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xml" ContentType="application/vnd.openxmlformats-officedocument.presentationml.tags+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0.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11.xml" ContentType="application/vnd.openxmlformats-officedocument.presentationml.tags+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tags/tag49.xml" ContentType="application/vnd.openxmlformats-officedocument.presentationml.tags+xml"/>
  <Override PartName="/ppt/notesSlides/notesSlide47.xml" ContentType="application/vnd.openxmlformats-officedocument.presentationml.notesSlide+xml"/>
  <Override PartName="/ppt/tags/tag50.xml" ContentType="application/vnd.openxmlformats-officedocument.presentationml.tags+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notesSlides/notesSlide50.xml" ContentType="application/vnd.openxmlformats-officedocument.presentationml.notesSlide+xml"/>
  <Override PartName="/ppt/tags/tag53.xml" ContentType="application/vnd.openxmlformats-officedocument.presentationml.tags+xml"/>
  <Override PartName="/ppt/notesSlides/notesSlide51.xml" ContentType="application/vnd.openxmlformats-officedocument.presentationml.notesSlide+xml"/>
  <Override PartName="/ppt/tags/tag54.xml" ContentType="application/vnd.openxmlformats-officedocument.presentationml.tags+xml"/>
  <Override PartName="/ppt/notesSlides/notesSlide52.xml" ContentType="application/vnd.openxmlformats-officedocument.presentationml.notesSlide+xml"/>
  <Override PartName="/ppt/tags/tag55.xml" ContentType="application/vnd.openxmlformats-officedocument.presentationml.tags+xml"/>
  <Override PartName="/ppt/notesSlides/notesSlide53.xml" ContentType="application/vnd.openxmlformats-officedocument.presentationml.notesSlide+xml"/>
  <Override PartName="/ppt/tags/tag56.xml" ContentType="application/vnd.openxmlformats-officedocument.presentationml.tags+xml"/>
  <Override PartName="/ppt/notesSlides/notesSlide54.xml" ContentType="application/vnd.openxmlformats-officedocument.presentationml.notesSlide+xml"/>
  <Override PartName="/ppt/tags/tag57.xml" ContentType="application/vnd.openxmlformats-officedocument.presentationml.tags+xml"/>
  <Override PartName="/ppt/notesSlides/notesSlide55.xml" ContentType="application/vnd.openxmlformats-officedocument.presentationml.notesSlide+xml"/>
  <Override PartName="/ppt/tags/tag58.xml" ContentType="application/vnd.openxmlformats-officedocument.presentationml.tags+xml"/>
  <Override PartName="/ppt/notesSlides/notesSlide56.xml" ContentType="application/vnd.openxmlformats-officedocument.presentationml.notesSlide+xml"/>
  <Override PartName="/ppt/tags/tag59.xml" ContentType="application/vnd.openxmlformats-officedocument.presentationml.tags+xml"/>
  <Override PartName="/ppt/notesSlides/notesSlide57.xml" ContentType="application/vnd.openxmlformats-officedocument.presentationml.notesSlide+xml"/>
  <Override PartName="/ppt/tags/tag60.xml" ContentType="application/vnd.openxmlformats-officedocument.presentationml.tags+xml"/>
  <Override PartName="/ppt/notesSlides/notesSlide58.xml" ContentType="application/vnd.openxmlformats-officedocument.presentationml.notesSlide+xml"/>
  <Override PartName="/ppt/tags/tag61.xml" ContentType="application/vnd.openxmlformats-officedocument.presentationml.tags+xml"/>
  <Override PartName="/ppt/notesSlides/notesSlide59.xml" ContentType="application/vnd.openxmlformats-officedocument.presentationml.notesSlide+xml"/>
  <Override PartName="/ppt/tags/tag62.xml" ContentType="application/vnd.openxmlformats-officedocument.presentationml.tags+xml"/>
  <Override PartName="/ppt/notesSlides/notesSlide60.xml" ContentType="application/vnd.openxmlformats-officedocument.presentationml.notesSlide+xml"/>
  <Override PartName="/ppt/tags/tag63.xml" ContentType="application/vnd.openxmlformats-officedocument.presentationml.tags+xml"/>
  <Override PartName="/ppt/notesSlides/notesSlide61.xml" ContentType="application/vnd.openxmlformats-officedocument.presentationml.notesSlide+xml"/>
  <Override PartName="/ppt/tags/tag64.xml" ContentType="application/vnd.openxmlformats-officedocument.presentationml.tags+xml"/>
  <Override PartName="/ppt/notesSlides/notesSlide62.xml" ContentType="application/vnd.openxmlformats-officedocument.presentationml.notesSlide+xml"/>
  <Override PartName="/ppt/tags/tag65.xml" ContentType="application/vnd.openxmlformats-officedocument.presentationml.tags+xml"/>
  <Override PartName="/ppt/notesSlides/notesSlide63.xml" ContentType="application/vnd.openxmlformats-officedocument.presentationml.notesSlide+xml"/>
  <Override PartName="/ppt/tags/tag66.xml" ContentType="application/vnd.openxmlformats-officedocument.presentationml.tags+xml"/>
  <Override PartName="/ppt/notesSlides/notesSlide64.xml" ContentType="application/vnd.openxmlformats-officedocument.presentationml.notesSlide+xml"/>
  <Override PartName="/ppt/tags/tag67.xml" ContentType="application/vnd.openxmlformats-officedocument.presentationml.tags+xml"/>
  <Override PartName="/ppt/notesSlides/notesSlide65.xml" ContentType="application/vnd.openxmlformats-officedocument.presentationml.notesSlide+xml"/>
  <Override PartName="/ppt/tags/tag68.xml" ContentType="application/vnd.openxmlformats-officedocument.presentationml.tags+xml"/>
  <Override PartName="/ppt/notesSlides/notesSlide66.xml" ContentType="application/vnd.openxmlformats-officedocument.presentationml.notesSlide+xml"/>
  <Override PartName="/ppt/tags/tag69.xml" ContentType="application/vnd.openxmlformats-officedocument.presentationml.tags+xml"/>
  <Override PartName="/ppt/notesSlides/notesSlide67.xml" ContentType="application/vnd.openxmlformats-officedocument.presentationml.notesSlide+xml"/>
  <Override PartName="/ppt/tags/tag70.xml" ContentType="application/vnd.openxmlformats-officedocument.presentationml.tags+xml"/>
  <Override PartName="/ppt/notesSlides/notesSlide6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1.xml" ContentType="application/vnd.openxmlformats-officedocument.presentationml.tags+xml"/>
  <Override PartName="/ppt/notesSlides/notesSlide69.xml" ContentType="application/vnd.openxmlformats-officedocument.presentationml.notesSlide+xml"/>
  <Override PartName="/ppt/tags/tag72.xml" ContentType="application/vnd.openxmlformats-officedocument.presentationml.tags+xml"/>
  <Override PartName="/ppt/notesSlides/notesSlide7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3.xml" ContentType="application/vnd.openxmlformats-officedocument.presentationml.tags+xml"/>
  <Override PartName="/ppt/notesSlides/notesSlide71.xml" ContentType="application/vnd.openxmlformats-officedocument.presentationml.notesSlide+xml"/>
  <Override PartName="/ppt/tags/tag74.xml" ContentType="application/vnd.openxmlformats-officedocument.presentationml.tags+xml"/>
  <Override PartName="/ppt/notesSlides/notesSlide72.xml" ContentType="application/vnd.openxmlformats-officedocument.presentationml.notesSlide+xml"/>
  <Override PartName="/ppt/tags/tag75.xml" ContentType="application/vnd.openxmlformats-officedocument.presentationml.tags+xml"/>
  <Override PartName="/ppt/notesSlides/notesSlide73.xml" ContentType="application/vnd.openxmlformats-officedocument.presentationml.notesSlide+xml"/>
  <Override PartName="/ppt/tags/tag76.xml" ContentType="application/vnd.openxmlformats-officedocument.presentationml.tags+xml"/>
  <Override PartName="/ppt/notesSlides/notesSlide7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77.xml" ContentType="application/vnd.openxmlformats-officedocument.presentationml.tags+xml"/>
  <Override PartName="/ppt/notesSlides/notesSlide7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8.xml" ContentType="application/vnd.openxmlformats-officedocument.presentationml.tags+xml"/>
  <Override PartName="/ppt/notesSlides/notesSlide76.xml" ContentType="application/vnd.openxmlformats-officedocument.presentationml.notesSlide+xml"/>
  <Override PartName="/ppt/tags/tag79.xml" ContentType="application/vnd.openxmlformats-officedocument.presentationml.tags+xml"/>
  <Override PartName="/ppt/notesSlides/notesSlide7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8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sldIdLst>
    <p:sldId id="263" r:id="rId2"/>
    <p:sldId id="260" r:id="rId3"/>
    <p:sldId id="261" r:id="rId4"/>
    <p:sldId id="265" r:id="rId5"/>
    <p:sldId id="264" r:id="rId6"/>
    <p:sldId id="266" r:id="rId7"/>
    <p:sldId id="267" r:id="rId8"/>
    <p:sldId id="269" r:id="rId9"/>
    <p:sldId id="270" r:id="rId10"/>
    <p:sldId id="271" r:id="rId11"/>
    <p:sldId id="272" r:id="rId12"/>
    <p:sldId id="274" r:id="rId13"/>
    <p:sldId id="275" r:id="rId14"/>
    <p:sldId id="276" r:id="rId15"/>
    <p:sldId id="366" r:id="rId16"/>
    <p:sldId id="367" r:id="rId17"/>
    <p:sldId id="368" r:id="rId18"/>
    <p:sldId id="369" r:id="rId19"/>
    <p:sldId id="370" r:id="rId20"/>
    <p:sldId id="371" r:id="rId21"/>
    <p:sldId id="372" r:id="rId22"/>
    <p:sldId id="373" r:id="rId23"/>
    <p:sldId id="374" r:id="rId24"/>
    <p:sldId id="375" r:id="rId25"/>
    <p:sldId id="377" r:id="rId26"/>
    <p:sldId id="376" r:id="rId27"/>
    <p:sldId id="378" r:id="rId28"/>
    <p:sldId id="380" r:id="rId29"/>
    <p:sldId id="382" r:id="rId30"/>
    <p:sldId id="383" r:id="rId31"/>
    <p:sldId id="384" r:id="rId32"/>
    <p:sldId id="385" r:id="rId33"/>
    <p:sldId id="420" r:id="rId34"/>
    <p:sldId id="421" r:id="rId35"/>
    <p:sldId id="386" r:id="rId36"/>
    <p:sldId id="387" r:id="rId37"/>
    <p:sldId id="388" r:id="rId38"/>
    <p:sldId id="389" r:id="rId39"/>
    <p:sldId id="390" r:id="rId40"/>
    <p:sldId id="391" r:id="rId41"/>
    <p:sldId id="381" r:id="rId42"/>
    <p:sldId id="414" r:id="rId43"/>
    <p:sldId id="428" r:id="rId44"/>
    <p:sldId id="413" r:id="rId45"/>
    <p:sldId id="415" r:id="rId46"/>
    <p:sldId id="416" r:id="rId47"/>
    <p:sldId id="417" r:id="rId48"/>
    <p:sldId id="392" r:id="rId49"/>
    <p:sldId id="418" r:id="rId50"/>
    <p:sldId id="419" r:id="rId51"/>
    <p:sldId id="393" r:id="rId52"/>
    <p:sldId id="394" r:id="rId53"/>
    <p:sldId id="395" r:id="rId54"/>
    <p:sldId id="396" r:id="rId55"/>
    <p:sldId id="426" r:id="rId56"/>
    <p:sldId id="427" r:id="rId57"/>
    <p:sldId id="397" r:id="rId58"/>
    <p:sldId id="398" r:id="rId59"/>
    <p:sldId id="268" r:id="rId60"/>
    <p:sldId id="423" r:id="rId61"/>
    <p:sldId id="422" r:id="rId62"/>
    <p:sldId id="379" r:id="rId63"/>
    <p:sldId id="407" r:id="rId64"/>
    <p:sldId id="399" r:id="rId65"/>
    <p:sldId id="402" r:id="rId66"/>
    <p:sldId id="403" r:id="rId67"/>
    <p:sldId id="404" r:id="rId68"/>
    <p:sldId id="405" r:id="rId69"/>
    <p:sldId id="406" r:id="rId70"/>
    <p:sldId id="401" r:id="rId71"/>
    <p:sldId id="400" r:id="rId72"/>
    <p:sldId id="409" r:id="rId73"/>
    <p:sldId id="424" r:id="rId74"/>
    <p:sldId id="408" r:id="rId75"/>
    <p:sldId id="425" r:id="rId76"/>
    <p:sldId id="410" r:id="rId77"/>
    <p:sldId id="411" r:id="rId78"/>
    <p:sldId id="429" r:id="rId79"/>
    <p:sldId id="412" r:id="rId80"/>
    <p:sldId id="262" r:id="rId81"/>
  </p:sldIdLst>
  <p:sldSz cx="9144000" cy="6858000" type="screen4x3"/>
  <p:notesSz cx="6858000" cy="9144000"/>
  <p:custDataLst>
    <p:tags r:id="rId83"/>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enice Foncoux" initials="BF" lastIdx="1" clrIdx="0">
    <p:extLst>
      <p:ext uri="{19B8F6BF-5375-455C-9EA6-DF929625EA0E}">
        <p15:presenceInfo xmlns:p15="http://schemas.microsoft.com/office/powerpoint/2012/main" userId="36d2b26d3a01e6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8B73"/>
    <a:srgbClr val="139D8D"/>
    <a:srgbClr val="B1E1C9"/>
    <a:srgbClr val="CAF2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9" autoAdjust="0"/>
    <p:restoredTop sz="90704" autoAdjust="0"/>
  </p:normalViewPr>
  <p:slideViewPr>
    <p:cSldViewPr snapToGrid="0">
      <p:cViewPr varScale="1">
        <p:scale>
          <a:sx n="74" d="100"/>
          <a:sy n="74" d="100"/>
        </p:scale>
        <p:origin x="1445" y="77"/>
      </p:cViewPr>
      <p:guideLst>
        <p:guide orient="horz" pos="2160"/>
        <p:guide pos="2880"/>
      </p:guideLst>
    </p:cSldViewPr>
  </p:slideViewPr>
  <p:notesTextViewPr>
    <p:cViewPr>
      <p:scale>
        <a:sx n="3" d="2"/>
        <a:sy n="3" d="2"/>
      </p:scale>
      <p:origin x="0" y="-5"/>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gs" Target="tags/tag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2400" b="1" dirty="0">
                <a:latin typeface="Century Gothic" panose="020B0502020202020204" pitchFamily="34" charset="0"/>
              </a:rPr>
              <a:t>Exports </a:t>
            </a:r>
            <a:r>
              <a:rPr lang="en-US" sz="2400" b="1" dirty="0" err="1">
                <a:latin typeface="Century Gothic" panose="020B0502020202020204" pitchFamily="34" charset="0"/>
              </a:rPr>
              <a:t>en</a:t>
            </a:r>
            <a:r>
              <a:rPr lang="en-US" sz="2400" b="1" dirty="0">
                <a:latin typeface="Century Gothic" panose="020B0502020202020204" pitchFamily="34" charset="0"/>
              </a:rPr>
              <a:t> 2019</a:t>
            </a:r>
            <a:r>
              <a:rPr lang="en-US" sz="2400" b="1" baseline="0" dirty="0">
                <a:latin typeface="Century Gothic" panose="020B0502020202020204" pitchFamily="34" charset="0"/>
              </a:rPr>
              <a:t> </a:t>
            </a:r>
            <a:r>
              <a:rPr lang="en-US" sz="2000" b="1" baseline="0" dirty="0">
                <a:latin typeface="Century Gothic" panose="020B0502020202020204" pitchFamily="34" charset="0"/>
              </a:rPr>
              <a:t>(</a:t>
            </a:r>
            <a:r>
              <a:rPr lang="en-US" sz="2000" b="1" baseline="0" dirty="0" err="1">
                <a:latin typeface="Century Gothic" panose="020B0502020202020204" pitchFamily="34" charset="0"/>
              </a:rPr>
              <a:t>en</a:t>
            </a:r>
            <a:r>
              <a:rPr lang="en-US" sz="2000" b="1" baseline="0" dirty="0">
                <a:latin typeface="Century Gothic" panose="020B0502020202020204" pitchFamily="34" charset="0"/>
              </a:rPr>
              <a:t> milliard USD)</a:t>
            </a:r>
            <a:endParaRPr lang="en-US" sz="2400" dirty="0">
              <a:latin typeface="Century Gothic" panose="020B0502020202020204" pitchFamily="34" charset="0"/>
            </a:endParaRPr>
          </a:p>
        </c:rich>
      </c:tx>
      <c:layout>
        <c:manualLayout>
          <c:xMode val="edge"/>
          <c:yMode val="edge"/>
          <c:x val="0.13952063778153279"/>
          <c:y val="1.0160117429165319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Exports (US$'000)</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06E-4FC1-B43B-A590479B7C1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06E-4FC1-B43B-A590479B7C1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06E-4FC1-B43B-A590479B7C1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06E-4FC1-B43B-A590479B7C1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706E-4FC1-B43B-A590479B7C13}"/>
              </c:ext>
            </c:extLst>
          </c:dPt>
          <c:dLbls>
            <c:dLbl>
              <c:idx val="3"/>
              <c:layout>
                <c:manualLayout>
                  <c:x val="0.15211573566584818"/>
                  <c:y val="1.923397206827923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06E-4FC1-B43B-A590479B7C1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France</c:v>
                </c:pt>
                <c:pt idx="1">
                  <c:v>US</c:v>
                </c:pt>
                <c:pt idx="2">
                  <c:v>Allemagne</c:v>
                </c:pt>
                <c:pt idx="3">
                  <c:v>Singapore</c:v>
                </c:pt>
                <c:pt idx="4">
                  <c:v>Irlande</c:v>
                </c:pt>
              </c:strCache>
            </c:strRef>
          </c:cat>
          <c:val>
            <c:numRef>
              <c:f>Feuil1!$B$2:$B$6</c:f>
              <c:numCache>
                <c:formatCode>General</c:formatCode>
                <c:ptCount val="5"/>
                <c:pt idx="0">
                  <c:v>20.12</c:v>
                </c:pt>
                <c:pt idx="1">
                  <c:v>13.85</c:v>
                </c:pt>
                <c:pt idx="2">
                  <c:v>11.7</c:v>
                </c:pt>
                <c:pt idx="3">
                  <c:v>9.67</c:v>
                </c:pt>
                <c:pt idx="4">
                  <c:v>8.75</c:v>
                </c:pt>
              </c:numCache>
            </c:numRef>
          </c:val>
          <c:extLst>
            <c:ext xmlns:c16="http://schemas.microsoft.com/office/drawing/2014/chart" uri="{C3380CC4-5D6E-409C-BE32-E72D297353CC}">
              <c16:uniqueId val="{0000000A-706E-4FC1-B43B-A590479B7C13}"/>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5.3024051913362985E-2"/>
          <c:y val="0.83712261008870448"/>
          <c:w val="0.9156835039394301"/>
          <c:h val="0.1180865487564778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Imports </a:t>
            </a:r>
            <a:r>
              <a:rPr lang="en-US" dirty="0" err="1"/>
              <a:t>en</a:t>
            </a:r>
            <a:r>
              <a:rPr lang="en-US" dirty="0"/>
              <a:t> 2019</a:t>
            </a:r>
            <a:r>
              <a:rPr lang="en-US" baseline="0" dirty="0"/>
              <a:t> </a:t>
            </a:r>
            <a:r>
              <a:rPr lang="en-US" sz="2000" baseline="0" dirty="0"/>
              <a:t>(</a:t>
            </a:r>
            <a:r>
              <a:rPr lang="en-US" sz="2000" baseline="0" dirty="0" err="1"/>
              <a:t>en</a:t>
            </a:r>
            <a:r>
              <a:rPr lang="en-US" sz="2000" baseline="0" dirty="0"/>
              <a:t> milliard USD)</a:t>
            </a:r>
            <a:endParaRPr lang="en-US" dirty="0"/>
          </a:p>
        </c:rich>
      </c:tx>
      <c:layout>
        <c:manualLayout>
          <c:xMode val="edge"/>
          <c:yMode val="edge"/>
          <c:x val="0.16068679406222969"/>
          <c:y val="3.0838281622958055E-3"/>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Century Gothic" panose="020B0502020202020204" pitchFamily="34" charset="0"/>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Imports in 2019 (en millaird USD)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1B5-4D1B-95D4-0DB6EA8DBA2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1B5-4D1B-95D4-0DB6EA8DBA21}"/>
              </c:ext>
            </c:extLst>
          </c:dPt>
          <c:dPt>
            <c:idx val="2"/>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91B5-4D1B-95D4-0DB6EA8DBA21}"/>
              </c:ext>
            </c:extLst>
          </c:dPt>
          <c:dPt>
            <c:idx val="3"/>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91B5-4D1B-95D4-0DB6EA8DBA21}"/>
              </c:ext>
            </c:extLst>
          </c:dPt>
          <c:dPt>
            <c:idx val="4"/>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9-91B5-4D1B-95D4-0DB6EA8DBA21}"/>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Chine</c:v>
                </c:pt>
                <c:pt idx="1">
                  <c:v>US</c:v>
                </c:pt>
                <c:pt idx="2">
                  <c:v>Germany</c:v>
                </c:pt>
                <c:pt idx="3">
                  <c:v>UK</c:v>
                </c:pt>
                <c:pt idx="4">
                  <c:v>France</c:v>
                </c:pt>
              </c:strCache>
            </c:strRef>
          </c:cat>
          <c:val>
            <c:numRef>
              <c:f>Feuil1!$B$2:$B$6</c:f>
              <c:numCache>
                <c:formatCode>General</c:formatCode>
                <c:ptCount val="5"/>
                <c:pt idx="0">
                  <c:v>16.149999999999999</c:v>
                </c:pt>
                <c:pt idx="1">
                  <c:v>14.58</c:v>
                </c:pt>
                <c:pt idx="2">
                  <c:v>8.33</c:v>
                </c:pt>
                <c:pt idx="3">
                  <c:v>6.55</c:v>
                </c:pt>
                <c:pt idx="4">
                  <c:v>6.42</c:v>
                </c:pt>
              </c:numCache>
            </c:numRef>
          </c:val>
          <c:extLst>
            <c:ext xmlns:c16="http://schemas.microsoft.com/office/drawing/2014/chart" uri="{C3380CC4-5D6E-409C-BE32-E72D297353CC}">
              <c16:uniqueId val="{0000000A-91B5-4D1B-95D4-0DB6EA8DBA21}"/>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5.4305449654363673E-2"/>
          <c:y val="0.86159599935591036"/>
          <c:w val="0.84161024816644869"/>
          <c:h val="0.118582686406867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Exports in 2005 (US$'000</a:t>
            </a:r>
            <a:r>
              <a:rPr lang="en-US" sz="2400" dirty="0"/>
              <a:t>)</a:t>
            </a:r>
          </a:p>
        </c:rich>
      </c:tx>
      <c:layout>
        <c:manualLayout>
          <c:xMode val="edge"/>
          <c:yMode val="edge"/>
          <c:x val="0.29200140248323403"/>
          <c:y val="4.6576058642639993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legend>
      <c:legendPos val="b"/>
      <c:layout>
        <c:manualLayout>
          <c:xMode val="edge"/>
          <c:yMode val="edge"/>
          <c:x val="0.12570742994532649"/>
          <c:y val="0.83712261008870448"/>
          <c:w val="0.75214616096947617"/>
          <c:h val="0.11808654875647784"/>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legend>
      <c:legendPos val="b"/>
      <c:layout>
        <c:manualLayout>
          <c:xMode val="edge"/>
          <c:yMode val="edge"/>
          <c:x val="5.4305449654363673E-2"/>
          <c:y val="0.86159599935591036"/>
          <c:w val="0.89778768216053528"/>
          <c:h val="0.118582686406867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Century Gothic" panose="020B0502020202020204" pitchFamily="34" charset="0"/>
                <a:ea typeface="+mn-ea"/>
                <a:cs typeface="+mn-cs"/>
              </a:defRPr>
            </a:pPr>
            <a:r>
              <a:rPr lang="en-US" b="1" dirty="0">
                <a:latin typeface="Century Gothic" panose="020B0502020202020204" pitchFamily="34" charset="0"/>
              </a:rPr>
              <a:t> </a:t>
            </a:r>
            <a:r>
              <a:rPr lang="en-US" b="1" dirty="0" err="1">
                <a:latin typeface="Century Gothic" panose="020B0502020202020204" pitchFamily="34" charset="0"/>
              </a:rPr>
              <a:t>Répartition</a:t>
            </a:r>
            <a:r>
              <a:rPr lang="en-US" b="1" dirty="0">
                <a:latin typeface="Century Gothic" panose="020B0502020202020204" pitchFamily="34" charset="0"/>
              </a:rPr>
              <a:t> (%)</a:t>
            </a:r>
          </a:p>
        </c:rich>
      </c:tx>
      <c:layout>
        <c:manualLayout>
          <c:xMode val="edge"/>
          <c:yMode val="edge"/>
          <c:x val="0.18452129545407522"/>
          <c:y val="3.1006301922879006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Century Gothic" panose="020B0502020202020204" pitchFamily="34" charset="0"/>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273021489386343E-2"/>
          <c:y val="7.588586750712727E-4"/>
          <c:w val="0.57390430538830051"/>
          <c:h val="0.78098545577197998"/>
        </c:manualLayout>
      </c:layout>
      <c:pie3DChart>
        <c:varyColors val="1"/>
        <c:ser>
          <c:idx val="0"/>
          <c:order val="0"/>
          <c:tx>
            <c:strRef>
              <c:f>Feuil1!$B$1</c:f>
              <c:strCache>
                <c:ptCount val="1"/>
                <c:pt idx="0">
                  <c:v> EO repartition (%)</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8F1-4D67-A261-792A15C31EF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8F1-4D67-A261-792A15C31EF5}"/>
              </c:ext>
            </c:extLst>
          </c:dPt>
          <c:dPt>
            <c:idx val="2"/>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5-78F1-4D67-A261-792A15C31EF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8F1-4D67-A261-792A15C31EF5}"/>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3"/>
                <c:pt idx="0">
                  <c:v>Flavors</c:v>
                </c:pt>
                <c:pt idx="1">
                  <c:v>Pharmacy</c:v>
                </c:pt>
                <c:pt idx="2">
                  <c:v>Fragrances (Perfumes/Fragrances, Aromatherapy, Hair&amp;Skin care)</c:v>
                </c:pt>
              </c:strCache>
            </c:strRef>
          </c:cat>
          <c:val>
            <c:numRef>
              <c:f>Feuil1!$B$2:$B$5</c:f>
              <c:numCache>
                <c:formatCode>General</c:formatCode>
                <c:ptCount val="4"/>
                <c:pt idx="0">
                  <c:v>39</c:v>
                </c:pt>
                <c:pt idx="1">
                  <c:v>12</c:v>
                </c:pt>
                <c:pt idx="2">
                  <c:v>49</c:v>
                </c:pt>
              </c:numCache>
            </c:numRef>
          </c:val>
          <c:extLst>
            <c:ext xmlns:c16="http://schemas.microsoft.com/office/drawing/2014/chart" uri="{C3380CC4-5D6E-409C-BE32-E72D297353CC}">
              <c16:uniqueId val="{00000008-78F1-4D67-A261-792A15C31EF5}"/>
            </c:ext>
          </c:extLst>
        </c:ser>
        <c:dLbls>
          <c:showLegendKey val="0"/>
          <c:showVal val="0"/>
          <c:showCatName val="0"/>
          <c:showSerName val="0"/>
          <c:showPercent val="0"/>
          <c:showBubbleSize val="0"/>
          <c:showLeaderLines val="1"/>
        </c:dLbls>
      </c:pie3DChart>
      <c:spPr>
        <a:noFill/>
        <a:ln>
          <a:noFill/>
        </a:ln>
        <a:effectLst/>
      </c:spPr>
    </c:plotArea>
    <c:legend>
      <c:legendPos val="r"/>
      <c:layout>
        <c:manualLayout>
          <c:xMode val="edge"/>
          <c:yMode val="edge"/>
          <c:x val="0"/>
          <c:y val="0.62008171691152447"/>
          <c:w val="0.79635970703048131"/>
          <c:h val="0.3793439705641349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Exports in 2005 (US$'000</a:t>
            </a:r>
            <a:r>
              <a:rPr lang="en-US" sz="2400" dirty="0"/>
              <a:t>)</a:t>
            </a:r>
          </a:p>
        </c:rich>
      </c:tx>
      <c:layout>
        <c:manualLayout>
          <c:xMode val="edge"/>
          <c:yMode val="edge"/>
          <c:x val="0.29200140248323403"/>
          <c:y val="4.6576058642639993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legend>
      <c:legendPos val="b"/>
      <c:layout>
        <c:manualLayout>
          <c:xMode val="edge"/>
          <c:yMode val="edge"/>
          <c:x val="0.12570742994532649"/>
          <c:y val="0.83712261008870448"/>
          <c:w val="0.75214616096947617"/>
          <c:h val="0.11808654875647784"/>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legend>
      <c:legendPos val="b"/>
      <c:layout>
        <c:manualLayout>
          <c:xMode val="edge"/>
          <c:yMode val="edge"/>
          <c:x val="5.4305449654363673E-2"/>
          <c:y val="0.86159599935591036"/>
          <c:w val="0.89778768216053528"/>
          <c:h val="0.118582686406867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Exports in 2005 (US$'000</a:t>
            </a:r>
            <a:r>
              <a:rPr lang="en-US" sz="2400" dirty="0"/>
              <a:t>)</a:t>
            </a:r>
          </a:p>
        </c:rich>
      </c:tx>
      <c:layout>
        <c:manualLayout>
          <c:xMode val="edge"/>
          <c:yMode val="edge"/>
          <c:x val="0.29200140248323403"/>
          <c:y val="4.6576058642639993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legend>
      <c:legendPos val="b"/>
      <c:layout>
        <c:manualLayout>
          <c:xMode val="edge"/>
          <c:yMode val="edge"/>
          <c:x val="0.12570742994532649"/>
          <c:y val="0.83712261008870448"/>
          <c:w val="0.75214616096947617"/>
          <c:h val="0.11808654875647784"/>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legend>
      <c:legendPos val="b"/>
      <c:layout>
        <c:manualLayout>
          <c:xMode val="edge"/>
          <c:yMode val="edge"/>
          <c:x val="5.4305449654363673E-2"/>
          <c:y val="0.86159599935591036"/>
          <c:w val="0.89778768216053528"/>
          <c:h val="0.118582686406867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png"/></Relationships>
</file>

<file path=ppt/diagrams/_rels/drawing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3.png"/><Relationship Id="rId1" Type="http://schemas.openxmlformats.org/officeDocument/2006/relationships/image" Target="../media/image74.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0E0FCC-9F34-45FD-8EFE-A3CC1F3A84B4}" type="doc">
      <dgm:prSet loTypeId="urn:microsoft.com/office/officeart/2005/8/layout/arrow2" loCatId="process" qsTypeId="urn:microsoft.com/office/officeart/2005/8/quickstyle/simple1" qsCatId="simple" csTypeId="urn:microsoft.com/office/officeart/2005/8/colors/accent3_2" csCatId="accent3" phldr="1"/>
      <dgm:spPr/>
      <dgm:t>
        <a:bodyPr/>
        <a:lstStyle/>
        <a:p>
          <a:endParaRPr lang="fr-FR"/>
        </a:p>
      </dgm:t>
    </dgm:pt>
    <dgm:pt modelId="{08DED7D4-BC18-4CAC-A062-1F39826B32F4}">
      <dgm:prSet phldrT="[Texte]" custT="1"/>
      <dgm:spPr/>
      <dgm:t>
        <a:bodyPr/>
        <a:lstStyle/>
        <a:p>
          <a:r>
            <a:rPr lang="fr-FR" sz="2000" dirty="0">
              <a:latin typeface="Century Gothic" panose="020B0502020202020204" pitchFamily="34" charset="0"/>
            </a:rPr>
            <a:t>Enfleurage</a:t>
          </a:r>
        </a:p>
      </dgm:t>
    </dgm:pt>
    <dgm:pt modelId="{1D6E8D0D-D14B-4CDE-A3FE-163F78010CD4}" type="parTrans" cxnId="{D9573269-8324-4E67-A8C1-98382466B8AC}">
      <dgm:prSet/>
      <dgm:spPr/>
      <dgm:t>
        <a:bodyPr/>
        <a:lstStyle/>
        <a:p>
          <a:endParaRPr lang="fr-FR"/>
        </a:p>
      </dgm:t>
    </dgm:pt>
    <dgm:pt modelId="{1B4ED6EC-D02E-40F6-A2E2-36BDEE6C04C5}" type="sibTrans" cxnId="{D9573269-8324-4E67-A8C1-98382466B8AC}">
      <dgm:prSet/>
      <dgm:spPr/>
      <dgm:t>
        <a:bodyPr/>
        <a:lstStyle/>
        <a:p>
          <a:endParaRPr lang="fr-FR"/>
        </a:p>
      </dgm:t>
    </dgm:pt>
    <dgm:pt modelId="{9B7DB48E-D46D-4F85-8164-362E74685F3A}">
      <dgm:prSet phldrT="[Texte]" custT="1"/>
      <dgm:spPr/>
      <dgm:t>
        <a:bodyPr/>
        <a:lstStyle/>
        <a:p>
          <a:r>
            <a:rPr lang="fr-FR" sz="2000" dirty="0" err="1">
              <a:latin typeface="Century Gothic" panose="020B0502020202020204" pitchFamily="34" charset="0"/>
            </a:rPr>
            <a:t>Hydrodistillation</a:t>
          </a:r>
          <a:endParaRPr lang="fr-FR" sz="2000" dirty="0">
            <a:latin typeface="Century Gothic" panose="020B0502020202020204" pitchFamily="34" charset="0"/>
          </a:endParaRPr>
        </a:p>
      </dgm:t>
    </dgm:pt>
    <dgm:pt modelId="{58C9E0ED-7EE0-49D6-BBFB-53DC8357F266}" type="parTrans" cxnId="{C6B294EF-A496-4887-B44F-059B04944C84}">
      <dgm:prSet/>
      <dgm:spPr/>
      <dgm:t>
        <a:bodyPr/>
        <a:lstStyle/>
        <a:p>
          <a:endParaRPr lang="fr-FR"/>
        </a:p>
      </dgm:t>
    </dgm:pt>
    <dgm:pt modelId="{8EBA6C5A-907A-49E1-A39E-CACB86BFA7CE}" type="sibTrans" cxnId="{C6B294EF-A496-4887-B44F-059B04944C84}">
      <dgm:prSet/>
      <dgm:spPr/>
      <dgm:t>
        <a:bodyPr/>
        <a:lstStyle/>
        <a:p>
          <a:endParaRPr lang="fr-FR"/>
        </a:p>
      </dgm:t>
    </dgm:pt>
    <dgm:pt modelId="{DF69FE1F-7C20-4612-BDA9-5684E104F19E}">
      <dgm:prSet phldrT="[Texte]" custT="1"/>
      <dgm:spPr/>
      <dgm:t>
        <a:bodyPr/>
        <a:lstStyle/>
        <a:p>
          <a:r>
            <a:rPr lang="fr-FR" sz="2000" dirty="0">
              <a:latin typeface="Century Gothic" panose="020B0502020202020204" pitchFamily="34" charset="0"/>
            </a:rPr>
            <a:t>Distillation vapeur</a:t>
          </a:r>
        </a:p>
      </dgm:t>
    </dgm:pt>
    <dgm:pt modelId="{83B439D3-FA6C-4784-BFE0-06A717C8403A}" type="parTrans" cxnId="{BE1A8F91-C284-4CC8-805C-75DCEBDE7EEE}">
      <dgm:prSet/>
      <dgm:spPr/>
      <dgm:t>
        <a:bodyPr/>
        <a:lstStyle/>
        <a:p>
          <a:endParaRPr lang="fr-FR"/>
        </a:p>
      </dgm:t>
    </dgm:pt>
    <dgm:pt modelId="{0532626C-A6F9-48D2-91F9-098E114CA37A}" type="sibTrans" cxnId="{BE1A8F91-C284-4CC8-805C-75DCEBDE7EEE}">
      <dgm:prSet/>
      <dgm:spPr/>
      <dgm:t>
        <a:bodyPr/>
        <a:lstStyle/>
        <a:p>
          <a:endParaRPr lang="fr-FR"/>
        </a:p>
      </dgm:t>
    </dgm:pt>
    <dgm:pt modelId="{C4C70361-DFBE-4D11-A596-2AF2A52491BC}">
      <dgm:prSet phldrT="[Texte]" custT="1"/>
      <dgm:spPr/>
      <dgm:t>
        <a:bodyPr/>
        <a:lstStyle/>
        <a:p>
          <a:r>
            <a:rPr lang="fr-FR" sz="2000" dirty="0">
              <a:latin typeface="Century Gothic" panose="020B0502020202020204" pitchFamily="34" charset="0"/>
            </a:rPr>
            <a:t>CO</a:t>
          </a:r>
          <a:r>
            <a:rPr lang="fr-FR" sz="2000" baseline="-25000" dirty="0">
              <a:latin typeface="Century Gothic" panose="020B0502020202020204" pitchFamily="34" charset="0"/>
            </a:rPr>
            <a:t>2</a:t>
          </a:r>
          <a:r>
            <a:rPr lang="fr-FR" sz="2000" dirty="0">
              <a:latin typeface="Century Gothic" panose="020B0502020202020204" pitchFamily="34" charset="0"/>
            </a:rPr>
            <a:t> supercritique</a:t>
          </a:r>
        </a:p>
      </dgm:t>
    </dgm:pt>
    <dgm:pt modelId="{52C9F107-7ED2-4FE4-AE62-C63B3C97BEA6}" type="sibTrans" cxnId="{294A26BC-EB50-4C38-9578-5FAC5617E58C}">
      <dgm:prSet/>
      <dgm:spPr/>
      <dgm:t>
        <a:bodyPr/>
        <a:lstStyle/>
        <a:p>
          <a:endParaRPr lang="fr-FR"/>
        </a:p>
      </dgm:t>
    </dgm:pt>
    <dgm:pt modelId="{B622AC80-FA79-42F4-945A-6C1B7615043B}" type="parTrans" cxnId="{294A26BC-EB50-4C38-9578-5FAC5617E58C}">
      <dgm:prSet/>
      <dgm:spPr/>
      <dgm:t>
        <a:bodyPr/>
        <a:lstStyle/>
        <a:p>
          <a:endParaRPr lang="fr-FR"/>
        </a:p>
      </dgm:t>
    </dgm:pt>
    <dgm:pt modelId="{1B8493EF-0C7E-4A54-9696-4273C895D05F}">
      <dgm:prSet phldrT="[Texte]" custT="1"/>
      <dgm:spPr/>
      <dgm:t>
        <a:bodyPr/>
        <a:lstStyle/>
        <a:p>
          <a:pPr algn="l"/>
          <a:r>
            <a:rPr lang="fr-FR" sz="2000" dirty="0">
              <a:latin typeface="Century Gothic" panose="020B0502020202020204" pitchFamily="34" charset="0"/>
            </a:rPr>
            <a:t>Micro-ondes</a:t>
          </a:r>
        </a:p>
      </dgm:t>
    </dgm:pt>
    <dgm:pt modelId="{9A1B7B9E-B896-44B1-9C56-50E744E7C552}" type="sibTrans" cxnId="{9676BDF4-DCEE-463A-9AED-910974599D82}">
      <dgm:prSet/>
      <dgm:spPr/>
      <dgm:t>
        <a:bodyPr/>
        <a:lstStyle/>
        <a:p>
          <a:endParaRPr lang="fr-FR"/>
        </a:p>
      </dgm:t>
    </dgm:pt>
    <dgm:pt modelId="{A628EF0A-2E3D-4DCF-9B0B-358CA3EDCC6C}" type="parTrans" cxnId="{9676BDF4-DCEE-463A-9AED-910974599D82}">
      <dgm:prSet/>
      <dgm:spPr/>
      <dgm:t>
        <a:bodyPr/>
        <a:lstStyle/>
        <a:p>
          <a:endParaRPr lang="fr-FR"/>
        </a:p>
      </dgm:t>
    </dgm:pt>
    <dgm:pt modelId="{B4993438-CE55-42F7-B40D-F7B249C6116A}">
      <dgm:prSet phldrT="[Texte]" custScaleX="207234" custScaleY="26365" custLinFactNeighborX="43198" custLinFactNeighborY="-21231"/>
      <dgm:spPr/>
      <dgm:t>
        <a:bodyPr/>
        <a:lstStyle/>
        <a:p>
          <a:endParaRPr lang="fr-FR" dirty="0"/>
        </a:p>
      </dgm:t>
    </dgm:pt>
    <dgm:pt modelId="{F388301D-DC46-428A-87D2-3AD2267C3819}" type="parTrans" cxnId="{1848DBA1-D69A-4139-986D-DE4D64991921}">
      <dgm:prSet/>
      <dgm:spPr/>
      <dgm:t>
        <a:bodyPr/>
        <a:lstStyle/>
        <a:p>
          <a:endParaRPr lang="fr-FR"/>
        </a:p>
      </dgm:t>
    </dgm:pt>
    <dgm:pt modelId="{9B091595-FC03-44ED-8782-BEA96A069865}" type="sibTrans" cxnId="{1848DBA1-D69A-4139-986D-DE4D64991921}">
      <dgm:prSet/>
      <dgm:spPr/>
      <dgm:t>
        <a:bodyPr/>
        <a:lstStyle/>
        <a:p>
          <a:endParaRPr lang="fr-FR"/>
        </a:p>
      </dgm:t>
    </dgm:pt>
    <dgm:pt modelId="{62EF5084-8316-4353-BA7B-285E1471C2CF}">
      <dgm:prSet phldrT="[Texte]" custScaleX="207234" custScaleY="26365" custLinFactNeighborX="43198" custLinFactNeighborY="-21231"/>
      <dgm:spPr/>
      <dgm:t>
        <a:bodyPr/>
        <a:lstStyle/>
        <a:p>
          <a:endParaRPr lang="fr-FR"/>
        </a:p>
      </dgm:t>
    </dgm:pt>
    <dgm:pt modelId="{7E828F15-1BC7-43F5-A34E-25C87397C486}" type="parTrans" cxnId="{1523170F-5E49-4B19-A983-8E0DE983F480}">
      <dgm:prSet/>
      <dgm:spPr/>
      <dgm:t>
        <a:bodyPr/>
        <a:lstStyle/>
        <a:p>
          <a:endParaRPr lang="fr-FR"/>
        </a:p>
      </dgm:t>
    </dgm:pt>
    <dgm:pt modelId="{374BAD76-0662-46D0-872A-D0CD177C2D16}" type="sibTrans" cxnId="{1523170F-5E49-4B19-A983-8E0DE983F480}">
      <dgm:prSet/>
      <dgm:spPr/>
      <dgm:t>
        <a:bodyPr/>
        <a:lstStyle/>
        <a:p>
          <a:endParaRPr lang="fr-FR"/>
        </a:p>
      </dgm:t>
    </dgm:pt>
    <dgm:pt modelId="{7E35E31D-A711-47CE-B29D-8FF736DB4117}" type="pres">
      <dgm:prSet presAssocID="{3C0E0FCC-9F34-45FD-8EFE-A3CC1F3A84B4}" presName="arrowDiagram" presStyleCnt="0">
        <dgm:presLayoutVars>
          <dgm:chMax val="5"/>
          <dgm:dir/>
          <dgm:resizeHandles val="exact"/>
        </dgm:presLayoutVars>
      </dgm:prSet>
      <dgm:spPr/>
    </dgm:pt>
    <dgm:pt modelId="{4300ACA0-53BC-4073-82D2-7BB30CAE95F9}" type="pres">
      <dgm:prSet presAssocID="{3C0E0FCC-9F34-45FD-8EFE-A3CC1F3A84B4}" presName="arrow" presStyleLbl="bgShp" presStyleIdx="0" presStyleCnt="1" custLinFactNeighborX="-171" custLinFactNeighborY="1975"/>
      <dgm:spPr/>
    </dgm:pt>
    <dgm:pt modelId="{D31D804A-612E-4825-8F4E-01D56D2039B9}" type="pres">
      <dgm:prSet presAssocID="{3C0E0FCC-9F34-45FD-8EFE-A3CC1F3A84B4}" presName="arrowDiagram5" presStyleCnt="0"/>
      <dgm:spPr/>
    </dgm:pt>
    <dgm:pt modelId="{8F98AE7C-8D93-4CB6-ACEA-62549592F24C}" type="pres">
      <dgm:prSet presAssocID="{08DED7D4-BC18-4CAC-A062-1F39826B32F4}" presName="bullet5a" presStyleLbl="node1" presStyleIdx="0" presStyleCnt="5"/>
      <dgm:spPr>
        <a:solidFill>
          <a:srgbClr val="139D8D"/>
        </a:solidFill>
      </dgm:spPr>
    </dgm:pt>
    <dgm:pt modelId="{FB6518F4-A332-4F48-85C2-4F0B70B825F1}" type="pres">
      <dgm:prSet presAssocID="{08DED7D4-BC18-4CAC-A062-1F39826B32F4}" presName="textBox5a" presStyleLbl="revTx" presStyleIdx="0" presStyleCnt="5" custScaleX="188511" custScaleY="40977" custLinFactNeighborX="60407" custLinFactNeighborY="-15590">
        <dgm:presLayoutVars>
          <dgm:bulletEnabled val="1"/>
        </dgm:presLayoutVars>
      </dgm:prSet>
      <dgm:spPr/>
    </dgm:pt>
    <dgm:pt modelId="{9FAEF804-F06D-43E3-81BD-6A90E832FAE1}" type="pres">
      <dgm:prSet presAssocID="{9B7DB48E-D46D-4F85-8164-362E74685F3A}" presName="bullet5b" presStyleLbl="node1" presStyleIdx="1" presStyleCnt="5"/>
      <dgm:spPr>
        <a:solidFill>
          <a:srgbClr val="139D8D"/>
        </a:solidFill>
      </dgm:spPr>
    </dgm:pt>
    <dgm:pt modelId="{C60D6BCA-86E8-42B2-B5C7-A5B5E6B5DF8B}" type="pres">
      <dgm:prSet presAssocID="{9B7DB48E-D46D-4F85-8164-362E74685F3A}" presName="textBox5b" presStyleLbl="revTx" presStyleIdx="1" presStyleCnt="5" custScaleX="207234" custScaleY="26365" custLinFactNeighborX="57143" custLinFactNeighborY="-20642">
        <dgm:presLayoutVars>
          <dgm:bulletEnabled val="1"/>
        </dgm:presLayoutVars>
      </dgm:prSet>
      <dgm:spPr/>
    </dgm:pt>
    <dgm:pt modelId="{0343D53F-29C9-4EF8-B136-96FAFF7582DD}" type="pres">
      <dgm:prSet presAssocID="{DF69FE1F-7C20-4612-BDA9-5684E104F19E}" presName="bullet5c" presStyleLbl="node1" presStyleIdx="2" presStyleCnt="5"/>
      <dgm:spPr>
        <a:solidFill>
          <a:srgbClr val="139D8D"/>
        </a:solidFill>
      </dgm:spPr>
    </dgm:pt>
    <dgm:pt modelId="{0FFCE61B-619D-47DF-850A-BA49A0580DD7}" type="pres">
      <dgm:prSet presAssocID="{DF69FE1F-7C20-4612-BDA9-5684E104F19E}" presName="textBox5c" presStyleLbl="revTx" presStyleIdx="2" presStyleCnt="5" custScaleX="268048" custScaleY="21887" custLinFactNeighborX="82733" custLinFactNeighborY="-20479">
        <dgm:presLayoutVars>
          <dgm:bulletEnabled val="1"/>
        </dgm:presLayoutVars>
      </dgm:prSet>
      <dgm:spPr/>
    </dgm:pt>
    <dgm:pt modelId="{07F54E8D-5B61-4F84-B302-3D864BC89B5D}" type="pres">
      <dgm:prSet presAssocID="{C4C70361-DFBE-4D11-A596-2AF2A52491BC}" presName="bullet5d" presStyleLbl="node1" presStyleIdx="3" presStyleCnt="5" custLinFactNeighborX="-29870" custLinFactNeighborY="2489"/>
      <dgm:spPr>
        <a:solidFill>
          <a:srgbClr val="139D8D"/>
        </a:solidFill>
      </dgm:spPr>
    </dgm:pt>
    <dgm:pt modelId="{E04B6681-824E-4BD9-8242-1FEB65492691}" type="pres">
      <dgm:prSet presAssocID="{C4C70361-DFBE-4D11-A596-2AF2A52491BC}" presName="textBox5d" presStyleLbl="revTx" presStyleIdx="3" presStyleCnt="5" custScaleX="137701" custScaleY="13881" custLinFactNeighborX="19305" custLinFactNeighborY="-32172">
        <dgm:presLayoutVars>
          <dgm:bulletEnabled val="1"/>
        </dgm:presLayoutVars>
      </dgm:prSet>
      <dgm:spPr/>
    </dgm:pt>
    <dgm:pt modelId="{245A56D7-6EB3-473C-A3CA-386AA894BF09}" type="pres">
      <dgm:prSet presAssocID="{1B8493EF-0C7E-4A54-9696-4273C895D05F}" presName="bullet5e" presStyleLbl="node1" presStyleIdx="4" presStyleCnt="5" custLinFactNeighborX="-48838" custLinFactNeighborY="-9768"/>
      <dgm:spPr>
        <a:solidFill>
          <a:srgbClr val="139D8D"/>
        </a:solidFill>
      </dgm:spPr>
    </dgm:pt>
    <dgm:pt modelId="{0A12B79D-535E-4ECF-AB04-ABFA094B67F7}" type="pres">
      <dgm:prSet presAssocID="{1B8493EF-0C7E-4A54-9696-4273C895D05F}" presName="textBox5e" presStyleLbl="revTx" presStyleIdx="4" presStyleCnt="5" custScaleX="106173" custScaleY="21783" custLinFactNeighborX="5704" custLinFactNeighborY="-53010">
        <dgm:presLayoutVars>
          <dgm:bulletEnabled val="1"/>
        </dgm:presLayoutVars>
      </dgm:prSet>
      <dgm:spPr/>
    </dgm:pt>
  </dgm:ptLst>
  <dgm:cxnLst>
    <dgm:cxn modelId="{1523170F-5E49-4B19-A983-8E0DE983F480}" srcId="{3C0E0FCC-9F34-45FD-8EFE-A3CC1F3A84B4}" destId="{62EF5084-8316-4353-BA7B-285E1471C2CF}" srcOrd="6" destOrd="0" parTransId="{7E828F15-1BC7-43F5-A34E-25C87397C486}" sibTransId="{374BAD76-0662-46D0-872A-D0CD177C2D16}"/>
    <dgm:cxn modelId="{DF66413E-32D3-4ADD-A4D7-A5C84DE75206}" type="presOf" srcId="{C4C70361-DFBE-4D11-A596-2AF2A52491BC}" destId="{E04B6681-824E-4BD9-8242-1FEB65492691}" srcOrd="0" destOrd="0" presId="urn:microsoft.com/office/officeart/2005/8/layout/arrow2"/>
    <dgm:cxn modelId="{D9573269-8324-4E67-A8C1-98382466B8AC}" srcId="{3C0E0FCC-9F34-45FD-8EFE-A3CC1F3A84B4}" destId="{08DED7D4-BC18-4CAC-A062-1F39826B32F4}" srcOrd="0" destOrd="0" parTransId="{1D6E8D0D-D14B-4CDE-A3FE-163F78010CD4}" sibTransId="{1B4ED6EC-D02E-40F6-A2E2-36BDEE6C04C5}"/>
    <dgm:cxn modelId="{EEE9694D-4A18-4125-89F3-B7E5B1AC04A2}" type="presOf" srcId="{3C0E0FCC-9F34-45FD-8EFE-A3CC1F3A84B4}" destId="{7E35E31D-A711-47CE-B29D-8FF736DB4117}" srcOrd="0" destOrd="0" presId="urn:microsoft.com/office/officeart/2005/8/layout/arrow2"/>
    <dgm:cxn modelId="{529F5B59-C65F-4141-8AE9-07F7E1C440A4}" type="presOf" srcId="{9B7DB48E-D46D-4F85-8164-362E74685F3A}" destId="{C60D6BCA-86E8-42B2-B5C7-A5B5E6B5DF8B}" srcOrd="0" destOrd="0" presId="urn:microsoft.com/office/officeart/2005/8/layout/arrow2"/>
    <dgm:cxn modelId="{BE1A8F91-C284-4CC8-805C-75DCEBDE7EEE}" srcId="{3C0E0FCC-9F34-45FD-8EFE-A3CC1F3A84B4}" destId="{DF69FE1F-7C20-4612-BDA9-5684E104F19E}" srcOrd="2" destOrd="0" parTransId="{83B439D3-FA6C-4784-BFE0-06A717C8403A}" sibTransId="{0532626C-A6F9-48D2-91F9-098E114CA37A}"/>
    <dgm:cxn modelId="{DF71CC9B-4AFB-4AF8-920C-AD9840DAA9DF}" type="presOf" srcId="{1B8493EF-0C7E-4A54-9696-4273C895D05F}" destId="{0A12B79D-535E-4ECF-AB04-ABFA094B67F7}" srcOrd="0" destOrd="0" presId="urn:microsoft.com/office/officeart/2005/8/layout/arrow2"/>
    <dgm:cxn modelId="{1848DBA1-D69A-4139-986D-DE4D64991921}" srcId="{3C0E0FCC-9F34-45FD-8EFE-A3CC1F3A84B4}" destId="{B4993438-CE55-42F7-B40D-F7B249C6116A}" srcOrd="5" destOrd="0" parTransId="{F388301D-DC46-428A-87D2-3AD2267C3819}" sibTransId="{9B091595-FC03-44ED-8782-BEA96A069865}"/>
    <dgm:cxn modelId="{294A26BC-EB50-4C38-9578-5FAC5617E58C}" srcId="{3C0E0FCC-9F34-45FD-8EFE-A3CC1F3A84B4}" destId="{C4C70361-DFBE-4D11-A596-2AF2A52491BC}" srcOrd="3" destOrd="0" parTransId="{B622AC80-FA79-42F4-945A-6C1B7615043B}" sibTransId="{52C9F107-7ED2-4FE4-AE62-C63B3C97BEA6}"/>
    <dgm:cxn modelId="{B8519DC3-1FE1-4D04-AF41-5876B44FFDFE}" type="presOf" srcId="{DF69FE1F-7C20-4612-BDA9-5684E104F19E}" destId="{0FFCE61B-619D-47DF-850A-BA49A0580DD7}" srcOrd="0" destOrd="0" presId="urn:microsoft.com/office/officeart/2005/8/layout/arrow2"/>
    <dgm:cxn modelId="{30BD69D4-80E1-4502-BB43-0C01767ED7B6}" type="presOf" srcId="{08DED7D4-BC18-4CAC-A062-1F39826B32F4}" destId="{FB6518F4-A332-4F48-85C2-4F0B70B825F1}" srcOrd="0" destOrd="0" presId="urn:microsoft.com/office/officeart/2005/8/layout/arrow2"/>
    <dgm:cxn modelId="{C6B294EF-A496-4887-B44F-059B04944C84}" srcId="{3C0E0FCC-9F34-45FD-8EFE-A3CC1F3A84B4}" destId="{9B7DB48E-D46D-4F85-8164-362E74685F3A}" srcOrd="1" destOrd="0" parTransId="{58C9E0ED-7EE0-49D6-BBFB-53DC8357F266}" sibTransId="{8EBA6C5A-907A-49E1-A39E-CACB86BFA7CE}"/>
    <dgm:cxn modelId="{9676BDF4-DCEE-463A-9AED-910974599D82}" srcId="{3C0E0FCC-9F34-45FD-8EFE-A3CC1F3A84B4}" destId="{1B8493EF-0C7E-4A54-9696-4273C895D05F}" srcOrd="4" destOrd="0" parTransId="{A628EF0A-2E3D-4DCF-9B0B-358CA3EDCC6C}" sibTransId="{9A1B7B9E-B896-44B1-9C56-50E744E7C552}"/>
    <dgm:cxn modelId="{B5A9ABE5-549C-46D0-B869-02A3C606CD76}" type="presParOf" srcId="{7E35E31D-A711-47CE-B29D-8FF736DB4117}" destId="{4300ACA0-53BC-4073-82D2-7BB30CAE95F9}" srcOrd="0" destOrd="0" presId="urn:microsoft.com/office/officeart/2005/8/layout/arrow2"/>
    <dgm:cxn modelId="{7D2BF1EC-22D8-4D2B-9B64-D5472DF89042}" type="presParOf" srcId="{7E35E31D-A711-47CE-B29D-8FF736DB4117}" destId="{D31D804A-612E-4825-8F4E-01D56D2039B9}" srcOrd="1" destOrd="0" presId="urn:microsoft.com/office/officeart/2005/8/layout/arrow2"/>
    <dgm:cxn modelId="{4FB421BF-CF55-4F74-B023-1D587658E1B4}" type="presParOf" srcId="{D31D804A-612E-4825-8F4E-01D56D2039B9}" destId="{8F98AE7C-8D93-4CB6-ACEA-62549592F24C}" srcOrd="0" destOrd="0" presId="urn:microsoft.com/office/officeart/2005/8/layout/arrow2"/>
    <dgm:cxn modelId="{A540E21D-5B95-4F3E-AEE2-88690D16A630}" type="presParOf" srcId="{D31D804A-612E-4825-8F4E-01D56D2039B9}" destId="{FB6518F4-A332-4F48-85C2-4F0B70B825F1}" srcOrd="1" destOrd="0" presId="urn:microsoft.com/office/officeart/2005/8/layout/arrow2"/>
    <dgm:cxn modelId="{9225EA36-0ED5-4603-9F17-088402E7461B}" type="presParOf" srcId="{D31D804A-612E-4825-8F4E-01D56D2039B9}" destId="{9FAEF804-F06D-43E3-81BD-6A90E832FAE1}" srcOrd="2" destOrd="0" presId="urn:microsoft.com/office/officeart/2005/8/layout/arrow2"/>
    <dgm:cxn modelId="{B65C688A-CD68-4F55-8A0B-B18B121C66FF}" type="presParOf" srcId="{D31D804A-612E-4825-8F4E-01D56D2039B9}" destId="{C60D6BCA-86E8-42B2-B5C7-A5B5E6B5DF8B}" srcOrd="3" destOrd="0" presId="urn:microsoft.com/office/officeart/2005/8/layout/arrow2"/>
    <dgm:cxn modelId="{C8350636-ADEE-4086-9501-B07CD9C8AFF8}" type="presParOf" srcId="{D31D804A-612E-4825-8F4E-01D56D2039B9}" destId="{0343D53F-29C9-4EF8-B136-96FAFF7582DD}" srcOrd="4" destOrd="0" presId="urn:microsoft.com/office/officeart/2005/8/layout/arrow2"/>
    <dgm:cxn modelId="{55FE5BCE-330F-4D50-AF48-D997BF41A973}" type="presParOf" srcId="{D31D804A-612E-4825-8F4E-01D56D2039B9}" destId="{0FFCE61B-619D-47DF-850A-BA49A0580DD7}" srcOrd="5" destOrd="0" presId="urn:microsoft.com/office/officeart/2005/8/layout/arrow2"/>
    <dgm:cxn modelId="{DA8995C0-7E89-4A4E-A8F4-0AD5294AC7C3}" type="presParOf" srcId="{D31D804A-612E-4825-8F4E-01D56D2039B9}" destId="{07F54E8D-5B61-4F84-B302-3D864BC89B5D}" srcOrd="6" destOrd="0" presId="urn:microsoft.com/office/officeart/2005/8/layout/arrow2"/>
    <dgm:cxn modelId="{407D3EFF-CF0E-44E8-9983-0F2D40A549B0}" type="presParOf" srcId="{D31D804A-612E-4825-8F4E-01D56D2039B9}" destId="{E04B6681-824E-4BD9-8242-1FEB65492691}" srcOrd="7" destOrd="0" presId="urn:microsoft.com/office/officeart/2005/8/layout/arrow2"/>
    <dgm:cxn modelId="{0A6C9A15-A818-44AA-B00E-4DD0ECFE5477}" type="presParOf" srcId="{D31D804A-612E-4825-8F4E-01D56D2039B9}" destId="{245A56D7-6EB3-473C-A3CA-386AA894BF09}" srcOrd="8" destOrd="0" presId="urn:microsoft.com/office/officeart/2005/8/layout/arrow2"/>
    <dgm:cxn modelId="{F7EE9A98-EEAB-4E7F-B79B-B39271452697}" type="presParOf" srcId="{D31D804A-612E-4825-8F4E-01D56D2039B9}" destId="{0A12B79D-535E-4ECF-AB04-ABFA094B67F7}" srcOrd="9" destOrd="0" presId="urn:microsoft.com/office/officeart/2005/8/layout/arrow2"/>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2E94EC6-8A23-4736-A2EA-387086F47EEB}" type="doc">
      <dgm:prSet loTypeId="urn:microsoft.com/office/officeart/2005/8/layout/equation1" loCatId="process" qsTypeId="urn:microsoft.com/office/officeart/2005/8/quickstyle/simple1" qsCatId="simple" csTypeId="urn:microsoft.com/office/officeart/2005/8/colors/accent1_2" csCatId="accent1" phldr="1"/>
      <dgm:spPr/>
    </dgm:pt>
    <dgm:pt modelId="{EA276FCF-AD10-406C-92CB-2B16603F80A7}">
      <dgm:prSet phldrT="[Texte]"/>
      <dgm:spPr>
        <a:solidFill>
          <a:srgbClr val="139D8D"/>
        </a:solidFill>
      </dgm:spPr>
      <dgm:t>
        <a:bodyPr/>
        <a:lstStyle/>
        <a:p>
          <a:r>
            <a:rPr lang="fr-FR" dirty="0">
              <a:latin typeface="Century Gothic" panose="020B0502020202020204" pitchFamily="34" charset="0"/>
            </a:rPr>
            <a:t>Rapidité</a:t>
          </a:r>
        </a:p>
      </dgm:t>
    </dgm:pt>
    <dgm:pt modelId="{9FEE685C-CF7C-434B-A47F-23909D453F91}" type="parTrans" cxnId="{2E430EB8-B6FB-4930-864A-9E9BD888B0E4}">
      <dgm:prSet/>
      <dgm:spPr/>
      <dgm:t>
        <a:bodyPr/>
        <a:lstStyle/>
        <a:p>
          <a:endParaRPr lang="fr-FR"/>
        </a:p>
      </dgm:t>
    </dgm:pt>
    <dgm:pt modelId="{213A7463-04DC-477C-906D-FA60A0354CE2}" type="sibTrans" cxnId="{2E430EB8-B6FB-4930-864A-9E9BD888B0E4}">
      <dgm:prSet/>
      <dgm:spPr>
        <a:solidFill>
          <a:schemeClr val="bg2">
            <a:lumMod val="75000"/>
          </a:schemeClr>
        </a:solidFill>
      </dgm:spPr>
      <dgm:t>
        <a:bodyPr/>
        <a:lstStyle/>
        <a:p>
          <a:endParaRPr lang="fr-FR"/>
        </a:p>
      </dgm:t>
    </dgm:pt>
    <dgm:pt modelId="{4E38CBD1-47A7-4F16-8AA0-C81460728E9A}">
      <dgm:prSet phldrT="[Texte]"/>
      <dgm:spPr>
        <a:solidFill>
          <a:srgbClr val="139D8D"/>
        </a:solidFill>
      </dgm:spPr>
      <dgm:t>
        <a:bodyPr/>
        <a:lstStyle/>
        <a:p>
          <a:r>
            <a:rPr lang="fr-FR" dirty="0">
              <a:latin typeface="Century Gothic" panose="020B0502020202020204" pitchFamily="34" charset="0"/>
            </a:rPr>
            <a:t>Efficacité</a:t>
          </a:r>
        </a:p>
      </dgm:t>
    </dgm:pt>
    <dgm:pt modelId="{BC305221-D9EF-43A2-BD91-867DA5CEC15A}" type="parTrans" cxnId="{904A8D47-9E76-4A8F-A487-4B58F3864431}">
      <dgm:prSet/>
      <dgm:spPr/>
      <dgm:t>
        <a:bodyPr/>
        <a:lstStyle/>
        <a:p>
          <a:endParaRPr lang="fr-FR"/>
        </a:p>
      </dgm:t>
    </dgm:pt>
    <dgm:pt modelId="{DDDA6C8C-B255-43E7-AC62-BD0F2588F920}" type="sibTrans" cxnId="{904A8D47-9E76-4A8F-A487-4B58F3864431}">
      <dgm:prSet/>
      <dgm:spPr>
        <a:solidFill>
          <a:schemeClr val="bg2">
            <a:lumMod val="75000"/>
          </a:schemeClr>
        </a:solidFill>
      </dgm:spPr>
      <dgm:t>
        <a:bodyPr/>
        <a:lstStyle/>
        <a:p>
          <a:endParaRPr lang="fr-FR"/>
        </a:p>
      </dgm:t>
    </dgm:pt>
    <dgm:pt modelId="{9124FDA5-9B65-46E4-AE14-BA086445A5C4}">
      <dgm:prSet phldrT="[Texte]"/>
      <dgm:spPr>
        <a:solidFill>
          <a:srgbClr val="139D8D"/>
        </a:solidFill>
      </dgm:spPr>
      <dgm:t>
        <a:bodyPr/>
        <a:lstStyle/>
        <a:p>
          <a:r>
            <a:rPr lang="fr-FR" dirty="0">
              <a:latin typeface="Century Gothic" panose="020B0502020202020204" pitchFamily="34" charset="0"/>
            </a:rPr>
            <a:t>Extraction idéale</a:t>
          </a:r>
        </a:p>
      </dgm:t>
    </dgm:pt>
    <dgm:pt modelId="{99F863E1-4EE9-4DBE-8AE8-DCDBF0D13247}" type="parTrans" cxnId="{5BB408CE-4069-479C-A232-57149ECF075A}">
      <dgm:prSet/>
      <dgm:spPr/>
      <dgm:t>
        <a:bodyPr/>
        <a:lstStyle/>
        <a:p>
          <a:endParaRPr lang="fr-FR"/>
        </a:p>
      </dgm:t>
    </dgm:pt>
    <dgm:pt modelId="{1D19E27A-8A25-49BE-97B5-E7B833EEDD39}" type="sibTrans" cxnId="{5BB408CE-4069-479C-A232-57149ECF075A}">
      <dgm:prSet/>
      <dgm:spPr/>
      <dgm:t>
        <a:bodyPr/>
        <a:lstStyle/>
        <a:p>
          <a:endParaRPr lang="fr-FR"/>
        </a:p>
      </dgm:t>
    </dgm:pt>
    <dgm:pt modelId="{35C1B283-C1EB-4047-9989-4BCB557E8A3F}">
      <dgm:prSet phldrT="[Texte]"/>
      <dgm:spPr>
        <a:solidFill>
          <a:srgbClr val="139D8D"/>
        </a:solidFill>
      </dgm:spPr>
      <dgm:t>
        <a:bodyPr/>
        <a:lstStyle/>
        <a:p>
          <a:r>
            <a:rPr lang="fr-FR" dirty="0">
              <a:latin typeface="Century Gothic" panose="020B0502020202020204" pitchFamily="34" charset="0"/>
            </a:rPr>
            <a:t>Sélectivité</a:t>
          </a:r>
        </a:p>
      </dgm:t>
    </dgm:pt>
    <dgm:pt modelId="{18297163-70FA-4F66-B555-AACFF5D4568A}" type="parTrans" cxnId="{F3C436FB-1D0C-4D80-B892-AA8C2D1C1345}">
      <dgm:prSet/>
      <dgm:spPr/>
      <dgm:t>
        <a:bodyPr/>
        <a:lstStyle/>
        <a:p>
          <a:endParaRPr lang="fr-FR"/>
        </a:p>
      </dgm:t>
    </dgm:pt>
    <dgm:pt modelId="{10F26FFF-A7C8-49BF-9E82-6798C92CF4C8}" type="sibTrans" cxnId="{F3C436FB-1D0C-4D80-B892-AA8C2D1C1345}">
      <dgm:prSet/>
      <dgm:spPr>
        <a:solidFill>
          <a:schemeClr val="bg2">
            <a:lumMod val="75000"/>
          </a:schemeClr>
        </a:solidFill>
      </dgm:spPr>
      <dgm:t>
        <a:bodyPr/>
        <a:lstStyle/>
        <a:p>
          <a:endParaRPr lang="fr-FR"/>
        </a:p>
      </dgm:t>
    </dgm:pt>
    <dgm:pt modelId="{16EF9988-D3F2-47E7-9DF0-EFB3610AC2B6}" type="pres">
      <dgm:prSet presAssocID="{52E94EC6-8A23-4736-A2EA-387086F47EEB}" presName="linearFlow" presStyleCnt="0">
        <dgm:presLayoutVars>
          <dgm:dir/>
          <dgm:resizeHandles val="exact"/>
        </dgm:presLayoutVars>
      </dgm:prSet>
      <dgm:spPr/>
    </dgm:pt>
    <dgm:pt modelId="{15938A9B-1615-4132-AE37-F08F57231571}" type="pres">
      <dgm:prSet presAssocID="{EA276FCF-AD10-406C-92CB-2B16603F80A7}" presName="node" presStyleLbl="node1" presStyleIdx="0" presStyleCnt="4">
        <dgm:presLayoutVars>
          <dgm:bulletEnabled val="1"/>
        </dgm:presLayoutVars>
      </dgm:prSet>
      <dgm:spPr/>
    </dgm:pt>
    <dgm:pt modelId="{11F0D4A6-FA14-4115-9C7E-609FF9DCE867}" type="pres">
      <dgm:prSet presAssocID="{213A7463-04DC-477C-906D-FA60A0354CE2}" presName="spacerL" presStyleCnt="0"/>
      <dgm:spPr/>
    </dgm:pt>
    <dgm:pt modelId="{E62B2AC9-4D75-485E-BAD5-A16729129266}" type="pres">
      <dgm:prSet presAssocID="{213A7463-04DC-477C-906D-FA60A0354CE2}" presName="sibTrans" presStyleLbl="sibTrans2D1" presStyleIdx="0" presStyleCnt="3"/>
      <dgm:spPr/>
    </dgm:pt>
    <dgm:pt modelId="{3B46811F-167E-403E-8FA9-FFF5DCAA3AC9}" type="pres">
      <dgm:prSet presAssocID="{213A7463-04DC-477C-906D-FA60A0354CE2}" presName="spacerR" presStyleCnt="0"/>
      <dgm:spPr/>
    </dgm:pt>
    <dgm:pt modelId="{39B27B4C-A4F1-47A8-A849-B4636DC576FD}" type="pres">
      <dgm:prSet presAssocID="{4E38CBD1-47A7-4F16-8AA0-C81460728E9A}" presName="node" presStyleLbl="node1" presStyleIdx="1" presStyleCnt="4">
        <dgm:presLayoutVars>
          <dgm:bulletEnabled val="1"/>
        </dgm:presLayoutVars>
      </dgm:prSet>
      <dgm:spPr/>
    </dgm:pt>
    <dgm:pt modelId="{680042D9-7AF3-4B32-AB38-6CEFFAADBF5F}" type="pres">
      <dgm:prSet presAssocID="{DDDA6C8C-B255-43E7-AC62-BD0F2588F920}" presName="spacerL" presStyleCnt="0"/>
      <dgm:spPr/>
    </dgm:pt>
    <dgm:pt modelId="{A84882C3-34DF-45E6-9FA7-50E5F297A243}" type="pres">
      <dgm:prSet presAssocID="{DDDA6C8C-B255-43E7-AC62-BD0F2588F920}" presName="sibTrans" presStyleLbl="sibTrans2D1" presStyleIdx="1" presStyleCnt="3"/>
      <dgm:spPr/>
    </dgm:pt>
    <dgm:pt modelId="{85F0E99A-28CB-4FFD-8BD4-430412110FE6}" type="pres">
      <dgm:prSet presAssocID="{DDDA6C8C-B255-43E7-AC62-BD0F2588F920}" presName="spacerR" presStyleCnt="0"/>
      <dgm:spPr/>
    </dgm:pt>
    <dgm:pt modelId="{7B24D385-F59E-4775-B45D-19302B36B324}" type="pres">
      <dgm:prSet presAssocID="{35C1B283-C1EB-4047-9989-4BCB557E8A3F}" presName="node" presStyleLbl="node1" presStyleIdx="2" presStyleCnt="4">
        <dgm:presLayoutVars>
          <dgm:bulletEnabled val="1"/>
        </dgm:presLayoutVars>
      </dgm:prSet>
      <dgm:spPr/>
    </dgm:pt>
    <dgm:pt modelId="{755B212A-3664-41F9-BBDA-E10D8FC6882B}" type="pres">
      <dgm:prSet presAssocID="{10F26FFF-A7C8-49BF-9E82-6798C92CF4C8}" presName="spacerL" presStyleCnt="0"/>
      <dgm:spPr/>
    </dgm:pt>
    <dgm:pt modelId="{C11E2D66-1511-4D70-A20A-4C02B829E003}" type="pres">
      <dgm:prSet presAssocID="{10F26FFF-A7C8-49BF-9E82-6798C92CF4C8}" presName="sibTrans" presStyleLbl="sibTrans2D1" presStyleIdx="2" presStyleCnt="3"/>
      <dgm:spPr/>
    </dgm:pt>
    <dgm:pt modelId="{C1EA6B0A-C9DD-4C67-B0C8-5FB2DBA02F58}" type="pres">
      <dgm:prSet presAssocID="{10F26FFF-A7C8-49BF-9E82-6798C92CF4C8}" presName="spacerR" presStyleCnt="0"/>
      <dgm:spPr/>
    </dgm:pt>
    <dgm:pt modelId="{1594B73B-D141-4C9D-BB68-E4D99CD03A50}" type="pres">
      <dgm:prSet presAssocID="{9124FDA5-9B65-46E4-AE14-BA086445A5C4}" presName="node" presStyleLbl="node1" presStyleIdx="3" presStyleCnt="4">
        <dgm:presLayoutVars>
          <dgm:bulletEnabled val="1"/>
        </dgm:presLayoutVars>
      </dgm:prSet>
      <dgm:spPr/>
    </dgm:pt>
  </dgm:ptLst>
  <dgm:cxnLst>
    <dgm:cxn modelId="{AD198A0C-3F0F-4A4F-BFD2-F0F64B0F14DA}" type="presOf" srcId="{52E94EC6-8A23-4736-A2EA-387086F47EEB}" destId="{16EF9988-D3F2-47E7-9DF0-EFB3610AC2B6}" srcOrd="0" destOrd="0" presId="urn:microsoft.com/office/officeart/2005/8/layout/equation1"/>
    <dgm:cxn modelId="{0F88B22F-655B-48A0-9990-E4B0A709F08A}" type="presOf" srcId="{35C1B283-C1EB-4047-9989-4BCB557E8A3F}" destId="{7B24D385-F59E-4775-B45D-19302B36B324}" srcOrd="0" destOrd="0" presId="urn:microsoft.com/office/officeart/2005/8/layout/equation1"/>
    <dgm:cxn modelId="{904A8D47-9E76-4A8F-A487-4B58F3864431}" srcId="{52E94EC6-8A23-4736-A2EA-387086F47EEB}" destId="{4E38CBD1-47A7-4F16-8AA0-C81460728E9A}" srcOrd="1" destOrd="0" parTransId="{BC305221-D9EF-43A2-BD91-867DA5CEC15A}" sibTransId="{DDDA6C8C-B255-43E7-AC62-BD0F2588F920}"/>
    <dgm:cxn modelId="{E142BD51-CDD8-49D8-9008-F3B7A631E158}" type="presOf" srcId="{EA276FCF-AD10-406C-92CB-2B16603F80A7}" destId="{15938A9B-1615-4132-AE37-F08F57231571}" srcOrd="0" destOrd="0" presId="urn:microsoft.com/office/officeart/2005/8/layout/equation1"/>
    <dgm:cxn modelId="{9CB3B752-A768-4337-8A8B-4B661962F4A2}" type="presOf" srcId="{213A7463-04DC-477C-906D-FA60A0354CE2}" destId="{E62B2AC9-4D75-485E-BAD5-A16729129266}" srcOrd="0" destOrd="0" presId="urn:microsoft.com/office/officeart/2005/8/layout/equation1"/>
    <dgm:cxn modelId="{2643F383-157A-4B64-A367-7FE805CDE796}" type="presOf" srcId="{4E38CBD1-47A7-4F16-8AA0-C81460728E9A}" destId="{39B27B4C-A4F1-47A8-A849-B4636DC576FD}" srcOrd="0" destOrd="0" presId="urn:microsoft.com/office/officeart/2005/8/layout/equation1"/>
    <dgm:cxn modelId="{6D11EE84-5751-46BA-9160-526F9E01C45F}" type="presOf" srcId="{DDDA6C8C-B255-43E7-AC62-BD0F2588F920}" destId="{A84882C3-34DF-45E6-9FA7-50E5F297A243}" srcOrd="0" destOrd="0" presId="urn:microsoft.com/office/officeart/2005/8/layout/equation1"/>
    <dgm:cxn modelId="{2E430EB8-B6FB-4930-864A-9E9BD888B0E4}" srcId="{52E94EC6-8A23-4736-A2EA-387086F47EEB}" destId="{EA276FCF-AD10-406C-92CB-2B16603F80A7}" srcOrd="0" destOrd="0" parTransId="{9FEE685C-CF7C-434B-A47F-23909D453F91}" sibTransId="{213A7463-04DC-477C-906D-FA60A0354CE2}"/>
    <dgm:cxn modelId="{5BB408CE-4069-479C-A232-57149ECF075A}" srcId="{52E94EC6-8A23-4736-A2EA-387086F47EEB}" destId="{9124FDA5-9B65-46E4-AE14-BA086445A5C4}" srcOrd="3" destOrd="0" parTransId="{99F863E1-4EE9-4DBE-8AE8-DCDBF0D13247}" sibTransId="{1D19E27A-8A25-49BE-97B5-E7B833EEDD39}"/>
    <dgm:cxn modelId="{F3C436FB-1D0C-4D80-B892-AA8C2D1C1345}" srcId="{52E94EC6-8A23-4736-A2EA-387086F47EEB}" destId="{35C1B283-C1EB-4047-9989-4BCB557E8A3F}" srcOrd="2" destOrd="0" parTransId="{18297163-70FA-4F66-B555-AACFF5D4568A}" sibTransId="{10F26FFF-A7C8-49BF-9E82-6798C92CF4C8}"/>
    <dgm:cxn modelId="{A67A43FB-7916-4976-809C-8DEE95E49DE0}" type="presOf" srcId="{9124FDA5-9B65-46E4-AE14-BA086445A5C4}" destId="{1594B73B-D141-4C9D-BB68-E4D99CD03A50}" srcOrd="0" destOrd="0" presId="urn:microsoft.com/office/officeart/2005/8/layout/equation1"/>
    <dgm:cxn modelId="{97CC1EFE-ACCF-49EA-B5E3-C22AA843F6C0}" type="presOf" srcId="{10F26FFF-A7C8-49BF-9E82-6798C92CF4C8}" destId="{C11E2D66-1511-4D70-A20A-4C02B829E003}" srcOrd="0" destOrd="0" presId="urn:microsoft.com/office/officeart/2005/8/layout/equation1"/>
    <dgm:cxn modelId="{1F7F0F17-A65F-466E-BED8-8879A5BC849E}" type="presParOf" srcId="{16EF9988-D3F2-47E7-9DF0-EFB3610AC2B6}" destId="{15938A9B-1615-4132-AE37-F08F57231571}" srcOrd="0" destOrd="0" presId="urn:microsoft.com/office/officeart/2005/8/layout/equation1"/>
    <dgm:cxn modelId="{53EFBF8E-5B8B-41DA-B9BF-BD8174BAC0F6}" type="presParOf" srcId="{16EF9988-D3F2-47E7-9DF0-EFB3610AC2B6}" destId="{11F0D4A6-FA14-4115-9C7E-609FF9DCE867}" srcOrd="1" destOrd="0" presId="urn:microsoft.com/office/officeart/2005/8/layout/equation1"/>
    <dgm:cxn modelId="{95C0C366-E339-440F-9FA4-1F2426CBCC8E}" type="presParOf" srcId="{16EF9988-D3F2-47E7-9DF0-EFB3610AC2B6}" destId="{E62B2AC9-4D75-485E-BAD5-A16729129266}" srcOrd="2" destOrd="0" presId="urn:microsoft.com/office/officeart/2005/8/layout/equation1"/>
    <dgm:cxn modelId="{8FB1AA69-F8A8-4B9C-A102-895BE471C09B}" type="presParOf" srcId="{16EF9988-D3F2-47E7-9DF0-EFB3610AC2B6}" destId="{3B46811F-167E-403E-8FA9-FFF5DCAA3AC9}" srcOrd="3" destOrd="0" presId="urn:microsoft.com/office/officeart/2005/8/layout/equation1"/>
    <dgm:cxn modelId="{5CFDBE0A-9902-4AF2-9E94-B1C20B66522B}" type="presParOf" srcId="{16EF9988-D3F2-47E7-9DF0-EFB3610AC2B6}" destId="{39B27B4C-A4F1-47A8-A849-B4636DC576FD}" srcOrd="4" destOrd="0" presId="urn:microsoft.com/office/officeart/2005/8/layout/equation1"/>
    <dgm:cxn modelId="{8A8FF03B-E33D-4FF1-AEE1-62458B3EDC2A}" type="presParOf" srcId="{16EF9988-D3F2-47E7-9DF0-EFB3610AC2B6}" destId="{680042D9-7AF3-4B32-AB38-6CEFFAADBF5F}" srcOrd="5" destOrd="0" presId="urn:microsoft.com/office/officeart/2005/8/layout/equation1"/>
    <dgm:cxn modelId="{E4502365-D1DC-467C-B8FD-5953119EF563}" type="presParOf" srcId="{16EF9988-D3F2-47E7-9DF0-EFB3610AC2B6}" destId="{A84882C3-34DF-45E6-9FA7-50E5F297A243}" srcOrd="6" destOrd="0" presId="urn:microsoft.com/office/officeart/2005/8/layout/equation1"/>
    <dgm:cxn modelId="{3254B57F-D7D7-478D-8DCE-16D3ED544A40}" type="presParOf" srcId="{16EF9988-D3F2-47E7-9DF0-EFB3610AC2B6}" destId="{85F0E99A-28CB-4FFD-8BD4-430412110FE6}" srcOrd="7" destOrd="0" presId="urn:microsoft.com/office/officeart/2005/8/layout/equation1"/>
    <dgm:cxn modelId="{8DD76B0D-E22D-4E41-B476-3641B0DB8A77}" type="presParOf" srcId="{16EF9988-D3F2-47E7-9DF0-EFB3610AC2B6}" destId="{7B24D385-F59E-4775-B45D-19302B36B324}" srcOrd="8" destOrd="0" presId="urn:microsoft.com/office/officeart/2005/8/layout/equation1"/>
    <dgm:cxn modelId="{F2189620-BDFA-497A-8133-74D1C7E8C0DC}" type="presParOf" srcId="{16EF9988-D3F2-47E7-9DF0-EFB3610AC2B6}" destId="{755B212A-3664-41F9-BBDA-E10D8FC6882B}" srcOrd="9" destOrd="0" presId="urn:microsoft.com/office/officeart/2005/8/layout/equation1"/>
    <dgm:cxn modelId="{128708F9-E30A-4967-8643-2460510F9EAD}" type="presParOf" srcId="{16EF9988-D3F2-47E7-9DF0-EFB3610AC2B6}" destId="{C11E2D66-1511-4D70-A20A-4C02B829E003}" srcOrd="10" destOrd="0" presId="urn:microsoft.com/office/officeart/2005/8/layout/equation1"/>
    <dgm:cxn modelId="{50D498CD-36A4-4687-AAF1-D93374E8A5E0}" type="presParOf" srcId="{16EF9988-D3F2-47E7-9DF0-EFB3610AC2B6}" destId="{C1EA6B0A-C9DD-4C67-B0C8-5FB2DBA02F58}" srcOrd="11" destOrd="0" presId="urn:microsoft.com/office/officeart/2005/8/layout/equation1"/>
    <dgm:cxn modelId="{E9A07CB3-E3A3-4D8A-9CA4-9FC699F2B343}" type="presParOf" srcId="{16EF9988-D3F2-47E7-9DF0-EFB3610AC2B6}" destId="{1594B73B-D141-4C9D-BB68-E4D99CD03A50}" srcOrd="12" destOrd="0" presId="urn:microsoft.com/office/officeart/2005/8/layout/equati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D6059A-660F-41B5-B9D6-C774B05ABC0C}" type="doc">
      <dgm:prSet loTypeId="urn:microsoft.com/office/officeart/2005/8/layout/pyramid1" loCatId="pyramid" qsTypeId="urn:microsoft.com/office/officeart/2005/8/quickstyle/simple1" qsCatId="simple" csTypeId="urn:microsoft.com/office/officeart/2005/8/colors/accent1_2" csCatId="accent1" phldr="1"/>
      <dgm:spPr/>
    </dgm:pt>
    <dgm:pt modelId="{EFE327C8-4553-4481-9DF4-D80337E6EC35}">
      <dgm:prSet phldrT="[Texte]" custT="1"/>
      <dgm:spPr>
        <a:solidFill>
          <a:srgbClr val="139D8D"/>
        </a:solidFill>
      </dgm:spPr>
      <dgm:t>
        <a:bodyPr/>
        <a:lstStyle/>
        <a:p>
          <a:r>
            <a:rPr lang="fr-FR" sz="2000" dirty="0">
              <a:latin typeface="Century Gothic" panose="020B0502020202020204" pitchFamily="34" charset="0"/>
            </a:rPr>
            <a:t>Étape 3 – Proposer des pistes de valorisation</a:t>
          </a:r>
          <a:endParaRPr lang="fr-BE" sz="2000" dirty="0">
            <a:latin typeface="Century Gothic" panose="020B0502020202020204" pitchFamily="34" charset="0"/>
          </a:endParaRPr>
        </a:p>
      </dgm:t>
    </dgm:pt>
    <dgm:pt modelId="{7944E060-B7D5-47AA-82B7-444163847826}" type="parTrans" cxnId="{26FE2C40-B9D7-4276-A3D7-D2AAA0CC4513}">
      <dgm:prSet/>
      <dgm:spPr/>
      <dgm:t>
        <a:bodyPr/>
        <a:lstStyle/>
        <a:p>
          <a:endParaRPr lang="fr-BE"/>
        </a:p>
      </dgm:t>
    </dgm:pt>
    <dgm:pt modelId="{C4C2A480-FA3C-4938-A14B-5A81800AE073}" type="sibTrans" cxnId="{26FE2C40-B9D7-4276-A3D7-D2AAA0CC4513}">
      <dgm:prSet/>
      <dgm:spPr/>
      <dgm:t>
        <a:bodyPr/>
        <a:lstStyle/>
        <a:p>
          <a:endParaRPr lang="fr-BE"/>
        </a:p>
      </dgm:t>
    </dgm:pt>
    <dgm:pt modelId="{349B51E4-B107-4FF1-B197-8A3980A00617}">
      <dgm:prSet phldrT="[Texte]" custT="1"/>
      <dgm:spPr>
        <a:solidFill>
          <a:srgbClr val="139D8D"/>
        </a:solidFill>
      </dgm:spPr>
      <dgm:t>
        <a:bodyPr/>
        <a:lstStyle/>
        <a:p>
          <a:r>
            <a:rPr lang="fr-FR" sz="2000" dirty="0">
              <a:latin typeface="Century Gothic" panose="020B0502020202020204" pitchFamily="34" charset="0"/>
            </a:rPr>
            <a:t>Étape 2 – Étudier les facteurs qui en sont responsable </a:t>
          </a:r>
          <a:endParaRPr lang="fr-BE" sz="2000" dirty="0">
            <a:latin typeface="Century Gothic" panose="020B0502020202020204" pitchFamily="34" charset="0"/>
          </a:endParaRPr>
        </a:p>
      </dgm:t>
    </dgm:pt>
    <dgm:pt modelId="{34FC29D7-A0F6-413C-B2EE-9AD7A23FDC2C}" type="parTrans" cxnId="{D9EDA692-02A8-4C8E-A5CD-8C3D0128CB64}">
      <dgm:prSet/>
      <dgm:spPr/>
      <dgm:t>
        <a:bodyPr/>
        <a:lstStyle/>
        <a:p>
          <a:endParaRPr lang="fr-BE"/>
        </a:p>
      </dgm:t>
    </dgm:pt>
    <dgm:pt modelId="{C8DE4FB3-7023-4F7C-8153-3EC829C70B79}" type="sibTrans" cxnId="{D9EDA692-02A8-4C8E-A5CD-8C3D0128CB64}">
      <dgm:prSet/>
      <dgm:spPr/>
      <dgm:t>
        <a:bodyPr/>
        <a:lstStyle/>
        <a:p>
          <a:endParaRPr lang="fr-BE"/>
        </a:p>
      </dgm:t>
    </dgm:pt>
    <dgm:pt modelId="{CD29FE87-CDD9-483D-B5F8-86CF95F14217}">
      <dgm:prSet phldrT="[Texte]" custT="1"/>
      <dgm:spPr>
        <a:solidFill>
          <a:srgbClr val="139D8D"/>
        </a:solidFill>
      </dgm:spPr>
      <dgm:t>
        <a:bodyPr/>
        <a:lstStyle/>
        <a:p>
          <a:r>
            <a:rPr lang="fr-FR" sz="2000" dirty="0">
              <a:latin typeface="Century Gothic" panose="020B0502020202020204" pitchFamily="34" charset="0"/>
            </a:rPr>
            <a:t>Étape 1 – Connaître la variabilité chimique </a:t>
          </a:r>
          <a:endParaRPr lang="fr-BE" sz="2000" dirty="0">
            <a:latin typeface="Century Gothic" panose="020B0502020202020204" pitchFamily="34" charset="0"/>
          </a:endParaRPr>
        </a:p>
      </dgm:t>
    </dgm:pt>
    <dgm:pt modelId="{48C8A819-BB64-4597-B3BE-DA0533A66B3F}" type="parTrans" cxnId="{419D188A-D939-422D-A74B-D3F9BF40CC1E}">
      <dgm:prSet/>
      <dgm:spPr/>
      <dgm:t>
        <a:bodyPr/>
        <a:lstStyle/>
        <a:p>
          <a:endParaRPr lang="fr-BE"/>
        </a:p>
      </dgm:t>
    </dgm:pt>
    <dgm:pt modelId="{0A3464C6-1B4D-4DA4-8FBC-0EC35C46B91E}" type="sibTrans" cxnId="{419D188A-D939-422D-A74B-D3F9BF40CC1E}">
      <dgm:prSet/>
      <dgm:spPr/>
      <dgm:t>
        <a:bodyPr/>
        <a:lstStyle/>
        <a:p>
          <a:endParaRPr lang="fr-BE"/>
        </a:p>
      </dgm:t>
    </dgm:pt>
    <dgm:pt modelId="{CEFB23EB-8901-4F66-A77C-AAD9EF3FD2E3}" type="pres">
      <dgm:prSet presAssocID="{EDD6059A-660F-41B5-B9D6-C774B05ABC0C}" presName="Name0" presStyleCnt="0">
        <dgm:presLayoutVars>
          <dgm:dir/>
          <dgm:animLvl val="lvl"/>
          <dgm:resizeHandles val="exact"/>
        </dgm:presLayoutVars>
      </dgm:prSet>
      <dgm:spPr/>
    </dgm:pt>
    <dgm:pt modelId="{AE3B440C-E52F-4961-AAEC-37DEEF69BC29}" type="pres">
      <dgm:prSet presAssocID="{EFE327C8-4553-4481-9DF4-D80337E6EC35}" presName="Name8" presStyleCnt="0"/>
      <dgm:spPr/>
    </dgm:pt>
    <dgm:pt modelId="{5FE830A9-5624-4D5D-AE0B-85ECDCFB1580}" type="pres">
      <dgm:prSet presAssocID="{EFE327C8-4553-4481-9DF4-D80337E6EC35}" presName="level" presStyleLbl="node1" presStyleIdx="0" presStyleCnt="3">
        <dgm:presLayoutVars>
          <dgm:chMax val="1"/>
          <dgm:bulletEnabled val="1"/>
        </dgm:presLayoutVars>
      </dgm:prSet>
      <dgm:spPr/>
    </dgm:pt>
    <dgm:pt modelId="{A4F1A3CD-B914-4E1E-89A1-F3D6E2F31E29}" type="pres">
      <dgm:prSet presAssocID="{EFE327C8-4553-4481-9DF4-D80337E6EC35}" presName="levelTx" presStyleLbl="revTx" presStyleIdx="0" presStyleCnt="0">
        <dgm:presLayoutVars>
          <dgm:chMax val="1"/>
          <dgm:bulletEnabled val="1"/>
        </dgm:presLayoutVars>
      </dgm:prSet>
      <dgm:spPr/>
    </dgm:pt>
    <dgm:pt modelId="{C99F2268-B1F0-42F9-9C97-AB60AC106F3F}" type="pres">
      <dgm:prSet presAssocID="{349B51E4-B107-4FF1-B197-8A3980A00617}" presName="Name8" presStyleCnt="0"/>
      <dgm:spPr/>
    </dgm:pt>
    <dgm:pt modelId="{EE44BB0E-0BC0-4A12-9A2E-174B3525CC95}" type="pres">
      <dgm:prSet presAssocID="{349B51E4-B107-4FF1-B197-8A3980A00617}" presName="level" presStyleLbl="node1" presStyleIdx="1" presStyleCnt="3">
        <dgm:presLayoutVars>
          <dgm:chMax val="1"/>
          <dgm:bulletEnabled val="1"/>
        </dgm:presLayoutVars>
      </dgm:prSet>
      <dgm:spPr/>
    </dgm:pt>
    <dgm:pt modelId="{F75BB9C9-5CD6-4829-85FC-60A47ADD0930}" type="pres">
      <dgm:prSet presAssocID="{349B51E4-B107-4FF1-B197-8A3980A00617}" presName="levelTx" presStyleLbl="revTx" presStyleIdx="0" presStyleCnt="0">
        <dgm:presLayoutVars>
          <dgm:chMax val="1"/>
          <dgm:bulletEnabled val="1"/>
        </dgm:presLayoutVars>
      </dgm:prSet>
      <dgm:spPr/>
    </dgm:pt>
    <dgm:pt modelId="{3C2B035E-40B0-4EE2-BBD2-52EFFC9E9355}" type="pres">
      <dgm:prSet presAssocID="{CD29FE87-CDD9-483D-B5F8-86CF95F14217}" presName="Name8" presStyleCnt="0"/>
      <dgm:spPr/>
    </dgm:pt>
    <dgm:pt modelId="{28E4474D-AD25-4B4F-8FF9-B83EB0E5D958}" type="pres">
      <dgm:prSet presAssocID="{CD29FE87-CDD9-483D-B5F8-86CF95F14217}" presName="level" presStyleLbl="node1" presStyleIdx="2" presStyleCnt="3">
        <dgm:presLayoutVars>
          <dgm:chMax val="1"/>
          <dgm:bulletEnabled val="1"/>
        </dgm:presLayoutVars>
      </dgm:prSet>
      <dgm:spPr/>
    </dgm:pt>
    <dgm:pt modelId="{006EEC7F-694D-4D2C-A8CF-EDAE8E91653A}" type="pres">
      <dgm:prSet presAssocID="{CD29FE87-CDD9-483D-B5F8-86CF95F14217}" presName="levelTx" presStyleLbl="revTx" presStyleIdx="0" presStyleCnt="0">
        <dgm:presLayoutVars>
          <dgm:chMax val="1"/>
          <dgm:bulletEnabled val="1"/>
        </dgm:presLayoutVars>
      </dgm:prSet>
      <dgm:spPr/>
    </dgm:pt>
  </dgm:ptLst>
  <dgm:cxnLst>
    <dgm:cxn modelId="{3702FC3D-DAB7-428A-AEA3-08DEE38F90D4}" type="presOf" srcId="{349B51E4-B107-4FF1-B197-8A3980A00617}" destId="{F75BB9C9-5CD6-4829-85FC-60A47ADD0930}" srcOrd="1" destOrd="0" presId="urn:microsoft.com/office/officeart/2005/8/layout/pyramid1"/>
    <dgm:cxn modelId="{26FE2C40-B9D7-4276-A3D7-D2AAA0CC4513}" srcId="{EDD6059A-660F-41B5-B9D6-C774B05ABC0C}" destId="{EFE327C8-4553-4481-9DF4-D80337E6EC35}" srcOrd="0" destOrd="0" parTransId="{7944E060-B7D5-47AA-82B7-444163847826}" sibTransId="{C4C2A480-FA3C-4938-A14B-5A81800AE073}"/>
    <dgm:cxn modelId="{419D188A-D939-422D-A74B-D3F9BF40CC1E}" srcId="{EDD6059A-660F-41B5-B9D6-C774B05ABC0C}" destId="{CD29FE87-CDD9-483D-B5F8-86CF95F14217}" srcOrd="2" destOrd="0" parTransId="{48C8A819-BB64-4597-B3BE-DA0533A66B3F}" sibTransId="{0A3464C6-1B4D-4DA4-8FBC-0EC35C46B91E}"/>
    <dgm:cxn modelId="{3E57118E-0A85-4907-A25E-2387E6D54684}" type="presOf" srcId="{EDD6059A-660F-41B5-B9D6-C774B05ABC0C}" destId="{CEFB23EB-8901-4F66-A77C-AAD9EF3FD2E3}" srcOrd="0" destOrd="0" presId="urn:microsoft.com/office/officeart/2005/8/layout/pyramid1"/>
    <dgm:cxn modelId="{D9EDA692-02A8-4C8E-A5CD-8C3D0128CB64}" srcId="{EDD6059A-660F-41B5-B9D6-C774B05ABC0C}" destId="{349B51E4-B107-4FF1-B197-8A3980A00617}" srcOrd="1" destOrd="0" parTransId="{34FC29D7-A0F6-413C-B2EE-9AD7A23FDC2C}" sibTransId="{C8DE4FB3-7023-4F7C-8153-3EC829C70B79}"/>
    <dgm:cxn modelId="{291D5494-EA19-40CA-B29C-4402E1F2B17E}" type="presOf" srcId="{EFE327C8-4553-4481-9DF4-D80337E6EC35}" destId="{5FE830A9-5624-4D5D-AE0B-85ECDCFB1580}" srcOrd="0" destOrd="0" presId="urn:microsoft.com/office/officeart/2005/8/layout/pyramid1"/>
    <dgm:cxn modelId="{8752349B-0D53-4C53-8C8E-7712358EAEBA}" type="presOf" srcId="{EFE327C8-4553-4481-9DF4-D80337E6EC35}" destId="{A4F1A3CD-B914-4E1E-89A1-F3D6E2F31E29}" srcOrd="1" destOrd="0" presId="urn:microsoft.com/office/officeart/2005/8/layout/pyramid1"/>
    <dgm:cxn modelId="{5D565CBB-4F15-44EF-846E-86C5058E659D}" type="presOf" srcId="{349B51E4-B107-4FF1-B197-8A3980A00617}" destId="{EE44BB0E-0BC0-4A12-9A2E-174B3525CC95}" srcOrd="0" destOrd="0" presId="urn:microsoft.com/office/officeart/2005/8/layout/pyramid1"/>
    <dgm:cxn modelId="{14A342D6-BC01-4E5A-89C5-A0F7CC144830}" type="presOf" srcId="{CD29FE87-CDD9-483D-B5F8-86CF95F14217}" destId="{28E4474D-AD25-4B4F-8FF9-B83EB0E5D958}" srcOrd="0" destOrd="0" presId="urn:microsoft.com/office/officeart/2005/8/layout/pyramid1"/>
    <dgm:cxn modelId="{F1AD7BEE-679D-47EF-AC9D-091D93B59ECE}" type="presOf" srcId="{CD29FE87-CDD9-483D-B5F8-86CF95F14217}" destId="{006EEC7F-694D-4D2C-A8CF-EDAE8E91653A}" srcOrd="1" destOrd="0" presId="urn:microsoft.com/office/officeart/2005/8/layout/pyramid1"/>
    <dgm:cxn modelId="{C88320AB-7824-4E61-A945-82AC5787FD21}" type="presParOf" srcId="{CEFB23EB-8901-4F66-A77C-AAD9EF3FD2E3}" destId="{AE3B440C-E52F-4961-AAEC-37DEEF69BC29}" srcOrd="0" destOrd="0" presId="urn:microsoft.com/office/officeart/2005/8/layout/pyramid1"/>
    <dgm:cxn modelId="{EA8AF7EB-1E5A-4902-B991-896D68E8FC4D}" type="presParOf" srcId="{AE3B440C-E52F-4961-AAEC-37DEEF69BC29}" destId="{5FE830A9-5624-4D5D-AE0B-85ECDCFB1580}" srcOrd="0" destOrd="0" presId="urn:microsoft.com/office/officeart/2005/8/layout/pyramid1"/>
    <dgm:cxn modelId="{D80210CB-C5A8-45F9-81E4-2E119FDA940A}" type="presParOf" srcId="{AE3B440C-E52F-4961-AAEC-37DEEF69BC29}" destId="{A4F1A3CD-B914-4E1E-89A1-F3D6E2F31E29}" srcOrd="1" destOrd="0" presId="urn:microsoft.com/office/officeart/2005/8/layout/pyramid1"/>
    <dgm:cxn modelId="{6C4019AB-E682-4052-9C35-B39F02EC6D3B}" type="presParOf" srcId="{CEFB23EB-8901-4F66-A77C-AAD9EF3FD2E3}" destId="{C99F2268-B1F0-42F9-9C97-AB60AC106F3F}" srcOrd="1" destOrd="0" presId="urn:microsoft.com/office/officeart/2005/8/layout/pyramid1"/>
    <dgm:cxn modelId="{84CCE8A2-8D9B-4926-A63B-AE44E1E96FDC}" type="presParOf" srcId="{C99F2268-B1F0-42F9-9C97-AB60AC106F3F}" destId="{EE44BB0E-0BC0-4A12-9A2E-174B3525CC95}" srcOrd="0" destOrd="0" presId="urn:microsoft.com/office/officeart/2005/8/layout/pyramid1"/>
    <dgm:cxn modelId="{40FD60D3-AABF-4366-8D53-872B8E2584B8}" type="presParOf" srcId="{C99F2268-B1F0-42F9-9C97-AB60AC106F3F}" destId="{F75BB9C9-5CD6-4829-85FC-60A47ADD0930}" srcOrd="1" destOrd="0" presId="urn:microsoft.com/office/officeart/2005/8/layout/pyramid1"/>
    <dgm:cxn modelId="{9D06EA1C-0128-47C3-8D48-899A0AFBA6B8}" type="presParOf" srcId="{CEFB23EB-8901-4F66-A77C-AAD9EF3FD2E3}" destId="{3C2B035E-40B0-4EE2-BBD2-52EFFC9E9355}" srcOrd="2" destOrd="0" presId="urn:microsoft.com/office/officeart/2005/8/layout/pyramid1"/>
    <dgm:cxn modelId="{A261FD85-1839-4CED-AF67-ABBFAA130897}" type="presParOf" srcId="{3C2B035E-40B0-4EE2-BBD2-52EFFC9E9355}" destId="{28E4474D-AD25-4B4F-8FF9-B83EB0E5D958}" srcOrd="0" destOrd="0" presId="urn:microsoft.com/office/officeart/2005/8/layout/pyramid1"/>
    <dgm:cxn modelId="{4E5B1F85-7EA9-43D9-A876-54A5DD1B8159}" type="presParOf" srcId="{3C2B035E-40B0-4EE2-BBD2-52EFFC9E9355}" destId="{006EEC7F-694D-4D2C-A8CF-EDAE8E91653A}" srcOrd="1" destOrd="0" presId="urn:microsoft.com/office/officeart/2005/8/layout/pyramid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D6059A-660F-41B5-B9D6-C774B05ABC0C}" type="doc">
      <dgm:prSet loTypeId="urn:microsoft.com/office/officeart/2005/8/layout/pyramid1" loCatId="pyramid" qsTypeId="urn:microsoft.com/office/officeart/2005/8/quickstyle/simple1" qsCatId="simple" csTypeId="urn:microsoft.com/office/officeart/2005/8/colors/accent1_2" csCatId="accent1" phldr="1"/>
      <dgm:spPr/>
    </dgm:pt>
    <dgm:pt modelId="{EFE327C8-4553-4481-9DF4-D80337E6EC35}">
      <dgm:prSet phldrT="[Texte]" custT="1"/>
      <dgm:spPr>
        <a:solidFill>
          <a:srgbClr val="139D8D"/>
        </a:solidFill>
      </dgm:spPr>
      <dgm:t>
        <a:bodyPr/>
        <a:lstStyle/>
        <a:p>
          <a:r>
            <a:rPr lang="fr-FR" sz="2000" dirty="0">
              <a:latin typeface="Century Gothic" panose="020B0502020202020204" pitchFamily="34" charset="0"/>
            </a:rPr>
            <a:t>Étape 3 – Proposer des pistes de valorisation</a:t>
          </a:r>
          <a:endParaRPr lang="fr-BE" sz="2000" dirty="0">
            <a:latin typeface="Century Gothic" panose="020B0502020202020204" pitchFamily="34" charset="0"/>
          </a:endParaRPr>
        </a:p>
      </dgm:t>
    </dgm:pt>
    <dgm:pt modelId="{7944E060-B7D5-47AA-82B7-444163847826}" type="parTrans" cxnId="{26FE2C40-B9D7-4276-A3D7-D2AAA0CC4513}">
      <dgm:prSet/>
      <dgm:spPr/>
      <dgm:t>
        <a:bodyPr/>
        <a:lstStyle/>
        <a:p>
          <a:endParaRPr lang="fr-BE"/>
        </a:p>
      </dgm:t>
    </dgm:pt>
    <dgm:pt modelId="{C4C2A480-FA3C-4938-A14B-5A81800AE073}" type="sibTrans" cxnId="{26FE2C40-B9D7-4276-A3D7-D2AAA0CC4513}">
      <dgm:prSet/>
      <dgm:spPr/>
      <dgm:t>
        <a:bodyPr/>
        <a:lstStyle/>
        <a:p>
          <a:endParaRPr lang="fr-BE"/>
        </a:p>
      </dgm:t>
    </dgm:pt>
    <dgm:pt modelId="{349B51E4-B107-4FF1-B197-8A3980A00617}">
      <dgm:prSet phldrT="[Texte]" custT="1"/>
      <dgm:spPr>
        <a:solidFill>
          <a:srgbClr val="139D8D"/>
        </a:solidFill>
      </dgm:spPr>
      <dgm:t>
        <a:bodyPr/>
        <a:lstStyle/>
        <a:p>
          <a:r>
            <a:rPr lang="fr-FR" sz="2000" dirty="0">
              <a:latin typeface="Century Gothic" panose="020B0502020202020204" pitchFamily="34" charset="0"/>
            </a:rPr>
            <a:t>Étape 2 – Étudier les facteurs qui en sont responsable </a:t>
          </a:r>
          <a:endParaRPr lang="fr-BE" sz="2000" dirty="0">
            <a:latin typeface="Century Gothic" panose="020B0502020202020204" pitchFamily="34" charset="0"/>
          </a:endParaRPr>
        </a:p>
      </dgm:t>
    </dgm:pt>
    <dgm:pt modelId="{34FC29D7-A0F6-413C-B2EE-9AD7A23FDC2C}" type="parTrans" cxnId="{D9EDA692-02A8-4C8E-A5CD-8C3D0128CB64}">
      <dgm:prSet/>
      <dgm:spPr/>
      <dgm:t>
        <a:bodyPr/>
        <a:lstStyle/>
        <a:p>
          <a:endParaRPr lang="fr-BE"/>
        </a:p>
      </dgm:t>
    </dgm:pt>
    <dgm:pt modelId="{C8DE4FB3-7023-4F7C-8153-3EC829C70B79}" type="sibTrans" cxnId="{D9EDA692-02A8-4C8E-A5CD-8C3D0128CB64}">
      <dgm:prSet/>
      <dgm:spPr/>
      <dgm:t>
        <a:bodyPr/>
        <a:lstStyle/>
        <a:p>
          <a:endParaRPr lang="fr-BE"/>
        </a:p>
      </dgm:t>
    </dgm:pt>
    <dgm:pt modelId="{CD29FE87-CDD9-483D-B5F8-86CF95F14217}">
      <dgm:prSet phldrT="[Texte]" custT="1"/>
      <dgm:spPr>
        <a:solidFill>
          <a:srgbClr val="139D8D"/>
        </a:solidFill>
      </dgm:spPr>
      <dgm:t>
        <a:bodyPr/>
        <a:lstStyle/>
        <a:p>
          <a:r>
            <a:rPr lang="fr-FR" sz="2000" dirty="0">
              <a:latin typeface="Century Gothic" panose="020B0502020202020204" pitchFamily="34" charset="0"/>
            </a:rPr>
            <a:t>Étape 1 – Connaître la variabilité chimique </a:t>
          </a:r>
          <a:endParaRPr lang="fr-BE" sz="2000" dirty="0">
            <a:latin typeface="Century Gothic" panose="020B0502020202020204" pitchFamily="34" charset="0"/>
          </a:endParaRPr>
        </a:p>
      </dgm:t>
    </dgm:pt>
    <dgm:pt modelId="{48C8A819-BB64-4597-B3BE-DA0533A66B3F}" type="parTrans" cxnId="{419D188A-D939-422D-A74B-D3F9BF40CC1E}">
      <dgm:prSet/>
      <dgm:spPr/>
      <dgm:t>
        <a:bodyPr/>
        <a:lstStyle/>
        <a:p>
          <a:endParaRPr lang="fr-BE"/>
        </a:p>
      </dgm:t>
    </dgm:pt>
    <dgm:pt modelId="{0A3464C6-1B4D-4DA4-8FBC-0EC35C46B91E}" type="sibTrans" cxnId="{419D188A-D939-422D-A74B-D3F9BF40CC1E}">
      <dgm:prSet/>
      <dgm:spPr/>
      <dgm:t>
        <a:bodyPr/>
        <a:lstStyle/>
        <a:p>
          <a:endParaRPr lang="fr-BE"/>
        </a:p>
      </dgm:t>
    </dgm:pt>
    <dgm:pt modelId="{CEFB23EB-8901-4F66-A77C-AAD9EF3FD2E3}" type="pres">
      <dgm:prSet presAssocID="{EDD6059A-660F-41B5-B9D6-C774B05ABC0C}" presName="Name0" presStyleCnt="0">
        <dgm:presLayoutVars>
          <dgm:dir/>
          <dgm:animLvl val="lvl"/>
          <dgm:resizeHandles val="exact"/>
        </dgm:presLayoutVars>
      </dgm:prSet>
      <dgm:spPr/>
    </dgm:pt>
    <dgm:pt modelId="{AE3B440C-E52F-4961-AAEC-37DEEF69BC29}" type="pres">
      <dgm:prSet presAssocID="{EFE327C8-4553-4481-9DF4-D80337E6EC35}" presName="Name8" presStyleCnt="0"/>
      <dgm:spPr/>
    </dgm:pt>
    <dgm:pt modelId="{5FE830A9-5624-4D5D-AE0B-85ECDCFB1580}" type="pres">
      <dgm:prSet presAssocID="{EFE327C8-4553-4481-9DF4-D80337E6EC35}" presName="level" presStyleLbl="node1" presStyleIdx="0" presStyleCnt="3">
        <dgm:presLayoutVars>
          <dgm:chMax val="1"/>
          <dgm:bulletEnabled val="1"/>
        </dgm:presLayoutVars>
      </dgm:prSet>
      <dgm:spPr/>
    </dgm:pt>
    <dgm:pt modelId="{A4F1A3CD-B914-4E1E-89A1-F3D6E2F31E29}" type="pres">
      <dgm:prSet presAssocID="{EFE327C8-4553-4481-9DF4-D80337E6EC35}" presName="levelTx" presStyleLbl="revTx" presStyleIdx="0" presStyleCnt="0">
        <dgm:presLayoutVars>
          <dgm:chMax val="1"/>
          <dgm:bulletEnabled val="1"/>
        </dgm:presLayoutVars>
      </dgm:prSet>
      <dgm:spPr/>
    </dgm:pt>
    <dgm:pt modelId="{C99F2268-B1F0-42F9-9C97-AB60AC106F3F}" type="pres">
      <dgm:prSet presAssocID="{349B51E4-B107-4FF1-B197-8A3980A00617}" presName="Name8" presStyleCnt="0"/>
      <dgm:spPr/>
    </dgm:pt>
    <dgm:pt modelId="{EE44BB0E-0BC0-4A12-9A2E-174B3525CC95}" type="pres">
      <dgm:prSet presAssocID="{349B51E4-B107-4FF1-B197-8A3980A00617}" presName="level" presStyleLbl="node1" presStyleIdx="1" presStyleCnt="3">
        <dgm:presLayoutVars>
          <dgm:chMax val="1"/>
          <dgm:bulletEnabled val="1"/>
        </dgm:presLayoutVars>
      </dgm:prSet>
      <dgm:spPr/>
    </dgm:pt>
    <dgm:pt modelId="{F75BB9C9-5CD6-4829-85FC-60A47ADD0930}" type="pres">
      <dgm:prSet presAssocID="{349B51E4-B107-4FF1-B197-8A3980A00617}" presName="levelTx" presStyleLbl="revTx" presStyleIdx="0" presStyleCnt="0">
        <dgm:presLayoutVars>
          <dgm:chMax val="1"/>
          <dgm:bulletEnabled val="1"/>
        </dgm:presLayoutVars>
      </dgm:prSet>
      <dgm:spPr/>
    </dgm:pt>
    <dgm:pt modelId="{3C2B035E-40B0-4EE2-BBD2-52EFFC9E9355}" type="pres">
      <dgm:prSet presAssocID="{CD29FE87-CDD9-483D-B5F8-86CF95F14217}" presName="Name8" presStyleCnt="0"/>
      <dgm:spPr/>
    </dgm:pt>
    <dgm:pt modelId="{28E4474D-AD25-4B4F-8FF9-B83EB0E5D958}" type="pres">
      <dgm:prSet presAssocID="{CD29FE87-CDD9-483D-B5F8-86CF95F14217}" presName="level" presStyleLbl="node1" presStyleIdx="2" presStyleCnt="3">
        <dgm:presLayoutVars>
          <dgm:chMax val="1"/>
          <dgm:bulletEnabled val="1"/>
        </dgm:presLayoutVars>
      </dgm:prSet>
      <dgm:spPr/>
    </dgm:pt>
    <dgm:pt modelId="{006EEC7F-694D-4D2C-A8CF-EDAE8E91653A}" type="pres">
      <dgm:prSet presAssocID="{CD29FE87-CDD9-483D-B5F8-86CF95F14217}" presName="levelTx" presStyleLbl="revTx" presStyleIdx="0" presStyleCnt="0">
        <dgm:presLayoutVars>
          <dgm:chMax val="1"/>
          <dgm:bulletEnabled val="1"/>
        </dgm:presLayoutVars>
      </dgm:prSet>
      <dgm:spPr/>
    </dgm:pt>
  </dgm:ptLst>
  <dgm:cxnLst>
    <dgm:cxn modelId="{3702FC3D-DAB7-428A-AEA3-08DEE38F90D4}" type="presOf" srcId="{349B51E4-B107-4FF1-B197-8A3980A00617}" destId="{F75BB9C9-5CD6-4829-85FC-60A47ADD0930}" srcOrd="1" destOrd="0" presId="urn:microsoft.com/office/officeart/2005/8/layout/pyramid1"/>
    <dgm:cxn modelId="{26FE2C40-B9D7-4276-A3D7-D2AAA0CC4513}" srcId="{EDD6059A-660F-41B5-B9D6-C774B05ABC0C}" destId="{EFE327C8-4553-4481-9DF4-D80337E6EC35}" srcOrd="0" destOrd="0" parTransId="{7944E060-B7D5-47AA-82B7-444163847826}" sibTransId="{C4C2A480-FA3C-4938-A14B-5A81800AE073}"/>
    <dgm:cxn modelId="{419D188A-D939-422D-A74B-D3F9BF40CC1E}" srcId="{EDD6059A-660F-41B5-B9D6-C774B05ABC0C}" destId="{CD29FE87-CDD9-483D-B5F8-86CF95F14217}" srcOrd="2" destOrd="0" parTransId="{48C8A819-BB64-4597-B3BE-DA0533A66B3F}" sibTransId="{0A3464C6-1B4D-4DA4-8FBC-0EC35C46B91E}"/>
    <dgm:cxn modelId="{3E57118E-0A85-4907-A25E-2387E6D54684}" type="presOf" srcId="{EDD6059A-660F-41B5-B9D6-C774B05ABC0C}" destId="{CEFB23EB-8901-4F66-A77C-AAD9EF3FD2E3}" srcOrd="0" destOrd="0" presId="urn:microsoft.com/office/officeart/2005/8/layout/pyramid1"/>
    <dgm:cxn modelId="{D9EDA692-02A8-4C8E-A5CD-8C3D0128CB64}" srcId="{EDD6059A-660F-41B5-B9D6-C774B05ABC0C}" destId="{349B51E4-B107-4FF1-B197-8A3980A00617}" srcOrd="1" destOrd="0" parTransId="{34FC29D7-A0F6-413C-B2EE-9AD7A23FDC2C}" sibTransId="{C8DE4FB3-7023-4F7C-8153-3EC829C70B79}"/>
    <dgm:cxn modelId="{291D5494-EA19-40CA-B29C-4402E1F2B17E}" type="presOf" srcId="{EFE327C8-4553-4481-9DF4-D80337E6EC35}" destId="{5FE830A9-5624-4D5D-AE0B-85ECDCFB1580}" srcOrd="0" destOrd="0" presId="urn:microsoft.com/office/officeart/2005/8/layout/pyramid1"/>
    <dgm:cxn modelId="{8752349B-0D53-4C53-8C8E-7712358EAEBA}" type="presOf" srcId="{EFE327C8-4553-4481-9DF4-D80337E6EC35}" destId="{A4F1A3CD-B914-4E1E-89A1-F3D6E2F31E29}" srcOrd="1" destOrd="0" presId="urn:microsoft.com/office/officeart/2005/8/layout/pyramid1"/>
    <dgm:cxn modelId="{5D565CBB-4F15-44EF-846E-86C5058E659D}" type="presOf" srcId="{349B51E4-B107-4FF1-B197-8A3980A00617}" destId="{EE44BB0E-0BC0-4A12-9A2E-174B3525CC95}" srcOrd="0" destOrd="0" presId="urn:microsoft.com/office/officeart/2005/8/layout/pyramid1"/>
    <dgm:cxn modelId="{14A342D6-BC01-4E5A-89C5-A0F7CC144830}" type="presOf" srcId="{CD29FE87-CDD9-483D-B5F8-86CF95F14217}" destId="{28E4474D-AD25-4B4F-8FF9-B83EB0E5D958}" srcOrd="0" destOrd="0" presId="urn:microsoft.com/office/officeart/2005/8/layout/pyramid1"/>
    <dgm:cxn modelId="{F1AD7BEE-679D-47EF-AC9D-091D93B59ECE}" type="presOf" srcId="{CD29FE87-CDD9-483D-B5F8-86CF95F14217}" destId="{006EEC7F-694D-4D2C-A8CF-EDAE8E91653A}" srcOrd="1" destOrd="0" presId="urn:microsoft.com/office/officeart/2005/8/layout/pyramid1"/>
    <dgm:cxn modelId="{C88320AB-7824-4E61-A945-82AC5787FD21}" type="presParOf" srcId="{CEFB23EB-8901-4F66-A77C-AAD9EF3FD2E3}" destId="{AE3B440C-E52F-4961-AAEC-37DEEF69BC29}" srcOrd="0" destOrd="0" presId="urn:microsoft.com/office/officeart/2005/8/layout/pyramid1"/>
    <dgm:cxn modelId="{EA8AF7EB-1E5A-4902-B991-896D68E8FC4D}" type="presParOf" srcId="{AE3B440C-E52F-4961-AAEC-37DEEF69BC29}" destId="{5FE830A9-5624-4D5D-AE0B-85ECDCFB1580}" srcOrd="0" destOrd="0" presId="urn:microsoft.com/office/officeart/2005/8/layout/pyramid1"/>
    <dgm:cxn modelId="{D80210CB-C5A8-45F9-81E4-2E119FDA940A}" type="presParOf" srcId="{AE3B440C-E52F-4961-AAEC-37DEEF69BC29}" destId="{A4F1A3CD-B914-4E1E-89A1-F3D6E2F31E29}" srcOrd="1" destOrd="0" presId="urn:microsoft.com/office/officeart/2005/8/layout/pyramid1"/>
    <dgm:cxn modelId="{6C4019AB-E682-4052-9C35-B39F02EC6D3B}" type="presParOf" srcId="{CEFB23EB-8901-4F66-A77C-AAD9EF3FD2E3}" destId="{C99F2268-B1F0-42F9-9C97-AB60AC106F3F}" srcOrd="1" destOrd="0" presId="urn:microsoft.com/office/officeart/2005/8/layout/pyramid1"/>
    <dgm:cxn modelId="{84CCE8A2-8D9B-4926-A63B-AE44E1E96FDC}" type="presParOf" srcId="{C99F2268-B1F0-42F9-9C97-AB60AC106F3F}" destId="{EE44BB0E-0BC0-4A12-9A2E-174B3525CC95}" srcOrd="0" destOrd="0" presId="urn:microsoft.com/office/officeart/2005/8/layout/pyramid1"/>
    <dgm:cxn modelId="{40FD60D3-AABF-4366-8D53-872B8E2584B8}" type="presParOf" srcId="{C99F2268-B1F0-42F9-9C97-AB60AC106F3F}" destId="{F75BB9C9-5CD6-4829-85FC-60A47ADD0930}" srcOrd="1" destOrd="0" presId="urn:microsoft.com/office/officeart/2005/8/layout/pyramid1"/>
    <dgm:cxn modelId="{9D06EA1C-0128-47C3-8D48-899A0AFBA6B8}" type="presParOf" srcId="{CEFB23EB-8901-4F66-A77C-AAD9EF3FD2E3}" destId="{3C2B035E-40B0-4EE2-BBD2-52EFFC9E9355}" srcOrd="2" destOrd="0" presId="urn:microsoft.com/office/officeart/2005/8/layout/pyramid1"/>
    <dgm:cxn modelId="{A261FD85-1839-4CED-AF67-ABBFAA130897}" type="presParOf" srcId="{3C2B035E-40B0-4EE2-BBD2-52EFFC9E9355}" destId="{28E4474D-AD25-4B4F-8FF9-B83EB0E5D958}" srcOrd="0" destOrd="0" presId="urn:microsoft.com/office/officeart/2005/8/layout/pyramid1"/>
    <dgm:cxn modelId="{4E5B1F85-7EA9-43D9-A876-54A5DD1B8159}" type="presParOf" srcId="{3C2B035E-40B0-4EE2-BBD2-52EFFC9E9355}" destId="{006EEC7F-694D-4D2C-A8CF-EDAE8E91653A}" srcOrd="1" destOrd="0" presId="urn:microsoft.com/office/officeart/2005/8/layout/pyramid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D6059A-660F-41B5-B9D6-C774B05ABC0C}" type="doc">
      <dgm:prSet loTypeId="urn:microsoft.com/office/officeart/2005/8/layout/pyramid1" loCatId="pyramid" qsTypeId="urn:microsoft.com/office/officeart/2005/8/quickstyle/simple1" qsCatId="simple" csTypeId="urn:microsoft.com/office/officeart/2005/8/colors/accent1_2" csCatId="accent1" phldr="1"/>
      <dgm:spPr/>
    </dgm:pt>
    <dgm:pt modelId="{EFE327C8-4553-4481-9DF4-D80337E6EC35}">
      <dgm:prSet phldrT="[Texte]" custT="1"/>
      <dgm:spPr>
        <a:solidFill>
          <a:srgbClr val="139D8D"/>
        </a:solidFill>
      </dgm:spPr>
      <dgm:t>
        <a:bodyPr/>
        <a:lstStyle/>
        <a:p>
          <a:r>
            <a:rPr lang="fr-FR" sz="2000" dirty="0">
              <a:latin typeface="Century Gothic" panose="020B0502020202020204" pitchFamily="34" charset="0"/>
            </a:rPr>
            <a:t>Étape 3 – Proposer des pistes de valorisation</a:t>
          </a:r>
          <a:endParaRPr lang="fr-BE" sz="2000" dirty="0">
            <a:latin typeface="Century Gothic" panose="020B0502020202020204" pitchFamily="34" charset="0"/>
          </a:endParaRPr>
        </a:p>
      </dgm:t>
    </dgm:pt>
    <dgm:pt modelId="{7944E060-B7D5-47AA-82B7-444163847826}" type="parTrans" cxnId="{26FE2C40-B9D7-4276-A3D7-D2AAA0CC4513}">
      <dgm:prSet/>
      <dgm:spPr/>
      <dgm:t>
        <a:bodyPr/>
        <a:lstStyle/>
        <a:p>
          <a:endParaRPr lang="fr-BE"/>
        </a:p>
      </dgm:t>
    </dgm:pt>
    <dgm:pt modelId="{C4C2A480-FA3C-4938-A14B-5A81800AE073}" type="sibTrans" cxnId="{26FE2C40-B9D7-4276-A3D7-D2AAA0CC4513}">
      <dgm:prSet/>
      <dgm:spPr/>
      <dgm:t>
        <a:bodyPr/>
        <a:lstStyle/>
        <a:p>
          <a:endParaRPr lang="fr-BE"/>
        </a:p>
      </dgm:t>
    </dgm:pt>
    <dgm:pt modelId="{349B51E4-B107-4FF1-B197-8A3980A00617}">
      <dgm:prSet phldrT="[Texte]" custT="1"/>
      <dgm:spPr>
        <a:solidFill>
          <a:srgbClr val="139D8D"/>
        </a:solidFill>
      </dgm:spPr>
      <dgm:t>
        <a:bodyPr/>
        <a:lstStyle/>
        <a:p>
          <a:r>
            <a:rPr lang="fr-FR" sz="2000" dirty="0">
              <a:latin typeface="Century Gothic" panose="020B0502020202020204" pitchFamily="34" charset="0"/>
            </a:rPr>
            <a:t>Étape 2 – Étudier les facteurs qui en sont responsable </a:t>
          </a:r>
          <a:endParaRPr lang="fr-BE" sz="2000" dirty="0">
            <a:latin typeface="Century Gothic" panose="020B0502020202020204" pitchFamily="34" charset="0"/>
          </a:endParaRPr>
        </a:p>
      </dgm:t>
    </dgm:pt>
    <dgm:pt modelId="{34FC29D7-A0F6-413C-B2EE-9AD7A23FDC2C}" type="parTrans" cxnId="{D9EDA692-02A8-4C8E-A5CD-8C3D0128CB64}">
      <dgm:prSet/>
      <dgm:spPr/>
      <dgm:t>
        <a:bodyPr/>
        <a:lstStyle/>
        <a:p>
          <a:endParaRPr lang="fr-BE"/>
        </a:p>
      </dgm:t>
    </dgm:pt>
    <dgm:pt modelId="{C8DE4FB3-7023-4F7C-8153-3EC829C70B79}" type="sibTrans" cxnId="{D9EDA692-02A8-4C8E-A5CD-8C3D0128CB64}">
      <dgm:prSet/>
      <dgm:spPr/>
      <dgm:t>
        <a:bodyPr/>
        <a:lstStyle/>
        <a:p>
          <a:endParaRPr lang="fr-BE"/>
        </a:p>
      </dgm:t>
    </dgm:pt>
    <dgm:pt modelId="{CD29FE87-CDD9-483D-B5F8-86CF95F14217}">
      <dgm:prSet phldrT="[Texte]" custT="1"/>
      <dgm:spPr>
        <a:solidFill>
          <a:srgbClr val="139D8D"/>
        </a:solidFill>
      </dgm:spPr>
      <dgm:t>
        <a:bodyPr/>
        <a:lstStyle/>
        <a:p>
          <a:r>
            <a:rPr lang="fr-FR" sz="2000" dirty="0">
              <a:latin typeface="Century Gothic" panose="020B0502020202020204" pitchFamily="34" charset="0"/>
            </a:rPr>
            <a:t>Étape 1 – Connaître la variabilité chimique </a:t>
          </a:r>
          <a:endParaRPr lang="fr-BE" sz="2000" dirty="0">
            <a:latin typeface="Century Gothic" panose="020B0502020202020204" pitchFamily="34" charset="0"/>
          </a:endParaRPr>
        </a:p>
      </dgm:t>
    </dgm:pt>
    <dgm:pt modelId="{48C8A819-BB64-4597-B3BE-DA0533A66B3F}" type="parTrans" cxnId="{419D188A-D939-422D-A74B-D3F9BF40CC1E}">
      <dgm:prSet/>
      <dgm:spPr/>
      <dgm:t>
        <a:bodyPr/>
        <a:lstStyle/>
        <a:p>
          <a:endParaRPr lang="fr-BE"/>
        </a:p>
      </dgm:t>
    </dgm:pt>
    <dgm:pt modelId="{0A3464C6-1B4D-4DA4-8FBC-0EC35C46B91E}" type="sibTrans" cxnId="{419D188A-D939-422D-A74B-D3F9BF40CC1E}">
      <dgm:prSet/>
      <dgm:spPr/>
      <dgm:t>
        <a:bodyPr/>
        <a:lstStyle/>
        <a:p>
          <a:endParaRPr lang="fr-BE"/>
        </a:p>
      </dgm:t>
    </dgm:pt>
    <dgm:pt modelId="{CEFB23EB-8901-4F66-A77C-AAD9EF3FD2E3}" type="pres">
      <dgm:prSet presAssocID="{EDD6059A-660F-41B5-B9D6-C774B05ABC0C}" presName="Name0" presStyleCnt="0">
        <dgm:presLayoutVars>
          <dgm:dir/>
          <dgm:animLvl val="lvl"/>
          <dgm:resizeHandles val="exact"/>
        </dgm:presLayoutVars>
      </dgm:prSet>
      <dgm:spPr/>
    </dgm:pt>
    <dgm:pt modelId="{AE3B440C-E52F-4961-AAEC-37DEEF69BC29}" type="pres">
      <dgm:prSet presAssocID="{EFE327C8-4553-4481-9DF4-D80337E6EC35}" presName="Name8" presStyleCnt="0"/>
      <dgm:spPr/>
    </dgm:pt>
    <dgm:pt modelId="{5FE830A9-5624-4D5D-AE0B-85ECDCFB1580}" type="pres">
      <dgm:prSet presAssocID="{EFE327C8-4553-4481-9DF4-D80337E6EC35}" presName="level" presStyleLbl="node1" presStyleIdx="0" presStyleCnt="3">
        <dgm:presLayoutVars>
          <dgm:chMax val="1"/>
          <dgm:bulletEnabled val="1"/>
        </dgm:presLayoutVars>
      </dgm:prSet>
      <dgm:spPr/>
    </dgm:pt>
    <dgm:pt modelId="{A4F1A3CD-B914-4E1E-89A1-F3D6E2F31E29}" type="pres">
      <dgm:prSet presAssocID="{EFE327C8-4553-4481-9DF4-D80337E6EC35}" presName="levelTx" presStyleLbl="revTx" presStyleIdx="0" presStyleCnt="0">
        <dgm:presLayoutVars>
          <dgm:chMax val="1"/>
          <dgm:bulletEnabled val="1"/>
        </dgm:presLayoutVars>
      </dgm:prSet>
      <dgm:spPr/>
    </dgm:pt>
    <dgm:pt modelId="{C99F2268-B1F0-42F9-9C97-AB60AC106F3F}" type="pres">
      <dgm:prSet presAssocID="{349B51E4-B107-4FF1-B197-8A3980A00617}" presName="Name8" presStyleCnt="0"/>
      <dgm:spPr/>
    </dgm:pt>
    <dgm:pt modelId="{EE44BB0E-0BC0-4A12-9A2E-174B3525CC95}" type="pres">
      <dgm:prSet presAssocID="{349B51E4-B107-4FF1-B197-8A3980A00617}" presName="level" presStyleLbl="node1" presStyleIdx="1" presStyleCnt="3">
        <dgm:presLayoutVars>
          <dgm:chMax val="1"/>
          <dgm:bulletEnabled val="1"/>
        </dgm:presLayoutVars>
      </dgm:prSet>
      <dgm:spPr/>
    </dgm:pt>
    <dgm:pt modelId="{F75BB9C9-5CD6-4829-85FC-60A47ADD0930}" type="pres">
      <dgm:prSet presAssocID="{349B51E4-B107-4FF1-B197-8A3980A00617}" presName="levelTx" presStyleLbl="revTx" presStyleIdx="0" presStyleCnt="0">
        <dgm:presLayoutVars>
          <dgm:chMax val="1"/>
          <dgm:bulletEnabled val="1"/>
        </dgm:presLayoutVars>
      </dgm:prSet>
      <dgm:spPr/>
    </dgm:pt>
    <dgm:pt modelId="{3C2B035E-40B0-4EE2-BBD2-52EFFC9E9355}" type="pres">
      <dgm:prSet presAssocID="{CD29FE87-CDD9-483D-B5F8-86CF95F14217}" presName="Name8" presStyleCnt="0"/>
      <dgm:spPr/>
    </dgm:pt>
    <dgm:pt modelId="{28E4474D-AD25-4B4F-8FF9-B83EB0E5D958}" type="pres">
      <dgm:prSet presAssocID="{CD29FE87-CDD9-483D-B5F8-86CF95F14217}" presName="level" presStyleLbl="node1" presStyleIdx="2" presStyleCnt="3">
        <dgm:presLayoutVars>
          <dgm:chMax val="1"/>
          <dgm:bulletEnabled val="1"/>
        </dgm:presLayoutVars>
      </dgm:prSet>
      <dgm:spPr/>
    </dgm:pt>
    <dgm:pt modelId="{006EEC7F-694D-4D2C-A8CF-EDAE8E91653A}" type="pres">
      <dgm:prSet presAssocID="{CD29FE87-CDD9-483D-B5F8-86CF95F14217}" presName="levelTx" presStyleLbl="revTx" presStyleIdx="0" presStyleCnt="0">
        <dgm:presLayoutVars>
          <dgm:chMax val="1"/>
          <dgm:bulletEnabled val="1"/>
        </dgm:presLayoutVars>
      </dgm:prSet>
      <dgm:spPr/>
    </dgm:pt>
  </dgm:ptLst>
  <dgm:cxnLst>
    <dgm:cxn modelId="{3702FC3D-DAB7-428A-AEA3-08DEE38F90D4}" type="presOf" srcId="{349B51E4-B107-4FF1-B197-8A3980A00617}" destId="{F75BB9C9-5CD6-4829-85FC-60A47ADD0930}" srcOrd="1" destOrd="0" presId="urn:microsoft.com/office/officeart/2005/8/layout/pyramid1"/>
    <dgm:cxn modelId="{26FE2C40-B9D7-4276-A3D7-D2AAA0CC4513}" srcId="{EDD6059A-660F-41B5-B9D6-C774B05ABC0C}" destId="{EFE327C8-4553-4481-9DF4-D80337E6EC35}" srcOrd="0" destOrd="0" parTransId="{7944E060-B7D5-47AA-82B7-444163847826}" sibTransId="{C4C2A480-FA3C-4938-A14B-5A81800AE073}"/>
    <dgm:cxn modelId="{419D188A-D939-422D-A74B-D3F9BF40CC1E}" srcId="{EDD6059A-660F-41B5-B9D6-C774B05ABC0C}" destId="{CD29FE87-CDD9-483D-B5F8-86CF95F14217}" srcOrd="2" destOrd="0" parTransId="{48C8A819-BB64-4597-B3BE-DA0533A66B3F}" sibTransId="{0A3464C6-1B4D-4DA4-8FBC-0EC35C46B91E}"/>
    <dgm:cxn modelId="{3E57118E-0A85-4907-A25E-2387E6D54684}" type="presOf" srcId="{EDD6059A-660F-41B5-B9D6-C774B05ABC0C}" destId="{CEFB23EB-8901-4F66-A77C-AAD9EF3FD2E3}" srcOrd="0" destOrd="0" presId="urn:microsoft.com/office/officeart/2005/8/layout/pyramid1"/>
    <dgm:cxn modelId="{D9EDA692-02A8-4C8E-A5CD-8C3D0128CB64}" srcId="{EDD6059A-660F-41B5-B9D6-C774B05ABC0C}" destId="{349B51E4-B107-4FF1-B197-8A3980A00617}" srcOrd="1" destOrd="0" parTransId="{34FC29D7-A0F6-413C-B2EE-9AD7A23FDC2C}" sibTransId="{C8DE4FB3-7023-4F7C-8153-3EC829C70B79}"/>
    <dgm:cxn modelId="{291D5494-EA19-40CA-B29C-4402E1F2B17E}" type="presOf" srcId="{EFE327C8-4553-4481-9DF4-D80337E6EC35}" destId="{5FE830A9-5624-4D5D-AE0B-85ECDCFB1580}" srcOrd="0" destOrd="0" presId="urn:microsoft.com/office/officeart/2005/8/layout/pyramid1"/>
    <dgm:cxn modelId="{8752349B-0D53-4C53-8C8E-7712358EAEBA}" type="presOf" srcId="{EFE327C8-4553-4481-9DF4-D80337E6EC35}" destId="{A4F1A3CD-B914-4E1E-89A1-F3D6E2F31E29}" srcOrd="1" destOrd="0" presId="urn:microsoft.com/office/officeart/2005/8/layout/pyramid1"/>
    <dgm:cxn modelId="{5D565CBB-4F15-44EF-846E-86C5058E659D}" type="presOf" srcId="{349B51E4-B107-4FF1-B197-8A3980A00617}" destId="{EE44BB0E-0BC0-4A12-9A2E-174B3525CC95}" srcOrd="0" destOrd="0" presId="urn:microsoft.com/office/officeart/2005/8/layout/pyramid1"/>
    <dgm:cxn modelId="{14A342D6-BC01-4E5A-89C5-A0F7CC144830}" type="presOf" srcId="{CD29FE87-CDD9-483D-B5F8-86CF95F14217}" destId="{28E4474D-AD25-4B4F-8FF9-B83EB0E5D958}" srcOrd="0" destOrd="0" presId="urn:microsoft.com/office/officeart/2005/8/layout/pyramid1"/>
    <dgm:cxn modelId="{F1AD7BEE-679D-47EF-AC9D-091D93B59ECE}" type="presOf" srcId="{CD29FE87-CDD9-483D-B5F8-86CF95F14217}" destId="{006EEC7F-694D-4D2C-A8CF-EDAE8E91653A}" srcOrd="1" destOrd="0" presId="urn:microsoft.com/office/officeart/2005/8/layout/pyramid1"/>
    <dgm:cxn modelId="{C88320AB-7824-4E61-A945-82AC5787FD21}" type="presParOf" srcId="{CEFB23EB-8901-4F66-A77C-AAD9EF3FD2E3}" destId="{AE3B440C-E52F-4961-AAEC-37DEEF69BC29}" srcOrd="0" destOrd="0" presId="urn:microsoft.com/office/officeart/2005/8/layout/pyramid1"/>
    <dgm:cxn modelId="{EA8AF7EB-1E5A-4902-B991-896D68E8FC4D}" type="presParOf" srcId="{AE3B440C-E52F-4961-AAEC-37DEEF69BC29}" destId="{5FE830A9-5624-4D5D-AE0B-85ECDCFB1580}" srcOrd="0" destOrd="0" presId="urn:microsoft.com/office/officeart/2005/8/layout/pyramid1"/>
    <dgm:cxn modelId="{D80210CB-C5A8-45F9-81E4-2E119FDA940A}" type="presParOf" srcId="{AE3B440C-E52F-4961-AAEC-37DEEF69BC29}" destId="{A4F1A3CD-B914-4E1E-89A1-F3D6E2F31E29}" srcOrd="1" destOrd="0" presId="urn:microsoft.com/office/officeart/2005/8/layout/pyramid1"/>
    <dgm:cxn modelId="{6C4019AB-E682-4052-9C35-B39F02EC6D3B}" type="presParOf" srcId="{CEFB23EB-8901-4F66-A77C-AAD9EF3FD2E3}" destId="{C99F2268-B1F0-42F9-9C97-AB60AC106F3F}" srcOrd="1" destOrd="0" presId="urn:microsoft.com/office/officeart/2005/8/layout/pyramid1"/>
    <dgm:cxn modelId="{84CCE8A2-8D9B-4926-A63B-AE44E1E96FDC}" type="presParOf" srcId="{C99F2268-B1F0-42F9-9C97-AB60AC106F3F}" destId="{EE44BB0E-0BC0-4A12-9A2E-174B3525CC95}" srcOrd="0" destOrd="0" presId="urn:microsoft.com/office/officeart/2005/8/layout/pyramid1"/>
    <dgm:cxn modelId="{40FD60D3-AABF-4366-8D53-872B8E2584B8}" type="presParOf" srcId="{C99F2268-B1F0-42F9-9C97-AB60AC106F3F}" destId="{F75BB9C9-5CD6-4829-85FC-60A47ADD0930}" srcOrd="1" destOrd="0" presId="urn:microsoft.com/office/officeart/2005/8/layout/pyramid1"/>
    <dgm:cxn modelId="{9D06EA1C-0128-47C3-8D48-899A0AFBA6B8}" type="presParOf" srcId="{CEFB23EB-8901-4F66-A77C-AAD9EF3FD2E3}" destId="{3C2B035E-40B0-4EE2-BBD2-52EFFC9E9355}" srcOrd="2" destOrd="0" presId="urn:microsoft.com/office/officeart/2005/8/layout/pyramid1"/>
    <dgm:cxn modelId="{A261FD85-1839-4CED-AF67-ABBFAA130897}" type="presParOf" srcId="{3C2B035E-40B0-4EE2-BBD2-52EFFC9E9355}" destId="{28E4474D-AD25-4B4F-8FF9-B83EB0E5D958}" srcOrd="0" destOrd="0" presId="urn:microsoft.com/office/officeart/2005/8/layout/pyramid1"/>
    <dgm:cxn modelId="{4E5B1F85-7EA9-43D9-A876-54A5DD1B8159}" type="presParOf" srcId="{3C2B035E-40B0-4EE2-BBD2-52EFFC9E9355}" destId="{006EEC7F-694D-4D2C-A8CF-EDAE8E91653A}" srcOrd="1" destOrd="0" presId="urn:microsoft.com/office/officeart/2005/8/layout/pyramid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565992-1592-43C2-9BBF-B58786E38899}"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fr-BE"/>
        </a:p>
      </dgm:t>
    </dgm:pt>
    <dgm:pt modelId="{FC304E04-15A3-42DA-B4DE-834769ECC9BE}">
      <dgm:prSet phldrT="[Texte]"/>
      <dgm:spPr>
        <a:solidFill>
          <a:srgbClr val="139D8D"/>
        </a:solidFill>
      </dgm:spPr>
      <dgm:t>
        <a:bodyPr/>
        <a:lstStyle/>
        <a:p>
          <a:r>
            <a:rPr lang="fr-FR" dirty="0">
              <a:solidFill>
                <a:schemeClr val="tx1"/>
              </a:solidFill>
              <a:latin typeface="Century Gothic" panose="020B0502020202020204" pitchFamily="34" charset="0"/>
            </a:rPr>
            <a:t>Qualité constante</a:t>
          </a:r>
          <a:endParaRPr lang="fr-BE" dirty="0">
            <a:solidFill>
              <a:schemeClr val="tx1"/>
            </a:solidFill>
            <a:latin typeface="Century Gothic" panose="020B0502020202020204" pitchFamily="34" charset="0"/>
          </a:endParaRPr>
        </a:p>
      </dgm:t>
    </dgm:pt>
    <dgm:pt modelId="{928070C5-437E-417E-88BE-E6C3BDA2686C}" type="parTrans" cxnId="{F8041507-B462-4F06-B944-2AE913208173}">
      <dgm:prSet/>
      <dgm:spPr/>
      <dgm:t>
        <a:bodyPr/>
        <a:lstStyle/>
        <a:p>
          <a:endParaRPr lang="fr-BE">
            <a:solidFill>
              <a:schemeClr val="tx1"/>
            </a:solidFill>
          </a:endParaRPr>
        </a:p>
      </dgm:t>
    </dgm:pt>
    <dgm:pt modelId="{53685F81-4612-41C4-8378-FA81F13C5494}" type="sibTrans" cxnId="{F8041507-B462-4F06-B944-2AE913208173}">
      <dgm:prSet/>
      <dgm:spPr/>
      <dgm:t>
        <a:bodyPr/>
        <a:lstStyle/>
        <a:p>
          <a:endParaRPr lang="fr-BE">
            <a:solidFill>
              <a:schemeClr val="tx1"/>
            </a:solidFill>
          </a:endParaRPr>
        </a:p>
      </dgm:t>
    </dgm:pt>
    <dgm:pt modelId="{C429BA60-7F97-4A0D-9C47-E97C29914C82}">
      <dgm:prSet phldrT="[Texte]"/>
      <dgm:spPr>
        <a:solidFill>
          <a:schemeClr val="bg1">
            <a:alpha val="90000"/>
          </a:schemeClr>
        </a:solidFill>
        <a:ln>
          <a:solidFill>
            <a:srgbClr val="139D8D">
              <a:alpha val="90000"/>
            </a:srgbClr>
          </a:solidFill>
        </a:ln>
      </dgm:spPr>
      <dgm:t>
        <a:bodyPr/>
        <a:lstStyle/>
        <a:p>
          <a:r>
            <a:rPr lang="fr-FR" dirty="0">
              <a:solidFill>
                <a:schemeClr val="tx1"/>
              </a:solidFill>
              <a:latin typeface="Century Gothic" panose="020B0502020202020204" pitchFamily="34" charset="0"/>
            </a:rPr>
            <a:t>Optimisation des conditions de récolte, extraction et stockage</a:t>
          </a:r>
          <a:endParaRPr lang="fr-BE" dirty="0">
            <a:solidFill>
              <a:schemeClr val="tx1"/>
            </a:solidFill>
            <a:latin typeface="Century Gothic" panose="020B0502020202020204" pitchFamily="34" charset="0"/>
          </a:endParaRPr>
        </a:p>
      </dgm:t>
    </dgm:pt>
    <dgm:pt modelId="{A10A7F04-C9D5-4FEC-8CBF-CF8F417A2587}" type="parTrans" cxnId="{BBA9E43C-8DDE-403E-BA77-D9F7ACDB6C68}">
      <dgm:prSet/>
      <dgm:spPr>
        <a:solidFill>
          <a:srgbClr val="139D8D"/>
        </a:solidFill>
      </dgm:spPr>
      <dgm:t>
        <a:bodyPr/>
        <a:lstStyle/>
        <a:p>
          <a:endParaRPr lang="fr-BE">
            <a:solidFill>
              <a:schemeClr val="tx1"/>
            </a:solidFill>
            <a:latin typeface="Century Gothic" panose="020B0502020202020204" pitchFamily="34" charset="0"/>
          </a:endParaRPr>
        </a:p>
      </dgm:t>
    </dgm:pt>
    <dgm:pt modelId="{AF7FD09C-0EE8-4FCE-AACA-007E81E48282}" type="sibTrans" cxnId="{BBA9E43C-8DDE-403E-BA77-D9F7ACDB6C68}">
      <dgm:prSet/>
      <dgm:spPr>
        <a:solidFill>
          <a:srgbClr val="139D8D"/>
        </a:solidFill>
      </dgm:spPr>
      <dgm:t>
        <a:bodyPr/>
        <a:lstStyle/>
        <a:p>
          <a:endParaRPr lang="fr-BE">
            <a:solidFill>
              <a:schemeClr val="tx1"/>
            </a:solidFill>
            <a:latin typeface="Century Gothic" panose="020B0502020202020204" pitchFamily="34" charset="0"/>
          </a:endParaRPr>
        </a:p>
      </dgm:t>
    </dgm:pt>
    <dgm:pt modelId="{44F69C37-7BB8-49E6-A53E-2E5EBC6B8F79}">
      <dgm:prSet phldrT="[Texte]"/>
      <dgm:spPr>
        <a:solidFill>
          <a:schemeClr val="bg1">
            <a:alpha val="90000"/>
          </a:schemeClr>
        </a:solidFill>
        <a:ln>
          <a:solidFill>
            <a:srgbClr val="139D8D">
              <a:alpha val="90000"/>
            </a:srgbClr>
          </a:solidFill>
        </a:ln>
      </dgm:spPr>
      <dgm:t>
        <a:bodyPr/>
        <a:lstStyle/>
        <a:p>
          <a:r>
            <a:rPr lang="fr-FR" dirty="0">
              <a:solidFill>
                <a:schemeClr val="tx1"/>
              </a:solidFill>
              <a:latin typeface="Century Gothic" panose="020B0502020202020204" pitchFamily="34" charset="0"/>
            </a:rPr>
            <a:t>Éviter les mélanges frauduleux</a:t>
          </a:r>
          <a:endParaRPr lang="fr-BE" dirty="0">
            <a:solidFill>
              <a:schemeClr val="tx1"/>
            </a:solidFill>
            <a:latin typeface="Century Gothic" panose="020B0502020202020204" pitchFamily="34" charset="0"/>
          </a:endParaRPr>
        </a:p>
      </dgm:t>
    </dgm:pt>
    <dgm:pt modelId="{585F5129-9CF4-492F-BC65-7A5770945602}" type="parTrans" cxnId="{6EC62548-749C-41D4-92F4-AF44B1E7B384}">
      <dgm:prSet/>
      <dgm:spPr/>
      <dgm:t>
        <a:bodyPr/>
        <a:lstStyle/>
        <a:p>
          <a:endParaRPr lang="fr-BE">
            <a:solidFill>
              <a:schemeClr val="tx1"/>
            </a:solidFill>
          </a:endParaRPr>
        </a:p>
      </dgm:t>
    </dgm:pt>
    <dgm:pt modelId="{D8B6D864-2483-40DC-B49B-4ABCCCE61599}" type="sibTrans" cxnId="{6EC62548-749C-41D4-92F4-AF44B1E7B384}">
      <dgm:prSet/>
      <dgm:spPr/>
      <dgm:t>
        <a:bodyPr/>
        <a:lstStyle/>
        <a:p>
          <a:endParaRPr lang="fr-BE">
            <a:solidFill>
              <a:schemeClr val="tx1"/>
            </a:solidFill>
          </a:endParaRPr>
        </a:p>
      </dgm:t>
    </dgm:pt>
    <dgm:pt modelId="{A6F32E78-995D-481D-8919-465CA296E696}">
      <dgm:prSet phldrT="[Texte]"/>
      <dgm:spPr>
        <a:solidFill>
          <a:srgbClr val="139D8D"/>
        </a:solidFill>
      </dgm:spPr>
      <dgm:t>
        <a:bodyPr/>
        <a:lstStyle/>
        <a:p>
          <a:r>
            <a:rPr lang="fr-FR" dirty="0">
              <a:solidFill>
                <a:schemeClr val="tx1"/>
              </a:solidFill>
              <a:latin typeface="Century Gothic" panose="020B0502020202020204" pitchFamily="34" charset="0"/>
            </a:rPr>
            <a:t>Maximisation teneur en ester</a:t>
          </a:r>
          <a:endParaRPr lang="fr-BE" dirty="0">
            <a:solidFill>
              <a:schemeClr val="tx1"/>
            </a:solidFill>
            <a:latin typeface="Century Gothic" panose="020B0502020202020204" pitchFamily="34" charset="0"/>
          </a:endParaRPr>
        </a:p>
      </dgm:t>
    </dgm:pt>
    <dgm:pt modelId="{DAF3A1B6-60F0-4EEC-97BB-A3BB46E1A75A}" type="parTrans" cxnId="{19303DD3-0556-4E63-9ECB-4DE91C8C57DD}">
      <dgm:prSet/>
      <dgm:spPr/>
      <dgm:t>
        <a:bodyPr/>
        <a:lstStyle/>
        <a:p>
          <a:endParaRPr lang="fr-BE">
            <a:solidFill>
              <a:schemeClr val="tx1"/>
            </a:solidFill>
          </a:endParaRPr>
        </a:p>
      </dgm:t>
    </dgm:pt>
    <dgm:pt modelId="{1AF00126-4B76-4CE0-B84E-9335D4381AB4}" type="sibTrans" cxnId="{19303DD3-0556-4E63-9ECB-4DE91C8C57DD}">
      <dgm:prSet/>
      <dgm:spPr/>
      <dgm:t>
        <a:bodyPr/>
        <a:lstStyle/>
        <a:p>
          <a:endParaRPr lang="fr-BE">
            <a:solidFill>
              <a:schemeClr val="tx1"/>
            </a:solidFill>
          </a:endParaRPr>
        </a:p>
      </dgm:t>
    </dgm:pt>
    <dgm:pt modelId="{B8A6EC07-3F96-49ED-8886-9023DACAC286}">
      <dgm:prSet phldrT="[Texte]"/>
      <dgm:spPr>
        <a:solidFill>
          <a:schemeClr val="bg1">
            <a:alpha val="90000"/>
          </a:schemeClr>
        </a:solidFill>
        <a:ln>
          <a:solidFill>
            <a:srgbClr val="139D8D">
              <a:alpha val="90000"/>
            </a:srgbClr>
          </a:solidFill>
        </a:ln>
      </dgm:spPr>
      <dgm:t>
        <a:bodyPr/>
        <a:lstStyle/>
        <a:p>
          <a:r>
            <a:rPr lang="fr-FR" dirty="0">
              <a:solidFill>
                <a:schemeClr val="tx1"/>
              </a:solidFill>
              <a:latin typeface="Century Gothic" panose="020B0502020202020204" pitchFamily="34" charset="0"/>
            </a:rPr>
            <a:t>Variété d’intérêt supérieur ?</a:t>
          </a:r>
          <a:endParaRPr lang="fr-BE" dirty="0">
            <a:solidFill>
              <a:schemeClr val="tx1"/>
            </a:solidFill>
            <a:latin typeface="Century Gothic" panose="020B0502020202020204" pitchFamily="34" charset="0"/>
          </a:endParaRPr>
        </a:p>
      </dgm:t>
    </dgm:pt>
    <dgm:pt modelId="{73B705DD-69CE-4EDA-9B72-97C4111643CD}" type="parTrans" cxnId="{8C191DF5-053E-4408-A214-B6616F5E450D}">
      <dgm:prSet/>
      <dgm:spPr>
        <a:solidFill>
          <a:srgbClr val="139D8D"/>
        </a:solidFill>
      </dgm:spPr>
      <dgm:t>
        <a:bodyPr/>
        <a:lstStyle/>
        <a:p>
          <a:endParaRPr lang="fr-BE">
            <a:solidFill>
              <a:schemeClr val="tx1"/>
            </a:solidFill>
            <a:latin typeface="Century Gothic" panose="020B0502020202020204" pitchFamily="34" charset="0"/>
          </a:endParaRPr>
        </a:p>
      </dgm:t>
    </dgm:pt>
    <dgm:pt modelId="{145C40D2-EE2E-407D-87D9-D6BFB6C307B6}" type="sibTrans" cxnId="{8C191DF5-053E-4408-A214-B6616F5E450D}">
      <dgm:prSet/>
      <dgm:spPr>
        <a:solidFill>
          <a:srgbClr val="139D8D"/>
        </a:solidFill>
      </dgm:spPr>
      <dgm:t>
        <a:bodyPr/>
        <a:lstStyle/>
        <a:p>
          <a:endParaRPr lang="fr-BE">
            <a:solidFill>
              <a:schemeClr val="tx1"/>
            </a:solidFill>
            <a:latin typeface="Century Gothic" panose="020B0502020202020204" pitchFamily="34" charset="0"/>
          </a:endParaRPr>
        </a:p>
      </dgm:t>
    </dgm:pt>
    <dgm:pt modelId="{9E92F32B-07C1-4FEB-8534-AB95956A0BA1}">
      <dgm:prSet phldrT="[Texte]"/>
      <dgm:spPr>
        <a:solidFill>
          <a:schemeClr val="bg1">
            <a:alpha val="90000"/>
          </a:schemeClr>
        </a:solidFill>
        <a:ln>
          <a:solidFill>
            <a:srgbClr val="139D8D">
              <a:alpha val="90000"/>
            </a:srgbClr>
          </a:solidFill>
        </a:ln>
      </dgm:spPr>
      <dgm:t>
        <a:bodyPr/>
        <a:lstStyle/>
        <a:p>
          <a:r>
            <a:rPr lang="fr-FR" dirty="0">
              <a:solidFill>
                <a:schemeClr val="tx1"/>
              </a:solidFill>
              <a:latin typeface="Century Gothic" panose="020B0502020202020204" pitchFamily="34" charset="0"/>
            </a:rPr>
            <a:t>Optimisation des procédés d’extraction</a:t>
          </a:r>
          <a:endParaRPr lang="fr-BE" dirty="0">
            <a:solidFill>
              <a:schemeClr val="tx1"/>
            </a:solidFill>
            <a:latin typeface="Century Gothic" panose="020B0502020202020204" pitchFamily="34" charset="0"/>
          </a:endParaRPr>
        </a:p>
      </dgm:t>
    </dgm:pt>
    <dgm:pt modelId="{E49E733F-6C54-4E78-8117-D0556B2D50C3}" type="parTrans" cxnId="{554A7E76-3FED-4692-8F0F-7B836CE7EFEA}">
      <dgm:prSet/>
      <dgm:spPr/>
      <dgm:t>
        <a:bodyPr/>
        <a:lstStyle/>
        <a:p>
          <a:endParaRPr lang="fr-BE">
            <a:solidFill>
              <a:schemeClr val="tx1"/>
            </a:solidFill>
          </a:endParaRPr>
        </a:p>
      </dgm:t>
    </dgm:pt>
    <dgm:pt modelId="{6EB43B85-9709-40A8-B75E-1FAF6F08EE01}" type="sibTrans" cxnId="{554A7E76-3FED-4692-8F0F-7B836CE7EFEA}">
      <dgm:prSet/>
      <dgm:spPr/>
      <dgm:t>
        <a:bodyPr/>
        <a:lstStyle/>
        <a:p>
          <a:endParaRPr lang="fr-BE">
            <a:solidFill>
              <a:schemeClr val="tx1"/>
            </a:solidFill>
          </a:endParaRPr>
        </a:p>
      </dgm:t>
    </dgm:pt>
    <dgm:pt modelId="{E1206182-9A17-4863-B071-4AB91AF8C20F}">
      <dgm:prSet phldrT="[Texte]"/>
      <dgm:spPr>
        <a:solidFill>
          <a:srgbClr val="139D8D">
            <a:alpha val="90000"/>
          </a:srgbClr>
        </a:solidFill>
        <a:ln>
          <a:solidFill>
            <a:srgbClr val="139D8D">
              <a:alpha val="90000"/>
            </a:srgbClr>
          </a:solidFill>
        </a:ln>
      </dgm:spPr>
      <dgm:t>
        <a:bodyPr/>
        <a:lstStyle/>
        <a:p>
          <a:r>
            <a:rPr lang="fr-FR" dirty="0">
              <a:solidFill>
                <a:schemeClr val="tx1"/>
              </a:solidFill>
              <a:latin typeface="Century Gothic" panose="020B0502020202020204" pitchFamily="34" charset="0"/>
            </a:rPr>
            <a:t>Label</a:t>
          </a:r>
          <a:endParaRPr lang="fr-BE" dirty="0">
            <a:solidFill>
              <a:schemeClr val="tx1"/>
            </a:solidFill>
            <a:latin typeface="Century Gothic" panose="020B0502020202020204" pitchFamily="34" charset="0"/>
          </a:endParaRPr>
        </a:p>
      </dgm:t>
    </dgm:pt>
    <dgm:pt modelId="{0AC313D9-675F-4F90-9A5D-95568BC6854B}" type="parTrans" cxnId="{ACCB071C-F88F-4595-A5D8-82829858761B}">
      <dgm:prSet/>
      <dgm:spPr/>
      <dgm:t>
        <a:bodyPr/>
        <a:lstStyle/>
        <a:p>
          <a:endParaRPr lang="fr-BE">
            <a:solidFill>
              <a:schemeClr val="tx1"/>
            </a:solidFill>
          </a:endParaRPr>
        </a:p>
      </dgm:t>
    </dgm:pt>
    <dgm:pt modelId="{0A4AC9EF-34E0-4CDC-87D3-14F7173AD1C5}" type="sibTrans" cxnId="{ACCB071C-F88F-4595-A5D8-82829858761B}">
      <dgm:prSet/>
      <dgm:spPr/>
      <dgm:t>
        <a:bodyPr/>
        <a:lstStyle/>
        <a:p>
          <a:endParaRPr lang="fr-BE">
            <a:solidFill>
              <a:schemeClr val="tx1"/>
            </a:solidFill>
          </a:endParaRPr>
        </a:p>
      </dgm:t>
    </dgm:pt>
    <dgm:pt modelId="{1D05BA11-5F54-415A-9811-8CC3E1C9DD9B}">
      <dgm:prSet phldrT="[Texte]"/>
      <dgm:spPr>
        <a:noFill/>
        <a:ln>
          <a:solidFill>
            <a:srgbClr val="139D8D">
              <a:alpha val="90000"/>
            </a:srgbClr>
          </a:solidFill>
        </a:ln>
      </dgm:spPr>
      <dgm:t>
        <a:bodyPr/>
        <a:lstStyle/>
        <a:p>
          <a:r>
            <a:rPr lang="fr-FR" dirty="0">
              <a:solidFill>
                <a:schemeClr val="tx1"/>
              </a:solidFill>
              <a:latin typeface="Century Gothic" panose="020B0502020202020204" pitchFamily="34" charset="0"/>
            </a:rPr>
            <a:t>Biologique</a:t>
          </a:r>
          <a:endParaRPr lang="fr-BE" dirty="0">
            <a:solidFill>
              <a:schemeClr val="tx1"/>
            </a:solidFill>
            <a:latin typeface="Century Gothic" panose="020B0502020202020204" pitchFamily="34" charset="0"/>
          </a:endParaRPr>
        </a:p>
      </dgm:t>
    </dgm:pt>
    <dgm:pt modelId="{F348F718-86A6-4FA7-B112-E9A75BA07BD6}" type="parTrans" cxnId="{24A6D283-D1B0-4E38-9437-CEFB49698EEA}">
      <dgm:prSet/>
      <dgm:spPr>
        <a:solidFill>
          <a:srgbClr val="139D8D"/>
        </a:solidFill>
      </dgm:spPr>
      <dgm:t>
        <a:bodyPr/>
        <a:lstStyle/>
        <a:p>
          <a:endParaRPr lang="fr-BE">
            <a:solidFill>
              <a:schemeClr val="tx1"/>
            </a:solidFill>
          </a:endParaRPr>
        </a:p>
      </dgm:t>
    </dgm:pt>
    <dgm:pt modelId="{41BD1AAE-916C-4619-967A-306BD28ED91D}" type="sibTrans" cxnId="{24A6D283-D1B0-4E38-9437-CEFB49698EEA}">
      <dgm:prSet/>
      <dgm:spPr/>
      <dgm:t>
        <a:bodyPr/>
        <a:lstStyle/>
        <a:p>
          <a:endParaRPr lang="fr-BE">
            <a:solidFill>
              <a:schemeClr val="tx1"/>
            </a:solidFill>
          </a:endParaRPr>
        </a:p>
      </dgm:t>
    </dgm:pt>
    <dgm:pt modelId="{F3819B8C-01A7-4539-8C2F-5988299C3A47}" type="pres">
      <dgm:prSet presAssocID="{8E565992-1592-43C2-9BBF-B58786E38899}" presName="Name0" presStyleCnt="0">
        <dgm:presLayoutVars>
          <dgm:dir/>
          <dgm:animLvl val="lvl"/>
          <dgm:resizeHandles val="exact"/>
        </dgm:presLayoutVars>
      </dgm:prSet>
      <dgm:spPr/>
    </dgm:pt>
    <dgm:pt modelId="{030EEEDD-7C1F-46CE-AD29-2479AD93EA61}" type="pres">
      <dgm:prSet presAssocID="{FC304E04-15A3-42DA-B4DE-834769ECC9BE}" presName="vertFlow" presStyleCnt="0"/>
      <dgm:spPr/>
    </dgm:pt>
    <dgm:pt modelId="{A82F217B-76B9-456A-8C27-C7BFDC898B7D}" type="pres">
      <dgm:prSet presAssocID="{FC304E04-15A3-42DA-B4DE-834769ECC9BE}" presName="header" presStyleLbl="node1" presStyleIdx="0" presStyleCnt="3"/>
      <dgm:spPr/>
    </dgm:pt>
    <dgm:pt modelId="{95B218F9-56C1-4771-8408-9808CE25F6B6}" type="pres">
      <dgm:prSet presAssocID="{A10A7F04-C9D5-4FEC-8CBF-CF8F417A2587}" presName="parTrans" presStyleLbl="sibTrans2D1" presStyleIdx="0" presStyleCnt="5"/>
      <dgm:spPr/>
    </dgm:pt>
    <dgm:pt modelId="{D269B779-AC0A-43CB-BBE1-14135018527A}" type="pres">
      <dgm:prSet presAssocID="{C429BA60-7F97-4A0D-9C47-E97C29914C82}" presName="child" presStyleLbl="alignAccFollowNode1" presStyleIdx="0" presStyleCnt="5">
        <dgm:presLayoutVars>
          <dgm:chMax val="0"/>
          <dgm:bulletEnabled val="1"/>
        </dgm:presLayoutVars>
      </dgm:prSet>
      <dgm:spPr/>
    </dgm:pt>
    <dgm:pt modelId="{7A8D1764-B850-445C-B7E5-C7DC14DE088F}" type="pres">
      <dgm:prSet presAssocID="{AF7FD09C-0EE8-4FCE-AACA-007E81E48282}" presName="sibTrans" presStyleLbl="sibTrans2D1" presStyleIdx="1" presStyleCnt="5"/>
      <dgm:spPr/>
    </dgm:pt>
    <dgm:pt modelId="{53D6CFDA-65A4-425A-B7BE-FC0ADC9F6C48}" type="pres">
      <dgm:prSet presAssocID="{44F69C37-7BB8-49E6-A53E-2E5EBC6B8F79}" presName="child" presStyleLbl="alignAccFollowNode1" presStyleIdx="1" presStyleCnt="5">
        <dgm:presLayoutVars>
          <dgm:chMax val="0"/>
          <dgm:bulletEnabled val="1"/>
        </dgm:presLayoutVars>
      </dgm:prSet>
      <dgm:spPr/>
    </dgm:pt>
    <dgm:pt modelId="{D6CF3B59-2494-49B9-B46F-B463C4EDF5A3}" type="pres">
      <dgm:prSet presAssocID="{FC304E04-15A3-42DA-B4DE-834769ECC9BE}" presName="hSp" presStyleCnt="0"/>
      <dgm:spPr/>
    </dgm:pt>
    <dgm:pt modelId="{C34F4228-51D0-4BAA-AADB-375D11A32641}" type="pres">
      <dgm:prSet presAssocID="{A6F32E78-995D-481D-8919-465CA296E696}" presName="vertFlow" presStyleCnt="0"/>
      <dgm:spPr/>
    </dgm:pt>
    <dgm:pt modelId="{A7B71E26-9777-4E60-A70F-E95EDC505BBF}" type="pres">
      <dgm:prSet presAssocID="{A6F32E78-995D-481D-8919-465CA296E696}" presName="header" presStyleLbl="node1" presStyleIdx="1" presStyleCnt="3"/>
      <dgm:spPr/>
    </dgm:pt>
    <dgm:pt modelId="{FCD06503-1AEC-4113-BF9D-A16F8ABA5927}" type="pres">
      <dgm:prSet presAssocID="{73B705DD-69CE-4EDA-9B72-97C4111643CD}" presName="parTrans" presStyleLbl="sibTrans2D1" presStyleIdx="2" presStyleCnt="5"/>
      <dgm:spPr/>
    </dgm:pt>
    <dgm:pt modelId="{F9373842-0512-4428-B6A3-4CEDDF03ECC1}" type="pres">
      <dgm:prSet presAssocID="{B8A6EC07-3F96-49ED-8886-9023DACAC286}" presName="child" presStyleLbl="alignAccFollowNode1" presStyleIdx="2" presStyleCnt="5">
        <dgm:presLayoutVars>
          <dgm:chMax val="0"/>
          <dgm:bulletEnabled val="1"/>
        </dgm:presLayoutVars>
      </dgm:prSet>
      <dgm:spPr/>
    </dgm:pt>
    <dgm:pt modelId="{A814DD69-BDCB-41D8-B6D2-3E7064DAB53C}" type="pres">
      <dgm:prSet presAssocID="{145C40D2-EE2E-407D-87D9-D6BFB6C307B6}" presName="sibTrans" presStyleLbl="sibTrans2D1" presStyleIdx="3" presStyleCnt="5"/>
      <dgm:spPr/>
    </dgm:pt>
    <dgm:pt modelId="{BA157DB9-D3A0-4724-AFF3-6C54FC74673D}" type="pres">
      <dgm:prSet presAssocID="{9E92F32B-07C1-4FEB-8534-AB95956A0BA1}" presName="child" presStyleLbl="alignAccFollowNode1" presStyleIdx="3" presStyleCnt="5">
        <dgm:presLayoutVars>
          <dgm:chMax val="0"/>
          <dgm:bulletEnabled val="1"/>
        </dgm:presLayoutVars>
      </dgm:prSet>
      <dgm:spPr/>
    </dgm:pt>
    <dgm:pt modelId="{43B3C181-AA1E-4789-8DB0-26564ABE455F}" type="pres">
      <dgm:prSet presAssocID="{A6F32E78-995D-481D-8919-465CA296E696}" presName="hSp" presStyleCnt="0"/>
      <dgm:spPr/>
    </dgm:pt>
    <dgm:pt modelId="{41A97F93-29BF-4784-821F-59C85451E95D}" type="pres">
      <dgm:prSet presAssocID="{E1206182-9A17-4863-B071-4AB91AF8C20F}" presName="vertFlow" presStyleCnt="0"/>
      <dgm:spPr/>
    </dgm:pt>
    <dgm:pt modelId="{5BD8AE39-0C33-4808-A327-286F3548D862}" type="pres">
      <dgm:prSet presAssocID="{E1206182-9A17-4863-B071-4AB91AF8C20F}" presName="header" presStyleLbl="node1" presStyleIdx="2" presStyleCnt="3"/>
      <dgm:spPr/>
    </dgm:pt>
    <dgm:pt modelId="{60027915-0FDA-4AB0-B42A-CE4538D569C1}" type="pres">
      <dgm:prSet presAssocID="{F348F718-86A6-4FA7-B112-E9A75BA07BD6}" presName="parTrans" presStyleLbl="sibTrans2D1" presStyleIdx="4" presStyleCnt="5"/>
      <dgm:spPr/>
    </dgm:pt>
    <dgm:pt modelId="{AB6996B4-D602-4A55-87BC-B31DE1C81DD6}" type="pres">
      <dgm:prSet presAssocID="{1D05BA11-5F54-415A-9811-8CC3E1C9DD9B}" presName="child" presStyleLbl="alignAccFollowNode1" presStyleIdx="4" presStyleCnt="5">
        <dgm:presLayoutVars>
          <dgm:chMax val="0"/>
          <dgm:bulletEnabled val="1"/>
        </dgm:presLayoutVars>
      </dgm:prSet>
      <dgm:spPr/>
    </dgm:pt>
  </dgm:ptLst>
  <dgm:cxnLst>
    <dgm:cxn modelId="{F8041507-B462-4F06-B944-2AE913208173}" srcId="{8E565992-1592-43C2-9BBF-B58786E38899}" destId="{FC304E04-15A3-42DA-B4DE-834769ECC9BE}" srcOrd="0" destOrd="0" parTransId="{928070C5-437E-417E-88BE-E6C3BDA2686C}" sibTransId="{53685F81-4612-41C4-8378-FA81F13C5494}"/>
    <dgm:cxn modelId="{ACCB071C-F88F-4595-A5D8-82829858761B}" srcId="{8E565992-1592-43C2-9BBF-B58786E38899}" destId="{E1206182-9A17-4863-B071-4AB91AF8C20F}" srcOrd="2" destOrd="0" parTransId="{0AC313D9-675F-4F90-9A5D-95568BC6854B}" sibTransId="{0A4AC9EF-34E0-4CDC-87D3-14F7173AD1C5}"/>
    <dgm:cxn modelId="{1833DD27-D372-4C4D-A6A6-AD4E7A354A15}" type="presOf" srcId="{A6F32E78-995D-481D-8919-465CA296E696}" destId="{A7B71E26-9777-4E60-A70F-E95EDC505BBF}" srcOrd="0" destOrd="0" presId="urn:microsoft.com/office/officeart/2005/8/layout/lProcess1"/>
    <dgm:cxn modelId="{BBA9E43C-8DDE-403E-BA77-D9F7ACDB6C68}" srcId="{FC304E04-15A3-42DA-B4DE-834769ECC9BE}" destId="{C429BA60-7F97-4A0D-9C47-E97C29914C82}" srcOrd="0" destOrd="0" parTransId="{A10A7F04-C9D5-4FEC-8CBF-CF8F417A2587}" sibTransId="{AF7FD09C-0EE8-4FCE-AACA-007E81E48282}"/>
    <dgm:cxn modelId="{6EC62548-749C-41D4-92F4-AF44B1E7B384}" srcId="{FC304E04-15A3-42DA-B4DE-834769ECC9BE}" destId="{44F69C37-7BB8-49E6-A53E-2E5EBC6B8F79}" srcOrd="1" destOrd="0" parTransId="{585F5129-9CF4-492F-BC65-7A5770945602}" sibTransId="{D8B6D864-2483-40DC-B49B-4ABCCCE61599}"/>
    <dgm:cxn modelId="{1CC59D68-2542-4801-8BFF-02E25A75B10C}" type="presOf" srcId="{F348F718-86A6-4FA7-B112-E9A75BA07BD6}" destId="{60027915-0FDA-4AB0-B42A-CE4538D569C1}" srcOrd="0" destOrd="0" presId="urn:microsoft.com/office/officeart/2005/8/layout/lProcess1"/>
    <dgm:cxn modelId="{27159151-0469-4CEE-91C1-74BD2117A153}" type="presOf" srcId="{73B705DD-69CE-4EDA-9B72-97C4111643CD}" destId="{FCD06503-1AEC-4113-BF9D-A16F8ABA5927}" srcOrd="0" destOrd="0" presId="urn:microsoft.com/office/officeart/2005/8/layout/lProcess1"/>
    <dgm:cxn modelId="{554A7E76-3FED-4692-8F0F-7B836CE7EFEA}" srcId="{A6F32E78-995D-481D-8919-465CA296E696}" destId="{9E92F32B-07C1-4FEB-8534-AB95956A0BA1}" srcOrd="1" destOrd="0" parTransId="{E49E733F-6C54-4E78-8117-D0556B2D50C3}" sibTransId="{6EB43B85-9709-40A8-B75E-1FAF6F08EE01}"/>
    <dgm:cxn modelId="{6B922F7C-A62B-4E1E-BD78-C5CB584FAE06}" type="presOf" srcId="{A10A7F04-C9D5-4FEC-8CBF-CF8F417A2587}" destId="{95B218F9-56C1-4771-8408-9808CE25F6B6}" srcOrd="0" destOrd="0" presId="urn:microsoft.com/office/officeart/2005/8/layout/lProcess1"/>
    <dgm:cxn modelId="{24A6D283-D1B0-4E38-9437-CEFB49698EEA}" srcId="{E1206182-9A17-4863-B071-4AB91AF8C20F}" destId="{1D05BA11-5F54-415A-9811-8CC3E1C9DD9B}" srcOrd="0" destOrd="0" parTransId="{F348F718-86A6-4FA7-B112-E9A75BA07BD6}" sibTransId="{41BD1AAE-916C-4619-967A-306BD28ED91D}"/>
    <dgm:cxn modelId="{22755391-98FE-4F52-AFB3-9CABCD73CAE8}" type="presOf" srcId="{9E92F32B-07C1-4FEB-8534-AB95956A0BA1}" destId="{BA157DB9-D3A0-4724-AFF3-6C54FC74673D}" srcOrd="0" destOrd="0" presId="urn:microsoft.com/office/officeart/2005/8/layout/lProcess1"/>
    <dgm:cxn modelId="{0C5BEFA3-EF72-4C06-8083-BB9794B50969}" type="presOf" srcId="{1D05BA11-5F54-415A-9811-8CC3E1C9DD9B}" destId="{AB6996B4-D602-4A55-87BC-B31DE1C81DD6}" srcOrd="0" destOrd="0" presId="urn:microsoft.com/office/officeart/2005/8/layout/lProcess1"/>
    <dgm:cxn modelId="{7042A6B2-824C-45C4-9419-06362477C4DA}" type="presOf" srcId="{E1206182-9A17-4863-B071-4AB91AF8C20F}" destId="{5BD8AE39-0C33-4808-A327-286F3548D862}" srcOrd="0" destOrd="0" presId="urn:microsoft.com/office/officeart/2005/8/layout/lProcess1"/>
    <dgm:cxn modelId="{089338CE-B1DC-4C13-A131-7C8574446A2D}" type="presOf" srcId="{B8A6EC07-3F96-49ED-8886-9023DACAC286}" destId="{F9373842-0512-4428-B6A3-4CEDDF03ECC1}" srcOrd="0" destOrd="0" presId="urn:microsoft.com/office/officeart/2005/8/layout/lProcess1"/>
    <dgm:cxn modelId="{54E37ACE-6B58-4ED0-A939-EA0C1964BA86}" type="presOf" srcId="{C429BA60-7F97-4A0D-9C47-E97C29914C82}" destId="{D269B779-AC0A-43CB-BBE1-14135018527A}" srcOrd="0" destOrd="0" presId="urn:microsoft.com/office/officeart/2005/8/layout/lProcess1"/>
    <dgm:cxn modelId="{A73F30CF-8124-4A9F-A442-B9CF1D776DD5}" type="presOf" srcId="{AF7FD09C-0EE8-4FCE-AACA-007E81E48282}" destId="{7A8D1764-B850-445C-B7E5-C7DC14DE088F}" srcOrd="0" destOrd="0" presId="urn:microsoft.com/office/officeart/2005/8/layout/lProcess1"/>
    <dgm:cxn modelId="{19303DD3-0556-4E63-9ECB-4DE91C8C57DD}" srcId="{8E565992-1592-43C2-9BBF-B58786E38899}" destId="{A6F32E78-995D-481D-8919-465CA296E696}" srcOrd="1" destOrd="0" parTransId="{DAF3A1B6-60F0-4EEC-97BB-A3BB46E1A75A}" sibTransId="{1AF00126-4B76-4CE0-B84E-9335D4381AB4}"/>
    <dgm:cxn modelId="{55F0D1E4-4563-4FD9-968B-26B77AD4E83C}" type="presOf" srcId="{8E565992-1592-43C2-9BBF-B58786E38899}" destId="{F3819B8C-01A7-4539-8C2F-5988299C3A47}" srcOrd="0" destOrd="0" presId="urn:microsoft.com/office/officeart/2005/8/layout/lProcess1"/>
    <dgm:cxn modelId="{AB5EEBEA-CD3B-4638-ADE7-8C9802588EDA}" type="presOf" srcId="{145C40D2-EE2E-407D-87D9-D6BFB6C307B6}" destId="{A814DD69-BDCB-41D8-B6D2-3E7064DAB53C}" srcOrd="0" destOrd="0" presId="urn:microsoft.com/office/officeart/2005/8/layout/lProcess1"/>
    <dgm:cxn modelId="{34CB3FEE-59CD-4C85-9538-E7165E2C14CE}" type="presOf" srcId="{44F69C37-7BB8-49E6-A53E-2E5EBC6B8F79}" destId="{53D6CFDA-65A4-425A-B7BE-FC0ADC9F6C48}" srcOrd="0" destOrd="0" presId="urn:microsoft.com/office/officeart/2005/8/layout/lProcess1"/>
    <dgm:cxn modelId="{8C191DF5-053E-4408-A214-B6616F5E450D}" srcId="{A6F32E78-995D-481D-8919-465CA296E696}" destId="{B8A6EC07-3F96-49ED-8886-9023DACAC286}" srcOrd="0" destOrd="0" parTransId="{73B705DD-69CE-4EDA-9B72-97C4111643CD}" sibTransId="{145C40D2-EE2E-407D-87D9-D6BFB6C307B6}"/>
    <dgm:cxn modelId="{BD7E83FD-3224-48CA-BF3A-779DE6E14575}" type="presOf" srcId="{FC304E04-15A3-42DA-B4DE-834769ECC9BE}" destId="{A82F217B-76B9-456A-8C27-C7BFDC898B7D}" srcOrd="0" destOrd="0" presId="urn:microsoft.com/office/officeart/2005/8/layout/lProcess1"/>
    <dgm:cxn modelId="{C7373130-D6EE-4B8B-B9A1-F52DDD10EAC5}" type="presParOf" srcId="{F3819B8C-01A7-4539-8C2F-5988299C3A47}" destId="{030EEEDD-7C1F-46CE-AD29-2479AD93EA61}" srcOrd="0" destOrd="0" presId="urn:microsoft.com/office/officeart/2005/8/layout/lProcess1"/>
    <dgm:cxn modelId="{AEF9AA06-B1DE-4E5C-98BC-30518150C9A2}" type="presParOf" srcId="{030EEEDD-7C1F-46CE-AD29-2479AD93EA61}" destId="{A82F217B-76B9-456A-8C27-C7BFDC898B7D}" srcOrd="0" destOrd="0" presId="urn:microsoft.com/office/officeart/2005/8/layout/lProcess1"/>
    <dgm:cxn modelId="{E37F2D6B-2397-409F-A1B2-AEBCC5C8BFCD}" type="presParOf" srcId="{030EEEDD-7C1F-46CE-AD29-2479AD93EA61}" destId="{95B218F9-56C1-4771-8408-9808CE25F6B6}" srcOrd="1" destOrd="0" presId="urn:microsoft.com/office/officeart/2005/8/layout/lProcess1"/>
    <dgm:cxn modelId="{BC7F26E8-76B1-46F3-9C34-4F8DFF5C2737}" type="presParOf" srcId="{030EEEDD-7C1F-46CE-AD29-2479AD93EA61}" destId="{D269B779-AC0A-43CB-BBE1-14135018527A}" srcOrd="2" destOrd="0" presId="urn:microsoft.com/office/officeart/2005/8/layout/lProcess1"/>
    <dgm:cxn modelId="{0A21238B-BBB2-4297-892D-AC1A7B55F09E}" type="presParOf" srcId="{030EEEDD-7C1F-46CE-AD29-2479AD93EA61}" destId="{7A8D1764-B850-445C-B7E5-C7DC14DE088F}" srcOrd="3" destOrd="0" presId="urn:microsoft.com/office/officeart/2005/8/layout/lProcess1"/>
    <dgm:cxn modelId="{FDC42C12-E73A-4AAC-AE7F-C99B73115D26}" type="presParOf" srcId="{030EEEDD-7C1F-46CE-AD29-2479AD93EA61}" destId="{53D6CFDA-65A4-425A-B7BE-FC0ADC9F6C48}" srcOrd="4" destOrd="0" presId="urn:microsoft.com/office/officeart/2005/8/layout/lProcess1"/>
    <dgm:cxn modelId="{FC4417AF-E01D-4907-B35F-3542EB273B57}" type="presParOf" srcId="{F3819B8C-01A7-4539-8C2F-5988299C3A47}" destId="{D6CF3B59-2494-49B9-B46F-B463C4EDF5A3}" srcOrd="1" destOrd="0" presId="urn:microsoft.com/office/officeart/2005/8/layout/lProcess1"/>
    <dgm:cxn modelId="{81EE8644-0296-4C95-8B5C-A30B867D334B}" type="presParOf" srcId="{F3819B8C-01A7-4539-8C2F-5988299C3A47}" destId="{C34F4228-51D0-4BAA-AADB-375D11A32641}" srcOrd="2" destOrd="0" presId="urn:microsoft.com/office/officeart/2005/8/layout/lProcess1"/>
    <dgm:cxn modelId="{C2D4E414-B679-4406-AF4E-EA4C5DC31A46}" type="presParOf" srcId="{C34F4228-51D0-4BAA-AADB-375D11A32641}" destId="{A7B71E26-9777-4E60-A70F-E95EDC505BBF}" srcOrd="0" destOrd="0" presId="urn:microsoft.com/office/officeart/2005/8/layout/lProcess1"/>
    <dgm:cxn modelId="{CDF6A6A0-3187-4C92-93BF-672D1E6DB8C6}" type="presParOf" srcId="{C34F4228-51D0-4BAA-AADB-375D11A32641}" destId="{FCD06503-1AEC-4113-BF9D-A16F8ABA5927}" srcOrd="1" destOrd="0" presId="urn:microsoft.com/office/officeart/2005/8/layout/lProcess1"/>
    <dgm:cxn modelId="{C7443E44-F28D-4279-9F0D-B8B2F1CA2685}" type="presParOf" srcId="{C34F4228-51D0-4BAA-AADB-375D11A32641}" destId="{F9373842-0512-4428-B6A3-4CEDDF03ECC1}" srcOrd="2" destOrd="0" presId="urn:microsoft.com/office/officeart/2005/8/layout/lProcess1"/>
    <dgm:cxn modelId="{3F4AA4E1-D379-4BE9-AA27-6FA30DE9688F}" type="presParOf" srcId="{C34F4228-51D0-4BAA-AADB-375D11A32641}" destId="{A814DD69-BDCB-41D8-B6D2-3E7064DAB53C}" srcOrd="3" destOrd="0" presId="urn:microsoft.com/office/officeart/2005/8/layout/lProcess1"/>
    <dgm:cxn modelId="{7A65DD99-69E5-463B-9D28-F36E5A0E75E5}" type="presParOf" srcId="{C34F4228-51D0-4BAA-AADB-375D11A32641}" destId="{BA157DB9-D3A0-4724-AFF3-6C54FC74673D}" srcOrd="4" destOrd="0" presId="urn:microsoft.com/office/officeart/2005/8/layout/lProcess1"/>
    <dgm:cxn modelId="{92E10CD8-F8F7-46EC-8E8D-02BB40D02500}" type="presParOf" srcId="{F3819B8C-01A7-4539-8C2F-5988299C3A47}" destId="{43B3C181-AA1E-4789-8DB0-26564ABE455F}" srcOrd="3" destOrd="0" presId="urn:microsoft.com/office/officeart/2005/8/layout/lProcess1"/>
    <dgm:cxn modelId="{6285E02B-40FC-44AB-A2FF-4FFF75A5907E}" type="presParOf" srcId="{F3819B8C-01A7-4539-8C2F-5988299C3A47}" destId="{41A97F93-29BF-4784-821F-59C85451E95D}" srcOrd="4" destOrd="0" presId="urn:microsoft.com/office/officeart/2005/8/layout/lProcess1"/>
    <dgm:cxn modelId="{8287723B-4B49-4127-BE4C-69D27D627DC8}" type="presParOf" srcId="{41A97F93-29BF-4784-821F-59C85451E95D}" destId="{5BD8AE39-0C33-4808-A327-286F3548D862}" srcOrd="0" destOrd="0" presId="urn:microsoft.com/office/officeart/2005/8/layout/lProcess1"/>
    <dgm:cxn modelId="{97809BC0-33CB-4FD0-A929-22CED3209075}" type="presParOf" srcId="{41A97F93-29BF-4784-821F-59C85451E95D}" destId="{60027915-0FDA-4AB0-B42A-CE4538D569C1}" srcOrd="1" destOrd="0" presId="urn:microsoft.com/office/officeart/2005/8/layout/lProcess1"/>
    <dgm:cxn modelId="{960733F9-E9C4-4B8A-9A88-568399BEB0FE}" type="presParOf" srcId="{41A97F93-29BF-4784-821F-59C85451E95D}" destId="{AB6996B4-D602-4A55-87BC-B31DE1C81DD6}" srcOrd="2" destOrd="0" presId="urn:microsoft.com/office/officeart/2005/8/layout/l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59C1902-E676-48B4-AE6D-5501AF91230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r-BE"/>
        </a:p>
      </dgm:t>
    </dgm:pt>
    <dgm:pt modelId="{2C616319-3849-4E7D-9AFC-C648A32FBF09}">
      <dgm:prSet phldrT="[Texte]" custT="1"/>
      <dgm:spPr>
        <a:blipFill rotWithShape="0">
          <a:blip xmlns:r="http://schemas.openxmlformats.org/officeDocument/2006/relationships" r:embed="rId1"/>
          <a:srcRect/>
          <a:stretch>
            <a:fillRect l="-106000" r="-106000"/>
          </a:stretch>
        </a:blipFill>
        <a:ln>
          <a:solidFill>
            <a:srgbClr val="139D8D"/>
          </a:solidFill>
        </a:ln>
      </dgm:spPr>
      <dgm:t>
        <a:bodyPr/>
        <a:lstStyle/>
        <a:p>
          <a:pPr algn="ctr"/>
          <a:r>
            <a:rPr lang="fr-FR" sz="3200" dirty="0">
              <a:solidFill>
                <a:schemeClr val="tx1"/>
              </a:solidFill>
              <a:latin typeface="Century Gothic" panose="020B0502020202020204" pitchFamily="34" charset="0"/>
            </a:rPr>
            <a:t>Connaître</a:t>
          </a:r>
        </a:p>
        <a:p>
          <a:pPr algn="l"/>
          <a:r>
            <a:rPr lang="fr-FR" sz="3200" i="1" dirty="0">
              <a:solidFill>
                <a:schemeClr val="tx1"/>
              </a:solidFill>
              <a:latin typeface="Century Gothic" panose="020B0502020202020204" pitchFamily="34" charset="0"/>
            </a:rPr>
            <a:t>- Plante</a:t>
          </a:r>
        </a:p>
        <a:p>
          <a:pPr algn="l"/>
          <a:r>
            <a:rPr lang="fr-FR" sz="3200" i="1" dirty="0">
              <a:solidFill>
                <a:schemeClr val="tx1"/>
              </a:solidFill>
              <a:latin typeface="Century Gothic" panose="020B0502020202020204" pitchFamily="34" charset="0"/>
            </a:rPr>
            <a:t>- Culture</a:t>
          </a:r>
        </a:p>
        <a:p>
          <a:pPr algn="l"/>
          <a:r>
            <a:rPr lang="fr-FR" sz="3200" i="1" dirty="0">
              <a:solidFill>
                <a:schemeClr val="tx1"/>
              </a:solidFill>
              <a:latin typeface="Century Gothic" panose="020B0502020202020204" pitchFamily="34" charset="0"/>
            </a:rPr>
            <a:t>- Variabilité</a:t>
          </a:r>
        </a:p>
        <a:p>
          <a:pPr algn="ctr"/>
          <a:endParaRPr lang="fr-FR" sz="1600" b="1" dirty="0">
            <a:solidFill>
              <a:schemeClr val="tx1"/>
            </a:solidFill>
            <a:latin typeface="Century Gothic" panose="020B0502020202020204" pitchFamily="34" charset="0"/>
          </a:endParaRPr>
        </a:p>
        <a:p>
          <a:pPr algn="ctr"/>
          <a:r>
            <a:rPr lang="fr-FR" sz="3200" b="1" dirty="0">
              <a:solidFill>
                <a:schemeClr val="tx1"/>
              </a:solidFill>
              <a:latin typeface="Century Gothic" panose="020B0502020202020204" pitchFamily="34" charset="0"/>
            </a:rPr>
            <a:t>Valorisation</a:t>
          </a:r>
        </a:p>
        <a:p>
          <a:pPr algn="ctr"/>
          <a:r>
            <a:rPr lang="fr-FR" sz="3200" b="1" dirty="0">
              <a:solidFill>
                <a:schemeClr val="tx1"/>
              </a:solidFill>
              <a:latin typeface="Century Gothic" panose="020B0502020202020204" pitchFamily="34" charset="0"/>
            </a:rPr>
            <a:t>Meilleure</a:t>
          </a:r>
        </a:p>
      </dgm:t>
    </dgm:pt>
    <dgm:pt modelId="{B3D9DB62-EF5C-42A1-B1F5-9119EC01CB82}" type="parTrans" cxnId="{DF78FEB5-B729-4A2E-9CF7-78310E182D3C}">
      <dgm:prSet/>
      <dgm:spPr/>
      <dgm:t>
        <a:bodyPr/>
        <a:lstStyle/>
        <a:p>
          <a:endParaRPr lang="fr-FR"/>
        </a:p>
      </dgm:t>
    </dgm:pt>
    <dgm:pt modelId="{3A7B8E91-BD73-4D02-AE2B-C2D59B982D25}" type="sibTrans" cxnId="{DF78FEB5-B729-4A2E-9CF7-78310E182D3C}">
      <dgm:prSet/>
      <dgm:spPr/>
      <dgm:t>
        <a:bodyPr/>
        <a:lstStyle/>
        <a:p>
          <a:endParaRPr lang="fr-FR"/>
        </a:p>
      </dgm:t>
    </dgm:pt>
    <dgm:pt modelId="{5A018DB9-E0B6-4F21-BE76-022A40AAE834}">
      <dgm:prSet phldrT="[Texte]" custT="1"/>
      <dgm:spPr>
        <a:blipFill rotWithShape="0">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solidFill>
            <a:srgbClr val="139D8D"/>
          </a:solidFill>
        </a:ln>
      </dgm:spPr>
      <dgm:t>
        <a:bodyPr/>
        <a:lstStyle/>
        <a:p>
          <a:pPr algn="ctr"/>
          <a:endParaRPr lang="fr-FR" sz="3200" b="1" dirty="0">
            <a:solidFill>
              <a:schemeClr val="tx1"/>
            </a:solidFill>
            <a:latin typeface="Century Gothic" panose="020B0502020202020204" pitchFamily="34" charset="0"/>
          </a:endParaRPr>
        </a:p>
      </dgm:t>
    </dgm:pt>
    <dgm:pt modelId="{EF8B9E9E-C3A2-4471-A202-F80EC024DCA5}" type="parTrans" cxnId="{87B1BEBB-DC1A-4EA2-960E-10DBB109E92E}">
      <dgm:prSet/>
      <dgm:spPr/>
      <dgm:t>
        <a:bodyPr/>
        <a:lstStyle/>
        <a:p>
          <a:endParaRPr lang="fr-BE"/>
        </a:p>
      </dgm:t>
    </dgm:pt>
    <dgm:pt modelId="{A8E974A4-6C87-4C4F-881A-3181FD0F7C83}" type="sibTrans" cxnId="{87B1BEBB-DC1A-4EA2-960E-10DBB109E92E}">
      <dgm:prSet/>
      <dgm:spPr/>
      <dgm:t>
        <a:bodyPr/>
        <a:lstStyle/>
        <a:p>
          <a:endParaRPr lang="fr-BE"/>
        </a:p>
      </dgm:t>
    </dgm:pt>
    <dgm:pt modelId="{505E3946-04CE-4F08-B4F7-A85C543BECB1}">
      <dgm:prSet phldrT="[Texte]" custT="1"/>
      <dgm:spPr>
        <a:blipFill rotWithShape="0">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a:ln>
          <a:solidFill>
            <a:srgbClr val="139D8D"/>
          </a:solidFill>
        </a:ln>
      </dgm:spPr>
      <dgm:t>
        <a:bodyPr/>
        <a:lstStyle/>
        <a:p>
          <a:pPr algn="ctr"/>
          <a:endParaRPr lang="fr-FR" sz="3200" b="1" dirty="0">
            <a:solidFill>
              <a:schemeClr val="tx1"/>
            </a:solidFill>
            <a:latin typeface="Century Gothic" panose="020B0502020202020204" pitchFamily="34" charset="0"/>
          </a:endParaRPr>
        </a:p>
      </dgm:t>
    </dgm:pt>
    <dgm:pt modelId="{5E8D9C50-EDF7-4E99-8432-B7576CBFD1A2}" type="parTrans" cxnId="{E41B9957-3D04-4A3C-B567-ED38C9F1E83C}">
      <dgm:prSet/>
      <dgm:spPr/>
      <dgm:t>
        <a:bodyPr/>
        <a:lstStyle/>
        <a:p>
          <a:endParaRPr lang="fr-BE"/>
        </a:p>
      </dgm:t>
    </dgm:pt>
    <dgm:pt modelId="{5E835F9A-6E3C-4AFE-9AE5-7254BE2B92ED}" type="sibTrans" cxnId="{E41B9957-3D04-4A3C-B567-ED38C9F1E83C}">
      <dgm:prSet/>
      <dgm:spPr/>
      <dgm:t>
        <a:bodyPr/>
        <a:lstStyle/>
        <a:p>
          <a:endParaRPr lang="fr-BE"/>
        </a:p>
      </dgm:t>
    </dgm:pt>
    <dgm:pt modelId="{6062CDBB-E858-4F15-8622-DCE5E0D6BAA2}" type="pres">
      <dgm:prSet presAssocID="{C59C1902-E676-48B4-AE6D-5501AF91230E}" presName="CompostProcess" presStyleCnt="0">
        <dgm:presLayoutVars>
          <dgm:dir/>
          <dgm:resizeHandles val="exact"/>
        </dgm:presLayoutVars>
      </dgm:prSet>
      <dgm:spPr/>
    </dgm:pt>
    <dgm:pt modelId="{711003A1-6417-49B2-B0D9-04B7EAFC3043}" type="pres">
      <dgm:prSet presAssocID="{C59C1902-E676-48B4-AE6D-5501AF91230E}" presName="arrow" presStyleLbl="bgShp" presStyleIdx="0" presStyleCnt="1" custScaleX="112315" custLinFactNeighborX="-615" custLinFactNeighborY="-798"/>
      <dgm:spPr>
        <a:solidFill>
          <a:srgbClr val="258B73"/>
        </a:solidFill>
      </dgm:spPr>
    </dgm:pt>
    <dgm:pt modelId="{2FE48F2A-F1D5-43BB-8236-AD45871AE79A}" type="pres">
      <dgm:prSet presAssocID="{C59C1902-E676-48B4-AE6D-5501AF91230E}" presName="linearProcess" presStyleCnt="0"/>
      <dgm:spPr/>
    </dgm:pt>
    <dgm:pt modelId="{6EC501D3-2CE3-4309-B8AF-D5DAA7AEF405}" type="pres">
      <dgm:prSet presAssocID="{5A018DB9-E0B6-4F21-BE76-022A40AAE834}" presName="textNode" presStyleLbl="node1" presStyleIdx="0" presStyleCnt="3" custScaleX="92641" custLinFactNeighborX="-44331" custLinFactNeighborY="719">
        <dgm:presLayoutVars>
          <dgm:bulletEnabled val="1"/>
        </dgm:presLayoutVars>
      </dgm:prSet>
      <dgm:spPr/>
    </dgm:pt>
    <dgm:pt modelId="{76B5EDE1-BC13-4134-BD80-05BC970B04E3}" type="pres">
      <dgm:prSet presAssocID="{A8E974A4-6C87-4C4F-881A-3181FD0F7C83}" presName="sibTrans" presStyleCnt="0"/>
      <dgm:spPr/>
    </dgm:pt>
    <dgm:pt modelId="{F4576F26-B2BD-47DC-ABBD-EE6655653345}" type="pres">
      <dgm:prSet presAssocID="{2C616319-3849-4E7D-9AFC-C648A32FBF09}" presName="textNode" presStyleLbl="node1" presStyleIdx="1" presStyleCnt="3" custScaleX="104492" custScaleY="250000" custLinFactX="-2220" custLinFactNeighborX="-100000" custLinFactNeighborY="-853">
        <dgm:presLayoutVars>
          <dgm:bulletEnabled val="1"/>
        </dgm:presLayoutVars>
      </dgm:prSet>
      <dgm:spPr/>
    </dgm:pt>
    <dgm:pt modelId="{B1F98465-A7F9-4435-9D4E-C1A3886A6E4F}" type="pres">
      <dgm:prSet presAssocID="{3A7B8E91-BD73-4D02-AE2B-C2D59B982D25}" presName="sibTrans" presStyleCnt="0"/>
      <dgm:spPr/>
    </dgm:pt>
    <dgm:pt modelId="{37248FEF-95F2-4066-9613-71F4EFE00242}" type="pres">
      <dgm:prSet presAssocID="{505E3946-04CE-4F08-B4F7-A85C543BECB1}" presName="textNode" presStyleLbl="node1" presStyleIdx="2" presStyleCnt="3" custScaleX="72533" custLinFactX="-14691" custLinFactNeighborX="-100000" custLinFactNeighborY="-3856">
        <dgm:presLayoutVars>
          <dgm:bulletEnabled val="1"/>
        </dgm:presLayoutVars>
      </dgm:prSet>
      <dgm:spPr/>
    </dgm:pt>
  </dgm:ptLst>
  <dgm:cxnLst>
    <dgm:cxn modelId="{2624D208-8E85-4602-8C1F-FD0F0874E644}" type="presOf" srcId="{2C616319-3849-4E7D-9AFC-C648A32FBF09}" destId="{F4576F26-B2BD-47DC-ABBD-EE6655653345}" srcOrd="0" destOrd="0" presId="urn:microsoft.com/office/officeart/2005/8/layout/hProcess9"/>
    <dgm:cxn modelId="{8FF0022E-2061-41C0-B146-DF80E36CE2E8}" type="presOf" srcId="{5A018DB9-E0B6-4F21-BE76-022A40AAE834}" destId="{6EC501D3-2CE3-4309-B8AF-D5DAA7AEF405}" srcOrd="0" destOrd="0" presId="urn:microsoft.com/office/officeart/2005/8/layout/hProcess9"/>
    <dgm:cxn modelId="{4CF8B069-D0F1-4286-9495-7EE2C38799CA}" type="presOf" srcId="{C59C1902-E676-48B4-AE6D-5501AF91230E}" destId="{6062CDBB-E858-4F15-8622-DCE5E0D6BAA2}" srcOrd="0" destOrd="0" presId="urn:microsoft.com/office/officeart/2005/8/layout/hProcess9"/>
    <dgm:cxn modelId="{E41B9957-3D04-4A3C-B567-ED38C9F1E83C}" srcId="{C59C1902-E676-48B4-AE6D-5501AF91230E}" destId="{505E3946-04CE-4F08-B4F7-A85C543BECB1}" srcOrd="2" destOrd="0" parTransId="{5E8D9C50-EDF7-4E99-8432-B7576CBFD1A2}" sibTransId="{5E835F9A-6E3C-4AFE-9AE5-7254BE2B92ED}"/>
    <dgm:cxn modelId="{2CAFA785-BA7B-4AE3-BA01-AF6F5DB9F2DC}" type="presOf" srcId="{505E3946-04CE-4F08-B4F7-A85C543BECB1}" destId="{37248FEF-95F2-4066-9613-71F4EFE00242}" srcOrd="0" destOrd="0" presId="urn:microsoft.com/office/officeart/2005/8/layout/hProcess9"/>
    <dgm:cxn modelId="{DF78FEB5-B729-4A2E-9CF7-78310E182D3C}" srcId="{C59C1902-E676-48B4-AE6D-5501AF91230E}" destId="{2C616319-3849-4E7D-9AFC-C648A32FBF09}" srcOrd="1" destOrd="0" parTransId="{B3D9DB62-EF5C-42A1-B1F5-9119EC01CB82}" sibTransId="{3A7B8E91-BD73-4D02-AE2B-C2D59B982D25}"/>
    <dgm:cxn modelId="{87B1BEBB-DC1A-4EA2-960E-10DBB109E92E}" srcId="{C59C1902-E676-48B4-AE6D-5501AF91230E}" destId="{5A018DB9-E0B6-4F21-BE76-022A40AAE834}" srcOrd="0" destOrd="0" parTransId="{EF8B9E9E-C3A2-4471-A202-F80EC024DCA5}" sibTransId="{A8E974A4-6C87-4C4F-881A-3181FD0F7C83}"/>
    <dgm:cxn modelId="{7D484847-E53C-4952-B2FF-B60ED0D4BC46}" type="presParOf" srcId="{6062CDBB-E858-4F15-8622-DCE5E0D6BAA2}" destId="{711003A1-6417-49B2-B0D9-04B7EAFC3043}" srcOrd="0" destOrd="0" presId="urn:microsoft.com/office/officeart/2005/8/layout/hProcess9"/>
    <dgm:cxn modelId="{6B8F0288-F398-4BA0-BA5C-D2FFAD5A5C60}" type="presParOf" srcId="{6062CDBB-E858-4F15-8622-DCE5E0D6BAA2}" destId="{2FE48F2A-F1D5-43BB-8236-AD45871AE79A}" srcOrd="1" destOrd="0" presId="urn:microsoft.com/office/officeart/2005/8/layout/hProcess9"/>
    <dgm:cxn modelId="{BED17814-9EF7-405A-9BD5-BC1DFF6F3A23}" type="presParOf" srcId="{2FE48F2A-F1D5-43BB-8236-AD45871AE79A}" destId="{6EC501D3-2CE3-4309-B8AF-D5DAA7AEF405}" srcOrd="0" destOrd="0" presId="urn:microsoft.com/office/officeart/2005/8/layout/hProcess9"/>
    <dgm:cxn modelId="{64BF2524-C154-4148-B9B0-9AAB78CA22FE}" type="presParOf" srcId="{2FE48F2A-F1D5-43BB-8236-AD45871AE79A}" destId="{76B5EDE1-BC13-4134-BD80-05BC970B04E3}" srcOrd="1" destOrd="0" presId="urn:microsoft.com/office/officeart/2005/8/layout/hProcess9"/>
    <dgm:cxn modelId="{9A6DAED4-9966-4361-B311-EB8D32A8D001}" type="presParOf" srcId="{2FE48F2A-F1D5-43BB-8236-AD45871AE79A}" destId="{F4576F26-B2BD-47DC-ABBD-EE6655653345}" srcOrd="2" destOrd="0" presId="urn:microsoft.com/office/officeart/2005/8/layout/hProcess9"/>
    <dgm:cxn modelId="{F81101EA-25A6-4136-9B81-29D3B6E61695}" type="presParOf" srcId="{2FE48F2A-F1D5-43BB-8236-AD45871AE79A}" destId="{B1F98465-A7F9-4435-9D4E-C1A3886A6E4F}" srcOrd="3" destOrd="0" presId="urn:microsoft.com/office/officeart/2005/8/layout/hProcess9"/>
    <dgm:cxn modelId="{FCD1C5D9-F218-4B95-A4E7-8D4801D33300}" type="presParOf" srcId="{2FE48F2A-F1D5-43BB-8236-AD45871AE79A}" destId="{37248FEF-95F2-4066-9613-71F4EFE00242}" srcOrd="4"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0ACA0-53BC-4073-82D2-7BB30CAE95F9}">
      <dsp:nvSpPr>
        <dsp:cNvPr id="0" name=""/>
        <dsp:cNvSpPr/>
      </dsp:nvSpPr>
      <dsp:spPr>
        <a:xfrm>
          <a:off x="-25265" y="475469"/>
          <a:ext cx="8185743" cy="5116089"/>
        </a:xfrm>
        <a:prstGeom prst="swooshArrow">
          <a:avLst>
            <a:gd name="adj1" fmla="val 25000"/>
            <a:gd name="adj2" fmla="val 25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98AE7C-8D93-4CB6-ACEA-62549592F24C}">
      <dsp:nvSpPr>
        <dsp:cNvPr id="0" name=""/>
        <dsp:cNvSpPr/>
      </dsp:nvSpPr>
      <dsp:spPr>
        <a:xfrm>
          <a:off x="781030" y="4178750"/>
          <a:ext cx="188272" cy="188272"/>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6518F4-A332-4F48-85C2-4F0B70B825F1}">
      <dsp:nvSpPr>
        <dsp:cNvPr id="0" name=""/>
        <dsp:cNvSpPr/>
      </dsp:nvSpPr>
      <dsp:spPr>
        <a:xfrm>
          <a:off x="1048364" y="4442398"/>
          <a:ext cx="2021464" cy="498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761" tIns="0" rIns="0" bIns="0" numCol="1" spcCol="1270" anchor="t" anchorCtr="0">
          <a:noAutofit/>
        </a:bodyPr>
        <a:lstStyle/>
        <a:p>
          <a:pPr marL="0" lvl="0" indent="0" algn="l" defTabSz="889000">
            <a:lnSpc>
              <a:spcPct val="90000"/>
            </a:lnSpc>
            <a:spcBef>
              <a:spcPct val="0"/>
            </a:spcBef>
            <a:spcAft>
              <a:spcPct val="35000"/>
            </a:spcAft>
            <a:buNone/>
          </a:pPr>
          <a:r>
            <a:rPr lang="fr-FR" sz="2000" kern="1200" dirty="0">
              <a:latin typeface="Century Gothic" panose="020B0502020202020204" pitchFamily="34" charset="0"/>
            </a:rPr>
            <a:t>Enfleurage</a:t>
          </a:r>
        </a:p>
      </dsp:txBody>
      <dsp:txXfrm>
        <a:off x="1048364" y="4442398"/>
        <a:ext cx="2021464" cy="498947"/>
      </dsp:txXfrm>
    </dsp:sp>
    <dsp:sp modelId="{9FAEF804-F06D-43E3-81BD-6A90E832FAE1}">
      <dsp:nvSpPr>
        <dsp:cNvPr id="0" name=""/>
        <dsp:cNvSpPr/>
      </dsp:nvSpPr>
      <dsp:spPr>
        <a:xfrm>
          <a:off x="1800155" y="3199530"/>
          <a:ext cx="294686" cy="294686"/>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0D6BCA-86E8-42B2-B5C7-A5B5E6B5DF8B}">
      <dsp:nvSpPr>
        <dsp:cNvPr id="0" name=""/>
        <dsp:cNvSpPr/>
      </dsp:nvSpPr>
      <dsp:spPr>
        <a:xfrm>
          <a:off x="1995411" y="3693618"/>
          <a:ext cx="2815964" cy="565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148" tIns="0" rIns="0" bIns="0" numCol="1" spcCol="1270" anchor="t" anchorCtr="0">
          <a:noAutofit/>
        </a:bodyPr>
        <a:lstStyle/>
        <a:p>
          <a:pPr marL="0" lvl="0" indent="0" algn="l" defTabSz="889000">
            <a:lnSpc>
              <a:spcPct val="90000"/>
            </a:lnSpc>
            <a:spcBef>
              <a:spcPct val="0"/>
            </a:spcBef>
            <a:spcAft>
              <a:spcPct val="35000"/>
            </a:spcAft>
            <a:buNone/>
          </a:pPr>
          <a:r>
            <a:rPr lang="fr-FR" sz="2000" kern="1200" dirty="0" err="1">
              <a:latin typeface="Century Gothic" panose="020B0502020202020204" pitchFamily="34" charset="0"/>
            </a:rPr>
            <a:t>Hydrodistillation</a:t>
          </a:r>
          <a:endParaRPr lang="fr-FR" sz="2000" kern="1200" dirty="0">
            <a:latin typeface="Century Gothic" panose="020B0502020202020204" pitchFamily="34" charset="0"/>
          </a:endParaRPr>
        </a:p>
      </dsp:txBody>
      <dsp:txXfrm>
        <a:off x="1995411" y="3693618"/>
        <a:ext cx="2815964" cy="565171"/>
      </dsp:txXfrm>
    </dsp:sp>
    <dsp:sp modelId="{0343D53F-29C9-4EF8-B136-96FAFF7582DD}">
      <dsp:nvSpPr>
        <dsp:cNvPr id="0" name=""/>
        <dsp:cNvSpPr/>
      </dsp:nvSpPr>
      <dsp:spPr>
        <a:xfrm>
          <a:off x="3109874" y="2418815"/>
          <a:ext cx="392915" cy="392915"/>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FCE61B-619D-47DF-850A-BA49A0580DD7}">
      <dsp:nvSpPr>
        <dsp:cNvPr id="0" name=""/>
        <dsp:cNvSpPr/>
      </dsp:nvSpPr>
      <dsp:spPr>
        <a:xfrm>
          <a:off x="3285936" y="3149421"/>
          <a:ext cx="4234752" cy="629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198" tIns="0" rIns="0" bIns="0" numCol="1" spcCol="1270" anchor="t" anchorCtr="0">
          <a:noAutofit/>
        </a:bodyPr>
        <a:lstStyle/>
        <a:p>
          <a:pPr marL="0" lvl="0" indent="0" algn="l" defTabSz="889000">
            <a:lnSpc>
              <a:spcPct val="90000"/>
            </a:lnSpc>
            <a:spcBef>
              <a:spcPct val="0"/>
            </a:spcBef>
            <a:spcAft>
              <a:spcPct val="35000"/>
            </a:spcAft>
            <a:buNone/>
          </a:pPr>
          <a:r>
            <a:rPr lang="fr-FR" sz="2000" kern="1200" dirty="0">
              <a:latin typeface="Century Gothic" panose="020B0502020202020204" pitchFamily="34" charset="0"/>
            </a:rPr>
            <a:t>Distillation vapeur</a:t>
          </a:r>
        </a:p>
      </dsp:txBody>
      <dsp:txXfrm>
        <a:off x="3285936" y="3149421"/>
        <a:ext cx="4234752" cy="629304"/>
      </dsp:txXfrm>
    </dsp:sp>
    <dsp:sp modelId="{07F54E8D-5B61-4F84-B302-3D864BC89B5D}">
      <dsp:nvSpPr>
        <dsp:cNvPr id="0" name=""/>
        <dsp:cNvSpPr/>
      </dsp:nvSpPr>
      <dsp:spPr>
        <a:xfrm>
          <a:off x="4480827" y="1821609"/>
          <a:ext cx="507516" cy="507516"/>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4B6681-824E-4BD9-8242-1FEB65492691}">
      <dsp:nvSpPr>
        <dsp:cNvPr id="0" name=""/>
        <dsp:cNvSpPr/>
      </dsp:nvSpPr>
      <dsp:spPr>
        <a:xfrm>
          <a:off x="4893621" y="2435935"/>
          <a:ext cx="2254369" cy="47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922" tIns="0" rIns="0" bIns="0" numCol="1" spcCol="1270" anchor="t" anchorCtr="0">
          <a:noAutofit/>
        </a:bodyPr>
        <a:lstStyle/>
        <a:p>
          <a:pPr marL="0" lvl="0" indent="0" algn="l" defTabSz="889000">
            <a:lnSpc>
              <a:spcPct val="90000"/>
            </a:lnSpc>
            <a:spcBef>
              <a:spcPct val="0"/>
            </a:spcBef>
            <a:spcAft>
              <a:spcPct val="35000"/>
            </a:spcAft>
            <a:buNone/>
          </a:pPr>
          <a:r>
            <a:rPr lang="fr-FR" sz="2000" kern="1200" dirty="0">
              <a:latin typeface="Century Gothic" panose="020B0502020202020204" pitchFamily="34" charset="0"/>
            </a:rPr>
            <a:t>CO</a:t>
          </a:r>
          <a:r>
            <a:rPr lang="fr-FR" sz="2000" kern="1200" baseline="-25000" dirty="0">
              <a:latin typeface="Century Gothic" panose="020B0502020202020204" pitchFamily="34" charset="0"/>
            </a:rPr>
            <a:t>2</a:t>
          </a:r>
          <a:r>
            <a:rPr lang="fr-FR" sz="2000" kern="1200" dirty="0">
              <a:latin typeface="Century Gothic" panose="020B0502020202020204" pitchFamily="34" charset="0"/>
            </a:rPr>
            <a:t> supercritique</a:t>
          </a:r>
        </a:p>
      </dsp:txBody>
      <dsp:txXfrm>
        <a:off x="4893621" y="2435935"/>
        <a:ext cx="2254369" cy="475810"/>
      </dsp:txXfrm>
    </dsp:sp>
    <dsp:sp modelId="{245A56D7-6EB3-473C-A3CA-386AA894BF09}">
      <dsp:nvSpPr>
        <dsp:cNvPr id="0" name=""/>
        <dsp:cNvSpPr/>
      </dsp:nvSpPr>
      <dsp:spPr>
        <a:xfrm>
          <a:off x="5884169" y="1338569"/>
          <a:ext cx="646673" cy="646673"/>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12B79D-535E-4ECF-AB04-ABFA094B67F7}">
      <dsp:nvSpPr>
        <dsp:cNvPr id="0" name=""/>
        <dsp:cNvSpPr/>
      </dsp:nvSpPr>
      <dsp:spPr>
        <a:xfrm>
          <a:off x="6472798" y="1201621"/>
          <a:ext cx="1738209" cy="82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659" tIns="0" rIns="0" bIns="0" numCol="1" spcCol="1270" anchor="t" anchorCtr="0">
          <a:noAutofit/>
        </a:bodyPr>
        <a:lstStyle/>
        <a:p>
          <a:pPr marL="0" lvl="0" indent="0" algn="l" defTabSz="889000">
            <a:lnSpc>
              <a:spcPct val="90000"/>
            </a:lnSpc>
            <a:spcBef>
              <a:spcPct val="0"/>
            </a:spcBef>
            <a:spcAft>
              <a:spcPct val="35000"/>
            </a:spcAft>
            <a:buNone/>
          </a:pPr>
          <a:r>
            <a:rPr lang="fr-FR" sz="2000" kern="1200" dirty="0">
              <a:latin typeface="Century Gothic" panose="020B0502020202020204" pitchFamily="34" charset="0"/>
            </a:rPr>
            <a:t>Micro-ondes</a:t>
          </a:r>
        </a:p>
      </dsp:txBody>
      <dsp:txXfrm>
        <a:off x="6472798" y="1201621"/>
        <a:ext cx="1738209" cy="820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38A9B-1615-4132-AE37-F08F57231571}">
      <dsp:nvSpPr>
        <dsp:cNvPr id="0" name=""/>
        <dsp:cNvSpPr/>
      </dsp:nvSpPr>
      <dsp:spPr>
        <a:xfrm>
          <a:off x="5042" y="230896"/>
          <a:ext cx="1400971" cy="1400971"/>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Century Gothic" panose="020B0502020202020204" pitchFamily="34" charset="0"/>
            </a:rPr>
            <a:t>Rapidité</a:t>
          </a:r>
        </a:p>
      </dsp:txBody>
      <dsp:txXfrm>
        <a:off x="210209" y="436063"/>
        <a:ext cx="990637" cy="990637"/>
      </dsp:txXfrm>
    </dsp:sp>
    <dsp:sp modelId="{E62B2AC9-4D75-485E-BAD5-A16729129266}">
      <dsp:nvSpPr>
        <dsp:cNvPr id="0" name=""/>
        <dsp:cNvSpPr/>
      </dsp:nvSpPr>
      <dsp:spPr>
        <a:xfrm>
          <a:off x="1519772" y="525100"/>
          <a:ext cx="812563" cy="812563"/>
        </a:xfrm>
        <a:prstGeom prst="mathPlus">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1627477" y="835824"/>
        <a:ext cx="597153" cy="191115"/>
      </dsp:txXfrm>
    </dsp:sp>
    <dsp:sp modelId="{39B27B4C-A4F1-47A8-A849-B4636DC576FD}">
      <dsp:nvSpPr>
        <dsp:cNvPr id="0" name=""/>
        <dsp:cNvSpPr/>
      </dsp:nvSpPr>
      <dsp:spPr>
        <a:xfrm>
          <a:off x="2446095" y="230896"/>
          <a:ext cx="1400971" cy="1400971"/>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Century Gothic" panose="020B0502020202020204" pitchFamily="34" charset="0"/>
            </a:rPr>
            <a:t>Efficacité</a:t>
          </a:r>
        </a:p>
      </dsp:txBody>
      <dsp:txXfrm>
        <a:off x="2651262" y="436063"/>
        <a:ext cx="990637" cy="990637"/>
      </dsp:txXfrm>
    </dsp:sp>
    <dsp:sp modelId="{A84882C3-34DF-45E6-9FA7-50E5F297A243}">
      <dsp:nvSpPr>
        <dsp:cNvPr id="0" name=""/>
        <dsp:cNvSpPr/>
      </dsp:nvSpPr>
      <dsp:spPr>
        <a:xfrm>
          <a:off x="3960825" y="525100"/>
          <a:ext cx="812563" cy="812563"/>
        </a:xfrm>
        <a:prstGeom prst="mathPlus">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4068530" y="835824"/>
        <a:ext cx="597153" cy="191115"/>
      </dsp:txXfrm>
    </dsp:sp>
    <dsp:sp modelId="{7B24D385-F59E-4775-B45D-19302B36B324}">
      <dsp:nvSpPr>
        <dsp:cNvPr id="0" name=""/>
        <dsp:cNvSpPr/>
      </dsp:nvSpPr>
      <dsp:spPr>
        <a:xfrm>
          <a:off x="4887147" y="230896"/>
          <a:ext cx="1400971" cy="1400971"/>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Century Gothic" panose="020B0502020202020204" pitchFamily="34" charset="0"/>
            </a:rPr>
            <a:t>Sélectivité</a:t>
          </a:r>
        </a:p>
      </dsp:txBody>
      <dsp:txXfrm>
        <a:off x="5092314" y="436063"/>
        <a:ext cx="990637" cy="990637"/>
      </dsp:txXfrm>
    </dsp:sp>
    <dsp:sp modelId="{C11E2D66-1511-4D70-A20A-4C02B829E003}">
      <dsp:nvSpPr>
        <dsp:cNvPr id="0" name=""/>
        <dsp:cNvSpPr/>
      </dsp:nvSpPr>
      <dsp:spPr>
        <a:xfrm>
          <a:off x="6401877" y="525100"/>
          <a:ext cx="812563" cy="812563"/>
        </a:xfrm>
        <a:prstGeom prst="mathEqual">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6509582" y="692488"/>
        <a:ext cx="597153" cy="477787"/>
      </dsp:txXfrm>
    </dsp:sp>
    <dsp:sp modelId="{1594B73B-D141-4C9D-BB68-E4D99CD03A50}">
      <dsp:nvSpPr>
        <dsp:cNvPr id="0" name=""/>
        <dsp:cNvSpPr/>
      </dsp:nvSpPr>
      <dsp:spPr>
        <a:xfrm>
          <a:off x="7328200" y="230896"/>
          <a:ext cx="1400971" cy="1400971"/>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Century Gothic" panose="020B0502020202020204" pitchFamily="34" charset="0"/>
            </a:rPr>
            <a:t>Extraction idéale</a:t>
          </a:r>
        </a:p>
      </dsp:txBody>
      <dsp:txXfrm>
        <a:off x="7533367" y="436063"/>
        <a:ext cx="990637" cy="9906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830A9-5624-4D5D-AE0B-85ECDCFB1580}">
      <dsp:nvSpPr>
        <dsp:cNvPr id="0" name=""/>
        <dsp:cNvSpPr/>
      </dsp:nvSpPr>
      <dsp:spPr>
        <a:xfrm>
          <a:off x="2032000" y="0"/>
          <a:ext cx="2032000" cy="1223000"/>
        </a:xfrm>
        <a:prstGeom prst="trapezoid">
          <a:avLst>
            <a:gd name="adj" fmla="val 83074"/>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Century Gothic" panose="020B0502020202020204" pitchFamily="34" charset="0"/>
            </a:rPr>
            <a:t>Étape 3 – Proposer des pistes de valorisation</a:t>
          </a:r>
          <a:endParaRPr lang="fr-BE" sz="2000" kern="1200" dirty="0">
            <a:latin typeface="Century Gothic" panose="020B0502020202020204" pitchFamily="34" charset="0"/>
          </a:endParaRPr>
        </a:p>
      </dsp:txBody>
      <dsp:txXfrm>
        <a:off x="2032000" y="0"/>
        <a:ext cx="2032000" cy="1223000"/>
      </dsp:txXfrm>
    </dsp:sp>
    <dsp:sp modelId="{EE44BB0E-0BC0-4A12-9A2E-174B3525CC95}">
      <dsp:nvSpPr>
        <dsp:cNvPr id="0" name=""/>
        <dsp:cNvSpPr/>
      </dsp:nvSpPr>
      <dsp:spPr>
        <a:xfrm>
          <a:off x="1016000" y="1223000"/>
          <a:ext cx="4064000" cy="1223000"/>
        </a:xfrm>
        <a:prstGeom prst="trapezoid">
          <a:avLst>
            <a:gd name="adj" fmla="val 83074"/>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Century Gothic" panose="020B0502020202020204" pitchFamily="34" charset="0"/>
            </a:rPr>
            <a:t>Étape 2 – Étudier les facteurs qui en sont responsable </a:t>
          </a:r>
          <a:endParaRPr lang="fr-BE" sz="2000" kern="1200" dirty="0">
            <a:latin typeface="Century Gothic" panose="020B0502020202020204" pitchFamily="34" charset="0"/>
          </a:endParaRPr>
        </a:p>
      </dsp:txBody>
      <dsp:txXfrm>
        <a:off x="1727200" y="1223000"/>
        <a:ext cx="2641600" cy="1223000"/>
      </dsp:txXfrm>
    </dsp:sp>
    <dsp:sp modelId="{28E4474D-AD25-4B4F-8FF9-B83EB0E5D958}">
      <dsp:nvSpPr>
        <dsp:cNvPr id="0" name=""/>
        <dsp:cNvSpPr/>
      </dsp:nvSpPr>
      <dsp:spPr>
        <a:xfrm>
          <a:off x="0" y="2446001"/>
          <a:ext cx="6095999" cy="1223000"/>
        </a:xfrm>
        <a:prstGeom prst="trapezoid">
          <a:avLst>
            <a:gd name="adj" fmla="val 83074"/>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Century Gothic" panose="020B0502020202020204" pitchFamily="34" charset="0"/>
            </a:rPr>
            <a:t>Étape 1 – Connaître la variabilité chimique </a:t>
          </a:r>
          <a:endParaRPr lang="fr-BE" sz="2000" kern="1200" dirty="0">
            <a:latin typeface="Century Gothic" panose="020B0502020202020204" pitchFamily="34" charset="0"/>
          </a:endParaRPr>
        </a:p>
      </dsp:txBody>
      <dsp:txXfrm>
        <a:off x="1066800" y="2446001"/>
        <a:ext cx="3962400" cy="1223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830A9-5624-4D5D-AE0B-85ECDCFB1580}">
      <dsp:nvSpPr>
        <dsp:cNvPr id="0" name=""/>
        <dsp:cNvSpPr/>
      </dsp:nvSpPr>
      <dsp:spPr>
        <a:xfrm>
          <a:off x="2032000" y="0"/>
          <a:ext cx="2032000" cy="1223000"/>
        </a:xfrm>
        <a:prstGeom prst="trapezoid">
          <a:avLst>
            <a:gd name="adj" fmla="val 83074"/>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Century Gothic" panose="020B0502020202020204" pitchFamily="34" charset="0"/>
            </a:rPr>
            <a:t>Étape 3 – Proposer des pistes de valorisation</a:t>
          </a:r>
          <a:endParaRPr lang="fr-BE" sz="2000" kern="1200" dirty="0">
            <a:latin typeface="Century Gothic" panose="020B0502020202020204" pitchFamily="34" charset="0"/>
          </a:endParaRPr>
        </a:p>
      </dsp:txBody>
      <dsp:txXfrm>
        <a:off x="2032000" y="0"/>
        <a:ext cx="2032000" cy="1223000"/>
      </dsp:txXfrm>
    </dsp:sp>
    <dsp:sp modelId="{EE44BB0E-0BC0-4A12-9A2E-174B3525CC95}">
      <dsp:nvSpPr>
        <dsp:cNvPr id="0" name=""/>
        <dsp:cNvSpPr/>
      </dsp:nvSpPr>
      <dsp:spPr>
        <a:xfrm>
          <a:off x="1016000" y="1223000"/>
          <a:ext cx="4064000" cy="1223000"/>
        </a:xfrm>
        <a:prstGeom prst="trapezoid">
          <a:avLst>
            <a:gd name="adj" fmla="val 83074"/>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Century Gothic" panose="020B0502020202020204" pitchFamily="34" charset="0"/>
            </a:rPr>
            <a:t>Étape 2 – Étudier les facteurs qui en sont responsable </a:t>
          </a:r>
          <a:endParaRPr lang="fr-BE" sz="2000" kern="1200" dirty="0">
            <a:latin typeface="Century Gothic" panose="020B0502020202020204" pitchFamily="34" charset="0"/>
          </a:endParaRPr>
        </a:p>
      </dsp:txBody>
      <dsp:txXfrm>
        <a:off x="1727200" y="1223000"/>
        <a:ext cx="2641600" cy="1223000"/>
      </dsp:txXfrm>
    </dsp:sp>
    <dsp:sp modelId="{28E4474D-AD25-4B4F-8FF9-B83EB0E5D958}">
      <dsp:nvSpPr>
        <dsp:cNvPr id="0" name=""/>
        <dsp:cNvSpPr/>
      </dsp:nvSpPr>
      <dsp:spPr>
        <a:xfrm>
          <a:off x="0" y="2446001"/>
          <a:ext cx="6095999" cy="1223000"/>
        </a:xfrm>
        <a:prstGeom prst="trapezoid">
          <a:avLst>
            <a:gd name="adj" fmla="val 83074"/>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Century Gothic" panose="020B0502020202020204" pitchFamily="34" charset="0"/>
            </a:rPr>
            <a:t>Étape 1 – Connaître la variabilité chimique </a:t>
          </a:r>
          <a:endParaRPr lang="fr-BE" sz="2000" kern="1200" dirty="0">
            <a:latin typeface="Century Gothic" panose="020B0502020202020204" pitchFamily="34" charset="0"/>
          </a:endParaRPr>
        </a:p>
      </dsp:txBody>
      <dsp:txXfrm>
        <a:off x="1066800" y="2446001"/>
        <a:ext cx="3962400" cy="1223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830A9-5624-4D5D-AE0B-85ECDCFB1580}">
      <dsp:nvSpPr>
        <dsp:cNvPr id="0" name=""/>
        <dsp:cNvSpPr/>
      </dsp:nvSpPr>
      <dsp:spPr>
        <a:xfrm>
          <a:off x="2032000" y="0"/>
          <a:ext cx="2032000" cy="1223000"/>
        </a:xfrm>
        <a:prstGeom prst="trapezoid">
          <a:avLst>
            <a:gd name="adj" fmla="val 83074"/>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Century Gothic" panose="020B0502020202020204" pitchFamily="34" charset="0"/>
            </a:rPr>
            <a:t>Étape 3 – Proposer des pistes de valorisation</a:t>
          </a:r>
          <a:endParaRPr lang="fr-BE" sz="2000" kern="1200" dirty="0">
            <a:latin typeface="Century Gothic" panose="020B0502020202020204" pitchFamily="34" charset="0"/>
          </a:endParaRPr>
        </a:p>
      </dsp:txBody>
      <dsp:txXfrm>
        <a:off x="2032000" y="0"/>
        <a:ext cx="2032000" cy="1223000"/>
      </dsp:txXfrm>
    </dsp:sp>
    <dsp:sp modelId="{EE44BB0E-0BC0-4A12-9A2E-174B3525CC95}">
      <dsp:nvSpPr>
        <dsp:cNvPr id="0" name=""/>
        <dsp:cNvSpPr/>
      </dsp:nvSpPr>
      <dsp:spPr>
        <a:xfrm>
          <a:off x="1016000" y="1223000"/>
          <a:ext cx="4064000" cy="1223000"/>
        </a:xfrm>
        <a:prstGeom prst="trapezoid">
          <a:avLst>
            <a:gd name="adj" fmla="val 83074"/>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Century Gothic" panose="020B0502020202020204" pitchFamily="34" charset="0"/>
            </a:rPr>
            <a:t>Étape 2 – Étudier les facteurs qui en sont responsable </a:t>
          </a:r>
          <a:endParaRPr lang="fr-BE" sz="2000" kern="1200" dirty="0">
            <a:latin typeface="Century Gothic" panose="020B0502020202020204" pitchFamily="34" charset="0"/>
          </a:endParaRPr>
        </a:p>
      </dsp:txBody>
      <dsp:txXfrm>
        <a:off x="1727200" y="1223000"/>
        <a:ext cx="2641600" cy="1223000"/>
      </dsp:txXfrm>
    </dsp:sp>
    <dsp:sp modelId="{28E4474D-AD25-4B4F-8FF9-B83EB0E5D958}">
      <dsp:nvSpPr>
        <dsp:cNvPr id="0" name=""/>
        <dsp:cNvSpPr/>
      </dsp:nvSpPr>
      <dsp:spPr>
        <a:xfrm>
          <a:off x="0" y="2446001"/>
          <a:ext cx="6095999" cy="1223000"/>
        </a:xfrm>
        <a:prstGeom prst="trapezoid">
          <a:avLst>
            <a:gd name="adj" fmla="val 83074"/>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Century Gothic" panose="020B0502020202020204" pitchFamily="34" charset="0"/>
            </a:rPr>
            <a:t>Étape 1 – Connaître la variabilité chimique </a:t>
          </a:r>
          <a:endParaRPr lang="fr-BE" sz="2000" kern="1200" dirty="0">
            <a:latin typeface="Century Gothic" panose="020B0502020202020204" pitchFamily="34" charset="0"/>
          </a:endParaRPr>
        </a:p>
      </dsp:txBody>
      <dsp:txXfrm>
        <a:off x="1066800" y="2446001"/>
        <a:ext cx="3962400" cy="1223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F217B-76B9-456A-8C27-C7BFDC898B7D}">
      <dsp:nvSpPr>
        <dsp:cNvPr id="0" name=""/>
        <dsp:cNvSpPr/>
      </dsp:nvSpPr>
      <dsp:spPr>
        <a:xfrm>
          <a:off x="1373" y="1087371"/>
          <a:ext cx="2587386" cy="646846"/>
        </a:xfrm>
        <a:prstGeom prst="roundRect">
          <a:avLst>
            <a:gd name="adj" fmla="val 10000"/>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tx1"/>
              </a:solidFill>
              <a:latin typeface="Century Gothic" panose="020B0502020202020204" pitchFamily="34" charset="0"/>
            </a:rPr>
            <a:t>Qualité constante</a:t>
          </a:r>
          <a:endParaRPr lang="fr-BE" sz="1900" kern="1200" dirty="0">
            <a:solidFill>
              <a:schemeClr val="tx1"/>
            </a:solidFill>
            <a:latin typeface="Century Gothic" panose="020B0502020202020204" pitchFamily="34" charset="0"/>
          </a:endParaRPr>
        </a:p>
      </dsp:txBody>
      <dsp:txXfrm>
        <a:off x="20318" y="1106316"/>
        <a:ext cx="2549496" cy="608956"/>
      </dsp:txXfrm>
    </dsp:sp>
    <dsp:sp modelId="{95B218F9-56C1-4771-8408-9808CE25F6B6}">
      <dsp:nvSpPr>
        <dsp:cNvPr id="0" name=""/>
        <dsp:cNvSpPr/>
      </dsp:nvSpPr>
      <dsp:spPr>
        <a:xfrm rot="5400000">
          <a:off x="1238467" y="1790816"/>
          <a:ext cx="113198" cy="113198"/>
        </a:xfrm>
        <a:prstGeom prst="rightArrow">
          <a:avLst>
            <a:gd name="adj1" fmla="val 66700"/>
            <a:gd name="adj2" fmla="val 50000"/>
          </a:avLst>
        </a:prstGeom>
        <a:solidFill>
          <a:srgbClr val="139D8D"/>
        </a:solidFill>
        <a:ln>
          <a:noFill/>
        </a:ln>
        <a:effectLst/>
      </dsp:spPr>
      <dsp:style>
        <a:lnRef idx="0">
          <a:scrgbClr r="0" g="0" b="0"/>
        </a:lnRef>
        <a:fillRef idx="1">
          <a:scrgbClr r="0" g="0" b="0"/>
        </a:fillRef>
        <a:effectRef idx="0">
          <a:scrgbClr r="0" g="0" b="0"/>
        </a:effectRef>
        <a:fontRef idx="minor">
          <a:schemeClr val="lt1"/>
        </a:fontRef>
      </dsp:style>
    </dsp:sp>
    <dsp:sp modelId="{D269B779-AC0A-43CB-BBE1-14135018527A}">
      <dsp:nvSpPr>
        <dsp:cNvPr id="0" name=""/>
        <dsp:cNvSpPr/>
      </dsp:nvSpPr>
      <dsp:spPr>
        <a:xfrm>
          <a:off x="1373" y="1960614"/>
          <a:ext cx="2587386" cy="646846"/>
        </a:xfrm>
        <a:prstGeom prst="roundRect">
          <a:avLst>
            <a:gd name="adj" fmla="val 10000"/>
          </a:avLst>
        </a:prstGeom>
        <a:solidFill>
          <a:schemeClr val="bg1">
            <a:alpha val="90000"/>
          </a:schemeClr>
        </a:solidFill>
        <a:ln w="12700" cap="flat" cmpd="sng" algn="ctr">
          <a:solidFill>
            <a:srgbClr val="139D8D">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solidFill>
                <a:schemeClr val="tx1"/>
              </a:solidFill>
              <a:latin typeface="Century Gothic" panose="020B0502020202020204" pitchFamily="34" charset="0"/>
            </a:rPr>
            <a:t>Optimisation des conditions de récolte, extraction et stockage</a:t>
          </a:r>
          <a:endParaRPr lang="fr-BE" sz="1300" kern="1200" dirty="0">
            <a:solidFill>
              <a:schemeClr val="tx1"/>
            </a:solidFill>
            <a:latin typeface="Century Gothic" panose="020B0502020202020204" pitchFamily="34" charset="0"/>
          </a:endParaRPr>
        </a:p>
      </dsp:txBody>
      <dsp:txXfrm>
        <a:off x="20318" y="1979559"/>
        <a:ext cx="2549496" cy="608956"/>
      </dsp:txXfrm>
    </dsp:sp>
    <dsp:sp modelId="{7A8D1764-B850-445C-B7E5-C7DC14DE088F}">
      <dsp:nvSpPr>
        <dsp:cNvPr id="0" name=""/>
        <dsp:cNvSpPr/>
      </dsp:nvSpPr>
      <dsp:spPr>
        <a:xfrm rot="5400000">
          <a:off x="1238467" y="2664059"/>
          <a:ext cx="113198" cy="113198"/>
        </a:xfrm>
        <a:prstGeom prst="rightArrow">
          <a:avLst>
            <a:gd name="adj1" fmla="val 66700"/>
            <a:gd name="adj2" fmla="val 50000"/>
          </a:avLst>
        </a:prstGeom>
        <a:solidFill>
          <a:srgbClr val="139D8D"/>
        </a:solidFill>
        <a:ln>
          <a:noFill/>
        </a:ln>
        <a:effectLst/>
      </dsp:spPr>
      <dsp:style>
        <a:lnRef idx="0">
          <a:scrgbClr r="0" g="0" b="0"/>
        </a:lnRef>
        <a:fillRef idx="1">
          <a:scrgbClr r="0" g="0" b="0"/>
        </a:fillRef>
        <a:effectRef idx="0">
          <a:scrgbClr r="0" g="0" b="0"/>
        </a:effectRef>
        <a:fontRef idx="minor">
          <a:schemeClr val="lt1"/>
        </a:fontRef>
      </dsp:style>
    </dsp:sp>
    <dsp:sp modelId="{53D6CFDA-65A4-425A-B7BE-FC0ADC9F6C48}">
      <dsp:nvSpPr>
        <dsp:cNvPr id="0" name=""/>
        <dsp:cNvSpPr/>
      </dsp:nvSpPr>
      <dsp:spPr>
        <a:xfrm>
          <a:off x="1373" y="2833857"/>
          <a:ext cx="2587386" cy="646846"/>
        </a:xfrm>
        <a:prstGeom prst="roundRect">
          <a:avLst>
            <a:gd name="adj" fmla="val 10000"/>
          </a:avLst>
        </a:prstGeom>
        <a:solidFill>
          <a:schemeClr val="bg1">
            <a:alpha val="90000"/>
          </a:schemeClr>
        </a:solidFill>
        <a:ln w="12700" cap="flat" cmpd="sng" algn="ctr">
          <a:solidFill>
            <a:srgbClr val="139D8D">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solidFill>
                <a:schemeClr val="tx1"/>
              </a:solidFill>
              <a:latin typeface="Century Gothic" panose="020B0502020202020204" pitchFamily="34" charset="0"/>
            </a:rPr>
            <a:t>Éviter les mélanges frauduleux</a:t>
          </a:r>
          <a:endParaRPr lang="fr-BE" sz="1300" kern="1200" dirty="0">
            <a:solidFill>
              <a:schemeClr val="tx1"/>
            </a:solidFill>
            <a:latin typeface="Century Gothic" panose="020B0502020202020204" pitchFamily="34" charset="0"/>
          </a:endParaRPr>
        </a:p>
      </dsp:txBody>
      <dsp:txXfrm>
        <a:off x="20318" y="2852802"/>
        <a:ext cx="2549496" cy="608956"/>
      </dsp:txXfrm>
    </dsp:sp>
    <dsp:sp modelId="{A7B71E26-9777-4E60-A70F-E95EDC505BBF}">
      <dsp:nvSpPr>
        <dsp:cNvPr id="0" name=""/>
        <dsp:cNvSpPr/>
      </dsp:nvSpPr>
      <dsp:spPr>
        <a:xfrm>
          <a:off x="2950993" y="1087371"/>
          <a:ext cx="2587386" cy="646846"/>
        </a:xfrm>
        <a:prstGeom prst="roundRect">
          <a:avLst>
            <a:gd name="adj" fmla="val 10000"/>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tx1"/>
              </a:solidFill>
              <a:latin typeface="Century Gothic" panose="020B0502020202020204" pitchFamily="34" charset="0"/>
            </a:rPr>
            <a:t>Maximisation teneur en ester</a:t>
          </a:r>
          <a:endParaRPr lang="fr-BE" sz="1900" kern="1200" dirty="0">
            <a:solidFill>
              <a:schemeClr val="tx1"/>
            </a:solidFill>
            <a:latin typeface="Century Gothic" panose="020B0502020202020204" pitchFamily="34" charset="0"/>
          </a:endParaRPr>
        </a:p>
      </dsp:txBody>
      <dsp:txXfrm>
        <a:off x="2969938" y="1106316"/>
        <a:ext cx="2549496" cy="608956"/>
      </dsp:txXfrm>
    </dsp:sp>
    <dsp:sp modelId="{FCD06503-1AEC-4113-BF9D-A16F8ABA5927}">
      <dsp:nvSpPr>
        <dsp:cNvPr id="0" name=""/>
        <dsp:cNvSpPr/>
      </dsp:nvSpPr>
      <dsp:spPr>
        <a:xfrm rot="5400000">
          <a:off x="4188087" y="1790816"/>
          <a:ext cx="113198" cy="113198"/>
        </a:xfrm>
        <a:prstGeom prst="rightArrow">
          <a:avLst>
            <a:gd name="adj1" fmla="val 66700"/>
            <a:gd name="adj2" fmla="val 50000"/>
          </a:avLst>
        </a:prstGeom>
        <a:solidFill>
          <a:srgbClr val="139D8D"/>
        </a:solidFill>
        <a:ln>
          <a:noFill/>
        </a:ln>
        <a:effectLst/>
      </dsp:spPr>
      <dsp:style>
        <a:lnRef idx="0">
          <a:scrgbClr r="0" g="0" b="0"/>
        </a:lnRef>
        <a:fillRef idx="1">
          <a:scrgbClr r="0" g="0" b="0"/>
        </a:fillRef>
        <a:effectRef idx="0">
          <a:scrgbClr r="0" g="0" b="0"/>
        </a:effectRef>
        <a:fontRef idx="minor">
          <a:schemeClr val="lt1"/>
        </a:fontRef>
      </dsp:style>
    </dsp:sp>
    <dsp:sp modelId="{F9373842-0512-4428-B6A3-4CEDDF03ECC1}">
      <dsp:nvSpPr>
        <dsp:cNvPr id="0" name=""/>
        <dsp:cNvSpPr/>
      </dsp:nvSpPr>
      <dsp:spPr>
        <a:xfrm>
          <a:off x="2950993" y="1960614"/>
          <a:ext cx="2587386" cy="646846"/>
        </a:xfrm>
        <a:prstGeom prst="roundRect">
          <a:avLst>
            <a:gd name="adj" fmla="val 10000"/>
          </a:avLst>
        </a:prstGeom>
        <a:solidFill>
          <a:schemeClr val="bg1">
            <a:alpha val="90000"/>
          </a:schemeClr>
        </a:solidFill>
        <a:ln w="12700" cap="flat" cmpd="sng" algn="ctr">
          <a:solidFill>
            <a:srgbClr val="139D8D">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solidFill>
                <a:schemeClr val="tx1"/>
              </a:solidFill>
              <a:latin typeface="Century Gothic" panose="020B0502020202020204" pitchFamily="34" charset="0"/>
            </a:rPr>
            <a:t>Variété d’intérêt supérieur ?</a:t>
          </a:r>
          <a:endParaRPr lang="fr-BE" sz="1300" kern="1200" dirty="0">
            <a:solidFill>
              <a:schemeClr val="tx1"/>
            </a:solidFill>
            <a:latin typeface="Century Gothic" panose="020B0502020202020204" pitchFamily="34" charset="0"/>
          </a:endParaRPr>
        </a:p>
      </dsp:txBody>
      <dsp:txXfrm>
        <a:off x="2969938" y="1979559"/>
        <a:ext cx="2549496" cy="608956"/>
      </dsp:txXfrm>
    </dsp:sp>
    <dsp:sp modelId="{A814DD69-BDCB-41D8-B6D2-3E7064DAB53C}">
      <dsp:nvSpPr>
        <dsp:cNvPr id="0" name=""/>
        <dsp:cNvSpPr/>
      </dsp:nvSpPr>
      <dsp:spPr>
        <a:xfrm rot="5400000">
          <a:off x="4188087" y="2664059"/>
          <a:ext cx="113198" cy="113198"/>
        </a:xfrm>
        <a:prstGeom prst="rightArrow">
          <a:avLst>
            <a:gd name="adj1" fmla="val 66700"/>
            <a:gd name="adj2" fmla="val 50000"/>
          </a:avLst>
        </a:prstGeom>
        <a:solidFill>
          <a:srgbClr val="139D8D"/>
        </a:solidFill>
        <a:ln>
          <a:noFill/>
        </a:ln>
        <a:effectLst/>
      </dsp:spPr>
      <dsp:style>
        <a:lnRef idx="0">
          <a:scrgbClr r="0" g="0" b="0"/>
        </a:lnRef>
        <a:fillRef idx="1">
          <a:scrgbClr r="0" g="0" b="0"/>
        </a:fillRef>
        <a:effectRef idx="0">
          <a:scrgbClr r="0" g="0" b="0"/>
        </a:effectRef>
        <a:fontRef idx="minor">
          <a:schemeClr val="lt1"/>
        </a:fontRef>
      </dsp:style>
    </dsp:sp>
    <dsp:sp modelId="{BA157DB9-D3A0-4724-AFF3-6C54FC74673D}">
      <dsp:nvSpPr>
        <dsp:cNvPr id="0" name=""/>
        <dsp:cNvSpPr/>
      </dsp:nvSpPr>
      <dsp:spPr>
        <a:xfrm>
          <a:off x="2950993" y="2833857"/>
          <a:ext cx="2587386" cy="646846"/>
        </a:xfrm>
        <a:prstGeom prst="roundRect">
          <a:avLst>
            <a:gd name="adj" fmla="val 10000"/>
          </a:avLst>
        </a:prstGeom>
        <a:solidFill>
          <a:schemeClr val="bg1">
            <a:alpha val="90000"/>
          </a:schemeClr>
        </a:solidFill>
        <a:ln w="12700" cap="flat" cmpd="sng" algn="ctr">
          <a:solidFill>
            <a:srgbClr val="139D8D">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solidFill>
                <a:schemeClr val="tx1"/>
              </a:solidFill>
              <a:latin typeface="Century Gothic" panose="020B0502020202020204" pitchFamily="34" charset="0"/>
            </a:rPr>
            <a:t>Optimisation des procédés d’extraction</a:t>
          </a:r>
          <a:endParaRPr lang="fr-BE" sz="1300" kern="1200" dirty="0">
            <a:solidFill>
              <a:schemeClr val="tx1"/>
            </a:solidFill>
            <a:latin typeface="Century Gothic" panose="020B0502020202020204" pitchFamily="34" charset="0"/>
          </a:endParaRPr>
        </a:p>
      </dsp:txBody>
      <dsp:txXfrm>
        <a:off x="2969938" y="2852802"/>
        <a:ext cx="2549496" cy="608956"/>
      </dsp:txXfrm>
    </dsp:sp>
    <dsp:sp modelId="{5BD8AE39-0C33-4808-A327-286F3548D862}">
      <dsp:nvSpPr>
        <dsp:cNvPr id="0" name=""/>
        <dsp:cNvSpPr/>
      </dsp:nvSpPr>
      <dsp:spPr>
        <a:xfrm>
          <a:off x="5900613" y="1087371"/>
          <a:ext cx="2587386" cy="646846"/>
        </a:xfrm>
        <a:prstGeom prst="roundRect">
          <a:avLst>
            <a:gd name="adj" fmla="val 10000"/>
          </a:avLst>
        </a:prstGeom>
        <a:solidFill>
          <a:srgbClr val="139D8D">
            <a:alpha val="90000"/>
          </a:srgbClr>
        </a:solidFill>
        <a:ln w="12700" cap="flat" cmpd="sng" algn="ctr">
          <a:solidFill>
            <a:srgbClr val="139D8D">
              <a:alpha val="9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tx1"/>
              </a:solidFill>
              <a:latin typeface="Century Gothic" panose="020B0502020202020204" pitchFamily="34" charset="0"/>
            </a:rPr>
            <a:t>Label</a:t>
          </a:r>
          <a:endParaRPr lang="fr-BE" sz="1900" kern="1200" dirty="0">
            <a:solidFill>
              <a:schemeClr val="tx1"/>
            </a:solidFill>
            <a:latin typeface="Century Gothic" panose="020B0502020202020204" pitchFamily="34" charset="0"/>
          </a:endParaRPr>
        </a:p>
      </dsp:txBody>
      <dsp:txXfrm>
        <a:off x="5919558" y="1106316"/>
        <a:ext cx="2549496" cy="608956"/>
      </dsp:txXfrm>
    </dsp:sp>
    <dsp:sp modelId="{60027915-0FDA-4AB0-B42A-CE4538D569C1}">
      <dsp:nvSpPr>
        <dsp:cNvPr id="0" name=""/>
        <dsp:cNvSpPr/>
      </dsp:nvSpPr>
      <dsp:spPr>
        <a:xfrm rot="5400000">
          <a:off x="7137707" y="1790816"/>
          <a:ext cx="113198" cy="113198"/>
        </a:xfrm>
        <a:prstGeom prst="rightArrow">
          <a:avLst>
            <a:gd name="adj1" fmla="val 66700"/>
            <a:gd name="adj2" fmla="val 50000"/>
          </a:avLst>
        </a:prstGeom>
        <a:solidFill>
          <a:srgbClr val="139D8D"/>
        </a:solidFill>
        <a:ln>
          <a:noFill/>
        </a:ln>
        <a:effectLst/>
      </dsp:spPr>
      <dsp:style>
        <a:lnRef idx="0">
          <a:scrgbClr r="0" g="0" b="0"/>
        </a:lnRef>
        <a:fillRef idx="1">
          <a:scrgbClr r="0" g="0" b="0"/>
        </a:fillRef>
        <a:effectRef idx="0">
          <a:scrgbClr r="0" g="0" b="0"/>
        </a:effectRef>
        <a:fontRef idx="minor">
          <a:schemeClr val="lt1"/>
        </a:fontRef>
      </dsp:style>
    </dsp:sp>
    <dsp:sp modelId="{AB6996B4-D602-4A55-87BC-B31DE1C81DD6}">
      <dsp:nvSpPr>
        <dsp:cNvPr id="0" name=""/>
        <dsp:cNvSpPr/>
      </dsp:nvSpPr>
      <dsp:spPr>
        <a:xfrm>
          <a:off x="5900613" y="1960614"/>
          <a:ext cx="2587386" cy="646846"/>
        </a:xfrm>
        <a:prstGeom prst="roundRect">
          <a:avLst>
            <a:gd name="adj" fmla="val 10000"/>
          </a:avLst>
        </a:prstGeom>
        <a:noFill/>
        <a:ln w="12700" cap="flat" cmpd="sng" algn="ctr">
          <a:solidFill>
            <a:srgbClr val="139D8D">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solidFill>
                <a:schemeClr val="tx1"/>
              </a:solidFill>
              <a:latin typeface="Century Gothic" panose="020B0502020202020204" pitchFamily="34" charset="0"/>
            </a:rPr>
            <a:t>Biologique</a:t>
          </a:r>
          <a:endParaRPr lang="fr-BE" sz="1300" kern="1200" dirty="0">
            <a:solidFill>
              <a:schemeClr val="tx1"/>
            </a:solidFill>
            <a:latin typeface="Century Gothic" panose="020B0502020202020204" pitchFamily="34" charset="0"/>
          </a:endParaRPr>
        </a:p>
      </dsp:txBody>
      <dsp:txXfrm>
        <a:off x="5919558" y="1979559"/>
        <a:ext cx="2549496" cy="6089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003A1-6417-49B2-B0D9-04B7EAFC3043}">
      <dsp:nvSpPr>
        <dsp:cNvPr id="0" name=""/>
        <dsp:cNvSpPr/>
      </dsp:nvSpPr>
      <dsp:spPr>
        <a:xfrm>
          <a:off x="161044" y="0"/>
          <a:ext cx="8818849" cy="5173003"/>
        </a:xfrm>
        <a:prstGeom prst="rightArrow">
          <a:avLst/>
        </a:prstGeom>
        <a:solidFill>
          <a:srgbClr val="258B73"/>
        </a:solidFill>
        <a:ln>
          <a:noFill/>
        </a:ln>
        <a:effectLst/>
      </dsp:spPr>
      <dsp:style>
        <a:lnRef idx="0">
          <a:scrgbClr r="0" g="0" b="0"/>
        </a:lnRef>
        <a:fillRef idx="1">
          <a:scrgbClr r="0" g="0" b="0"/>
        </a:fillRef>
        <a:effectRef idx="0">
          <a:scrgbClr r="0" g="0" b="0"/>
        </a:effectRef>
        <a:fontRef idx="minor"/>
      </dsp:style>
    </dsp:sp>
    <dsp:sp modelId="{6EC501D3-2CE3-4309-B8AF-D5DAA7AEF405}">
      <dsp:nvSpPr>
        <dsp:cNvPr id="0" name=""/>
        <dsp:cNvSpPr/>
      </dsp:nvSpPr>
      <dsp:spPr>
        <a:xfrm>
          <a:off x="215562" y="1566778"/>
          <a:ext cx="2567318" cy="2069201"/>
        </a:xfrm>
        <a:prstGeom prst="round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rgbClr val="139D8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fr-FR" sz="3200" b="1" kern="1200" dirty="0">
            <a:solidFill>
              <a:schemeClr val="tx1"/>
            </a:solidFill>
            <a:latin typeface="Century Gothic" panose="020B0502020202020204" pitchFamily="34" charset="0"/>
          </a:endParaRPr>
        </a:p>
      </dsp:txBody>
      <dsp:txXfrm>
        <a:off x="316572" y="1667788"/>
        <a:ext cx="2365298" cy="1867181"/>
      </dsp:txXfrm>
    </dsp:sp>
    <dsp:sp modelId="{F4576F26-B2BD-47DC-ABBD-EE6655653345}">
      <dsp:nvSpPr>
        <dsp:cNvPr id="0" name=""/>
        <dsp:cNvSpPr/>
      </dsp:nvSpPr>
      <dsp:spPr>
        <a:xfrm>
          <a:off x="2926112" y="0"/>
          <a:ext cx="2895739" cy="5173003"/>
        </a:xfrm>
        <a:prstGeom prst="roundRect">
          <a:avLst/>
        </a:prstGeom>
        <a:blipFill rotWithShape="0">
          <a:blip xmlns:r="http://schemas.openxmlformats.org/officeDocument/2006/relationships" r:embed="rId2"/>
          <a:srcRect/>
          <a:stretch>
            <a:fillRect l="-106000" r="-106000"/>
          </a:stretch>
        </a:blipFill>
        <a:ln w="12700" cap="flat" cmpd="sng" algn="ctr">
          <a:solidFill>
            <a:srgbClr val="139D8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solidFill>
                <a:schemeClr val="tx1"/>
              </a:solidFill>
              <a:latin typeface="Century Gothic" panose="020B0502020202020204" pitchFamily="34" charset="0"/>
            </a:rPr>
            <a:t>Connaître</a:t>
          </a:r>
        </a:p>
        <a:p>
          <a:pPr marL="0" lvl="0" indent="0" algn="l" defTabSz="1422400">
            <a:lnSpc>
              <a:spcPct val="90000"/>
            </a:lnSpc>
            <a:spcBef>
              <a:spcPct val="0"/>
            </a:spcBef>
            <a:spcAft>
              <a:spcPct val="35000"/>
            </a:spcAft>
            <a:buNone/>
          </a:pPr>
          <a:r>
            <a:rPr lang="fr-FR" sz="3200" i="1" kern="1200" dirty="0">
              <a:solidFill>
                <a:schemeClr val="tx1"/>
              </a:solidFill>
              <a:latin typeface="Century Gothic" panose="020B0502020202020204" pitchFamily="34" charset="0"/>
            </a:rPr>
            <a:t>- Plante</a:t>
          </a:r>
        </a:p>
        <a:p>
          <a:pPr marL="0" lvl="0" indent="0" algn="l" defTabSz="1422400">
            <a:lnSpc>
              <a:spcPct val="90000"/>
            </a:lnSpc>
            <a:spcBef>
              <a:spcPct val="0"/>
            </a:spcBef>
            <a:spcAft>
              <a:spcPct val="35000"/>
            </a:spcAft>
            <a:buNone/>
          </a:pPr>
          <a:r>
            <a:rPr lang="fr-FR" sz="3200" i="1" kern="1200" dirty="0">
              <a:solidFill>
                <a:schemeClr val="tx1"/>
              </a:solidFill>
              <a:latin typeface="Century Gothic" panose="020B0502020202020204" pitchFamily="34" charset="0"/>
            </a:rPr>
            <a:t>- Culture</a:t>
          </a:r>
        </a:p>
        <a:p>
          <a:pPr marL="0" lvl="0" indent="0" algn="l" defTabSz="1422400">
            <a:lnSpc>
              <a:spcPct val="90000"/>
            </a:lnSpc>
            <a:spcBef>
              <a:spcPct val="0"/>
            </a:spcBef>
            <a:spcAft>
              <a:spcPct val="35000"/>
            </a:spcAft>
            <a:buNone/>
          </a:pPr>
          <a:r>
            <a:rPr lang="fr-FR" sz="3200" i="1" kern="1200" dirty="0">
              <a:solidFill>
                <a:schemeClr val="tx1"/>
              </a:solidFill>
              <a:latin typeface="Century Gothic" panose="020B0502020202020204" pitchFamily="34" charset="0"/>
            </a:rPr>
            <a:t>- Variabilité</a:t>
          </a:r>
        </a:p>
        <a:p>
          <a:pPr marL="0" lvl="0" indent="0" algn="ctr" defTabSz="1422400">
            <a:lnSpc>
              <a:spcPct val="90000"/>
            </a:lnSpc>
            <a:spcBef>
              <a:spcPct val="0"/>
            </a:spcBef>
            <a:spcAft>
              <a:spcPct val="35000"/>
            </a:spcAft>
            <a:buNone/>
          </a:pPr>
          <a:endParaRPr lang="fr-FR" sz="1600" b="1" kern="1200" dirty="0">
            <a:solidFill>
              <a:schemeClr val="tx1"/>
            </a:solidFill>
            <a:latin typeface="Century Gothic" panose="020B0502020202020204" pitchFamily="34" charset="0"/>
          </a:endParaRPr>
        </a:p>
        <a:p>
          <a:pPr marL="0" lvl="0" indent="0" algn="ctr" defTabSz="1422400">
            <a:lnSpc>
              <a:spcPct val="90000"/>
            </a:lnSpc>
            <a:spcBef>
              <a:spcPct val="0"/>
            </a:spcBef>
            <a:spcAft>
              <a:spcPct val="35000"/>
            </a:spcAft>
            <a:buNone/>
          </a:pPr>
          <a:r>
            <a:rPr lang="fr-FR" sz="3200" b="1" kern="1200" dirty="0">
              <a:solidFill>
                <a:schemeClr val="tx1"/>
              </a:solidFill>
              <a:latin typeface="Century Gothic" panose="020B0502020202020204" pitchFamily="34" charset="0"/>
            </a:rPr>
            <a:t>Valorisation</a:t>
          </a:r>
        </a:p>
        <a:p>
          <a:pPr marL="0" lvl="0" indent="0" algn="ctr" defTabSz="1422400">
            <a:lnSpc>
              <a:spcPct val="90000"/>
            </a:lnSpc>
            <a:spcBef>
              <a:spcPct val="0"/>
            </a:spcBef>
            <a:spcAft>
              <a:spcPct val="35000"/>
            </a:spcAft>
            <a:buNone/>
          </a:pPr>
          <a:r>
            <a:rPr lang="fr-FR" sz="3200" b="1" kern="1200" dirty="0">
              <a:solidFill>
                <a:schemeClr val="tx1"/>
              </a:solidFill>
              <a:latin typeface="Century Gothic" panose="020B0502020202020204" pitchFamily="34" charset="0"/>
            </a:rPr>
            <a:t>Meilleure</a:t>
          </a:r>
        </a:p>
      </dsp:txBody>
      <dsp:txXfrm>
        <a:off x="3067470" y="141358"/>
        <a:ext cx="2613023" cy="4890287"/>
      </dsp:txXfrm>
    </dsp:sp>
    <dsp:sp modelId="{37248FEF-95F2-4066-9613-71F4EFE00242}">
      <dsp:nvSpPr>
        <dsp:cNvPr id="0" name=""/>
        <dsp:cNvSpPr/>
      </dsp:nvSpPr>
      <dsp:spPr>
        <a:xfrm>
          <a:off x="5938125" y="1472112"/>
          <a:ext cx="2010074" cy="2069201"/>
        </a:xfrm>
        <a:prstGeom prst="roundRect">
          <a:avLst/>
        </a:prstGeom>
        <a:blipFill rotWithShape="0">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a:ln w="12700" cap="flat" cmpd="sng" algn="ctr">
          <a:solidFill>
            <a:srgbClr val="139D8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fr-FR" sz="3200" b="1" kern="1200" dirty="0">
            <a:solidFill>
              <a:schemeClr val="tx1"/>
            </a:solidFill>
            <a:latin typeface="Century Gothic" panose="020B0502020202020204" pitchFamily="34" charset="0"/>
          </a:endParaRPr>
        </a:p>
      </dsp:txBody>
      <dsp:txXfrm>
        <a:off x="6036249" y="1570236"/>
        <a:ext cx="1813826" cy="187295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2B89B-0CF2-4956-A6A3-FA5E8AF1DAD4}" type="datetimeFigureOut">
              <a:rPr lang="es-ES" smtClean="0"/>
              <a:t>05/11/2020</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E91E5-7B62-4160-9F06-6CBD68E1525A}" type="slidenum">
              <a:rPr lang="es-ES" smtClean="0"/>
              <a:t>‹N°›</a:t>
            </a:fld>
            <a:endParaRPr lang="es-ES"/>
          </a:p>
        </p:txBody>
      </p:sp>
    </p:spTree>
    <p:extLst>
      <p:ext uri="{BB962C8B-B14F-4D97-AF65-F5344CB8AC3E}">
        <p14:creationId xmlns:p14="http://schemas.microsoft.com/office/powerpoint/2010/main" val="86194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a:t>
            </a:fld>
            <a:endParaRPr lang="es-ES"/>
          </a:p>
        </p:txBody>
      </p:sp>
    </p:spTree>
    <p:extLst>
      <p:ext uri="{BB962C8B-B14F-4D97-AF65-F5344CB8AC3E}">
        <p14:creationId xmlns:p14="http://schemas.microsoft.com/office/powerpoint/2010/main" val="3265053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11</a:t>
            </a:fld>
            <a:endParaRPr lang="es-ES"/>
          </a:p>
        </p:txBody>
      </p:sp>
    </p:spTree>
    <p:extLst>
      <p:ext uri="{BB962C8B-B14F-4D97-AF65-F5344CB8AC3E}">
        <p14:creationId xmlns:p14="http://schemas.microsoft.com/office/powerpoint/2010/main" val="2747619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12</a:t>
            </a:fld>
            <a:endParaRPr lang="es-ES"/>
          </a:p>
        </p:txBody>
      </p:sp>
    </p:spTree>
    <p:extLst>
      <p:ext uri="{BB962C8B-B14F-4D97-AF65-F5344CB8AC3E}">
        <p14:creationId xmlns:p14="http://schemas.microsoft.com/office/powerpoint/2010/main" val="292433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13</a:t>
            </a:fld>
            <a:endParaRPr lang="es-ES"/>
          </a:p>
        </p:txBody>
      </p:sp>
    </p:spTree>
    <p:extLst>
      <p:ext uri="{BB962C8B-B14F-4D97-AF65-F5344CB8AC3E}">
        <p14:creationId xmlns:p14="http://schemas.microsoft.com/office/powerpoint/2010/main" val="85922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14</a:t>
            </a:fld>
            <a:endParaRPr lang="es-ES"/>
          </a:p>
        </p:txBody>
      </p:sp>
    </p:spTree>
    <p:extLst>
      <p:ext uri="{BB962C8B-B14F-4D97-AF65-F5344CB8AC3E}">
        <p14:creationId xmlns:p14="http://schemas.microsoft.com/office/powerpoint/2010/main" val="4122185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16</a:t>
            </a:fld>
            <a:endParaRPr lang="es-ES"/>
          </a:p>
        </p:txBody>
      </p:sp>
    </p:spTree>
    <p:extLst>
      <p:ext uri="{BB962C8B-B14F-4D97-AF65-F5344CB8AC3E}">
        <p14:creationId xmlns:p14="http://schemas.microsoft.com/office/powerpoint/2010/main" val="2953904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b="1" dirty="0">
                <a:solidFill>
                  <a:srgbClr val="42B5C7"/>
                </a:solidFill>
                <a:latin typeface="Century Gothic" panose="020B0502020202020204" pitchFamily="34" charset="0"/>
              </a:rPr>
              <a:t>Pas de </a:t>
            </a:r>
            <a:r>
              <a:rPr lang="es-ES" altLang="es-ES" sz="1200" b="1" dirty="0" err="1">
                <a:solidFill>
                  <a:srgbClr val="42B5C7"/>
                </a:solidFill>
                <a:latin typeface="Century Gothic" panose="020B0502020202020204" pitchFamily="34" charset="0"/>
              </a:rPr>
              <a:t>substance</a:t>
            </a:r>
            <a:r>
              <a:rPr lang="es-ES" altLang="es-ES" sz="1200" b="1" dirty="0">
                <a:solidFill>
                  <a:srgbClr val="42B5C7"/>
                </a:solidFill>
                <a:latin typeface="Century Gothic" panose="020B0502020202020204" pitchFamily="34" charset="0"/>
              </a:rPr>
              <a:t> de </a:t>
            </a:r>
            <a:r>
              <a:rPr lang="es-ES" altLang="es-ES" sz="1200" b="1" dirty="0" err="1">
                <a:solidFill>
                  <a:srgbClr val="42B5C7"/>
                </a:solidFill>
                <a:latin typeface="Century Gothic" panose="020B0502020202020204" pitchFamily="34" charset="0"/>
              </a:rPr>
              <a:t>l’HE</a:t>
            </a:r>
            <a:r>
              <a:rPr lang="es-ES" altLang="es-ES" sz="1200" b="1" dirty="0">
                <a:solidFill>
                  <a:srgbClr val="42B5C7"/>
                </a:solidFill>
                <a:latin typeface="Century Gothic" panose="020B0502020202020204" pitchFamily="34" charset="0"/>
              </a:rPr>
              <a:t> de </a:t>
            </a:r>
            <a:r>
              <a:rPr lang="es-ES" altLang="es-ES" sz="1200" b="1" dirty="0" err="1">
                <a:solidFill>
                  <a:srgbClr val="42B5C7"/>
                </a:solidFill>
                <a:latin typeface="Century Gothic" panose="020B0502020202020204" pitchFamily="34" charset="0"/>
              </a:rPr>
              <a:t>lavande</a:t>
            </a:r>
            <a:r>
              <a:rPr lang="es-ES" altLang="es-ES" sz="1200" b="1" dirty="0">
                <a:solidFill>
                  <a:srgbClr val="42B5C7"/>
                </a:solidFill>
                <a:latin typeface="Century Gothic" panose="020B0502020202020204" pitchFamily="34" charset="0"/>
              </a:rPr>
              <a:t> </a:t>
            </a:r>
            <a:r>
              <a:rPr lang="es-ES" altLang="es-ES" sz="1200" b="1" dirty="0" err="1">
                <a:solidFill>
                  <a:srgbClr val="42B5C7"/>
                </a:solidFill>
                <a:latin typeface="Century Gothic" panose="020B0502020202020204" pitchFamily="34" charset="0"/>
              </a:rPr>
              <a:t>interdite</a:t>
            </a:r>
            <a:endParaRPr lang="es-ES" altLang="es-ES" sz="1200" b="1" dirty="0">
              <a:solidFill>
                <a:srgbClr val="42B5C7"/>
              </a:solidFill>
              <a:latin typeface="Century Gothic" panose="020B0502020202020204" pitchFamily="34" charset="0"/>
            </a:endParaRP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17</a:t>
            </a:fld>
            <a:endParaRPr lang="es-ES"/>
          </a:p>
        </p:txBody>
      </p:sp>
    </p:spTree>
    <p:extLst>
      <p:ext uri="{BB962C8B-B14F-4D97-AF65-F5344CB8AC3E}">
        <p14:creationId xmlns:p14="http://schemas.microsoft.com/office/powerpoint/2010/main" val="980769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Pour</a:t>
            </a:r>
            <a:r>
              <a:rPr lang="es-ES" dirty="0"/>
              <a:t> la </a:t>
            </a:r>
            <a:r>
              <a:rPr lang="es-ES" dirty="0" err="1"/>
              <a:t>lavande</a:t>
            </a:r>
            <a:r>
              <a:rPr lang="es-ES" dirty="0"/>
              <a:t>, </a:t>
            </a:r>
            <a:r>
              <a:rPr lang="es-ES" dirty="0" err="1"/>
              <a:t>il</a:t>
            </a:r>
            <a:r>
              <a:rPr lang="es-ES" dirty="0"/>
              <a:t> existe des </a:t>
            </a:r>
            <a:r>
              <a:rPr lang="es-ES" dirty="0" err="1"/>
              <a:t>restrictions</a:t>
            </a:r>
            <a:r>
              <a:rPr lang="es-ES" dirty="0"/>
              <a:t> </a:t>
            </a:r>
            <a:r>
              <a:rPr lang="es-ES" dirty="0" err="1"/>
              <a:t>pour</a:t>
            </a:r>
            <a:r>
              <a:rPr lang="es-ES" dirty="0"/>
              <a:t> le </a:t>
            </a:r>
            <a:r>
              <a:rPr lang="es-ES" dirty="0" err="1"/>
              <a:t>camphre</a:t>
            </a:r>
            <a:r>
              <a:rPr lang="es-ES" dirty="0"/>
              <a:t> sur les </a:t>
            </a:r>
            <a:r>
              <a:rPr lang="es-ES" dirty="0" err="1"/>
              <a:t>produits</a:t>
            </a:r>
            <a:r>
              <a:rPr lang="fr-FR" sz="1200" dirty="0"/>
              <a:t> laitiers; mat. grasse et viande; glaces; confiserie, céréales, boulangerie, soupe-sauce, amuse-gueule et boisson. https://eur-lex.europa.eu/legal-content/FR/TXT/PDF/?uri=CELEX:02008R1334-20190521&amp;from=EN </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18</a:t>
            </a:fld>
            <a:endParaRPr lang="es-ES"/>
          </a:p>
        </p:txBody>
      </p:sp>
    </p:spTree>
    <p:extLst>
      <p:ext uri="{BB962C8B-B14F-4D97-AF65-F5344CB8AC3E}">
        <p14:creationId xmlns:p14="http://schemas.microsoft.com/office/powerpoint/2010/main" val="2901092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Le </a:t>
            </a:r>
            <a:r>
              <a:rPr lang="es-ES" dirty="0" err="1"/>
              <a:t>linalol</a:t>
            </a:r>
            <a:r>
              <a:rPr lang="es-ES" dirty="0"/>
              <a:t> </a:t>
            </a:r>
            <a:r>
              <a:rPr lang="es-ES" dirty="0" err="1"/>
              <a:t>est</a:t>
            </a:r>
            <a:r>
              <a:rPr lang="es-ES" dirty="0"/>
              <a:t> </a:t>
            </a:r>
            <a:r>
              <a:rPr lang="es-ES" dirty="0" err="1"/>
              <a:t>présent</a:t>
            </a:r>
            <a:r>
              <a:rPr lang="es-ES" dirty="0"/>
              <a:t> de 30 à 45% </a:t>
            </a:r>
            <a:r>
              <a:rPr lang="es-ES" dirty="0" err="1"/>
              <a:t>dans</a:t>
            </a:r>
            <a:r>
              <a:rPr lang="es-ES" dirty="0"/>
              <a:t> </a:t>
            </a:r>
            <a:r>
              <a:rPr lang="es-ES" dirty="0" err="1"/>
              <a:t>l’HE</a:t>
            </a:r>
            <a:r>
              <a:rPr lang="es-ES" dirty="0"/>
              <a:t> de </a:t>
            </a:r>
            <a:r>
              <a:rPr lang="es-ES" dirty="0" err="1"/>
              <a:t>lavande</a:t>
            </a:r>
            <a:r>
              <a:rPr lang="es-ES" dirty="0"/>
              <a:t> </a:t>
            </a:r>
            <a:r>
              <a:rPr lang="es-ES" dirty="0" err="1"/>
              <a:t>vraie</a:t>
            </a:r>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19</a:t>
            </a:fld>
            <a:endParaRPr lang="es-ES"/>
          </a:p>
        </p:txBody>
      </p:sp>
    </p:spTree>
    <p:extLst>
      <p:ext uri="{BB962C8B-B14F-4D97-AF65-F5344CB8AC3E}">
        <p14:creationId xmlns:p14="http://schemas.microsoft.com/office/powerpoint/2010/main" val="4149065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20</a:t>
            </a:fld>
            <a:endParaRPr lang="es-ES"/>
          </a:p>
        </p:txBody>
      </p:sp>
    </p:spTree>
    <p:extLst>
      <p:ext uri="{BB962C8B-B14F-4D97-AF65-F5344CB8AC3E}">
        <p14:creationId xmlns:p14="http://schemas.microsoft.com/office/powerpoint/2010/main" val="849386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21</a:t>
            </a:fld>
            <a:endParaRPr lang="es-ES"/>
          </a:p>
        </p:txBody>
      </p:sp>
    </p:spTree>
    <p:extLst>
      <p:ext uri="{BB962C8B-B14F-4D97-AF65-F5344CB8AC3E}">
        <p14:creationId xmlns:p14="http://schemas.microsoft.com/office/powerpoint/2010/main" val="1620657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a:t>
            </a:fld>
            <a:endParaRPr lang="es-ES"/>
          </a:p>
        </p:txBody>
      </p:sp>
    </p:spTree>
    <p:extLst>
      <p:ext uri="{BB962C8B-B14F-4D97-AF65-F5344CB8AC3E}">
        <p14:creationId xmlns:p14="http://schemas.microsoft.com/office/powerpoint/2010/main" val="298793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22</a:t>
            </a:fld>
            <a:endParaRPr lang="es-ES"/>
          </a:p>
        </p:txBody>
      </p:sp>
    </p:spTree>
    <p:extLst>
      <p:ext uri="{BB962C8B-B14F-4D97-AF65-F5344CB8AC3E}">
        <p14:creationId xmlns:p14="http://schemas.microsoft.com/office/powerpoint/2010/main" val="3732354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23</a:t>
            </a:fld>
            <a:endParaRPr lang="es-ES"/>
          </a:p>
        </p:txBody>
      </p:sp>
    </p:spTree>
    <p:extLst>
      <p:ext uri="{BB962C8B-B14F-4D97-AF65-F5344CB8AC3E}">
        <p14:creationId xmlns:p14="http://schemas.microsoft.com/office/powerpoint/2010/main" val="2731298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24</a:t>
            </a:fld>
            <a:endParaRPr lang="es-ES"/>
          </a:p>
        </p:txBody>
      </p:sp>
    </p:spTree>
    <p:extLst>
      <p:ext uri="{BB962C8B-B14F-4D97-AF65-F5344CB8AC3E}">
        <p14:creationId xmlns:p14="http://schemas.microsoft.com/office/powerpoint/2010/main" val="603220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25</a:t>
            </a:fld>
            <a:endParaRPr lang="es-ES"/>
          </a:p>
        </p:txBody>
      </p:sp>
    </p:spTree>
    <p:extLst>
      <p:ext uri="{BB962C8B-B14F-4D97-AF65-F5344CB8AC3E}">
        <p14:creationId xmlns:p14="http://schemas.microsoft.com/office/powerpoint/2010/main" val="1649296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26</a:t>
            </a:fld>
            <a:endParaRPr lang="es-ES"/>
          </a:p>
        </p:txBody>
      </p:sp>
    </p:spTree>
    <p:extLst>
      <p:ext uri="{BB962C8B-B14F-4D97-AF65-F5344CB8AC3E}">
        <p14:creationId xmlns:p14="http://schemas.microsoft.com/office/powerpoint/2010/main" val="1221294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27</a:t>
            </a:fld>
            <a:endParaRPr lang="es-ES"/>
          </a:p>
        </p:txBody>
      </p:sp>
    </p:spTree>
    <p:extLst>
      <p:ext uri="{BB962C8B-B14F-4D97-AF65-F5344CB8AC3E}">
        <p14:creationId xmlns:p14="http://schemas.microsoft.com/office/powerpoint/2010/main" val="3332990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28</a:t>
            </a:fld>
            <a:endParaRPr lang="es-ES"/>
          </a:p>
        </p:txBody>
      </p:sp>
    </p:spTree>
    <p:extLst>
      <p:ext uri="{BB962C8B-B14F-4D97-AF65-F5344CB8AC3E}">
        <p14:creationId xmlns:p14="http://schemas.microsoft.com/office/powerpoint/2010/main" val="3678789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29</a:t>
            </a:fld>
            <a:endParaRPr lang="es-ES"/>
          </a:p>
        </p:txBody>
      </p:sp>
    </p:spTree>
    <p:extLst>
      <p:ext uri="{BB962C8B-B14F-4D97-AF65-F5344CB8AC3E}">
        <p14:creationId xmlns:p14="http://schemas.microsoft.com/office/powerpoint/2010/main" val="3041368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30</a:t>
            </a:fld>
            <a:endParaRPr lang="es-ES"/>
          </a:p>
        </p:txBody>
      </p:sp>
    </p:spTree>
    <p:extLst>
      <p:ext uri="{BB962C8B-B14F-4D97-AF65-F5344CB8AC3E}">
        <p14:creationId xmlns:p14="http://schemas.microsoft.com/office/powerpoint/2010/main" val="4027742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31</a:t>
            </a:fld>
            <a:endParaRPr lang="es-ES"/>
          </a:p>
        </p:txBody>
      </p:sp>
    </p:spTree>
    <p:extLst>
      <p:ext uri="{BB962C8B-B14F-4D97-AF65-F5344CB8AC3E}">
        <p14:creationId xmlns:p14="http://schemas.microsoft.com/office/powerpoint/2010/main" val="2657006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a:t>
            </a:fld>
            <a:endParaRPr lang="es-ES"/>
          </a:p>
        </p:txBody>
      </p:sp>
    </p:spTree>
    <p:extLst>
      <p:ext uri="{BB962C8B-B14F-4D97-AF65-F5344CB8AC3E}">
        <p14:creationId xmlns:p14="http://schemas.microsoft.com/office/powerpoint/2010/main" val="1964774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32</a:t>
            </a:fld>
            <a:endParaRPr lang="es-ES"/>
          </a:p>
        </p:txBody>
      </p:sp>
    </p:spTree>
    <p:extLst>
      <p:ext uri="{BB962C8B-B14F-4D97-AF65-F5344CB8AC3E}">
        <p14:creationId xmlns:p14="http://schemas.microsoft.com/office/powerpoint/2010/main" val="2187448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33</a:t>
            </a:fld>
            <a:endParaRPr lang="es-ES"/>
          </a:p>
        </p:txBody>
      </p:sp>
    </p:spTree>
    <p:extLst>
      <p:ext uri="{BB962C8B-B14F-4D97-AF65-F5344CB8AC3E}">
        <p14:creationId xmlns:p14="http://schemas.microsoft.com/office/powerpoint/2010/main" val="2312275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34</a:t>
            </a:fld>
            <a:endParaRPr lang="es-ES"/>
          </a:p>
        </p:txBody>
      </p:sp>
    </p:spTree>
    <p:extLst>
      <p:ext uri="{BB962C8B-B14F-4D97-AF65-F5344CB8AC3E}">
        <p14:creationId xmlns:p14="http://schemas.microsoft.com/office/powerpoint/2010/main" val="1888177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Pas une HE car CO2 </a:t>
            </a:r>
            <a:r>
              <a:rPr lang="es-ES" dirty="0" err="1"/>
              <a:t>est</a:t>
            </a:r>
            <a:r>
              <a:rPr lang="es-ES" dirty="0"/>
              <a:t> un </a:t>
            </a:r>
            <a:r>
              <a:rPr lang="es-ES" dirty="0" err="1"/>
              <a:t>solvant</a:t>
            </a:r>
            <a:r>
              <a:rPr lang="es-ES" dirty="0"/>
              <a:t> </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35</a:t>
            </a:fld>
            <a:endParaRPr lang="es-ES"/>
          </a:p>
        </p:txBody>
      </p:sp>
    </p:spTree>
    <p:extLst>
      <p:ext uri="{BB962C8B-B14F-4D97-AF65-F5344CB8AC3E}">
        <p14:creationId xmlns:p14="http://schemas.microsoft.com/office/powerpoint/2010/main" val="3841224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36</a:t>
            </a:fld>
            <a:endParaRPr lang="es-ES"/>
          </a:p>
        </p:txBody>
      </p:sp>
    </p:spTree>
    <p:extLst>
      <p:ext uri="{BB962C8B-B14F-4D97-AF65-F5344CB8AC3E}">
        <p14:creationId xmlns:p14="http://schemas.microsoft.com/office/powerpoint/2010/main" val="2254989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37</a:t>
            </a:fld>
            <a:endParaRPr lang="es-ES"/>
          </a:p>
        </p:txBody>
      </p:sp>
    </p:spTree>
    <p:extLst>
      <p:ext uri="{BB962C8B-B14F-4D97-AF65-F5344CB8AC3E}">
        <p14:creationId xmlns:p14="http://schemas.microsoft.com/office/powerpoint/2010/main" val="8411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38</a:t>
            </a:fld>
            <a:endParaRPr lang="es-ES"/>
          </a:p>
        </p:txBody>
      </p:sp>
    </p:spTree>
    <p:extLst>
      <p:ext uri="{BB962C8B-B14F-4D97-AF65-F5344CB8AC3E}">
        <p14:creationId xmlns:p14="http://schemas.microsoft.com/office/powerpoint/2010/main" val="1060522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39</a:t>
            </a:fld>
            <a:endParaRPr lang="es-ES"/>
          </a:p>
        </p:txBody>
      </p:sp>
    </p:spTree>
    <p:extLst>
      <p:ext uri="{BB962C8B-B14F-4D97-AF65-F5344CB8AC3E}">
        <p14:creationId xmlns:p14="http://schemas.microsoft.com/office/powerpoint/2010/main" val="29114467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40</a:t>
            </a:fld>
            <a:endParaRPr lang="es-ES"/>
          </a:p>
        </p:txBody>
      </p:sp>
    </p:spTree>
    <p:extLst>
      <p:ext uri="{BB962C8B-B14F-4D97-AF65-F5344CB8AC3E}">
        <p14:creationId xmlns:p14="http://schemas.microsoft.com/office/powerpoint/2010/main" val="1527333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41</a:t>
            </a:fld>
            <a:endParaRPr lang="es-ES"/>
          </a:p>
        </p:txBody>
      </p:sp>
    </p:spTree>
    <p:extLst>
      <p:ext uri="{BB962C8B-B14F-4D97-AF65-F5344CB8AC3E}">
        <p14:creationId xmlns:p14="http://schemas.microsoft.com/office/powerpoint/2010/main" val="1804015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a:t>
            </a:fld>
            <a:endParaRPr lang="es-ES"/>
          </a:p>
        </p:txBody>
      </p:sp>
    </p:spTree>
    <p:extLst>
      <p:ext uri="{BB962C8B-B14F-4D97-AF65-F5344CB8AC3E}">
        <p14:creationId xmlns:p14="http://schemas.microsoft.com/office/powerpoint/2010/main" val="4290310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42</a:t>
            </a:fld>
            <a:endParaRPr lang="es-ES"/>
          </a:p>
        </p:txBody>
      </p:sp>
    </p:spTree>
    <p:extLst>
      <p:ext uri="{BB962C8B-B14F-4D97-AF65-F5344CB8AC3E}">
        <p14:creationId xmlns:p14="http://schemas.microsoft.com/office/powerpoint/2010/main" val="496900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43</a:t>
            </a:fld>
            <a:endParaRPr lang="es-ES"/>
          </a:p>
        </p:txBody>
      </p:sp>
    </p:spTree>
    <p:extLst>
      <p:ext uri="{BB962C8B-B14F-4D97-AF65-F5344CB8AC3E}">
        <p14:creationId xmlns:p14="http://schemas.microsoft.com/office/powerpoint/2010/main" val="85677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44</a:t>
            </a:fld>
            <a:endParaRPr lang="es-ES"/>
          </a:p>
        </p:txBody>
      </p:sp>
    </p:spTree>
    <p:extLst>
      <p:ext uri="{BB962C8B-B14F-4D97-AF65-F5344CB8AC3E}">
        <p14:creationId xmlns:p14="http://schemas.microsoft.com/office/powerpoint/2010/main" val="3672364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45</a:t>
            </a:fld>
            <a:endParaRPr lang="es-ES"/>
          </a:p>
        </p:txBody>
      </p:sp>
    </p:spTree>
    <p:extLst>
      <p:ext uri="{BB962C8B-B14F-4D97-AF65-F5344CB8AC3E}">
        <p14:creationId xmlns:p14="http://schemas.microsoft.com/office/powerpoint/2010/main" val="5080384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46</a:t>
            </a:fld>
            <a:endParaRPr lang="es-ES"/>
          </a:p>
        </p:txBody>
      </p:sp>
    </p:spTree>
    <p:extLst>
      <p:ext uri="{BB962C8B-B14F-4D97-AF65-F5344CB8AC3E}">
        <p14:creationId xmlns:p14="http://schemas.microsoft.com/office/powerpoint/2010/main" val="2257895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47</a:t>
            </a:fld>
            <a:endParaRPr lang="es-ES"/>
          </a:p>
        </p:txBody>
      </p:sp>
    </p:spTree>
    <p:extLst>
      <p:ext uri="{BB962C8B-B14F-4D97-AF65-F5344CB8AC3E}">
        <p14:creationId xmlns:p14="http://schemas.microsoft.com/office/powerpoint/2010/main" val="3662569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48</a:t>
            </a:fld>
            <a:endParaRPr lang="es-ES"/>
          </a:p>
        </p:txBody>
      </p:sp>
    </p:spTree>
    <p:extLst>
      <p:ext uri="{BB962C8B-B14F-4D97-AF65-F5344CB8AC3E}">
        <p14:creationId xmlns:p14="http://schemas.microsoft.com/office/powerpoint/2010/main" val="2422144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49</a:t>
            </a:fld>
            <a:endParaRPr lang="es-ES"/>
          </a:p>
        </p:txBody>
      </p:sp>
    </p:spTree>
    <p:extLst>
      <p:ext uri="{BB962C8B-B14F-4D97-AF65-F5344CB8AC3E}">
        <p14:creationId xmlns:p14="http://schemas.microsoft.com/office/powerpoint/2010/main" val="27895868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50</a:t>
            </a:fld>
            <a:endParaRPr lang="es-ES"/>
          </a:p>
        </p:txBody>
      </p:sp>
    </p:spTree>
    <p:extLst>
      <p:ext uri="{BB962C8B-B14F-4D97-AF65-F5344CB8AC3E}">
        <p14:creationId xmlns:p14="http://schemas.microsoft.com/office/powerpoint/2010/main" val="21892318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51</a:t>
            </a:fld>
            <a:endParaRPr lang="es-ES"/>
          </a:p>
        </p:txBody>
      </p:sp>
    </p:spTree>
    <p:extLst>
      <p:ext uri="{BB962C8B-B14F-4D97-AF65-F5344CB8AC3E}">
        <p14:creationId xmlns:p14="http://schemas.microsoft.com/office/powerpoint/2010/main" val="524593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BE" noProof="0" dirty="0"/>
              <a:t>Le graphe pour le marché marocain date de 2015.</a:t>
            </a:r>
          </a:p>
          <a:p>
            <a:r>
              <a:rPr lang="fr-BE" noProof="0" dirty="0"/>
              <a:t>Je ne trouve pas de donnée infirmant le graphe des HE par pays</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6</a:t>
            </a:fld>
            <a:endParaRPr lang="es-ES"/>
          </a:p>
        </p:txBody>
      </p:sp>
    </p:spTree>
    <p:extLst>
      <p:ext uri="{BB962C8B-B14F-4D97-AF65-F5344CB8AC3E}">
        <p14:creationId xmlns:p14="http://schemas.microsoft.com/office/powerpoint/2010/main" val="1226020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52</a:t>
            </a:fld>
            <a:endParaRPr lang="es-ES"/>
          </a:p>
        </p:txBody>
      </p:sp>
    </p:spTree>
    <p:extLst>
      <p:ext uri="{BB962C8B-B14F-4D97-AF65-F5344CB8AC3E}">
        <p14:creationId xmlns:p14="http://schemas.microsoft.com/office/powerpoint/2010/main" val="3719481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53</a:t>
            </a:fld>
            <a:endParaRPr lang="es-ES"/>
          </a:p>
        </p:txBody>
      </p:sp>
    </p:spTree>
    <p:extLst>
      <p:ext uri="{BB962C8B-B14F-4D97-AF65-F5344CB8AC3E}">
        <p14:creationId xmlns:p14="http://schemas.microsoft.com/office/powerpoint/2010/main" val="2447656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54</a:t>
            </a:fld>
            <a:endParaRPr lang="es-ES"/>
          </a:p>
        </p:txBody>
      </p:sp>
    </p:spTree>
    <p:extLst>
      <p:ext uri="{BB962C8B-B14F-4D97-AF65-F5344CB8AC3E}">
        <p14:creationId xmlns:p14="http://schemas.microsoft.com/office/powerpoint/2010/main" val="746328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Les </a:t>
            </a:r>
            <a:r>
              <a:rPr lang="es-ES" dirty="0" err="1"/>
              <a:t>lavandes</a:t>
            </a:r>
            <a:r>
              <a:rPr lang="es-ES" dirty="0"/>
              <a:t> </a:t>
            </a:r>
            <a:r>
              <a:rPr lang="es-ES" dirty="0" err="1"/>
              <a:t>vraie</a:t>
            </a:r>
            <a:r>
              <a:rPr lang="es-ES" dirty="0"/>
              <a:t> et </a:t>
            </a:r>
            <a:r>
              <a:rPr lang="es-ES" dirty="0" err="1"/>
              <a:t>aspic</a:t>
            </a:r>
            <a:r>
              <a:rPr lang="es-ES" dirty="0"/>
              <a:t> </a:t>
            </a:r>
            <a:r>
              <a:rPr lang="es-ES" dirty="0" err="1"/>
              <a:t>sont</a:t>
            </a:r>
            <a:r>
              <a:rPr lang="es-ES" dirty="0"/>
              <a:t> des </a:t>
            </a:r>
            <a:r>
              <a:rPr lang="es-ES" dirty="0" err="1"/>
              <a:t>lavandes</a:t>
            </a:r>
            <a:r>
              <a:rPr lang="es-ES" dirty="0"/>
              <a:t> de </a:t>
            </a:r>
            <a:r>
              <a:rPr lang="es-ES" dirty="0" err="1"/>
              <a:t>population</a:t>
            </a:r>
            <a:r>
              <a:rPr lang="es-ES" dirty="0"/>
              <a:t> et </a:t>
            </a:r>
            <a:r>
              <a:rPr lang="es-ES" dirty="0" err="1"/>
              <a:t>donc</a:t>
            </a:r>
            <a:r>
              <a:rPr lang="es-ES" dirty="0"/>
              <a:t> plus </a:t>
            </a:r>
            <a:r>
              <a:rPr lang="es-ES" dirty="0" err="1"/>
              <a:t>chères</a:t>
            </a:r>
            <a:r>
              <a:rPr lang="es-ES" dirty="0"/>
              <a:t> que le </a:t>
            </a:r>
            <a:r>
              <a:rPr lang="es-ES" dirty="0" err="1"/>
              <a:t>lavandin</a:t>
            </a:r>
            <a:r>
              <a:rPr lang="es-ES" dirty="0"/>
              <a:t> clonal. </a:t>
            </a:r>
            <a:r>
              <a:rPr lang="es-ES" dirty="0" err="1"/>
              <a:t>Ref</a:t>
            </a:r>
            <a:r>
              <a:rPr lang="es-ES" dirty="0"/>
              <a:t> Prix: https://www.madatrano.com/grossiste-huile-essentielle.htm. La </a:t>
            </a:r>
            <a:r>
              <a:rPr lang="es-ES" dirty="0" err="1"/>
              <a:t>différence</a:t>
            </a:r>
            <a:r>
              <a:rPr lang="es-ES" dirty="0"/>
              <a:t> entre les </a:t>
            </a:r>
            <a:r>
              <a:rPr lang="es-ES" dirty="0" err="1"/>
              <a:t>trois</a:t>
            </a:r>
            <a:r>
              <a:rPr lang="es-ES" dirty="0"/>
              <a:t> </a:t>
            </a:r>
            <a:r>
              <a:rPr lang="es-ES" dirty="0" err="1"/>
              <a:t>espèces</a:t>
            </a:r>
            <a:r>
              <a:rPr lang="es-ES" dirty="0"/>
              <a:t> reside </a:t>
            </a:r>
            <a:r>
              <a:rPr lang="es-ES" dirty="0" err="1"/>
              <a:t>dans</a:t>
            </a:r>
            <a:r>
              <a:rPr lang="es-ES" dirty="0"/>
              <a:t> la </a:t>
            </a:r>
            <a:r>
              <a:rPr lang="es-ES" dirty="0" err="1"/>
              <a:t>composition</a:t>
            </a:r>
            <a:r>
              <a:rPr lang="es-ES" dirty="0"/>
              <a:t> des HE </a:t>
            </a:r>
            <a:r>
              <a:rPr lang="es-ES" dirty="0" err="1"/>
              <a:t>extraites</a:t>
            </a:r>
            <a:r>
              <a:rPr lang="es-ES" dirty="0"/>
              <a:t>. L’HE de </a:t>
            </a:r>
            <a:r>
              <a:rPr lang="es-ES" dirty="0" err="1"/>
              <a:t>lavande</a:t>
            </a:r>
            <a:r>
              <a:rPr lang="es-ES" dirty="0"/>
              <a:t> </a:t>
            </a:r>
            <a:r>
              <a:rPr lang="es-ES" dirty="0" err="1"/>
              <a:t>vraie</a:t>
            </a:r>
            <a:r>
              <a:rPr lang="es-ES" dirty="0"/>
              <a:t> </a:t>
            </a:r>
            <a:r>
              <a:rPr lang="es-ES" dirty="0" err="1"/>
              <a:t>est</a:t>
            </a:r>
            <a:r>
              <a:rPr lang="es-ES" dirty="0"/>
              <a:t> </a:t>
            </a:r>
            <a:r>
              <a:rPr lang="es-ES" dirty="0" err="1"/>
              <a:t>principalement</a:t>
            </a:r>
            <a:r>
              <a:rPr lang="es-ES" dirty="0"/>
              <a:t> </a:t>
            </a:r>
            <a:r>
              <a:rPr lang="es-ES" dirty="0" err="1"/>
              <a:t>composée</a:t>
            </a:r>
            <a:r>
              <a:rPr lang="es-ES" dirty="0"/>
              <a:t> par un </a:t>
            </a:r>
            <a:r>
              <a:rPr lang="es-ES" dirty="0" err="1"/>
              <a:t>monoterpènol</a:t>
            </a:r>
            <a:r>
              <a:rPr lang="es-ES" dirty="0"/>
              <a:t> (</a:t>
            </a:r>
            <a:r>
              <a:rPr lang="es-ES" dirty="0" err="1"/>
              <a:t>linalol</a:t>
            </a:r>
            <a:r>
              <a:rPr lang="es-ES" dirty="0"/>
              <a:t>) et un </a:t>
            </a:r>
            <a:r>
              <a:rPr lang="es-ES" dirty="0" err="1"/>
              <a:t>ester</a:t>
            </a:r>
            <a:r>
              <a:rPr lang="es-ES" dirty="0"/>
              <a:t> (acétate </a:t>
            </a:r>
            <a:r>
              <a:rPr lang="es-ES" dirty="0" err="1"/>
              <a:t>d’éthyle</a:t>
            </a:r>
            <a:r>
              <a:rPr lang="es-ES" dirty="0"/>
              <a:t>), le </a:t>
            </a:r>
            <a:r>
              <a:rPr lang="es-ES" dirty="0" err="1"/>
              <a:t>lavandin</a:t>
            </a:r>
            <a:r>
              <a:rPr lang="es-ES" dirty="0"/>
              <a:t> par un e</a:t>
            </a:r>
            <a:r>
              <a:rPr lang="fr-FR" b="0" i="0" dirty="0" err="1">
                <a:solidFill>
                  <a:srgbClr val="4D4E4D"/>
                </a:solidFill>
                <a:effectLst/>
                <a:latin typeface="Lato"/>
              </a:rPr>
              <a:t>ster</a:t>
            </a:r>
            <a:r>
              <a:rPr lang="fr-FR" b="0" i="0" dirty="0">
                <a:solidFill>
                  <a:srgbClr val="4D4E4D"/>
                </a:solidFill>
                <a:effectLst/>
                <a:latin typeface="Lato"/>
              </a:rPr>
              <a:t> terpénique (acétate de </a:t>
            </a:r>
            <a:r>
              <a:rPr lang="fr-FR" b="0" i="0" dirty="0" err="1">
                <a:solidFill>
                  <a:srgbClr val="4D4E4D"/>
                </a:solidFill>
                <a:effectLst/>
                <a:latin typeface="Lato"/>
              </a:rPr>
              <a:t>linalyle</a:t>
            </a:r>
            <a:r>
              <a:rPr lang="fr-FR" b="0" i="0" dirty="0">
                <a:solidFill>
                  <a:srgbClr val="4D4E4D"/>
                </a:solidFill>
                <a:effectLst/>
                <a:latin typeface="Lato"/>
              </a:rPr>
              <a:t>) et un </a:t>
            </a:r>
            <a:r>
              <a:rPr lang="fr-FR" b="0" i="0" dirty="0" err="1">
                <a:solidFill>
                  <a:srgbClr val="4D4E4D"/>
                </a:solidFill>
                <a:effectLst/>
                <a:latin typeface="Lato"/>
              </a:rPr>
              <a:t>monoterpénol</a:t>
            </a:r>
            <a:r>
              <a:rPr lang="fr-FR" b="0" i="0" dirty="0">
                <a:solidFill>
                  <a:srgbClr val="4D4E4D"/>
                </a:solidFill>
                <a:effectLst/>
                <a:latin typeface="Lato"/>
              </a:rPr>
              <a:t> (linalol) et la lavande aspic par </a:t>
            </a:r>
            <a:r>
              <a:rPr lang="fr-BE" b="0" i="0" dirty="0">
                <a:solidFill>
                  <a:srgbClr val="4D4E4D"/>
                </a:solidFill>
                <a:effectLst/>
                <a:latin typeface="Lato"/>
              </a:rPr>
              <a:t>un oxyde terpénique (1-8 </a:t>
            </a:r>
            <a:r>
              <a:rPr lang="fr-BE" b="0" i="0" dirty="0" err="1">
                <a:solidFill>
                  <a:srgbClr val="4D4E4D"/>
                </a:solidFill>
                <a:effectLst/>
                <a:latin typeface="Lato"/>
              </a:rPr>
              <a:t>cénole</a:t>
            </a:r>
            <a:r>
              <a:rPr lang="fr-BE" b="0" i="0" dirty="0">
                <a:solidFill>
                  <a:srgbClr val="4D4E4D"/>
                </a:solidFill>
                <a:effectLst/>
                <a:latin typeface="Lato"/>
              </a:rPr>
              <a:t>), un </a:t>
            </a:r>
            <a:r>
              <a:rPr lang="fr-BE" b="0" i="0" dirty="0" err="1">
                <a:solidFill>
                  <a:srgbClr val="4D4E4D"/>
                </a:solidFill>
                <a:effectLst/>
                <a:latin typeface="Lato"/>
              </a:rPr>
              <a:t>monoterpénol</a:t>
            </a:r>
            <a:r>
              <a:rPr lang="fr-BE" b="0" i="0" dirty="0">
                <a:solidFill>
                  <a:srgbClr val="4D4E4D"/>
                </a:solidFill>
                <a:effectLst/>
                <a:latin typeface="Lato"/>
              </a:rPr>
              <a:t> (linalol) et un cétone (camphre)</a:t>
            </a:r>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55</a:t>
            </a:fld>
            <a:endParaRPr lang="es-ES"/>
          </a:p>
        </p:txBody>
      </p:sp>
    </p:spTree>
    <p:extLst>
      <p:ext uri="{BB962C8B-B14F-4D97-AF65-F5344CB8AC3E}">
        <p14:creationId xmlns:p14="http://schemas.microsoft.com/office/powerpoint/2010/main" val="13134591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Les </a:t>
            </a:r>
            <a:r>
              <a:rPr lang="es-ES" dirty="0" err="1"/>
              <a:t>lavandes</a:t>
            </a:r>
            <a:r>
              <a:rPr lang="es-ES" dirty="0"/>
              <a:t> </a:t>
            </a:r>
            <a:r>
              <a:rPr lang="es-ES" dirty="0" err="1"/>
              <a:t>vraie</a:t>
            </a:r>
            <a:r>
              <a:rPr lang="es-ES" dirty="0"/>
              <a:t> et </a:t>
            </a:r>
            <a:r>
              <a:rPr lang="es-ES" dirty="0" err="1"/>
              <a:t>aspic</a:t>
            </a:r>
            <a:r>
              <a:rPr lang="es-ES" dirty="0"/>
              <a:t> </a:t>
            </a:r>
            <a:r>
              <a:rPr lang="es-ES" dirty="0" err="1"/>
              <a:t>sont</a:t>
            </a:r>
            <a:r>
              <a:rPr lang="es-ES" dirty="0"/>
              <a:t> des </a:t>
            </a:r>
            <a:r>
              <a:rPr lang="es-ES" dirty="0" err="1"/>
              <a:t>lavandes</a:t>
            </a:r>
            <a:r>
              <a:rPr lang="es-ES" dirty="0"/>
              <a:t> de </a:t>
            </a:r>
            <a:r>
              <a:rPr lang="es-ES" dirty="0" err="1"/>
              <a:t>population</a:t>
            </a:r>
            <a:r>
              <a:rPr lang="es-ES" dirty="0"/>
              <a:t> et </a:t>
            </a:r>
            <a:r>
              <a:rPr lang="es-ES" dirty="0" err="1"/>
              <a:t>donc</a:t>
            </a:r>
            <a:r>
              <a:rPr lang="es-ES" dirty="0"/>
              <a:t> plus </a:t>
            </a:r>
            <a:r>
              <a:rPr lang="es-ES" dirty="0" err="1"/>
              <a:t>chères</a:t>
            </a:r>
            <a:r>
              <a:rPr lang="es-ES" dirty="0"/>
              <a:t> que le </a:t>
            </a:r>
            <a:r>
              <a:rPr lang="es-ES" dirty="0" err="1"/>
              <a:t>lavandin</a:t>
            </a:r>
            <a:r>
              <a:rPr lang="es-ES" dirty="0"/>
              <a:t> clonal. La </a:t>
            </a:r>
            <a:r>
              <a:rPr lang="es-ES" dirty="0" err="1"/>
              <a:t>différence</a:t>
            </a:r>
            <a:r>
              <a:rPr lang="es-ES" dirty="0"/>
              <a:t> entre les </a:t>
            </a:r>
            <a:r>
              <a:rPr lang="es-ES" dirty="0" err="1"/>
              <a:t>trois</a:t>
            </a:r>
            <a:r>
              <a:rPr lang="es-ES" dirty="0"/>
              <a:t> </a:t>
            </a:r>
            <a:r>
              <a:rPr lang="es-ES" dirty="0" err="1"/>
              <a:t>espèces</a:t>
            </a:r>
            <a:r>
              <a:rPr lang="es-ES" dirty="0"/>
              <a:t> reside </a:t>
            </a:r>
            <a:r>
              <a:rPr lang="es-ES" dirty="0" err="1"/>
              <a:t>dans</a:t>
            </a:r>
            <a:r>
              <a:rPr lang="es-ES" dirty="0"/>
              <a:t> la </a:t>
            </a:r>
            <a:r>
              <a:rPr lang="es-ES" dirty="0" err="1"/>
              <a:t>composition</a:t>
            </a:r>
            <a:r>
              <a:rPr lang="es-ES" dirty="0"/>
              <a:t> des HE </a:t>
            </a:r>
            <a:r>
              <a:rPr lang="es-ES" dirty="0" err="1"/>
              <a:t>extraites</a:t>
            </a:r>
            <a:r>
              <a:rPr lang="es-ES" dirty="0"/>
              <a:t>. L’HE de </a:t>
            </a:r>
            <a:r>
              <a:rPr lang="es-ES" dirty="0" err="1"/>
              <a:t>lavande</a:t>
            </a:r>
            <a:r>
              <a:rPr lang="es-ES" dirty="0"/>
              <a:t> </a:t>
            </a:r>
            <a:r>
              <a:rPr lang="es-ES" dirty="0" err="1"/>
              <a:t>vraie</a:t>
            </a:r>
            <a:r>
              <a:rPr lang="es-ES" dirty="0"/>
              <a:t> </a:t>
            </a:r>
            <a:r>
              <a:rPr lang="es-ES" dirty="0" err="1"/>
              <a:t>est</a:t>
            </a:r>
            <a:r>
              <a:rPr lang="es-ES" dirty="0"/>
              <a:t> </a:t>
            </a:r>
            <a:r>
              <a:rPr lang="es-ES" dirty="0" err="1"/>
              <a:t>principalement</a:t>
            </a:r>
            <a:r>
              <a:rPr lang="es-ES" dirty="0"/>
              <a:t> </a:t>
            </a:r>
            <a:r>
              <a:rPr lang="es-ES" dirty="0" err="1"/>
              <a:t>composée</a:t>
            </a:r>
            <a:r>
              <a:rPr lang="es-ES" dirty="0"/>
              <a:t> par un </a:t>
            </a:r>
            <a:r>
              <a:rPr lang="es-ES" dirty="0" err="1"/>
              <a:t>monoterpènol</a:t>
            </a:r>
            <a:r>
              <a:rPr lang="es-ES" dirty="0"/>
              <a:t> (</a:t>
            </a:r>
            <a:r>
              <a:rPr lang="es-ES" dirty="0" err="1"/>
              <a:t>linalol</a:t>
            </a:r>
            <a:r>
              <a:rPr lang="es-ES" dirty="0"/>
              <a:t>) et un </a:t>
            </a:r>
            <a:r>
              <a:rPr lang="es-ES" dirty="0" err="1"/>
              <a:t>ester</a:t>
            </a:r>
            <a:r>
              <a:rPr lang="es-ES" dirty="0"/>
              <a:t> (acétate </a:t>
            </a:r>
            <a:r>
              <a:rPr lang="es-ES" dirty="0" err="1"/>
              <a:t>d’éthyle</a:t>
            </a:r>
            <a:r>
              <a:rPr lang="es-ES" dirty="0"/>
              <a:t>), le </a:t>
            </a:r>
            <a:r>
              <a:rPr lang="es-ES" dirty="0" err="1"/>
              <a:t>lavandin</a:t>
            </a:r>
            <a:r>
              <a:rPr lang="es-ES" dirty="0"/>
              <a:t> par un e</a:t>
            </a:r>
            <a:r>
              <a:rPr lang="fr-FR" b="0" i="0" dirty="0" err="1">
                <a:solidFill>
                  <a:srgbClr val="4D4E4D"/>
                </a:solidFill>
                <a:effectLst/>
                <a:latin typeface="Lato"/>
              </a:rPr>
              <a:t>ster</a:t>
            </a:r>
            <a:r>
              <a:rPr lang="fr-FR" b="0" i="0" dirty="0">
                <a:solidFill>
                  <a:srgbClr val="4D4E4D"/>
                </a:solidFill>
                <a:effectLst/>
                <a:latin typeface="Lato"/>
              </a:rPr>
              <a:t> terpénique (acétate de </a:t>
            </a:r>
            <a:r>
              <a:rPr lang="fr-FR" b="0" i="0" dirty="0" err="1">
                <a:solidFill>
                  <a:srgbClr val="4D4E4D"/>
                </a:solidFill>
                <a:effectLst/>
                <a:latin typeface="Lato"/>
              </a:rPr>
              <a:t>linalyle</a:t>
            </a:r>
            <a:r>
              <a:rPr lang="fr-FR" b="0" i="0" dirty="0">
                <a:solidFill>
                  <a:srgbClr val="4D4E4D"/>
                </a:solidFill>
                <a:effectLst/>
                <a:latin typeface="Lato"/>
              </a:rPr>
              <a:t>) et un </a:t>
            </a:r>
            <a:r>
              <a:rPr lang="fr-FR" b="0" i="0" dirty="0" err="1">
                <a:solidFill>
                  <a:srgbClr val="4D4E4D"/>
                </a:solidFill>
                <a:effectLst/>
                <a:latin typeface="Lato"/>
              </a:rPr>
              <a:t>monoterpénol</a:t>
            </a:r>
            <a:r>
              <a:rPr lang="fr-FR" b="0" i="0" dirty="0">
                <a:solidFill>
                  <a:srgbClr val="4D4E4D"/>
                </a:solidFill>
                <a:effectLst/>
                <a:latin typeface="Lato"/>
              </a:rPr>
              <a:t> (linalol) et la lavande aspic par </a:t>
            </a:r>
            <a:r>
              <a:rPr lang="fr-BE" b="0" i="0" dirty="0">
                <a:solidFill>
                  <a:srgbClr val="4D4E4D"/>
                </a:solidFill>
                <a:effectLst/>
                <a:latin typeface="Lato"/>
              </a:rPr>
              <a:t>un oxyde terpénique (1-8 </a:t>
            </a:r>
            <a:r>
              <a:rPr lang="fr-BE" b="0" i="0" dirty="0" err="1">
                <a:solidFill>
                  <a:srgbClr val="4D4E4D"/>
                </a:solidFill>
                <a:effectLst/>
                <a:latin typeface="Lato"/>
              </a:rPr>
              <a:t>cénole</a:t>
            </a:r>
            <a:r>
              <a:rPr lang="fr-BE" b="0" i="0" dirty="0">
                <a:solidFill>
                  <a:srgbClr val="4D4E4D"/>
                </a:solidFill>
                <a:effectLst/>
                <a:latin typeface="Lato"/>
              </a:rPr>
              <a:t>), un </a:t>
            </a:r>
            <a:r>
              <a:rPr lang="fr-BE" b="0" i="0" dirty="0" err="1">
                <a:solidFill>
                  <a:srgbClr val="4D4E4D"/>
                </a:solidFill>
                <a:effectLst/>
                <a:latin typeface="Lato"/>
              </a:rPr>
              <a:t>monoterpénol</a:t>
            </a:r>
            <a:r>
              <a:rPr lang="fr-BE" b="0" i="0" dirty="0">
                <a:solidFill>
                  <a:srgbClr val="4D4E4D"/>
                </a:solidFill>
                <a:effectLst/>
                <a:latin typeface="Lato"/>
              </a:rPr>
              <a:t> (linalol) et un cétone (camphre)</a:t>
            </a:r>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56</a:t>
            </a:fld>
            <a:endParaRPr lang="es-ES"/>
          </a:p>
        </p:txBody>
      </p:sp>
    </p:spTree>
    <p:extLst>
      <p:ext uri="{BB962C8B-B14F-4D97-AF65-F5344CB8AC3E}">
        <p14:creationId xmlns:p14="http://schemas.microsoft.com/office/powerpoint/2010/main" val="29884029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Les </a:t>
            </a:r>
            <a:r>
              <a:rPr lang="es-ES" dirty="0" err="1"/>
              <a:t>lavandes</a:t>
            </a:r>
            <a:r>
              <a:rPr lang="es-ES" dirty="0"/>
              <a:t> </a:t>
            </a:r>
            <a:r>
              <a:rPr lang="es-ES" dirty="0" err="1"/>
              <a:t>vraie</a:t>
            </a:r>
            <a:r>
              <a:rPr lang="es-ES" dirty="0"/>
              <a:t> et </a:t>
            </a:r>
            <a:r>
              <a:rPr lang="es-ES" dirty="0" err="1"/>
              <a:t>aspic</a:t>
            </a:r>
            <a:r>
              <a:rPr lang="es-ES" dirty="0"/>
              <a:t> </a:t>
            </a:r>
            <a:r>
              <a:rPr lang="es-ES" dirty="0" err="1"/>
              <a:t>sont</a:t>
            </a:r>
            <a:r>
              <a:rPr lang="es-ES" dirty="0"/>
              <a:t> des </a:t>
            </a:r>
            <a:r>
              <a:rPr lang="es-ES" dirty="0" err="1"/>
              <a:t>lavandes</a:t>
            </a:r>
            <a:r>
              <a:rPr lang="es-ES" dirty="0"/>
              <a:t> de </a:t>
            </a:r>
            <a:r>
              <a:rPr lang="es-ES" dirty="0" err="1"/>
              <a:t>population</a:t>
            </a:r>
            <a:r>
              <a:rPr lang="es-ES" dirty="0"/>
              <a:t> et </a:t>
            </a:r>
            <a:r>
              <a:rPr lang="es-ES" dirty="0" err="1"/>
              <a:t>donc</a:t>
            </a:r>
            <a:r>
              <a:rPr lang="es-ES" dirty="0"/>
              <a:t> plus </a:t>
            </a:r>
            <a:r>
              <a:rPr lang="es-ES" dirty="0" err="1"/>
              <a:t>chères</a:t>
            </a:r>
            <a:r>
              <a:rPr lang="es-ES" dirty="0"/>
              <a:t> que le </a:t>
            </a:r>
            <a:r>
              <a:rPr lang="es-ES" dirty="0" err="1"/>
              <a:t>lavandin</a:t>
            </a:r>
            <a:r>
              <a:rPr lang="es-ES" dirty="0"/>
              <a:t> clonal. La </a:t>
            </a:r>
            <a:r>
              <a:rPr lang="es-ES" dirty="0" err="1"/>
              <a:t>différence</a:t>
            </a:r>
            <a:r>
              <a:rPr lang="es-ES" dirty="0"/>
              <a:t> entre les </a:t>
            </a:r>
            <a:r>
              <a:rPr lang="es-ES" dirty="0" err="1"/>
              <a:t>trois</a:t>
            </a:r>
            <a:r>
              <a:rPr lang="es-ES" dirty="0"/>
              <a:t> </a:t>
            </a:r>
            <a:r>
              <a:rPr lang="es-ES" dirty="0" err="1"/>
              <a:t>espèces</a:t>
            </a:r>
            <a:r>
              <a:rPr lang="es-ES" dirty="0"/>
              <a:t> reside </a:t>
            </a:r>
            <a:r>
              <a:rPr lang="es-ES" dirty="0" err="1"/>
              <a:t>dans</a:t>
            </a:r>
            <a:r>
              <a:rPr lang="es-ES" dirty="0"/>
              <a:t> la </a:t>
            </a:r>
            <a:r>
              <a:rPr lang="es-ES" dirty="0" err="1"/>
              <a:t>composition</a:t>
            </a:r>
            <a:r>
              <a:rPr lang="es-ES" dirty="0"/>
              <a:t> des HE </a:t>
            </a:r>
            <a:r>
              <a:rPr lang="es-ES" dirty="0" err="1"/>
              <a:t>extraites</a:t>
            </a:r>
            <a:r>
              <a:rPr lang="es-ES" dirty="0"/>
              <a:t>. L’HE de </a:t>
            </a:r>
            <a:r>
              <a:rPr lang="es-ES" dirty="0" err="1"/>
              <a:t>lavande</a:t>
            </a:r>
            <a:r>
              <a:rPr lang="es-ES" dirty="0"/>
              <a:t> </a:t>
            </a:r>
            <a:r>
              <a:rPr lang="es-ES" dirty="0" err="1"/>
              <a:t>vraie</a:t>
            </a:r>
            <a:r>
              <a:rPr lang="es-ES" dirty="0"/>
              <a:t> </a:t>
            </a:r>
            <a:r>
              <a:rPr lang="es-ES" dirty="0" err="1"/>
              <a:t>est</a:t>
            </a:r>
            <a:r>
              <a:rPr lang="es-ES" dirty="0"/>
              <a:t> </a:t>
            </a:r>
            <a:r>
              <a:rPr lang="es-ES" dirty="0" err="1"/>
              <a:t>principalement</a:t>
            </a:r>
            <a:r>
              <a:rPr lang="es-ES" dirty="0"/>
              <a:t> </a:t>
            </a:r>
            <a:r>
              <a:rPr lang="es-ES" dirty="0" err="1"/>
              <a:t>composée</a:t>
            </a:r>
            <a:r>
              <a:rPr lang="es-ES" dirty="0"/>
              <a:t> par un </a:t>
            </a:r>
            <a:r>
              <a:rPr lang="es-ES" dirty="0" err="1"/>
              <a:t>monoterpènol</a:t>
            </a:r>
            <a:r>
              <a:rPr lang="es-ES" dirty="0"/>
              <a:t> (</a:t>
            </a:r>
            <a:r>
              <a:rPr lang="es-ES" dirty="0" err="1"/>
              <a:t>linalol</a:t>
            </a:r>
            <a:r>
              <a:rPr lang="es-ES" dirty="0"/>
              <a:t>) et un </a:t>
            </a:r>
            <a:r>
              <a:rPr lang="es-ES" dirty="0" err="1"/>
              <a:t>ester</a:t>
            </a:r>
            <a:r>
              <a:rPr lang="es-ES" dirty="0"/>
              <a:t> (acétate </a:t>
            </a:r>
            <a:r>
              <a:rPr lang="es-ES" dirty="0" err="1"/>
              <a:t>d’éthyle</a:t>
            </a:r>
            <a:r>
              <a:rPr lang="es-ES" dirty="0"/>
              <a:t>), le </a:t>
            </a:r>
            <a:r>
              <a:rPr lang="es-ES" dirty="0" err="1"/>
              <a:t>lavandin</a:t>
            </a:r>
            <a:r>
              <a:rPr lang="es-ES" dirty="0"/>
              <a:t> par un e</a:t>
            </a:r>
            <a:r>
              <a:rPr lang="fr-FR" b="0" i="0" dirty="0" err="1">
                <a:solidFill>
                  <a:srgbClr val="4D4E4D"/>
                </a:solidFill>
                <a:effectLst/>
                <a:latin typeface="Lato"/>
              </a:rPr>
              <a:t>ster</a:t>
            </a:r>
            <a:r>
              <a:rPr lang="fr-FR" b="0" i="0" dirty="0">
                <a:solidFill>
                  <a:srgbClr val="4D4E4D"/>
                </a:solidFill>
                <a:effectLst/>
                <a:latin typeface="Lato"/>
              </a:rPr>
              <a:t> terpénique (acétate de </a:t>
            </a:r>
            <a:r>
              <a:rPr lang="fr-FR" b="0" i="0" dirty="0" err="1">
                <a:solidFill>
                  <a:srgbClr val="4D4E4D"/>
                </a:solidFill>
                <a:effectLst/>
                <a:latin typeface="Lato"/>
              </a:rPr>
              <a:t>linalyle</a:t>
            </a:r>
            <a:r>
              <a:rPr lang="fr-FR" b="0" i="0" dirty="0">
                <a:solidFill>
                  <a:srgbClr val="4D4E4D"/>
                </a:solidFill>
                <a:effectLst/>
                <a:latin typeface="Lato"/>
              </a:rPr>
              <a:t>) et un </a:t>
            </a:r>
            <a:r>
              <a:rPr lang="fr-FR" b="0" i="0" dirty="0" err="1">
                <a:solidFill>
                  <a:srgbClr val="4D4E4D"/>
                </a:solidFill>
                <a:effectLst/>
                <a:latin typeface="Lato"/>
              </a:rPr>
              <a:t>monoterpénol</a:t>
            </a:r>
            <a:r>
              <a:rPr lang="fr-FR" b="0" i="0" dirty="0">
                <a:solidFill>
                  <a:srgbClr val="4D4E4D"/>
                </a:solidFill>
                <a:effectLst/>
                <a:latin typeface="Lato"/>
              </a:rPr>
              <a:t> (linalol) et la lavande aspic par </a:t>
            </a:r>
            <a:r>
              <a:rPr lang="fr-BE" b="0" i="0" dirty="0">
                <a:solidFill>
                  <a:srgbClr val="4D4E4D"/>
                </a:solidFill>
                <a:effectLst/>
                <a:latin typeface="Lato"/>
              </a:rPr>
              <a:t>un oxyde terpénique (1-8 </a:t>
            </a:r>
            <a:r>
              <a:rPr lang="fr-BE" b="0" i="0" dirty="0" err="1">
                <a:solidFill>
                  <a:srgbClr val="4D4E4D"/>
                </a:solidFill>
                <a:effectLst/>
                <a:latin typeface="Lato"/>
              </a:rPr>
              <a:t>cénole</a:t>
            </a:r>
            <a:r>
              <a:rPr lang="fr-BE" b="0" i="0" dirty="0">
                <a:solidFill>
                  <a:srgbClr val="4D4E4D"/>
                </a:solidFill>
                <a:effectLst/>
                <a:latin typeface="Lato"/>
              </a:rPr>
              <a:t>), un </a:t>
            </a:r>
            <a:r>
              <a:rPr lang="fr-BE" b="0" i="0" dirty="0" err="1">
                <a:solidFill>
                  <a:srgbClr val="4D4E4D"/>
                </a:solidFill>
                <a:effectLst/>
                <a:latin typeface="Lato"/>
              </a:rPr>
              <a:t>monoterpénol</a:t>
            </a:r>
            <a:r>
              <a:rPr lang="fr-BE" b="0" i="0" dirty="0">
                <a:solidFill>
                  <a:srgbClr val="4D4E4D"/>
                </a:solidFill>
                <a:effectLst/>
                <a:latin typeface="Lato"/>
              </a:rPr>
              <a:t> (linalol) et un cétone (camphre)</a:t>
            </a:r>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57</a:t>
            </a:fld>
            <a:endParaRPr lang="es-ES"/>
          </a:p>
        </p:txBody>
      </p:sp>
    </p:spTree>
    <p:extLst>
      <p:ext uri="{BB962C8B-B14F-4D97-AF65-F5344CB8AC3E}">
        <p14:creationId xmlns:p14="http://schemas.microsoft.com/office/powerpoint/2010/main" val="28652995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BE" noProof="0" dirty="0"/>
              <a:t>Europe reste leader en production d’HE de lavande grâce à la France et Bulgarie</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58</a:t>
            </a:fld>
            <a:endParaRPr lang="es-ES"/>
          </a:p>
        </p:txBody>
      </p:sp>
    </p:spTree>
    <p:extLst>
      <p:ext uri="{BB962C8B-B14F-4D97-AF65-F5344CB8AC3E}">
        <p14:creationId xmlns:p14="http://schemas.microsoft.com/office/powerpoint/2010/main" val="14121662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BE" noProof="0" dirty="0"/>
              <a:t>Pour information : </a:t>
            </a:r>
          </a:p>
          <a:p>
            <a:r>
              <a:rPr lang="fr-BE" noProof="0" dirty="0"/>
              <a:t>Aucun composé de l’HE de lavande n’est interdit dans les produits alimentaires mais l’utilisation du camphre est restreint </a:t>
            </a:r>
            <a:r>
              <a:rPr lang="fr-BE" sz="1050" noProof="0" dirty="0"/>
              <a:t>(</a:t>
            </a:r>
            <a:r>
              <a:rPr lang="fr-FR" sz="1050" noProof="0" dirty="0"/>
              <a:t>p</a:t>
            </a:r>
            <a:r>
              <a:rPr lang="fr-FR" sz="1050" dirty="0"/>
              <a:t>as plus de 16 mg/kg pour prod laitier; pas plus de 50 mg/kg pour mat. grasse et viande; pas plus de 20 mg/kg pour les glaces; pas plus de 100 mg/kg pour confiserie, céréales, boulangerie, soupe-sauce, amuse-gueule; pas plus de 50 mg/l pour boisson (sauf dans l’élixir du Suédois: pas plus de 850 mg/l)) (source https://eur-lex.europa.eu/legal-content/FR/TXT/PDF/?uri=CELEX:02008R1334-20190521&amp;from=EN)</a:t>
            </a:r>
            <a:r>
              <a:rPr lang="fr-FR" dirty="0"/>
              <a:t>.</a:t>
            </a:r>
            <a:r>
              <a:rPr lang="fr-BE" noProof="0" dirty="0"/>
              <a:t> </a:t>
            </a:r>
          </a:p>
          <a:p>
            <a:r>
              <a:rPr lang="fr-BE" noProof="0" dirty="0"/>
              <a:t>Un composé de l’HE de lavande (le linalol) est considéré comme allergique dans les produits cosmétiques (</a:t>
            </a:r>
            <a:r>
              <a:rPr lang="fr-FR" noProof="0" dirty="0"/>
              <a:t>&gt; 0,001% dans les produits non rincés (lait corporel, crème visage...) &gt; 0,01% dans les produits rincés (gel douche, shampoing…))</a:t>
            </a:r>
          </a:p>
          <a:p>
            <a:endParaRPr lang="fr-BE" noProof="0" dirty="0"/>
          </a:p>
          <a:p>
            <a:endParaRPr lang="fr-BE" noProof="0"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59</a:t>
            </a:fld>
            <a:endParaRPr lang="es-ES"/>
          </a:p>
        </p:txBody>
      </p:sp>
    </p:spTree>
    <p:extLst>
      <p:ext uri="{BB962C8B-B14F-4D97-AF65-F5344CB8AC3E}">
        <p14:creationId xmlns:p14="http://schemas.microsoft.com/office/powerpoint/2010/main" val="520420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fr-BE" noProof="0"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60</a:t>
            </a:fld>
            <a:endParaRPr lang="es-ES"/>
          </a:p>
        </p:txBody>
      </p:sp>
    </p:spTree>
    <p:extLst>
      <p:ext uri="{BB962C8B-B14F-4D97-AF65-F5344CB8AC3E}">
        <p14:creationId xmlns:p14="http://schemas.microsoft.com/office/powerpoint/2010/main" val="13348245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fr-BE" noProof="0"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61</a:t>
            </a:fld>
            <a:endParaRPr lang="es-ES"/>
          </a:p>
        </p:txBody>
      </p:sp>
    </p:spTree>
    <p:extLst>
      <p:ext uri="{BB962C8B-B14F-4D97-AF65-F5344CB8AC3E}">
        <p14:creationId xmlns:p14="http://schemas.microsoft.com/office/powerpoint/2010/main" val="1728656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BE" noProof="0" dirty="0"/>
              <a:t>L’Irlande est un gros exportateur car ils achète et reconditionne les HE. C’est aussi dû au fait que le géant des HE </a:t>
            </a:r>
            <a:r>
              <a:rPr lang="fr-BE" noProof="0" dirty="0" err="1"/>
              <a:t>doTERRA</a:t>
            </a:r>
            <a:r>
              <a:rPr lang="fr-BE" noProof="0" dirty="0"/>
              <a:t> est installé en Irlande</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7</a:t>
            </a:fld>
            <a:endParaRPr lang="es-ES"/>
          </a:p>
        </p:txBody>
      </p:sp>
    </p:spTree>
    <p:extLst>
      <p:ext uri="{BB962C8B-B14F-4D97-AF65-F5344CB8AC3E}">
        <p14:creationId xmlns:p14="http://schemas.microsoft.com/office/powerpoint/2010/main" val="28223673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62</a:t>
            </a:fld>
            <a:endParaRPr lang="es-ES"/>
          </a:p>
        </p:txBody>
      </p:sp>
    </p:spTree>
    <p:extLst>
      <p:ext uri="{BB962C8B-B14F-4D97-AF65-F5344CB8AC3E}">
        <p14:creationId xmlns:p14="http://schemas.microsoft.com/office/powerpoint/2010/main" val="15607628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Pour</a:t>
            </a:r>
            <a:r>
              <a:rPr lang="es-ES" dirty="0"/>
              <a:t> que nos HE corresponde à la norme ISO, des </a:t>
            </a:r>
            <a:r>
              <a:rPr lang="es-ES" dirty="0" err="1"/>
              <a:t>rectification</a:t>
            </a:r>
            <a:r>
              <a:rPr lang="es-ES" dirty="0"/>
              <a:t> </a:t>
            </a:r>
            <a:r>
              <a:rPr lang="es-ES" dirty="0" err="1"/>
              <a:t>peuvent</a:t>
            </a:r>
            <a:r>
              <a:rPr lang="es-ES" dirty="0"/>
              <a:t> </a:t>
            </a:r>
            <a:r>
              <a:rPr lang="es-ES" dirty="0" err="1"/>
              <a:t>être</a:t>
            </a:r>
            <a:r>
              <a:rPr lang="es-ES" dirty="0"/>
              <a:t> </a:t>
            </a:r>
            <a:r>
              <a:rPr lang="es-ES" dirty="0" err="1"/>
              <a:t>faites</a:t>
            </a:r>
            <a:r>
              <a:rPr lang="es-ES" dirty="0"/>
              <a:t>. </a:t>
            </a:r>
          </a:p>
          <a:p>
            <a:r>
              <a:rPr lang="es-ES" dirty="0"/>
              <a:t>L’HE de </a:t>
            </a:r>
            <a:r>
              <a:rPr lang="es-ES" dirty="0" err="1"/>
              <a:t>lavande</a:t>
            </a:r>
            <a:r>
              <a:rPr lang="es-ES" dirty="0"/>
              <a:t> </a:t>
            </a:r>
            <a:r>
              <a:rPr lang="es-ES" dirty="0" err="1"/>
              <a:t>est</a:t>
            </a:r>
            <a:r>
              <a:rPr lang="es-ES" dirty="0"/>
              <a:t> </a:t>
            </a:r>
            <a:r>
              <a:rPr lang="es-ES" dirty="0" err="1"/>
              <a:t>aussi</a:t>
            </a:r>
            <a:r>
              <a:rPr lang="es-ES" dirty="0"/>
              <a:t> </a:t>
            </a:r>
            <a:r>
              <a:rPr lang="es-ES" dirty="0" err="1"/>
              <a:t>déterpénée</a:t>
            </a:r>
            <a:r>
              <a:rPr lang="es-ES" dirty="0"/>
              <a:t>.</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63</a:t>
            </a:fld>
            <a:endParaRPr lang="es-ES"/>
          </a:p>
        </p:txBody>
      </p:sp>
    </p:spTree>
    <p:extLst>
      <p:ext uri="{BB962C8B-B14F-4D97-AF65-F5344CB8AC3E}">
        <p14:creationId xmlns:p14="http://schemas.microsoft.com/office/powerpoint/2010/main" val="32061337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BE" noProof="0" dirty="0"/>
              <a:t>Pour info : Il faut trois ans à un plant de lavande pour être exploitable. La germination et la culture se fait en pépinière la 1</a:t>
            </a:r>
            <a:r>
              <a:rPr lang="fr-BE" baseline="30000" noProof="0" dirty="0"/>
              <a:t>ère</a:t>
            </a:r>
            <a:r>
              <a:rPr lang="fr-BE" noProof="0" dirty="0"/>
              <a:t> année puis est transplanté en champ la 2</a:t>
            </a:r>
            <a:r>
              <a:rPr lang="fr-BE" baseline="30000" noProof="0" dirty="0"/>
              <a:t>ème</a:t>
            </a:r>
            <a:r>
              <a:rPr lang="fr-BE" noProof="0" dirty="0"/>
              <a:t> année. Récolte la 3</a:t>
            </a:r>
            <a:r>
              <a:rPr lang="fr-BE" baseline="30000" noProof="0" dirty="0"/>
              <a:t>ème</a:t>
            </a:r>
            <a:r>
              <a:rPr lang="fr-BE" noProof="0" dirty="0"/>
              <a:t> année en juillet. On peut récolter quand 2/3 des fleurs sont ouvertes, ce qui donne une HE de meilleure qualité ou quand toutes les fleurs sont ouvertes et deviennent grises, ce qui donne un meilleur rendement.</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64</a:t>
            </a:fld>
            <a:endParaRPr lang="es-ES"/>
          </a:p>
        </p:txBody>
      </p:sp>
    </p:spTree>
    <p:extLst>
      <p:ext uri="{BB962C8B-B14F-4D97-AF65-F5344CB8AC3E}">
        <p14:creationId xmlns:p14="http://schemas.microsoft.com/office/powerpoint/2010/main" val="35630283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noProof="0" dirty="0"/>
              <a:t>Le séchage peut se faire en hangar ou en champ et prend 2 à 3 jours à T° ambiante. ! Si en champ, il faut retourner les plants pour éviter qu’ils soient brulé par le soleil. </a:t>
            </a:r>
            <a:endParaRPr lang="fr-BE" noProof="0"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65</a:t>
            </a:fld>
            <a:endParaRPr lang="es-ES"/>
          </a:p>
        </p:txBody>
      </p:sp>
    </p:spTree>
    <p:extLst>
      <p:ext uri="{BB962C8B-B14F-4D97-AF65-F5344CB8AC3E}">
        <p14:creationId xmlns:p14="http://schemas.microsoft.com/office/powerpoint/2010/main" val="31249925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BE" noProof="0" dirty="0"/>
              <a:t>Tasser le plus possible va permettre d’éviter la formation de canaux de passage préférentiel de la vapeur qui diminuerait le rendement</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66</a:t>
            </a:fld>
            <a:endParaRPr lang="es-ES"/>
          </a:p>
        </p:txBody>
      </p:sp>
    </p:spTree>
    <p:extLst>
      <p:ext uri="{BB962C8B-B14F-4D97-AF65-F5344CB8AC3E}">
        <p14:creationId xmlns:p14="http://schemas.microsoft.com/office/powerpoint/2010/main" val="2192245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BE" noProof="0" dirty="0"/>
              <a:t>Les paramètres de la distillation à la vapeur doivent absolument être optimiser pour chaque variété mais sont généralement entre 20 et 40 minutes à +/- 160°C.</a:t>
            </a:r>
          </a:p>
          <a:p>
            <a:r>
              <a:rPr lang="fr-BE" noProof="0" dirty="0"/>
              <a:t>La vapeur d’eau peut être faite en brulant le foin de lavande (</a:t>
            </a:r>
            <a:r>
              <a:rPr lang="fr-BE" noProof="0" dirty="0" err="1"/>
              <a:t>tige+fleur</a:t>
            </a:r>
            <a:r>
              <a:rPr lang="fr-BE" noProof="0" dirty="0"/>
              <a:t> de lavande préalablement distillé)</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67</a:t>
            </a:fld>
            <a:endParaRPr lang="es-ES"/>
          </a:p>
        </p:txBody>
      </p:sp>
    </p:spTree>
    <p:extLst>
      <p:ext uri="{BB962C8B-B14F-4D97-AF65-F5344CB8AC3E}">
        <p14:creationId xmlns:p14="http://schemas.microsoft.com/office/powerpoint/2010/main" val="17372952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fr-BE" noProof="0"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68</a:t>
            </a:fld>
            <a:endParaRPr lang="es-ES"/>
          </a:p>
        </p:txBody>
      </p:sp>
    </p:spTree>
    <p:extLst>
      <p:ext uri="{BB962C8B-B14F-4D97-AF65-F5344CB8AC3E}">
        <p14:creationId xmlns:p14="http://schemas.microsoft.com/office/powerpoint/2010/main" val="41476485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BE" noProof="0" dirty="0"/>
              <a:t>La distillation est considérée comme finie lorsque l’on obtient un ratio HE/eau floral de 1/40.</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69</a:t>
            </a:fld>
            <a:endParaRPr lang="es-ES"/>
          </a:p>
        </p:txBody>
      </p:sp>
    </p:spTree>
    <p:extLst>
      <p:ext uri="{BB962C8B-B14F-4D97-AF65-F5344CB8AC3E}">
        <p14:creationId xmlns:p14="http://schemas.microsoft.com/office/powerpoint/2010/main" val="3936465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fr-BE" noProof="0"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70</a:t>
            </a:fld>
            <a:endParaRPr lang="es-ES"/>
          </a:p>
        </p:txBody>
      </p:sp>
    </p:spTree>
    <p:extLst>
      <p:ext uri="{BB962C8B-B14F-4D97-AF65-F5344CB8AC3E}">
        <p14:creationId xmlns:p14="http://schemas.microsoft.com/office/powerpoint/2010/main" val="10701565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BE" noProof="0" dirty="0"/>
              <a:t>Pour info : la teneur en camphre est utilisé pour déterminer si l’HE de lavande a été frelaté par un ajout d’HE de lavandin</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71</a:t>
            </a:fld>
            <a:endParaRPr lang="es-ES"/>
          </a:p>
        </p:txBody>
      </p:sp>
    </p:spTree>
    <p:extLst>
      <p:ext uri="{BB962C8B-B14F-4D97-AF65-F5344CB8AC3E}">
        <p14:creationId xmlns:p14="http://schemas.microsoft.com/office/powerpoint/2010/main" val="1251115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8</a:t>
            </a:fld>
            <a:endParaRPr lang="es-ES"/>
          </a:p>
        </p:txBody>
      </p:sp>
    </p:spTree>
    <p:extLst>
      <p:ext uri="{BB962C8B-B14F-4D97-AF65-F5344CB8AC3E}">
        <p14:creationId xmlns:p14="http://schemas.microsoft.com/office/powerpoint/2010/main" val="10916707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fr-BE" noProof="0"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72</a:t>
            </a:fld>
            <a:endParaRPr lang="es-ES"/>
          </a:p>
        </p:txBody>
      </p:sp>
    </p:spTree>
    <p:extLst>
      <p:ext uri="{BB962C8B-B14F-4D97-AF65-F5344CB8AC3E}">
        <p14:creationId xmlns:p14="http://schemas.microsoft.com/office/powerpoint/2010/main" val="32305742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noProof="0" dirty="0"/>
              <a:t>Culture exigeante en main d’œuvre à la plantation et annuellement pour le désherbage et la récolte. Charges d’implantation la première année : 2 645 €/ha et marge directe moyenne en régime de croisière : 1 677 €/ha. Il faut absolument rencontrer les acteurs économiques avant plantation pour adapter sa production aux besoins du marché. </a:t>
            </a:r>
          </a:p>
          <a:p>
            <a:r>
              <a:rPr lang="fr-FR" noProof="0" dirty="0"/>
              <a:t>Un champ de lavande est productif pendant environ 7 ans puis il faut faire une inter-culture de 3 ans avant de replanter de la lavande.</a:t>
            </a:r>
            <a:endParaRPr lang="fr-BE" noProof="0" dirty="0"/>
          </a:p>
          <a:p>
            <a:r>
              <a:rPr lang="fr-BE" noProof="0" dirty="0"/>
              <a:t>Récolte en juillet. Le rendement augmente avec l’altitude car la lavande produit plus de fleurs à de plus faible température. </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73</a:t>
            </a:fld>
            <a:endParaRPr lang="es-ES"/>
          </a:p>
        </p:txBody>
      </p:sp>
    </p:spTree>
    <p:extLst>
      <p:ext uri="{BB962C8B-B14F-4D97-AF65-F5344CB8AC3E}">
        <p14:creationId xmlns:p14="http://schemas.microsoft.com/office/powerpoint/2010/main" val="8702569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noProof="0" dirty="0"/>
              <a:t>S’il y a des problèmes avec des maladies récurrentes, il faut faire des rotation de culture </a:t>
            </a:r>
            <a:endParaRPr lang="fr-BE" noProof="0"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74</a:t>
            </a:fld>
            <a:endParaRPr lang="es-ES"/>
          </a:p>
        </p:txBody>
      </p:sp>
    </p:spTree>
    <p:extLst>
      <p:ext uri="{BB962C8B-B14F-4D97-AF65-F5344CB8AC3E}">
        <p14:creationId xmlns:p14="http://schemas.microsoft.com/office/powerpoint/2010/main" val="38232427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fr-BE" noProof="0"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75</a:t>
            </a:fld>
            <a:endParaRPr lang="es-ES"/>
          </a:p>
        </p:txBody>
      </p:sp>
    </p:spTree>
    <p:extLst>
      <p:ext uri="{BB962C8B-B14F-4D97-AF65-F5344CB8AC3E}">
        <p14:creationId xmlns:p14="http://schemas.microsoft.com/office/powerpoint/2010/main" val="4337488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fr-BE" noProof="0"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76</a:t>
            </a:fld>
            <a:endParaRPr lang="es-ES"/>
          </a:p>
        </p:txBody>
      </p:sp>
    </p:spTree>
    <p:extLst>
      <p:ext uri="{BB962C8B-B14F-4D97-AF65-F5344CB8AC3E}">
        <p14:creationId xmlns:p14="http://schemas.microsoft.com/office/powerpoint/2010/main" val="13817445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fr-BE" noProof="0"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77</a:t>
            </a:fld>
            <a:endParaRPr lang="es-ES"/>
          </a:p>
        </p:txBody>
      </p:sp>
    </p:spTree>
    <p:extLst>
      <p:ext uri="{BB962C8B-B14F-4D97-AF65-F5344CB8AC3E}">
        <p14:creationId xmlns:p14="http://schemas.microsoft.com/office/powerpoint/2010/main" val="36463248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fr-BE" noProof="0"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78</a:t>
            </a:fld>
            <a:endParaRPr lang="es-ES"/>
          </a:p>
        </p:txBody>
      </p:sp>
    </p:spTree>
    <p:extLst>
      <p:ext uri="{BB962C8B-B14F-4D97-AF65-F5344CB8AC3E}">
        <p14:creationId xmlns:p14="http://schemas.microsoft.com/office/powerpoint/2010/main" val="33236606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fr-BE" noProof="0"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79</a:t>
            </a:fld>
            <a:endParaRPr lang="es-ES"/>
          </a:p>
        </p:txBody>
      </p:sp>
    </p:spTree>
    <p:extLst>
      <p:ext uri="{BB962C8B-B14F-4D97-AF65-F5344CB8AC3E}">
        <p14:creationId xmlns:p14="http://schemas.microsoft.com/office/powerpoint/2010/main" val="673166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9</a:t>
            </a:fld>
            <a:endParaRPr lang="es-ES"/>
          </a:p>
        </p:txBody>
      </p:sp>
    </p:spTree>
    <p:extLst>
      <p:ext uri="{BB962C8B-B14F-4D97-AF65-F5344CB8AC3E}">
        <p14:creationId xmlns:p14="http://schemas.microsoft.com/office/powerpoint/2010/main" val="3484541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10</a:t>
            </a:fld>
            <a:endParaRPr lang="es-ES"/>
          </a:p>
        </p:txBody>
      </p:sp>
    </p:spTree>
    <p:extLst>
      <p:ext uri="{BB962C8B-B14F-4D97-AF65-F5344CB8AC3E}">
        <p14:creationId xmlns:p14="http://schemas.microsoft.com/office/powerpoint/2010/main" val="542638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434298FA-73FF-496F-BBB6-AE209A727FA0}" type="datetimeFigureOut">
              <a:rPr lang="es-ES" smtClean="0"/>
              <a:t>05/11/2020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2992746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34298FA-73FF-496F-BBB6-AE209A727FA0}" type="datetimeFigureOut">
              <a:rPr lang="es-ES" smtClean="0"/>
              <a:t>05/11/2020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1081668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34298FA-73FF-496F-BBB6-AE209A727FA0}" type="datetimeFigureOut">
              <a:rPr lang="es-ES" smtClean="0"/>
              <a:t>05/11/2020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401446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34298FA-73FF-496F-BBB6-AE209A727FA0}" type="datetimeFigureOut">
              <a:rPr lang="es-ES" smtClean="0"/>
              <a:t>05/11/2020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2800218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434298FA-73FF-496F-BBB6-AE209A727FA0}" type="datetimeFigureOut">
              <a:rPr lang="es-ES" smtClean="0"/>
              <a:t>05/11/2020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243668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34298FA-73FF-496F-BBB6-AE209A727FA0}" type="datetimeFigureOut">
              <a:rPr lang="es-ES" smtClean="0"/>
              <a:t>05/11/2020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3391358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34298FA-73FF-496F-BBB6-AE209A727FA0}" type="datetimeFigureOut">
              <a:rPr lang="es-ES" smtClean="0"/>
              <a:t>05/11/2020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184599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34298FA-73FF-496F-BBB6-AE209A727FA0}" type="datetimeFigureOut">
              <a:rPr lang="es-ES" smtClean="0"/>
              <a:t>05/11/2020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2005571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298FA-73FF-496F-BBB6-AE209A727FA0}" type="datetimeFigureOut">
              <a:rPr lang="es-ES" smtClean="0"/>
              <a:t>05/11/2020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1611454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434298FA-73FF-496F-BBB6-AE209A727FA0}" type="datetimeFigureOut">
              <a:rPr lang="es-ES" smtClean="0"/>
              <a:t>05/11/2020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2398320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434298FA-73FF-496F-BBB6-AE209A727FA0}" type="datetimeFigureOut">
              <a:rPr lang="es-ES" smtClean="0"/>
              <a:t>05/11/2020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1962745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298FA-73FF-496F-BBB6-AE209A727FA0}" type="datetimeFigureOut">
              <a:rPr lang="es-ES" smtClean="0"/>
              <a:t>05/11/2020</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33A95-518C-45F0-AE06-6CAD2A09054C}" type="slidenum">
              <a:rPr lang="es-ES" smtClean="0"/>
              <a:t>‹N°›</a:t>
            </a:fld>
            <a:endParaRPr lang="es-ES"/>
          </a:p>
        </p:txBody>
      </p:sp>
    </p:spTree>
    <p:extLst>
      <p:ext uri="{BB962C8B-B14F-4D97-AF65-F5344CB8AC3E}">
        <p14:creationId xmlns:p14="http://schemas.microsoft.com/office/powerpoint/2010/main" val="3375411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9.xml"/><Relationship Id="rId7" Type="http://schemas.openxmlformats.org/officeDocument/2006/relationships/chart" Target="../charts/chart9.xml"/><Relationship Id="rId12" Type="http://schemas.openxmlformats.org/officeDocument/2006/relationships/hyperlink" Target="http://www.incensemania.com/fragranceinfo.html" TargetMode="Externa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chart" Target="../charts/chart8.xml"/><Relationship Id="rId11" Type="http://schemas.openxmlformats.org/officeDocument/2006/relationships/hyperlink" Target="http://www.belle-aire.com/pdfs/FragranceGeneology.pdf" TargetMode="External"/><Relationship Id="rId5" Type="http://schemas.openxmlformats.org/officeDocument/2006/relationships/image" Target="../media/image10.jpeg"/><Relationship Id="rId10" Type="http://schemas.openxmlformats.org/officeDocument/2006/relationships/hyperlink" Target="http://www.fragrancesoftheworld.com/fragrancewheel.aspx" TargetMode="External"/><Relationship Id="rId4" Type="http://schemas.openxmlformats.org/officeDocument/2006/relationships/image" Target="../media/image9.jpe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hyperlink" Target="http://www.plantesmedicinales.qc.ca/colloques/2006/pres_Mompon.pdf" TargetMode="Externa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5.png"/><Relationship Id="rId5" Type="http://schemas.openxmlformats.org/officeDocument/2006/relationships/image" Target="../media/image1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8" Type="http://schemas.openxmlformats.org/officeDocument/2006/relationships/hyperlink" Target="../Legislation%20HE/ISO/ISO_TC_54_p.12,%20Dossier.PDF" TargetMode="External"/><Relationship Id="rId3" Type="http://schemas.openxmlformats.org/officeDocument/2006/relationships/notesSlide" Target="../notesSlides/notesSlide13.xml"/><Relationship Id="rId7" Type="http://schemas.openxmlformats.org/officeDocument/2006/relationships/hyperlink" Target="../Legislation%20HE/IFRA/23355_GD_2014_01_23_IFRA_Standards_Booklet_(47th_Amendment).pdf" TargetMode="Externa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hyperlink" Target="http://eur-lex.europa.eu/LexUriServ/LexUriServ.do?uri=OJ:L:2004:136:0085:0090:fr:PDF" TargetMode="External"/><Relationship Id="rId5" Type="http://schemas.openxmlformats.org/officeDocument/2006/relationships/hyperlink" Target="http://eur-lex.europa.eu/LexUriServ/LexUriServ.do?uri=OJ:L:2008:354:0034:0050:EN:PDF" TargetMode="External"/><Relationship Id="rId4" Type="http://schemas.openxmlformats.org/officeDocument/2006/relationships/hyperlink" Target="http://eur-lex.europa.eu/LexUriServ/LexUriServ.do?uri=OJ:L:2009:342:0059:0209:EN:PDF" TargetMode="External"/><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hyperlink" Target="http://www.fda.gov/" TargetMode="External"/><Relationship Id="rId13" Type="http://schemas.openxmlformats.org/officeDocument/2006/relationships/hyperlink" Target="http://www.febea.fr/" TargetMode="External"/><Relationship Id="rId18" Type="http://schemas.openxmlformats.org/officeDocument/2006/relationships/hyperlink" Target="http://www.edqm.eu/en/edqm-homepage-628.html" TargetMode="External"/><Relationship Id="rId3" Type="http://schemas.openxmlformats.org/officeDocument/2006/relationships/hyperlink" Target="http://www.rifm.org/" TargetMode="External"/><Relationship Id="rId21" Type="http://schemas.openxmlformats.org/officeDocument/2006/relationships/hyperlink" Target="http://echa.europa.eu/" TargetMode="External"/><Relationship Id="rId7" Type="http://schemas.openxmlformats.org/officeDocument/2006/relationships/hyperlink" Target="http://www.iofi.org/" TargetMode="External"/><Relationship Id="rId12" Type="http://schemas.openxmlformats.org/officeDocument/2006/relationships/hyperlink" Target="http://www.detic.be/pages/FR/detic.asp" TargetMode="External"/><Relationship Id="rId17" Type="http://schemas.openxmlformats.org/officeDocument/2006/relationships/hyperlink" Target="http://ansm.sante.fr/" TargetMode="External"/><Relationship Id="rId25" Type="http://schemas.openxmlformats.org/officeDocument/2006/relationships/image" Target="../media/image10.jpeg"/><Relationship Id="rId2" Type="http://schemas.openxmlformats.org/officeDocument/2006/relationships/hyperlink" Target="http://www.ifraorg.org/" TargetMode="External"/><Relationship Id="rId16" Type="http://schemas.openxmlformats.org/officeDocument/2006/relationships/hyperlink" Target="http://www.iso.org/iso/home.html" TargetMode="External"/><Relationship Id="rId20" Type="http://schemas.openxmlformats.org/officeDocument/2006/relationships/hyperlink" Target="http://www.usp.org/" TargetMode="External"/><Relationship Id="rId1" Type="http://schemas.openxmlformats.org/officeDocument/2006/relationships/slideLayout" Target="../slideLayouts/slideLayout2.xml"/><Relationship Id="rId6" Type="http://schemas.openxmlformats.org/officeDocument/2006/relationships/hyperlink" Target="http://www.effa.eu/en/about/welcome-to-effa" TargetMode="External"/><Relationship Id="rId11" Type="http://schemas.openxmlformats.org/officeDocument/2006/relationships/hyperlink" Target="http://www.effci.org/" TargetMode="External"/><Relationship Id="rId24" Type="http://schemas.openxmlformats.org/officeDocument/2006/relationships/image" Target="../media/image9.jpeg"/><Relationship Id="rId5" Type="http://schemas.openxmlformats.org/officeDocument/2006/relationships/hyperlink" Target="http://www.efeo-org.org/" TargetMode="External"/><Relationship Id="rId15" Type="http://schemas.openxmlformats.org/officeDocument/2006/relationships/hyperlink" Target="https://www.cen.eu/Pages/default.aspx" TargetMode="External"/><Relationship Id="rId23" Type="http://schemas.openxmlformats.org/officeDocument/2006/relationships/hyperlink" Target="http://www.legifrance.gouv.fr/" TargetMode="External"/><Relationship Id="rId10" Type="http://schemas.openxmlformats.org/officeDocument/2006/relationships/hyperlink" Target="https://www.cosmeticseurope.eu/" TargetMode="External"/><Relationship Id="rId19" Type="http://schemas.openxmlformats.org/officeDocument/2006/relationships/hyperlink" Target="http://www.ema.europa.eu/ema/" TargetMode="External"/><Relationship Id="rId4" Type="http://schemas.openxmlformats.org/officeDocument/2006/relationships/hyperlink" Target="http://www.ifeat.org/" TargetMode="External"/><Relationship Id="rId9" Type="http://schemas.openxmlformats.org/officeDocument/2006/relationships/hyperlink" Target="http://www.efsa.europa.eu/" TargetMode="External"/><Relationship Id="rId14" Type="http://schemas.openxmlformats.org/officeDocument/2006/relationships/hyperlink" Target="http://www.afnor.org/fr" TargetMode="External"/><Relationship Id="rId22" Type="http://schemas.openxmlformats.org/officeDocument/2006/relationships/hyperlink" Target="http://eur-lex.europa.eu/homepage.html"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0.jpe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0.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27.png"/><Relationship Id="rId5" Type="http://schemas.openxmlformats.org/officeDocument/2006/relationships/image" Target="../media/image10.jpe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hyperlink" Target="http://ansm.sante.fr/var/ansm_site/storage/original/application/657257784ff10b16654e1ac94b60e3fb.pdf" TargetMode="External"/><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0.emf"/><Relationship Id="rId5" Type="http://schemas.openxmlformats.org/officeDocument/2006/relationships/image" Target="../media/image10.jpe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8.jpeg"/><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10.jpeg"/><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1.png"/><Relationship Id="rId5" Type="http://schemas.openxmlformats.org/officeDocument/2006/relationships/image" Target="../media/image10.jpeg"/><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2.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2.png"/><Relationship Id="rId5" Type="http://schemas.openxmlformats.org/officeDocument/2006/relationships/image" Target="../media/image10.jpe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5.png"/><Relationship Id="rId5" Type="http://schemas.openxmlformats.org/officeDocument/2006/relationships/image" Target="../media/image10.jpe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36.png"/><Relationship Id="rId5" Type="http://schemas.openxmlformats.org/officeDocument/2006/relationships/image" Target="../media/image10.jpeg"/><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7.jpg"/><Relationship Id="rId5" Type="http://schemas.openxmlformats.org/officeDocument/2006/relationships/image" Target="../media/image10.jpeg"/><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10.jpeg"/><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hyperlink" Target="http://plus.franceculture.fr/partenaires/avignon-et-pays-de-vaucluse/la-lecon-de-l-universite-de-farid-chemat-les-huiles" TargetMode="Externa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4.png"/><Relationship Id="rId4" Type="http://schemas.openxmlformats.org/officeDocument/2006/relationships/image" Target="../media/image9.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28.xml"/><Relationship Id="rId7" Type="http://schemas.openxmlformats.org/officeDocument/2006/relationships/diagramLayout" Target="../diagrams/layout1.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diagramData" Target="../diagrams/data1.xml"/><Relationship Id="rId5" Type="http://schemas.openxmlformats.org/officeDocument/2006/relationships/image" Target="../media/image10.jpeg"/><Relationship Id="rId10" Type="http://schemas.microsoft.com/office/2007/relationships/diagramDrawing" Target="../diagrams/drawing1.xml"/><Relationship Id="rId4" Type="http://schemas.openxmlformats.org/officeDocument/2006/relationships/image" Target="../media/image9.jpeg"/><Relationship Id="rId9" Type="http://schemas.openxmlformats.org/officeDocument/2006/relationships/diagramColors" Target="../diagrams/colors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39.jpeg"/><Relationship Id="rId5" Type="http://schemas.openxmlformats.org/officeDocument/2006/relationships/image" Target="../media/image10.jpeg"/><Relationship Id="rId4" Type="http://schemas.openxmlformats.org/officeDocument/2006/relationships/image" Target="../media/image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0.jpeg"/><Relationship Id="rId5" Type="http://schemas.openxmlformats.org/officeDocument/2006/relationships/image" Target="../media/image10.jpeg"/><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41.jpeg"/><Relationship Id="rId5" Type="http://schemas.openxmlformats.org/officeDocument/2006/relationships/image" Target="../media/image10.jpeg"/><Relationship Id="rId4" Type="http://schemas.openxmlformats.org/officeDocument/2006/relationships/image" Target="../media/image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42.jpeg"/><Relationship Id="rId5" Type="http://schemas.openxmlformats.org/officeDocument/2006/relationships/image" Target="../media/image10.jpeg"/><Relationship Id="rId4" Type="http://schemas.openxmlformats.org/officeDocument/2006/relationships/image" Target="../media/image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43.png"/><Relationship Id="rId5" Type="http://schemas.openxmlformats.org/officeDocument/2006/relationships/image" Target="../media/image10.jpeg"/><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notesSlide" Target="../notesSlides/notesSlide34.xml"/><Relationship Id="rId7" Type="http://schemas.openxmlformats.org/officeDocument/2006/relationships/diagramLayout" Target="../diagrams/layout2.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diagramData" Target="../diagrams/data2.xml"/><Relationship Id="rId5" Type="http://schemas.openxmlformats.org/officeDocument/2006/relationships/image" Target="../media/image10.jpeg"/><Relationship Id="rId10" Type="http://schemas.microsoft.com/office/2007/relationships/diagramDrawing" Target="../diagrams/drawing2.xml"/><Relationship Id="rId4" Type="http://schemas.openxmlformats.org/officeDocument/2006/relationships/image" Target="../media/image9.jpeg"/><Relationship Id="rId9" Type="http://schemas.openxmlformats.org/officeDocument/2006/relationships/diagramColors" Target="../diagrams/colors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hyperlink" Target="http://www.plantesmedicinales.qc.ca/colloques/2006/pres_Mompon.pdf" TargetMode="Externa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44.png"/><Relationship Id="rId5" Type="http://schemas.openxmlformats.org/officeDocument/2006/relationships/image" Target="../media/image10.jpeg"/><Relationship Id="rId4" Type="http://schemas.openxmlformats.org/officeDocument/2006/relationships/image" Target="../media/image9.jpeg"/></Relationships>
</file>

<file path=ppt/slides/_rels/slide38.xml.rels><?xml version="1.0" encoding="UTF-8" standalone="yes"?>
<Relationships xmlns="http://schemas.openxmlformats.org/package/2006/relationships"><Relationship Id="rId8" Type="http://schemas.openxmlformats.org/officeDocument/2006/relationships/hyperlink" Target="../Prof%20Farid%20Chemat/Mercredi_de_la_Science_-_Chemat.pdf" TargetMode="External"/><Relationship Id="rId3" Type="http://schemas.openxmlformats.org/officeDocument/2006/relationships/notesSlide" Target="../notesSlides/notesSlide36.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45.pn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37.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hyperlink" Target="../Prof%20Farid%20Chemat/Mercredi_de_la_Science_-_Chemat.pdf" TargetMode="Externa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8.jpeg"/><Relationship Id="rId4" Type="http://schemas.openxmlformats.org/officeDocument/2006/relationships/image" Target="../media/image7.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10.jpeg"/><Relationship Id="rId4" Type="http://schemas.openxmlformats.org/officeDocument/2006/relationships/image" Target="../media/image9.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50.jpeg"/><Relationship Id="rId5" Type="http://schemas.openxmlformats.org/officeDocument/2006/relationships/image" Target="../media/image10.jpeg"/><Relationship Id="rId4" Type="http://schemas.openxmlformats.org/officeDocument/2006/relationships/image" Target="../media/image9.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52.png"/><Relationship Id="rId5" Type="http://schemas.openxmlformats.org/officeDocument/2006/relationships/image" Target="../media/image10.jpeg"/><Relationship Id="rId4" Type="http://schemas.openxmlformats.org/officeDocument/2006/relationships/image" Target="../media/image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520.png"/><Relationship Id="rId5" Type="http://schemas.openxmlformats.org/officeDocument/2006/relationships/image" Target="../media/image10.jpeg"/><Relationship Id="rId4" Type="http://schemas.openxmlformats.org/officeDocument/2006/relationships/image" Target="../media/image9.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10.jpeg"/><Relationship Id="rId4" Type="http://schemas.openxmlformats.org/officeDocument/2006/relationships/image" Target="../media/image9.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10.jpeg"/><Relationship Id="rId4" Type="http://schemas.openxmlformats.org/officeDocument/2006/relationships/image" Target="../media/image9.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10.jpeg"/><Relationship Id="rId4" Type="http://schemas.openxmlformats.org/officeDocument/2006/relationships/image" Target="../media/image9.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550.png"/><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55.png"/><Relationship Id="rId5" Type="http://schemas.openxmlformats.org/officeDocument/2006/relationships/image" Target="../media/image10.jpeg"/><Relationship Id="rId4" Type="http://schemas.openxmlformats.org/officeDocument/2006/relationships/image" Target="../media/image9.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0.xml"/><Relationship Id="rId5" Type="http://schemas.openxmlformats.org/officeDocument/2006/relationships/image" Target="../media/image10.jpeg"/><Relationship Id="rId4" Type="http://schemas.openxmlformats.org/officeDocument/2006/relationships/image" Target="../media/image9.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56.jpeg"/><Relationship Id="rId5" Type="http://schemas.openxmlformats.org/officeDocument/2006/relationships/image" Target="../media/image10.jpeg"/><Relationship Id="rId4" Type="http://schemas.openxmlformats.org/officeDocument/2006/relationships/image" Target="../media/image9.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image" Target="../media/image10.jpeg"/><Relationship Id="rId4" Type="http://schemas.openxmlformats.org/officeDocument/2006/relationships/image" Target="../media/image9.jpeg"/></Relationships>
</file>

<file path=ppt/slides/_rels/slide5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oleObject" Target="../embeddings/oleObject1.bin"/><Relationship Id="rId2" Type="http://schemas.openxmlformats.org/officeDocument/2006/relationships/tags" Target="../tags/tag53.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8.jpeg"/><Relationship Id="rId4" Type="http://schemas.openxmlformats.org/officeDocument/2006/relationships/image" Target="../media/image7.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58.jpeg"/><Relationship Id="rId5" Type="http://schemas.openxmlformats.org/officeDocument/2006/relationships/image" Target="../media/image10.jpeg"/><Relationship Id="rId4" Type="http://schemas.openxmlformats.org/officeDocument/2006/relationships/image" Target="../media/image9.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6.xml"/><Relationship Id="rId5" Type="http://schemas.openxmlformats.org/officeDocument/2006/relationships/image" Target="../media/image10.jpeg"/><Relationship Id="rId4" Type="http://schemas.openxmlformats.org/officeDocument/2006/relationships/image" Target="../media/image9.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58.jpeg"/><Relationship Id="rId5" Type="http://schemas.openxmlformats.org/officeDocument/2006/relationships/image" Target="../media/image10.jpeg"/><Relationship Id="rId4" Type="http://schemas.openxmlformats.org/officeDocument/2006/relationships/image" Target="../media/image9.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59.png"/><Relationship Id="rId5" Type="http://schemas.openxmlformats.org/officeDocument/2006/relationships/image" Target="../media/image10.jpeg"/><Relationship Id="rId4" Type="http://schemas.openxmlformats.org/officeDocument/2006/relationships/image" Target="../media/image9.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hyperlink" Target="https://www.iso.org/obp/ui/#iso:std:iso:3515:ed-3:v1:fr" TargetMode="Externa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5.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jpeg"/><Relationship Id="rId5" Type="http://schemas.openxmlformats.org/officeDocument/2006/relationships/image" Target="../media/image18.pn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hyperlink" Target="https://www.iso.org/obp/ui/#iso:std:iso:3515:ed-3:v1:fr" TargetMode="External"/><Relationship Id="rId5" Type="http://schemas.openxmlformats.org/officeDocument/2006/relationships/image" Target="../media/image10.jpeg"/><Relationship Id="rId4" Type="http://schemas.openxmlformats.org/officeDocument/2006/relationships/image" Target="../media/image9.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60.jpeg"/><Relationship Id="rId5" Type="http://schemas.openxmlformats.org/officeDocument/2006/relationships/image" Target="../media/image10.jpeg"/><Relationship Id="rId4" Type="http://schemas.openxmlformats.org/officeDocument/2006/relationships/image" Target="../media/image9.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10.jpeg"/><Relationship Id="rId4" Type="http://schemas.openxmlformats.org/officeDocument/2006/relationships/image" Target="../media/image9.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61.png"/><Relationship Id="rId5" Type="http://schemas.openxmlformats.org/officeDocument/2006/relationships/image" Target="../media/image10.jpeg"/><Relationship Id="rId4" Type="http://schemas.openxmlformats.org/officeDocument/2006/relationships/image" Target="../media/image9.jpeg"/></Relationships>
</file>

<file path=ppt/slides/_rels/slide6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notesSlide" Target="../notesSlides/notesSlide62.xml"/><Relationship Id="rId7"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62.jpeg"/><Relationship Id="rId5" Type="http://schemas.openxmlformats.org/officeDocument/2006/relationships/image" Target="../media/image10.jpeg"/><Relationship Id="rId4" Type="http://schemas.openxmlformats.org/officeDocument/2006/relationships/image" Target="../media/image9.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66.jfif"/><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65.jfif"/><Relationship Id="rId5" Type="http://schemas.openxmlformats.org/officeDocument/2006/relationships/image" Target="../media/image10.jpeg"/><Relationship Id="rId4" Type="http://schemas.openxmlformats.org/officeDocument/2006/relationships/image" Target="../media/image9.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40.jpeg"/><Relationship Id="rId5" Type="http://schemas.openxmlformats.org/officeDocument/2006/relationships/image" Target="../media/image10.jpeg"/><Relationship Id="rId4" Type="http://schemas.openxmlformats.org/officeDocument/2006/relationships/image" Target="../media/image9.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40.jpeg"/><Relationship Id="rId5" Type="http://schemas.openxmlformats.org/officeDocument/2006/relationships/image" Target="../media/image10.jpeg"/><Relationship Id="rId4" Type="http://schemas.openxmlformats.org/officeDocument/2006/relationships/image" Target="../media/image9.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40.jpeg"/><Relationship Id="rId5" Type="http://schemas.openxmlformats.org/officeDocument/2006/relationships/image" Target="../media/image10.jpeg"/><Relationship Id="rId4" Type="http://schemas.openxmlformats.org/officeDocument/2006/relationships/image" Target="../media/image9.jpeg"/></Relationships>
</file>

<file path=ppt/slides/_rels/slide6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67.xml"/><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image" Target="../media/image40.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hyperlink" Target="https://comtrade.un.org/data/" TargetMode="External"/><Relationship Id="rId3" Type="http://schemas.openxmlformats.org/officeDocument/2006/relationships/notesSlide" Target="../notesSlides/notesSlide6.xml"/><Relationship Id="rId7"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chart" Target="../charts/chart1.xml"/><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notesSlide" Target="../notesSlides/notesSlide68.xml"/><Relationship Id="rId7" Type="http://schemas.openxmlformats.org/officeDocument/2006/relationships/diagramLayout" Target="../diagrams/layout3.xml"/><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diagramData" Target="../diagrams/data3.xml"/><Relationship Id="rId5" Type="http://schemas.openxmlformats.org/officeDocument/2006/relationships/image" Target="../media/image10.jpeg"/><Relationship Id="rId10" Type="http://schemas.microsoft.com/office/2007/relationships/diagramDrawing" Target="../diagrams/drawing3.xml"/><Relationship Id="rId4" Type="http://schemas.openxmlformats.org/officeDocument/2006/relationships/image" Target="../media/image9.jpeg"/><Relationship Id="rId9" Type="http://schemas.openxmlformats.org/officeDocument/2006/relationships/diagramColors" Target="../diagrams/colors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71.png"/><Relationship Id="rId5" Type="http://schemas.openxmlformats.org/officeDocument/2006/relationships/image" Target="../media/image10.jpeg"/><Relationship Id="rId4" Type="http://schemas.openxmlformats.org/officeDocument/2006/relationships/image" Target="../media/image9.jpeg"/></Relationships>
</file>

<file path=ppt/slides/_rels/slide7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notesSlide" Target="../notesSlides/notesSlide70.xml"/><Relationship Id="rId7" Type="http://schemas.openxmlformats.org/officeDocument/2006/relationships/diagramLayout" Target="../diagrams/layout4.xml"/><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diagramData" Target="../diagrams/data4.xml"/><Relationship Id="rId5" Type="http://schemas.openxmlformats.org/officeDocument/2006/relationships/image" Target="../media/image10.jpeg"/><Relationship Id="rId10" Type="http://schemas.microsoft.com/office/2007/relationships/diagramDrawing" Target="../diagrams/drawing4.xml"/><Relationship Id="rId4" Type="http://schemas.openxmlformats.org/officeDocument/2006/relationships/image" Target="../media/image9.jpeg"/><Relationship Id="rId9" Type="http://schemas.openxmlformats.org/officeDocument/2006/relationships/diagramColors" Target="../diagrams/colors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3.xml"/><Relationship Id="rId5" Type="http://schemas.openxmlformats.org/officeDocument/2006/relationships/image" Target="../media/image10.jpeg"/><Relationship Id="rId4" Type="http://schemas.openxmlformats.org/officeDocument/2006/relationships/image" Target="../media/image9.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4.xml"/><Relationship Id="rId5" Type="http://schemas.openxmlformats.org/officeDocument/2006/relationships/image" Target="../media/image10.jpeg"/><Relationship Id="rId4" Type="http://schemas.openxmlformats.org/officeDocument/2006/relationships/image" Target="../media/image9.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5.xml"/><Relationship Id="rId5" Type="http://schemas.openxmlformats.org/officeDocument/2006/relationships/image" Target="../media/image10.jpeg"/><Relationship Id="rId4" Type="http://schemas.openxmlformats.org/officeDocument/2006/relationships/image" Target="../media/image9.jpeg"/></Relationships>
</file>

<file path=ppt/slides/_rels/slide7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notesSlide" Target="../notesSlides/notesSlide74.xml"/><Relationship Id="rId7" Type="http://schemas.openxmlformats.org/officeDocument/2006/relationships/diagramLayout" Target="../diagrams/layout5.xml"/><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diagramData" Target="../diagrams/data5.xml"/><Relationship Id="rId5" Type="http://schemas.openxmlformats.org/officeDocument/2006/relationships/image" Target="../media/image10.jpeg"/><Relationship Id="rId10" Type="http://schemas.microsoft.com/office/2007/relationships/diagramDrawing" Target="../diagrams/drawing5.xml"/><Relationship Id="rId4" Type="http://schemas.openxmlformats.org/officeDocument/2006/relationships/image" Target="../media/image9.jpeg"/><Relationship Id="rId9" Type="http://schemas.openxmlformats.org/officeDocument/2006/relationships/diagramColors" Target="../diagrams/colors5.xml"/></Relationships>
</file>

<file path=ppt/slides/_rels/slide77.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notesSlide" Target="../notesSlides/notesSlide75.xml"/><Relationship Id="rId7" Type="http://schemas.openxmlformats.org/officeDocument/2006/relationships/diagramLayout" Target="../diagrams/layout6.xml"/><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diagramData" Target="../diagrams/data6.xml"/><Relationship Id="rId5" Type="http://schemas.openxmlformats.org/officeDocument/2006/relationships/image" Target="../media/image10.jpeg"/><Relationship Id="rId10" Type="http://schemas.microsoft.com/office/2007/relationships/diagramDrawing" Target="../diagrams/drawing6.xml"/><Relationship Id="rId4" Type="http://schemas.openxmlformats.org/officeDocument/2006/relationships/image" Target="../media/image9.jpeg"/><Relationship Id="rId9" Type="http://schemas.openxmlformats.org/officeDocument/2006/relationships/diagramColors" Target="../diagrams/colors6.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72.jpeg"/><Relationship Id="rId5" Type="http://schemas.openxmlformats.org/officeDocument/2006/relationships/image" Target="../media/image10.jpeg"/><Relationship Id="rId4" Type="http://schemas.openxmlformats.org/officeDocument/2006/relationships/image" Target="../media/image9.jpeg"/></Relationships>
</file>

<file path=ppt/slides/_rels/slide79.xml.rels><?xml version="1.0" encoding="UTF-8" standalone="yes"?>
<Relationships xmlns="http://schemas.openxmlformats.org/package/2006/relationships"><Relationship Id="rId8" Type="http://schemas.openxmlformats.org/officeDocument/2006/relationships/diagramQuickStyle" Target="../diagrams/quickStyle7.xml"/><Relationship Id="rId13" Type="http://schemas.openxmlformats.org/officeDocument/2006/relationships/image" Target="../media/image77.png"/><Relationship Id="rId3" Type="http://schemas.openxmlformats.org/officeDocument/2006/relationships/notesSlide" Target="../notesSlides/notesSlide77.xml"/><Relationship Id="rId7" Type="http://schemas.openxmlformats.org/officeDocument/2006/relationships/diagramLayout" Target="../diagrams/layout7.xml"/><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slideLayout" Target="../slideLayouts/slideLayout2.xml"/><Relationship Id="rId16" Type="http://schemas.openxmlformats.org/officeDocument/2006/relationships/image" Target="../media/image80.png"/><Relationship Id="rId1" Type="http://schemas.openxmlformats.org/officeDocument/2006/relationships/tags" Target="../tags/tag79.xml"/><Relationship Id="rId6" Type="http://schemas.openxmlformats.org/officeDocument/2006/relationships/diagramData" Target="../diagrams/data7.xml"/><Relationship Id="rId11" Type="http://schemas.openxmlformats.org/officeDocument/2006/relationships/hyperlink" Target="http://data.tic.free.fr/images/bio/labelsinstit.jpg" TargetMode="External"/><Relationship Id="rId5" Type="http://schemas.openxmlformats.org/officeDocument/2006/relationships/image" Target="../media/image10.jpeg"/><Relationship Id="rId15" Type="http://schemas.openxmlformats.org/officeDocument/2006/relationships/image" Target="../media/image79.png"/><Relationship Id="rId10" Type="http://schemas.microsoft.com/office/2007/relationships/diagramDrawing" Target="../diagrams/drawing7.xml"/><Relationship Id="rId4" Type="http://schemas.openxmlformats.org/officeDocument/2006/relationships/image" Target="../media/image9.jpeg"/><Relationship Id="rId9" Type="http://schemas.openxmlformats.org/officeDocument/2006/relationships/diagramColors" Target="../diagrams/colors7.xml"/><Relationship Id="rId14" Type="http://schemas.openxmlformats.org/officeDocument/2006/relationships/image" Target="../media/image78.png"/></Relationships>
</file>

<file path=ppt/slides/_rels/slide8.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notesSlide" Target="../notesSlides/notesSlide7.xml"/><Relationship Id="rId7" Type="http://schemas.openxmlformats.org/officeDocument/2006/relationships/chart" Target="../charts/chart4.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chart" Target="../charts/chart3.xml"/><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hyperlink" Target="https://www.grandviewresearch.com/industry-analysis/essential-oils-market"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80.xml"/><Relationship Id="rId5" Type="http://schemas.openxmlformats.org/officeDocument/2006/relationships/image" Target="../media/image84.jpeg"/><Relationship Id="rId4" Type="http://schemas.openxmlformats.org/officeDocument/2006/relationships/image" Target="../media/image83.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8.xml"/><Relationship Id="rId7" Type="http://schemas.openxmlformats.org/officeDocument/2006/relationships/chart" Target="../charts/chart7.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chart" Target="../charts/chart6.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est Time To See The Lavender Fields in Provence - TripUSAFrance">
            <a:extLst>
              <a:ext uri="{FF2B5EF4-FFF2-40B4-BE49-F238E27FC236}">
                <a16:creationId xmlns:a16="http://schemas.microsoft.com/office/drawing/2014/main" id="{6B1B7CAA-0592-4691-97CE-CEBB6CB5C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 y="-15602"/>
            <a:ext cx="9152363" cy="5621811"/>
          </a:xfrm>
          <a:prstGeom prst="rect">
            <a:avLst/>
          </a:prstGeom>
          <a:noFill/>
          <a:extLst>
            <a:ext uri="{909E8E84-426E-40DD-AFC4-6F175D3DCCD1}">
              <a14:hiddenFill xmlns:a14="http://schemas.microsoft.com/office/drawing/2010/main">
                <a:solidFill>
                  <a:srgbClr val="FFFFFF"/>
                </a:solidFill>
              </a14:hiddenFill>
            </a:ext>
          </a:extLst>
        </p:spPr>
      </p:pic>
      <p:sp>
        <p:nvSpPr>
          <p:cNvPr id="3" name="Subtítulo 2"/>
          <p:cNvSpPr>
            <a:spLocks noGrp="1"/>
          </p:cNvSpPr>
          <p:nvPr>
            <p:ph type="subTitle" idx="1"/>
          </p:nvPr>
        </p:nvSpPr>
        <p:spPr>
          <a:xfrm>
            <a:off x="269877" y="2249525"/>
            <a:ext cx="8595881" cy="2949915"/>
          </a:xfrm>
        </p:spPr>
        <p:txBody>
          <a:bodyPr/>
          <a:lstStyle/>
          <a:p>
            <a:r>
              <a:rPr lang="es-ES" sz="4400" dirty="0">
                <a:solidFill>
                  <a:schemeClr val="accent6">
                    <a:lumMod val="40000"/>
                    <a:lumOff val="60000"/>
                  </a:schemeClr>
                </a:solidFill>
                <a:latin typeface="Century Gothic" panose="020B0502020202020204" pitchFamily="34" charset="0"/>
              </a:rPr>
              <a:t>Les </a:t>
            </a:r>
            <a:r>
              <a:rPr lang="es-ES" sz="4400" dirty="0" err="1">
                <a:solidFill>
                  <a:schemeClr val="accent6">
                    <a:lumMod val="40000"/>
                    <a:lumOff val="60000"/>
                  </a:schemeClr>
                </a:solidFill>
                <a:latin typeface="Century Gothic" panose="020B0502020202020204" pitchFamily="34" charset="0"/>
              </a:rPr>
              <a:t>huiles</a:t>
            </a:r>
            <a:r>
              <a:rPr lang="es-ES" sz="4400" dirty="0">
                <a:solidFill>
                  <a:schemeClr val="accent6">
                    <a:lumMod val="40000"/>
                    <a:lumOff val="60000"/>
                  </a:schemeClr>
                </a:solidFill>
                <a:latin typeface="Century Gothic" panose="020B0502020202020204" pitchFamily="34" charset="0"/>
              </a:rPr>
              <a:t> </a:t>
            </a:r>
            <a:r>
              <a:rPr lang="es-ES" sz="4400" dirty="0" err="1">
                <a:solidFill>
                  <a:schemeClr val="accent6">
                    <a:lumMod val="40000"/>
                    <a:lumOff val="60000"/>
                  </a:schemeClr>
                </a:solidFill>
                <a:latin typeface="Century Gothic" panose="020B0502020202020204" pitchFamily="34" charset="0"/>
              </a:rPr>
              <a:t>essentielles</a:t>
            </a:r>
            <a:endParaRPr lang="es-ES" sz="4400" dirty="0">
              <a:solidFill>
                <a:schemeClr val="accent6">
                  <a:lumMod val="40000"/>
                  <a:lumOff val="60000"/>
                </a:schemeClr>
              </a:solidFill>
              <a:latin typeface="Century Gothic" panose="020B0502020202020204" pitchFamily="34" charset="0"/>
            </a:endParaRPr>
          </a:p>
          <a:p>
            <a:endParaRPr lang="es-ES" dirty="0">
              <a:latin typeface="Century Gothic" panose="020B0502020202020204" pitchFamily="34" charset="0"/>
            </a:endParaRPr>
          </a:p>
          <a:p>
            <a:endParaRPr lang="es-ES" sz="1800" dirty="0">
              <a:latin typeface="Century Gothic" panose="020B0502020202020204" pitchFamily="34" charset="0"/>
            </a:endParaRPr>
          </a:p>
          <a:p>
            <a:r>
              <a:rPr lang="es-ES" dirty="0">
                <a:solidFill>
                  <a:schemeClr val="bg1"/>
                </a:solidFill>
                <a:latin typeface="Century Gothic" panose="020B0502020202020204" pitchFamily="34" charset="0"/>
              </a:rPr>
              <a:t>Bérénice Foncoux &amp; Marie-</a:t>
            </a:r>
            <a:r>
              <a:rPr lang="es-ES" dirty="0" err="1">
                <a:solidFill>
                  <a:schemeClr val="bg1"/>
                </a:solidFill>
                <a:latin typeface="Century Gothic" panose="020B0502020202020204" pitchFamily="34" charset="0"/>
              </a:rPr>
              <a:t>Laure</a:t>
            </a:r>
            <a:r>
              <a:rPr lang="es-ES" dirty="0">
                <a:solidFill>
                  <a:schemeClr val="bg1"/>
                </a:solidFill>
                <a:latin typeface="Century Gothic" panose="020B0502020202020204" pitchFamily="34" charset="0"/>
              </a:rPr>
              <a:t> </a:t>
            </a:r>
            <a:r>
              <a:rPr lang="es-ES" dirty="0" err="1">
                <a:solidFill>
                  <a:schemeClr val="bg1"/>
                </a:solidFill>
                <a:latin typeface="Century Gothic" panose="020B0502020202020204" pitchFamily="34" charset="0"/>
              </a:rPr>
              <a:t>Fauconnier</a:t>
            </a:r>
            <a:endParaRPr lang="es-ES" dirty="0">
              <a:solidFill>
                <a:schemeClr val="bg1"/>
              </a:solidFill>
              <a:latin typeface="Century Gothic" panose="020B0502020202020204" pitchFamily="34" charset="0"/>
            </a:endParaRPr>
          </a:p>
          <a:p>
            <a:r>
              <a:rPr lang="es-ES" dirty="0" err="1">
                <a:solidFill>
                  <a:schemeClr val="bg1"/>
                </a:solidFill>
                <a:latin typeface="Century Gothic" panose="020B0502020202020204" pitchFamily="34" charset="0"/>
              </a:rPr>
              <a:t>Novembre</a:t>
            </a:r>
            <a:r>
              <a:rPr lang="es-ES" dirty="0">
                <a:solidFill>
                  <a:schemeClr val="bg1"/>
                </a:solidFill>
                <a:latin typeface="Century Gothic" panose="020B0502020202020204" pitchFamily="34" charset="0"/>
              </a:rPr>
              <a:t> 2020</a:t>
            </a:r>
          </a:p>
          <a:p>
            <a:endParaRPr lang="es-ES" dirty="0">
              <a:latin typeface="Century Gothic" panose="020B0502020202020204" pitchFamily="34" charset="0"/>
            </a:endParaRPr>
          </a:p>
        </p:txBody>
      </p:sp>
      <p:sp>
        <p:nvSpPr>
          <p:cNvPr id="4" name="Rectángulo 3"/>
          <p:cNvSpPr/>
          <p:nvPr/>
        </p:nvSpPr>
        <p:spPr>
          <a:xfrm>
            <a:off x="0" y="5615539"/>
            <a:ext cx="9144000" cy="4892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w="0"/>
              <a:solidFill>
                <a:schemeClr val="tx1"/>
              </a:solidFill>
              <a:effectLst>
                <a:outerShdw blurRad="38100" dist="19050" dir="2700000" algn="tl" rotWithShape="0">
                  <a:schemeClr val="dk1">
                    <a:alpha val="40000"/>
                  </a:schemeClr>
                </a:outerShdw>
              </a:effectLst>
            </a:endParaRPr>
          </a:p>
        </p:txBody>
      </p:sp>
      <p:sp>
        <p:nvSpPr>
          <p:cNvPr id="5" name="CuadroTexto 4"/>
          <p:cNvSpPr txBox="1"/>
          <p:nvPr/>
        </p:nvSpPr>
        <p:spPr>
          <a:xfrm>
            <a:off x="-8362" y="5705632"/>
            <a:ext cx="1280160" cy="246221"/>
          </a:xfrm>
          <a:prstGeom prst="rect">
            <a:avLst/>
          </a:prstGeom>
          <a:noFill/>
        </p:spPr>
        <p:txBody>
          <a:bodyPr wrap="square" rtlCol="0">
            <a:spAutoFit/>
          </a:bodyPr>
          <a:lstStyle/>
          <a:p>
            <a:r>
              <a:rPr lang="es-ES" sz="1000" dirty="0">
                <a:latin typeface="Century Gothic" panose="020B0502020202020204" pitchFamily="34" charset="0"/>
              </a:rPr>
              <a:t>PROMOTED BY:</a:t>
            </a:r>
          </a:p>
        </p:txBody>
      </p:sp>
      <p:sp>
        <p:nvSpPr>
          <p:cNvPr id="8" name="Rectángulo 7"/>
          <p:cNvSpPr/>
          <p:nvPr/>
        </p:nvSpPr>
        <p:spPr>
          <a:xfrm>
            <a:off x="3371156" y="5662069"/>
            <a:ext cx="66879" cy="1232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63" y="5969103"/>
            <a:ext cx="716015" cy="770608"/>
          </a:xfrm>
          <a:prstGeom prst="rect">
            <a:avLst/>
          </a:prstGeom>
        </p:spPr>
      </p:pic>
      <p:sp>
        <p:nvSpPr>
          <p:cNvPr id="7" name="CuadroTexto 6"/>
          <p:cNvSpPr txBox="1"/>
          <p:nvPr/>
        </p:nvSpPr>
        <p:spPr>
          <a:xfrm>
            <a:off x="3506221" y="5705632"/>
            <a:ext cx="1638517" cy="246221"/>
          </a:xfrm>
          <a:prstGeom prst="rect">
            <a:avLst/>
          </a:prstGeom>
          <a:noFill/>
        </p:spPr>
        <p:txBody>
          <a:bodyPr wrap="square" rtlCol="0">
            <a:spAutoFit/>
          </a:bodyPr>
          <a:lstStyle/>
          <a:p>
            <a:r>
              <a:rPr lang="es-ES" sz="1000" dirty="0">
                <a:latin typeface="Century Gothic" panose="020B0502020202020204" pitchFamily="34" charset="0"/>
              </a:rPr>
              <a:t>IN PARTNERSHIP WITH:</a:t>
            </a:r>
          </a:p>
        </p:txBody>
      </p:sp>
      <p:pic>
        <p:nvPicPr>
          <p:cNvPr id="17" name="Imagen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9861" y="5991469"/>
            <a:ext cx="2460117" cy="702711"/>
          </a:xfrm>
          <a:prstGeom prst="rect">
            <a:avLst/>
          </a:prstGeom>
        </p:spPr>
      </p:pic>
      <p:pic>
        <p:nvPicPr>
          <p:cNvPr id="9" name="Imagen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1494" y="-44480"/>
            <a:ext cx="1122506" cy="1570200"/>
          </a:xfrm>
          <a:prstGeom prst="rect">
            <a:avLst/>
          </a:prstGeom>
        </p:spPr>
      </p:pic>
      <p:pic>
        <p:nvPicPr>
          <p:cNvPr id="1030" name="Picture 6" descr="Experts bénévoles dans les pays en développement">
            <a:extLst>
              <a:ext uri="{FF2B5EF4-FFF2-40B4-BE49-F238E27FC236}">
                <a16:creationId xmlns:a16="http://schemas.microsoft.com/office/drawing/2014/main" id="{0B73BD0D-BBF0-4EF2-82DB-33ECC3DB78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7150" y="5968186"/>
            <a:ext cx="2565965" cy="6799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EMBLOUX - Charte graphique">
            <a:extLst>
              <a:ext uri="{FF2B5EF4-FFF2-40B4-BE49-F238E27FC236}">
                <a16:creationId xmlns:a16="http://schemas.microsoft.com/office/drawing/2014/main" id="{D246F539-750E-42F2-A001-418531F0A3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2217" y="5982821"/>
            <a:ext cx="2190750" cy="771525"/>
          </a:xfrm>
          <a:prstGeom prst="rect">
            <a:avLst/>
          </a:prstGeom>
          <a:noFill/>
          <a:extLst>
            <a:ext uri="{909E8E84-426E-40DD-AFC4-6F175D3DCCD1}">
              <a14:hiddenFill xmlns:a14="http://schemas.microsoft.com/office/drawing/2010/main">
                <a:solidFill>
                  <a:srgbClr val="FFFFFF"/>
                </a:solidFill>
              </a14:hiddenFill>
            </a:ext>
          </a:extLst>
        </p:spPr>
      </p:pic>
      <p:sp>
        <p:nvSpPr>
          <p:cNvPr id="13" name="Título 1">
            <a:extLst>
              <a:ext uri="{FF2B5EF4-FFF2-40B4-BE49-F238E27FC236}">
                <a16:creationId xmlns:a16="http://schemas.microsoft.com/office/drawing/2014/main" id="{FA8C448C-13AC-4454-8E47-9E8E156A1632}"/>
              </a:ext>
            </a:extLst>
          </p:cNvPr>
          <p:cNvSpPr>
            <a:spLocks noGrp="1"/>
          </p:cNvSpPr>
          <p:nvPr/>
        </p:nvSpPr>
        <p:spPr>
          <a:xfrm>
            <a:off x="1008537" y="-32852"/>
            <a:ext cx="6213357" cy="9610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2800" dirty="0" err="1">
                <a:ln>
                  <a:solidFill>
                    <a:srgbClr val="258B73"/>
                  </a:solidFill>
                </a:ln>
                <a:solidFill>
                  <a:srgbClr val="139D8D"/>
                </a:solidFill>
                <a:latin typeface="Century Gothic" panose="020B0502020202020204" pitchFamily="34" charset="0"/>
              </a:rPr>
              <a:t>European</a:t>
            </a:r>
            <a:r>
              <a:rPr lang="es-ES" sz="2800" dirty="0">
                <a:ln>
                  <a:solidFill>
                    <a:srgbClr val="258B73"/>
                  </a:solidFill>
                </a:ln>
                <a:solidFill>
                  <a:srgbClr val="139D8D"/>
                </a:solidFill>
                <a:latin typeface="Century Gothic" panose="020B0502020202020204" pitchFamily="34" charset="0"/>
              </a:rPr>
              <a:t> </a:t>
            </a:r>
            <a:r>
              <a:rPr lang="es-ES" sz="2800" dirty="0" err="1">
                <a:ln>
                  <a:solidFill>
                    <a:srgbClr val="258B73"/>
                  </a:solidFill>
                </a:ln>
                <a:solidFill>
                  <a:srgbClr val="139D8D"/>
                </a:solidFill>
                <a:latin typeface="Century Gothic" panose="020B0502020202020204" pitchFamily="34" charset="0"/>
              </a:rPr>
              <a:t>Hub</a:t>
            </a:r>
            <a:r>
              <a:rPr lang="es-ES" sz="2800" dirty="0">
                <a:ln>
                  <a:solidFill>
                    <a:srgbClr val="258B73"/>
                  </a:solidFill>
                </a:ln>
                <a:solidFill>
                  <a:srgbClr val="139D8D"/>
                </a:solidFill>
                <a:latin typeface="Century Gothic" panose="020B0502020202020204" pitchFamily="34" charset="0"/>
              </a:rPr>
              <a:t> </a:t>
            </a:r>
            <a:r>
              <a:rPr lang="es-ES" sz="2800" dirty="0" err="1">
                <a:ln>
                  <a:solidFill>
                    <a:srgbClr val="258B73"/>
                  </a:solidFill>
                </a:ln>
                <a:solidFill>
                  <a:srgbClr val="139D8D"/>
                </a:solidFill>
                <a:latin typeface="Century Gothic" panose="020B0502020202020204" pitchFamily="34" charset="0"/>
              </a:rPr>
              <a:t>on</a:t>
            </a:r>
            <a:r>
              <a:rPr lang="es-ES" sz="2800" dirty="0">
                <a:ln>
                  <a:solidFill>
                    <a:srgbClr val="258B73"/>
                  </a:solidFill>
                </a:ln>
                <a:solidFill>
                  <a:srgbClr val="139D8D"/>
                </a:solidFill>
                <a:latin typeface="Century Gothic" panose="020B0502020202020204" pitchFamily="34" charset="0"/>
              </a:rPr>
              <a:t> New </a:t>
            </a:r>
            <a:r>
              <a:rPr lang="es-ES" sz="2800" dirty="0" err="1">
                <a:ln>
                  <a:solidFill>
                    <a:srgbClr val="258B73"/>
                  </a:solidFill>
                </a:ln>
                <a:solidFill>
                  <a:srgbClr val="139D8D"/>
                </a:solidFill>
                <a:latin typeface="Century Gothic" panose="020B0502020202020204" pitchFamily="34" charset="0"/>
              </a:rPr>
              <a:t>Challenges</a:t>
            </a:r>
            <a:r>
              <a:rPr lang="es-ES" sz="2800" dirty="0">
                <a:ln>
                  <a:solidFill>
                    <a:srgbClr val="258B73"/>
                  </a:solidFill>
                </a:ln>
                <a:solidFill>
                  <a:srgbClr val="139D8D"/>
                </a:solidFill>
                <a:latin typeface="Century Gothic" panose="020B0502020202020204" pitchFamily="34" charset="0"/>
              </a:rPr>
              <a:t> in </a:t>
            </a:r>
            <a:r>
              <a:rPr lang="es-ES" sz="2800" dirty="0" err="1">
                <a:ln>
                  <a:solidFill>
                    <a:srgbClr val="258B73"/>
                  </a:solidFill>
                </a:ln>
                <a:solidFill>
                  <a:srgbClr val="139D8D"/>
                </a:solidFill>
                <a:latin typeface="Century Gothic" panose="020B0502020202020204" pitchFamily="34" charset="0"/>
              </a:rPr>
              <a:t>the</a:t>
            </a:r>
            <a:r>
              <a:rPr lang="es-ES" sz="2800" dirty="0">
                <a:ln>
                  <a:solidFill>
                    <a:srgbClr val="258B73"/>
                  </a:solidFill>
                </a:ln>
                <a:solidFill>
                  <a:srgbClr val="139D8D"/>
                </a:solidFill>
                <a:latin typeface="Century Gothic" panose="020B0502020202020204" pitchFamily="34" charset="0"/>
              </a:rPr>
              <a:t> Field of </a:t>
            </a:r>
            <a:r>
              <a:rPr lang="es-ES" sz="2800" dirty="0" err="1">
                <a:ln>
                  <a:solidFill>
                    <a:srgbClr val="258B73"/>
                  </a:solidFill>
                </a:ln>
                <a:solidFill>
                  <a:srgbClr val="139D8D"/>
                </a:solidFill>
                <a:latin typeface="Century Gothic" panose="020B0502020202020204" pitchFamily="34" charset="0"/>
              </a:rPr>
              <a:t>Essential</a:t>
            </a:r>
            <a:r>
              <a:rPr lang="es-ES" sz="2800" dirty="0">
                <a:ln>
                  <a:solidFill>
                    <a:srgbClr val="258B73"/>
                  </a:solidFill>
                </a:ln>
                <a:solidFill>
                  <a:srgbClr val="139D8D"/>
                </a:solidFill>
                <a:latin typeface="Century Gothic" panose="020B0502020202020204" pitchFamily="34" charset="0"/>
              </a:rPr>
              <a:t> </a:t>
            </a:r>
            <a:r>
              <a:rPr lang="es-ES" sz="2800" dirty="0" err="1">
                <a:ln>
                  <a:solidFill>
                    <a:srgbClr val="258B73"/>
                  </a:solidFill>
                </a:ln>
                <a:solidFill>
                  <a:srgbClr val="139D8D"/>
                </a:solidFill>
                <a:latin typeface="Century Gothic" panose="020B0502020202020204" pitchFamily="34" charset="0"/>
              </a:rPr>
              <a:t>Oils</a:t>
            </a:r>
            <a:r>
              <a:rPr lang="es-ES" sz="2800" dirty="0">
                <a:ln>
                  <a:solidFill>
                    <a:srgbClr val="258B73"/>
                  </a:solidFill>
                </a:ln>
                <a:solidFill>
                  <a:srgbClr val="139D8D"/>
                </a:solidFill>
                <a:latin typeface="Century Gothic" panose="020B0502020202020204" pitchFamily="34" charset="0"/>
              </a:rPr>
              <a:t> - </a:t>
            </a:r>
            <a:r>
              <a:rPr lang="es-ES" sz="2800" b="1" dirty="0">
                <a:ln>
                  <a:solidFill>
                    <a:srgbClr val="258B73"/>
                  </a:solidFill>
                </a:ln>
                <a:solidFill>
                  <a:srgbClr val="139D8D"/>
                </a:solidFill>
                <a:latin typeface="Century Gothic" panose="020B0502020202020204" pitchFamily="34" charset="0"/>
              </a:rPr>
              <a:t>EOHUB</a:t>
            </a:r>
          </a:p>
        </p:txBody>
      </p:sp>
    </p:spTree>
    <p:custDataLst>
      <p:tags r:id="rId1"/>
    </p:custDataLst>
    <p:extLst>
      <p:ext uri="{BB962C8B-B14F-4D97-AF65-F5344CB8AC3E}">
        <p14:creationId xmlns:p14="http://schemas.microsoft.com/office/powerpoint/2010/main" val="2958823301"/>
      </p:ext>
    </p:extLst>
  </p:cSld>
  <p:clrMapOvr>
    <a:masterClrMapping/>
  </p:clrMapOvr>
  <mc:AlternateContent xmlns:mc="http://schemas.openxmlformats.org/markup-compatibility/2006" xmlns:p14="http://schemas.microsoft.com/office/powerpoint/2010/main">
    <mc:Choice Requires="p14">
      <p:transition spd="slow" p14:dur="2000" advTm="7064"/>
    </mc:Choice>
    <mc:Fallback xmlns="">
      <p:transition spd="slow" advTm="706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10</a:t>
            </a:fld>
            <a:endParaRPr lang="es-ES"/>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6" name="Título 13"/>
          <p:cNvSpPr>
            <a:spLocks noGrp="1"/>
          </p:cNvSpPr>
          <p:nvPr>
            <p:ph type="title"/>
          </p:nvPr>
        </p:nvSpPr>
        <p:spPr>
          <a:xfrm>
            <a:off x="91440" y="102577"/>
            <a:ext cx="6516303" cy="735617"/>
          </a:xfrm>
        </p:spPr>
        <p:txBody>
          <a:bodyPr>
            <a:normAutofit fontScale="90000"/>
          </a:bodyPr>
          <a:lstStyle/>
          <a:p>
            <a:r>
              <a:rPr lang="es-ES" sz="2800" b="1" dirty="0" err="1">
                <a:solidFill>
                  <a:srgbClr val="139D8D"/>
                </a:solidFill>
                <a:latin typeface="Century Gothic" panose="020B0502020202020204" pitchFamily="34" charset="0"/>
              </a:rPr>
              <a:t>Huiles</a:t>
            </a:r>
            <a:r>
              <a:rPr lang="es-ES" sz="2800" b="1" dirty="0">
                <a:solidFill>
                  <a:srgbClr val="139D8D"/>
                </a:solidFill>
                <a:latin typeface="Century Gothic" panose="020B0502020202020204" pitchFamily="34" charset="0"/>
              </a:rPr>
              <a:t> </a:t>
            </a:r>
            <a:r>
              <a:rPr lang="es-ES" sz="2800" b="1" dirty="0" err="1">
                <a:solidFill>
                  <a:srgbClr val="139D8D"/>
                </a:solidFill>
                <a:latin typeface="Century Gothic" panose="020B0502020202020204" pitchFamily="34" charset="0"/>
              </a:rPr>
              <a:t>essentielles</a:t>
            </a:r>
            <a:r>
              <a:rPr lang="es-ES" sz="2800" b="1" dirty="0">
                <a:solidFill>
                  <a:srgbClr val="139D8D"/>
                </a:solidFill>
                <a:latin typeface="Century Gothic" panose="020B0502020202020204" pitchFamily="34" charset="0"/>
              </a:rPr>
              <a:t> : </a:t>
            </a:r>
            <a:r>
              <a:rPr lang="es-ES" sz="2800" b="1" dirty="0" err="1">
                <a:latin typeface="Century Gothic" panose="020B0502020202020204" pitchFamily="34" charset="0"/>
              </a:rPr>
              <a:t>Tendance</a:t>
            </a:r>
            <a:r>
              <a:rPr lang="es-ES" sz="2800" b="1" dirty="0">
                <a:latin typeface="Century Gothic" panose="020B0502020202020204" pitchFamily="34" charset="0"/>
              </a:rPr>
              <a:t> </a:t>
            </a:r>
            <a:r>
              <a:rPr lang="es-ES" sz="2800" b="1" dirty="0" err="1">
                <a:latin typeface="Century Gothic" panose="020B0502020202020204" pitchFamily="34" charset="0"/>
              </a:rPr>
              <a:t>olfactive</a:t>
            </a:r>
            <a:r>
              <a:rPr lang="es-ES" sz="2800" b="1" dirty="0">
                <a:latin typeface="Century Gothic" panose="020B0502020202020204" pitchFamily="34" charset="0"/>
              </a:rPr>
              <a:t> par </a:t>
            </a:r>
            <a:r>
              <a:rPr lang="es-ES" sz="2800" b="1" dirty="0" err="1">
                <a:latin typeface="Century Gothic" panose="020B0502020202020204" pitchFamily="34" charset="0"/>
              </a:rPr>
              <a:t>continent</a:t>
            </a:r>
            <a:endParaRPr lang="es-ES" sz="2800" b="1" dirty="0">
              <a:solidFill>
                <a:srgbClr val="139D8D"/>
              </a:solidFill>
              <a:latin typeface="Century Gothic" panose="020B0502020202020204" pitchFamily="34" charset="0"/>
            </a:endParaRPr>
          </a:p>
        </p:txBody>
      </p:sp>
      <p:graphicFrame>
        <p:nvGraphicFramePr>
          <p:cNvPr id="10" name="Graphique 9">
            <a:extLst>
              <a:ext uri="{FF2B5EF4-FFF2-40B4-BE49-F238E27FC236}">
                <a16:creationId xmlns:a16="http://schemas.microsoft.com/office/drawing/2014/main" id="{96F7E6B0-488C-4B59-B8E6-52FF97820CE8}"/>
              </a:ext>
            </a:extLst>
          </p:cNvPr>
          <p:cNvGraphicFramePr/>
          <p:nvPr/>
        </p:nvGraphicFramePr>
        <p:xfrm>
          <a:off x="-182808" y="1335822"/>
          <a:ext cx="4892459" cy="41849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phique 10">
            <a:extLst>
              <a:ext uri="{FF2B5EF4-FFF2-40B4-BE49-F238E27FC236}">
                <a16:creationId xmlns:a16="http://schemas.microsoft.com/office/drawing/2014/main" id="{512BAC03-46A4-4853-8FD5-C98AF84C314B}"/>
              </a:ext>
            </a:extLst>
          </p:cNvPr>
          <p:cNvGraphicFramePr/>
          <p:nvPr/>
        </p:nvGraphicFramePr>
        <p:xfrm>
          <a:off x="4184439" y="1342037"/>
          <a:ext cx="5425673" cy="4118258"/>
        </p:xfrm>
        <a:graphic>
          <a:graphicData uri="http://schemas.openxmlformats.org/drawingml/2006/chart">
            <c:chart xmlns:c="http://schemas.openxmlformats.org/drawingml/2006/chart" xmlns:r="http://schemas.openxmlformats.org/officeDocument/2006/relationships" r:id="rId7"/>
          </a:graphicData>
        </a:graphic>
      </p:graphicFrame>
      <p:pic>
        <p:nvPicPr>
          <p:cNvPr id="4" name="Image 3">
            <a:extLst>
              <a:ext uri="{FF2B5EF4-FFF2-40B4-BE49-F238E27FC236}">
                <a16:creationId xmlns:a16="http://schemas.microsoft.com/office/drawing/2014/main" id="{8723791C-B861-4039-A04D-7401B55514E0}"/>
              </a:ext>
            </a:extLst>
          </p:cNvPr>
          <p:cNvPicPr>
            <a:picLocks noChangeAspect="1"/>
          </p:cNvPicPr>
          <p:nvPr/>
        </p:nvPicPr>
        <p:blipFill>
          <a:blip r:embed="rId8"/>
          <a:stretch>
            <a:fillRect/>
          </a:stretch>
        </p:blipFill>
        <p:spPr>
          <a:xfrm>
            <a:off x="1943531" y="1373074"/>
            <a:ext cx="7301615" cy="4478313"/>
          </a:xfrm>
          <a:prstGeom prst="rect">
            <a:avLst/>
          </a:prstGeom>
        </p:spPr>
      </p:pic>
      <p:pic>
        <p:nvPicPr>
          <p:cNvPr id="8" name="Image 7">
            <a:extLst>
              <a:ext uri="{FF2B5EF4-FFF2-40B4-BE49-F238E27FC236}">
                <a16:creationId xmlns:a16="http://schemas.microsoft.com/office/drawing/2014/main" id="{6468227E-D55B-441F-B965-F10F4A4767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32" y="1776057"/>
            <a:ext cx="2324733" cy="2324733"/>
          </a:xfrm>
          <a:prstGeom prst="rect">
            <a:avLst/>
          </a:prstGeom>
        </p:spPr>
      </p:pic>
      <p:sp>
        <p:nvSpPr>
          <p:cNvPr id="9" name="ZoneTexte 8">
            <a:extLst>
              <a:ext uri="{FF2B5EF4-FFF2-40B4-BE49-F238E27FC236}">
                <a16:creationId xmlns:a16="http://schemas.microsoft.com/office/drawing/2014/main" id="{D4B70255-5922-4360-A186-7750BD303320}"/>
              </a:ext>
            </a:extLst>
          </p:cNvPr>
          <p:cNvSpPr txBox="1"/>
          <p:nvPr/>
        </p:nvSpPr>
        <p:spPr>
          <a:xfrm>
            <a:off x="130337" y="4195793"/>
            <a:ext cx="2642627" cy="369332"/>
          </a:xfrm>
          <a:prstGeom prst="rect">
            <a:avLst/>
          </a:prstGeom>
          <a:noFill/>
        </p:spPr>
        <p:txBody>
          <a:bodyPr wrap="square" rtlCol="0">
            <a:spAutoFit/>
          </a:bodyPr>
          <a:lstStyle/>
          <a:p>
            <a:r>
              <a:rPr lang="fr-FR" i="1" dirty="0">
                <a:hlinkClick r:id="rId10"/>
              </a:rPr>
              <a:t>Fragrances of the world</a:t>
            </a:r>
            <a:endParaRPr lang="fr-FR" i="1" dirty="0"/>
          </a:p>
        </p:txBody>
      </p:sp>
      <p:sp>
        <p:nvSpPr>
          <p:cNvPr id="16" name="Rectangle 15">
            <a:hlinkClick r:id="rId11"/>
            <a:extLst>
              <a:ext uri="{FF2B5EF4-FFF2-40B4-BE49-F238E27FC236}">
                <a16:creationId xmlns:a16="http://schemas.microsoft.com/office/drawing/2014/main" id="{8A935F4C-1DDD-41E0-BEF1-D653F01BB4CB}"/>
              </a:ext>
            </a:extLst>
          </p:cNvPr>
          <p:cNvSpPr/>
          <p:nvPr/>
        </p:nvSpPr>
        <p:spPr>
          <a:xfrm>
            <a:off x="4789325" y="1389296"/>
            <a:ext cx="756069" cy="325386"/>
          </a:xfrm>
          <a:prstGeom prst="rect">
            <a:avLst/>
          </a:prstGeom>
          <a:noFill/>
          <a:ln w="57150">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Parchemin vertical 13">
            <a:extLst>
              <a:ext uri="{FF2B5EF4-FFF2-40B4-BE49-F238E27FC236}">
                <a16:creationId xmlns:a16="http://schemas.microsoft.com/office/drawing/2014/main" id="{4B69B52D-3B56-40AB-906B-EE26ABD45B97}"/>
              </a:ext>
            </a:extLst>
          </p:cNvPr>
          <p:cNvSpPr/>
          <p:nvPr/>
        </p:nvSpPr>
        <p:spPr>
          <a:xfrm>
            <a:off x="6041975" y="1732979"/>
            <a:ext cx="2944266" cy="1040524"/>
          </a:xfrm>
          <a:prstGeom prst="verticalScroll">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Chocolate</a:t>
            </a:r>
            <a:r>
              <a:rPr lang="fr-FR" dirty="0"/>
              <a:t> cookie</a:t>
            </a:r>
          </a:p>
          <a:p>
            <a:pPr algn="ctr"/>
            <a:r>
              <a:rPr lang="fr-FR" dirty="0" err="1"/>
              <a:t>Lemon</a:t>
            </a:r>
            <a:r>
              <a:rPr lang="fr-FR" dirty="0"/>
              <a:t> Pie</a:t>
            </a:r>
          </a:p>
          <a:p>
            <a:pPr algn="ctr"/>
            <a:r>
              <a:rPr lang="fr-FR" dirty="0" err="1"/>
              <a:t>German</a:t>
            </a:r>
            <a:r>
              <a:rPr lang="fr-FR" dirty="0"/>
              <a:t> </a:t>
            </a:r>
            <a:r>
              <a:rPr lang="fr-FR" dirty="0" err="1"/>
              <a:t>chocolate</a:t>
            </a:r>
            <a:r>
              <a:rPr lang="fr-FR" dirty="0"/>
              <a:t> cake</a:t>
            </a:r>
          </a:p>
        </p:txBody>
      </p:sp>
      <p:sp>
        <p:nvSpPr>
          <p:cNvPr id="18" name="Rectangle 17">
            <a:hlinkClick r:id="rId12"/>
            <a:extLst>
              <a:ext uri="{FF2B5EF4-FFF2-40B4-BE49-F238E27FC236}">
                <a16:creationId xmlns:a16="http://schemas.microsoft.com/office/drawing/2014/main" id="{66B03F51-7351-47DE-8171-E29BAD384677}"/>
              </a:ext>
            </a:extLst>
          </p:cNvPr>
          <p:cNvSpPr/>
          <p:nvPr/>
        </p:nvSpPr>
        <p:spPr>
          <a:xfrm>
            <a:off x="3901667" y="1389296"/>
            <a:ext cx="499829" cy="325386"/>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Parchemin vertical 12">
            <a:extLst>
              <a:ext uri="{FF2B5EF4-FFF2-40B4-BE49-F238E27FC236}">
                <a16:creationId xmlns:a16="http://schemas.microsoft.com/office/drawing/2014/main" id="{FC0F5526-4584-46D3-A143-07AAFBCD7890}"/>
              </a:ext>
            </a:extLst>
          </p:cNvPr>
          <p:cNvSpPr/>
          <p:nvPr/>
        </p:nvSpPr>
        <p:spPr>
          <a:xfrm>
            <a:off x="2852115" y="1768067"/>
            <a:ext cx="1183509" cy="888485"/>
          </a:xfrm>
          <a:prstGeom prst="vertic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Floral &amp; </a:t>
            </a:r>
            <a:r>
              <a:rPr lang="fr-FR" dirty="0" err="1"/>
              <a:t>Sandal</a:t>
            </a:r>
            <a:r>
              <a:rPr lang="fr-FR" dirty="0"/>
              <a:t> </a:t>
            </a:r>
            <a:r>
              <a:rPr lang="fr-FR" dirty="0" err="1"/>
              <a:t>wood</a:t>
            </a:r>
            <a:endParaRPr lang="fr-FR" dirty="0"/>
          </a:p>
        </p:txBody>
      </p:sp>
    </p:spTree>
    <p:custDataLst>
      <p:tags r:id="rId1"/>
    </p:custDataLst>
    <p:extLst>
      <p:ext uri="{BB962C8B-B14F-4D97-AF65-F5344CB8AC3E}">
        <p14:creationId xmlns:p14="http://schemas.microsoft.com/office/powerpoint/2010/main" val="224918305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11</a:t>
            </a:fld>
            <a:endParaRPr lang="es-ES"/>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6" name="Título 13"/>
          <p:cNvSpPr>
            <a:spLocks noGrp="1"/>
          </p:cNvSpPr>
          <p:nvPr>
            <p:ph type="title"/>
          </p:nvPr>
        </p:nvSpPr>
        <p:spPr>
          <a:xfrm>
            <a:off x="91440" y="416725"/>
            <a:ext cx="3713644" cy="1005818"/>
          </a:xfrm>
        </p:spPr>
        <p:txBody>
          <a:bodyPr>
            <a:normAutofit fontScale="90000"/>
          </a:bodyPr>
          <a:lstStyle/>
          <a:p>
            <a:r>
              <a:rPr lang="es-ES" sz="2800" b="1" dirty="0" err="1">
                <a:solidFill>
                  <a:srgbClr val="139D8D"/>
                </a:solidFill>
                <a:latin typeface="Century Gothic" panose="020B0502020202020204" pitchFamily="34" charset="0"/>
              </a:rPr>
              <a:t>Huiles</a:t>
            </a:r>
            <a:r>
              <a:rPr lang="es-ES" sz="2800" b="1" dirty="0">
                <a:solidFill>
                  <a:srgbClr val="139D8D"/>
                </a:solidFill>
                <a:latin typeface="Century Gothic" panose="020B0502020202020204" pitchFamily="34" charset="0"/>
              </a:rPr>
              <a:t> </a:t>
            </a:r>
            <a:r>
              <a:rPr lang="es-ES" sz="2800" b="1" dirty="0" err="1">
                <a:solidFill>
                  <a:srgbClr val="139D8D"/>
                </a:solidFill>
                <a:latin typeface="Century Gothic" panose="020B0502020202020204" pitchFamily="34" charset="0"/>
              </a:rPr>
              <a:t>essentielles</a:t>
            </a:r>
            <a:r>
              <a:rPr lang="es-ES" sz="2800" b="1" dirty="0">
                <a:solidFill>
                  <a:srgbClr val="139D8D"/>
                </a:solidFill>
                <a:latin typeface="Century Gothic" panose="020B0502020202020204" pitchFamily="34" charset="0"/>
              </a:rPr>
              <a:t> : </a:t>
            </a:r>
            <a:r>
              <a:rPr lang="es-ES" sz="2800" b="1" dirty="0" err="1">
                <a:latin typeface="Century Gothic" panose="020B0502020202020204" pitchFamily="34" charset="0"/>
              </a:rPr>
              <a:t>Nouvelle</a:t>
            </a:r>
            <a:r>
              <a:rPr lang="es-ES" sz="2800" b="1" dirty="0">
                <a:latin typeface="Century Gothic" panose="020B0502020202020204" pitchFamily="34" charset="0"/>
              </a:rPr>
              <a:t> </a:t>
            </a:r>
            <a:r>
              <a:rPr lang="es-ES" sz="2800" b="1" dirty="0" err="1">
                <a:latin typeface="Century Gothic" panose="020B0502020202020204" pitchFamily="34" charset="0"/>
              </a:rPr>
              <a:t>tendances</a:t>
            </a:r>
            <a:r>
              <a:rPr lang="es-ES" sz="2800" b="1" dirty="0">
                <a:latin typeface="Century Gothic" panose="020B0502020202020204" pitchFamily="34" charset="0"/>
              </a:rPr>
              <a:t> ?</a:t>
            </a:r>
            <a:endParaRPr lang="es-ES" sz="2800" b="1" dirty="0">
              <a:solidFill>
                <a:srgbClr val="139D8D"/>
              </a:solidFill>
              <a:latin typeface="Century Gothic" panose="020B0502020202020204" pitchFamily="34" charset="0"/>
            </a:endParaRPr>
          </a:p>
        </p:txBody>
      </p:sp>
      <p:pic>
        <p:nvPicPr>
          <p:cNvPr id="2" name="Image 1">
            <a:extLst>
              <a:ext uri="{FF2B5EF4-FFF2-40B4-BE49-F238E27FC236}">
                <a16:creationId xmlns:a16="http://schemas.microsoft.com/office/drawing/2014/main" id="{326B2B88-90B0-4501-835D-1E5A115AEC7F}"/>
              </a:ext>
            </a:extLst>
          </p:cNvPr>
          <p:cNvPicPr>
            <a:picLocks noChangeAspect="1"/>
          </p:cNvPicPr>
          <p:nvPr/>
        </p:nvPicPr>
        <p:blipFill>
          <a:blip r:embed="rId6"/>
          <a:stretch>
            <a:fillRect/>
          </a:stretch>
        </p:blipFill>
        <p:spPr>
          <a:xfrm>
            <a:off x="0" y="3416539"/>
            <a:ext cx="4385187" cy="3379029"/>
          </a:xfrm>
          <a:prstGeom prst="rect">
            <a:avLst/>
          </a:prstGeom>
        </p:spPr>
      </p:pic>
      <p:pic>
        <p:nvPicPr>
          <p:cNvPr id="3" name="Image 2">
            <a:extLst>
              <a:ext uri="{FF2B5EF4-FFF2-40B4-BE49-F238E27FC236}">
                <a16:creationId xmlns:a16="http://schemas.microsoft.com/office/drawing/2014/main" id="{BCE29A23-F822-437E-9CEB-706337C7355F}"/>
              </a:ext>
            </a:extLst>
          </p:cNvPr>
          <p:cNvPicPr>
            <a:picLocks noChangeAspect="1"/>
          </p:cNvPicPr>
          <p:nvPr/>
        </p:nvPicPr>
        <p:blipFill>
          <a:blip r:embed="rId7"/>
          <a:stretch>
            <a:fillRect/>
          </a:stretch>
        </p:blipFill>
        <p:spPr>
          <a:xfrm>
            <a:off x="3805084" y="537750"/>
            <a:ext cx="5178650" cy="3542425"/>
          </a:xfrm>
          <a:prstGeom prst="rect">
            <a:avLst/>
          </a:prstGeom>
        </p:spPr>
      </p:pic>
      <p:sp>
        <p:nvSpPr>
          <p:cNvPr id="12" name="ZoneTexte 11">
            <a:extLst>
              <a:ext uri="{FF2B5EF4-FFF2-40B4-BE49-F238E27FC236}">
                <a16:creationId xmlns:a16="http://schemas.microsoft.com/office/drawing/2014/main" id="{5606EE5F-978B-4957-9B26-51BCD0FF050B}"/>
              </a:ext>
            </a:extLst>
          </p:cNvPr>
          <p:cNvSpPr txBox="1"/>
          <p:nvPr/>
        </p:nvSpPr>
        <p:spPr>
          <a:xfrm>
            <a:off x="4283319" y="6356351"/>
            <a:ext cx="4232031" cy="369332"/>
          </a:xfrm>
          <a:prstGeom prst="rect">
            <a:avLst/>
          </a:prstGeom>
          <a:noFill/>
        </p:spPr>
        <p:txBody>
          <a:bodyPr wrap="square" rtlCol="0">
            <a:spAutoFit/>
          </a:bodyPr>
          <a:lstStyle/>
          <a:p>
            <a:r>
              <a:rPr lang="fr-FR" i="1" dirty="0" err="1"/>
              <a:t>Mintel</a:t>
            </a:r>
            <a:r>
              <a:rPr lang="fr-FR" i="1" dirty="0"/>
              <a:t> @ In-</a:t>
            </a:r>
            <a:r>
              <a:rPr lang="fr-FR" i="1" dirty="0" err="1"/>
              <a:t>Cosmetics</a:t>
            </a:r>
            <a:r>
              <a:rPr lang="fr-FR" i="1" dirty="0"/>
              <a:t> 2014 (Hambourg)</a:t>
            </a:r>
          </a:p>
        </p:txBody>
      </p:sp>
      <p:sp>
        <p:nvSpPr>
          <p:cNvPr id="20" name="ZoneTexte 19">
            <a:extLst>
              <a:ext uri="{FF2B5EF4-FFF2-40B4-BE49-F238E27FC236}">
                <a16:creationId xmlns:a16="http://schemas.microsoft.com/office/drawing/2014/main" id="{AACF8E99-0715-4F9D-B6FB-1B46F42A8D1B}"/>
              </a:ext>
            </a:extLst>
          </p:cNvPr>
          <p:cNvSpPr txBox="1"/>
          <p:nvPr/>
        </p:nvSpPr>
        <p:spPr>
          <a:xfrm>
            <a:off x="4232587" y="4610017"/>
            <a:ext cx="4819973" cy="461665"/>
          </a:xfrm>
          <a:prstGeom prst="rect">
            <a:avLst/>
          </a:prstGeom>
          <a:noFill/>
        </p:spPr>
        <p:txBody>
          <a:bodyPr wrap="square" rtlCol="0">
            <a:spAutoFit/>
          </a:bodyPr>
          <a:lstStyle/>
          <a:p>
            <a:pPr algn="ctr"/>
            <a:r>
              <a:rPr lang="fr-FR" sz="2400" dirty="0">
                <a:solidFill>
                  <a:srgbClr val="139D8D"/>
                </a:solidFill>
                <a:latin typeface="Century Gothic" panose="020B0502020202020204" pitchFamily="34" charset="0"/>
              </a:rPr>
              <a:t>Vers plus de fonctionnalités</a:t>
            </a:r>
          </a:p>
        </p:txBody>
      </p:sp>
    </p:spTree>
    <p:custDataLst>
      <p:tags r:id="rId1"/>
    </p:custDataLst>
    <p:extLst>
      <p:ext uri="{BB962C8B-B14F-4D97-AF65-F5344CB8AC3E}">
        <p14:creationId xmlns:p14="http://schemas.microsoft.com/office/powerpoint/2010/main" val="226634582"/>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12</a:t>
            </a:fld>
            <a:endParaRPr lang="es-ES"/>
          </a:p>
        </p:txBody>
      </p:sp>
      <p:sp>
        <p:nvSpPr>
          <p:cNvPr id="11" name="CuadroTexto 10"/>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Hub</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a:t>
            </a:r>
          </a:p>
        </p:txBody>
      </p:sp>
      <p:sp>
        <p:nvSpPr>
          <p:cNvPr id="17" name="Metin kutusu 8"/>
          <p:cNvSpPr txBox="1"/>
          <p:nvPr/>
        </p:nvSpPr>
        <p:spPr>
          <a:xfrm>
            <a:off x="388726" y="584713"/>
            <a:ext cx="7781731" cy="4893647"/>
          </a:xfrm>
          <a:prstGeom prst="rect">
            <a:avLst/>
          </a:prstGeom>
          <a:noFill/>
        </p:spPr>
        <p:txBody>
          <a:bodyPr wrap="square" rtlCol="0">
            <a:spAutoFit/>
          </a:bodyPr>
          <a:lstStyle/>
          <a:p>
            <a:r>
              <a:rPr lang="fr-BE" sz="3600" b="1" dirty="0">
                <a:solidFill>
                  <a:srgbClr val="139D8D"/>
                </a:solidFill>
                <a:latin typeface="Century Gothic" panose="020B0502020202020204" pitchFamily="34" charset="0"/>
                <a:ea typeface="+mj-ea"/>
                <a:cs typeface="+mj-cs"/>
              </a:rPr>
              <a:t>Plan</a:t>
            </a:r>
            <a:endParaRPr lang="tr-TR" sz="3600" b="1" dirty="0">
              <a:solidFill>
                <a:srgbClr val="139D8D"/>
              </a:solidFill>
              <a:latin typeface="Century Gothic" panose="020B0502020202020204" pitchFamily="34" charset="0"/>
              <a:ea typeface="+mj-ea"/>
              <a:cs typeface="+mj-cs"/>
            </a:endParaRPr>
          </a:p>
          <a:p>
            <a:endParaRPr lang="tr-TR" sz="2400" dirty="0">
              <a:solidFill>
                <a:prstClr val="black"/>
              </a:solidFill>
              <a:latin typeface="Arial" panose="020B0604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Historique</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Marché mondial</a:t>
            </a:r>
          </a:p>
          <a:p>
            <a:pPr marL="1073150" indent="-457200">
              <a:buFont typeface="Arial" panose="020B0604020202020204" pitchFamily="34" charset="0"/>
              <a:buChar char="•"/>
            </a:pPr>
            <a:r>
              <a:rPr lang="fr-FR" sz="3600" dirty="0">
                <a:latin typeface="Century Gothic" panose="020B0502020202020204" pitchFamily="34" charset="0"/>
              </a:rPr>
              <a:t>Législation </a:t>
            </a:r>
          </a:p>
          <a:p>
            <a:pPr marL="1073150" indent="-457200">
              <a:buFont typeface="Arial" panose="020B0604020202020204" pitchFamily="34" charset="0"/>
              <a:buChar char="•"/>
            </a:pPr>
            <a:r>
              <a:rPr lang="fr-FR" sz="3600" dirty="0">
                <a:latin typeface="Century Gothic" panose="020B0502020202020204" pitchFamily="34" charset="0"/>
              </a:rPr>
              <a:t>Définition &amp; Composition</a:t>
            </a:r>
          </a:p>
          <a:p>
            <a:pPr marL="1073150" indent="-457200">
              <a:buFont typeface="Arial" panose="020B0604020202020204" pitchFamily="34" charset="0"/>
              <a:buChar char="•"/>
            </a:pPr>
            <a:r>
              <a:rPr lang="fr-FR" sz="3600" dirty="0">
                <a:latin typeface="Century Gothic" panose="020B0502020202020204" pitchFamily="34" charset="0"/>
              </a:rPr>
              <a:t>Méthodes d’Extraction </a:t>
            </a:r>
          </a:p>
          <a:p>
            <a:pPr marL="1073150" indent="-457200">
              <a:buFont typeface="Arial" panose="020B0604020202020204" pitchFamily="34" charset="0"/>
              <a:buChar char="•"/>
            </a:pPr>
            <a:r>
              <a:rPr lang="fr-FR" sz="3600" dirty="0">
                <a:latin typeface="Century Gothic" panose="020B0502020202020204" pitchFamily="34" charset="0"/>
              </a:rPr>
              <a:t>Caractérisation</a:t>
            </a:r>
            <a:r>
              <a:rPr lang="tr-TR" sz="3600" dirty="0">
                <a:solidFill>
                  <a:prstClr val="black"/>
                </a:solidFill>
                <a:latin typeface="Century Gothic" panose="020B0502020202020204" pitchFamily="34" charset="0"/>
                <a:cs typeface="Arial" panose="020B0604020202020204" pitchFamily="34" charset="0"/>
              </a:rPr>
              <a:t>  </a:t>
            </a:r>
            <a:endParaRPr lang="fr-BE" sz="36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prstClr val="black"/>
                </a:solidFill>
                <a:latin typeface="Century Gothic" panose="020B0502020202020204" pitchFamily="34" charset="0"/>
                <a:cs typeface="Arial" panose="020B0604020202020204" pitchFamily="34" charset="0"/>
              </a:rPr>
              <a:t>Ex : Lavande vraie</a:t>
            </a:r>
            <a:endParaRPr lang="tr-TR" sz="3600" dirty="0">
              <a:solidFill>
                <a:prstClr val="black"/>
              </a:solidFill>
              <a:latin typeface="Century Gothic" panose="020B0502020202020204" pitchFamily="34" charset="0"/>
              <a:cs typeface="Arial" panose="020B0604020202020204" pitchFamily="34" charset="0"/>
            </a:endParaRPr>
          </a:p>
        </p:txBody>
      </p:sp>
      <p:grpSp>
        <p:nvGrpSpPr>
          <p:cNvPr id="6" name="Grupo 5"/>
          <p:cNvGrpSpPr/>
          <p:nvPr/>
        </p:nvGrpSpPr>
        <p:grpSpPr>
          <a:xfrm>
            <a:off x="115503" y="6150543"/>
            <a:ext cx="3269133" cy="706321"/>
            <a:chOff x="115503" y="6150543"/>
            <a:chExt cx="3269133" cy="706321"/>
          </a:xfrm>
        </p:grpSpPr>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Flèche droite 3">
            <a:extLst>
              <a:ext uri="{FF2B5EF4-FFF2-40B4-BE49-F238E27FC236}">
                <a16:creationId xmlns:a16="http://schemas.microsoft.com/office/drawing/2014/main" id="{88A99F52-C466-459B-8695-3BD9C44B4DF0}"/>
              </a:ext>
            </a:extLst>
          </p:cNvPr>
          <p:cNvSpPr/>
          <p:nvPr/>
        </p:nvSpPr>
        <p:spPr>
          <a:xfrm>
            <a:off x="308967" y="2712148"/>
            <a:ext cx="755168" cy="512856"/>
          </a:xfrm>
          <a:prstGeom prst="rightArrow">
            <a:avLst/>
          </a:prstGeom>
          <a:solidFill>
            <a:srgbClr val="139D8D"/>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1382533936"/>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13</a:t>
            </a:fld>
            <a:endParaRPr lang="es-ES"/>
          </a:p>
        </p:txBody>
      </p:sp>
      <p:sp>
        <p:nvSpPr>
          <p:cNvPr id="6" name="Título 13"/>
          <p:cNvSpPr>
            <a:spLocks noGrp="1"/>
          </p:cNvSpPr>
          <p:nvPr>
            <p:ph type="title"/>
          </p:nvPr>
        </p:nvSpPr>
        <p:spPr>
          <a:xfrm>
            <a:off x="342575" y="573054"/>
            <a:ext cx="7886700" cy="735617"/>
          </a:xfrm>
        </p:spPr>
        <p:txBody>
          <a:bodyPr>
            <a:normAutofit/>
          </a:bodyPr>
          <a:lstStyle/>
          <a:p>
            <a:r>
              <a:rPr lang="es-ES" sz="2800" b="1" dirty="0" err="1">
                <a:solidFill>
                  <a:srgbClr val="139D8D"/>
                </a:solidFill>
                <a:latin typeface="Century Gothic" panose="020B0502020202020204" pitchFamily="34" charset="0"/>
              </a:rPr>
              <a:t>Huiles</a:t>
            </a:r>
            <a:r>
              <a:rPr lang="es-ES" sz="2800" b="1" dirty="0">
                <a:solidFill>
                  <a:srgbClr val="139D8D"/>
                </a:solidFill>
                <a:latin typeface="Century Gothic" panose="020B0502020202020204" pitchFamily="34" charset="0"/>
              </a:rPr>
              <a:t> </a:t>
            </a:r>
            <a:r>
              <a:rPr lang="es-ES" sz="2800" b="1" dirty="0" err="1">
                <a:solidFill>
                  <a:srgbClr val="139D8D"/>
                </a:solidFill>
                <a:latin typeface="Century Gothic" panose="020B0502020202020204" pitchFamily="34" charset="0"/>
              </a:rPr>
              <a:t>essentielles</a:t>
            </a:r>
            <a:r>
              <a:rPr lang="es-ES" sz="2800" b="1" dirty="0">
                <a:solidFill>
                  <a:srgbClr val="139D8D"/>
                </a:solidFill>
                <a:latin typeface="Century Gothic" panose="020B0502020202020204" pitchFamily="34" charset="0"/>
              </a:rPr>
              <a:t> : </a:t>
            </a:r>
            <a:r>
              <a:rPr lang="es-ES" sz="2800" b="1" dirty="0" err="1">
                <a:latin typeface="Century Gothic" panose="020B0502020202020204" pitchFamily="34" charset="0"/>
              </a:rPr>
              <a:t>Législation</a:t>
            </a:r>
            <a:r>
              <a:rPr lang="es-ES" sz="2800" b="1" dirty="0">
                <a:latin typeface="Century Gothic" panose="020B0502020202020204" pitchFamily="34" charset="0"/>
              </a:rPr>
              <a:t> : </a:t>
            </a:r>
            <a:r>
              <a:rPr lang="es-ES" sz="2800" b="1" dirty="0" err="1">
                <a:latin typeface="Century Gothic" panose="020B0502020202020204" pitchFamily="34" charset="0"/>
              </a:rPr>
              <a:t>laquelle</a:t>
            </a:r>
            <a:r>
              <a:rPr lang="es-ES" sz="2800" b="1" dirty="0">
                <a:latin typeface="Century Gothic" panose="020B0502020202020204" pitchFamily="34" charset="0"/>
              </a:rPr>
              <a:t> ? </a:t>
            </a:r>
            <a:endParaRPr lang="es-ES"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2" name="Espace réservé du contenu 6">
            <a:extLst>
              <a:ext uri="{FF2B5EF4-FFF2-40B4-BE49-F238E27FC236}">
                <a16:creationId xmlns:a16="http://schemas.microsoft.com/office/drawing/2014/main" id="{4542EBEA-6376-41A6-812C-CAE97A1EB107}"/>
              </a:ext>
            </a:extLst>
          </p:cNvPr>
          <p:cNvPicPr>
            <a:picLocks noGrp="1" noChangeAspect="1"/>
          </p:cNvPicPr>
          <p:nvPr>
            <p:ph idx="1"/>
          </p:nvPr>
        </p:nvPicPr>
        <p:blipFill>
          <a:blip r:embed="rId6"/>
          <a:stretch>
            <a:fillRect/>
          </a:stretch>
        </p:blipFill>
        <p:spPr>
          <a:xfrm>
            <a:off x="1461529" y="1381212"/>
            <a:ext cx="6220941" cy="4587158"/>
          </a:xfrm>
          <a:prstGeom prst="rect">
            <a:avLst/>
          </a:prstGeom>
        </p:spPr>
      </p:pic>
      <p:sp>
        <p:nvSpPr>
          <p:cNvPr id="18" name="ZoneTexte 17">
            <a:extLst>
              <a:ext uri="{FF2B5EF4-FFF2-40B4-BE49-F238E27FC236}">
                <a16:creationId xmlns:a16="http://schemas.microsoft.com/office/drawing/2014/main" id="{B0CA3CC1-2DDE-45A7-B084-E30CC0E9F29E}"/>
              </a:ext>
            </a:extLst>
          </p:cNvPr>
          <p:cNvSpPr txBox="1"/>
          <p:nvPr/>
        </p:nvSpPr>
        <p:spPr>
          <a:xfrm>
            <a:off x="208727" y="6359311"/>
            <a:ext cx="2219839" cy="369332"/>
          </a:xfrm>
          <a:prstGeom prst="rect">
            <a:avLst/>
          </a:prstGeom>
          <a:noFill/>
        </p:spPr>
        <p:txBody>
          <a:bodyPr wrap="square" rtlCol="0">
            <a:spAutoFit/>
          </a:bodyPr>
          <a:lstStyle/>
          <a:p>
            <a:r>
              <a:rPr lang="fr-FR" i="1" dirty="0"/>
              <a:t>Source : </a:t>
            </a:r>
            <a:r>
              <a:rPr lang="fr-FR" i="1" dirty="0" err="1">
                <a:hlinkClick r:id="rId7"/>
              </a:rPr>
              <a:t>Archimex</a:t>
            </a:r>
            <a:endParaRPr lang="fr-FR" i="1" dirty="0"/>
          </a:p>
        </p:txBody>
      </p:sp>
    </p:spTree>
    <p:custDataLst>
      <p:tags r:id="rId1"/>
    </p:custDataLst>
    <p:extLst>
      <p:ext uri="{BB962C8B-B14F-4D97-AF65-F5344CB8AC3E}">
        <p14:creationId xmlns:p14="http://schemas.microsoft.com/office/powerpoint/2010/main" val="201813050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14</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Législation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sp>
        <p:nvSpPr>
          <p:cNvPr id="16" name="Espace réservé du contenu 2">
            <a:extLst>
              <a:ext uri="{FF2B5EF4-FFF2-40B4-BE49-F238E27FC236}">
                <a16:creationId xmlns:a16="http://schemas.microsoft.com/office/drawing/2014/main" id="{9A1A5ABC-4304-4FFF-B222-5983E0A11AB7}"/>
              </a:ext>
            </a:extLst>
          </p:cNvPr>
          <p:cNvSpPr>
            <a:spLocks noGrp="1"/>
          </p:cNvSpPr>
          <p:nvPr>
            <p:ph idx="1"/>
          </p:nvPr>
        </p:nvSpPr>
        <p:spPr>
          <a:xfrm>
            <a:off x="288408" y="1331154"/>
            <a:ext cx="8515350" cy="5616723"/>
          </a:xfrm>
        </p:spPr>
        <p:txBody>
          <a:bodyPr>
            <a:normAutofit fontScale="77500" lnSpcReduction="20000"/>
          </a:bodyPr>
          <a:lstStyle/>
          <a:p>
            <a:r>
              <a:rPr lang="fr-FR" dirty="0">
                <a:latin typeface="Century Gothic" panose="020B0502020202020204" pitchFamily="34" charset="0"/>
              </a:rPr>
              <a:t>Complexe car pas de législation propre aux HE </a:t>
            </a:r>
          </a:p>
          <a:p>
            <a:r>
              <a:rPr lang="fr-FR" dirty="0">
                <a:latin typeface="Century Gothic" panose="020B0502020202020204" pitchFamily="34" charset="0"/>
              </a:rPr>
              <a:t>Législation HE réglementée par le secteur d’application : Cosmétique, Alimentaire, Médicament, </a:t>
            </a:r>
            <a:r>
              <a:rPr lang="fr-FR" dirty="0" err="1">
                <a:latin typeface="Century Gothic" panose="020B0502020202020204" pitchFamily="34" charset="0"/>
              </a:rPr>
              <a:t>etc</a:t>
            </a:r>
            <a:endParaRPr lang="fr-FR" dirty="0">
              <a:latin typeface="Century Gothic" panose="020B0502020202020204" pitchFamily="34" charset="0"/>
            </a:endParaRPr>
          </a:p>
          <a:p>
            <a:pPr lvl="1"/>
            <a:r>
              <a:rPr lang="fr-FR" dirty="0">
                <a:latin typeface="Century Gothic" panose="020B0502020202020204" pitchFamily="34" charset="0"/>
              </a:rPr>
              <a:t>Cosmétique : </a:t>
            </a:r>
            <a:r>
              <a:rPr lang="fr-FR" dirty="0" err="1">
                <a:latin typeface="Century Gothic" panose="020B0502020202020204" pitchFamily="34" charset="0"/>
                <a:hlinkClick r:id="rId4"/>
              </a:rPr>
              <a:t>Regulation</a:t>
            </a:r>
            <a:r>
              <a:rPr lang="fr-FR" dirty="0">
                <a:latin typeface="Century Gothic" panose="020B0502020202020204" pitchFamily="34" charset="0"/>
                <a:hlinkClick r:id="rId4"/>
              </a:rPr>
              <a:t> (EC) N°1223/2009</a:t>
            </a:r>
            <a:endParaRPr lang="fr-FR" dirty="0">
              <a:latin typeface="Century Gothic" panose="020B0502020202020204" pitchFamily="34" charset="0"/>
            </a:endParaRPr>
          </a:p>
          <a:p>
            <a:pPr lvl="1"/>
            <a:r>
              <a:rPr lang="fr-FR" dirty="0">
                <a:latin typeface="Century Gothic" panose="020B0502020202020204" pitchFamily="34" charset="0"/>
              </a:rPr>
              <a:t>Alimentaire : </a:t>
            </a:r>
            <a:r>
              <a:rPr lang="fr-FR" dirty="0" err="1">
                <a:latin typeface="Century Gothic" panose="020B0502020202020204" pitchFamily="34" charset="0"/>
                <a:hlinkClick r:id="rId5"/>
              </a:rPr>
              <a:t>Regulation</a:t>
            </a:r>
            <a:r>
              <a:rPr lang="fr-FR" dirty="0">
                <a:latin typeface="Century Gothic" panose="020B0502020202020204" pitchFamily="34" charset="0"/>
                <a:hlinkClick r:id="rId5"/>
              </a:rPr>
              <a:t> (EC) N°1334/2008 </a:t>
            </a:r>
            <a:endParaRPr lang="fr-FR" dirty="0">
              <a:latin typeface="Century Gothic" panose="020B0502020202020204" pitchFamily="34" charset="0"/>
            </a:endParaRPr>
          </a:p>
          <a:p>
            <a:pPr lvl="1"/>
            <a:r>
              <a:rPr lang="fr-FR" dirty="0">
                <a:latin typeface="Century Gothic" panose="020B0502020202020204" pitchFamily="34" charset="0"/>
              </a:rPr>
              <a:t>Médicament : </a:t>
            </a:r>
            <a:r>
              <a:rPr lang="fr-FR" dirty="0">
                <a:latin typeface="Century Gothic" panose="020B0502020202020204" pitchFamily="34" charset="0"/>
                <a:hlinkClick r:id="rId6"/>
              </a:rPr>
              <a:t>Directive 2004/24/CE</a:t>
            </a:r>
            <a:endParaRPr lang="fr-FR" dirty="0">
              <a:latin typeface="Century Gothic" panose="020B0502020202020204" pitchFamily="34" charset="0"/>
            </a:endParaRPr>
          </a:p>
          <a:p>
            <a:r>
              <a:rPr lang="fr-FR" dirty="0">
                <a:latin typeface="Century Gothic" panose="020B0502020202020204" pitchFamily="34" charset="0"/>
              </a:rPr>
              <a:t>Complexe car ces textes de loi peuvent se contredire</a:t>
            </a:r>
          </a:p>
          <a:p>
            <a:r>
              <a:rPr lang="fr-FR" dirty="0">
                <a:latin typeface="Century Gothic" panose="020B0502020202020204" pitchFamily="34" charset="0"/>
              </a:rPr>
              <a:t>Complexe car beaucoup d’acteurs législatifs directs ou indirects en jeu</a:t>
            </a:r>
          </a:p>
          <a:p>
            <a:r>
              <a:rPr lang="fr-FR" dirty="0">
                <a:latin typeface="Century Gothic" panose="020B0502020202020204" pitchFamily="34" charset="0"/>
              </a:rPr>
              <a:t>Complexe car se rajoute la législation REACH &amp; CLP</a:t>
            </a:r>
          </a:p>
          <a:p>
            <a:pPr lvl="1"/>
            <a:r>
              <a:rPr lang="fr-FR" i="1" dirty="0">
                <a:latin typeface="Century Gothic" panose="020B0502020202020204" pitchFamily="34" charset="0"/>
              </a:rPr>
              <a:t>REACH : Registration, Evaluation, Autorisation and Restriction of </a:t>
            </a:r>
            <a:r>
              <a:rPr lang="fr-FR" i="1" dirty="0" err="1">
                <a:latin typeface="Century Gothic" panose="020B0502020202020204" pitchFamily="34" charset="0"/>
              </a:rPr>
              <a:t>Chemicals</a:t>
            </a:r>
            <a:endParaRPr lang="fr-FR" i="1" dirty="0">
              <a:latin typeface="Century Gothic" panose="020B0502020202020204" pitchFamily="34" charset="0"/>
            </a:endParaRPr>
          </a:p>
          <a:p>
            <a:pPr lvl="1"/>
            <a:r>
              <a:rPr lang="fr-FR" i="1" dirty="0">
                <a:latin typeface="Century Gothic" panose="020B0502020202020204" pitchFamily="34" charset="0"/>
              </a:rPr>
              <a:t>CLP : Classification, Labelling and Packaging</a:t>
            </a:r>
          </a:p>
          <a:p>
            <a:r>
              <a:rPr lang="fr-FR" dirty="0">
                <a:latin typeface="Century Gothic" panose="020B0502020202020204" pitchFamily="34" charset="0"/>
              </a:rPr>
              <a:t>Pas de </a:t>
            </a:r>
            <a:r>
              <a:rPr lang="fr-FR" dirty="0" err="1">
                <a:latin typeface="Century Gothic" panose="020B0502020202020204" pitchFamily="34" charset="0"/>
              </a:rPr>
              <a:t>standardization</a:t>
            </a:r>
            <a:r>
              <a:rPr lang="fr-FR" dirty="0">
                <a:latin typeface="Century Gothic" panose="020B0502020202020204" pitchFamily="34" charset="0"/>
              </a:rPr>
              <a:t> reconnue à l’échelon EU, il existe néanmoins les </a:t>
            </a:r>
            <a:r>
              <a:rPr lang="fr-FR" dirty="0">
                <a:latin typeface="Century Gothic" panose="020B0502020202020204" pitchFamily="34" charset="0"/>
                <a:hlinkClick r:id="rId7" action="ppaction://hlinkfile"/>
              </a:rPr>
              <a:t>standards de l’IFRA</a:t>
            </a:r>
            <a:r>
              <a:rPr lang="fr-FR" dirty="0">
                <a:latin typeface="Century Gothic" panose="020B0502020202020204" pitchFamily="34" charset="0"/>
              </a:rPr>
              <a:t>, guidé par le RIFM</a:t>
            </a:r>
          </a:p>
          <a:p>
            <a:r>
              <a:rPr lang="fr-FR" dirty="0">
                <a:latin typeface="Century Gothic" panose="020B0502020202020204" pitchFamily="34" charset="0"/>
              </a:rPr>
              <a:t>Besoin d’harmonisation : collaboration ISO/DEQM/IFRA </a:t>
            </a:r>
            <a:r>
              <a:rPr lang="fr-FR" dirty="0">
                <a:latin typeface="Century Gothic" panose="020B0502020202020204" pitchFamily="34" charset="0"/>
                <a:hlinkClick r:id="rId8" action="ppaction://hlinkfile"/>
              </a:rPr>
              <a:t>(ISO/TC 54</a:t>
            </a:r>
            <a:r>
              <a:rPr lang="fr-FR" dirty="0">
                <a:latin typeface="Century Gothic" panose="020B0502020202020204" pitchFamily="34" charset="0"/>
              </a:rPr>
              <a:t>)</a:t>
            </a:r>
          </a:p>
        </p:txBody>
      </p:sp>
      <p:pic>
        <p:nvPicPr>
          <p:cNvPr id="4" name="Image 3">
            <a:extLst>
              <a:ext uri="{FF2B5EF4-FFF2-40B4-BE49-F238E27FC236}">
                <a16:creationId xmlns:a16="http://schemas.microsoft.com/office/drawing/2014/main" id="{5B95D346-6095-44F9-89C5-0F76F09D9FA0}"/>
              </a:ext>
            </a:extLst>
          </p:cNvPr>
          <p:cNvPicPr>
            <a:picLocks noChangeAspect="1"/>
          </p:cNvPicPr>
          <p:nvPr/>
        </p:nvPicPr>
        <p:blipFill>
          <a:blip r:embed="rId9"/>
          <a:stretch>
            <a:fillRect/>
          </a:stretch>
        </p:blipFill>
        <p:spPr>
          <a:xfrm>
            <a:off x="6921910" y="24348"/>
            <a:ext cx="2293490" cy="1311877"/>
          </a:xfrm>
          <a:prstGeom prst="rect">
            <a:avLst/>
          </a:prstGeom>
        </p:spPr>
      </p:pic>
    </p:spTree>
    <p:custDataLst>
      <p:tags r:id="rId1"/>
    </p:custDataLst>
    <p:extLst>
      <p:ext uri="{BB962C8B-B14F-4D97-AF65-F5344CB8AC3E}">
        <p14:creationId xmlns:p14="http://schemas.microsoft.com/office/powerpoint/2010/main" val="1427487253"/>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321" y="352988"/>
            <a:ext cx="6518705" cy="429669"/>
          </a:xfrm>
        </p:spPr>
        <p:txBody>
          <a:bodyPr>
            <a:noAutofit/>
          </a:bodyPr>
          <a:lstStyle/>
          <a:p>
            <a:r>
              <a:rPr lang="fr-FR" sz="3200" b="1" dirty="0">
                <a:solidFill>
                  <a:srgbClr val="258B73"/>
                </a:solidFill>
                <a:latin typeface="Century Gothic" panose="020B0502020202020204" pitchFamily="34" charset="0"/>
              </a:rPr>
              <a:t>Huiles essentielles : </a:t>
            </a:r>
            <a:r>
              <a:rPr lang="fr-FR" sz="3200" b="1" dirty="0">
                <a:latin typeface="Century Gothic" panose="020B0502020202020204" pitchFamily="34" charset="0"/>
              </a:rPr>
              <a:t>les nombreux acteurs législatifs</a:t>
            </a:r>
          </a:p>
        </p:txBody>
      </p:sp>
      <p:sp>
        <p:nvSpPr>
          <p:cNvPr id="3" name="Espace réservé du contenu 2"/>
          <p:cNvSpPr>
            <a:spLocks noGrp="1"/>
          </p:cNvSpPr>
          <p:nvPr>
            <p:ph idx="1"/>
          </p:nvPr>
        </p:nvSpPr>
        <p:spPr>
          <a:xfrm>
            <a:off x="1527295" y="1295125"/>
            <a:ext cx="7203434" cy="5490797"/>
          </a:xfrm>
        </p:spPr>
        <p:txBody>
          <a:bodyPr>
            <a:normAutofit fontScale="92500" lnSpcReduction="10000"/>
          </a:bodyPr>
          <a:lstStyle/>
          <a:p>
            <a:r>
              <a:rPr lang="fr-FR" sz="800" dirty="0">
                <a:latin typeface="Century Gothic" panose="020B0502020202020204" pitchFamily="34" charset="0"/>
                <a:hlinkClick r:id="rId2"/>
              </a:rPr>
              <a:t>IFRA</a:t>
            </a:r>
            <a:r>
              <a:rPr lang="fr-FR" sz="800" dirty="0">
                <a:latin typeface="Century Gothic" panose="020B0502020202020204" pitchFamily="34" charset="0"/>
              </a:rPr>
              <a:t> (International Fragrances Association)</a:t>
            </a:r>
          </a:p>
          <a:p>
            <a:r>
              <a:rPr lang="fr-FR" sz="800" dirty="0">
                <a:latin typeface="Century Gothic" panose="020B0502020202020204" pitchFamily="34" charset="0"/>
                <a:hlinkClick r:id="rId3"/>
              </a:rPr>
              <a:t>RIFM</a:t>
            </a:r>
            <a:r>
              <a:rPr lang="fr-FR" sz="800" dirty="0">
                <a:latin typeface="Century Gothic" panose="020B0502020202020204" pitchFamily="34" charset="0"/>
              </a:rPr>
              <a:t> (</a:t>
            </a:r>
            <a:r>
              <a:rPr lang="fr-FR" sz="800" dirty="0" err="1">
                <a:latin typeface="Century Gothic" panose="020B0502020202020204" pitchFamily="34" charset="0"/>
              </a:rPr>
              <a:t>Research</a:t>
            </a:r>
            <a:r>
              <a:rPr lang="fr-FR" sz="800" dirty="0">
                <a:latin typeface="Century Gothic" panose="020B0502020202020204" pitchFamily="34" charset="0"/>
              </a:rPr>
              <a:t> Institute for Fragrances </a:t>
            </a:r>
            <a:r>
              <a:rPr lang="fr-FR" sz="800" dirty="0" err="1">
                <a:latin typeface="Century Gothic" panose="020B0502020202020204" pitchFamily="34" charset="0"/>
              </a:rPr>
              <a:t>Materials</a:t>
            </a:r>
            <a:r>
              <a:rPr lang="fr-FR" sz="800" dirty="0">
                <a:latin typeface="Century Gothic" panose="020B0502020202020204" pitchFamily="34" charset="0"/>
              </a:rPr>
              <a:t>) </a:t>
            </a:r>
          </a:p>
          <a:p>
            <a:r>
              <a:rPr lang="fr-FR" sz="800" dirty="0">
                <a:latin typeface="Century Gothic" panose="020B0502020202020204" pitchFamily="34" charset="0"/>
                <a:hlinkClick r:id="rId4"/>
              </a:rPr>
              <a:t>IFEAT</a:t>
            </a:r>
            <a:r>
              <a:rPr lang="fr-FR" sz="800" dirty="0">
                <a:latin typeface="Century Gothic" panose="020B0502020202020204" pitchFamily="34" charset="0"/>
              </a:rPr>
              <a:t> (</a:t>
            </a:r>
            <a:r>
              <a:rPr lang="en-GB" sz="800" dirty="0">
                <a:latin typeface="Century Gothic" panose="020B0502020202020204" pitchFamily="34" charset="0"/>
              </a:rPr>
              <a:t>International Federation of Essential oils and Aromas trades)</a:t>
            </a:r>
          </a:p>
          <a:p>
            <a:r>
              <a:rPr lang="fr-FR" sz="800" dirty="0">
                <a:latin typeface="Century Gothic" panose="020B0502020202020204" pitchFamily="34" charset="0"/>
                <a:hlinkClick r:id="rId5"/>
              </a:rPr>
              <a:t>EFEO</a:t>
            </a:r>
            <a:r>
              <a:rPr lang="fr-FR" sz="800" dirty="0">
                <a:latin typeface="Century Gothic" panose="020B0502020202020204" pitchFamily="34" charset="0"/>
              </a:rPr>
              <a:t> (</a:t>
            </a:r>
            <a:r>
              <a:rPr lang="fr-FR" sz="800" dirty="0" err="1">
                <a:latin typeface="Century Gothic" panose="020B0502020202020204" pitchFamily="34" charset="0"/>
              </a:rPr>
              <a:t>European</a:t>
            </a:r>
            <a:r>
              <a:rPr lang="fr-FR" sz="800" dirty="0">
                <a:latin typeface="Century Gothic" panose="020B0502020202020204" pitchFamily="34" charset="0"/>
              </a:rPr>
              <a:t> </a:t>
            </a:r>
            <a:r>
              <a:rPr lang="fr-FR" sz="800" dirty="0" err="1">
                <a:latin typeface="Century Gothic" panose="020B0502020202020204" pitchFamily="34" charset="0"/>
              </a:rPr>
              <a:t>Federation</a:t>
            </a:r>
            <a:r>
              <a:rPr lang="fr-FR" sz="800" dirty="0">
                <a:latin typeface="Century Gothic" panose="020B0502020202020204" pitchFamily="34" charset="0"/>
              </a:rPr>
              <a:t> of Essential </a:t>
            </a:r>
            <a:r>
              <a:rPr lang="fr-FR" sz="800" dirty="0" err="1">
                <a:latin typeface="Century Gothic" panose="020B0502020202020204" pitchFamily="34" charset="0"/>
              </a:rPr>
              <a:t>Oil</a:t>
            </a:r>
            <a:r>
              <a:rPr lang="fr-FR" sz="800" dirty="0">
                <a:latin typeface="Century Gothic" panose="020B0502020202020204" pitchFamily="34" charset="0"/>
              </a:rPr>
              <a:t>)</a:t>
            </a:r>
          </a:p>
          <a:p>
            <a:r>
              <a:rPr lang="fr-FR" sz="800" dirty="0">
                <a:latin typeface="Century Gothic" panose="020B0502020202020204" pitchFamily="34" charset="0"/>
                <a:hlinkClick r:id="rId6"/>
              </a:rPr>
              <a:t>EFFA</a:t>
            </a:r>
            <a:r>
              <a:rPr lang="fr-FR" sz="800" dirty="0">
                <a:latin typeface="Century Gothic" panose="020B0502020202020204" pitchFamily="34" charset="0"/>
              </a:rPr>
              <a:t> (</a:t>
            </a:r>
            <a:r>
              <a:rPr lang="fr-FR" sz="800" dirty="0" err="1">
                <a:latin typeface="Century Gothic" panose="020B0502020202020204" pitchFamily="34" charset="0"/>
              </a:rPr>
              <a:t>European</a:t>
            </a:r>
            <a:r>
              <a:rPr lang="fr-FR" sz="800" dirty="0">
                <a:latin typeface="Century Gothic" panose="020B0502020202020204" pitchFamily="34" charset="0"/>
              </a:rPr>
              <a:t> </a:t>
            </a:r>
            <a:r>
              <a:rPr lang="fr-FR" sz="800" dirty="0" err="1">
                <a:latin typeface="Century Gothic" panose="020B0502020202020204" pitchFamily="34" charset="0"/>
              </a:rPr>
              <a:t>Flavour</a:t>
            </a:r>
            <a:r>
              <a:rPr lang="fr-FR" sz="800" dirty="0">
                <a:latin typeface="Century Gothic" panose="020B0502020202020204" pitchFamily="34" charset="0"/>
              </a:rPr>
              <a:t> Association)</a:t>
            </a:r>
          </a:p>
          <a:p>
            <a:r>
              <a:rPr lang="fr-FR" sz="800" dirty="0">
                <a:latin typeface="Century Gothic" panose="020B0502020202020204" pitchFamily="34" charset="0"/>
                <a:hlinkClick r:id="rId7"/>
              </a:rPr>
              <a:t>IOFI</a:t>
            </a:r>
            <a:r>
              <a:rPr lang="fr-FR" sz="800" dirty="0">
                <a:latin typeface="Century Gothic" panose="020B0502020202020204" pitchFamily="34" charset="0"/>
              </a:rPr>
              <a:t> (International </a:t>
            </a:r>
            <a:r>
              <a:rPr lang="fr-FR" sz="800" dirty="0" err="1">
                <a:latin typeface="Century Gothic" panose="020B0502020202020204" pitchFamily="34" charset="0"/>
              </a:rPr>
              <a:t>Organization</a:t>
            </a:r>
            <a:r>
              <a:rPr lang="fr-FR" sz="800" dirty="0">
                <a:latin typeface="Century Gothic" panose="020B0502020202020204" pitchFamily="34" charset="0"/>
              </a:rPr>
              <a:t> of the </a:t>
            </a:r>
            <a:r>
              <a:rPr lang="fr-FR" sz="800" dirty="0" err="1">
                <a:latin typeface="Century Gothic" panose="020B0502020202020204" pitchFamily="34" charset="0"/>
              </a:rPr>
              <a:t>Flavour</a:t>
            </a:r>
            <a:r>
              <a:rPr lang="fr-FR" sz="800" dirty="0">
                <a:latin typeface="Century Gothic" panose="020B0502020202020204" pitchFamily="34" charset="0"/>
              </a:rPr>
              <a:t> </a:t>
            </a:r>
            <a:r>
              <a:rPr lang="fr-FR" sz="800" dirty="0" err="1">
                <a:latin typeface="Century Gothic" panose="020B0502020202020204" pitchFamily="34" charset="0"/>
              </a:rPr>
              <a:t>Industry</a:t>
            </a:r>
            <a:r>
              <a:rPr lang="fr-FR" sz="800" dirty="0">
                <a:latin typeface="Century Gothic" panose="020B0502020202020204" pitchFamily="34" charset="0"/>
              </a:rPr>
              <a:t>)</a:t>
            </a:r>
          </a:p>
          <a:p>
            <a:r>
              <a:rPr lang="fr-FR" sz="800" dirty="0">
                <a:latin typeface="Century Gothic" panose="020B0502020202020204" pitchFamily="34" charset="0"/>
                <a:hlinkClick r:id="rId8"/>
              </a:rPr>
              <a:t>FDA</a:t>
            </a:r>
            <a:r>
              <a:rPr lang="fr-FR" sz="800" dirty="0">
                <a:latin typeface="Century Gothic" panose="020B0502020202020204" pitchFamily="34" charset="0"/>
              </a:rPr>
              <a:t> (Food &amp; Drug Administration)</a:t>
            </a:r>
          </a:p>
          <a:p>
            <a:r>
              <a:rPr lang="fr-FR" sz="800" dirty="0">
                <a:latin typeface="Century Gothic" panose="020B0502020202020204" pitchFamily="34" charset="0"/>
                <a:hlinkClick r:id="rId9"/>
              </a:rPr>
              <a:t>EFSA</a:t>
            </a:r>
            <a:r>
              <a:rPr lang="fr-FR" sz="800" dirty="0">
                <a:latin typeface="Century Gothic" panose="020B0502020202020204" pitchFamily="34" charset="0"/>
              </a:rPr>
              <a:t> (</a:t>
            </a:r>
            <a:r>
              <a:rPr lang="fr-FR" sz="800" dirty="0" err="1">
                <a:latin typeface="Century Gothic" panose="020B0502020202020204" pitchFamily="34" charset="0"/>
              </a:rPr>
              <a:t>European</a:t>
            </a:r>
            <a:r>
              <a:rPr lang="fr-FR" sz="800" dirty="0">
                <a:latin typeface="Century Gothic" panose="020B0502020202020204" pitchFamily="34" charset="0"/>
              </a:rPr>
              <a:t> Food </a:t>
            </a:r>
            <a:r>
              <a:rPr lang="fr-FR" sz="800" dirty="0" err="1">
                <a:latin typeface="Century Gothic" panose="020B0502020202020204" pitchFamily="34" charset="0"/>
              </a:rPr>
              <a:t>Safety</a:t>
            </a:r>
            <a:r>
              <a:rPr lang="fr-FR" sz="800" dirty="0">
                <a:latin typeface="Century Gothic" panose="020B0502020202020204" pitchFamily="34" charset="0"/>
              </a:rPr>
              <a:t> </a:t>
            </a:r>
            <a:r>
              <a:rPr lang="fr-FR" sz="800" dirty="0" err="1">
                <a:latin typeface="Century Gothic" panose="020B0502020202020204" pitchFamily="34" charset="0"/>
              </a:rPr>
              <a:t>Authority</a:t>
            </a:r>
            <a:r>
              <a:rPr lang="fr-FR" sz="800" dirty="0">
                <a:latin typeface="Century Gothic" panose="020B0502020202020204" pitchFamily="34" charset="0"/>
              </a:rPr>
              <a:t>)</a:t>
            </a:r>
          </a:p>
          <a:p>
            <a:endParaRPr lang="fr-FR" sz="800" dirty="0">
              <a:latin typeface="Century Gothic" panose="020B0502020202020204" pitchFamily="34" charset="0"/>
            </a:endParaRPr>
          </a:p>
          <a:p>
            <a:r>
              <a:rPr lang="fr-FR" sz="800" dirty="0" err="1">
                <a:latin typeface="Century Gothic" panose="020B0502020202020204" pitchFamily="34" charset="0"/>
                <a:hlinkClick r:id="rId10"/>
              </a:rPr>
              <a:t>Cosmetics</a:t>
            </a:r>
            <a:r>
              <a:rPr lang="fr-FR" sz="800" dirty="0">
                <a:latin typeface="Century Gothic" panose="020B0502020202020204" pitchFamily="34" charset="0"/>
                <a:hlinkClick r:id="rId10"/>
              </a:rPr>
              <a:t> Europe Association</a:t>
            </a:r>
            <a:r>
              <a:rPr lang="fr-FR" sz="800" dirty="0">
                <a:latin typeface="Century Gothic" panose="020B0502020202020204" pitchFamily="34" charset="0"/>
              </a:rPr>
              <a:t> (anciennement </a:t>
            </a:r>
            <a:r>
              <a:rPr lang="fr-FR" sz="800" dirty="0" err="1">
                <a:latin typeface="Century Gothic" panose="020B0502020202020204" pitchFamily="34" charset="0"/>
              </a:rPr>
              <a:t>Colipa</a:t>
            </a:r>
            <a:r>
              <a:rPr lang="fr-FR" sz="800" dirty="0">
                <a:latin typeface="Century Gothic" panose="020B0502020202020204" pitchFamily="34" charset="0"/>
              </a:rPr>
              <a:t>)</a:t>
            </a:r>
          </a:p>
          <a:p>
            <a:r>
              <a:rPr lang="fr-FR" sz="800" dirty="0" err="1">
                <a:latin typeface="Century Gothic" panose="020B0502020202020204" pitchFamily="34" charset="0"/>
                <a:hlinkClick r:id="rId11"/>
              </a:rPr>
              <a:t>EFfCI</a:t>
            </a:r>
            <a:r>
              <a:rPr lang="fr-FR" sz="800" dirty="0">
                <a:latin typeface="Century Gothic" panose="020B0502020202020204" pitchFamily="34" charset="0"/>
              </a:rPr>
              <a:t> (</a:t>
            </a:r>
            <a:r>
              <a:rPr lang="fr-FR" sz="800" dirty="0" err="1">
                <a:latin typeface="Century Gothic" panose="020B0502020202020204" pitchFamily="34" charset="0"/>
              </a:rPr>
              <a:t>European</a:t>
            </a:r>
            <a:r>
              <a:rPr lang="fr-FR" sz="800" dirty="0">
                <a:latin typeface="Century Gothic" panose="020B0502020202020204" pitchFamily="34" charset="0"/>
              </a:rPr>
              <a:t> </a:t>
            </a:r>
            <a:r>
              <a:rPr lang="fr-FR" sz="800" dirty="0" err="1">
                <a:latin typeface="Century Gothic" panose="020B0502020202020204" pitchFamily="34" charset="0"/>
              </a:rPr>
              <a:t>Federation</a:t>
            </a:r>
            <a:r>
              <a:rPr lang="fr-FR" sz="800" dirty="0">
                <a:latin typeface="Century Gothic" panose="020B0502020202020204" pitchFamily="34" charset="0"/>
              </a:rPr>
              <a:t> for </a:t>
            </a:r>
            <a:r>
              <a:rPr lang="fr-FR" sz="800" dirty="0" err="1">
                <a:latin typeface="Century Gothic" panose="020B0502020202020204" pitchFamily="34" charset="0"/>
              </a:rPr>
              <a:t>Cosmetic</a:t>
            </a:r>
            <a:r>
              <a:rPr lang="fr-FR" sz="800" dirty="0">
                <a:latin typeface="Century Gothic" panose="020B0502020202020204" pitchFamily="34" charset="0"/>
              </a:rPr>
              <a:t> </a:t>
            </a:r>
            <a:r>
              <a:rPr lang="fr-FR" sz="800" dirty="0" err="1">
                <a:latin typeface="Century Gothic" panose="020B0502020202020204" pitchFamily="34" charset="0"/>
              </a:rPr>
              <a:t>Ingredients</a:t>
            </a:r>
            <a:r>
              <a:rPr lang="fr-FR" sz="800" dirty="0">
                <a:latin typeface="Century Gothic" panose="020B0502020202020204" pitchFamily="34" charset="0"/>
              </a:rPr>
              <a:t>)</a:t>
            </a:r>
          </a:p>
          <a:p>
            <a:r>
              <a:rPr lang="fr-FR" sz="800" dirty="0">
                <a:latin typeface="Century Gothic" panose="020B0502020202020204" pitchFamily="34" charset="0"/>
                <a:hlinkClick r:id="rId12"/>
              </a:rPr>
              <a:t>DETIC</a:t>
            </a:r>
            <a:r>
              <a:rPr lang="fr-FR" sz="800" dirty="0">
                <a:latin typeface="Century Gothic" panose="020B0502020202020204" pitchFamily="34" charset="0"/>
              </a:rPr>
              <a:t> (Association Belgo-Luxembourgeoise des producteurs et des distributeurs de savons, cosmétiques, détergents, produits d'entretien, d'hygiène et de toilette, colles, produits et matériel connexes)</a:t>
            </a:r>
          </a:p>
          <a:p>
            <a:r>
              <a:rPr lang="fr-FR" sz="800" dirty="0">
                <a:latin typeface="Century Gothic" panose="020B0502020202020204" pitchFamily="34" charset="0"/>
                <a:hlinkClick r:id="rId13"/>
              </a:rPr>
              <a:t>FEBEA</a:t>
            </a:r>
            <a:r>
              <a:rPr lang="fr-FR" sz="800" dirty="0">
                <a:latin typeface="Century Gothic" panose="020B0502020202020204" pitchFamily="34" charset="0"/>
              </a:rPr>
              <a:t> (Fédération des Entreprises de la Beauté)</a:t>
            </a:r>
          </a:p>
          <a:p>
            <a:endParaRPr lang="fr-FR" sz="800" dirty="0">
              <a:latin typeface="Century Gothic" panose="020B0502020202020204" pitchFamily="34" charset="0"/>
            </a:endParaRPr>
          </a:p>
          <a:p>
            <a:r>
              <a:rPr lang="fr-FR" sz="800" dirty="0">
                <a:latin typeface="Century Gothic" panose="020B0502020202020204" pitchFamily="34" charset="0"/>
                <a:hlinkClick r:id="rId14"/>
              </a:rPr>
              <a:t>AFNOR</a:t>
            </a:r>
            <a:r>
              <a:rPr lang="fr-FR" sz="800" dirty="0">
                <a:latin typeface="Century Gothic" panose="020B0502020202020204" pitchFamily="34" charset="0"/>
              </a:rPr>
              <a:t> (Agence Française de Normalisation)</a:t>
            </a:r>
          </a:p>
          <a:p>
            <a:r>
              <a:rPr lang="fr-FR" sz="800" dirty="0">
                <a:latin typeface="Century Gothic" panose="020B0502020202020204" pitchFamily="34" charset="0"/>
                <a:hlinkClick r:id="rId15"/>
              </a:rPr>
              <a:t>CEN</a:t>
            </a:r>
            <a:r>
              <a:rPr lang="fr-FR" sz="800" dirty="0">
                <a:latin typeface="Century Gothic" panose="020B0502020202020204" pitchFamily="34" charset="0"/>
              </a:rPr>
              <a:t> (Comité Européen de Normalisation)</a:t>
            </a:r>
          </a:p>
          <a:p>
            <a:r>
              <a:rPr lang="fr-FR" sz="800" dirty="0">
                <a:latin typeface="Century Gothic" panose="020B0502020202020204" pitchFamily="34" charset="0"/>
                <a:hlinkClick r:id="rId16"/>
              </a:rPr>
              <a:t>ISO</a:t>
            </a:r>
            <a:r>
              <a:rPr lang="fr-FR" sz="800" dirty="0">
                <a:latin typeface="Century Gothic" panose="020B0502020202020204" pitchFamily="34" charset="0"/>
              </a:rPr>
              <a:t> (International </a:t>
            </a:r>
            <a:r>
              <a:rPr lang="fr-FR" sz="800" dirty="0" err="1">
                <a:latin typeface="Century Gothic" panose="020B0502020202020204" pitchFamily="34" charset="0"/>
              </a:rPr>
              <a:t>Organization</a:t>
            </a:r>
            <a:r>
              <a:rPr lang="fr-FR" sz="800" dirty="0">
                <a:latin typeface="Century Gothic" panose="020B0502020202020204" pitchFamily="34" charset="0"/>
              </a:rPr>
              <a:t> for </a:t>
            </a:r>
            <a:r>
              <a:rPr lang="fr-FR" sz="800" dirty="0" err="1">
                <a:latin typeface="Century Gothic" panose="020B0502020202020204" pitchFamily="34" charset="0"/>
              </a:rPr>
              <a:t>Standardization</a:t>
            </a:r>
            <a:r>
              <a:rPr lang="fr-FR" sz="800" dirty="0">
                <a:latin typeface="Century Gothic" panose="020B0502020202020204" pitchFamily="34" charset="0"/>
              </a:rPr>
              <a:t>)</a:t>
            </a:r>
          </a:p>
          <a:p>
            <a:endParaRPr lang="fr-FR" sz="800" dirty="0">
              <a:latin typeface="Century Gothic" panose="020B0502020202020204" pitchFamily="34" charset="0"/>
            </a:endParaRPr>
          </a:p>
          <a:p>
            <a:r>
              <a:rPr lang="fr-FR" sz="800" dirty="0">
                <a:latin typeface="Century Gothic" panose="020B0502020202020204" pitchFamily="34" charset="0"/>
              </a:rPr>
              <a:t>AFSSAPS (Agence Française de Sécurité Sanitaire des Produits de Santé) devenu ANSM</a:t>
            </a:r>
          </a:p>
          <a:p>
            <a:r>
              <a:rPr lang="fr-FR" sz="800" dirty="0">
                <a:latin typeface="Century Gothic" panose="020B0502020202020204" pitchFamily="34" charset="0"/>
                <a:hlinkClick r:id="rId17"/>
              </a:rPr>
              <a:t>ANSM</a:t>
            </a:r>
            <a:r>
              <a:rPr lang="fr-FR" sz="800" dirty="0">
                <a:latin typeface="Century Gothic" panose="020B0502020202020204" pitchFamily="34" charset="0"/>
              </a:rPr>
              <a:t> (Agence Nationale de Sécurité du Médicament et des produits de santé) : section Comité Français de la Pharmacopée « plantes médicinales et huiles essentielles)</a:t>
            </a:r>
          </a:p>
          <a:p>
            <a:r>
              <a:rPr lang="fr-FR" sz="800" dirty="0">
                <a:latin typeface="Century Gothic" panose="020B0502020202020204" pitchFamily="34" charset="0"/>
                <a:hlinkClick r:id="rId18"/>
              </a:rPr>
              <a:t>EDQM</a:t>
            </a:r>
            <a:r>
              <a:rPr lang="fr-FR" sz="800" dirty="0">
                <a:latin typeface="Century Gothic" panose="020B0502020202020204" pitchFamily="34" charset="0"/>
              </a:rPr>
              <a:t> (</a:t>
            </a:r>
            <a:r>
              <a:rPr lang="fr-FR" sz="800" dirty="0" err="1">
                <a:latin typeface="Century Gothic" panose="020B0502020202020204" pitchFamily="34" charset="0"/>
              </a:rPr>
              <a:t>European</a:t>
            </a:r>
            <a:r>
              <a:rPr lang="fr-FR" sz="800" dirty="0">
                <a:latin typeface="Century Gothic" panose="020B0502020202020204" pitchFamily="34" charset="0"/>
              </a:rPr>
              <a:t> </a:t>
            </a:r>
            <a:r>
              <a:rPr lang="fr-FR" sz="800" dirty="0" err="1">
                <a:latin typeface="Century Gothic" panose="020B0502020202020204" pitchFamily="34" charset="0"/>
              </a:rPr>
              <a:t>Directorate</a:t>
            </a:r>
            <a:r>
              <a:rPr lang="fr-FR" sz="800" dirty="0">
                <a:latin typeface="Century Gothic" panose="020B0502020202020204" pitchFamily="34" charset="0"/>
              </a:rPr>
              <a:t> for the </a:t>
            </a:r>
            <a:r>
              <a:rPr lang="fr-FR" sz="800" dirty="0" err="1">
                <a:latin typeface="Century Gothic" panose="020B0502020202020204" pitchFamily="34" charset="0"/>
              </a:rPr>
              <a:t>Quality</a:t>
            </a:r>
            <a:r>
              <a:rPr lang="fr-FR" sz="800" dirty="0">
                <a:latin typeface="Century Gothic" panose="020B0502020202020204" pitchFamily="34" charset="0"/>
              </a:rPr>
              <a:t> of </a:t>
            </a:r>
            <a:r>
              <a:rPr lang="fr-FR" sz="800" dirty="0" err="1">
                <a:latin typeface="Century Gothic" panose="020B0502020202020204" pitchFamily="34" charset="0"/>
              </a:rPr>
              <a:t>Medicine</a:t>
            </a:r>
            <a:r>
              <a:rPr lang="fr-FR" sz="800" dirty="0">
                <a:latin typeface="Century Gothic" panose="020B0502020202020204" pitchFamily="34" charset="0"/>
              </a:rPr>
              <a:t>) au sein du Conseil de l’Europe</a:t>
            </a:r>
          </a:p>
          <a:p>
            <a:r>
              <a:rPr lang="fr-FR" sz="800" dirty="0">
                <a:latin typeface="Century Gothic" panose="020B0502020202020204" pitchFamily="34" charset="0"/>
                <a:hlinkClick r:id="rId19"/>
              </a:rPr>
              <a:t>EMEA</a:t>
            </a:r>
            <a:r>
              <a:rPr lang="fr-FR" sz="800" dirty="0">
                <a:latin typeface="Century Gothic" panose="020B0502020202020204" pitchFamily="34" charset="0"/>
              </a:rPr>
              <a:t> (</a:t>
            </a:r>
            <a:r>
              <a:rPr lang="fr-FR" sz="800" dirty="0" err="1">
                <a:latin typeface="Century Gothic" panose="020B0502020202020204" pitchFamily="34" charset="0"/>
              </a:rPr>
              <a:t>European</a:t>
            </a:r>
            <a:r>
              <a:rPr lang="fr-FR" sz="800" dirty="0">
                <a:latin typeface="Century Gothic" panose="020B0502020202020204" pitchFamily="34" charset="0"/>
              </a:rPr>
              <a:t> </a:t>
            </a:r>
            <a:r>
              <a:rPr lang="fr-FR" sz="800" dirty="0" err="1">
                <a:latin typeface="Century Gothic" panose="020B0502020202020204" pitchFamily="34" charset="0"/>
              </a:rPr>
              <a:t>Medicines</a:t>
            </a:r>
            <a:r>
              <a:rPr lang="fr-FR" sz="800" dirty="0">
                <a:latin typeface="Century Gothic" panose="020B0502020202020204" pitchFamily="34" charset="0"/>
              </a:rPr>
              <a:t> Agency)</a:t>
            </a:r>
          </a:p>
          <a:p>
            <a:r>
              <a:rPr lang="fr-FR" sz="800" dirty="0">
                <a:latin typeface="Century Gothic" panose="020B0502020202020204" pitchFamily="34" charset="0"/>
                <a:hlinkClick r:id="rId20"/>
              </a:rPr>
              <a:t>USP</a:t>
            </a:r>
            <a:r>
              <a:rPr lang="fr-FR" sz="800" dirty="0">
                <a:latin typeface="Century Gothic" panose="020B0502020202020204" pitchFamily="34" charset="0"/>
              </a:rPr>
              <a:t> (US </a:t>
            </a:r>
            <a:r>
              <a:rPr lang="fr-FR" sz="800" dirty="0" err="1">
                <a:latin typeface="Century Gothic" panose="020B0502020202020204" pitchFamily="34" charset="0"/>
              </a:rPr>
              <a:t>Pharmacopeial</a:t>
            </a:r>
            <a:r>
              <a:rPr lang="fr-FR" sz="800" dirty="0">
                <a:latin typeface="Century Gothic" panose="020B0502020202020204" pitchFamily="34" charset="0"/>
              </a:rPr>
              <a:t> convention)</a:t>
            </a:r>
          </a:p>
          <a:p>
            <a:pPr marL="0" indent="0">
              <a:buNone/>
            </a:pPr>
            <a:endParaRPr lang="fr-FR" sz="800" dirty="0">
              <a:latin typeface="Century Gothic" panose="020B0502020202020204" pitchFamily="34" charset="0"/>
            </a:endParaRPr>
          </a:p>
          <a:p>
            <a:r>
              <a:rPr lang="fr-FR" sz="800" dirty="0">
                <a:latin typeface="Century Gothic" panose="020B0502020202020204" pitchFamily="34" charset="0"/>
                <a:hlinkClick r:id="rId21"/>
              </a:rPr>
              <a:t>ECHA </a:t>
            </a:r>
            <a:r>
              <a:rPr lang="fr-FR" sz="800" dirty="0">
                <a:latin typeface="Century Gothic" panose="020B0502020202020204" pitchFamily="34" charset="0"/>
              </a:rPr>
              <a:t>(</a:t>
            </a:r>
            <a:r>
              <a:rPr lang="fr-FR" sz="800" dirty="0" err="1">
                <a:latin typeface="Century Gothic" panose="020B0502020202020204" pitchFamily="34" charset="0"/>
              </a:rPr>
              <a:t>European</a:t>
            </a:r>
            <a:r>
              <a:rPr lang="fr-FR" sz="800" dirty="0">
                <a:latin typeface="Century Gothic" panose="020B0502020202020204" pitchFamily="34" charset="0"/>
              </a:rPr>
              <a:t> Chemical Agency)</a:t>
            </a:r>
          </a:p>
        </p:txBody>
      </p:sp>
      <p:sp>
        <p:nvSpPr>
          <p:cNvPr id="4" name="Accolade ouvrante 3"/>
          <p:cNvSpPr/>
          <p:nvPr/>
        </p:nvSpPr>
        <p:spPr>
          <a:xfrm>
            <a:off x="1333318" y="1367203"/>
            <a:ext cx="218304" cy="154657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latin typeface="Century Gothic" panose="020B0502020202020204" pitchFamily="34" charset="0"/>
            </a:endParaRPr>
          </a:p>
        </p:txBody>
      </p:sp>
      <p:sp>
        <p:nvSpPr>
          <p:cNvPr id="5" name="ZoneTexte 4"/>
          <p:cNvSpPr txBox="1"/>
          <p:nvPr/>
        </p:nvSpPr>
        <p:spPr>
          <a:xfrm>
            <a:off x="279134" y="1866887"/>
            <a:ext cx="948456" cy="461665"/>
          </a:xfrm>
          <a:prstGeom prst="rect">
            <a:avLst/>
          </a:prstGeom>
          <a:noFill/>
        </p:spPr>
        <p:txBody>
          <a:bodyPr wrap="square" rtlCol="0">
            <a:spAutoFit/>
          </a:bodyPr>
          <a:lstStyle/>
          <a:p>
            <a:pPr algn="ctr"/>
            <a:r>
              <a:rPr lang="fr-FR" sz="1200" dirty="0">
                <a:latin typeface="Century Gothic" panose="020B0502020202020204" pitchFamily="34" charset="0"/>
              </a:rPr>
              <a:t>Parfums &amp; Arômes</a:t>
            </a:r>
          </a:p>
        </p:txBody>
      </p:sp>
      <p:sp>
        <p:nvSpPr>
          <p:cNvPr id="6" name="Accolade ouvrante 5"/>
          <p:cNvSpPr/>
          <p:nvPr/>
        </p:nvSpPr>
        <p:spPr>
          <a:xfrm>
            <a:off x="1383534" y="3194362"/>
            <a:ext cx="143761" cy="859322"/>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latin typeface="Century Gothic" panose="020B0502020202020204" pitchFamily="34" charset="0"/>
            </a:endParaRPr>
          </a:p>
        </p:txBody>
      </p:sp>
      <p:sp>
        <p:nvSpPr>
          <p:cNvPr id="7" name="ZoneTexte 6"/>
          <p:cNvSpPr txBox="1"/>
          <p:nvPr/>
        </p:nvSpPr>
        <p:spPr>
          <a:xfrm>
            <a:off x="57048" y="3485523"/>
            <a:ext cx="1190956" cy="276999"/>
          </a:xfrm>
          <a:prstGeom prst="rect">
            <a:avLst/>
          </a:prstGeom>
          <a:noFill/>
        </p:spPr>
        <p:txBody>
          <a:bodyPr wrap="square" rtlCol="0">
            <a:spAutoFit/>
          </a:bodyPr>
          <a:lstStyle/>
          <a:p>
            <a:pPr algn="ctr"/>
            <a:r>
              <a:rPr lang="fr-FR" sz="1200" dirty="0">
                <a:latin typeface="Century Gothic" panose="020B0502020202020204" pitchFamily="34" charset="0"/>
              </a:rPr>
              <a:t>Cosmétiques</a:t>
            </a:r>
          </a:p>
        </p:txBody>
      </p:sp>
      <p:sp>
        <p:nvSpPr>
          <p:cNvPr id="8" name="Accolade ouvrante 7"/>
          <p:cNvSpPr/>
          <p:nvPr/>
        </p:nvSpPr>
        <p:spPr>
          <a:xfrm>
            <a:off x="1425178" y="4351876"/>
            <a:ext cx="102117" cy="581819"/>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latin typeface="Century Gothic" panose="020B0502020202020204" pitchFamily="34" charset="0"/>
            </a:endParaRPr>
          </a:p>
        </p:txBody>
      </p:sp>
      <p:sp>
        <p:nvSpPr>
          <p:cNvPr id="9" name="ZoneTexte 8"/>
          <p:cNvSpPr txBox="1"/>
          <p:nvPr/>
        </p:nvSpPr>
        <p:spPr>
          <a:xfrm>
            <a:off x="13041" y="4504285"/>
            <a:ext cx="1278971" cy="276999"/>
          </a:xfrm>
          <a:prstGeom prst="rect">
            <a:avLst/>
          </a:prstGeom>
          <a:noFill/>
        </p:spPr>
        <p:txBody>
          <a:bodyPr wrap="square" rtlCol="0">
            <a:spAutoFit/>
          </a:bodyPr>
          <a:lstStyle/>
          <a:p>
            <a:pPr algn="ctr"/>
            <a:r>
              <a:rPr lang="fr-FR" sz="1200" dirty="0" err="1">
                <a:latin typeface="Century Gothic" panose="020B0502020202020204" pitchFamily="34" charset="0"/>
              </a:rPr>
              <a:t>Normalization</a:t>
            </a:r>
            <a:endParaRPr lang="fr-FR" sz="1200" dirty="0">
              <a:latin typeface="Century Gothic" panose="020B0502020202020204" pitchFamily="34" charset="0"/>
            </a:endParaRPr>
          </a:p>
        </p:txBody>
      </p:sp>
      <p:sp>
        <p:nvSpPr>
          <p:cNvPr id="10" name="Accolade ouvrante 9"/>
          <p:cNvSpPr/>
          <p:nvPr/>
        </p:nvSpPr>
        <p:spPr>
          <a:xfrm>
            <a:off x="1407860" y="5231887"/>
            <a:ext cx="143761" cy="1012491"/>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latin typeface="Century Gothic" panose="020B0502020202020204" pitchFamily="34" charset="0"/>
            </a:endParaRPr>
          </a:p>
        </p:txBody>
      </p:sp>
      <p:sp>
        <p:nvSpPr>
          <p:cNvPr id="12" name="ZoneTexte 11"/>
          <p:cNvSpPr txBox="1"/>
          <p:nvPr/>
        </p:nvSpPr>
        <p:spPr>
          <a:xfrm>
            <a:off x="-60404" y="5622928"/>
            <a:ext cx="1443938" cy="276999"/>
          </a:xfrm>
          <a:prstGeom prst="rect">
            <a:avLst/>
          </a:prstGeom>
          <a:noFill/>
        </p:spPr>
        <p:txBody>
          <a:bodyPr wrap="square" rtlCol="0">
            <a:spAutoFit/>
          </a:bodyPr>
          <a:lstStyle/>
          <a:p>
            <a:pPr algn="ctr"/>
            <a:r>
              <a:rPr lang="fr-FR" sz="1200" dirty="0">
                <a:latin typeface="Century Gothic" panose="020B0502020202020204" pitchFamily="34" charset="0"/>
              </a:rPr>
              <a:t>Pharmaceutique</a:t>
            </a:r>
          </a:p>
        </p:txBody>
      </p:sp>
      <p:sp>
        <p:nvSpPr>
          <p:cNvPr id="14" name="ZoneTexte 13"/>
          <p:cNvSpPr txBox="1"/>
          <p:nvPr/>
        </p:nvSpPr>
        <p:spPr>
          <a:xfrm>
            <a:off x="88564" y="6485840"/>
            <a:ext cx="1190956" cy="276999"/>
          </a:xfrm>
          <a:prstGeom prst="rect">
            <a:avLst/>
          </a:prstGeom>
          <a:noFill/>
        </p:spPr>
        <p:txBody>
          <a:bodyPr wrap="square" rtlCol="0">
            <a:spAutoFit/>
          </a:bodyPr>
          <a:lstStyle/>
          <a:p>
            <a:pPr algn="ctr"/>
            <a:r>
              <a:rPr lang="fr-FR" sz="1200" dirty="0">
                <a:latin typeface="Century Gothic" panose="020B0502020202020204" pitchFamily="34" charset="0"/>
              </a:rPr>
              <a:t>REACH &amp; CLP</a:t>
            </a:r>
          </a:p>
        </p:txBody>
      </p:sp>
      <p:sp>
        <p:nvSpPr>
          <p:cNvPr id="15" name="Rectangle 14"/>
          <p:cNvSpPr/>
          <p:nvPr/>
        </p:nvSpPr>
        <p:spPr>
          <a:xfrm>
            <a:off x="5488832" y="1374071"/>
            <a:ext cx="3655168" cy="1546577"/>
          </a:xfrm>
          <a:prstGeom prst="rect">
            <a:avLst/>
          </a:prstGeom>
        </p:spPr>
        <p:txBody>
          <a:bodyPr wrap="none">
            <a:spAutoFit/>
          </a:bodyPr>
          <a:lstStyle/>
          <a:p>
            <a:r>
              <a:rPr lang="fr-FR" sz="1350" b="1" u="sng" dirty="0">
                <a:latin typeface="Century Gothic" panose="020B0502020202020204" pitchFamily="34" charset="0"/>
              </a:rPr>
              <a:t>Textes de loi EU</a:t>
            </a:r>
          </a:p>
          <a:p>
            <a:r>
              <a:rPr lang="fr-FR" sz="1350" b="1" dirty="0">
                <a:latin typeface="Century Gothic" panose="020B0502020202020204" pitchFamily="34" charset="0"/>
                <a:hlinkClick r:id="rId22"/>
              </a:rPr>
              <a:t>http://eur-lex.europa.eu/homepage.html</a:t>
            </a:r>
            <a:endParaRPr lang="fr-FR" sz="1350" b="1" dirty="0">
              <a:latin typeface="Century Gothic" panose="020B0502020202020204" pitchFamily="34" charset="0"/>
            </a:endParaRPr>
          </a:p>
          <a:p>
            <a:endParaRPr lang="fr-FR" sz="1350" b="1" dirty="0">
              <a:latin typeface="Century Gothic" panose="020B0502020202020204" pitchFamily="34" charset="0"/>
            </a:endParaRPr>
          </a:p>
          <a:p>
            <a:r>
              <a:rPr lang="fr-FR" sz="1350" b="1" dirty="0">
                <a:latin typeface="Century Gothic" panose="020B0502020202020204" pitchFamily="34" charset="0"/>
              </a:rPr>
              <a:t>Texte de loi FR</a:t>
            </a:r>
          </a:p>
          <a:p>
            <a:r>
              <a:rPr lang="fr-FR" sz="1350" b="1" dirty="0">
                <a:latin typeface="Century Gothic" panose="020B0502020202020204" pitchFamily="34" charset="0"/>
                <a:hlinkClick r:id="rId23"/>
              </a:rPr>
              <a:t>http://www.legifrance.gouv.fr/</a:t>
            </a:r>
            <a:endParaRPr lang="fr-FR" sz="1350" b="1" dirty="0">
              <a:latin typeface="Century Gothic" panose="020B0502020202020204" pitchFamily="34" charset="0"/>
            </a:endParaRPr>
          </a:p>
          <a:p>
            <a:endParaRPr lang="fr-FR" sz="1350" b="1" dirty="0">
              <a:latin typeface="Century Gothic" panose="020B0502020202020204" pitchFamily="34" charset="0"/>
            </a:endParaRPr>
          </a:p>
          <a:p>
            <a:endParaRPr lang="fr-FR" sz="1350" b="1" dirty="0">
              <a:latin typeface="Century Gothic" panose="020B0502020202020204" pitchFamily="34" charset="0"/>
            </a:endParaRPr>
          </a:p>
        </p:txBody>
      </p:sp>
      <p:grpSp>
        <p:nvGrpSpPr>
          <p:cNvPr id="16" name="Grupo 12">
            <a:extLst>
              <a:ext uri="{FF2B5EF4-FFF2-40B4-BE49-F238E27FC236}">
                <a16:creationId xmlns:a16="http://schemas.microsoft.com/office/drawing/2014/main" id="{9F1F8EDC-02ED-4F6B-AB34-1628930C6769}"/>
              </a:ext>
            </a:extLst>
          </p:cNvPr>
          <p:cNvGrpSpPr/>
          <p:nvPr/>
        </p:nvGrpSpPr>
        <p:grpSpPr>
          <a:xfrm>
            <a:off x="6607743" y="0"/>
            <a:ext cx="2444817" cy="500513"/>
            <a:chOff x="115503" y="6150543"/>
            <a:chExt cx="3269133" cy="706321"/>
          </a:xfrm>
        </p:grpSpPr>
        <p:pic>
          <p:nvPicPr>
            <p:cNvPr id="17" name="Imagen 13">
              <a:extLst>
                <a:ext uri="{FF2B5EF4-FFF2-40B4-BE49-F238E27FC236}">
                  <a16:creationId xmlns:a16="http://schemas.microsoft.com/office/drawing/2014/main" id="{CBF6EE6B-CADD-4CBE-B738-46D560BEE5D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8" name="Imagen 14">
              <a:extLst>
                <a:ext uri="{FF2B5EF4-FFF2-40B4-BE49-F238E27FC236}">
                  <a16:creationId xmlns:a16="http://schemas.microsoft.com/office/drawing/2014/main" id="{1F4026FC-62AC-4B52-A49F-4F592851CE84}"/>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Tree>
    <p:extLst>
      <p:ext uri="{BB962C8B-B14F-4D97-AF65-F5344CB8AC3E}">
        <p14:creationId xmlns:p14="http://schemas.microsoft.com/office/powerpoint/2010/main" val="2219905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16</a:t>
            </a:fld>
            <a:endParaRPr lang="es-ES"/>
          </a:p>
        </p:txBody>
      </p:sp>
      <p:sp>
        <p:nvSpPr>
          <p:cNvPr id="6" name="Título 13"/>
          <p:cNvSpPr>
            <a:spLocks noGrp="1"/>
          </p:cNvSpPr>
          <p:nvPr>
            <p:ph type="title"/>
          </p:nvPr>
        </p:nvSpPr>
        <p:spPr>
          <a:xfrm>
            <a:off x="342574" y="250256"/>
            <a:ext cx="7622865"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ex Contradiction/législation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2" name="Espace réservé du contenu 2">
            <a:extLst>
              <a:ext uri="{FF2B5EF4-FFF2-40B4-BE49-F238E27FC236}">
                <a16:creationId xmlns:a16="http://schemas.microsoft.com/office/drawing/2014/main" id="{280748E2-C05B-4520-9827-54FC4EB2CECE}"/>
              </a:ext>
            </a:extLst>
          </p:cNvPr>
          <p:cNvSpPr>
            <a:spLocks noGrp="1"/>
          </p:cNvSpPr>
          <p:nvPr>
            <p:ph idx="1"/>
          </p:nvPr>
        </p:nvSpPr>
        <p:spPr>
          <a:xfrm>
            <a:off x="170121" y="1087120"/>
            <a:ext cx="8803758" cy="4481727"/>
          </a:xfrm>
        </p:spPr>
        <p:txBody>
          <a:bodyPr>
            <a:normAutofit fontScale="77500" lnSpcReduction="20000"/>
          </a:bodyPr>
          <a:lstStyle/>
          <a:p>
            <a:r>
              <a:rPr lang="fr-FR" u="sng" dirty="0">
                <a:latin typeface="Century Gothic" panose="020B0502020202020204" pitchFamily="34" charset="0"/>
              </a:rPr>
              <a:t>Huile Essentielle :</a:t>
            </a:r>
          </a:p>
          <a:p>
            <a:pPr marL="0" indent="0">
              <a:buNone/>
            </a:pPr>
            <a:r>
              <a:rPr lang="fr-FR" sz="2400" i="1" dirty="0">
                <a:latin typeface="Century Gothic" panose="020B0502020202020204" pitchFamily="34" charset="0"/>
              </a:rPr>
              <a:t>« Produit odorant, généralement de composition complexe, obtenu à partir d’une matière première végétale botaniquement définie, soit par entraînement à la vapeur d’eau, soit par distillation sèche, soit par un procédé mécanique approprié sans chauffage. L’huile essentielle est le plus souvent séparée de la phase aqueuse par un procédé physique n’entraînant pas de changement significatif de sa composition »</a:t>
            </a:r>
          </a:p>
          <a:p>
            <a:pPr marL="0" indent="0">
              <a:buNone/>
            </a:pPr>
            <a:endParaRPr lang="fr-FR" i="1" dirty="0">
              <a:latin typeface="Century Gothic" panose="020B0502020202020204" pitchFamily="34" charset="0"/>
            </a:endParaRPr>
          </a:p>
          <a:p>
            <a:r>
              <a:rPr lang="fr-FR" u="sng" dirty="0">
                <a:latin typeface="Century Gothic" panose="020B0502020202020204" pitchFamily="34" charset="0"/>
              </a:rPr>
              <a:t>Cosmétique :</a:t>
            </a:r>
          </a:p>
          <a:p>
            <a:pPr marL="0" indent="0">
              <a:buNone/>
            </a:pPr>
            <a:r>
              <a:rPr lang="fr-FR" sz="2400" i="1" dirty="0">
                <a:latin typeface="Century Gothic" panose="020B0502020202020204" pitchFamily="34" charset="0"/>
              </a:rPr>
              <a:t>« Les produits cosmétiques sont définis à l’article L. 5131-1 du Code de la santé publique comme « toute substance ou mélange destiné à être mis en contact avec les diverses parties </a:t>
            </a:r>
            <a:r>
              <a:rPr lang="fr-FR" sz="2400" b="1" i="1" dirty="0">
                <a:latin typeface="Century Gothic" panose="020B0502020202020204" pitchFamily="34" charset="0"/>
              </a:rPr>
              <a:t>superficielles</a:t>
            </a:r>
            <a:r>
              <a:rPr lang="fr-FR" sz="2400" i="1" dirty="0">
                <a:latin typeface="Century Gothic" panose="020B0502020202020204" pitchFamily="34" charset="0"/>
              </a:rPr>
              <a:t> du corps humain, notamment </a:t>
            </a:r>
            <a:r>
              <a:rPr lang="fr-FR" sz="2400" b="1" i="1" dirty="0">
                <a:latin typeface="Century Gothic" panose="020B0502020202020204" pitchFamily="34" charset="0"/>
              </a:rPr>
              <a:t>l'épiderme</a:t>
            </a:r>
            <a:r>
              <a:rPr lang="fr-FR" sz="2400" i="1" dirty="0">
                <a:latin typeface="Century Gothic" panose="020B0502020202020204" pitchFamily="34" charset="0"/>
              </a:rPr>
              <a:t>, les systèmes pileux et capillaire, les ongles, les lèvres et les organes génitaux externes, ou avec les dents et les muqueuses buccales, en vue, exclusivement ou principalement, de les nettoyer, de les parfumer, d'en modifier l'aspect, de les protéger, de les maintenir en bon état ou de corriger les odeurs corporelles ». </a:t>
            </a:r>
          </a:p>
        </p:txBody>
      </p:sp>
      <p:sp>
        <p:nvSpPr>
          <p:cNvPr id="17" name="ZoneTexte 16">
            <a:extLst>
              <a:ext uri="{FF2B5EF4-FFF2-40B4-BE49-F238E27FC236}">
                <a16:creationId xmlns:a16="http://schemas.microsoft.com/office/drawing/2014/main" id="{BE1A4FE1-8846-452A-BBDA-6418E99CA033}"/>
              </a:ext>
            </a:extLst>
          </p:cNvPr>
          <p:cNvSpPr txBox="1"/>
          <p:nvPr/>
        </p:nvSpPr>
        <p:spPr>
          <a:xfrm>
            <a:off x="415532" y="5360729"/>
            <a:ext cx="8154589" cy="1200329"/>
          </a:xfrm>
          <a:prstGeom prst="rect">
            <a:avLst/>
          </a:prstGeom>
          <a:noFill/>
        </p:spPr>
        <p:txBody>
          <a:bodyPr wrap="square" rtlCol="0">
            <a:spAutoFit/>
          </a:bodyPr>
          <a:lstStyle/>
          <a:p>
            <a:pPr algn="ctr"/>
            <a:r>
              <a:rPr lang="fr-FR" sz="2400" dirty="0">
                <a:latin typeface="Century Gothic" panose="020B0502020202020204" pitchFamily="34" charset="0"/>
              </a:rPr>
              <a:t>HE ne devrait pas pouvoir être considéré comme ingrédient dans un produit cosmétique car elles passent la </a:t>
            </a:r>
            <a:r>
              <a:rPr lang="fr-FR" sz="2400" b="1" dirty="0">
                <a:solidFill>
                  <a:srgbClr val="258B73"/>
                </a:solidFill>
                <a:latin typeface="Century Gothic" panose="020B0502020202020204" pitchFamily="34" charset="0"/>
              </a:rPr>
              <a:t>barrière cutanée</a:t>
            </a:r>
          </a:p>
        </p:txBody>
      </p:sp>
    </p:spTree>
    <p:custDataLst>
      <p:tags r:id="rId1"/>
    </p:custDataLst>
    <p:extLst>
      <p:ext uri="{BB962C8B-B14F-4D97-AF65-F5344CB8AC3E}">
        <p14:creationId xmlns:p14="http://schemas.microsoft.com/office/powerpoint/2010/main" val="2472756599"/>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17</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Toxicité/alimentaire</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6" name="TextBox 7">
            <a:extLst>
              <a:ext uri="{FF2B5EF4-FFF2-40B4-BE49-F238E27FC236}">
                <a16:creationId xmlns:a16="http://schemas.microsoft.com/office/drawing/2014/main" id="{0CE24006-B605-45C9-B2E3-724E8BA1AABE}"/>
              </a:ext>
            </a:extLst>
          </p:cNvPr>
          <p:cNvSpPr txBox="1">
            <a:spLocks noChangeArrowheads="1"/>
          </p:cNvSpPr>
          <p:nvPr/>
        </p:nvSpPr>
        <p:spPr bwMode="auto">
          <a:xfrm>
            <a:off x="293078" y="1008969"/>
            <a:ext cx="83327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r>
              <a:rPr lang="fr-BE" altLang="fr-FR" sz="2000" i="1" dirty="0">
                <a:latin typeface="Century Gothic" panose="020B0502020202020204" pitchFamily="34" charset="0"/>
              </a:rPr>
              <a:t>Liste substances : </a:t>
            </a:r>
            <a:r>
              <a:rPr lang="fr-BE" altLang="fr-FR" sz="2000" b="1" i="1" dirty="0">
                <a:latin typeface="Century Gothic" panose="020B0502020202020204" pitchFamily="34" charset="0"/>
              </a:rPr>
              <a:t>interdites</a:t>
            </a:r>
            <a:r>
              <a:rPr lang="fr-BE" altLang="fr-FR" sz="2000" i="1" dirty="0">
                <a:latin typeface="Century Gothic" panose="020B0502020202020204" pitchFamily="34" charset="0"/>
              </a:rPr>
              <a:t> si ajoutées telles quelle dans les denrées alimentaires</a:t>
            </a:r>
          </a:p>
          <a:p>
            <a:pPr algn="ctr" eaLnBrk="1" hangingPunct="1">
              <a:spcBef>
                <a:spcPct val="0"/>
              </a:spcBef>
              <a:buFontTx/>
              <a:buNone/>
            </a:pPr>
            <a:r>
              <a:rPr lang="fr-BE" altLang="fr-FR" sz="2000" i="1" dirty="0">
                <a:latin typeface="Century Gothic" panose="020B0502020202020204" pitchFamily="34" charset="0"/>
              </a:rPr>
              <a:t>(</a:t>
            </a:r>
            <a:r>
              <a:rPr lang="fr-BE" altLang="fr-FR" sz="2000" i="1" dirty="0" err="1">
                <a:latin typeface="Century Gothic" panose="020B0502020202020204" pitchFamily="34" charset="0"/>
              </a:rPr>
              <a:t>Regulation</a:t>
            </a:r>
            <a:r>
              <a:rPr lang="fr-BE" altLang="fr-FR" sz="2000" i="1" dirty="0">
                <a:latin typeface="Century Gothic" panose="020B0502020202020204" pitchFamily="34" charset="0"/>
              </a:rPr>
              <a:t> N°1334/2008 – Annexe III part A)</a:t>
            </a:r>
            <a:endParaRPr lang="en-US" altLang="fr-FR" sz="2000" i="1" dirty="0">
              <a:latin typeface="Century Gothic" panose="020B0502020202020204" pitchFamily="34" charset="0"/>
            </a:endParaRPr>
          </a:p>
        </p:txBody>
      </p:sp>
      <p:sp>
        <p:nvSpPr>
          <p:cNvPr id="18" name="Espace réservé du contenu 7">
            <a:extLst>
              <a:ext uri="{FF2B5EF4-FFF2-40B4-BE49-F238E27FC236}">
                <a16:creationId xmlns:a16="http://schemas.microsoft.com/office/drawing/2014/main" id="{94F0B250-DC4B-4B82-B551-CBD5CD69803A}"/>
              </a:ext>
            </a:extLst>
          </p:cNvPr>
          <p:cNvSpPr>
            <a:spLocks noGrp="1"/>
          </p:cNvSpPr>
          <p:nvPr>
            <p:ph idx="1"/>
          </p:nvPr>
        </p:nvSpPr>
        <p:spPr>
          <a:xfrm>
            <a:off x="920711" y="2372784"/>
            <a:ext cx="7302578" cy="4382054"/>
          </a:xfrm>
        </p:spPr>
        <p:txBody>
          <a:bodyPr numCol="2">
            <a:normAutofit lnSpcReduction="10000"/>
          </a:bodyPr>
          <a:lstStyle/>
          <a:p>
            <a:r>
              <a:rPr lang="fr-FR" sz="3000" dirty="0">
                <a:latin typeface="Century Gothic" panose="020B0502020202020204" pitchFamily="34" charset="0"/>
              </a:rPr>
              <a:t>Acide </a:t>
            </a:r>
            <a:r>
              <a:rPr lang="fr-FR" sz="3000" dirty="0" err="1">
                <a:latin typeface="Century Gothic" panose="020B0502020202020204" pitchFamily="34" charset="0"/>
              </a:rPr>
              <a:t>agarique</a:t>
            </a:r>
            <a:endParaRPr lang="fr-FR" sz="3000" dirty="0">
              <a:latin typeface="Century Gothic" panose="020B0502020202020204" pitchFamily="34" charset="0"/>
            </a:endParaRPr>
          </a:p>
          <a:p>
            <a:r>
              <a:rPr lang="fr-FR" sz="3000" dirty="0" err="1">
                <a:latin typeface="Century Gothic" panose="020B0502020202020204" pitchFamily="34" charset="0"/>
              </a:rPr>
              <a:t>Aloine</a:t>
            </a:r>
            <a:endParaRPr lang="fr-FR" sz="3000" dirty="0">
              <a:latin typeface="Century Gothic" panose="020B0502020202020204" pitchFamily="34" charset="0"/>
            </a:endParaRPr>
          </a:p>
          <a:p>
            <a:r>
              <a:rPr lang="fr-FR" sz="3000" dirty="0">
                <a:latin typeface="Century Gothic" panose="020B0502020202020204" pitchFamily="34" charset="0"/>
              </a:rPr>
              <a:t>Beta-</a:t>
            </a:r>
            <a:r>
              <a:rPr lang="fr-FR" sz="3000" dirty="0" err="1">
                <a:latin typeface="Century Gothic" panose="020B0502020202020204" pitchFamily="34" charset="0"/>
              </a:rPr>
              <a:t>asarone</a:t>
            </a:r>
            <a:endParaRPr lang="fr-FR" sz="3000" dirty="0">
              <a:latin typeface="Century Gothic" panose="020B0502020202020204" pitchFamily="34" charset="0"/>
            </a:endParaRPr>
          </a:p>
          <a:p>
            <a:r>
              <a:rPr lang="fr-FR" sz="3000" dirty="0" err="1">
                <a:latin typeface="Century Gothic" panose="020B0502020202020204" pitchFamily="34" charset="0"/>
              </a:rPr>
              <a:t>Capsaicine</a:t>
            </a:r>
            <a:endParaRPr lang="fr-FR" sz="3000" dirty="0">
              <a:latin typeface="Century Gothic" panose="020B0502020202020204" pitchFamily="34" charset="0"/>
            </a:endParaRPr>
          </a:p>
          <a:p>
            <a:r>
              <a:rPr lang="fr-FR" sz="3000" dirty="0">
                <a:latin typeface="Century Gothic" panose="020B0502020202020204" pitchFamily="34" charset="0"/>
              </a:rPr>
              <a:t>Coumarine</a:t>
            </a:r>
          </a:p>
          <a:p>
            <a:r>
              <a:rPr lang="fr-FR" sz="3000" dirty="0" err="1">
                <a:latin typeface="Century Gothic" panose="020B0502020202020204" pitchFamily="34" charset="0"/>
              </a:rPr>
              <a:t>Estragole</a:t>
            </a:r>
            <a:endParaRPr lang="fr-FR" sz="3000" dirty="0">
              <a:latin typeface="Century Gothic" panose="020B0502020202020204" pitchFamily="34" charset="0"/>
            </a:endParaRPr>
          </a:p>
          <a:p>
            <a:r>
              <a:rPr lang="fr-FR" sz="3000" dirty="0">
                <a:latin typeface="Century Gothic" panose="020B0502020202020204" pitchFamily="34" charset="0"/>
              </a:rPr>
              <a:t>Acide cyanhydrique</a:t>
            </a:r>
          </a:p>
          <a:p>
            <a:r>
              <a:rPr lang="fr-FR" sz="3000" dirty="0" err="1">
                <a:latin typeface="Century Gothic" panose="020B0502020202020204" pitchFamily="34" charset="0"/>
              </a:rPr>
              <a:t>Hypéricine</a:t>
            </a:r>
            <a:endParaRPr lang="fr-FR" sz="3000" dirty="0">
              <a:latin typeface="Century Gothic" panose="020B0502020202020204" pitchFamily="34" charset="0"/>
            </a:endParaRPr>
          </a:p>
          <a:p>
            <a:r>
              <a:rPr lang="fr-FR" sz="3000" dirty="0" err="1">
                <a:latin typeface="Century Gothic" panose="020B0502020202020204" pitchFamily="34" charset="0"/>
              </a:rPr>
              <a:t>Menthofurane</a:t>
            </a:r>
            <a:endParaRPr lang="fr-FR" sz="3000" dirty="0">
              <a:latin typeface="Century Gothic" panose="020B0502020202020204" pitchFamily="34" charset="0"/>
            </a:endParaRPr>
          </a:p>
          <a:p>
            <a:r>
              <a:rPr lang="fr-FR" sz="3000" dirty="0">
                <a:latin typeface="Century Gothic" panose="020B0502020202020204" pitchFamily="34" charset="0"/>
              </a:rPr>
              <a:t>Méthyl eugénol</a:t>
            </a:r>
          </a:p>
          <a:p>
            <a:r>
              <a:rPr lang="fr-FR" sz="3000" dirty="0" err="1">
                <a:latin typeface="Century Gothic" panose="020B0502020202020204" pitchFamily="34" charset="0"/>
              </a:rPr>
              <a:t>Pulégone</a:t>
            </a:r>
            <a:endParaRPr lang="fr-FR" sz="3000" dirty="0">
              <a:latin typeface="Century Gothic" panose="020B0502020202020204" pitchFamily="34" charset="0"/>
            </a:endParaRPr>
          </a:p>
          <a:p>
            <a:r>
              <a:rPr lang="fr-FR" sz="3000" dirty="0">
                <a:latin typeface="Century Gothic" panose="020B0502020202020204" pitchFamily="34" charset="0"/>
              </a:rPr>
              <a:t>Quassine</a:t>
            </a:r>
          </a:p>
          <a:p>
            <a:r>
              <a:rPr lang="fr-FR" sz="3000" dirty="0" err="1">
                <a:latin typeface="Century Gothic" panose="020B0502020202020204" pitchFamily="34" charset="0"/>
              </a:rPr>
              <a:t>Safrole</a:t>
            </a:r>
            <a:endParaRPr lang="fr-FR" sz="3000" dirty="0">
              <a:latin typeface="Century Gothic" panose="020B0502020202020204" pitchFamily="34" charset="0"/>
            </a:endParaRPr>
          </a:p>
          <a:p>
            <a:r>
              <a:rPr lang="fr-FR" sz="3000" dirty="0" err="1">
                <a:latin typeface="Century Gothic" panose="020B0502020202020204" pitchFamily="34" charset="0"/>
              </a:rPr>
              <a:t>Teucrine</a:t>
            </a:r>
            <a:r>
              <a:rPr lang="fr-FR" sz="3000" dirty="0">
                <a:latin typeface="Century Gothic" panose="020B0502020202020204" pitchFamily="34" charset="0"/>
              </a:rPr>
              <a:t> A</a:t>
            </a:r>
          </a:p>
          <a:p>
            <a:r>
              <a:rPr lang="fr-FR" sz="3000" dirty="0" err="1">
                <a:latin typeface="Century Gothic" panose="020B0502020202020204" pitchFamily="34" charset="0"/>
              </a:rPr>
              <a:t>Thuyone</a:t>
            </a:r>
            <a:r>
              <a:rPr lang="fr-FR" sz="3000" dirty="0">
                <a:latin typeface="Century Gothic" panose="020B0502020202020204" pitchFamily="34" charset="0"/>
              </a:rPr>
              <a:t> alpha et béta</a:t>
            </a:r>
          </a:p>
          <a:p>
            <a:pPr marL="0" indent="0">
              <a:buNone/>
            </a:pPr>
            <a:endParaRPr lang="fr-FR" dirty="0"/>
          </a:p>
        </p:txBody>
      </p:sp>
    </p:spTree>
    <p:custDataLst>
      <p:tags r:id="rId1"/>
    </p:custDataLst>
    <p:extLst>
      <p:ext uri="{BB962C8B-B14F-4D97-AF65-F5344CB8AC3E}">
        <p14:creationId xmlns:p14="http://schemas.microsoft.com/office/powerpoint/2010/main" val="1737732139"/>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18</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Toxicité/alimentaire</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2" name="TextBox 7">
            <a:extLst>
              <a:ext uri="{FF2B5EF4-FFF2-40B4-BE49-F238E27FC236}">
                <a16:creationId xmlns:a16="http://schemas.microsoft.com/office/drawing/2014/main" id="{66F8566E-4D27-4389-856D-8F8DE11C7A34}"/>
              </a:ext>
            </a:extLst>
          </p:cNvPr>
          <p:cNvSpPr txBox="1">
            <a:spLocks noChangeArrowheads="1"/>
          </p:cNvSpPr>
          <p:nvPr/>
        </p:nvSpPr>
        <p:spPr bwMode="auto">
          <a:xfrm>
            <a:off x="226462" y="937195"/>
            <a:ext cx="869107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r>
              <a:rPr lang="fr-BE" altLang="fr-FR" sz="2000" i="1" dirty="0">
                <a:latin typeface="Century Gothic" panose="020B0502020202020204" pitchFamily="34" charset="0"/>
              </a:rPr>
              <a:t>Liste substances : </a:t>
            </a:r>
            <a:r>
              <a:rPr lang="fr-BE" altLang="fr-FR" sz="2000" b="1" i="1" dirty="0">
                <a:latin typeface="Century Gothic" panose="020B0502020202020204" pitchFamily="34" charset="0"/>
              </a:rPr>
              <a:t>autorisées</a:t>
            </a:r>
            <a:r>
              <a:rPr lang="fr-BE" altLang="fr-FR" sz="2000" i="1" dirty="0">
                <a:latin typeface="Century Gothic" panose="020B0502020202020204" pitchFamily="34" charset="0"/>
              </a:rPr>
              <a:t> si ajoutées par le </a:t>
            </a:r>
            <a:r>
              <a:rPr lang="fr-BE" altLang="fr-FR" sz="2000" i="1" dirty="0">
                <a:solidFill>
                  <a:srgbClr val="139D8D"/>
                </a:solidFill>
                <a:latin typeface="Century Gothic" panose="020B0502020202020204" pitchFamily="34" charset="0"/>
              </a:rPr>
              <a:t>biais d’HE </a:t>
            </a:r>
            <a:r>
              <a:rPr lang="fr-BE" altLang="fr-FR" sz="2000" i="1" dirty="0">
                <a:latin typeface="Century Gothic" panose="020B0502020202020204" pitchFamily="34" charset="0"/>
              </a:rPr>
              <a:t>avec restrictions</a:t>
            </a:r>
          </a:p>
          <a:p>
            <a:pPr algn="ctr"/>
            <a:r>
              <a:rPr lang="fr-BE" altLang="fr-FR" sz="2000" i="1" dirty="0">
                <a:latin typeface="Century Gothic" panose="020B0502020202020204" pitchFamily="34" charset="0"/>
              </a:rPr>
              <a:t>(</a:t>
            </a:r>
            <a:r>
              <a:rPr lang="fr-BE" altLang="fr-FR" sz="2000" i="1" dirty="0" err="1">
                <a:latin typeface="Century Gothic" panose="020B0502020202020204" pitchFamily="34" charset="0"/>
              </a:rPr>
              <a:t>Regulation</a:t>
            </a:r>
            <a:r>
              <a:rPr lang="fr-BE" altLang="fr-FR" sz="2000" i="1" dirty="0">
                <a:latin typeface="Century Gothic" panose="020B0502020202020204" pitchFamily="34" charset="0"/>
              </a:rPr>
              <a:t> N°1334/2008 – Annexe III part B)</a:t>
            </a:r>
            <a:endParaRPr lang="en-US" altLang="fr-FR" sz="2000" i="1" dirty="0">
              <a:latin typeface="Century Gothic" panose="020B0502020202020204" pitchFamily="34" charset="0"/>
            </a:endParaRPr>
          </a:p>
          <a:p>
            <a:pPr algn="ctr" eaLnBrk="1" hangingPunct="1">
              <a:spcBef>
                <a:spcPct val="0"/>
              </a:spcBef>
              <a:buFontTx/>
              <a:buNone/>
            </a:pPr>
            <a:endParaRPr lang="en-US" altLang="fr-FR" sz="2400" i="1" dirty="0"/>
          </a:p>
        </p:txBody>
      </p:sp>
      <p:pic>
        <p:nvPicPr>
          <p:cNvPr id="17" name="Image 16">
            <a:extLst>
              <a:ext uri="{FF2B5EF4-FFF2-40B4-BE49-F238E27FC236}">
                <a16:creationId xmlns:a16="http://schemas.microsoft.com/office/drawing/2014/main" id="{D024288C-E997-4F46-A5E7-5BEF6621357B}"/>
              </a:ext>
            </a:extLst>
          </p:cNvPr>
          <p:cNvPicPr>
            <a:picLocks noChangeAspect="1"/>
          </p:cNvPicPr>
          <p:nvPr/>
        </p:nvPicPr>
        <p:blipFill>
          <a:blip r:embed="rId6"/>
          <a:stretch>
            <a:fillRect/>
          </a:stretch>
        </p:blipFill>
        <p:spPr>
          <a:xfrm rot="16200000">
            <a:off x="-537041" y="2723649"/>
            <a:ext cx="4432219" cy="3198309"/>
          </a:xfrm>
          <a:prstGeom prst="rect">
            <a:avLst/>
          </a:prstGeom>
        </p:spPr>
      </p:pic>
      <p:pic>
        <p:nvPicPr>
          <p:cNvPr id="19" name="Espace réservé du contenu 16">
            <a:extLst>
              <a:ext uri="{FF2B5EF4-FFF2-40B4-BE49-F238E27FC236}">
                <a16:creationId xmlns:a16="http://schemas.microsoft.com/office/drawing/2014/main" id="{D21780F9-7C6A-4A3A-8B7C-3011D8264CA7}"/>
              </a:ext>
            </a:extLst>
          </p:cNvPr>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3293807" y="3482863"/>
            <a:ext cx="5770280" cy="1598943"/>
          </a:xfrm>
        </p:spPr>
      </p:pic>
    </p:spTree>
    <p:custDataLst>
      <p:tags r:id="rId1"/>
    </p:custDataLst>
    <p:extLst>
      <p:ext uri="{BB962C8B-B14F-4D97-AF65-F5344CB8AC3E}">
        <p14:creationId xmlns:p14="http://schemas.microsoft.com/office/powerpoint/2010/main" val="384694806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19</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Toxicité/cosmétique</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6" name="Espace réservé du contenu 2">
            <a:extLst>
              <a:ext uri="{FF2B5EF4-FFF2-40B4-BE49-F238E27FC236}">
                <a16:creationId xmlns:a16="http://schemas.microsoft.com/office/drawing/2014/main" id="{C9D549DD-26AF-49DA-B5A7-C5E1FDE72C39}"/>
              </a:ext>
            </a:extLst>
          </p:cNvPr>
          <p:cNvSpPr>
            <a:spLocks noGrp="1"/>
          </p:cNvSpPr>
          <p:nvPr>
            <p:ph idx="1"/>
          </p:nvPr>
        </p:nvSpPr>
        <p:spPr>
          <a:xfrm>
            <a:off x="208809" y="1068662"/>
            <a:ext cx="8594949" cy="5230753"/>
          </a:xfrm>
        </p:spPr>
        <p:txBody>
          <a:bodyPr/>
          <a:lstStyle/>
          <a:p>
            <a:r>
              <a:rPr lang="fr-FR" dirty="0">
                <a:latin typeface="Century Gothic" panose="020B0502020202020204" pitchFamily="34" charset="0"/>
              </a:rPr>
              <a:t>Cosmétique (directive 2003/15/CEE)</a:t>
            </a:r>
          </a:p>
          <a:p>
            <a:pPr lvl="1"/>
            <a:r>
              <a:rPr lang="fr-FR" dirty="0">
                <a:latin typeface="Century Gothic" panose="020B0502020202020204" pitchFamily="34" charset="0"/>
                <a:hlinkClick r:id="rId6"/>
              </a:rPr>
              <a:t>26 substances allergène</a:t>
            </a:r>
            <a:r>
              <a:rPr lang="fr-FR" dirty="0">
                <a:latin typeface="Century Gothic" panose="020B0502020202020204" pitchFamily="34" charset="0"/>
              </a:rPr>
              <a:t>s (mention obligatoire sur étiquette si) ex: linalol</a:t>
            </a:r>
          </a:p>
          <a:p>
            <a:pPr lvl="2"/>
            <a:r>
              <a:rPr lang="fr-FR" dirty="0">
                <a:latin typeface="Century Gothic" panose="020B0502020202020204" pitchFamily="34" charset="0"/>
              </a:rPr>
              <a:t>&gt; 0,001% dans les produits non rincés (lait corporel, crème visage...)</a:t>
            </a:r>
          </a:p>
          <a:p>
            <a:pPr lvl="2"/>
            <a:r>
              <a:rPr lang="fr-FR" dirty="0">
                <a:latin typeface="Century Gothic" panose="020B0502020202020204" pitchFamily="34" charset="0"/>
              </a:rPr>
              <a:t>&gt; 0,01% dans les produits rincés (gel douche, shampoing…)</a:t>
            </a:r>
          </a:p>
          <a:p>
            <a:pPr lvl="2"/>
            <a:endParaRPr lang="fr-FR" dirty="0">
              <a:latin typeface="Century Gothic" panose="020B0502020202020204" pitchFamily="34" charset="0"/>
            </a:endParaRPr>
          </a:p>
          <a:p>
            <a:pPr lvl="1"/>
            <a:r>
              <a:rPr lang="fr-FR" dirty="0">
                <a:latin typeface="Century Gothic" panose="020B0502020202020204" pitchFamily="34" charset="0"/>
              </a:rPr>
              <a:t>15 substances pouvant se retrouver dans HE</a:t>
            </a:r>
          </a:p>
          <a:p>
            <a:pPr lvl="2"/>
            <a:r>
              <a:rPr lang="fr-FR" dirty="0">
                <a:latin typeface="Century Gothic" panose="020B0502020202020204" pitchFamily="34" charset="0"/>
              </a:rPr>
              <a:t>Ex : Méthyl eugénol interdit dans les produits cosmétiques sauf </a:t>
            </a:r>
            <a:endParaRPr lang="fr-FR" dirty="0"/>
          </a:p>
          <a:p>
            <a:endParaRPr lang="fr-FR" dirty="0"/>
          </a:p>
          <a:p>
            <a:endParaRPr lang="fr-FR" dirty="0"/>
          </a:p>
        </p:txBody>
      </p:sp>
      <p:pic>
        <p:nvPicPr>
          <p:cNvPr id="4" name="Image 3">
            <a:extLst>
              <a:ext uri="{FF2B5EF4-FFF2-40B4-BE49-F238E27FC236}">
                <a16:creationId xmlns:a16="http://schemas.microsoft.com/office/drawing/2014/main" id="{C826741B-715D-4B6E-B4F9-D454A7615A73}"/>
              </a:ext>
            </a:extLst>
          </p:cNvPr>
          <p:cNvPicPr>
            <a:picLocks noChangeAspect="1"/>
          </p:cNvPicPr>
          <p:nvPr/>
        </p:nvPicPr>
        <p:blipFill>
          <a:blip r:embed="rId7"/>
          <a:stretch>
            <a:fillRect/>
          </a:stretch>
        </p:blipFill>
        <p:spPr>
          <a:xfrm>
            <a:off x="832318" y="4829074"/>
            <a:ext cx="7479363" cy="1748828"/>
          </a:xfrm>
          <a:prstGeom prst="rect">
            <a:avLst/>
          </a:prstGeom>
        </p:spPr>
      </p:pic>
    </p:spTree>
    <p:custDataLst>
      <p:tags r:id="rId1"/>
    </p:custDataLst>
    <p:extLst>
      <p:ext uri="{BB962C8B-B14F-4D97-AF65-F5344CB8AC3E}">
        <p14:creationId xmlns:p14="http://schemas.microsoft.com/office/powerpoint/2010/main" val="2923587994"/>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a:t>
            </a:fld>
            <a:endParaRPr lang="es-ES"/>
          </a:p>
        </p:txBody>
      </p:sp>
      <p:sp>
        <p:nvSpPr>
          <p:cNvPr id="11" name="CuadroTexto 10"/>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Hub</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a:t>
            </a:r>
          </a:p>
        </p:txBody>
      </p:sp>
      <p:sp>
        <p:nvSpPr>
          <p:cNvPr id="17" name="Metin kutusu 8"/>
          <p:cNvSpPr txBox="1"/>
          <p:nvPr/>
        </p:nvSpPr>
        <p:spPr>
          <a:xfrm>
            <a:off x="388726" y="584713"/>
            <a:ext cx="7781731" cy="3816429"/>
          </a:xfrm>
          <a:prstGeom prst="rect">
            <a:avLst/>
          </a:prstGeom>
          <a:noFill/>
        </p:spPr>
        <p:txBody>
          <a:bodyPr wrap="square" rtlCol="0">
            <a:spAutoFit/>
          </a:bodyPr>
          <a:lstStyle/>
          <a:p>
            <a:r>
              <a:rPr lang="fr-BE" sz="3600" b="1" dirty="0">
                <a:solidFill>
                  <a:srgbClr val="139D8D"/>
                </a:solidFill>
                <a:latin typeface="Century Gothic" panose="020B0502020202020204" pitchFamily="34" charset="0"/>
                <a:ea typeface="+mj-ea"/>
                <a:cs typeface="+mj-cs"/>
              </a:rPr>
              <a:t>Plan</a:t>
            </a:r>
            <a:endParaRPr lang="tr-TR" sz="3600" b="1" dirty="0">
              <a:solidFill>
                <a:srgbClr val="139D8D"/>
              </a:solidFill>
              <a:latin typeface="Century Gothic" panose="020B0502020202020204" pitchFamily="34" charset="0"/>
              <a:ea typeface="+mj-ea"/>
              <a:cs typeface="+mj-cs"/>
            </a:endParaRPr>
          </a:p>
          <a:p>
            <a:endParaRPr lang="tr-TR" sz="2400" dirty="0">
              <a:solidFill>
                <a:prstClr val="black"/>
              </a:solidFill>
              <a:latin typeface="Century Gothic" panose="020B0502020202020204" pitchFamily="34" charset="0"/>
              <a:cs typeface="Arial" panose="020B0604020202020204" pitchFamily="34" charset="0"/>
            </a:endParaRPr>
          </a:p>
          <a:p>
            <a:pPr marL="457200" indent="-457200">
              <a:buFont typeface="Arial" panose="020B0604020202020204" pitchFamily="34" charset="0"/>
              <a:buChar char="•"/>
            </a:pPr>
            <a:r>
              <a:rPr lang="fr-FR" sz="2600" dirty="0">
                <a:latin typeface="Century Gothic" panose="020B0502020202020204" pitchFamily="34" charset="0"/>
              </a:rPr>
              <a:t>Historique</a:t>
            </a:r>
          </a:p>
          <a:p>
            <a:pPr marL="457200" indent="-457200">
              <a:buFont typeface="Arial" panose="020B0604020202020204" pitchFamily="34" charset="0"/>
              <a:buChar char="•"/>
            </a:pPr>
            <a:r>
              <a:rPr lang="fr-FR" sz="2600" dirty="0">
                <a:latin typeface="Century Gothic" panose="020B0502020202020204" pitchFamily="34" charset="0"/>
              </a:rPr>
              <a:t>Marché mondial</a:t>
            </a:r>
          </a:p>
          <a:p>
            <a:pPr marL="457200" indent="-457200">
              <a:buFont typeface="Arial" panose="020B0604020202020204" pitchFamily="34" charset="0"/>
              <a:buChar char="•"/>
            </a:pPr>
            <a:r>
              <a:rPr lang="fr-FR" sz="2600" dirty="0">
                <a:latin typeface="Century Gothic" panose="020B0502020202020204" pitchFamily="34" charset="0"/>
              </a:rPr>
              <a:t>Législation </a:t>
            </a:r>
          </a:p>
          <a:p>
            <a:pPr marL="457200" indent="-457200">
              <a:buFont typeface="Arial" panose="020B0604020202020204" pitchFamily="34" charset="0"/>
              <a:buChar char="•"/>
            </a:pPr>
            <a:r>
              <a:rPr lang="fr-FR" sz="2600" dirty="0">
                <a:latin typeface="Century Gothic" panose="020B0502020202020204" pitchFamily="34" charset="0"/>
              </a:rPr>
              <a:t>Définition &amp; Composition</a:t>
            </a:r>
          </a:p>
          <a:p>
            <a:pPr marL="457200" indent="-457200">
              <a:buFont typeface="Arial" panose="020B0604020202020204" pitchFamily="34" charset="0"/>
              <a:buChar char="•"/>
            </a:pPr>
            <a:r>
              <a:rPr lang="fr-FR" sz="2600" dirty="0">
                <a:latin typeface="Century Gothic" panose="020B0502020202020204" pitchFamily="34" charset="0"/>
              </a:rPr>
              <a:t>Méthodes d’Extraction </a:t>
            </a:r>
          </a:p>
          <a:p>
            <a:pPr marL="457200" indent="-457200">
              <a:buFont typeface="Arial" panose="020B0604020202020204" pitchFamily="34" charset="0"/>
              <a:buChar char="•"/>
            </a:pPr>
            <a:r>
              <a:rPr lang="fr-FR" sz="2600" dirty="0">
                <a:latin typeface="Century Gothic" panose="020B0502020202020204" pitchFamily="34" charset="0"/>
              </a:rPr>
              <a:t>Caractérisation</a:t>
            </a:r>
            <a:r>
              <a:rPr lang="tr-TR" sz="2600" dirty="0">
                <a:solidFill>
                  <a:prstClr val="black"/>
                </a:solidFill>
                <a:latin typeface="Century Gothic" panose="020B0502020202020204" pitchFamily="34" charset="0"/>
                <a:cs typeface="Arial" panose="020B0604020202020204" pitchFamily="34" charset="0"/>
              </a:rPr>
              <a:t>  </a:t>
            </a:r>
            <a:endParaRPr lang="fr-FR" sz="2600" dirty="0">
              <a:solidFill>
                <a:prstClr val="black"/>
              </a:solidFill>
              <a:latin typeface="Century Gothic" panose="020B0502020202020204" pitchFamily="34" charset="0"/>
              <a:cs typeface="Arial" panose="020B0604020202020204" pitchFamily="34" charset="0"/>
            </a:endParaRPr>
          </a:p>
          <a:p>
            <a:pPr marL="457200" indent="-457200">
              <a:buFont typeface="Arial" panose="020B0604020202020204" pitchFamily="34" charset="0"/>
              <a:buChar char="•"/>
            </a:pPr>
            <a:r>
              <a:rPr lang="fr-FR" sz="2600" dirty="0">
                <a:solidFill>
                  <a:prstClr val="black"/>
                </a:solidFill>
                <a:latin typeface="Century Gothic" panose="020B0502020202020204" pitchFamily="34" charset="0"/>
                <a:cs typeface="Arial" panose="020B0604020202020204" pitchFamily="34" charset="0"/>
              </a:rPr>
              <a:t>Ex : Lavande vraie</a:t>
            </a:r>
            <a:endParaRPr lang="tr-TR" sz="2600" dirty="0">
              <a:solidFill>
                <a:prstClr val="black"/>
              </a:solidFill>
              <a:latin typeface="Century Gothic" panose="020B0502020202020204" pitchFamily="34" charset="0"/>
              <a:cs typeface="Arial" panose="020B0604020202020204" pitchFamily="34" charset="0"/>
            </a:endParaRPr>
          </a:p>
        </p:txBody>
      </p:sp>
      <p:grpSp>
        <p:nvGrpSpPr>
          <p:cNvPr id="6" name="Grupo 5"/>
          <p:cNvGrpSpPr/>
          <p:nvPr/>
        </p:nvGrpSpPr>
        <p:grpSpPr>
          <a:xfrm>
            <a:off x="115503" y="6150543"/>
            <a:ext cx="3269133" cy="706321"/>
            <a:chOff x="115503" y="6150543"/>
            <a:chExt cx="3269133" cy="706321"/>
          </a:xfrm>
        </p:grpSpPr>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Tree>
    <p:custDataLst>
      <p:tags r:id="rId1"/>
    </p:custDataLst>
    <p:extLst>
      <p:ext uri="{BB962C8B-B14F-4D97-AF65-F5344CB8AC3E}">
        <p14:creationId xmlns:p14="http://schemas.microsoft.com/office/powerpoint/2010/main" val="3332231714"/>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20</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Nouvelle mesure </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2" name="Espace réservé du contenu 3">
            <a:extLst>
              <a:ext uri="{FF2B5EF4-FFF2-40B4-BE49-F238E27FC236}">
                <a16:creationId xmlns:a16="http://schemas.microsoft.com/office/drawing/2014/main" id="{A11F4FAB-0292-4972-B2C2-4F58D417E20A}"/>
              </a:ext>
            </a:extLst>
          </p:cNvPr>
          <p:cNvPicPr>
            <a:picLocks noGrp="1" noChangeAspect="1"/>
          </p:cNvPicPr>
          <p:nvPr>
            <p:ph idx="1"/>
          </p:nvPr>
        </p:nvPicPr>
        <p:blipFill>
          <a:blip r:embed="rId6"/>
          <a:stretch>
            <a:fillRect/>
          </a:stretch>
        </p:blipFill>
        <p:spPr>
          <a:xfrm>
            <a:off x="226423" y="1087120"/>
            <a:ext cx="5744924" cy="5634356"/>
          </a:xfrm>
          <a:prstGeom prst="rect">
            <a:avLst/>
          </a:prstGeom>
        </p:spPr>
      </p:pic>
      <p:sp>
        <p:nvSpPr>
          <p:cNvPr id="17" name="ZoneTexte 16">
            <a:extLst>
              <a:ext uri="{FF2B5EF4-FFF2-40B4-BE49-F238E27FC236}">
                <a16:creationId xmlns:a16="http://schemas.microsoft.com/office/drawing/2014/main" id="{00B50B00-9534-4184-AA8B-5DF88DF1C2F6}"/>
              </a:ext>
            </a:extLst>
          </p:cNvPr>
          <p:cNvSpPr txBox="1"/>
          <p:nvPr/>
        </p:nvSpPr>
        <p:spPr>
          <a:xfrm>
            <a:off x="5967334" y="2062411"/>
            <a:ext cx="3027681" cy="3170099"/>
          </a:xfrm>
          <a:prstGeom prst="rect">
            <a:avLst/>
          </a:prstGeom>
          <a:noFill/>
        </p:spPr>
        <p:txBody>
          <a:bodyPr wrap="square" rtlCol="0">
            <a:spAutoFit/>
          </a:bodyPr>
          <a:lstStyle/>
          <a:p>
            <a:pPr algn="ctr"/>
            <a:r>
              <a:rPr lang="fr-FR" sz="2000" dirty="0">
                <a:latin typeface="Century Gothic" panose="020B0502020202020204" pitchFamily="34" charset="0"/>
              </a:rPr>
              <a:t>EU prend la mesure de la complexité/REACH &amp; CLP pour les PME du secteur des HE</a:t>
            </a:r>
          </a:p>
          <a:p>
            <a:pPr algn="ctr"/>
            <a:endParaRPr lang="fr-FR" sz="2000" dirty="0">
              <a:latin typeface="Century Gothic" panose="020B0502020202020204" pitchFamily="34" charset="0"/>
            </a:endParaRPr>
          </a:p>
          <a:p>
            <a:pPr algn="ctr"/>
            <a:r>
              <a:rPr lang="fr-FR" sz="2000" dirty="0">
                <a:latin typeface="Century Gothic" panose="020B0502020202020204" pitchFamily="34" charset="0"/>
              </a:rPr>
              <a:t>Depuis 2016, les HE sont classifiées comme des Substances Naturelles Complexes (NCS) </a:t>
            </a:r>
          </a:p>
        </p:txBody>
      </p:sp>
      <p:sp>
        <p:nvSpPr>
          <p:cNvPr id="18" name="Rectangle 17">
            <a:extLst>
              <a:ext uri="{FF2B5EF4-FFF2-40B4-BE49-F238E27FC236}">
                <a16:creationId xmlns:a16="http://schemas.microsoft.com/office/drawing/2014/main" id="{C16ABD43-9741-41FF-AF56-1E03212A107B}"/>
              </a:ext>
            </a:extLst>
          </p:cNvPr>
          <p:cNvSpPr/>
          <p:nvPr/>
        </p:nvSpPr>
        <p:spPr>
          <a:xfrm>
            <a:off x="313806" y="4372415"/>
            <a:ext cx="5462272" cy="5565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cxnSp>
        <p:nvCxnSpPr>
          <p:cNvPr id="19" name="Connecteur droit 18">
            <a:extLst>
              <a:ext uri="{FF2B5EF4-FFF2-40B4-BE49-F238E27FC236}">
                <a16:creationId xmlns:a16="http://schemas.microsoft.com/office/drawing/2014/main" id="{D573BF21-E9E2-4D52-B358-41F87CC02FEC}"/>
              </a:ext>
            </a:extLst>
          </p:cNvPr>
          <p:cNvCxnSpPr/>
          <p:nvPr/>
        </p:nvCxnSpPr>
        <p:spPr>
          <a:xfrm flipV="1">
            <a:off x="378409" y="5114134"/>
            <a:ext cx="616226" cy="9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F56F5D5C-9C7A-43E6-9D43-4A46B2C55E42}"/>
              </a:ext>
            </a:extLst>
          </p:cNvPr>
          <p:cNvCxnSpPr/>
          <p:nvPr/>
        </p:nvCxnSpPr>
        <p:spPr>
          <a:xfrm flipV="1">
            <a:off x="413196" y="5246178"/>
            <a:ext cx="1103243" cy="3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7208EA92-5E4A-449F-8AA9-933DCEBE369A}"/>
              </a:ext>
            </a:extLst>
          </p:cNvPr>
          <p:cNvCxnSpPr/>
          <p:nvPr/>
        </p:nvCxnSpPr>
        <p:spPr>
          <a:xfrm>
            <a:off x="1045920" y="5651763"/>
            <a:ext cx="2266121" cy="33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CAED24EC-BB0F-45B0-92D5-CF8DC8371B0E}"/>
              </a:ext>
            </a:extLst>
          </p:cNvPr>
          <p:cNvCxnSpPr/>
          <p:nvPr/>
        </p:nvCxnSpPr>
        <p:spPr>
          <a:xfrm>
            <a:off x="4915622" y="5124073"/>
            <a:ext cx="3478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C483D2F2-AA93-4E7E-946B-35B8A4150295}"/>
              </a:ext>
            </a:extLst>
          </p:cNvPr>
          <p:cNvCxnSpPr/>
          <p:nvPr/>
        </p:nvCxnSpPr>
        <p:spPr>
          <a:xfrm flipV="1">
            <a:off x="4202656" y="5249491"/>
            <a:ext cx="1103243" cy="3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8FE23EDF-8C36-4DE6-A1BF-1B5CC38AE260}"/>
              </a:ext>
            </a:extLst>
          </p:cNvPr>
          <p:cNvCxnSpPr/>
          <p:nvPr/>
        </p:nvCxnSpPr>
        <p:spPr>
          <a:xfrm flipV="1">
            <a:off x="340242" y="5371596"/>
            <a:ext cx="3677478"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E69E9297-ECE9-484D-A5C7-EE551269B8DC}"/>
              </a:ext>
            </a:extLst>
          </p:cNvPr>
          <p:cNvCxnSpPr>
            <a:cxnSpLocks/>
          </p:cNvCxnSpPr>
          <p:nvPr/>
        </p:nvCxnSpPr>
        <p:spPr>
          <a:xfrm>
            <a:off x="378409" y="6041405"/>
            <a:ext cx="51333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84976683"/>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21</a:t>
            </a:fld>
            <a:endParaRPr lang="es-ES"/>
          </a:p>
        </p:txBody>
      </p:sp>
      <p:sp>
        <p:nvSpPr>
          <p:cNvPr id="11" name="CuadroTexto 10"/>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Hub</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a:t>
            </a:r>
          </a:p>
        </p:txBody>
      </p:sp>
      <p:sp>
        <p:nvSpPr>
          <p:cNvPr id="17" name="Metin kutusu 8"/>
          <p:cNvSpPr txBox="1"/>
          <p:nvPr/>
        </p:nvSpPr>
        <p:spPr>
          <a:xfrm>
            <a:off x="388726" y="584713"/>
            <a:ext cx="7781731" cy="4893647"/>
          </a:xfrm>
          <a:prstGeom prst="rect">
            <a:avLst/>
          </a:prstGeom>
          <a:noFill/>
        </p:spPr>
        <p:txBody>
          <a:bodyPr wrap="square" rtlCol="0">
            <a:spAutoFit/>
          </a:bodyPr>
          <a:lstStyle/>
          <a:p>
            <a:r>
              <a:rPr lang="fr-BE" sz="3600" b="1" dirty="0">
                <a:solidFill>
                  <a:srgbClr val="139D8D"/>
                </a:solidFill>
                <a:latin typeface="Century Gothic" panose="020B0502020202020204" pitchFamily="34" charset="0"/>
                <a:ea typeface="+mj-ea"/>
                <a:cs typeface="+mj-cs"/>
              </a:rPr>
              <a:t>Plan</a:t>
            </a:r>
            <a:endParaRPr lang="tr-TR" sz="3600" b="1" dirty="0">
              <a:solidFill>
                <a:srgbClr val="139D8D"/>
              </a:solidFill>
              <a:latin typeface="Century Gothic" panose="020B0502020202020204" pitchFamily="34" charset="0"/>
              <a:ea typeface="+mj-ea"/>
              <a:cs typeface="+mj-cs"/>
            </a:endParaRPr>
          </a:p>
          <a:p>
            <a:endParaRPr lang="tr-TR" sz="24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Historique</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Marché mondial</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Législation </a:t>
            </a:r>
          </a:p>
          <a:p>
            <a:pPr marL="1073150" indent="-457200">
              <a:buFont typeface="Arial" panose="020B0604020202020204" pitchFamily="34" charset="0"/>
              <a:buChar char="•"/>
            </a:pPr>
            <a:r>
              <a:rPr lang="fr-FR" sz="3600" dirty="0">
                <a:latin typeface="Century Gothic" panose="020B0502020202020204" pitchFamily="34" charset="0"/>
              </a:rPr>
              <a:t> Définition &amp; Composition</a:t>
            </a:r>
          </a:p>
          <a:p>
            <a:pPr marL="1073150" indent="-457200">
              <a:buFont typeface="Arial" panose="020B0604020202020204" pitchFamily="34" charset="0"/>
              <a:buChar char="•"/>
            </a:pPr>
            <a:r>
              <a:rPr lang="fr-FR" sz="3600" dirty="0">
                <a:latin typeface="Century Gothic" panose="020B0502020202020204" pitchFamily="34" charset="0"/>
              </a:rPr>
              <a:t> Méthodes d’Extraction </a:t>
            </a:r>
          </a:p>
          <a:p>
            <a:pPr marL="1073150" indent="-457200">
              <a:buFont typeface="Arial" panose="020B0604020202020204" pitchFamily="34" charset="0"/>
              <a:buChar char="•"/>
            </a:pPr>
            <a:r>
              <a:rPr lang="fr-FR" sz="3600" dirty="0">
                <a:latin typeface="Century Gothic" panose="020B0502020202020204" pitchFamily="34" charset="0"/>
              </a:rPr>
              <a:t> Caractérisation</a:t>
            </a:r>
            <a:r>
              <a:rPr lang="tr-TR" sz="3600" dirty="0">
                <a:solidFill>
                  <a:prstClr val="black"/>
                </a:solidFill>
                <a:latin typeface="Century Gothic" panose="020B0502020202020204" pitchFamily="34" charset="0"/>
                <a:cs typeface="Arial" panose="020B0604020202020204" pitchFamily="34" charset="0"/>
              </a:rPr>
              <a:t>  </a:t>
            </a:r>
            <a:endParaRPr lang="fr-BE" sz="36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prstClr val="black"/>
                </a:solidFill>
                <a:latin typeface="Century Gothic" panose="020B0502020202020204" pitchFamily="34" charset="0"/>
                <a:cs typeface="Arial" panose="020B0604020202020204" pitchFamily="34" charset="0"/>
              </a:rPr>
              <a:t> Ex : Lavande vraie</a:t>
            </a:r>
            <a:endParaRPr lang="tr-TR" sz="3600" dirty="0">
              <a:solidFill>
                <a:prstClr val="black"/>
              </a:solidFill>
              <a:latin typeface="Century Gothic" panose="020B0502020202020204" pitchFamily="34" charset="0"/>
              <a:cs typeface="Arial" panose="020B0604020202020204" pitchFamily="34" charset="0"/>
            </a:endParaRPr>
          </a:p>
        </p:txBody>
      </p:sp>
      <p:grpSp>
        <p:nvGrpSpPr>
          <p:cNvPr id="6" name="Grupo 5"/>
          <p:cNvGrpSpPr/>
          <p:nvPr/>
        </p:nvGrpSpPr>
        <p:grpSpPr>
          <a:xfrm>
            <a:off x="115503" y="6150543"/>
            <a:ext cx="3269133" cy="706321"/>
            <a:chOff x="115503" y="6150543"/>
            <a:chExt cx="3269133" cy="706321"/>
          </a:xfrm>
        </p:grpSpPr>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Flèche droite 3">
            <a:extLst>
              <a:ext uri="{FF2B5EF4-FFF2-40B4-BE49-F238E27FC236}">
                <a16:creationId xmlns:a16="http://schemas.microsoft.com/office/drawing/2014/main" id="{88A99F52-C466-459B-8695-3BD9C44B4DF0}"/>
              </a:ext>
            </a:extLst>
          </p:cNvPr>
          <p:cNvSpPr/>
          <p:nvPr/>
        </p:nvSpPr>
        <p:spPr>
          <a:xfrm>
            <a:off x="218375" y="3172572"/>
            <a:ext cx="755168" cy="512856"/>
          </a:xfrm>
          <a:prstGeom prst="rightArrow">
            <a:avLst/>
          </a:prstGeom>
          <a:solidFill>
            <a:srgbClr val="139D8D"/>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646136064"/>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22</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Définition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6" name="Espace réservé du contenu 2">
            <a:extLst>
              <a:ext uri="{FF2B5EF4-FFF2-40B4-BE49-F238E27FC236}">
                <a16:creationId xmlns:a16="http://schemas.microsoft.com/office/drawing/2014/main" id="{77A04EBF-DD6A-4322-8BF7-7CAB968521FC}"/>
              </a:ext>
            </a:extLst>
          </p:cNvPr>
          <p:cNvSpPr>
            <a:spLocks noGrp="1"/>
          </p:cNvSpPr>
          <p:nvPr>
            <p:ph idx="1"/>
          </p:nvPr>
        </p:nvSpPr>
        <p:spPr>
          <a:xfrm>
            <a:off x="452285" y="1087120"/>
            <a:ext cx="8079120" cy="5331265"/>
          </a:xfrm>
        </p:spPr>
        <p:txBody>
          <a:bodyPr/>
          <a:lstStyle/>
          <a:p>
            <a:r>
              <a:rPr lang="fr-BE" b="1" u="sng" dirty="0">
                <a:solidFill>
                  <a:schemeClr val="accent3">
                    <a:lumMod val="75000"/>
                  </a:schemeClr>
                </a:solidFill>
                <a:latin typeface="Times New Roman" pitchFamily="18" charset="0"/>
                <a:cs typeface="Times New Roman" pitchFamily="18" charset="0"/>
              </a:rPr>
              <a:t>ISO 9235.2</a:t>
            </a:r>
          </a:p>
          <a:p>
            <a:pPr marL="0" indent="0">
              <a:buNone/>
            </a:pPr>
            <a:r>
              <a:rPr lang="fr-BE" i="1" dirty="0">
                <a:latin typeface="Times New Roman" pitchFamily="18" charset="0"/>
                <a:cs typeface="Times New Roman" pitchFamily="18" charset="0"/>
              </a:rPr>
              <a:t>« Produit obtenu au départ d’une matière première végétale soit par </a:t>
            </a:r>
            <a:r>
              <a:rPr lang="fr-BE" i="1" dirty="0" err="1">
                <a:latin typeface="Times New Roman" pitchFamily="18" charset="0"/>
                <a:cs typeface="Times New Roman" pitchFamily="18" charset="0"/>
              </a:rPr>
              <a:t>hydrodistillation</a:t>
            </a:r>
            <a:r>
              <a:rPr lang="fr-BE" i="1" dirty="0">
                <a:latin typeface="Times New Roman" pitchFamily="18" charset="0"/>
                <a:cs typeface="Times New Roman" pitchFamily="18" charset="0"/>
              </a:rPr>
              <a:t> ou distillation à la vapeur d’eau, soit par procédé mécanique par pressage de l’épicarpe des Citrus, soit par distillation sèche »</a:t>
            </a:r>
          </a:p>
          <a:p>
            <a:pPr marL="0" indent="0">
              <a:buNone/>
            </a:pPr>
            <a:r>
              <a:rPr lang="fr-BE" dirty="0">
                <a:latin typeface="Times New Roman" pitchFamily="18" charset="0"/>
                <a:cs typeface="Times New Roman" pitchFamily="18" charset="0"/>
              </a:rPr>
              <a:t>« </a:t>
            </a:r>
            <a:r>
              <a:rPr lang="fr-BE" i="1" dirty="0">
                <a:latin typeface="Times New Roman" pitchFamily="18" charset="0"/>
                <a:cs typeface="Times New Roman" pitchFamily="18" charset="0"/>
              </a:rPr>
              <a:t>…peut avoir subi des traitements physiques (par exemple : </a:t>
            </a:r>
            <a:r>
              <a:rPr lang="fr-BE" i="1" dirty="0" err="1">
                <a:latin typeface="Times New Roman" pitchFamily="18" charset="0"/>
                <a:cs typeface="Times New Roman" pitchFamily="18" charset="0"/>
              </a:rPr>
              <a:t>re-distillation</a:t>
            </a:r>
            <a:r>
              <a:rPr lang="fr-BE" i="1" dirty="0">
                <a:latin typeface="Times New Roman" pitchFamily="18" charset="0"/>
                <a:cs typeface="Times New Roman" pitchFamily="18" charset="0"/>
              </a:rPr>
              <a:t>, aération) qui n’impliquent pas des changements significatifs de la composition de départ</a:t>
            </a:r>
            <a:r>
              <a:rPr lang="fr-BE" dirty="0">
                <a:latin typeface="Times New Roman" pitchFamily="18" charset="0"/>
                <a:cs typeface="Times New Roman" pitchFamily="18" charset="0"/>
              </a:rPr>
              <a:t> » </a:t>
            </a:r>
          </a:p>
          <a:p>
            <a:pPr marL="0" indent="0">
              <a:buNone/>
            </a:pPr>
            <a:endParaRPr lang="fr-BE" dirty="0">
              <a:latin typeface="Times New Roman" pitchFamily="18" charset="0"/>
              <a:cs typeface="Times New Roman" pitchFamily="18" charset="0"/>
            </a:endParaRPr>
          </a:p>
          <a:p>
            <a:pPr marL="0" indent="0">
              <a:buNone/>
            </a:pPr>
            <a:endParaRPr lang="fr-BE" dirty="0">
              <a:latin typeface="Times New Roman" pitchFamily="18" charset="0"/>
              <a:cs typeface="Times New Roman" pitchFamily="18" charset="0"/>
            </a:endParaRPr>
          </a:p>
          <a:p>
            <a:pPr marL="0" indent="0">
              <a:buNone/>
            </a:pPr>
            <a:endParaRPr lang="fr-FR" dirty="0"/>
          </a:p>
        </p:txBody>
      </p:sp>
    </p:spTree>
    <p:custDataLst>
      <p:tags r:id="rId1"/>
    </p:custDataLst>
    <p:extLst>
      <p:ext uri="{BB962C8B-B14F-4D97-AF65-F5344CB8AC3E}">
        <p14:creationId xmlns:p14="http://schemas.microsoft.com/office/powerpoint/2010/main" val="2399028122"/>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23</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Terminologie</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1" name="Espace réservé du contenu 3">
            <a:extLst>
              <a:ext uri="{FF2B5EF4-FFF2-40B4-BE49-F238E27FC236}">
                <a16:creationId xmlns:a16="http://schemas.microsoft.com/office/drawing/2014/main" id="{338C194B-4DB6-44E1-AB13-D858302DEB08}"/>
              </a:ext>
            </a:extLst>
          </p:cNvPr>
          <p:cNvPicPr>
            <a:picLocks noGrp="1" noChangeAspect="1"/>
          </p:cNvPicPr>
          <p:nvPr>
            <p:ph idx="1"/>
          </p:nvPr>
        </p:nvPicPr>
        <p:blipFill>
          <a:blip r:embed="rId6"/>
          <a:stretch>
            <a:fillRect/>
          </a:stretch>
        </p:blipFill>
        <p:spPr>
          <a:xfrm>
            <a:off x="1178561" y="949168"/>
            <a:ext cx="6938986" cy="5502956"/>
          </a:xfrm>
          <a:prstGeom prst="rect">
            <a:avLst/>
          </a:prstGeom>
        </p:spPr>
      </p:pic>
      <p:sp>
        <p:nvSpPr>
          <p:cNvPr id="12" name="ZoneTexte 11">
            <a:extLst>
              <a:ext uri="{FF2B5EF4-FFF2-40B4-BE49-F238E27FC236}">
                <a16:creationId xmlns:a16="http://schemas.microsoft.com/office/drawing/2014/main" id="{72124C8B-96A3-4699-B8D9-B105C654479D}"/>
              </a:ext>
            </a:extLst>
          </p:cNvPr>
          <p:cNvSpPr txBox="1"/>
          <p:nvPr/>
        </p:nvSpPr>
        <p:spPr>
          <a:xfrm>
            <a:off x="126190" y="6451119"/>
            <a:ext cx="2787032" cy="369332"/>
          </a:xfrm>
          <a:prstGeom prst="rect">
            <a:avLst/>
          </a:prstGeom>
          <a:noFill/>
        </p:spPr>
        <p:txBody>
          <a:bodyPr wrap="square" rtlCol="0">
            <a:spAutoFit/>
          </a:bodyPr>
          <a:lstStyle/>
          <a:p>
            <a:r>
              <a:rPr lang="fr-FR" i="1" dirty="0"/>
              <a:t>Source : Perron 1992</a:t>
            </a:r>
          </a:p>
        </p:txBody>
      </p:sp>
    </p:spTree>
    <p:custDataLst>
      <p:tags r:id="rId1"/>
    </p:custDataLst>
    <p:extLst>
      <p:ext uri="{BB962C8B-B14F-4D97-AF65-F5344CB8AC3E}">
        <p14:creationId xmlns:p14="http://schemas.microsoft.com/office/powerpoint/2010/main" val="80413525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24</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Composition complexe</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6" name="Rectangle 3">
            <a:extLst>
              <a:ext uri="{FF2B5EF4-FFF2-40B4-BE49-F238E27FC236}">
                <a16:creationId xmlns:a16="http://schemas.microsoft.com/office/drawing/2014/main" id="{65F6B1D2-F2C1-4425-A6D3-F8BC2E9D377E}"/>
              </a:ext>
            </a:extLst>
          </p:cNvPr>
          <p:cNvSpPr txBox="1">
            <a:spLocks noChangeArrowheads="1"/>
          </p:cNvSpPr>
          <p:nvPr/>
        </p:nvSpPr>
        <p:spPr>
          <a:xfrm>
            <a:off x="0" y="1234214"/>
            <a:ext cx="5265116" cy="48767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fr-BE" altLang="fr-FR" sz="2400" dirty="0">
                <a:latin typeface="Century Gothic" panose="020B0502020202020204" pitchFamily="34" charset="0"/>
              </a:rPr>
              <a:t>ex: HE lavande plus de 250 composés </a:t>
            </a:r>
          </a:p>
          <a:p>
            <a:pPr>
              <a:lnSpc>
                <a:spcPct val="80000"/>
              </a:lnSpc>
              <a:buFontTx/>
              <a:buNone/>
            </a:pPr>
            <a:r>
              <a:rPr lang="fr-BE" altLang="fr-FR" sz="2400" dirty="0">
                <a:latin typeface="Century Gothic" panose="020B0502020202020204" pitchFamily="34" charset="0"/>
              </a:rPr>
              <a:t>	- acides</a:t>
            </a:r>
          </a:p>
          <a:p>
            <a:pPr>
              <a:lnSpc>
                <a:spcPct val="80000"/>
              </a:lnSpc>
              <a:buFontTx/>
              <a:buNone/>
            </a:pPr>
            <a:r>
              <a:rPr lang="fr-BE" altLang="fr-FR" sz="2400" dirty="0">
                <a:latin typeface="Century Gothic" panose="020B0502020202020204" pitchFamily="34" charset="0"/>
              </a:rPr>
              <a:t>	- alcools</a:t>
            </a:r>
          </a:p>
          <a:p>
            <a:pPr>
              <a:lnSpc>
                <a:spcPct val="80000"/>
              </a:lnSpc>
              <a:buFontTx/>
              <a:buNone/>
            </a:pPr>
            <a:r>
              <a:rPr lang="fr-BE" altLang="fr-FR" sz="2400" dirty="0">
                <a:latin typeface="Century Gothic" panose="020B0502020202020204" pitchFamily="34" charset="0"/>
              </a:rPr>
              <a:t>	- cétones</a:t>
            </a:r>
          </a:p>
          <a:p>
            <a:pPr>
              <a:lnSpc>
                <a:spcPct val="80000"/>
              </a:lnSpc>
              <a:buFontTx/>
              <a:buNone/>
            </a:pPr>
            <a:r>
              <a:rPr lang="fr-BE" altLang="fr-FR" sz="2400" dirty="0">
                <a:latin typeface="Century Gothic" panose="020B0502020202020204" pitchFamily="34" charset="0"/>
              </a:rPr>
              <a:t>	- esters</a:t>
            </a:r>
          </a:p>
          <a:p>
            <a:pPr>
              <a:lnSpc>
                <a:spcPct val="80000"/>
              </a:lnSpc>
              <a:buFontTx/>
              <a:buNone/>
            </a:pPr>
            <a:r>
              <a:rPr lang="fr-BE" altLang="fr-FR" sz="2400" dirty="0">
                <a:latin typeface="Century Gothic" panose="020B0502020202020204" pitchFamily="34" charset="0"/>
              </a:rPr>
              <a:t>	- composés soufrés/azotés </a:t>
            </a:r>
          </a:p>
          <a:p>
            <a:pPr>
              <a:lnSpc>
                <a:spcPct val="80000"/>
              </a:lnSpc>
              <a:buFontTx/>
              <a:buNone/>
            </a:pPr>
            <a:endParaRPr lang="fr-BE" altLang="fr-FR" sz="2400" dirty="0">
              <a:latin typeface="Century Gothic" panose="020B0502020202020204" pitchFamily="34" charset="0"/>
            </a:endParaRPr>
          </a:p>
          <a:p>
            <a:pPr>
              <a:lnSpc>
                <a:spcPct val="80000"/>
              </a:lnSpc>
              <a:buFontTx/>
              <a:buNone/>
            </a:pPr>
            <a:r>
              <a:rPr lang="fr-BE" altLang="fr-FR" sz="2000" dirty="0">
                <a:latin typeface="Century Gothic" panose="020B0502020202020204" pitchFamily="34" charset="0"/>
              </a:rPr>
              <a:t>	</a:t>
            </a:r>
            <a:r>
              <a:rPr lang="fr-BE" altLang="fr-FR" sz="2400" dirty="0">
                <a:latin typeface="Century Gothic" panose="020B0502020202020204" pitchFamily="34" charset="0"/>
              </a:rPr>
              <a:t>Mais surtout </a:t>
            </a:r>
            <a:r>
              <a:rPr lang="fr-BE" altLang="fr-FR" sz="2400" b="1" dirty="0">
                <a:latin typeface="Century Gothic" panose="020B0502020202020204" pitchFamily="34" charset="0"/>
              </a:rPr>
              <a:t>terpènes</a:t>
            </a:r>
            <a:r>
              <a:rPr lang="fr-BE" altLang="fr-FR" sz="2400" dirty="0">
                <a:latin typeface="Century Gothic" panose="020B0502020202020204" pitchFamily="34" charset="0"/>
              </a:rPr>
              <a:t> ! Dérivé isoprène</a:t>
            </a:r>
          </a:p>
          <a:p>
            <a:pPr>
              <a:lnSpc>
                <a:spcPct val="80000"/>
              </a:lnSpc>
              <a:buFontTx/>
              <a:buNone/>
            </a:pPr>
            <a:endParaRPr lang="fr-BE" altLang="fr-FR" dirty="0">
              <a:latin typeface="Century Gothic" panose="020B0502020202020204" pitchFamily="34" charset="0"/>
            </a:endParaRPr>
          </a:p>
          <a:p>
            <a:pPr>
              <a:lnSpc>
                <a:spcPct val="80000"/>
              </a:lnSpc>
              <a:buFontTx/>
              <a:buNone/>
            </a:pPr>
            <a:r>
              <a:rPr lang="fr-BE" altLang="fr-FR" sz="1800" dirty="0">
                <a:latin typeface="Century Gothic" panose="020B0502020202020204" pitchFamily="34" charset="0"/>
              </a:rPr>
              <a:t>	</a:t>
            </a:r>
          </a:p>
          <a:p>
            <a:pPr>
              <a:lnSpc>
                <a:spcPct val="80000"/>
              </a:lnSpc>
              <a:buFontTx/>
              <a:buNone/>
            </a:pPr>
            <a:endParaRPr lang="fr-BE" altLang="fr-FR" sz="1800" dirty="0">
              <a:latin typeface="Century Gothic" panose="020B0502020202020204" pitchFamily="34" charset="0"/>
            </a:endParaRPr>
          </a:p>
          <a:p>
            <a:pPr lvl="1">
              <a:lnSpc>
                <a:spcPct val="80000"/>
              </a:lnSpc>
            </a:pPr>
            <a:endParaRPr lang="fr-BE" altLang="fr-FR" sz="1200" dirty="0">
              <a:latin typeface="Century Gothic" panose="020B0502020202020204" pitchFamily="34" charset="0"/>
            </a:endParaRPr>
          </a:p>
          <a:p>
            <a:pPr lvl="1">
              <a:lnSpc>
                <a:spcPct val="80000"/>
              </a:lnSpc>
            </a:pPr>
            <a:endParaRPr lang="fr-BE" altLang="fr-FR" sz="1200" dirty="0">
              <a:latin typeface="Century Gothic" panose="020B0502020202020204" pitchFamily="34" charset="0"/>
            </a:endParaRPr>
          </a:p>
          <a:p>
            <a:pPr lvl="1">
              <a:lnSpc>
                <a:spcPct val="80000"/>
              </a:lnSpc>
            </a:pPr>
            <a:endParaRPr lang="fr-BE" altLang="fr-FR" sz="1200" dirty="0">
              <a:latin typeface="Century Gothic" panose="020B0502020202020204" pitchFamily="34" charset="0"/>
            </a:endParaRPr>
          </a:p>
        </p:txBody>
      </p:sp>
      <p:sp>
        <p:nvSpPr>
          <p:cNvPr id="17" name="Espace réservé du contenu 1">
            <a:extLst>
              <a:ext uri="{FF2B5EF4-FFF2-40B4-BE49-F238E27FC236}">
                <a16:creationId xmlns:a16="http://schemas.microsoft.com/office/drawing/2014/main" id="{5FD97B60-B9D9-4290-9EB0-F9D77238DCF9}"/>
              </a:ext>
            </a:extLst>
          </p:cNvPr>
          <p:cNvSpPr txBox="1">
            <a:spLocks/>
          </p:cNvSpPr>
          <p:nvPr/>
        </p:nvSpPr>
        <p:spPr>
          <a:xfrm>
            <a:off x="5037941" y="1145578"/>
            <a:ext cx="4106059" cy="4756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latin typeface="Century Gothic" panose="020B0502020202020204" pitchFamily="34" charset="0"/>
              </a:rPr>
              <a:t>Monoterpènes (C10)</a:t>
            </a:r>
          </a:p>
          <a:p>
            <a:endParaRPr lang="fr-FR" sz="2400" dirty="0">
              <a:latin typeface="Century Gothic" panose="020B0502020202020204" pitchFamily="34" charset="0"/>
            </a:endParaRPr>
          </a:p>
          <a:p>
            <a:endParaRPr lang="fr-FR" sz="2400" dirty="0">
              <a:latin typeface="Century Gothic" panose="020B0502020202020204" pitchFamily="34" charset="0"/>
            </a:endParaRPr>
          </a:p>
          <a:p>
            <a:endParaRPr lang="fr-FR" sz="2400" dirty="0">
              <a:latin typeface="Century Gothic" panose="020B0502020202020204" pitchFamily="34" charset="0"/>
            </a:endParaRPr>
          </a:p>
          <a:p>
            <a:endParaRPr lang="fr-FR" sz="2400" dirty="0">
              <a:latin typeface="Century Gothic" panose="020B0502020202020204" pitchFamily="34" charset="0"/>
            </a:endParaRPr>
          </a:p>
          <a:p>
            <a:endParaRPr lang="fr-FR" sz="2400" dirty="0">
              <a:latin typeface="Century Gothic" panose="020B0502020202020204" pitchFamily="34" charset="0"/>
            </a:endParaRPr>
          </a:p>
          <a:p>
            <a:r>
              <a:rPr lang="fr-FR" sz="2400" dirty="0">
                <a:latin typeface="Century Gothic" panose="020B0502020202020204" pitchFamily="34" charset="0"/>
              </a:rPr>
              <a:t>Sesquiterpènes (C15)</a:t>
            </a:r>
          </a:p>
        </p:txBody>
      </p:sp>
      <p:pic>
        <p:nvPicPr>
          <p:cNvPr id="18" name="Picture 6" descr="Ilip007">
            <a:extLst>
              <a:ext uri="{FF2B5EF4-FFF2-40B4-BE49-F238E27FC236}">
                <a16:creationId xmlns:a16="http://schemas.microsoft.com/office/drawing/2014/main" id="{0E05A608-A992-4881-B2B1-296D46F253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704774" y="5292625"/>
            <a:ext cx="1962554" cy="14016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7" descr="Ilip010">
            <a:extLst>
              <a:ext uri="{FF2B5EF4-FFF2-40B4-BE49-F238E27FC236}">
                <a16:creationId xmlns:a16="http://schemas.microsoft.com/office/drawing/2014/main" id="{F6DA0F2C-212A-4D14-858B-305C4B6C00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5668344" y="1825511"/>
            <a:ext cx="2124170" cy="1677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1" descr="Ilip018">
            <a:extLst>
              <a:ext uri="{FF2B5EF4-FFF2-40B4-BE49-F238E27FC236}">
                <a16:creationId xmlns:a16="http://schemas.microsoft.com/office/drawing/2014/main" id="{7D02EFAC-337D-4092-8109-1BA14BF2AB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9077" y="4674674"/>
            <a:ext cx="2213437" cy="1760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a:extLst>
              <a:ext uri="{FF2B5EF4-FFF2-40B4-BE49-F238E27FC236}">
                <a16:creationId xmlns:a16="http://schemas.microsoft.com/office/drawing/2014/main" id="{7BEF5597-0724-4CFF-BBDF-C69256757074}"/>
              </a:ext>
            </a:extLst>
          </p:cNvPr>
          <p:cNvSpPr txBox="1"/>
          <p:nvPr/>
        </p:nvSpPr>
        <p:spPr>
          <a:xfrm>
            <a:off x="7631241" y="2104603"/>
            <a:ext cx="1512759" cy="830997"/>
          </a:xfrm>
          <a:prstGeom prst="rect">
            <a:avLst/>
          </a:prstGeom>
          <a:noFill/>
        </p:spPr>
        <p:txBody>
          <a:bodyPr wrap="square" rtlCol="0">
            <a:spAutoFit/>
          </a:bodyPr>
          <a:lstStyle/>
          <a:p>
            <a:pPr algn="ctr"/>
            <a:r>
              <a:rPr lang="fr-FR" sz="2400" dirty="0">
                <a:latin typeface="Century Gothic" panose="020B0502020202020204" pitchFamily="34" charset="0"/>
              </a:rPr>
              <a:t>Très volatil</a:t>
            </a:r>
          </a:p>
        </p:txBody>
      </p:sp>
      <p:sp>
        <p:nvSpPr>
          <p:cNvPr id="22" name="ZoneTexte 21">
            <a:extLst>
              <a:ext uri="{FF2B5EF4-FFF2-40B4-BE49-F238E27FC236}">
                <a16:creationId xmlns:a16="http://schemas.microsoft.com/office/drawing/2014/main" id="{5BD97D8E-77EB-4EF1-80AE-47407870CC83}"/>
              </a:ext>
            </a:extLst>
          </p:cNvPr>
          <p:cNvSpPr txBox="1"/>
          <p:nvPr/>
        </p:nvSpPr>
        <p:spPr>
          <a:xfrm>
            <a:off x="7516466" y="5296886"/>
            <a:ext cx="1512759" cy="461665"/>
          </a:xfrm>
          <a:prstGeom prst="rect">
            <a:avLst/>
          </a:prstGeom>
          <a:noFill/>
        </p:spPr>
        <p:txBody>
          <a:bodyPr wrap="square" rtlCol="0">
            <a:spAutoFit/>
          </a:bodyPr>
          <a:lstStyle/>
          <a:p>
            <a:pPr algn="ctr"/>
            <a:r>
              <a:rPr lang="fr-FR" sz="2400" dirty="0">
                <a:latin typeface="Century Gothic" panose="020B0502020202020204" pitchFamily="34" charset="0"/>
              </a:rPr>
              <a:t>Volatil</a:t>
            </a:r>
          </a:p>
        </p:txBody>
      </p:sp>
    </p:spTree>
    <p:custDataLst>
      <p:tags r:id="rId1"/>
    </p:custDataLst>
    <p:extLst>
      <p:ext uri="{BB962C8B-B14F-4D97-AF65-F5344CB8AC3E}">
        <p14:creationId xmlns:p14="http://schemas.microsoft.com/office/powerpoint/2010/main" val="4293787121"/>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25</a:t>
            </a:fld>
            <a:endParaRPr lang="es-ES"/>
          </a:p>
        </p:txBody>
      </p:sp>
      <p:sp>
        <p:nvSpPr>
          <p:cNvPr id="6" name="Título 13"/>
          <p:cNvSpPr>
            <a:spLocks noGrp="1"/>
          </p:cNvSpPr>
          <p:nvPr>
            <p:ph type="title"/>
          </p:nvPr>
        </p:nvSpPr>
        <p:spPr>
          <a:xfrm>
            <a:off x="342574" y="250256"/>
            <a:ext cx="7622865"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err="1">
                <a:latin typeface="Century Gothic" panose="020B0502020202020204" pitchFamily="34" charset="0"/>
              </a:rPr>
              <a:t>Chémotype</a:t>
            </a:r>
            <a:r>
              <a:rPr lang="fr-BE" sz="2800" b="1" dirty="0">
                <a:latin typeface="Century Gothic" panose="020B0502020202020204" pitchFamily="34" charset="0"/>
              </a:rPr>
              <a:t>, importance !</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3" name="Espace réservé du contenu 2">
            <a:extLst>
              <a:ext uri="{FF2B5EF4-FFF2-40B4-BE49-F238E27FC236}">
                <a16:creationId xmlns:a16="http://schemas.microsoft.com/office/drawing/2014/main" id="{7395DA59-5EE0-487D-9A0E-714B2717BD1A}"/>
              </a:ext>
            </a:extLst>
          </p:cNvPr>
          <p:cNvSpPr>
            <a:spLocks noGrp="1"/>
          </p:cNvSpPr>
          <p:nvPr>
            <p:ph idx="1"/>
          </p:nvPr>
        </p:nvSpPr>
        <p:spPr>
          <a:xfrm>
            <a:off x="115789" y="1200992"/>
            <a:ext cx="8803759" cy="5037974"/>
          </a:xfrm>
        </p:spPr>
        <p:txBody>
          <a:bodyPr>
            <a:normAutofit/>
          </a:bodyPr>
          <a:lstStyle/>
          <a:p>
            <a:pPr marL="0" indent="0">
              <a:buNone/>
            </a:pPr>
            <a:r>
              <a:rPr lang="fr-BE" altLang="fr-FR" sz="2400" u="sng" dirty="0" err="1">
                <a:latin typeface="Century Gothic" panose="020B0502020202020204" pitchFamily="34" charset="0"/>
              </a:rPr>
              <a:t>Chémotype</a:t>
            </a:r>
            <a:r>
              <a:rPr lang="fr-BE" altLang="fr-FR" sz="2400" u="sng" dirty="0">
                <a:latin typeface="Century Gothic" panose="020B0502020202020204" pitchFamily="34" charset="0"/>
              </a:rPr>
              <a:t>:</a:t>
            </a:r>
            <a:r>
              <a:rPr lang="fr-BE" altLang="fr-FR" sz="2400" dirty="0">
                <a:latin typeface="Century Gothic" panose="020B0502020202020204" pitchFamily="34" charset="0"/>
              </a:rPr>
              <a:t> même espèce botanique mais composition ≠ </a:t>
            </a:r>
            <a:r>
              <a:rPr lang="fr-BE" altLang="fr-FR" sz="2000" dirty="0">
                <a:latin typeface="Century Gothic" panose="020B0502020202020204" pitchFamily="34" charset="0"/>
              </a:rPr>
              <a:t>Ex : Thym</a:t>
            </a:r>
          </a:p>
          <a:p>
            <a:pPr lvl="1"/>
            <a:endParaRPr lang="fr-BE" altLang="fr-FR" sz="2000" dirty="0">
              <a:latin typeface="Century Gothic" panose="020B0502020202020204" pitchFamily="34" charset="0"/>
            </a:endParaRPr>
          </a:p>
          <a:p>
            <a:pPr marL="457200" lvl="1" indent="0">
              <a:buNone/>
            </a:pPr>
            <a:r>
              <a:rPr lang="fr-BE" altLang="fr-FR" sz="2000" dirty="0">
                <a:latin typeface="Century Gothic" panose="020B0502020202020204" pitchFamily="34" charset="0"/>
              </a:rPr>
              <a:t>Plus de 7 </a:t>
            </a:r>
            <a:r>
              <a:rPr lang="fr-BE" altLang="fr-FR" sz="2000" dirty="0" err="1">
                <a:latin typeface="Century Gothic" panose="020B0502020202020204" pitchFamily="34" charset="0"/>
              </a:rPr>
              <a:t>chémotypes</a:t>
            </a:r>
            <a:endParaRPr lang="fr-BE" altLang="fr-FR" sz="2000" dirty="0">
              <a:latin typeface="Century Gothic" panose="020B0502020202020204" pitchFamily="34" charset="0"/>
            </a:endParaRPr>
          </a:p>
          <a:p>
            <a:pPr marL="914400" lvl="1" indent="-457200">
              <a:buFont typeface="+mj-lt"/>
              <a:buAutoNum type="arabicPeriod"/>
            </a:pPr>
            <a:r>
              <a:rPr lang="fr-BE" sz="2000" dirty="0" err="1">
                <a:latin typeface="Century Gothic" panose="020B0502020202020204" pitchFamily="34" charset="0"/>
              </a:rPr>
              <a:t>Linalol</a:t>
            </a:r>
            <a:endParaRPr lang="fr-BE" sz="2000" dirty="0">
              <a:latin typeface="Century Gothic" panose="020B0502020202020204" pitchFamily="34" charset="0"/>
            </a:endParaRPr>
          </a:p>
          <a:p>
            <a:pPr marL="914400" lvl="1" indent="-457200">
              <a:buFont typeface="+mj-lt"/>
              <a:buAutoNum type="arabicPeriod"/>
            </a:pPr>
            <a:r>
              <a:rPr lang="fr-BE" sz="2000" dirty="0">
                <a:latin typeface="Century Gothic" panose="020B0502020202020204" pitchFamily="34" charset="0"/>
              </a:rPr>
              <a:t>Géraniol</a:t>
            </a:r>
          </a:p>
          <a:p>
            <a:pPr marL="914400" lvl="1" indent="-457200">
              <a:buFont typeface="+mj-lt"/>
              <a:buAutoNum type="arabicPeriod"/>
            </a:pPr>
            <a:r>
              <a:rPr lang="fr-BE" sz="2000" dirty="0">
                <a:latin typeface="Century Gothic" panose="020B0502020202020204" pitchFamily="34" charset="0"/>
              </a:rPr>
              <a:t>Thymol</a:t>
            </a:r>
          </a:p>
          <a:p>
            <a:pPr marL="914400" lvl="1" indent="-457200">
              <a:buFont typeface="+mj-lt"/>
              <a:buAutoNum type="arabicPeriod"/>
            </a:pPr>
            <a:r>
              <a:rPr lang="fr-BE" sz="2000" dirty="0" err="1">
                <a:latin typeface="Century Gothic" panose="020B0502020202020204" pitchFamily="34" charset="0"/>
              </a:rPr>
              <a:t>Thujanol</a:t>
            </a:r>
            <a:endParaRPr lang="fr-BE" sz="2000" dirty="0">
              <a:latin typeface="Century Gothic" panose="020B0502020202020204" pitchFamily="34" charset="0"/>
            </a:endParaRPr>
          </a:p>
          <a:p>
            <a:pPr marL="914400" lvl="1" indent="-457200">
              <a:buFont typeface="+mj-lt"/>
              <a:buAutoNum type="arabicPeriod"/>
            </a:pPr>
            <a:r>
              <a:rPr lang="fr-BE" sz="2000" i="1" dirty="0" err="1">
                <a:latin typeface="Century Gothic" panose="020B0502020202020204" pitchFamily="34" charset="0"/>
              </a:rPr>
              <a:t>Carvacrol</a:t>
            </a:r>
            <a:endParaRPr lang="fr-BE" sz="2000" i="1" dirty="0">
              <a:latin typeface="Century Gothic" panose="020B0502020202020204" pitchFamily="34" charset="0"/>
            </a:endParaRPr>
          </a:p>
          <a:p>
            <a:pPr marL="914400" lvl="1" indent="-457200">
              <a:buFont typeface="+mj-lt"/>
              <a:buAutoNum type="arabicPeriod"/>
            </a:pPr>
            <a:r>
              <a:rPr lang="fr-BE" sz="2000" i="1" dirty="0">
                <a:latin typeface="Century Gothic" panose="020B0502020202020204" pitchFamily="34" charset="0"/>
              </a:rPr>
              <a:t>α-terpinéol</a:t>
            </a:r>
          </a:p>
          <a:p>
            <a:pPr marL="914400" lvl="1" indent="-457200">
              <a:buFont typeface="+mj-lt"/>
              <a:buAutoNum type="arabicPeriod"/>
            </a:pPr>
            <a:r>
              <a:rPr lang="fr-BE" sz="2000" i="1" dirty="0">
                <a:latin typeface="Century Gothic" panose="020B0502020202020204" pitchFamily="34" charset="0"/>
              </a:rPr>
              <a:t>Hydrate de </a:t>
            </a:r>
            <a:r>
              <a:rPr lang="fr-BE" sz="2000" i="1" dirty="0" err="1">
                <a:latin typeface="Century Gothic" panose="020B0502020202020204" pitchFamily="34" charset="0"/>
              </a:rPr>
              <a:t>sabinène</a:t>
            </a:r>
            <a:endParaRPr lang="fr-FR" sz="2000" i="1" dirty="0">
              <a:latin typeface="Century Gothic" panose="020B0502020202020204" pitchFamily="34" charset="0"/>
            </a:endParaRPr>
          </a:p>
        </p:txBody>
      </p:sp>
      <p:pic>
        <p:nvPicPr>
          <p:cNvPr id="24" name="Image 23">
            <a:extLst>
              <a:ext uri="{FF2B5EF4-FFF2-40B4-BE49-F238E27FC236}">
                <a16:creationId xmlns:a16="http://schemas.microsoft.com/office/drawing/2014/main" id="{5DBB6F6C-888B-47D1-AB63-6EA7E006D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4542" y="2174430"/>
            <a:ext cx="4906816" cy="3971454"/>
          </a:xfrm>
          <a:prstGeom prst="rect">
            <a:avLst/>
          </a:prstGeom>
        </p:spPr>
      </p:pic>
      <p:sp>
        <p:nvSpPr>
          <p:cNvPr id="2" name="ZoneTexte 1">
            <a:extLst>
              <a:ext uri="{FF2B5EF4-FFF2-40B4-BE49-F238E27FC236}">
                <a16:creationId xmlns:a16="http://schemas.microsoft.com/office/drawing/2014/main" id="{A95AC5A9-D9F6-4570-B54D-3F3B12E30985}"/>
              </a:ext>
            </a:extLst>
          </p:cNvPr>
          <p:cNvSpPr txBox="1"/>
          <p:nvPr/>
        </p:nvSpPr>
        <p:spPr>
          <a:xfrm>
            <a:off x="831975" y="5685975"/>
            <a:ext cx="3569904" cy="461665"/>
          </a:xfrm>
          <a:prstGeom prst="rect">
            <a:avLst/>
          </a:prstGeom>
          <a:noFill/>
        </p:spPr>
        <p:txBody>
          <a:bodyPr wrap="square" rtlCol="0">
            <a:spAutoFit/>
          </a:bodyPr>
          <a:lstStyle/>
          <a:p>
            <a:r>
              <a:rPr lang="fr-FR" sz="2400" dirty="0">
                <a:latin typeface="Century Gothic" panose="020B0502020202020204" pitchFamily="34" charset="0"/>
              </a:rPr>
              <a:t>Activité  &amp; Toxicité</a:t>
            </a:r>
          </a:p>
        </p:txBody>
      </p:sp>
      <p:sp>
        <p:nvSpPr>
          <p:cNvPr id="3" name="Flèche droite 5">
            <a:extLst>
              <a:ext uri="{FF2B5EF4-FFF2-40B4-BE49-F238E27FC236}">
                <a16:creationId xmlns:a16="http://schemas.microsoft.com/office/drawing/2014/main" id="{A70DC737-375B-4008-BBAA-2513888035EF}"/>
              </a:ext>
            </a:extLst>
          </p:cNvPr>
          <p:cNvSpPr/>
          <p:nvPr/>
        </p:nvSpPr>
        <p:spPr>
          <a:xfrm>
            <a:off x="106575" y="5674195"/>
            <a:ext cx="648182" cy="485224"/>
          </a:xfrm>
          <a:prstGeom prst="rightArrow">
            <a:avLst/>
          </a:prstGeom>
          <a:solidFill>
            <a:srgbClr val="139D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645234696"/>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26</a:t>
            </a:fld>
            <a:endParaRPr lang="es-ES"/>
          </a:p>
        </p:txBody>
      </p:sp>
      <p:sp>
        <p:nvSpPr>
          <p:cNvPr id="6" name="Título 13"/>
          <p:cNvSpPr>
            <a:spLocks noGrp="1"/>
          </p:cNvSpPr>
          <p:nvPr>
            <p:ph type="title"/>
          </p:nvPr>
        </p:nvSpPr>
        <p:spPr>
          <a:xfrm>
            <a:off x="342574" y="250256"/>
            <a:ext cx="7622865"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Chiralité, facteur essentiel</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5" name="Rectangle 3">
            <a:extLst>
              <a:ext uri="{FF2B5EF4-FFF2-40B4-BE49-F238E27FC236}">
                <a16:creationId xmlns:a16="http://schemas.microsoft.com/office/drawing/2014/main" id="{902B2C94-10E1-4CF9-B5DB-1B6D80D01FB7}"/>
              </a:ext>
            </a:extLst>
          </p:cNvPr>
          <p:cNvSpPr txBox="1">
            <a:spLocks noChangeArrowheads="1"/>
          </p:cNvSpPr>
          <p:nvPr/>
        </p:nvSpPr>
        <p:spPr>
          <a:xfrm>
            <a:off x="178136" y="1716517"/>
            <a:ext cx="3816350" cy="452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BE" altLang="fr-FR" dirty="0">
                <a:latin typeface="Century Gothic" panose="020B0502020202020204" pitchFamily="34" charset="0"/>
              </a:rPr>
              <a:t>Composés très proches dans leur structure chimique (même masse molaire, …) donc très difficiles à analyser mais important !!!</a:t>
            </a:r>
          </a:p>
          <a:p>
            <a:endParaRPr lang="fr-BE" altLang="fr-FR" dirty="0"/>
          </a:p>
          <a:p>
            <a:endParaRPr lang="fr-BE" altLang="fr-FR" dirty="0"/>
          </a:p>
        </p:txBody>
      </p:sp>
      <p:pic>
        <p:nvPicPr>
          <p:cNvPr id="26" name="Picture 4" descr="carvone">
            <a:extLst>
              <a:ext uri="{FF2B5EF4-FFF2-40B4-BE49-F238E27FC236}">
                <a16:creationId xmlns:a16="http://schemas.microsoft.com/office/drawing/2014/main" id="{B43C9134-8B47-4709-9047-A2A78ACE63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112657" y="1280040"/>
            <a:ext cx="4541466" cy="36022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 name="Text Box 6">
            <a:extLst>
              <a:ext uri="{FF2B5EF4-FFF2-40B4-BE49-F238E27FC236}">
                <a16:creationId xmlns:a16="http://schemas.microsoft.com/office/drawing/2014/main" id="{22982AFF-B135-42FE-A7E2-29E88E695C1E}"/>
              </a:ext>
            </a:extLst>
          </p:cNvPr>
          <p:cNvSpPr txBox="1">
            <a:spLocks noChangeArrowheads="1"/>
          </p:cNvSpPr>
          <p:nvPr/>
        </p:nvSpPr>
        <p:spPr bwMode="auto">
          <a:xfrm>
            <a:off x="2204298" y="5075161"/>
            <a:ext cx="782854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fr-BE" altLang="fr-FR" sz="2000" b="1" dirty="0">
                <a:latin typeface="Century Gothic" panose="020B0502020202020204" pitchFamily="34" charset="0"/>
              </a:rPr>
              <a:t>         Cumin                             Menthe  </a:t>
            </a:r>
          </a:p>
          <a:p>
            <a:pPr algn="ctr" eaLnBrk="1" hangingPunct="1">
              <a:spcBef>
                <a:spcPct val="50000"/>
              </a:spcBef>
            </a:pPr>
            <a:r>
              <a:rPr lang="fr-BE" altLang="fr-FR" sz="2000" b="1" dirty="0">
                <a:latin typeface="Century Gothic" panose="020B0502020202020204" pitchFamily="34" charset="0"/>
              </a:rPr>
              <a:t>Configuration spatiale détermine l’odeur</a:t>
            </a:r>
          </a:p>
        </p:txBody>
      </p:sp>
    </p:spTree>
    <p:custDataLst>
      <p:tags r:id="rId1"/>
    </p:custDataLst>
    <p:extLst>
      <p:ext uri="{BB962C8B-B14F-4D97-AF65-F5344CB8AC3E}">
        <p14:creationId xmlns:p14="http://schemas.microsoft.com/office/powerpoint/2010/main" val="410310118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27</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Rectification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1" name="Espace réservé du contenu 2">
            <a:extLst>
              <a:ext uri="{FF2B5EF4-FFF2-40B4-BE49-F238E27FC236}">
                <a16:creationId xmlns:a16="http://schemas.microsoft.com/office/drawing/2014/main" id="{78CEC70C-CA7F-4EAC-B7EC-87B711953D8D}"/>
              </a:ext>
            </a:extLst>
          </p:cNvPr>
          <p:cNvSpPr>
            <a:spLocks noGrp="1"/>
          </p:cNvSpPr>
          <p:nvPr>
            <p:ph idx="1"/>
          </p:nvPr>
        </p:nvSpPr>
        <p:spPr>
          <a:xfrm>
            <a:off x="293842" y="1135850"/>
            <a:ext cx="8482264" cy="5534527"/>
          </a:xfrm>
        </p:spPr>
        <p:txBody>
          <a:bodyPr>
            <a:normAutofit/>
          </a:bodyPr>
          <a:lstStyle/>
          <a:p>
            <a:pPr marL="514350" indent="-514350">
              <a:buFont typeface="+mj-lt"/>
              <a:buAutoNum type="arabicPeriod"/>
            </a:pPr>
            <a:r>
              <a:rPr lang="fr-FR" sz="2400" dirty="0">
                <a:latin typeface="Century Gothic" panose="020B0502020202020204" pitchFamily="34" charset="0"/>
              </a:rPr>
              <a:t>Eliminer impuretés : composés peu volatils (phénols à haut poids moléculaire, cires ….)</a:t>
            </a:r>
          </a:p>
          <a:p>
            <a:pPr marL="514350" indent="-514350">
              <a:buFont typeface="+mj-lt"/>
              <a:buAutoNum type="arabicPeriod"/>
            </a:pPr>
            <a:endParaRPr lang="fr-FR" sz="2400" dirty="0">
              <a:latin typeface="Century Gothic" panose="020B0502020202020204" pitchFamily="34" charset="0"/>
            </a:endParaRPr>
          </a:p>
          <a:p>
            <a:pPr marL="514350" indent="-514350">
              <a:buFont typeface="+mj-lt"/>
              <a:buAutoNum type="arabicPeriod"/>
            </a:pPr>
            <a:r>
              <a:rPr lang="fr-FR" sz="2400" dirty="0">
                <a:latin typeface="Century Gothic" panose="020B0502020202020204" pitchFamily="34" charset="0"/>
              </a:rPr>
              <a:t>Eliminer odeur indésirable de composés très volatil </a:t>
            </a:r>
          </a:p>
          <a:p>
            <a:pPr lvl="1"/>
            <a:r>
              <a:rPr lang="fr-FR" sz="2000" dirty="0">
                <a:latin typeface="Century Gothic" panose="020B0502020202020204" pitchFamily="34" charset="0"/>
              </a:rPr>
              <a:t>Composés soufrés : </a:t>
            </a:r>
            <a:r>
              <a:rPr lang="fr-FR" sz="2000" dirty="0" err="1">
                <a:latin typeface="Century Gothic" panose="020B0502020202020204" pitchFamily="34" charset="0"/>
              </a:rPr>
              <a:t>dimethyl</a:t>
            </a:r>
            <a:r>
              <a:rPr lang="fr-FR" sz="2000" dirty="0">
                <a:latin typeface="Century Gothic" panose="020B0502020202020204" pitchFamily="34" charset="0"/>
              </a:rPr>
              <a:t> </a:t>
            </a:r>
            <a:r>
              <a:rPr lang="fr-FR" sz="2000" dirty="0" err="1">
                <a:latin typeface="Century Gothic" panose="020B0502020202020204" pitchFamily="34" charset="0"/>
              </a:rPr>
              <a:t>sulfide</a:t>
            </a:r>
            <a:r>
              <a:rPr lang="fr-FR" sz="2000" dirty="0">
                <a:latin typeface="Century Gothic" panose="020B0502020202020204" pitchFamily="34" charset="0"/>
              </a:rPr>
              <a:t> dans HE de menthe poivrée</a:t>
            </a:r>
          </a:p>
          <a:p>
            <a:pPr lvl="1"/>
            <a:endParaRPr lang="fr-FR" sz="2000" dirty="0">
              <a:latin typeface="Century Gothic" panose="020B0502020202020204" pitchFamily="34" charset="0"/>
            </a:endParaRPr>
          </a:p>
          <a:p>
            <a:pPr lvl="1"/>
            <a:endParaRPr lang="fr-FR" sz="2000" dirty="0">
              <a:latin typeface="Century Gothic" panose="020B0502020202020204" pitchFamily="34" charset="0"/>
            </a:endParaRPr>
          </a:p>
          <a:p>
            <a:pPr lvl="1"/>
            <a:endParaRPr lang="fr-FR" sz="2000" dirty="0">
              <a:latin typeface="Century Gothic" panose="020B0502020202020204" pitchFamily="34" charset="0"/>
            </a:endParaRPr>
          </a:p>
          <a:p>
            <a:pPr lvl="1"/>
            <a:endParaRPr lang="fr-FR" sz="2000" dirty="0">
              <a:latin typeface="Century Gothic" panose="020B0502020202020204" pitchFamily="34" charset="0"/>
            </a:endParaRPr>
          </a:p>
          <a:p>
            <a:pPr lvl="1"/>
            <a:r>
              <a:rPr lang="fr-FR" sz="2000" dirty="0">
                <a:latin typeface="Century Gothic" panose="020B0502020202020204" pitchFamily="34" charset="0"/>
              </a:rPr>
              <a:t>Composés azotés</a:t>
            </a:r>
          </a:p>
          <a:p>
            <a:pPr lvl="1"/>
            <a:endParaRPr lang="fr-FR" sz="2000" dirty="0">
              <a:latin typeface="Century Gothic" panose="020B0502020202020204" pitchFamily="34" charset="0"/>
            </a:endParaRPr>
          </a:p>
          <a:p>
            <a:pPr marL="514350" indent="-514350">
              <a:buFont typeface="+mj-lt"/>
              <a:buAutoNum type="arabicPeriod"/>
            </a:pPr>
            <a:r>
              <a:rPr lang="fr-FR" sz="2400" dirty="0">
                <a:latin typeface="Century Gothic" panose="020B0502020202020204" pitchFamily="34" charset="0"/>
              </a:rPr>
              <a:t>Enrichir en un composé particulier </a:t>
            </a:r>
          </a:p>
          <a:p>
            <a:pPr marL="457200" lvl="1" indent="0">
              <a:buNone/>
            </a:pPr>
            <a:r>
              <a:rPr lang="fr-FR" sz="2000" dirty="0">
                <a:latin typeface="Century Gothic" panose="020B0502020202020204" pitchFamily="34" charset="0"/>
              </a:rPr>
              <a:t>(ex : HE  d’eucalyptus enrichi en 1,8-cinéole)</a:t>
            </a:r>
          </a:p>
        </p:txBody>
      </p:sp>
      <p:pic>
        <p:nvPicPr>
          <p:cNvPr id="12" name="Image 11">
            <a:extLst>
              <a:ext uri="{FF2B5EF4-FFF2-40B4-BE49-F238E27FC236}">
                <a16:creationId xmlns:a16="http://schemas.microsoft.com/office/drawing/2014/main" id="{B6E978B2-189C-4AEF-8272-9AAC2DD3D2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0005" y="3364997"/>
            <a:ext cx="1962060" cy="1076235"/>
          </a:xfrm>
          <a:prstGeom prst="rect">
            <a:avLst/>
          </a:prstGeom>
        </p:spPr>
      </p:pic>
      <p:pic>
        <p:nvPicPr>
          <p:cNvPr id="16" name="Picture 2" descr="C:\Users\sheuskin\Documents\1er assistant\Cours Cambodge juin 2013\Cours\Photos support\Dimethyl_sulfide_structure.png">
            <a:extLst>
              <a:ext uri="{FF2B5EF4-FFF2-40B4-BE49-F238E27FC236}">
                <a16:creationId xmlns:a16="http://schemas.microsoft.com/office/drawing/2014/main" id="{11A1884B-71E8-4800-B288-C136169531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2459" y="3557765"/>
            <a:ext cx="2035141" cy="6907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02444256"/>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28</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Critère qualité (AFNOR)</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17" name="Espace réservé du contenu 4">
            <a:extLst>
              <a:ext uri="{FF2B5EF4-FFF2-40B4-BE49-F238E27FC236}">
                <a16:creationId xmlns:a16="http://schemas.microsoft.com/office/drawing/2014/main" id="{0394B1B3-5F56-496D-8DB0-C9350197C9E0}"/>
              </a:ext>
            </a:extLst>
          </p:cNvPr>
          <p:cNvGraphicFramePr>
            <a:graphicFrameLocks noGrp="1"/>
          </p:cNvGraphicFramePr>
          <p:nvPr>
            <p:ph idx="1"/>
            <p:extLst>
              <p:ext uri="{D42A27DB-BD31-4B8C-83A1-F6EECF244321}">
                <p14:modId xmlns:p14="http://schemas.microsoft.com/office/powerpoint/2010/main" val="1165278607"/>
              </p:ext>
            </p:extLst>
          </p:nvPr>
        </p:nvGraphicFramePr>
        <p:xfrm>
          <a:off x="340242" y="882316"/>
          <a:ext cx="8530677" cy="5810515"/>
        </p:xfrm>
        <a:graphic>
          <a:graphicData uri="http://schemas.openxmlformats.org/drawingml/2006/table">
            <a:tbl>
              <a:tblPr firstRow="1" bandRow="1">
                <a:tableStyleId>{5C22544A-7EE6-4342-B048-85BDC9FD1C3A}</a:tableStyleId>
              </a:tblPr>
              <a:tblGrid>
                <a:gridCol w="368618">
                  <a:extLst>
                    <a:ext uri="{9D8B030D-6E8A-4147-A177-3AD203B41FA5}">
                      <a16:colId xmlns:a16="http://schemas.microsoft.com/office/drawing/2014/main" val="20000"/>
                    </a:ext>
                  </a:extLst>
                </a:gridCol>
                <a:gridCol w="8162059">
                  <a:extLst>
                    <a:ext uri="{9D8B030D-6E8A-4147-A177-3AD203B41FA5}">
                      <a16:colId xmlns:a16="http://schemas.microsoft.com/office/drawing/2014/main" val="20001"/>
                    </a:ext>
                  </a:extLst>
                </a:gridCol>
              </a:tblGrid>
              <a:tr h="372701">
                <a:tc>
                  <a:txBody>
                    <a:bodyPr/>
                    <a:lstStyle/>
                    <a:p>
                      <a:endParaRPr lang="fr-FR" sz="2000" dirty="0"/>
                    </a:p>
                  </a:txBody>
                  <a:tcPr>
                    <a:solidFill>
                      <a:srgbClr val="258B73"/>
                    </a:solidFill>
                  </a:tcPr>
                </a:tc>
                <a:tc>
                  <a:txBody>
                    <a:bodyPr/>
                    <a:lstStyle/>
                    <a:p>
                      <a:r>
                        <a:rPr lang="fr-FR" sz="1600" b="1" dirty="0">
                          <a:latin typeface="Century Gothic" panose="020B0502020202020204" pitchFamily="34" charset="0"/>
                        </a:rPr>
                        <a:t>Matières premières végétales</a:t>
                      </a:r>
                    </a:p>
                  </a:txBody>
                  <a:tcPr>
                    <a:solidFill>
                      <a:srgbClr val="258B73"/>
                    </a:solidFill>
                  </a:tcPr>
                </a:tc>
                <a:extLst>
                  <a:ext uri="{0D108BD9-81ED-4DB2-BD59-A6C34878D82A}">
                    <a16:rowId xmlns:a16="http://schemas.microsoft.com/office/drawing/2014/main" val="10000"/>
                  </a:ext>
                </a:extLst>
              </a:tr>
              <a:tr h="372701">
                <a:tc>
                  <a:txBody>
                    <a:bodyPr/>
                    <a:lstStyle/>
                    <a:p>
                      <a:r>
                        <a:rPr lang="fr-FR" sz="2000" dirty="0"/>
                        <a:t>1</a:t>
                      </a:r>
                    </a:p>
                  </a:txBody>
                  <a:tcPr>
                    <a:solidFill>
                      <a:schemeClr val="bg1">
                        <a:lumMod val="95000"/>
                      </a:schemeClr>
                    </a:solidFill>
                  </a:tcPr>
                </a:tc>
                <a:tc>
                  <a:txBody>
                    <a:bodyPr/>
                    <a:lstStyle/>
                    <a:p>
                      <a:r>
                        <a:rPr lang="fr-FR" sz="1600" dirty="0">
                          <a:latin typeface="Century Gothic" panose="020B0502020202020204" pitchFamily="34" charset="0"/>
                        </a:rPr>
                        <a:t>Dénomination</a:t>
                      </a:r>
                      <a:r>
                        <a:rPr lang="fr-FR" sz="1600" baseline="0" dirty="0">
                          <a:latin typeface="Century Gothic" panose="020B0502020202020204" pitchFamily="34" charset="0"/>
                        </a:rPr>
                        <a:t> </a:t>
                      </a:r>
                      <a:r>
                        <a:rPr lang="fr-FR" sz="1600" dirty="0">
                          <a:latin typeface="Century Gothic" panose="020B0502020202020204" pitchFamily="34" charset="0"/>
                        </a:rPr>
                        <a:t>Botanique</a:t>
                      </a:r>
                      <a:r>
                        <a:rPr lang="fr-FR" sz="1600" baseline="0" dirty="0">
                          <a:latin typeface="Century Gothic" panose="020B0502020202020204" pitchFamily="34" charset="0"/>
                        </a:rPr>
                        <a:t> </a:t>
                      </a:r>
                      <a:r>
                        <a:rPr lang="fr-FR" sz="1600" dirty="0">
                          <a:latin typeface="Century Gothic" panose="020B0502020202020204" pitchFamily="34" charset="0"/>
                        </a:rPr>
                        <a:t>(genre, espèce, sous espèce, variété)</a:t>
                      </a:r>
                    </a:p>
                  </a:txBody>
                  <a:tcPr>
                    <a:solidFill>
                      <a:schemeClr val="bg1">
                        <a:lumMod val="95000"/>
                      </a:schemeClr>
                    </a:solidFill>
                  </a:tcPr>
                </a:tc>
                <a:extLst>
                  <a:ext uri="{0D108BD9-81ED-4DB2-BD59-A6C34878D82A}">
                    <a16:rowId xmlns:a16="http://schemas.microsoft.com/office/drawing/2014/main" val="10001"/>
                  </a:ext>
                </a:extLst>
              </a:tr>
              <a:tr h="659395">
                <a:tc>
                  <a:txBody>
                    <a:bodyPr/>
                    <a:lstStyle/>
                    <a:p>
                      <a:r>
                        <a:rPr lang="fr-FR" sz="2000" dirty="0"/>
                        <a:t>2</a:t>
                      </a:r>
                    </a:p>
                  </a:txBody>
                  <a:tcPr>
                    <a:solidFill>
                      <a:schemeClr val="bg2"/>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Conditions production de la plante (collecte, cultivées: semis/bouturage,</a:t>
                      </a:r>
                      <a:r>
                        <a:rPr lang="fr-FR" sz="1600" baseline="0" dirty="0">
                          <a:latin typeface="Century Gothic" panose="020B0502020202020204" pitchFamily="34" charset="0"/>
                        </a:rPr>
                        <a:t> origine géographique, conditions récolte, séchage, fragmentation, pesticides, traitements </a:t>
                      </a:r>
                      <a:r>
                        <a:rPr lang="fr-FR" sz="1600" baseline="0" dirty="0" err="1">
                          <a:latin typeface="Century Gothic" panose="020B0502020202020204" pitchFamily="34" charset="0"/>
                        </a:rPr>
                        <a:t>additionels</a:t>
                      </a:r>
                      <a:r>
                        <a:rPr lang="fr-FR" sz="1600" baseline="0" dirty="0">
                          <a:latin typeface="Century Gothic" panose="020B0502020202020204" pitchFamily="34" charset="0"/>
                        </a:rPr>
                        <a:t> </a:t>
                      </a:r>
                      <a:r>
                        <a:rPr lang="fr-FR" sz="1600" dirty="0" err="1">
                          <a:latin typeface="Century Gothic" panose="020B0502020202020204" pitchFamily="34" charset="0"/>
                        </a:rPr>
                        <a:t>etc</a:t>
                      </a:r>
                      <a:r>
                        <a:rPr lang="fr-FR" sz="1600" dirty="0">
                          <a:latin typeface="Century Gothic" panose="020B0502020202020204" pitchFamily="34" charset="0"/>
                        </a:rPr>
                        <a:t>)</a:t>
                      </a:r>
                    </a:p>
                  </a:txBody>
                  <a:tcPr>
                    <a:solidFill>
                      <a:schemeClr val="bg2"/>
                    </a:solidFill>
                  </a:tcPr>
                </a:tc>
                <a:extLst>
                  <a:ext uri="{0D108BD9-81ED-4DB2-BD59-A6C34878D82A}">
                    <a16:rowId xmlns:a16="http://schemas.microsoft.com/office/drawing/2014/main" val="10002"/>
                  </a:ext>
                </a:extLst>
              </a:tr>
              <a:tr h="372701">
                <a:tc>
                  <a:txBody>
                    <a:bodyPr/>
                    <a:lstStyle/>
                    <a:p>
                      <a:r>
                        <a:rPr lang="fr-FR" sz="2000" dirty="0"/>
                        <a:t>3</a:t>
                      </a:r>
                    </a:p>
                  </a:txBody>
                  <a:tcPr>
                    <a:solidFill>
                      <a:schemeClr val="bg1">
                        <a:lumMod val="95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Partie de la plante utilisée (fleurs,</a:t>
                      </a:r>
                      <a:r>
                        <a:rPr lang="fr-FR" sz="1600" baseline="0" dirty="0">
                          <a:latin typeface="Century Gothic" panose="020B0502020202020204" pitchFamily="34" charset="0"/>
                        </a:rPr>
                        <a:t> feuilles, écorces, bois, racines, rhizomes, fruits, graines</a:t>
                      </a:r>
                      <a:endParaRPr lang="fr-FR" sz="1600" dirty="0">
                        <a:latin typeface="Century Gothic" panose="020B0502020202020204" pitchFamily="34" charset="0"/>
                      </a:endParaRPr>
                    </a:p>
                  </a:txBody>
                  <a:tcPr>
                    <a:solidFill>
                      <a:schemeClr val="bg1">
                        <a:lumMod val="95000"/>
                      </a:schemeClr>
                    </a:solidFill>
                  </a:tcPr>
                </a:tc>
                <a:extLst>
                  <a:ext uri="{0D108BD9-81ED-4DB2-BD59-A6C34878D82A}">
                    <a16:rowId xmlns:a16="http://schemas.microsoft.com/office/drawing/2014/main" val="10003"/>
                  </a:ext>
                </a:extLst>
              </a:tr>
              <a:tr h="372701">
                <a:tc>
                  <a:txBody>
                    <a:bodyPr/>
                    <a:lstStyle/>
                    <a:p>
                      <a:r>
                        <a:rPr lang="fr-FR" sz="2000" dirty="0"/>
                        <a:t>4</a:t>
                      </a:r>
                    </a:p>
                  </a:txBody>
                  <a:tcPr>
                    <a:solidFill>
                      <a:schemeClr val="bg2"/>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Précision du </a:t>
                      </a:r>
                      <a:r>
                        <a:rPr lang="fr-FR" sz="1600" dirty="0" err="1">
                          <a:latin typeface="Century Gothic" panose="020B0502020202020204" pitchFamily="34" charset="0"/>
                        </a:rPr>
                        <a:t>chémotype</a:t>
                      </a:r>
                      <a:r>
                        <a:rPr lang="fr-FR" sz="1600" dirty="0">
                          <a:latin typeface="Century Gothic" panose="020B0502020202020204" pitchFamily="34" charset="0"/>
                        </a:rPr>
                        <a:t> (=race chimique)  </a:t>
                      </a:r>
                    </a:p>
                  </a:txBody>
                  <a:tcPr>
                    <a:solidFill>
                      <a:schemeClr val="bg2"/>
                    </a:solidFill>
                  </a:tcPr>
                </a:tc>
                <a:extLst>
                  <a:ext uri="{0D108BD9-81ED-4DB2-BD59-A6C34878D82A}">
                    <a16:rowId xmlns:a16="http://schemas.microsoft.com/office/drawing/2014/main" val="10004"/>
                  </a:ext>
                </a:extLst>
              </a:tr>
              <a:tr h="659395">
                <a:tc>
                  <a:txBody>
                    <a:bodyPr/>
                    <a:lstStyle/>
                    <a:p>
                      <a:r>
                        <a:rPr lang="fr-FR" sz="2000" dirty="0"/>
                        <a:t>5</a:t>
                      </a:r>
                    </a:p>
                  </a:txBody>
                  <a:tcPr>
                    <a:solidFill>
                      <a:schemeClr val="bg1">
                        <a:lumMod val="95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Identification de la plante</a:t>
                      </a:r>
                      <a:r>
                        <a:rPr lang="fr-FR" sz="1600" baseline="0" dirty="0">
                          <a:latin typeface="Century Gothic" panose="020B0502020202020204" pitchFamily="34" charset="0"/>
                        </a:rPr>
                        <a:t> ou partie </a:t>
                      </a:r>
                      <a:r>
                        <a:rPr lang="fr-FR" sz="1600" dirty="0">
                          <a:latin typeface="Century Gothic" panose="020B0502020202020204" pitchFamily="34" charset="0"/>
                        </a:rPr>
                        <a:t>(macroscopique, microscopique, CCM ou CPG, réaction</a:t>
                      </a:r>
                      <a:r>
                        <a:rPr lang="fr-FR" sz="1600" baseline="0" dirty="0">
                          <a:latin typeface="Century Gothic" panose="020B0502020202020204" pitchFamily="34" charset="0"/>
                        </a:rPr>
                        <a:t> colorées, cendres, teneur en eau</a:t>
                      </a:r>
                      <a:r>
                        <a:rPr lang="fr-FR" sz="1600" dirty="0">
                          <a:latin typeface="Century Gothic" panose="020B0502020202020204" pitchFamily="34" charset="0"/>
                        </a:rPr>
                        <a:t>)</a:t>
                      </a:r>
                    </a:p>
                  </a:txBody>
                  <a:tcPr>
                    <a:solidFill>
                      <a:schemeClr val="bg1">
                        <a:lumMod val="95000"/>
                      </a:schemeClr>
                    </a:solidFill>
                  </a:tcPr>
                </a:tc>
                <a:extLst>
                  <a:ext uri="{0D108BD9-81ED-4DB2-BD59-A6C34878D82A}">
                    <a16:rowId xmlns:a16="http://schemas.microsoft.com/office/drawing/2014/main" val="10005"/>
                  </a:ext>
                </a:extLst>
              </a:tr>
              <a:tr h="372701">
                <a:tc>
                  <a:txBody>
                    <a:bodyPr/>
                    <a:lstStyle/>
                    <a:p>
                      <a:r>
                        <a:rPr lang="fr-FR" sz="2000" dirty="0"/>
                        <a:t>6</a:t>
                      </a:r>
                    </a:p>
                  </a:txBody>
                  <a:tcPr>
                    <a:solidFill>
                      <a:schemeClr val="bg2"/>
                    </a:solidFill>
                  </a:tcPr>
                </a:tc>
                <a:tc>
                  <a:txBody>
                    <a:bodyPr/>
                    <a:lstStyle/>
                    <a:p>
                      <a:r>
                        <a:rPr lang="fr-FR" sz="1600" dirty="0">
                          <a:latin typeface="Century Gothic" panose="020B0502020202020204" pitchFamily="34" charset="0"/>
                        </a:rPr>
                        <a:t>Résidus de pesticides,</a:t>
                      </a:r>
                      <a:r>
                        <a:rPr lang="fr-FR" sz="1600" baseline="0" dirty="0">
                          <a:latin typeface="Century Gothic" panose="020B0502020202020204" pitchFamily="34" charset="0"/>
                        </a:rPr>
                        <a:t> </a:t>
                      </a:r>
                      <a:r>
                        <a:rPr lang="fr-FR" sz="1600" baseline="0" dirty="0" err="1">
                          <a:latin typeface="Century Gothic" panose="020B0502020202020204" pitchFamily="34" charset="0"/>
                        </a:rPr>
                        <a:t>Nbre</a:t>
                      </a:r>
                      <a:r>
                        <a:rPr lang="fr-FR" sz="1600" baseline="0" dirty="0">
                          <a:latin typeface="Century Gothic" panose="020B0502020202020204" pitchFamily="34" charset="0"/>
                        </a:rPr>
                        <a:t> de microorganismes</a:t>
                      </a:r>
                      <a:endParaRPr lang="fr-FR" sz="1600" dirty="0">
                        <a:latin typeface="Century Gothic" panose="020B0502020202020204" pitchFamily="34" charset="0"/>
                      </a:endParaRPr>
                    </a:p>
                  </a:txBody>
                  <a:tcPr>
                    <a:solidFill>
                      <a:schemeClr val="bg2"/>
                    </a:solidFill>
                  </a:tcPr>
                </a:tc>
                <a:extLst>
                  <a:ext uri="{0D108BD9-81ED-4DB2-BD59-A6C34878D82A}">
                    <a16:rowId xmlns:a16="http://schemas.microsoft.com/office/drawing/2014/main" val="10006"/>
                  </a:ext>
                </a:extLst>
              </a:tr>
              <a:tr h="372701">
                <a:tc>
                  <a:txBody>
                    <a:bodyPr/>
                    <a:lstStyle/>
                    <a:p>
                      <a:endParaRPr lang="fr-FR" sz="2000" dirty="0">
                        <a:solidFill>
                          <a:schemeClr val="bg1"/>
                        </a:solidFill>
                      </a:endParaRPr>
                    </a:p>
                  </a:txBody>
                  <a:tcPr>
                    <a:solidFill>
                      <a:srgbClr val="258B73"/>
                    </a:solidFill>
                  </a:tcPr>
                </a:tc>
                <a:tc>
                  <a:txBody>
                    <a:bodyPr/>
                    <a:lstStyle/>
                    <a:p>
                      <a:r>
                        <a:rPr lang="fr-FR" sz="1600" b="1" dirty="0">
                          <a:solidFill>
                            <a:schemeClr val="bg1"/>
                          </a:solidFill>
                          <a:latin typeface="Century Gothic" panose="020B0502020202020204" pitchFamily="34" charset="0"/>
                        </a:rPr>
                        <a:t>Huiles</a:t>
                      </a:r>
                      <a:r>
                        <a:rPr lang="fr-FR" sz="1600" b="1" baseline="0" dirty="0">
                          <a:solidFill>
                            <a:schemeClr val="bg1"/>
                          </a:solidFill>
                          <a:latin typeface="Century Gothic" panose="020B0502020202020204" pitchFamily="34" charset="0"/>
                        </a:rPr>
                        <a:t> essentielles</a:t>
                      </a:r>
                      <a:endParaRPr lang="fr-FR" sz="1600" b="1" dirty="0">
                        <a:solidFill>
                          <a:schemeClr val="bg1"/>
                        </a:solidFill>
                        <a:latin typeface="Century Gothic" panose="020B0502020202020204" pitchFamily="34" charset="0"/>
                      </a:endParaRPr>
                    </a:p>
                  </a:txBody>
                  <a:tcPr>
                    <a:solidFill>
                      <a:srgbClr val="258B73"/>
                    </a:solidFill>
                  </a:tcPr>
                </a:tc>
                <a:extLst>
                  <a:ext uri="{0D108BD9-81ED-4DB2-BD59-A6C34878D82A}">
                    <a16:rowId xmlns:a16="http://schemas.microsoft.com/office/drawing/2014/main" val="10007"/>
                  </a:ext>
                </a:extLst>
              </a:tr>
              <a:tr h="372701">
                <a:tc>
                  <a:txBody>
                    <a:bodyPr/>
                    <a:lstStyle/>
                    <a:p>
                      <a:r>
                        <a:rPr lang="fr-FR" sz="2000" dirty="0"/>
                        <a:t>1</a:t>
                      </a:r>
                    </a:p>
                  </a:txBody>
                  <a:tcPr>
                    <a:solidFill>
                      <a:schemeClr val="bg2"/>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Mode d’obtention (entraînement vapeur d’eau, distillation</a:t>
                      </a:r>
                      <a:r>
                        <a:rPr lang="fr-FR" sz="1600" baseline="0" dirty="0">
                          <a:latin typeface="Century Gothic" panose="020B0502020202020204" pitchFamily="34" charset="0"/>
                        </a:rPr>
                        <a:t> sèche, expression à froid)</a:t>
                      </a:r>
                      <a:endParaRPr lang="fr-FR" sz="1600" dirty="0">
                        <a:latin typeface="Century Gothic" panose="020B0502020202020204" pitchFamily="34" charset="0"/>
                      </a:endParaRPr>
                    </a:p>
                  </a:txBody>
                  <a:tcPr>
                    <a:solidFill>
                      <a:schemeClr val="bg2"/>
                    </a:solidFill>
                  </a:tcPr>
                </a:tc>
                <a:extLst>
                  <a:ext uri="{0D108BD9-81ED-4DB2-BD59-A6C34878D82A}">
                    <a16:rowId xmlns:a16="http://schemas.microsoft.com/office/drawing/2014/main" val="10008"/>
                  </a:ext>
                </a:extLst>
              </a:tr>
              <a:tr h="372701">
                <a:tc>
                  <a:txBody>
                    <a:bodyPr/>
                    <a:lstStyle/>
                    <a:p>
                      <a:r>
                        <a:rPr lang="fr-FR" sz="2000" dirty="0"/>
                        <a:t>2</a:t>
                      </a:r>
                    </a:p>
                  </a:txBody>
                  <a:tcPr>
                    <a:solidFill>
                      <a:schemeClr val="bg1">
                        <a:lumMod val="95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Caractères physico-chimiques</a:t>
                      </a:r>
                    </a:p>
                  </a:txBody>
                  <a:tcPr>
                    <a:solidFill>
                      <a:schemeClr val="bg1">
                        <a:lumMod val="95000"/>
                      </a:schemeClr>
                    </a:solidFill>
                  </a:tcPr>
                </a:tc>
                <a:extLst>
                  <a:ext uri="{0D108BD9-81ED-4DB2-BD59-A6C34878D82A}">
                    <a16:rowId xmlns:a16="http://schemas.microsoft.com/office/drawing/2014/main" val="10009"/>
                  </a:ext>
                </a:extLst>
              </a:tr>
              <a:tr h="372701">
                <a:tc>
                  <a:txBody>
                    <a:bodyPr/>
                    <a:lstStyle/>
                    <a:p>
                      <a:r>
                        <a:rPr lang="fr-FR" sz="2000" dirty="0"/>
                        <a:t>3</a:t>
                      </a:r>
                    </a:p>
                  </a:txBody>
                  <a:tcPr>
                    <a:solidFill>
                      <a:schemeClr val="bg2"/>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Identification &amp; analyses chromatographiques </a:t>
                      </a:r>
                    </a:p>
                  </a:txBody>
                  <a:tcPr>
                    <a:solidFill>
                      <a:schemeClr val="bg2"/>
                    </a:solidFill>
                  </a:tcPr>
                </a:tc>
                <a:extLst>
                  <a:ext uri="{0D108BD9-81ED-4DB2-BD59-A6C34878D82A}">
                    <a16:rowId xmlns:a16="http://schemas.microsoft.com/office/drawing/2014/main" val="10010"/>
                  </a:ext>
                </a:extLst>
              </a:tr>
              <a:tr h="372701">
                <a:tc>
                  <a:txBody>
                    <a:bodyPr/>
                    <a:lstStyle/>
                    <a:p>
                      <a:r>
                        <a:rPr lang="fr-FR" sz="2000" dirty="0"/>
                        <a:t>4</a:t>
                      </a:r>
                    </a:p>
                  </a:txBody>
                  <a:tcPr>
                    <a:solidFill>
                      <a:schemeClr val="bg1">
                        <a:lumMod val="95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Condition de conservation et de stockage</a:t>
                      </a:r>
                    </a:p>
                  </a:txBody>
                  <a:tcPr>
                    <a:solidFill>
                      <a:schemeClr val="bg1">
                        <a:lumMod val="95000"/>
                      </a:schemeClr>
                    </a:solidFill>
                  </a:tcPr>
                </a:tc>
                <a:extLst>
                  <a:ext uri="{0D108BD9-81ED-4DB2-BD59-A6C34878D82A}">
                    <a16:rowId xmlns:a16="http://schemas.microsoft.com/office/drawing/2014/main" val="10011"/>
                  </a:ext>
                </a:extLst>
              </a:tr>
            </a:tbl>
          </a:graphicData>
        </a:graphic>
      </p:graphicFrame>
      <p:sp>
        <p:nvSpPr>
          <p:cNvPr id="4" name="Rectangle 3">
            <a:extLst>
              <a:ext uri="{FF2B5EF4-FFF2-40B4-BE49-F238E27FC236}">
                <a16:creationId xmlns:a16="http://schemas.microsoft.com/office/drawing/2014/main" id="{874461F7-4A25-4618-81A7-6EE3E5A0460D}"/>
              </a:ext>
            </a:extLst>
          </p:cNvPr>
          <p:cNvSpPr/>
          <p:nvPr/>
        </p:nvSpPr>
        <p:spPr>
          <a:xfrm>
            <a:off x="340242" y="5479932"/>
            <a:ext cx="8530677" cy="818148"/>
          </a:xfrm>
          <a:prstGeom prst="rect">
            <a:avLst/>
          </a:prstGeom>
          <a:noFill/>
          <a:ln w="57150">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288397664"/>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29</a:t>
            </a:fld>
            <a:endParaRPr lang="es-ES"/>
          </a:p>
        </p:txBody>
      </p:sp>
      <p:sp>
        <p:nvSpPr>
          <p:cNvPr id="11" name="CuadroTexto 10"/>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Hub</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a:t>
            </a:r>
          </a:p>
        </p:txBody>
      </p:sp>
      <p:sp>
        <p:nvSpPr>
          <p:cNvPr id="17" name="Metin kutusu 8"/>
          <p:cNvSpPr txBox="1"/>
          <p:nvPr/>
        </p:nvSpPr>
        <p:spPr>
          <a:xfrm>
            <a:off x="388726" y="584713"/>
            <a:ext cx="7781731" cy="4893647"/>
          </a:xfrm>
          <a:prstGeom prst="rect">
            <a:avLst/>
          </a:prstGeom>
          <a:noFill/>
        </p:spPr>
        <p:txBody>
          <a:bodyPr wrap="square" rtlCol="0">
            <a:spAutoFit/>
          </a:bodyPr>
          <a:lstStyle/>
          <a:p>
            <a:r>
              <a:rPr lang="fr-BE" sz="3600" b="1" dirty="0">
                <a:solidFill>
                  <a:srgbClr val="139D8D"/>
                </a:solidFill>
                <a:latin typeface="Century Gothic" panose="020B0502020202020204" pitchFamily="34" charset="0"/>
                <a:ea typeface="+mj-ea"/>
                <a:cs typeface="+mj-cs"/>
              </a:rPr>
              <a:t>Plan</a:t>
            </a:r>
            <a:endParaRPr lang="tr-TR" sz="3600" b="1" dirty="0">
              <a:solidFill>
                <a:srgbClr val="139D8D"/>
              </a:solidFill>
              <a:latin typeface="Century Gothic" panose="020B0502020202020204" pitchFamily="34" charset="0"/>
              <a:ea typeface="+mj-ea"/>
              <a:cs typeface="+mj-cs"/>
            </a:endParaRPr>
          </a:p>
          <a:p>
            <a:endParaRPr lang="tr-TR" sz="24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Historique</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Marché mondial</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Législation </a:t>
            </a:r>
          </a:p>
          <a:p>
            <a:pPr marL="1073150" indent="-457200">
              <a:buFont typeface="Arial" panose="020B0604020202020204" pitchFamily="34" charset="0"/>
              <a:buChar char="•"/>
            </a:pPr>
            <a:r>
              <a:rPr lang="fr-FR" sz="3600" dirty="0">
                <a:solidFill>
                  <a:schemeClr val="bg1">
                    <a:lumMod val="65000"/>
                  </a:schemeClr>
                </a:solidFill>
                <a:latin typeface="Century Gothic" panose="020B0502020202020204" pitchFamily="34" charset="0"/>
              </a:rPr>
              <a:t>Définition &amp; Composition</a:t>
            </a:r>
          </a:p>
          <a:p>
            <a:pPr marL="1073150" indent="-457200">
              <a:buFont typeface="Arial" panose="020B0604020202020204" pitchFamily="34" charset="0"/>
              <a:buChar char="•"/>
            </a:pPr>
            <a:r>
              <a:rPr lang="fr-FR" sz="3600" dirty="0">
                <a:latin typeface="Century Gothic" panose="020B0502020202020204" pitchFamily="34" charset="0"/>
              </a:rPr>
              <a:t> Méthodes d’Extraction </a:t>
            </a:r>
          </a:p>
          <a:p>
            <a:pPr marL="1073150" indent="-457200">
              <a:buFont typeface="Arial" panose="020B0604020202020204" pitchFamily="34" charset="0"/>
              <a:buChar char="•"/>
            </a:pPr>
            <a:r>
              <a:rPr lang="fr-FR" sz="3600" dirty="0">
                <a:latin typeface="Century Gothic" panose="020B0502020202020204" pitchFamily="34" charset="0"/>
              </a:rPr>
              <a:t> Caractérisation</a:t>
            </a:r>
            <a:r>
              <a:rPr lang="tr-TR" sz="3600" dirty="0">
                <a:solidFill>
                  <a:prstClr val="black"/>
                </a:solidFill>
                <a:latin typeface="Century Gothic" panose="020B0502020202020204" pitchFamily="34" charset="0"/>
                <a:cs typeface="Arial" panose="020B0604020202020204" pitchFamily="34" charset="0"/>
              </a:rPr>
              <a:t>  </a:t>
            </a:r>
            <a:endParaRPr lang="fr-BE" sz="36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prstClr val="black"/>
                </a:solidFill>
                <a:latin typeface="Century Gothic" panose="020B0502020202020204" pitchFamily="34" charset="0"/>
                <a:cs typeface="Arial" panose="020B0604020202020204" pitchFamily="34" charset="0"/>
              </a:rPr>
              <a:t> Ex : Lavande vraie</a:t>
            </a:r>
            <a:endParaRPr lang="tr-TR" sz="3600" dirty="0">
              <a:solidFill>
                <a:prstClr val="black"/>
              </a:solidFill>
              <a:latin typeface="Century Gothic" panose="020B0502020202020204" pitchFamily="34" charset="0"/>
              <a:cs typeface="Arial" panose="020B0604020202020204" pitchFamily="34" charset="0"/>
            </a:endParaRPr>
          </a:p>
        </p:txBody>
      </p:sp>
      <p:grpSp>
        <p:nvGrpSpPr>
          <p:cNvPr id="6" name="Grupo 5"/>
          <p:cNvGrpSpPr/>
          <p:nvPr/>
        </p:nvGrpSpPr>
        <p:grpSpPr>
          <a:xfrm>
            <a:off x="115503" y="6150543"/>
            <a:ext cx="3269133" cy="706321"/>
            <a:chOff x="115503" y="6150543"/>
            <a:chExt cx="3269133" cy="706321"/>
          </a:xfrm>
        </p:grpSpPr>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Flèche droite 3">
            <a:extLst>
              <a:ext uri="{FF2B5EF4-FFF2-40B4-BE49-F238E27FC236}">
                <a16:creationId xmlns:a16="http://schemas.microsoft.com/office/drawing/2014/main" id="{88A99F52-C466-459B-8695-3BD9C44B4DF0}"/>
              </a:ext>
            </a:extLst>
          </p:cNvPr>
          <p:cNvSpPr/>
          <p:nvPr/>
        </p:nvSpPr>
        <p:spPr>
          <a:xfrm>
            <a:off x="218375" y="3733010"/>
            <a:ext cx="755168" cy="512856"/>
          </a:xfrm>
          <a:prstGeom prst="rightArrow">
            <a:avLst/>
          </a:prstGeom>
          <a:solidFill>
            <a:srgbClr val="139D8D"/>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416354494"/>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a:t>
            </a:fld>
            <a:endParaRPr lang="es-ES"/>
          </a:p>
        </p:txBody>
      </p:sp>
      <p:sp>
        <p:nvSpPr>
          <p:cNvPr id="6" name="Título 13"/>
          <p:cNvSpPr>
            <a:spLocks noGrp="1"/>
          </p:cNvSpPr>
          <p:nvPr>
            <p:ph type="title"/>
          </p:nvPr>
        </p:nvSpPr>
        <p:spPr>
          <a:xfrm>
            <a:off x="340242" y="500514"/>
            <a:ext cx="7886700" cy="500513"/>
          </a:xfrm>
        </p:spPr>
        <p:txBody>
          <a:bodyPr>
            <a:normAutofit fontScale="90000"/>
          </a:bodyPr>
          <a:lstStyle/>
          <a:p>
            <a:r>
              <a:rPr lang="es-ES" sz="3600" b="1" dirty="0" err="1">
                <a:solidFill>
                  <a:srgbClr val="139D8D"/>
                </a:solidFill>
                <a:latin typeface="Century Gothic" panose="020B0502020202020204" pitchFamily="34" charset="0"/>
              </a:rPr>
              <a:t>Huiles</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essentielles</a:t>
            </a:r>
            <a:r>
              <a:rPr lang="es-ES" sz="3600" b="1" dirty="0">
                <a:solidFill>
                  <a:srgbClr val="139D8D"/>
                </a:solidFill>
                <a:latin typeface="Century Gothic" panose="020B0502020202020204" pitchFamily="34" charset="0"/>
              </a:rPr>
              <a:t> : </a:t>
            </a:r>
            <a:r>
              <a:rPr lang="es-ES" sz="3600" b="1" dirty="0">
                <a:latin typeface="Century Gothic" panose="020B0502020202020204" pitchFamily="34" charset="0"/>
              </a:rPr>
              <a:t>un </a:t>
            </a:r>
            <a:r>
              <a:rPr lang="es-ES" sz="3600" b="1" dirty="0" err="1">
                <a:latin typeface="Century Gothic" panose="020B0502020202020204" pitchFamily="34" charset="0"/>
              </a:rPr>
              <a:t>bref</a:t>
            </a:r>
            <a:r>
              <a:rPr lang="es-ES" sz="3600" b="1" dirty="0">
                <a:latin typeface="Century Gothic" panose="020B0502020202020204" pitchFamily="34" charset="0"/>
              </a:rPr>
              <a:t> </a:t>
            </a:r>
            <a:r>
              <a:rPr lang="es-ES" sz="3600" b="1" dirty="0" err="1">
                <a:latin typeface="Century Gothic" panose="020B0502020202020204" pitchFamily="34" charset="0"/>
              </a:rPr>
              <a:t>historique</a:t>
            </a:r>
            <a:endParaRPr lang="es-ES" sz="36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3" name="Image 2">
            <a:extLst>
              <a:ext uri="{FF2B5EF4-FFF2-40B4-BE49-F238E27FC236}">
                <a16:creationId xmlns:a16="http://schemas.microsoft.com/office/drawing/2014/main" id="{ADCD5B43-73B0-4CBC-9A2B-CB9C4C25CF01}"/>
              </a:ext>
            </a:extLst>
          </p:cNvPr>
          <p:cNvPicPr>
            <a:picLocks noChangeAspect="1"/>
          </p:cNvPicPr>
          <p:nvPr/>
        </p:nvPicPr>
        <p:blipFill>
          <a:blip r:embed="rId6"/>
          <a:stretch>
            <a:fillRect/>
          </a:stretch>
        </p:blipFill>
        <p:spPr>
          <a:xfrm>
            <a:off x="-898008" y="1054289"/>
            <a:ext cx="10363200" cy="4933808"/>
          </a:xfrm>
          <a:prstGeom prst="rect">
            <a:avLst/>
          </a:prstGeom>
        </p:spPr>
      </p:pic>
      <p:sp>
        <p:nvSpPr>
          <p:cNvPr id="4" name="ZoneTexte 3">
            <a:extLst>
              <a:ext uri="{FF2B5EF4-FFF2-40B4-BE49-F238E27FC236}">
                <a16:creationId xmlns:a16="http://schemas.microsoft.com/office/drawing/2014/main" id="{6C76F50B-BAE1-4DD7-9AE1-4182F04A2319}"/>
              </a:ext>
            </a:extLst>
          </p:cNvPr>
          <p:cNvSpPr txBox="1"/>
          <p:nvPr/>
        </p:nvSpPr>
        <p:spPr>
          <a:xfrm>
            <a:off x="132815" y="6211669"/>
            <a:ext cx="8538127" cy="646331"/>
          </a:xfrm>
          <a:prstGeom prst="rect">
            <a:avLst/>
          </a:prstGeom>
          <a:noFill/>
        </p:spPr>
        <p:txBody>
          <a:bodyPr wrap="square" rtlCol="0">
            <a:spAutoFit/>
          </a:bodyPr>
          <a:lstStyle/>
          <a:p>
            <a:pPr algn="ctr"/>
            <a:r>
              <a:rPr lang="fr-FR" i="1" dirty="0">
                <a:hlinkClick r:id="rId7"/>
              </a:rPr>
              <a:t>La leçon de l’université de Farid </a:t>
            </a:r>
            <a:r>
              <a:rPr lang="fr-FR" i="1" dirty="0" err="1">
                <a:hlinkClick r:id="rId7"/>
              </a:rPr>
              <a:t>Chemat</a:t>
            </a:r>
            <a:r>
              <a:rPr lang="fr-FR" i="1" dirty="0">
                <a:hlinkClick r:id="rId7"/>
              </a:rPr>
              <a:t> « les huiles essentielles: de l’alambic aux micro-ondes, France Culture, 2009</a:t>
            </a:r>
            <a:endParaRPr lang="fr-FR" i="1" dirty="0"/>
          </a:p>
        </p:txBody>
      </p:sp>
      <p:pic>
        <p:nvPicPr>
          <p:cNvPr id="16" name="Image 15">
            <a:extLst>
              <a:ext uri="{FF2B5EF4-FFF2-40B4-BE49-F238E27FC236}">
                <a16:creationId xmlns:a16="http://schemas.microsoft.com/office/drawing/2014/main" id="{3D9B26B4-B314-4CD9-BC05-07D145E704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3969" y="1674848"/>
            <a:ext cx="1009171" cy="1407528"/>
          </a:xfrm>
          <a:prstGeom prst="rect">
            <a:avLst/>
          </a:prstGeom>
        </p:spPr>
      </p:pic>
      <p:pic>
        <p:nvPicPr>
          <p:cNvPr id="17" name="Image 16">
            <a:extLst>
              <a:ext uri="{FF2B5EF4-FFF2-40B4-BE49-F238E27FC236}">
                <a16:creationId xmlns:a16="http://schemas.microsoft.com/office/drawing/2014/main" id="{39AD051B-624C-42F8-A4F0-400404F009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05143" y="3761559"/>
            <a:ext cx="1067612" cy="1067612"/>
          </a:xfrm>
          <a:prstGeom prst="rect">
            <a:avLst/>
          </a:prstGeom>
        </p:spPr>
      </p:pic>
      <p:pic>
        <p:nvPicPr>
          <p:cNvPr id="18" name="Image 17">
            <a:extLst>
              <a:ext uri="{FF2B5EF4-FFF2-40B4-BE49-F238E27FC236}">
                <a16:creationId xmlns:a16="http://schemas.microsoft.com/office/drawing/2014/main" id="{E14FBB17-09C1-44CF-A653-0ED988365A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43389" y="2012531"/>
            <a:ext cx="1009171" cy="1438606"/>
          </a:xfrm>
          <a:prstGeom prst="rect">
            <a:avLst/>
          </a:prstGeom>
        </p:spPr>
      </p:pic>
    </p:spTree>
    <p:custDataLst>
      <p:tags r:id="rId1"/>
    </p:custDataLst>
    <p:extLst>
      <p:ext uri="{BB962C8B-B14F-4D97-AF65-F5344CB8AC3E}">
        <p14:creationId xmlns:p14="http://schemas.microsoft.com/office/powerpoint/2010/main" val="1191703830"/>
      </p:ext>
    </p:extLst>
  </p:cSld>
  <p:clrMapOvr>
    <a:masterClrMapping/>
  </p:clrMapOvr>
  <mc:AlternateContent xmlns:mc="http://schemas.openxmlformats.org/markup-compatibility/2006" xmlns:p14="http://schemas.microsoft.com/office/powerpoint/2010/main">
    <mc:Choice Requires="p14">
      <p:transition spd="slow" p14:dur="2000" advTm="8159"/>
    </mc:Choice>
    <mc:Fallback xmlns="">
      <p:transition spd="slow" advTm="81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30</a:t>
            </a:fld>
            <a:endParaRPr lang="es-ES"/>
          </a:p>
        </p:txBody>
      </p:sp>
      <p:sp>
        <p:nvSpPr>
          <p:cNvPr id="6" name="Título 13"/>
          <p:cNvSpPr>
            <a:spLocks noGrp="1"/>
          </p:cNvSpPr>
          <p:nvPr>
            <p:ph type="title"/>
          </p:nvPr>
        </p:nvSpPr>
        <p:spPr>
          <a:xfrm>
            <a:off x="342574" y="250256"/>
            <a:ext cx="7622865"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Vers une éco-extraction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17" name="Espace réservé du contenu 3">
            <a:extLst>
              <a:ext uri="{FF2B5EF4-FFF2-40B4-BE49-F238E27FC236}">
                <a16:creationId xmlns:a16="http://schemas.microsoft.com/office/drawing/2014/main" id="{AA9677F6-F08B-4D0B-988A-8D533FDEBDF8}"/>
              </a:ext>
            </a:extLst>
          </p:cNvPr>
          <p:cNvGraphicFramePr>
            <a:graphicFrameLocks noGrp="1"/>
          </p:cNvGraphicFramePr>
          <p:nvPr>
            <p:ph idx="1"/>
            <p:extLst>
              <p:ext uri="{D42A27DB-BD31-4B8C-83A1-F6EECF244321}">
                <p14:modId xmlns:p14="http://schemas.microsoft.com/office/powerpoint/2010/main" val="1754370471"/>
              </p:ext>
            </p:extLst>
          </p:nvPr>
        </p:nvGraphicFramePr>
        <p:xfrm>
          <a:off x="437147" y="993059"/>
          <a:ext cx="8185743" cy="58649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3264357003"/>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31</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Hydrodistillation </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1" name="Picture 5" descr="alambic1">
            <a:extLst>
              <a:ext uri="{FF2B5EF4-FFF2-40B4-BE49-F238E27FC236}">
                <a16:creationId xmlns:a16="http://schemas.microsoft.com/office/drawing/2014/main" id="{DAD0A452-A895-4747-960F-C76943E293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69206" y="893085"/>
            <a:ext cx="3027357" cy="24220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5">
            <a:extLst>
              <a:ext uri="{FF2B5EF4-FFF2-40B4-BE49-F238E27FC236}">
                <a16:creationId xmlns:a16="http://schemas.microsoft.com/office/drawing/2014/main" id="{BBBEE219-E08A-4AAB-9054-0C777B3F8677}"/>
              </a:ext>
            </a:extLst>
          </p:cNvPr>
          <p:cNvSpPr txBox="1">
            <a:spLocks noChangeArrowheads="1"/>
          </p:cNvSpPr>
          <p:nvPr/>
        </p:nvSpPr>
        <p:spPr>
          <a:xfrm>
            <a:off x="4193277" y="1976285"/>
            <a:ext cx="4154310" cy="1117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altLang="fr-FR" sz="2000" b="1" dirty="0">
                <a:solidFill>
                  <a:srgbClr val="92D050"/>
                </a:solidFill>
                <a:latin typeface="Century Gothic" panose="020B0502020202020204" pitchFamily="34" charset="0"/>
              </a:rPr>
              <a:t>Avantage</a:t>
            </a:r>
            <a:r>
              <a:rPr lang="fr-BE" altLang="fr-FR" sz="2000" dirty="0">
                <a:latin typeface="Century Gothic" panose="020B0502020202020204" pitchFamily="34" charset="0"/>
              </a:rPr>
              <a:t> : simplicité du dispositif</a:t>
            </a:r>
          </a:p>
          <a:p>
            <a:r>
              <a:rPr lang="fr-BE" altLang="fr-FR" sz="2000" b="1" dirty="0">
                <a:solidFill>
                  <a:srgbClr val="FFC000"/>
                </a:solidFill>
                <a:latin typeface="Century Gothic" panose="020B0502020202020204" pitchFamily="34" charset="0"/>
              </a:rPr>
              <a:t>Inconvénient</a:t>
            </a:r>
            <a:r>
              <a:rPr lang="fr-BE" altLang="fr-FR" sz="2000" dirty="0">
                <a:latin typeface="Century Gothic" panose="020B0502020202020204" pitchFamily="34" charset="0"/>
              </a:rPr>
              <a:t> : dégradations (chaleur et eau)</a:t>
            </a:r>
          </a:p>
        </p:txBody>
      </p:sp>
      <p:sp>
        <p:nvSpPr>
          <p:cNvPr id="16" name="ZoneTexte 15">
            <a:extLst>
              <a:ext uri="{FF2B5EF4-FFF2-40B4-BE49-F238E27FC236}">
                <a16:creationId xmlns:a16="http://schemas.microsoft.com/office/drawing/2014/main" id="{B62D7D8D-12BF-4436-8EEA-C74336CE5FC7}"/>
              </a:ext>
            </a:extLst>
          </p:cNvPr>
          <p:cNvSpPr txBox="1"/>
          <p:nvPr/>
        </p:nvSpPr>
        <p:spPr>
          <a:xfrm>
            <a:off x="340242" y="3429000"/>
            <a:ext cx="8027054" cy="3363678"/>
          </a:xfrm>
          <a:prstGeom prst="rect">
            <a:avLst/>
          </a:prstGeom>
          <a:noFill/>
        </p:spPr>
        <p:txBody>
          <a:bodyPr wrap="square" rtlCol="0">
            <a:spAutoFit/>
          </a:bodyPr>
          <a:lstStyle/>
          <a:p>
            <a:pPr>
              <a:lnSpc>
                <a:spcPct val="150000"/>
              </a:lnSpc>
            </a:pPr>
            <a:r>
              <a:rPr lang="fr-BE" b="1" dirty="0">
                <a:solidFill>
                  <a:srgbClr val="FF0000"/>
                </a:solidFill>
                <a:latin typeface="Century Gothic" panose="020B0502020202020204" pitchFamily="34" charset="0"/>
                <a:cs typeface="Times New Roman" pitchFamily="18" charset="0"/>
              </a:rPr>
              <a:t>Attention ! </a:t>
            </a:r>
          </a:p>
          <a:p>
            <a:pPr>
              <a:lnSpc>
                <a:spcPct val="150000"/>
              </a:lnSpc>
            </a:pPr>
            <a:r>
              <a:rPr lang="fr-BE" dirty="0">
                <a:latin typeface="Century Gothic" panose="020B0502020202020204" pitchFamily="34" charset="0"/>
                <a:cs typeface="Times New Roman" pitchFamily="18" charset="0"/>
              </a:rPr>
              <a:t> -   Si chauffage à feu nu de l’alambic : </a:t>
            </a:r>
          </a:p>
          <a:p>
            <a:pPr marL="1257300" lvl="2" indent="-342900">
              <a:lnSpc>
                <a:spcPct val="150000"/>
              </a:lnSpc>
              <a:buFont typeface="Wingdings" pitchFamily="2" charset="2"/>
              <a:buChar char="ü"/>
            </a:pPr>
            <a:r>
              <a:rPr lang="fr-BE" dirty="0">
                <a:latin typeface="Century Gothic" panose="020B0502020202020204" pitchFamily="34" charset="0"/>
                <a:cs typeface="Times New Roman" pitchFamily="18" charset="0"/>
              </a:rPr>
              <a:t>Quantité d’eau suffisante</a:t>
            </a:r>
          </a:p>
          <a:p>
            <a:pPr marL="1257300" lvl="2" indent="-342900">
              <a:lnSpc>
                <a:spcPct val="150000"/>
              </a:lnSpc>
              <a:buFont typeface="Wingdings" pitchFamily="2" charset="2"/>
              <a:buChar char="ü"/>
            </a:pPr>
            <a:r>
              <a:rPr lang="fr-BE" dirty="0">
                <a:latin typeface="Century Gothic" panose="020B0502020202020204" pitchFamily="34" charset="0"/>
                <a:cs typeface="Times New Roman" pitchFamily="18" charset="0"/>
              </a:rPr>
              <a:t> Couche supérieure de la biomasse pas en surchauffe</a:t>
            </a:r>
          </a:p>
          <a:p>
            <a:pPr marL="431800" lvl="2" indent="-342900">
              <a:lnSpc>
                <a:spcPct val="150000"/>
              </a:lnSpc>
              <a:buFontTx/>
              <a:buChar char="-"/>
            </a:pPr>
            <a:r>
              <a:rPr lang="fr-BE" dirty="0">
                <a:latin typeface="Century Gothic" panose="020B0502020202020204" pitchFamily="34" charset="0"/>
                <a:cs typeface="Times New Roman" pitchFamily="18" charset="0"/>
              </a:rPr>
              <a:t>Pas de surcharge de l’alambic </a:t>
            </a:r>
            <a:r>
              <a:rPr lang="fr-BE" dirty="0">
                <a:latin typeface="Century Gothic" panose="020B0502020202020204" pitchFamily="34" charset="0"/>
                <a:cs typeface="Times New Roman" pitchFamily="18" charset="0"/>
                <a:sym typeface="Wingdings" pitchFamily="2" charset="2"/>
              </a:rPr>
              <a:t> mouvement des plantes dans eau (augmentation surface de contact)</a:t>
            </a:r>
          </a:p>
          <a:p>
            <a:pPr marL="431800" lvl="2" indent="-342900">
              <a:lnSpc>
                <a:spcPct val="150000"/>
              </a:lnSpc>
              <a:buFontTx/>
              <a:buChar char="-"/>
            </a:pPr>
            <a:r>
              <a:rPr lang="fr-BE" dirty="0">
                <a:latin typeface="Century Gothic" panose="020B0502020202020204" pitchFamily="34" charset="0"/>
                <a:cs typeface="Times New Roman" pitchFamily="18" charset="0"/>
                <a:sym typeface="Wingdings" pitchFamily="2" charset="2"/>
              </a:rPr>
              <a:t>D</a:t>
            </a:r>
            <a:r>
              <a:rPr lang="fr-BE" dirty="0">
                <a:latin typeface="Century Gothic" panose="020B0502020202020204" pitchFamily="34" charset="0"/>
                <a:cs typeface="Times New Roman" pitchFamily="18" charset="0"/>
              </a:rPr>
              <a:t>urée de distillation minimale : réduire réactions chimiques (hydrolyse) et de décomposition</a:t>
            </a:r>
          </a:p>
        </p:txBody>
      </p:sp>
    </p:spTree>
    <p:custDataLst>
      <p:tags r:id="rId1"/>
    </p:custDataLst>
    <p:extLst>
      <p:ext uri="{BB962C8B-B14F-4D97-AF65-F5344CB8AC3E}">
        <p14:creationId xmlns:p14="http://schemas.microsoft.com/office/powerpoint/2010/main" val="526840736"/>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32</a:t>
            </a:fld>
            <a:endParaRPr lang="es-ES"/>
          </a:p>
        </p:txBody>
      </p:sp>
      <p:sp>
        <p:nvSpPr>
          <p:cNvPr id="6" name="Título 13"/>
          <p:cNvSpPr>
            <a:spLocks noGrp="1"/>
          </p:cNvSpPr>
          <p:nvPr>
            <p:ph type="title"/>
          </p:nvPr>
        </p:nvSpPr>
        <p:spPr>
          <a:xfrm>
            <a:off x="342574" y="230591"/>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Distillation à la vapeur</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7" name="Picture 5" descr="alambic3">
            <a:extLst>
              <a:ext uri="{FF2B5EF4-FFF2-40B4-BE49-F238E27FC236}">
                <a16:creationId xmlns:a16="http://schemas.microsoft.com/office/drawing/2014/main" id="{2C7AE008-7E9A-4575-AD67-E7145F937D4D}"/>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 y="1632155"/>
            <a:ext cx="4891117" cy="24480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5">
            <a:extLst>
              <a:ext uri="{FF2B5EF4-FFF2-40B4-BE49-F238E27FC236}">
                <a16:creationId xmlns:a16="http://schemas.microsoft.com/office/drawing/2014/main" id="{A9111FA8-9632-494B-BB5F-71F3566BBC6F}"/>
              </a:ext>
            </a:extLst>
          </p:cNvPr>
          <p:cNvSpPr txBox="1">
            <a:spLocks noChangeArrowheads="1"/>
          </p:cNvSpPr>
          <p:nvPr/>
        </p:nvSpPr>
        <p:spPr>
          <a:xfrm>
            <a:off x="4891116" y="2129839"/>
            <a:ext cx="4266276" cy="157852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altLang="fr-FR" b="1" dirty="0">
                <a:solidFill>
                  <a:srgbClr val="92D050"/>
                </a:solidFill>
                <a:latin typeface="Century Gothic" panose="020B0502020202020204" pitchFamily="34" charset="0"/>
              </a:rPr>
              <a:t>Avantages</a:t>
            </a:r>
            <a:r>
              <a:rPr lang="fr-BE" altLang="fr-FR" dirty="0">
                <a:solidFill>
                  <a:srgbClr val="92D050"/>
                </a:solidFill>
                <a:latin typeface="Century Gothic" panose="020B0502020202020204" pitchFamily="34" charset="0"/>
              </a:rPr>
              <a:t> : </a:t>
            </a:r>
            <a:r>
              <a:rPr lang="fr-BE" altLang="fr-FR" dirty="0">
                <a:latin typeface="Century Gothic" panose="020B0502020202020204" pitchFamily="34" charset="0"/>
              </a:rPr>
              <a:t>meilleur contrôle de la température, isolation thermique du système, moins de dégradations</a:t>
            </a:r>
          </a:p>
          <a:p>
            <a:r>
              <a:rPr lang="fr-BE" altLang="fr-FR" b="1" dirty="0">
                <a:solidFill>
                  <a:srgbClr val="FFC000"/>
                </a:solidFill>
                <a:latin typeface="Century Gothic" panose="020B0502020202020204" pitchFamily="34" charset="0"/>
              </a:rPr>
              <a:t>Inconvénients</a:t>
            </a:r>
            <a:r>
              <a:rPr lang="fr-BE" altLang="fr-FR" dirty="0">
                <a:solidFill>
                  <a:srgbClr val="FFC000"/>
                </a:solidFill>
                <a:latin typeface="Century Gothic" panose="020B0502020202020204" pitchFamily="34" charset="0"/>
              </a:rPr>
              <a:t> : </a:t>
            </a:r>
            <a:r>
              <a:rPr lang="fr-BE" altLang="fr-FR" dirty="0">
                <a:latin typeface="Century Gothic" panose="020B0502020202020204" pitchFamily="34" charset="0"/>
              </a:rPr>
              <a:t>plus complexe, plus coûteux</a:t>
            </a:r>
          </a:p>
        </p:txBody>
      </p:sp>
      <p:sp>
        <p:nvSpPr>
          <p:cNvPr id="19" name="ZoneTexte 18">
            <a:extLst>
              <a:ext uri="{FF2B5EF4-FFF2-40B4-BE49-F238E27FC236}">
                <a16:creationId xmlns:a16="http://schemas.microsoft.com/office/drawing/2014/main" id="{E859A0E2-1D3D-494B-9825-71112A39F861}"/>
              </a:ext>
            </a:extLst>
          </p:cNvPr>
          <p:cNvSpPr txBox="1"/>
          <p:nvPr/>
        </p:nvSpPr>
        <p:spPr>
          <a:xfrm>
            <a:off x="340242" y="4415656"/>
            <a:ext cx="7796564" cy="2034339"/>
          </a:xfrm>
          <a:prstGeom prst="rect">
            <a:avLst/>
          </a:prstGeom>
          <a:noFill/>
        </p:spPr>
        <p:txBody>
          <a:bodyPr wrap="square" rtlCol="0">
            <a:spAutoFit/>
          </a:bodyPr>
          <a:lstStyle/>
          <a:p>
            <a:pPr>
              <a:lnSpc>
                <a:spcPct val="150000"/>
              </a:lnSpc>
            </a:pPr>
            <a:r>
              <a:rPr lang="fr-BE" sz="2000" b="1" dirty="0">
                <a:solidFill>
                  <a:srgbClr val="FF0000"/>
                </a:solidFill>
                <a:latin typeface="Century Gothic" panose="020B0502020202020204" pitchFamily="34" charset="0"/>
                <a:cs typeface="Times New Roman" pitchFamily="18" charset="0"/>
              </a:rPr>
              <a:t>Attention !</a:t>
            </a:r>
          </a:p>
          <a:p>
            <a:pPr lvl="1"/>
            <a:r>
              <a:rPr lang="fr-BE" sz="2000" dirty="0">
                <a:latin typeface="Century Gothic" panose="020B0502020202020204" pitchFamily="34" charset="0"/>
                <a:cs typeface="Times New Roman" pitchFamily="18" charset="0"/>
              </a:rPr>
              <a:t>Vapeur à haute température :</a:t>
            </a:r>
          </a:p>
          <a:p>
            <a:r>
              <a:rPr lang="fr-BE" sz="2000" dirty="0">
                <a:latin typeface="Century Gothic" panose="020B0502020202020204" pitchFamily="34" charset="0"/>
                <a:cs typeface="Times New Roman" pitchFamily="18" charset="0"/>
              </a:rPr>
              <a:t>	- risque de décomposition des constituants de l’HE</a:t>
            </a:r>
          </a:p>
          <a:p>
            <a:pPr>
              <a:lnSpc>
                <a:spcPct val="150000"/>
              </a:lnSpc>
            </a:pPr>
            <a:r>
              <a:rPr lang="fr-BE" sz="2000" dirty="0">
                <a:latin typeface="Century Gothic" panose="020B0502020202020204" pitchFamily="34" charset="0"/>
                <a:cs typeface="Times New Roman" pitchFamily="18" charset="0"/>
              </a:rPr>
              <a:t>	- si biomasse sèche </a:t>
            </a:r>
            <a:r>
              <a:rPr lang="fr-BE" sz="2000" dirty="0">
                <a:latin typeface="Century Gothic" panose="020B0502020202020204" pitchFamily="34" charset="0"/>
                <a:cs typeface="Times New Roman" pitchFamily="18" charset="0"/>
                <a:sym typeface="Wingdings" pitchFamily="2" charset="2"/>
              </a:rPr>
              <a:t> blocage </a:t>
            </a:r>
            <a:r>
              <a:rPr lang="fr-BE" sz="2000" dirty="0" err="1">
                <a:latin typeface="Century Gothic" panose="020B0502020202020204" pitchFamily="34" charset="0"/>
                <a:cs typeface="Times New Roman" pitchFamily="18" charset="0"/>
                <a:sym typeface="Wingdings" pitchFamily="2" charset="2"/>
              </a:rPr>
              <a:t>hydrodiffusion</a:t>
            </a:r>
            <a:r>
              <a:rPr lang="fr-BE" sz="2000" dirty="0">
                <a:latin typeface="Century Gothic" panose="020B0502020202020204" pitchFamily="34" charset="0"/>
                <a:cs typeface="Times New Roman" pitchFamily="18" charset="0"/>
                <a:sym typeface="Wingdings" pitchFamily="2" charset="2"/>
              </a:rPr>
              <a:t> de l’HE car vapeur plus saturée en eau</a:t>
            </a:r>
            <a:endParaRPr lang="fr-BE" sz="2000" dirty="0">
              <a:latin typeface="Century Gothic" panose="020B0502020202020204" pitchFamily="34" charset="0"/>
              <a:cs typeface="Times New Roman" pitchFamily="18" charset="0"/>
            </a:endParaRPr>
          </a:p>
        </p:txBody>
      </p:sp>
    </p:spTree>
    <p:custDataLst>
      <p:tags r:id="rId1"/>
    </p:custDataLst>
    <p:extLst>
      <p:ext uri="{BB962C8B-B14F-4D97-AF65-F5344CB8AC3E}">
        <p14:creationId xmlns:p14="http://schemas.microsoft.com/office/powerpoint/2010/main" val="1275463583"/>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33</a:t>
            </a:fld>
            <a:endParaRPr lang="es-ES"/>
          </a:p>
        </p:txBody>
      </p:sp>
      <p:sp>
        <p:nvSpPr>
          <p:cNvPr id="6" name="Título 13"/>
          <p:cNvSpPr>
            <a:spLocks noGrp="1"/>
          </p:cNvSpPr>
          <p:nvPr>
            <p:ph type="title"/>
          </p:nvPr>
        </p:nvSpPr>
        <p:spPr>
          <a:xfrm>
            <a:off x="340242" y="417784"/>
            <a:ext cx="7622865"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Distillation à la vapeur en champ</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3" name="ZoneTexte 2">
            <a:extLst>
              <a:ext uri="{FF2B5EF4-FFF2-40B4-BE49-F238E27FC236}">
                <a16:creationId xmlns:a16="http://schemas.microsoft.com/office/drawing/2014/main" id="{3DF7480F-5ECA-45B3-B4D2-DFC7FB530EDC}"/>
              </a:ext>
            </a:extLst>
          </p:cNvPr>
          <p:cNvSpPr txBox="1"/>
          <p:nvPr/>
        </p:nvSpPr>
        <p:spPr>
          <a:xfrm>
            <a:off x="340242" y="5508749"/>
            <a:ext cx="8463516" cy="461665"/>
          </a:xfrm>
          <a:prstGeom prst="rect">
            <a:avLst/>
          </a:prstGeom>
          <a:noFill/>
        </p:spPr>
        <p:txBody>
          <a:bodyPr wrap="square" rtlCol="0">
            <a:spAutoFit/>
          </a:bodyPr>
          <a:lstStyle/>
          <a:p>
            <a:r>
              <a:rPr lang="fr-BE" sz="2400" dirty="0">
                <a:latin typeface="Century Gothic" panose="020B0502020202020204" pitchFamily="34" charset="0"/>
              </a:rPr>
              <a:t>Fréquemment utilisé pour l’</a:t>
            </a:r>
            <a:r>
              <a:rPr lang="fr-BE" sz="2400" dirty="0">
                <a:solidFill>
                  <a:srgbClr val="258B73"/>
                </a:solidFill>
                <a:latin typeface="Century Gothic" panose="020B0502020202020204" pitchFamily="34" charset="0"/>
              </a:rPr>
              <a:t>HE de lavande</a:t>
            </a:r>
          </a:p>
        </p:txBody>
      </p:sp>
      <p:sp>
        <p:nvSpPr>
          <p:cNvPr id="18" name="Rectangle 5">
            <a:extLst>
              <a:ext uri="{FF2B5EF4-FFF2-40B4-BE49-F238E27FC236}">
                <a16:creationId xmlns:a16="http://schemas.microsoft.com/office/drawing/2014/main" id="{A9111FA8-9632-494B-BB5F-71F3566BBC6F}"/>
              </a:ext>
            </a:extLst>
          </p:cNvPr>
          <p:cNvSpPr txBox="1">
            <a:spLocks noChangeArrowheads="1"/>
          </p:cNvSpPr>
          <p:nvPr/>
        </p:nvSpPr>
        <p:spPr>
          <a:xfrm>
            <a:off x="5090150" y="1850478"/>
            <a:ext cx="3962410" cy="157852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altLang="fr-FR" b="1" dirty="0">
                <a:solidFill>
                  <a:srgbClr val="92D050"/>
                </a:solidFill>
                <a:latin typeface="Century Gothic" panose="020B0502020202020204" pitchFamily="34" charset="0"/>
              </a:rPr>
              <a:t>Avantages</a:t>
            </a:r>
            <a:r>
              <a:rPr lang="fr-BE" altLang="fr-FR" dirty="0">
                <a:solidFill>
                  <a:srgbClr val="92D050"/>
                </a:solidFill>
                <a:latin typeface="Century Gothic" panose="020B0502020202020204" pitchFamily="34" charset="0"/>
              </a:rPr>
              <a:t> : </a:t>
            </a:r>
            <a:r>
              <a:rPr lang="fr-BE" altLang="fr-FR" dirty="0">
                <a:latin typeface="Century Gothic" panose="020B0502020202020204" pitchFamily="34" charset="0"/>
              </a:rPr>
              <a:t>Distillation immédiate de l’HE, évite étape séchage, augmente le rendement</a:t>
            </a:r>
          </a:p>
          <a:p>
            <a:r>
              <a:rPr lang="fr-BE" altLang="fr-FR" b="1" dirty="0">
                <a:solidFill>
                  <a:srgbClr val="FFC000"/>
                </a:solidFill>
                <a:latin typeface="Century Gothic" panose="020B0502020202020204" pitchFamily="34" charset="0"/>
              </a:rPr>
              <a:t>Inconvénients</a:t>
            </a:r>
            <a:r>
              <a:rPr lang="fr-BE" altLang="fr-FR" dirty="0">
                <a:solidFill>
                  <a:srgbClr val="FFC000"/>
                </a:solidFill>
                <a:latin typeface="Century Gothic" panose="020B0502020202020204" pitchFamily="34" charset="0"/>
              </a:rPr>
              <a:t> : </a:t>
            </a:r>
            <a:r>
              <a:rPr lang="fr-BE" altLang="fr-FR" dirty="0">
                <a:latin typeface="Century Gothic" panose="020B0502020202020204" pitchFamily="34" charset="0"/>
              </a:rPr>
              <a:t>Capacité maximale 1000-1200kg, diminue la qualité de l’HE</a:t>
            </a:r>
          </a:p>
        </p:txBody>
      </p:sp>
      <p:pic>
        <p:nvPicPr>
          <p:cNvPr id="3074" name="Picture 2" descr="AGRONOVA: Resources management, essential oils &amp; herbal products, sound &amp;  music design">
            <a:extLst>
              <a:ext uri="{FF2B5EF4-FFF2-40B4-BE49-F238E27FC236}">
                <a16:creationId xmlns:a16="http://schemas.microsoft.com/office/drawing/2014/main" id="{0B726780-748A-4F3E-90C6-26CCD7E994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242" y="1444783"/>
            <a:ext cx="4588066" cy="37919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85821770"/>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34</a:t>
            </a:fld>
            <a:endParaRPr lang="es-ES"/>
          </a:p>
        </p:txBody>
      </p:sp>
      <p:sp>
        <p:nvSpPr>
          <p:cNvPr id="6" name="Título 13"/>
          <p:cNvSpPr>
            <a:spLocks noGrp="1"/>
          </p:cNvSpPr>
          <p:nvPr>
            <p:ph type="title"/>
          </p:nvPr>
        </p:nvSpPr>
        <p:spPr>
          <a:xfrm>
            <a:off x="342574" y="230591"/>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Expression à froid</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2" name="Image 11" descr="How Are Essential Oils Made?– Kokoa Eco Beauty">
            <a:extLst>
              <a:ext uri="{FF2B5EF4-FFF2-40B4-BE49-F238E27FC236}">
                <a16:creationId xmlns:a16="http://schemas.microsoft.com/office/drawing/2014/main" id="{977B610E-9E35-432F-A28C-20977F06390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40242" y="1627384"/>
            <a:ext cx="5389998" cy="3338452"/>
          </a:xfrm>
          <a:prstGeom prst="rect">
            <a:avLst/>
          </a:prstGeom>
          <a:noFill/>
          <a:ln>
            <a:noFill/>
          </a:ln>
        </p:spPr>
      </p:pic>
      <p:sp>
        <p:nvSpPr>
          <p:cNvPr id="3" name="ZoneTexte 2">
            <a:extLst>
              <a:ext uri="{FF2B5EF4-FFF2-40B4-BE49-F238E27FC236}">
                <a16:creationId xmlns:a16="http://schemas.microsoft.com/office/drawing/2014/main" id="{3DF7480F-5ECA-45B3-B4D2-DFC7FB530EDC}"/>
              </a:ext>
            </a:extLst>
          </p:cNvPr>
          <p:cNvSpPr txBox="1"/>
          <p:nvPr/>
        </p:nvSpPr>
        <p:spPr>
          <a:xfrm>
            <a:off x="340242" y="5320632"/>
            <a:ext cx="8463516" cy="461665"/>
          </a:xfrm>
          <a:prstGeom prst="rect">
            <a:avLst/>
          </a:prstGeom>
          <a:noFill/>
        </p:spPr>
        <p:txBody>
          <a:bodyPr wrap="square" rtlCol="0">
            <a:spAutoFit/>
          </a:bodyPr>
          <a:lstStyle/>
          <a:p>
            <a:r>
              <a:rPr lang="fr-BE" sz="2400" dirty="0">
                <a:latin typeface="Century Gothic" panose="020B0502020202020204" pitchFamily="34" charset="0"/>
              </a:rPr>
              <a:t>Pour les HE d’agrumes qui sont très sensible à la chaleur</a:t>
            </a:r>
          </a:p>
        </p:txBody>
      </p:sp>
      <p:sp>
        <p:nvSpPr>
          <p:cNvPr id="18" name="Rectangle 5">
            <a:extLst>
              <a:ext uri="{FF2B5EF4-FFF2-40B4-BE49-F238E27FC236}">
                <a16:creationId xmlns:a16="http://schemas.microsoft.com/office/drawing/2014/main" id="{A9111FA8-9632-494B-BB5F-71F3566BBC6F}"/>
              </a:ext>
            </a:extLst>
          </p:cNvPr>
          <p:cNvSpPr txBox="1">
            <a:spLocks noChangeArrowheads="1"/>
          </p:cNvSpPr>
          <p:nvPr/>
        </p:nvSpPr>
        <p:spPr>
          <a:xfrm>
            <a:off x="5090150" y="1850478"/>
            <a:ext cx="4266276" cy="157852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altLang="fr-FR" b="1" dirty="0">
                <a:solidFill>
                  <a:srgbClr val="92D050"/>
                </a:solidFill>
                <a:latin typeface="Century Gothic" panose="020B0502020202020204" pitchFamily="34" charset="0"/>
              </a:rPr>
              <a:t>Avantages</a:t>
            </a:r>
            <a:r>
              <a:rPr lang="fr-BE" altLang="fr-FR" dirty="0">
                <a:solidFill>
                  <a:srgbClr val="92D050"/>
                </a:solidFill>
                <a:latin typeface="Century Gothic" panose="020B0502020202020204" pitchFamily="34" charset="0"/>
              </a:rPr>
              <a:t> : </a:t>
            </a:r>
            <a:r>
              <a:rPr lang="fr-BE" altLang="fr-FR" dirty="0">
                <a:latin typeface="Century Gothic" panose="020B0502020202020204" pitchFamily="34" charset="0"/>
              </a:rPr>
              <a:t>Évite une dégradation thermique des aldéhydes de l’HE</a:t>
            </a:r>
          </a:p>
          <a:p>
            <a:r>
              <a:rPr lang="fr-BE" altLang="fr-FR" b="1" dirty="0">
                <a:solidFill>
                  <a:srgbClr val="FFC000"/>
                </a:solidFill>
                <a:latin typeface="Century Gothic" panose="020B0502020202020204" pitchFamily="34" charset="0"/>
              </a:rPr>
              <a:t>Inconvénients</a:t>
            </a:r>
            <a:r>
              <a:rPr lang="fr-BE" altLang="fr-FR" dirty="0">
                <a:solidFill>
                  <a:srgbClr val="FFC000"/>
                </a:solidFill>
                <a:latin typeface="Century Gothic" panose="020B0502020202020204" pitchFamily="34" charset="0"/>
              </a:rPr>
              <a:t> : </a:t>
            </a:r>
            <a:r>
              <a:rPr lang="fr-BE" altLang="fr-FR" dirty="0">
                <a:latin typeface="Century Gothic" panose="020B0502020202020204" pitchFamily="34" charset="0"/>
              </a:rPr>
              <a:t>Machine mécanisée demande plus d’investissement </a:t>
            </a:r>
          </a:p>
        </p:txBody>
      </p:sp>
    </p:spTree>
    <p:custDataLst>
      <p:tags r:id="rId1"/>
    </p:custDataLst>
    <p:extLst>
      <p:ext uri="{BB962C8B-B14F-4D97-AF65-F5344CB8AC3E}">
        <p14:creationId xmlns:p14="http://schemas.microsoft.com/office/powerpoint/2010/main" val="2897927050"/>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35</a:t>
            </a:fld>
            <a:endParaRPr lang="es-ES"/>
          </a:p>
        </p:txBody>
      </p:sp>
      <p:sp>
        <p:nvSpPr>
          <p:cNvPr id="6" name="Título 13"/>
          <p:cNvSpPr>
            <a:spLocks noGrp="1"/>
          </p:cNvSpPr>
          <p:nvPr>
            <p:ph type="title"/>
          </p:nvPr>
        </p:nvSpPr>
        <p:spPr>
          <a:xfrm>
            <a:off x="342574" y="230591"/>
            <a:ext cx="7622865"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Extraction CO</a:t>
            </a:r>
            <a:r>
              <a:rPr lang="fr-BE" sz="2800" b="1" baseline="-25000" dirty="0">
                <a:latin typeface="Century Gothic" panose="020B0502020202020204" pitchFamily="34" charset="0"/>
              </a:rPr>
              <a:t>2</a:t>
            </a:r>
            <a:r>
              <a:rPr lang="fr-BE" sz="2800" b="1" dirty="0">
                <a:latin typeface="Century Gothic" panose="020B0502020202020204" pitchFamily="34" charset="0"/>
              </a:rPr>
              <a:t> supercritique </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2" name="Picture 2" descr="C:\Users\sheuskin\Documents\1er assistant\Cours Cambodge juin 2013\Cours\Photos support\co2 supercritique.png">
            <a:extLst>
              <a:ext uri="{FF2B5EF4-FFF2-40B4-BE49-F238E27FC236}">
                <a16:creationId xmlns:a16="http://schemas.microsoft.com/office/drawing/2014/main" id="{C4B6631B-3376-4B88-ACD1-B1AB8047EE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8" y="1067455"/>
            <a:ext cx="4555232" cy="34021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a:extLst>
              <a:ext uri="{FF2B5EF4-FFF2-40B4-BE49-F238E27FC236}">
                <a16:creationId xmlns:a16="http://schemas.microsoft.com/office/drawing/2014/main" id="{A421EE62-14EE-4333-9309-5F6D4AD2C068}"/>
              </a:ext>
            </a:extLst>
          </p:cNvPr>
          <p:cNvSpPr txBox="1">
            <a:spLocks noChangeArrowheads="1"/>
          </p:cNvSpPr>
          <p:nvPr/>
        </p:nvSpPr>
        <p:spPr>
          <a:xfrm>
            <a:off x="4803234" y="1393673"/>
            <a:ext cx="4436139" cy="3237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BE" altLang="fr-FR" sz="2000" b="1" u="sng" dirty="0">
                <a:latin typeface="Century Gothic" panose="020B0502020202020204" pitchFamily="34" charset="0"/>
              </a:rPr>
              <a:t>Principe: </a:t>
            </a:r>
          </a:p>
          <a:p>
            <a:r>
              <a:rPr lang="fr-BE" altLang="fr-FR" sz="2000" dirty="0">
                <a:latin typeface="Century Gothic" panose="020B0502020202020204" pitchFamily="34" charset="0"/>
              </a:rPr>
              <a:t>CO</a:t>
            </a:r>
            <a:r>
              <a:rPr lang="fr-BE" altLang="fr-FR" sz="2000" baseline="-25000" dirty="0">
                <a:latin typeface="Century Gothic" panose="020B0502020202020204" pitchFamily="34" charset="0"/>
              </a:rPr>
              <a:t>2</a:t>
            </a:r>
            <a:r>
              <a:rPr lang="fr-BE" altLang="fr-FR" sz="2000" dirty="0">
                <a:latin typeface="Century Gothic" panose="020B0502020202020204" pitchFamily="34" charset="0"/>
              </a:rPr>
              <a:t> dans des conditions de T &amp; P données (P critique: 73,8 bar et T° critique: 31 °C)</a:t>
            </a:r>
          </a:p>
          <a:p>
            <a:r>
              <a:rPr lang="fr-BE" altLang="fr-FR" sz="2000" dirty="0">
                <a:latin typeface="Century Gothic" panose="020B0502020202020204" pitchFamily="34" charset="0"/>
              </a:rPr>
              <a:t>CO</a:t>
            </a:r>
            <a:r>
              <a:rPr lang="fr-BE" altLang="fr-FR" sz="2000" baseline="-25000" dirty="0">
                <a:latin typeface="Century Gothic" panose="020B0502020202020204" pitchFamily="34" charset="0"/>
              </a:rPr>
              <a:t>2</a:t>
            </a:r>
            <a:r>
              <a:rPr lang="fr-BE" altLang="fr-FR" sz="2000" dirty="0">
                <a:latin typeface="Century Gothic" panose="020B0502020202020204" pitchFamily="34" charset="0"/>
              </a:rPr>
              <a:t> : </a:t>
            </a:r>
          </a:p>
          <a:p>
            <a:pPr lvl="1"/>
            <a:r>
              <a:rPr lang="fr-BE" altLang="fr-FR" sz="1800" dirty="0">
                <a:latin typeface="Century Gothic" panose="020B0502020202020204" pitchFamily="34" charset="0"/>
              </a:rPr>
              <a:t>liquide (bonne capacités d’extraction) </a:t>
            </a:r>
          </a:p>
          <a:p>
            <a:pPr lvl="1"/>
            <a:r>
              <a:rPr lang="fr-BE" altLang="fr-FR" sz="1800" dirty="0">
                <a:latin typeface="Century Gothic" panose="020B0502020202020204" pitchFamily="34" charset="0"/>
              </a:rPr>
              <a:t>gaz (bonne diffusion)</a:t>
            </a:r>
          </a:p>
        </p:txBody>
      </p:sp>
      <p:sp>
        <p:nvSpPr>
          <p:cNvPr id="20" name="Rectangle 5">
            <a:extLst>
              <a:ext uri="{FF2B5EF4-FFF2-40B4-BE49-F238E27FC236}">
                <a16:creationId xmlns:a16="http://schemas.microsoft.com/office/drawing/2014/main" id="{804E2DCB-9553-4693-B1B2-ACAEEA0FEB69}"/>
              </a:ext>
            </a:extLst>
          </p:cNvPr>
          <p:cNvSpPr txBox="1">
            <a:spLocks noChangeArrowheads="1"/>
          </p:cNvSpPr>
          <p:nvPr/>
        </p:nvSpPr>
        <p:spPr>
          <a:xfrm>
            <a:off x="175920" y="4687794"/>
            <a:ext cx="8803759" cy="193961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altLang="fr-FR" sz="2400" dirty="0">
                <a:latin typeface="Century Gothic" panose="020B0502020202020204" pitchFamily="34" charset="0"/>
              </a:rPr>
              <a:t>Application : </a:t>
            </a:r>
            <a:r>
              <a:rPr lang="fr-BE" altLang="fr-FR" sz="2400" dirty="0" err="1">
                <a:latin typeface="Century Gothic" panose="020B0502020202020204" pitchFamily="34" charset="0"/>
              </a:rPr>
              <a:t>décaféination</a:t>
            </a:r>
            <a:r>
              <a:rPr lang="fr-BE" altLang="fr-FR" sz="2400" dirty="0">
                <a:latin typeface="Century Gothic" panose="020B0502020202020204" pitchFamily="34" charset="0"/>
              </a:rPr>
              <a:t> du café &amp; arômes à haute valeur ajoutée</a:t>
            </a:r>
          </a:p>
          <a:p>
            <a:r>
              <a:rPr lang="fr-BE" altLang="fr-FR" sz="2400" b="1" dirty="0">
                <a:solidFill>
                  <a:srgbClr val="92D050"/>
                </a:solidFill>
                <a:latin typeface="Century Gothic" panose="020B0502020202020204" pitchFamily="34" charset="0"/>
              </a:rPr>
              <a:t>Avantages : </a:t>
            </a:r>
            <a:r>
              <a:rPr lang="fr-BE" altLang="fr-FR" sz="2400" dirty="0">
                <a:latin typeface="Century Gothic" panose="020B0502020202020204" pitchFamily="34" charset="0"/>
              </a:rPr>
              <a:t>pas de résidus de solvant, très doux pour molécules fragiles, haute capacités d’extraction, très sélectif</a:t>
            </a:r>
          </a:p>
          <a:p>
            <a:r>
              <a:rPr lang="fr-BE" altLang="fr-FR" sz="2400" b="1" dirty="0">
                <a:solidFill>
                  <a:srgbClr val="FFC000"/>
                </a:solidFill>
                <a:latin typeface="Century Gothic" panose="020B0502020202020204" pitchFamily="34" charset="0"/>
              </a:rPr>
              <a:t>Inconvénients</a:t>
            </a:r>
            <a:r>
              <a:rPr lang="fr-BE" altLang="fr-FR" sz="2400" dirty="0">
                <a:solidFill>
                  <a:srgbClr val="FFC000"/>
                </a:solidFill>
                <a:latin typeface="Century Gothic" panose="020B0502020202020204" pitchFamily="34" charset="0"/>
              </a:rPr>
              <a:t> : </a:t>
            </a:r>
            <a:r>
              <a:rPr lang="fr-BE" altLang="fr-FR" sz="2400" dirty="0">
                <a:latin typeface="Century Gothic" panose="020B0502020202020204" pitchFamily="34" charset="0"/>
              </a:rPr>
              <a:t>très coûteux, installations complexes</a:t>
            </a:r>
          </a:p>
        </p:txBody>
      </p:sp>
    </p:spTree>
    <p:custDataLst>
      <p:tags r:id="rId1"/>
    </p:custDataLst>
    <p:extLst>
      <p:ext uri="{BB962C8B-B14F-4D97-AF65-F5344CB8AC3E}">
        <p14:creationId xmlns:p14="http://schemas.microsoft.com/office/powerpoint/2010/main" val="3772698003"/>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36</a:t>
            </a:fld>
            <a:endParaRPr lang="es-ES"/>
          </a:p>
        </p:txBody>
      </p:sp>
      <p:sp>
        <p:nvSpPr>
          <p:cNvPr id="6" name="Título 13"/>
          <p:cNvSpPr>
            <a:spLocks noGrp="1"/>
          </p:cNvSpPr>
          <p:nvPr>
            <p:ph type="title"/>
          </p:nvPr>
        </p:nvSpPr>
        <p:spPr>
          <a:xfrm>
            <a:off x="342574" y="230591"/>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Besoin d’alternatives ? </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1" name="Espace réservé du contenu 2">
            <a:extLst>
              <a:ext uri="{FF2B5EF4-FFF2-40B4-BE49-F238E27FC236}">
                <a16:creationId xmlns:a16="http://schemas.microsoft.com/office/drawing/2014/main" id="{9F98DA57-85F0-4A29-B310-623FDA3C46C7}"/>
              </a:ext>
            </a:extLst>
          </p:cNvPr>
          <p:cNvSpPr>
            <a:spLocks noGrp="1"/>
          </p:cNvSpPr>
          <p:nvPr>
            <p:ph idx="1"/>
          </p:nvPr>
        </p:nvSpPr>
        <p:spPr>
          <a:xfrm>
            <a:off x="0" y="1073026"/>
            <a:ext cx="8888361" cy="3272590"/>
          </a:xfrm>
        </p:spPr>
        <p:txBody>
          <a:bodyPr>
            <a:noAutofit/>
          </a:bodyPr>
          <a:lstStyle/>
          <a:p>
            <a:r>
              <a:rPr lang="fr-FR" sz="2400" dirty="0">
                <a:latin typeface="Century Gothic" panose="020B0502020202020204" pitchFamily="34" charset="0"/>
              </a:rPr>
              <a:t>Perte de certains constituants </a:t>
            </a:r>
          </a:p>
          <a:p>
            <a:r>
              <a:rPr lang="fr-FR" sz="2400" dirty="0">
                <a:latin typeface="Century Gothic" panose="020B0502020202020204" pitchFamily="34" charset="0"/>
              </a:rPr>
              <a:t>Dégradation de certains composés insaturés par effet T° ou par hydrolyse</a:t>
            </a:r>
          </a:p>
          <a:p>
            <a:r>
              <a:rPr lang="fr-FR" sz="2400" dirty="0">
                <a:latin typeface="Century Gothic" panose="020B0502020202020204" pitchFamily="34" charset="0"/>
              </a:rPr>
              <a:t>Eco-extraction : </a:t>
            </a:r>
          </a:p>
          <a:p>
            <a:pPr lvl="1"/>
            <a:r>
              <a:rPr lang="fr-FR" dirty="0">
                <a:latin typeface="Century Gothic" panose="020B0502020202020204" pitchFamily="34" charset="0"/>
              </a:rPr>
              <a:t>Amélioration procédés existants : </a:t>
            </a:r>
            <a:r>
              <a:rPr lang="fr-FR" dirty="0" err="1">
                <a:solidFill>
                  <a:srgbClr val="139D8D"/>
                </a:solidFill>
                <a:latin typeface="Century Gothic" panose="020B0502020202020204" pitchFamily="34" charset="0"/>
              </a:rPr>
              <a:t>turbodistillation</a:t>
            </a:r>
            <a:endParaRPr lang="fr-FR" dirty="0">
              <a:solidFill>
                <a:srgbClr val="139D8D"/>
              </a:solidFill>
              <a:latin typeface="Century Gothic" panose="020B0502020202020204" pitchFamily="34" charset="0"/>
            </a:endParaRPr>
          </a:p>
          <a:p>
            <a:pPr lvl="1"/>
            <a:r>
              <a:rPr lang="fr-FR" dirty="0">
                <a:latin typeface="Century Gothic" panose="020B0502020202020204" pitchFamily="34" charset="0"/>
              </a:rPr>
              <a:t>Détournement d’appareils : optimalisé mat 1</a:t>
            </a:r>
            <a:r>
              <a:rPr lang="fr-FR" baseline="30000" dirty="0">
                <a:latin typeface="Century Gothic" panose="020B0502020202020204" pitchFamily="34" charset="0"/>
              </a:rPr>
              <a:t>ère</a:t>
            </a:r>
            <a:r>
              <a:rPr lang="fr-FR" dirty="0">
                <a:latin typeface="Century Gothic" panose="020B0502020202020204" pitchFamily="34" charset="0"/>
              </a:rPr>
              <a:t>/énergie : </a:t>
            </a:r>
            <a:r>
              <a:rPr lang="fr-FR" dirty="0">
                <a:solidFill>
                  <a:srgbClr val="139D8D"/>
                </a:solidFill>
                <a:latin typeface="Century Gothic" panose="020B0502020202020204" pitchFamily="34" charset="0"/>
              </a:rPr>
              <a:t>ultrasons</a:t>
            </a:r>
          </a:p>
          <a:p>
            <a:pPr lvl="1"/>
            <a:r>
              <a:rPr lang="fr-FR" dirty="0">
                <a:latin typeface="Century Gothic" panose="020B0502020202020204" pitchFamily="34" charset="0"/>
              </a:rPr>
              <a:t>Innovation méthodologique/technologique : </a:t>
            </a:r>
            <a:r>
              <a:rPr lang="fr-FR" dirty="0">
                <a:solidFill>
                  <a:srgbClr val="139D8D"/>
                </a:solidFill>
                <a:latin typeface="Century Gothic" panose="020B0502020202020204" pitchFamily="34" charset="0"/>
              </a:rPr>
              <a:t>micro-ondes, CO</a:t>
            </a:r>
            <a:r>
              <a:rPr lang="fr-FR" baseline="-25000" dirty="0">
                <a:solidFill>
                  <a:srgbClr val="139D8D"/>
                </a:solidFill>
                <a:latin typeface="Century Gothic" panose="020B0502020202020204" pitchFamily="34" charset="0"/>
              </a:rPr>
              <a:t>2</a:t>
            </a:r>
            <a:r>
              <a:rPr lang="fr-FR" dirty="0">
                <a:solidFill>
                  <a:srgbClr val="139D8D"/>
                </a:solidFill>
                <a:latin typeface="Century Gothic" panose="020B0502020202020204" pitchFamily="34" charset="0"/>
              </a:rPr>
              <a:t> supercritique</a:t>
            </a:r>
            <a:r>
              <a:rPr lang="fr-FR" dirty="0">
                <a:latin typeface="Century Gothic" panose="020B0502020202020204" pitchFamily="34" charset="0"/>
              </a:rPr>
              <a:t>…</a:t>
            </a:r>
          </a:p>
        </p:txBody>
      </p:sp>
      <p:graphicFrame>
        <p:nvGraphicFramePr>
          <p:cNvPr id="17" name="Diagramme 16">
            <a:extLst>
              <a:ext uri="{FF2B5EF4-FFF2-40B4-BE49-F238E27FC236}">
                <a16:creationId xmlns:a16="http://schemas.microsoft.com/office/drawing/2014/main" id="{8FFB5FF4-5370-49F0-A4E7-82E60E7C8DFD}"/>
              </a:ext>
            </a:extLst>
          </p:cNvPr>
          <p:cNvGraphicFramePr/>
          <p:nvPr>
            <p:extLst>
              <p:ext uri="{D42A27DB-BD31-4B8C-83A1-F6EECF244321}">
                <p14:modId xmlns:p14="http://schemas.microsoft.com/office/powerpoint/2010/main" val="244054515"/>
              </p:ext>
            </p:extLst>
          </p:nvPr>
        </p:nvGraphicFramePr>
        <p:xfrm>
          <a:off x="242638" y="4695133"/>
          <a:ext cx="8734214" cy="18627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890735002"/>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37</a:t>
            </a:fld>
            <a:endParaRPr lang="es-ES"/>
          </a:p>
        </p:txBody>
      </p:sp>
      <p:sp>
        <p:nvSpPr>
          <p:cNvPr id="6" name="Título 13"/>
          <p:cNvSpPr>
            <a:spLocks noGrp="1"/>
          </p:cNvSpPr>
          <p:nvPr>
            <p:ph type="title"/>
          </p:nvPr>
        </p:nvSpPr>
        <p:spPr>
          <a:xfrm>
            <a:off x="342574" y="230591"/>
            <a:ext cx="8461184"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Cycle de l’extraction/purification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2" name="Espace réservé du contenu 6">
            <a:extLst>
              <a:ext uri="{FF2B5EF4-FFF2-40B4-BE49-F238E27FC236}">
                <a16:creationId xmlns:a16="http://schemas.microsoft.com/office/drawing/2014/main" id="{2B64FE9A-A770-474E-9CBF-02FB5EDFEAC6}"/>
              </a:ext>
            </a:extLst>
          </p:cNvPr>
          <p:cNvPicPr>
            <a:picLocks noGrp="1" noChangeAspect="1"/>
          </p:cNvPicPr>
          <p:nvPr>
            <p:ph idx="1"/>
          </p:nvPr>
        </p:nvPicPr>
        <p:blipFill>
          <a:blip r:embed="rId6"/>
          <a:stretch>
            <a:fillRect/>
          </a:stretch>
        </p:blipFill>
        <p:spPr>
          <a:xfrm>
            <a:off x="340242" y="954339"/>
            <a:ext cx="8617581" cy="5390147"/>
          </a:xfrm>
          <a:prstGeom prst="rect">
            <a:avLst/>
          </a:prstGeom>
        </p:spPr>
      </p:pic>
      <p:sp>
        <p:nvSpPr>
          <p:cNvPr id="16" name="ZoneTexte 15">
            <a:extLst>
              <a:ext uri="{FF2B5EF4-FFF2-40B4-BE49-F238E27FC236}">
                <a16:creationId xmlns:a16="http://schemas.microsoft.com/office/drawing/2014/main" id="{34C44632-8617-4C6E-A80F-706508B6CBDF}"/>
              </a:ext>
            </a:extLst>
          </p:cNvPr>
          <p:cNvSpPr txBox="1"/>
          <p:nvPr/>
        </p:nvSpPr>
        <p:spPr>
          <a:xfrm>
            <a:off x="0" y="6457457"/>
            <a:ext cx="2100266" cy="369332"/>
          </a:xfrm>
          <a:prstGeom prst="rect">
            <a:avLst/>
          </a:prstGeom>
          <a:noFill/>
        </p:spPr>
        <p:txBody>
          <a:bodyPr wrap="square" rtlCol="0">
            <a:spAutoFit/>
          </a:bodyPr>
          <a:lstStyle/>
          <a:p>
            <a:r>
              <a:rPr lang="fr-FR" i="1" dirty="0"/>
              <a:t>Source : </a:t>
            </a:r>
            <a:r>
              <a:rPr lang="fr-FR" i="1" dirty="0" err="1">
                <a:hlinkClick r:id="rId7"/>
              </a:rPr>
              <a:t>Archimex</a:t>
            </a:r>
            <a:endParaRPr lang="fr-FR" i="1" dirty="0"/>
          </a:p>
        </p:txBody>
      </p:sp>
      <p:sp>
        <p:nvSpPr>
          <p:cNvPr id="18" name="Rectangle à coins arrondis 8">
            <a:extLst>
              <a:ext uri="{FF2B5EF4-FFF2-40B4-BE49-F238E27FC236}">
                <a16:creationId xmlns:a16="http://schemas.microsoft.com/office/drawing/2014/main" id="{06A35093-B62D-4812-93EA-C440A61437E0}"/>
              </a:ext>
            </a:extLst>
          </p:cNvPr>
          <p:cNvSpPr/>
          <p:nvPr/>
        </p:nvSpPr>
        <p:spPr>
          <a:xfrm>
            <a:off x="2721600" y="3216276"/>
            <a:ext cx="1475874" cy="577516"/>
          </a:xfrm>
          <a:prstGeom prst="roundRect">
            <a:avLst/>
          </a:prstGeom>
          <a:noFill/>
          <a:ln w="76200">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droite 9">
            <a:extLst>
              <a:ext uri="{FF2B5EF4-FFF2-40B4-BE49-F238E27FC236}">
                <a16:creationId xmlns:a16="http://schemas.microsoft.com/office/drawing/2014/main" id="{886AE595-4546-4A2A-BB34-BB273A462F84}"/>
              </a:ext>
            </a:extLst>
          </p:cNvPr>
          <p:cNvSpPr/>
          <p:nvPr/>
        </p:nvSpPr>
        <p:spPr>
          <a:xfrm>
            <a:off x="1353865" y="3248360"/>
            <a:ext cx="998767" cy="545432"/>
          </a:xfrm>
          <a:prstGeom prst="rightArrow">
            <a:avLst/>
          </a:prstGeom>
          <a:solidFill>
            <a:srgbClr val="139D8D"/>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204139274"/>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38</a:t>
            </a:fld>
            <a:endParaRPr lang="es-ES"/>
          </a:p>
        </p:txBody>
      </p:sp>
      <p:sp>
        <p:nvSpPr>
          <p:cNvPr id="6" name="Título 13"/>
          <p:cNvSpPr>
            <a:spLocks noGrp="1"/>
          </p:cNvSpPr>
          <p:nvPr>
            <p:ph type="title"/>
          </p:nvPr>
        </p:nvSpPr>
        <p:spPr>
          <a:xfrm>
            <a:off x="342574" y="230591"/>
            <a:ext cx="8461184"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Micro-onde</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7" name="Espace réservé du contenu 3">
            <a:extLst>
              <a:ext uri="{FF2B5EF4-FFF2-40B4-BE49-F238E27FC236}">
                <a16:creationId xmlns:a16="http://schemas.microsoft.com/office/drawing/2014/main" id="{AFEA8F8A-423F-41A0-AC14-EDD8A7CBD7BA}"/>
              </a:ext>
            </a:extLst>
          </p:cNvPr>
          <p:cNvPicPr>
            <a:picLocks noGrp="1" noChangeAspect="1"/>
          </p:cNvPicPr>
          <p:nvPr>
            <p:ph idx="1"/>
          </p:nvPr>
        </p:nvPicPr>
        <p:blipFill>
          <a:blip r:embed="rId6"/>
          <a:stretch>
            <a:fillRect/>
          </a:stretch>
        </p:blipFill>
        <p:spPr>
          <a:xfrm>
            <a:off x="110906" y="1308671"/>
            <a:ext cx="3633944" cy="2484170"/>
          </a:xfrm>
          <a:prstGeom prst="rect">
            <a:avLst/>
          </a:prstGeom>
        </p:spPr>
      </p:pic>
      <p:pic>
        <p:nvPicPr>
          <p:cNvPr id="20" name="Image 19">
            <a:extLst>
              <a:ext uri="{FF2B5EF4-FFF2-40B4-BE49-F238E27FC236}">
                <a16:creationId xmlns:a16="http://schemas.microsoft.com/office/drawing/2014/main" id="{1D687473-F406-4BBF-8946-D76EC6BCC093}"/>
              </a:ext>
            </a:extLst>
          </p:cNvPr>
          <p:cNvPicPr>
            <a:picLocks noChangeAspect="1"/>
          </p:cNvPicPr>
          <p:nvPr/>
        </p:nvPicPr>
        <p:blipFill>
          <a:blip r:embed="rId7"/>
          <a:stretch>
            <a:fillRect/>
          </a:stretch>
        </p:blipFill>
        <p:spPr>
          <a:xfrm>
            <a:off x="3744850" y="2049382"/>
            <a:ext cx="3081198" cy="3058486"/>
          </a:xfrm>
          <a:prstGeom prst="rect">
            <a:avLst/>
          </a:prstGeom>
        </p:spPr>
      </p:pic>
      <p:sp>
        <p:nvSpPr>
          <p:cNvPr id="21" name="ZoneTexte 20">
            <a:extLst>
              <a:ext uri="{FF2B5EF4-FFF2-40B4-BE49-F238E27FC236}">
                <a16:creationId xmlns:a16="http://schemas.microsoft.com/office/drawing/2014/main" id="{97A14556-8DBE-413B-874D-1477F18EE607}"/>
              </a:ext>
            </a:extLst>
          </p:cNvPr>
          <p:cNvSpPr txBox="1"/>
          <p:nvPr/>
        </p:nvSpPr>
        <p:spPr>
          <a:xfrm>
            <a:off x="4042268" y="1623114"/>
            <a:ext cx="2486361" cy="369332"/>
          </a:xfrm>
          <a:prstGeom prst="rect">
            <a:avLst/>
          </a:prstGeom>
          <a:noFill/>
        </p:spPr>
        <p:txBody>
          <a:bodyPr wrap="square" rtlCol="0">
            <a:spAutoFit/>
          </a:bodyPr>
          <a:lstStyle/>
          <a:p>
            <a:pPr algn="ctr"/>
            <a:r>
              <a:rPr lang="fr-FR" dirty="0" err="1">
                <a:latin typeface="Century Gothic" panose="020B0502020202020204" pitchFamily="34" charset="0"/>
              </a:rPr>
              <a:t>Archimex</a:t>
            </a:r>
            <a:r>
              <a:rPr lang="fr-FR" dirty="0">
                <a:latin typeface="Century Gothic" panose="020B0502020202020204" pitchFamily="34" charset="0"/>
              </a:rPr>
              <a:t> (10-100l)</a:t>
            </a:r>
          </a:p>
        </p:txBody>
      </p:sp>
      <p:sp>
        <p:nvSpPr>
          <p:cNvPr id="22" name="ZoneTexte 21">
            <a:extLst>
              <a:ext uri="{FF2B5EF4-FFF2-40B4-BE49-F238E27FC236}">
                <a16:creationId xmlns:a16="http://schemas.microsoft.com/office/drawing/2014/main" id="{37B1A7A1-9F4C-43AF-8C21-018FA516F340}"/>
              </a:ext>
            </a:extLst>
          </p:cNvPr>
          <p:cNvSpPr txBox="1"/>
          <p:nvPr/>
        </p:nvSpPr>
        <p:spPr>
          <a:xfrm>
            <a:off x="110906" y="3884923"/>
            <a:ext cx="3249944" cy="646331"/>
          </a:xfrm>
          <a:prstGeom prst="rect">
            <a:avLst/>
          </a:prstGeom>
          <a:noFill/>
        </p:spPr>
        <p:txBody>
          <a:bodyPr wrap="square" rtlCol="0">
            <a:spAutoFit/>
          </a:bodyPr>
          <a:lstStyle/>
          <a:p>
            <a:r>
              <a:rPr lang="fr-FR" dirty="0" err="1">
                <a:latin typeface="Century Gothic" panose="020B0502020202020204" pitchFamily="34" charset="0"/>
              </a:rPr>
              <a:t>Microwave</a:t>
            </a:r>
            <a:r>
              <a:rPr lang="fr-FR" dirty="0">
                <a:latin typeface="Century Gothic" panose="020B0502020202020204" pitchFamily="34" charset="0"/>
              </a:rPr>
              <a:t> </a:t>
            </a:r>
            <a:r>
              <a:rPr lang="fr-FR" dirty="0" err="1">
                <a:latin typeface="Century Gothic" panose="020B0502020202020204" pitchFamily="34" charset="0"/>
              </a:rPr>
              <a:t>Assisted</a:t>
            </a:r>
            <a:r>
              <a:rPr lang="fr-FR" dirty="0">
                <a:latin typeface="Century Gothic" panose="020B0502020202020204" pitchFamily="34" charset="0"/>
              </a:rPr>
              <a:t> Distillation (1-5l)</a:t>
            </a:r>
          </a:p>
        </p:txBody>
      </p:sp>
      <p:sp>
        <p:nvSpPr>
          <p:cNvPr id="23" name="ZoneTexte 22">
            <a:extLst>
              <a:ext uri="{FF2B5EF4-FFF2-40B4-BE49-F238E27FC236}">
                <a16:creationId xmlns:a16="http://schemas.microsoft.com/office/drawing/2014/main" id="{B8C4FD4E-D2CE-4CE5-B55C-2D913612CBE6}"/>
              </a:ext>
            </a:extLst>
          </p:cNvPr>
          <p:cNvSpPr txBox="1"/>
          <p:nvPr/>
        </p:nvSpPr>
        <p:spPr>
          <a:xfrm>
            <a:off x="0" y="6443050"/>
            <a:ext cx="4956948" cy="369332"/>
          </a:xfrm>
          <a:prstGeom prst="rect">
            <a:avLst/>
          </a:prstGeom>
          <a:noFill/>
        </p:spPr>
        <p:txBody>
          <a:bodyPr wrap="square" rtlCol="0">
            <a:spAutoFit/>
          </a:bodyPr>
          <a:lstStyle/>
          <a:p>
            <a:r>
              <a:rPr lang="fr-FR" i="1" dirty="0"/>
              <a:t>Source : </a:t>
            </a:r>
            <a:r>
              <a:rPr lang="fr-FR" i="1" dirty="0">
                <a:hlinkClick r:id="rId8" action="ppaction://hlinkfile"/>
              </a:rPr>
              <a:t>F. </a:t>
            </a:r>
            <a:r>
              <a:rPr lang="fr-FR" i="1" dirty="0" err="1">
                <a:hlinkClick r:id="rId8" action="ppaction://hlinkfile"/>
              </a:rPr>
              <a:t>Chemat</a:t>
            </a:r>
            <a:r>
              <a:rPr lang="fr-FR" i="1" dirty="0">
                <a:hlinkClick r:id="rId8" action="ppaction://hlinkfile"/>
              </a:rPr>
              <a:t> « Les mercredis de la science »</a:t>
            </a:r>
            <a:endParaRPr lang="fr-FR" i="1" dirty="0"/>
          </a:p>
        </p:txBody>
      </p:sp>
      <p:pic>
        <p:nvPicPr>
          <p:cNvPr id="24" name="Image 23">
            <a:extLst>
              <a:ext uri="{FF2B5EF4-FFF2-40B4-BE49-F238E27FC236}">
                <a16:creationId xmlns:a16="http://schemas.microsoft.com/office/drawing/2014/main" id="{913AFE9C-D749-4A5A-BB76-9ACA6AFE95D2}"/>
              </a:ext>
            </a:extLst>
          </p:cNvPr>
          <p:cNvPicPr>
            <a:picLocks noChangeAspect="1"/>
          </p:cNvPicPr>
          <p:nvPr/>
        </p:nvPicPr>
        <p:blipFill>
          <a:blip r:embed="rId9"/>
          <a:stretch>
            <a:fillRect/>
          </a:stretch>
        </p:blipFill>
        <p:spPr>
          <a:xfrm>
            <a:off x="5547876" y="4102961"/>
            <a:ext cx="3485218" cy="2331983"/>
          </a:xfrm>
          <a:prstGeom prst="rect">
            <a:avLst/>
          </a:prstGeom>
        </p:spPr>
      </p:pic>
    </p:spTree>
    <p:custDataLst>
      <p:tags r:id="rId1"/>
    </p:custDataLst>
    <p:extLst>
      <p:ext uri="{BB962C8B-B14F-4D97-AF65-F5344CB8AC3E}">
        <p14:creationId xmlns:p14="http://schemas.microsoft.com/office/powerpoint/2010/main" val="201655539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39</a:t>
            </a:fld>
            <a:endParaRPr lang="es-ES"/>
          </a:p>
        </p:txBody>
      </p:sp>
      <p:sp>
        <p:nvSpPr>
          <p:cNvPr id="6" name="Título 13"/>
          <p:cNvSpPr>
            <a:spLocks noGrp="1"/>
          </p:cNvSpPr>
          <p:nvPr>
            <p:ph type="title"/>
          </p:nvPr>
        </p:nvSpPr>
        <p:spPr>
          <a:xfrm>
            <a:off x="341408" y="493468"/>
            <a:ext cx="8461184"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err="1">
                <a:latin typeface="Century Gothic" panose="020B0502020202020204" pitchFamily="34" charset="0"/>
              </a:rPr>
              <a:t>Microwave</a:t>
            </a:r>
            <a:r>
              <a:rPr lang="fr-BE" sz="2800" b="1" dirty="0">
                <a:latin typeface="Century Gothic" panose="020B0502020202020204" pitchFamily="34" charset="0"/>
              </a:rPr>
              <a:t> </a:t>
            </a:r>
            <a:r>
              <a:rPr lang="fr-BE" sz="2800" b="1" dirty="0" err="1">
                <a:latin typeface="Century Gothic" panose="020B0502020202020204" pitchFamily="34" charset="0"/>
              </a:rPr>
              <a:t>Hydrodiffusion</a:t>
            </a:r>
            <a:r>
              <a:rPr lang="fr-BE" sz="2800" b="1" dirty="0">
                <a:latin typeface="Century Gothic" panose="020B0502020202020204" pitchFamily="34" charset="0"/>
              </a:rPr>
              <a:t> Gravity (HMG)</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3" name="ZoneTexte 22">
            <a:extLst>
              <a:ext uri="{FF2B5EF4-FFF2-40B4-BE49-F238E27FC236}">
                <a16:creationId xmlns:a16="http://schemas.microsoft.com/office/drawing/2014/main" id="{B8C4FD4E-D2CE-4CE5-B55C-2D913612CBE6}"/>
              </a:ext>
            </a:extLst>
          </p:cNvPr>
          <p:cNvSpPr txBox="1"/>
          <p:nvPr/>
        </p:nvSpPr>
        <p:spPr>
          <a:xfrm>
            <a:off x="0" y="6443050"/>
            <a:ext cx="4956948" cy="369332"/>
          </a:xfrm>
          <a:prstGeom prst="rect">
            <a:avLst/>
          </a:prstGeom>
          <a:noFill/>
        </p:spPr>
        <p:txBody>
          <a:bodyPr wrap="square" rtlCol="0">
            <a:spAutoFit/>
          </a:bodyPr>
          <a:lstStyle/>
          <a:p>
            <a:r>
              <a:rPr lang="fr-FR" i="1" dirty="0"/>
              <a:t>Source : </a:t>
            </a:r>
            <a:r>
              <a:rPr lang="fr-FR" i="1" dirty="0">
                <a:hlinkClick r:id="rId6" action="ppaction://hlinkfile"/>
              </a:rPr>
              <a:t>F. </a:t>
            </a:r>
            <a:r>
              <a:rPr lang="fr-FR" i="1" dirty="0" err="1">
                <a:hlinkClick r:id="rId6" action="ppaction://hlinkfile"/>
              </a:rPr>
              <a:t>Chemat</a:t>
            </a:r>
            <a:r>
              <a:rPr lang="fr-FR" i="1" dirty="0">
                <a:hlinkClick r:id="rId6" action="ppaction://hlinkfile"/>
              </a:rPr>
              <a:t> « Les mercredis de la science »</a:t>
            </a:r>
            <a:endParaRPr lang="fr-FR" i="1" dirty="0"/>
          </a:p>
        </p:txBody>
      </p:sp>
      <p:pic>
        <p:nvPicPr>
          <p:cNvPr id="16" name="Espace réservé du contenu 3">
            <a:extLst>
              <a:ext uri="{FF2B5EF4-FFF2-40B4-BE49-F238E27FC236}">
                <a16:creationId xmlns:a16="http://schemas.microsoft.com/office/drawing/2014/main" id="{6914161F-2777-4D03-B58E-889DC2592C6C}"/>
              </a:ext>
            </a:extLst>
          </p:cNvPr>
          <p:cNvPicPr>
            <a:picLocks noGrp="1" noChangeAspect="1"/>
          </p:cNvPicPr>
          <p:nvPr>
            <p:ph idx="1"/>
          </p:nvPr>
        </p:nvPicPr>
        <p:blipFill>
          <a:blip r:embed="rId7"/>
          <a:stretch>
            <a:fillRect/>
          </a:stretch>
        </p:blipFill>
        <p:spPr>
          <a:xfrm>
            <a:off x="68408" y="1523999"/>
            <a:ext cx="4503592" cy="2860220"/>
          </a:xfrm>
          <a:prstGeom prst="rect">
            <a:avLst/>
          </a:prstGeom>
        </p:spPr>
      </p:pic>
      <p:pic>
        <p:nvPicPr>
          <p:cNvPr id="18" name="Image 17">
            <a:extLst>
              <a:ext uri="{FF2B5EF4-FFF2-40B4-BE49-F238E27FC236}">
                <a16:creationId xmlns:a16="http://schemas.microsoft.com/office/drawing/2014/main" id="{C7046BC6-64A5-47EE-A168-8312AC33D8A2}"/>
              </a:ext>
            </a:extLst>
          </p:cNvPr>
          <p:cNvPicPr>
            <a:picLocks noChangeAspect="1"/>
          </p:cNvPicPr>
          <p:nvPr/>
        </p:nvPicPr>
        <p:blipFill>
          <a:blip r:embed="rId8"/>
          <a:stretch>
            <a:fillRect/>
          </a:stretch>
        </p:blipFill>
        <p:spPr>
          <a:xfrm>
            <a:off x="4172807" y="2721919"/>
            <a:ext cx="4869872" cy="3620846"/>
          </a:xfrm>
          <a:prstGeom prst="rect">
            <a:avLst/>
          </a:prstGeom>
        </p:spPr>
      </p:pic>
    </p:spTree>
    <p:custDataLst>
      <p:tags r:id="rId1"/>
    </p:custDataLst>
    <p:extLst>
      <p:ext uri="{BB962C8B-B14F-4D97-AF65-F5344CB8AC3E}">
        <p14:creationId xmlns:p14="http://schemas.microsoft.com/office/powerpoint/2010/main" val="4180847634"/>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a:t>
            </a:fld>
            <a:endParaRPr lang="es-ES"/>
          </a:p>
        </p:txBody>
      </p:sp>
      <p:sp>
        <p:nvSpPr>
          <p:cNvPr id="11" name="CuadroTexto 10"/>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Hub</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a:t>
            </a:r>
          </a:p>
        </p:txBody>
      </p:sp>
      <p:sp>
        <p:nvSpPr>
          <p:cNvPr id="17" name="Metin kutusu 8"/>
          <p:cNvSpPr txBox="1"/>
          <p:nvPr/>
        </p:nvSpPr>
        <p:spPr>
          <a:xfrm>
            <a:off x="388726" y="584713"/>
            <a:ext cx="7781731" cy="5447645"/>
          </a:xfrm>
          <a:prstGeom prst="rect">
            <a:avLst/>
          </a:prstGeom>
          <a:noFill/>
        </p:spPr>
        <p:txBody>
          <a:bodyPr wrap="square" rtlCol="0">
            <a:spAutoFit/>
          </a:bodyPr>
          <a:lstStyle/>
          <a:p>
            <a:r>
              <a:rPr lang="fr-BE" sz="3600" b="1" dirty="0">
                <a:solidFill>
                  <a:srgbClr val="139D8D"/>
                </a:solidFill>
                <a:latin typeface="Century Gothic" panose="020B0502020202020204" pitchFamily="34" charset="0"/>
                <a:ea typeface="+mj-ea"/>
                <a:cs typeface="+mj-cs"/>
              </a:rPr>
              <a:t>Plan</a:t>
            </a:r>
            <a:endParaRPr lang="tr-TR" sz="3600" b="1" dirty="0">
              <a:solidFill>
                <a:srgbClr val="139D8D"/>
              </a:solidFill>
              <a:latin typeface="Century Gothic" panose="020B0502020202020204" pitchFamily="34" charset="0"/>
              <a:ea typeface="+mj-ea"/>
              <a:cs typeface="+mj-cs"/>
            </a:endParaRPr>
          </a:p>
          <a:p>
            <a:endParaRPr lang="tr-TR" sz="2400" dirty="0">
              <a:solidFill>
                <a:prstClr val="black"/>
              </a:solidFill>
              <a:latin typeface="Arial" panose="020B0604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Historique</a:t>
            </a:r>
          </a:p>
          <a:p>
            <a:pPr marL="1073150" indent="-457200">
              <a:buFont typeface="Arial" panose="020B0604020202020204" pitchFamily="34" charset="0"/>
              <a:buChar char="•"/>
            </a:pPr>
            <a:r>
              <a:rPr lang="fr-FR" sz="3600" dirty="0">
                <a:latin typeface="Century Gothic" panose="020B0502020202020204" pitchFamily="34" charset="0"/>
              </a:rPr>
              <a:t>Marché mondial</a:t>
            </a:r>
          </a:p>
          <a:p>
            <a:pPr marL="1073150" indent="-457200">
              <a:buFont typeface="Arial" panose="020B0604020202020204" pitchFamily="34" charset="0"/>
              <a:buChar char="•"/>
            </a:pPr>
            <a:r>
              <a:rPr lang="fr-FR" sz="3600" dirty="0">
                <a:latin typeface="Century Gothic" panose="020B0502020202020204" pitchFamily="34" charset="0"/>
              </a:rPr>
              <a:t>Législation </a:t>
            </a:r>
          </a:p>
          <a:p>
            <a:pPr marL="1073150" indent="-457200">
              <a:buFont typeface="Arial" panose="020B0604020202020204" pitchFamily="34" charset="0"/>
              <a:buChar char="•"/>
            </a:pPr>
            <a:r>
              <a:rPr lang="fr-FR" sz="3600" dirty="0">
                <a:latin typeface="Century Gothic" panose="020B0502020202020204" pitchFamily="34" charset="0"/>
              </a:rPr>
              <a:t>Définition &amp; Composition</a:t>
            </a:r>
          </a:p>
          <a:p>
            <a:pPr marL="1073150" indent="-457200">
              <a:buFont typeface="Arial" panose="020B0604020202020204" pitchFamily="34" charset="0"/>
              <a:buChar char="•"/>
            </a:pPr>
            <a:r>
              <a:rPr lang="fr-FR" sz="3600" dirty="0">
                <a:latin typeface="Century Gothic" panose="020B0502020202020204" pitchFamily="34" charset="0"/>
              </a:rPr>
              <a:t>Méthodes d’Extraction </a:t>
            </a:r>
          </a:p>
          <a:p>
            <a:pPr marL="1073150" indent="-457200">
              <a:buFont typeface="Arial" panose="020B0604020202020204" pitchFamily="34" charset="0"/>
              <a:buChar char="•"/>
            </a:pPr>
            <a:r>
              <a:rPr lang="fr-FR" sz="3600" dirty="0">
                <a:latin typeface="Century Gothic" panose="020B0502020202020204" pitchFamily="34" charset="0"/>
              </a:rPr>
              <a:t>Caractérisation</a:t>
            </a:r>
            <a:r>
              <a:rPr lang="tr-TR" sz="3600" dirty="0">
                <a:solidFill>
                  <a:prstClr val="black"/>
                </a:solidFill>
                <a:latin typeface="Century Gothic" panose="020B0502020202020204" pitchFamily="34" charset="0"/>
                <a:cs typeface="Arial" panose="020B0604020202020204" pitchFamily="34" charset="0"/>
              </a:rPr>
              <a:t>  </a:t>
            </a:r>
            <a:endParaRPr lang="fr-FR" sz="36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prstClr val="black"/>
                </a:solidFill>
                <a:latin typeface="Century Gothic" panose="020B0502020202020204" pitchFamily="34" charset="0"/>
                <a:cs typeface="Arial" panose="020B0604020202020204" pitchFamily="34" charset="0"/>
              </a:rPr>
              <a:t>Ex : Lavande vraie</a:t>
            </a:r>
            <a:endParaRPr lang="tr-TR" sz="36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endParaRPr lang="tr-TR" sz="3600" dirty="0">
              <a:solidFill>
                <a:prstClr val="black"/>
              </a:solidFill>
              <a:latin typeface="Century Gothic" panose="020B0502020202020204" pitchFamily="34" charset="0"/>
              <a:cs typeface="Arial" panose="020B0604020202020204" pitchFamily="34" charset="0"/>
            </a:endParaRPr>
          </a:p>
        </p:txBody>
      </p:sp>
      <p:grpSp>
        <p:nvGrpSpPr>
          <p:cNvPr id="6" name="Grupo 5"/>
          <p:cNvGrpSpPr/>
          <p:nvPr/>
        </p:nvGrpSpPr>
        <p:grpSpPr>
          <a:xfrm>
            <a:off x="115503" y="6150543"/>
            <a:ext cx="3269133" cy="706321"/>
            <a:chOff x="115503" y="6150543"/>
            <a:chExt cx="3269133" cy="706321"/>
          </a:xfrm>
        </p:grpSpPr>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Flèche droite 3">
            <a:extLst>
              <a:ext uri="{FF2B5EF4-FFF2-40B4-BE49-F238E27FC236}">
                <a16:creationId xmlns:a16="http://schemas.microsoft.com/office/drawing/2014/main" id="{88A99F52-C466-459B-8695-3BD9C44B4DF0}"/>
              </a:ext>
            </a:extLst>
          </p:cNvPr>
          <p:cNvSpPr/>
          <p:nvPr/>
        </p:nvSpPr>
        <p:spPr>
          <a:xfrm>
            <a:off x="289861" y="2137038"/>
            <a:ext cx="755168" cy="512856"/>
          </a:xfrm>
          <a:prstGeom prst="rightArrow">
            <a:avLst/>
          </a:prstGeom>
          <a:solidFill>
            <a:srgbClr val="139D8D"/>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975325086"/>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40</a:t>
            </a:fld>
            <a:endParaRPr lang="es-ES"/>
          </a:p>
        </p:txBody>
      </p:sp>
      <p:sp>
        <p:nvSpPr>
          <p:cNvPr id="11" name="CuadroTexto 10"/>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Hub</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a:t>
            </a:r>
          </a:p>
        </p:txBody>
      </p:sp>
      <p:sp>
        <p:nvSpPr>
          <p:cNvPr id="17" name="Metin kutusu 8"/>
          <p:cNvSpPr txBox="1"/>
          <p:nvPr/>
        </p:nvSpPr>
        <p:spPr>
          <a:xfrm>
            <a:off x="388726" y="584713"/>
            <a:ext cx="7781731" cy="4893647"/>
          </a:xfrm>
          <a:prstGeom prst="rect">
            <a:avLst/>
          </a:prstGeom>
          <a:noFill/>
        </p:spPr>
        <p:txBody>
          <a:bodyPr wrap="square" rtlCol="0">
            <a:spAutoFit/>
          </a:bodyPr>
          <a:lstStyle/>
          <a:p>
            <a:r>
              <a:rPr lang="fr-BE" sz="3600" b="1" dirty="0">
                <a:solidFill>
                  <a:srgbClr val="139D8D"/>
                </a:solidFill>
                <a:latin typeface="Century Gothic" panose="020B0502020202020204" pitchFamily="34" charset="0"/>
                <a:ea typeface="+mj-ea"/>
                <a:cs typeface="+mj-cs"/>
              </a:rPr>
              <a:t>Plan</a:t>
            </a:r>
            <a:endParaRPr lang="tr-TR" sz="3600" b="1" dirty="0">
              <a:solidFill>
                <a:srgbClr val="139D8D"/>
              </a:solidFill>
              <a:latin typeface="Century Gothic" panose="020B0502020202020204" pitchFamily="34" charset="0"/>
              <a:ea typeface="+mj-ea"/>
              <a:cs typeface="+mj-cs"/>
            </a:endParaRPr>
          </a:p>
          <a:p>
            <a:endParaRPr lang="tr-TR" sz="24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Historique</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Marché mondial</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Législation </a:t>
            </a:r>
          </a:p>
          <a:p>
            <a:pPr marL="1073150" indent="-457200">
              <a:buFont typeface="Arial" panose="020B0604020202020204" pitchFamily="34" charset="0"/>
              <a:buChar char="•"/>
            </a:pPr>
            <a:r>
              <a:rPr lang="fr-FR" sz="3600" dirty="0">
                <a:solidFill>
                  <a:schemeClr val="bg1">
                    <a:lumMod val="65000"/>
                  </a:schemeClr>
                </a:solidFill>
                <a:latin typeface="Century Gothic" panose="020B0502020202020204" pitchFamily="34" charset="0"/>
              </a:rPr>
              <a:t>Définition &amp; Composition</a:t>
            </a:r>
          </a:p>
          <a:p>
            <a:pPr marL="1073150" indent="-457200">
              <a:buFont typeface="Arial" panose="020B0604020202020204" pitchFamily="34" charset="0"/>
              <a:buChar char="•"/>
            </a:pPr>
            <a:r>
              <a:rPr lang="fr-FR" sz="3600" dirty="0">
                <a:solidFill>
                  <a:schemeClr val="bg1">
                    <a:lumMod val="65000"/>
                  </a:schemeClr>
                </a:solidFill>
                <a:latin typeface="Century Gothic" panose="020B0502020202020204" pitchFamily="34" charset="0"/>
              </a:rPr>
              <a:t>Méthodes d’Extraction </a:t>
            </a:r>
          </a:p>
          <a:p>
            <a:pPr marL="1073150" indent="-457200">
              <a:buFont typeface="Arial" panose="020B0604020202020204" pitchFamily="34" charset="0"/>
              <a:buChar char="•"/>
            </a:pPr>
            <a:r>
              <a:rPr lang="fr-FR" sz="3600" dirty="0">
                <a:latin typeface="Century Gothic" panose="020B0502020202020204" pitchFamily="34" charset="0"/>
              </a:rPr>
              <a:t> Caractérisation</a:t>
            </a:r>
            <a:r>
              <a:rPr lang="tr-TR" sz="3600" dirty="0">
                <a:solidFill>
                  <a:prstClr val="black"/>
                </a:solidFill>
                <a:latin typeface="Century Gothic" panose="020B0502020202020204" pitchFamily="34" charset="0"/>
                <a:cs typeface="Arial" panose="020B0604020202020204" pitchFamily="34" charset="0"/>
              </a:rPr>
              <a:t>  </a:t>
            </a:r>
            <a:endParaRPr lang="fr-BE" sz="36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prstClr val="black"/>
                </a:solidFill>
                <a:latin typeface="Century Gothic" panose="020B0502020202020204" pitchFamily="34" charset="0"/>
                <a:cs typeface="Arial" panose="020B0604020202020204" pitchFamily="34" charset="0"/>
              </a:rPr>
              <a:t> Ex : Lavande vraie</a:t>
            </a:r>
            <a:endParaRPr lang="tr-TR" sz="3600" dirty="0">
              <a:solidFill>
                <a:prstClr val="black"/>
              </a:solidFill>
              <a:latin typeface="Century Gothic" panose="020B0502020202020204" pitchFamily="34" charset="0"/>
              <a:cs typeface="Arial" panose="020B0604020202020204" pitchFamily="34" charset="0"/>
            </a:endParaRPr>
          </a:p>
        </p:txBody>
      </p:sp>
      <p:grpSp>
        <p:nvGrpSpPr>
          <p:cNvPr id="6" name="Grupo 5"/>
          <p:cNvGrpSpPr/>
          <p:nvPr/>
        </p:nvGrpSpPr>
        <p:grpSpPr>
          <a:xfrm>
            <a:off x="115503" y="6150543"/>
            <a:ext cx="3269133" cy="706321"/>
            <a:chOff x="115503" y="6150543"/>
            <a:chExt cx="3269133" cy="706321"/>
          </a:xfrm>
        </p:grpSpPr>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Flèche droite 3">
            <a:extLst>
              <a:ext uri="{FF2B5EF4-FFF2-40B4-BE49-F238E27FC236}">
                <a16:creationId xmlns:a16="http://schemas.microsoft.com/office/drawing/2014/main" id="{88A99F52-C466-459B-8695-3BD9C44B4DF0}"/>
              </a:ext>
            </a:extLst>
          </p:cNvPr>
          <p:cNvSpPr/>
          <p:nvPr/>
        </p:nvSpPr>
        <p:spPr>
          <a:xfrm>
            <a:off x="218375" y="4303281"/>
            <a:ext cx="755168" cy="512856"/>
          </a:xfrm>
          <a:prstGeom prst="rightArrow">
            <a:avLst/>
          </a:prstGeom>
          <a:solidFill>
            <a:srgbClr val="139D8D"/>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1155547007"/>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41</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Critère qualité (AFNOR)</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2" name="Espace réservé du contenu 10">
            <a:extLst>
              <a:ext uri="{FF2B5EF4-FFF2-40B4-BE49-F238E27FC236}">
                <a16:creationId xmlns:a16="http://schemas.microsoft.com/office/drawing/2014/main" id="{8B18E9D1-DB0C-4081-B3AA-779129A145F3}"/>
              </a:ext>
            </a:extLst>
          </p:cNvPr>
          <p:cNvSpPr>
            <a:spLocks noGrp="1"/>
          </p:cNvSpPr>
          <p:nvPr>
            <p:ph idx="1"/>
          </p:nvPr>
        </p:nvSpPr>
        <p:spPr>
          <a:xfrm>
            <a:off x="121884" y="2280668"/>
            <a:ext cx="4279996" cy="3405982"/>
          </a:xfrm>
        </p:spPr>
        <p:txBody>
          <a:bodyPr>
            <a:normAutofit fontScale="40000" lnSpcReduction="20000"/>
          </a:bodyPr>
          <a:lstStyle/>
          <a:p>
            <a:pPr>
              <a:buFont typeface="Wingdings" panose="05000000000000000000" pitchFamily="2" charset="2"/>
              <a:buChar char="ü"/>
            </a:pPr>
            <a:r>
              <a:rPr lang="fr-FR" sz="5000" dirty="0">
                <a:latin typeface="Century Gothic" panose="020B0502020202020204" pitchFamily="34" charset="0"/>
              </a:rPr>
              <a:t> Couleur, aspect, odeur</a:t>
            </a:r>
          </a:p>
          <a:p>
            <a:pPr>
              <a:buFont typeface="Wingdings" panose="05000000000000000000" pitchFamily="2" charset="2"/>
              <a:buChar char="ü"/>
            </a:pPr>
            <a:r>
              <a:rPr lang="fr-FR" sz="5000" dirty="0">
                <a:latin typeface="Century Gothic" panose="020B0502020202020204" pitchFamily="34" charset="0"/>
              </a:rPr>
              <a:t> Densité</a:t>
            </a:r>
          </a:p>
          <a:p>
            <a:pPr>
              <a:buFont typeface="Wingdings" panose="05000000000000000000" pitchFamily="2" charset="2"/>
              <a:buChar char="ü"/>
            </a:pPr>
            <a:r>
              <a:rPr lang="fr-FR" sz="5000" dirty="0">
                <a:latin typeface="Century Gothic" panose="020B0502020202020204" pitchFamily="34" charset="0"/>
              </a:rPr>
              <a:t> Indice de réfraction</a:t>
            </a:r>
          </a:p>
          <a:p>
            <a:pPr>
              <a:buFont typeface="Wingdings" panose="05000000000000000000" pitchFamily="2" charset="2"/>
              <a:buChar char="ü"/>
            </a:pPr>
            <a:r>
              <a:rPr lang="fr-FR" sz="5000" dirty="0">
                <a:latin typeface="Century Gothic" panose="020B0502020202020204" pitchFamily="34" charset="0"/>
              </a:rPr>
              <a:t>Densité relative</a:t>
            </a:r>
          </a:p>
          <a:p>
            <a:pPr>
              <a:buFont typeface="Wingdings" panose="05000000000000000000" pitchFamily="2" charset="2"/>
              <a:buChar char="ü"/>
            </a:pPr>
            <a:r>
              <a:rPr lang="fr-FR" sz="5000" dirty="0">
                <a:latin typeface="Century Gothic" panose="020B0502020202020204" pitchFamily="34" charset="0"/>
              </a:rPr>
              <a:t> Pouvoir rotatoire</a:t>
            </a:r>
          </a:p>
          <a:p>
            <a:pPr>
              <a:buFont typeface="Wingdings" panose="05000000000000000000" pitchFamily="2" charset="2"/>
              <a:buChar char="ü"/>
            </a:pPr>
            <a:r>
              <a:rPr lang="fr-FR" sz="5000" dirty="0">
                <a:latin typeface="Century Gothic" panose="020B0502020202020204" pitchFamily="34" charset="0"/>
              </a:rPr>
              <a:t>Solubilité dans l’éthanol</a:t>
            </a:r>
          </a:p>
          <a:p>
            <a:pPr>
              <a:buFont typeface="Wingdings" panose="05000000000000000000" pitchFamily="2" charset="2"/>
              <a:buChar char="ü"/>
            </a:pPr>
            <a:r>
              <a:rPr lang="fr-FR" sz="5000" dirty="0">
                <a:latin typeface="Century Gothic" panose="020B0502020202020204" pitchFamily="34" charset="0"/>
              </a:rPr>
              <a:t>Résidu d’évaporation</a:t>
            </a:r>
          </a:p>
          <a:p>
            <a:pPr>
              <a:buFont typeface="Wingdings" panose="05000000000000000000" pitchFamily="2" charset="2"/>
              <a:buChar char="ü"/>
            </a:pPr>
            <a:r>
              <a:rPr lang="fr-FR" sz="5000" dirty="0">
                <a:latin typeface="Century Gothic" panose="020B0502020202020204" pitchFamily="34" charset="0"/>
              </a:rPr>
              <a:t>Indice d’acide, d’ester, de peroxyde</a:t>
            </a:r>
          </a:p>
          <a:p>
            <a:pPr>
              <a:buFont typeface="Wingdings" panose="05000000000000000000" pitchFamily="2" charset="2"/>
              <a:buChar char="ü"/>
            </a:pPr>
            <a:r>
              <a:rPr lang="fr-FR" sz="5000" dirty="0">
                <a:latin typeface="Century Gothic" panose="020B0502020202020204" pitchFamily="34" charset="0"/>
              </a:rPr>
              <a:t>….</a:t>
            </a:r>
          </a:p>
          <a:p>
            <a:endParaRPr lang="fr-FR" dirty="0"/>
          </a:p>
        </p:txBody>
      </p:sp>
      <p:sp>
        <p:nvSpPr>
          <p:cNvPr id="16" name="Rectangle à coins arrondis 13">
            <a:extLst>
              <a:ext uri="{FF2B5EF4-FFF2-40B4-BE49-F238E27FC236}">
                <a16:creationId xmlns:a16="http://schemas.microsoft.com/office/drawing/2014/main" id="{DF9EB871-EDCD-4C3F-BECD-9695F62808C0}"/>
              </a:ext>
            </a:extLst>
          </p:cNvPr>
          <p:cNvSpPr/>
          <p:nvPr/>
        </p:nvSpPr>
        <p:spPr>
          <a:xfrm>
            <a:off x="139656" y="1171350"/>
            <a:ext cx="3651254" cy="799684"/>
          </a:xfrm>
          <a:prstGeom prst="roundRect">
            <a:avLst/>
          </a:prstGeom>
          <a:solidFill>
            <a:srgbClr val="139D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atin typeface="Century Gothic" panose="020B0502020202020204" pitchFamily="34" charset="0"/>
                <a:cs typeface="Aharoni" panose="02010803020104030203" pitchFamily="2" charset="-79"/>
              </a:rPr>
              <a:t>Caractères</a:t>
            </a:r>
          </a:p>
          <a:p>
            <a:pPr algn="ctr"/>
            <a:r>
              <a:rPr lang="fr-FR" sz="2400" dirty="0">
                <a:latin typeface="Century Gothic" panose="020B0502020202020204" pitchFamily="34" charset="0"/>
                <a:cs typeface="Aharoni" panose="02010803020104030203" pitchFamily="2" charset="-79"/>
              </a:rPr>
              <a:t>Physico-chimiques</a:t>
            </a:r>
          </a:p>
        </p:txBody>
      </p:sp>
      <p:sp>
        <p:nvSpPr>
          <p:cNvPr id="18" name="Rectangle à coins arrondis 14">
            <a:extLst>
              <a:ext uri="{FF2B5EF4-FFF2-40B4-BE49-F238E27FC236}">
                <a16:creationId xmlns:a16="http://schemas.microsoft.com/office/drawing/2014/main" id="{DFD157A9-D6D9-4CCB-A9E9-289858544C7D}"/>
              </a:ext>
            </a:extLst>
          </p:cNvPr>
          <p:cNvSpPr/>
          <p:nvPr/>
        </p:nvSpPr>
        <p:spPr>
          <a:xfrm>
            <a:off x="5353092" y="1171348"/>
            <a:ext cx="3651252" cy="799685"/>
          </a:xfrm>
          <a:prstGeom prst="roundRect">
            <a:avLst/>
          </a:prstGeom>
          <a:solidFill>
            <a:srgbClr val="139D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atin typeface="Century Gothic" panose="020B0502020202020204" pitchFamily="34" charset="0"/>
                <a:cs typeface="Aharoni" panose="02010803020104030203" pitchFamily="2" charset="-79"/>
              </a:rPr>
              <a:t>Analyse chromatographique</a:t>
            </a:r>
          </a:p>
        </p:txBody>
      </p:sp>
      <p:sp>
        <p:nvSpPr>
          <p:cNvPr id="19" name="Espace réservé du contenu 10">
            <a:extLst>
              <a:ext uri="{FF2B5EF4-FFF2-40B4-BE49-F238E27FC236}">
                <a16:creationId xmlns:a16="http://schemas.microsoft.com/office/drawing/2014/main" id="{2AF15B15-74E0-46E1-A38F-D157B33A1406}"/>
              </a:ext>
            </a:extLst>
          </p:cNvPr>
          <p:cNvSpPr txBox="1">
            <a:spLocks/>
          </p:cNvSpPr>
          <p:nvPr/>
        </p:nvSpPr>
        <p:spPr>
          <a:xfrm>
            <a:off x="4912242" y="2163028"/>
            <a:ext cx="4231758" cy="3888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fr-FR" sz="2000" dirty="0">
                <a:latin typeface="Century Gothic" panose="020B0502020202020204" pitchFamily="34" charset="0"/>
              </a:rPr>
              <a:t> Chromatographie sur couche mince (CCM)</a:t>
            </a:r>
          </a:p>
          <a:p>
            <a:pPr>
              <a:buFont typeface="Wingdings" panose="05000000000000000000" pitchFamily="2" charset="2"/>
              <a:buChar char="ü"/>
            </a:pPr>
            <a:r>
              <a:rPr lang="fr-FR" sz="2000" dirty="0">
                <a:latin typeface="Century Gothic" panose="020B0502020202020204" pitchFamily="34" charset="0"/>
              </a:rPr>
              <a:t> Chromatographie en phase liquide à haute performance (CLHP)</a:t>
            </a:r>
          </a:p>
          <a:p>
            <a:pPr>
              <a:buFont typeface="Wingdings" panose="05000000000000000000" pitchFamily="2" charset="2"/>
              <a:buChar char="ü"/>
            </a:pPr>
            <a:r>
              <a:rPr lang="fr-FR" sz="2000" dirty="0">
                <a:latin typeface="Century Gothic" panose="020B0502020202020204" pitchFamily="34" charset="0"/>
              </a:rPr>
              <a:t> Chromatographie en phase gazeuse (CPG)</a:t>
            </a:r>
          </a:p>
          <a:p>
            <a:pPr>
              <a:buFont typeface="Wingdings" panose="05000000000000000000" pitchFamily="2" charset="2"/>
              <a:buChar char="ü"/>
            </a:pPr>
            <a:r>
              <a:rPr lang="fr-FR" sz="2000" dirty="0">
                <a:latin typeface="Century Gothic" panose="020B0502020202020204" pitchFamily="34" charset="0"/>
              </a:rPr>
              <a:t>….</a:t>
            </a:r>
          </a:p>
          <a:p>
            <a:endParaRPr lang="fr-FR" dirty="0"/>
          </a:p>
        </p:txBody>
      </p:sp>
      <p:sp>
        <p:nvSpPr>
          <p:cNvPr id="20" name="Plus 16">
            <a:extLst>
              <a:ext uri="{FF2B5EF4-FFF2-40B4-BE49-F238E27FC236}">
                <a16:creationId xmlns:a16="http://schemas.microsoft.com/office/drawing/2014/main" id="{56450177-1EE0-4C7B-A214-77E2A93E8920}"/>
              </a:ext>
            </a:extLst>
          </p:cNvPr>
          <p:cNvSpPr/>
          <p:nvPr/>
        </p:nvSpPr>
        <p:spPr>
          <a:xfrm>
            <a:off x="4237549" y="1171121"/>
            <a:ext cx="705853" cy="799684"/>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55F21242-598B-4AA4-80EC-7CD995C34C0A}"/>
              </a:ext>
            </a:extLst>
          </p:cNvPr>
          <p:cNvSpPr txBox="1"/>
          <p:nvPr/>
        </p:nvSpPr>
        <p:spPr>
          <a:xfrm>
            <a:off x="225833" y="6108507"/>
            <a:ext cx="8023432" cy="584775"/>
          </a:xfrm>
          <a:prstGeom prst="rect">
            <a:avLst/>
          </a:prstGeom>
          <a:noFill/>
        </p:spPr>
        <p:txBody>
          <a:bodyPr wrap="square" rtlCol="0">
            <a:spAutoFit/>
          </a:bodyPr>
          <a:lstStyle/>
          <a:p>
            <a:r>
              <a:rPr lang="fr-FR" sz="1600" dirty="0">
                <a:latin typeface="Century Gothic" panose="020B0502020202020204" pitchFamily="34" charset="0"/>
              </a:rPr>
              <a:t>Emballage, Conditionnement, Stockage HE (</a:t>
            </a:r>
            <a:r>
              <a:rPr lang="fr-FR" sz="1600" dirty="0" err="1">
                <a:latin typeface="Century Gothic" panose="020B0502020202020204" pitchFamily="34" charset="0"/>
              </a:rPr>
              <a:t>cf</a:t>
            </a:r>
            <a:r>
              <a:rPr lang="fr-FR" sz="1600" dirty="0">
                <a:latin typeface="Century Gothic" panose="020B0502020202020204" pitchFamily="34" charset="0"/>
              </a:rPr>
              <a:t> AFNOR NF T75-001, 1996) et marquage HE (</a:t>
            </a:r>
            <a:r>
              <a:rPr lang="fr-FR" sz="1600" dirty="0" err="1">
                <a:latin typeface="Century Gothic" panose="020B0502020202020204" pitchFamily="34" charset="0"/>
              </a:rPr>
              <a:t>cf</a:t>
            </a:r>
            <a:r>
              <a:rPr lang="fr-FR" sz="1600" dirty="0">
                <a:latin typeface="Century Gothic" panose="020B0502020202020204" pitchFamily="34" charset="0"/>
              </a:rPr>
              <a:t> norme NF 75-002, 1996)</a:t>
            </a:r>
          </a:p>
        </p:txBody>
      </p:sp>
    </p:spTree>
    <p:custDataLst>
      <p:tags r:id="rId1"/>
    </p:custDataLst>
    <p:extLst>
      <p:ext uri="{BB962C8B-B14F-4D97-AF65-F5344CB8AC3E}">
        <p14:creationId xmlns:p14="http://schemas.microsoft.com/office/powerpoint/2010/main" val="2263814014"/>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42</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Paramètres physiques</a:t>
            </a: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2" name="Espace réservé du contenu 10">
            <a:extLst>
              <a:ext uri="{FF2B5EF4-FFF2-40B4-BE49-F238E27FC236}">
                <a16:creationId xmlns:a16="http://schemas.microsoft.com/office/drawing/2014/main" id="{8B18E9D1-DB0C-4081-B3AA-779129A145F3}"/>
              </a:ext>
            </a:extLst>
          </p:cNvPr>
          <p:cNvSpPr>
            <a:spLocks noGrp="1"/>
          </p:cNvSpPr>
          <p:nvPr>
            <p:ph idx="1"/>
          </p:nvPr>
        </p:nvSpPr>
        <p:spPr>
          <a:xfrm>
            <a:off x="121884" y="1087121"/>
            <a:ext cx="8681874" cy="5634356"/>
          </a:xfrm>
        </p:spPr>
        <p:txBody>
          <a:bodyPr>
            <a:normAutofit/>
          </a:bodyPr>
          <a:lstStyle/>
          <a:p>
            <a:r>
              <a:rPr lang="fr-FR" sz="2400" dirty="0">
                <a:latin typeface="Century Gothic" panose="020B0502020202020204" pitchFamily="34" charset="0"/>
              </a:rPr>
              <a:t>Caractéristique organoleptique</a:t>
            </a:r>
          </a:p>
          <a:p>
            <a:pPr marL="0" indent="0">
              <a:buNone/>
            </a:pPr>
            <a:r>
              <a:rPr lang="fr-FR" sz="2000" dirty="0">
                <a:latin typeface="Century Gothic" panose="020B0502020202020204" pitchFamily="34" charset="0"/>
              </a:rPr>
              <a:t>= odeur, clarté ou couleur</a:t>
            </a:r>
          </a:p>
          <a:p>
            <a:pPr marL="0" indent="0">
              <a:buNone/>
            </a:pPr>
            <a:r>
              <a:rPr lang="fr-FR" sz="2000" dirty="0">
                <a:solidFill>
                  <a:srgbClr val="139D8D"/>
                </a:solidFill>
                <a:latin typeface="Century Gothic" panose="020B0502020202020204" pitchFamily="34" charset="0"/>
              </a:rPr>
              <a:t>→</a:t>
            </a:r>
            <a:r>
              <a:rPr lang="fr-FR" sz="2000" dirty="0">
                <a:latin typeface="Century Gothic" panose="020B0502020202020204" pitchFamily="34" charset="0"/>
              </a:rPr>
              <a:t> Mesurés par une personne formée </a:t>
            </a:r>
          </a:p>
          <a:p>
            <a:pPr marL="0" indent="0">
              <a:buNone/>
            </a:pPr>
            <a:r>
              <a:rPr lang="fr-FR" sz="2000" dirty="0">
                <a:solidFill>
                  <a:srgbClr val="139D8D"/>
                </a:solidFill>
                <a:latin typeface="Century Gothic" panose="020B0502020202020204" pitchFamily="34" charset="0"/>
              </a:rPr>
              <a:t>→</a:t>
            </a:r>
            <a:r>
              <a:rPr lang="fr-FR" sz="2000" dirty="0">
                <a:latin typeface="Century Gothic" panose="020B0502020202020204" pitchFamily="34" charset="0"/>
              </a:rPr>
              <a:t> Couleur mesurée avec un </a:t>
            </a:r>
            <a:r>
              <a:rPr lang="fr-FR" sz="2000" dirty="0" err="1">
                <a:latin typeface="Century Gothic" panose="020B0502020202020204" pitchFamily="34" charset="0"/>
              </a:rPr>
              <a:t>chromamètre</a:t>
            </a:r>
            <a:endParaRPr lang="fr-FR" sz="2000" dirty="0">
              <a:latin typeface="Century Gothic" panose="020B0502020202020204" pitchFamily="34" charset="0"/>
            </a:endParaRPr>
          </a:p>
          <a:p>
            <a:pPr marL="0" indent="0">
              <a:buNone/>
            </a:pPr>
            <a:endParaRPr lang="fr-FR" sz="2400" dirty="0"/>
          </a:p>
          <a:p>
            <a:pPr marL="0" indent="0">
              <a:buNone/>
            </a:pPr>
            <a:endParaRPr lang="fr-FR" sz="2400" dirty="0"/>
          </a:p>
        </p:txBody>
      </p:sp>
      <p:pic>
        <p:nvPicPr>
          <p:cNvPr id="2050" name="Picture 2" descr="What Is A Chroma Meter? - Color Application Specialist">
            <a:extLst>
              <a:ext uri="{FF2B5EF4-FFF2-40B4-BE49-F238E27FC236}">
                <a16:creationId xmlns:a16="http://schemas.microsoft.com/office/drawing/2014/main" id="{129EB884-BACA-4A27-819D-E717CEB952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702" y="2900273"/>
            <a:ext cx="4173682" cy="33422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CPTT | Colorimeter">
            <a:extLst>
              <a:ext uri="{FF2B5EF4-FFF2-40B4-BE49-F238E27FC236}">
                <a16:creationId xmlns:a16="http://schemas.microsoft.com/office/drawing/2014/main" id="{FAA34988-5291-455D-852C-AB0C27F284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5202" y="2900273"/>
            <a:ext cx="3400425"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9403910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43</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Paramètres physiques</a:t>
            </a: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mc:AlternateContent xmlns:mc="http://schemas.openxmlformats.org/markup-compatibility/2006" xmlns:a14="http://schemas.microsoft.com/office/drawing/2010/main">
        <mc:Choice Requires="a14">
          <p:sp>
            <p:nvSpPr>
              <p:cNvPr id="12" name="Espace réservé du contenu 10">
                <a:extLst>
                  <a:ext uri="{FF2B5EF4-FFF2-40B4-BE49-F238E27FC236}">
                    <a16:creationId xmlns:a16="http://schemas.microsoft.com/office/drawing/2014/main" id="{8B18E9D1-DB0C-4081-B3AA-779129A145F3}"/>
                  </a:ext>
                </a:extLst>
              </p:cNvPr>
              <p:cNvSpPr>
                <a:spLocks noGrp="1"/>
              </p:cNvSpPr>
              <p:nvPr>
                <p:ph idx="1"/>
              </p:nvPr>
            </p:nvSpPr>
            <p:spPr>
              <a:xfrm>
                <a:off x="121884" y="1087121"/>
                <a:ext cx="8681874" cy="5634356"/>
              </a:xfrm>
            </p:spPr>
            <p:txBody>
              <a:bodyPr>
                <a:normAutofit/>
              </a:bodyPr>
              <a:lstStyle/>
              <a:p>
                <a:pPr marL="0" indent="0">
                  <a:buNone/>
                </a:pPr>
                <a:endParaRPr lang="fr-FR" sz="2400" dirty="0"/>
              </a:p>
              <a:p>
                <a:r>
                  <a:rPr lang="fr-FR" sz="2400" dirty="0">
                    <a:latin typeface="Century Gothic" panose="020B0502020202020204" pitchFamily="34" charset="0"/>
                  </a:rPr>
                  <a:t>Indice de réfraction</a:t>
                </a:r>
              </a:p>
              <a:p>
                <a:pPr marL="0" indent="0">
                  <a:buNone/>
                </a:pPr>
                <a:r>
                  <a:rPr lang="fr-FR" sz="2000" dirty="0">
                    <a:latin typeface="Century Gothic" panose="020B0502020202020204" pitchFamily="34" charset="0"/>
                  </a:rPr>
                  <a:t>Équation de l’indice de réfraction :  </a:t>
                </a:r>
                <a14:m>
                  <m:oMath xmlns:m="http://schemas.openxmlformats.org/officeDocument/2006/math">
                    <m:f>
                      <m:fPr>
                        <m:ctrlPr>
                          <a:rPr lang="fr-BE" sz="2000" i="1" smtClean="0">
                            <a:effectLst/>
                            <a:latin typeface="Cambria Math" panose="02040503050406030204" pitchFamily="18" charset="0"/>
                          </a:rPr>
                        </m:ctrlPr>
                      </m:fPr>
                      <m:num>
                        <m:func>
                          <m:funcPr>
                            <m:ctrlPr>
                              <a:rPr lang="fr-BE" sz="2000" i="1">
                                <a:effectLst/>
                                <a:latin typeface="Cambria Math" panose="02040503050406030204" pitchFamily="18" charset="0"/>
                              </a:rPr>
                            </m:ctrlPr>
                          </m:funcPr>
                          <m:fName>
                            <m:r>
                              <m:rPr>
                                <m:sty m:val="p"/>
                              </m:rPr>
                              <a:rPr lang="en-GB" sz="2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𝑖</m:t>
                            </m:r>
                          </m:e>
                        </m:func>
                      </m:num>
                      <m:den>
                        <m:func>
                          <m:funcPr>
                            <m:ctrlPr>
                              <a:rPr lang="fr-BE" sz="2000" i="1">
                                <a:effectLst/>
                                <a:latin typeface="Cambria Math" panose="02040503050406030204" pitchFamily="18" charset="0"/>
                              </a:rPr>
                            </m:ctrlPr>
                          </m:funcPr>
                          <m:fName>
                            <m:r>
                              <m:rPr>
                                <m:sty m:val="p"/>
                              </m:rPr>
                              <a:rPr lang="en-GB" sz="2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𝑒</m:t>
                            </m:r>
                          </m:e>
                        </m:func>
                      </m:den>
                    </m:f>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fr-BE" sz="2000" i="1">
                            <a:effectLst/>
                            <a:latin typeface="Cambria Math" panose="02040503050406030204" pitchFamily="18" charset="0"/>
                          </a:rPr>
                        </m:ctrlPr>
                      </m:fPr>
                      <m:num>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𝑁</m:t>
                        </m:r>
                      </m:num>
                      <m:den>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𝑛</m:t>
                        </m:r>
                      </m:den>
                    </m:f>
                  </m:oMath>
                </a14:m>
                <a:endParaRPr lang="fr-FR" sz="1800" dirty="0">
                  <a:latin typeface="Century Gothic" panose="020B0502020202020204" pitchFamily="34" charset="0"/>
                </a:endParaRPr>
              </a:p>
              <a:p>
                <a:pPr marL="0" indent="0">
                  <a:buNone/>
                </a:pPr>
                <a14:m>
                  <m:oMath xmlns:m="http://schemas.openxmlformats.org/officeDocument/2006/math">
                    <m:r>
                      <a:rPr lang="en-GB" sz="1800" i="1" smtClean="0">
                        <a:effectLst/>
                        <a:latin typeface="Cambria Math" panose="02040503050406030204" pitchFamily="18" charset="0"/>
                        <a:ea typeface="Times New Roman" panose="02020603050405020304" pitchFamily="18" charset="0"/>
                        <a:cs typeface="Times New Roman" panose="02020603050405020304" pitchFamily="18" charset="0"/>
                      </a:rPr>
                      <m:t>𝑖</m:t>
                    </m:r>
                  </m:oMath>
                </a14:m>
                <a:r>
                  <a:rPr lang="fr-FR" sz="1800" dirty="0">
                    <a:latin typeface="Century Gothic" panose="020B0502020202020204" pitchFamily="34" charset="0"/>
                  </a:rPr>
                  <a:t> = angle d’incidence, </a:t>
                </a:r>
                <a14:m>
                  <m:oMath xmlns:m="http://schemas.openxmlformats.org/officeDocument/2006/math">
                    <m:r>
                      <a:rPr lang="en-GB" sz="1800" i="1">
                        <a:latin typeface="Cambria Math" panose="02040503050406030204" pitchFamily="18" charset="0"/>
                        <a:ea typeface="Times New Roman" panose="02020603050405020304" pitchFamily="18" charset="0"/>
                        <a:cs typeface="Times New Roman" panose="02020603050405020304" pitchFamily="18" charset="0"/>
                      </a:rPr>
                      <m:t>𝑒</m:t>
                    </m:r>
                  </m:oMath>
                </a14:m>
                <a:r>
                  <a:rPr lang="fr-FR" sz="1800" dirty="0">
                    <a:latin typeface="Century Gothic" panose="020B0502020202020204" pitchFamily="34" charset="0"/>
                  </a:rPr>
                  <a:t> = angle de réfraction, </a:t>
                </a:r>
                <a:br>
                  <a:rPr lang="fr-FR" sz="1800" dirty="0">
                    <a:latin typeface="Century Gothic" panose="020B0502020202020204" pitchFamily="34" charset="0"/>
                  </a:rPr>
                </a:br>
                <a:r>
                  <a:rPr lang="fr-FR" sz="1800" dirty="0">
                    <a:latin typeface="Century Gothic" panose="020B0502020202020204" pitchFamily="34" charset="0"/>
                  </a:rPr>
                  <a:t>N = densité de l’HE, n= densité de l’air</a:t>
                </a:r>
              </a:p>
              <a:p>
                <a:pPr marL="0" indent="0">
                  <a:buNone/>
                </a:pPr>
                <a:r>
                  <a:rPr lang="fr-FR" sz="2400" dirty="0">
                    <a:solidFill>
                      <a:srgbClr val="139D8D"/>
                    </a:solidFill>
                    <a:latin typeface="Century Gothic" panose="020B0502020202020204" pitchFamily="34" charset="0"/>
                  </a:rPr>
                  <a:t>→ </a:t>
                </a:r>
                <a:r>
                  <a:rPr lang="fr-FR" sz="2000" dirty="0">
                    <a:latin typeface="Century Gothic" panose="020B0502020202020204" pitchFamily="34" charset="0"/>
                  </a:rPr>
                  <a:t>Mesuré par un réfractomètre</a:t>
                </a:r>
              </a:p>
              <a:p>
                <a:pPr marL="0" indent="0">
                  <a:buNone/>
                </a:pPr>
                <a:endParaRPr lang="fr-FR" sz="2000" dirty="0">
                  <a:latin typeface="Century Gothic" panose="020B0502020202020204" pitchFamily="34" charset="0"/>
                </a:endParaRPr>
              </a:p>
              <a:p>
                <a:pPr marL="0" indent="0">
                  <a:buNone/>
                </a:pPr>
                <a:endParaRPr lang="fr-FR" sz="2000" dirty="0">
                  <a:latin typeface="Century Gothic" panose="020B0502020202020204" pitchFamily="34" charset="0"/>
                </a:endParaRPr>
              </a:p>
              <a:p>
                <a:r>
                  <a:rPr lang="fr-FR" sz="2400" dirty="0">
                    <a:latin typeface="Century Gothic" panose="020B0502020202020204" pitchFamily="34" charset="0"/>
                  </a:rPr>
                  <a:t>Densité relative</a:t>
                </a:r>
              </a:p>
              <a:p>
                <a:pPr marL="0" indent="0">
                  <a:buNone/>
                </a:pPr>
                <a:r>
                  <a:rPr lang="fr-FR" sz="2000" dirty="0">
                    <a:latin typeface="Century Gothic" panose="020B0502020202020204" pitchFamily="34" charset="0"/>
                  </a:rPr>
                  <a:t>= ratio entre la densité relative de l’HE et de </a:t>
                </a:r>
                <a:br>
                  <a:rPr lang="fr-FR" sz="2000" dirty="0">
                    <a:latin typeface="Century Gothic" panose="020B0502020202020204" pitchFamily="34" charset="0"/>
                  </a:rPr>
                </a:br>
                <a:r>
                  <a:rPr lang="fr-FR" sz="2000" dirty="0">
                    <a:latin typeface="Century Gothic" panose="020B0502020202020204" pitchFamily="34" charset="0"/>
                  </a:rPr>
                  <a:t>l’eau mesuré à la même température</a:t>
                </a:r>
              </a:p>
              <a:p>
                <a:pPr marL="0" indent="0">
                  <a:buNone/>
                </a:pPr>
                <a:endParaRPr lang="fr-FR" sz="2400" dirty="0"/>
              </a:p>
            </p:txBody>
          </p:sp>
        </mc:Choice>
        <mc:Fallback xmlns="">
          <p:sp>
            <p:nvSpPr>
              <p:cNvPr id="12" name="Espace réservé du contenu 10">
                <a:extLst>
                  <a:ext uri="{FF2B5EF4-FFF2-40B4-BE49-F238E27FC236}">
                    <a16:creationId xmlns:a16="http://schemas.microsoft.com/office/drawing/2014/main" id="{8B18E9D1-DB0C-4081-B3AA-779129A145F3}"/>
                  </a:ext>
                </a:extLst>
              </p:cNvPr>
              <p:cNvSpPr>
                <a:spLocks noGrp="1" noRot="1" noChangeAspect="1" noMove="1" noResize="1" noEditPoints="1" noAdjustHandles="1" noChangeArrowheads="1" noChangeShapeType="1" noTextEdit="1"/>
              </p:cNvSpPr>
              <p:nvPr>
                <p:ph idx="1"/>
              </p:nvPr>
            </p:nvSpPr>
            <p:spPr>
              <a:xfrm>
                <a:off x="121884" y="1087121"/>
                <a:ext cx="8681874" cy="5634356"/>
              </a:xfrm>
              <a:blipFill>
                <a:blip r:embed="rId6"/>
                <a:stretch>
                  <a:fillRect l="-1124"/>
                </a:stretch>
              </a:blipFill>
            </p:spPr>
            <p:txBody>
              <a:bodyPr/>
              <a:lstStyle/>
              <a:p>
                <a:r>
                  <a:rPr lang="fr-BE">
                    <a:noFill/>
                  </a:rPr>
                  <a:t> </a:t>
                </a:r>
              </a:p>
            </p:txBody>
          </p:sp>
        </mc:Fallback>
      </mc:AlternateContent>
      <p:pic>
        <p:nvPicPr>
          <p:cNvPr id="2" name="Image 1">
            <a:extLst>
              <a:ext uri="{FF2B5EF4-FFF2-40B4-BE49-F238E27FC236}">
                <a16:creationId xmlns:a16="http://schemas.microsoft.com/office/drawing/2014/main" id="{89211AE0-12CD-4EEB-898A-F147C1EE29BD}"/>
              </a:ext>
            </a:extLst>
          </p:cNvPr>
          <p:cNvPicPr>
            <a:picLocks noChangeAspect="1"/>
          </p:cNvPicPr>
          <p:nvPr/>
        </p:nvPicPr>
        <p:blipFill>
          <a:blip r:embed="rId7"/>
          <a:stretch>
            <a:fillRect/>
          </a:stretch>
        </p:blipFill>
        <p:spPr>
          <a:xfrm>
            <a:off x="6457950" y="1140382"/>
            <a:ext cx="2433479" cy="3645661"/>
          </a:xfrm>
          <a:prstGeom prst="rect">
            <a:avLst/>
          </a:prstGeom>
        </p:spPr>
      </p:pic>
    </p:spTree>
    <p:custDataLst>
      <p:tags r:id="rId1"/>
    </p:custDataLst>
    <p:extLst>
      <p:ext uri="{BB962C8B-B14F-4D97-AF65-F5344CB8AC3E}">
        <p14:creationId xmlns:p14="http://schemas.microsoft.com/office/powerpoint/2010/main" val="4037078447"/>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44</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Paramètres physiques</a:t>
            </a: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mc:AlternateContent xmlns:mc="http://schemas.openxmlformats.org/markup-compatibility/2006" xmlns:a14="http://schemas.microsoft.com/office/drawing/2010/main">
        <mc:Choice Requires="a14">
          <p:sp>
            <p:nvSpPr>
              <p:cNvPr id="12" name="Espace réservé du contenu 10">
                <a:extLst>
                  <a:ext uri="{FF2B5EF4-FFF2-40B4-BE49-F238E27FC236}">
                    <a16:creationId xmlns:a16="http://schemas.microsoft.com/office/drawing/2014/main" id="{8B18E9D1-DB0C-4081-B3AA-779129A145F3}"/>
                  </a:ext>
                </a:extLst>
              </p:cNvPr>
              <p:cNvSpPr>
                <a:spLocks noGrp="1"/>
              </p:cNvSpPr>
              <p:nvPr>
                <p:ph idx="1"/>
              </p:nvPr>
            </p:nvSpPr>
            <p:spPr>
              <a:xfrm>
                <a:off x="121884" y="1234213"/>
                <a:ext cx="8681874" cy="5122137"/>
              </a:xfrm>
            </p:spPr>
            <p:txBody>
              <a:bodyPr>
                <a:normAutofit/>
              </a:bodyPr>
              <a:lstStyle/>
              <a:p>
                <a:r>
                  <a:rPr lang="fr-FR" sz="2400" dirty="0">
                    <a:latin typeface="Century Gothic" panose="020B0502020202020204" pitchFamily="34" charset="0"/>
                  </a:rPr>
                  <a:t>Pouvoir rotatoire</a:t>
                </a:r>
              </a:p>
              <a:p>
                <a:pPr marL="0" indent="0">
                  <a:buNone/>
                </a:pPr>
                <a:r>
                  <a:rPr lang="fr-FR" sz="2000" dirty="0">
                    <a:latin typeface="Century Gothic" panose="020B0502020202020204" pitchFamily="34" charset="0"/>
                  </a:rPr>
                  <a:t>= angle de rotation du plan de polarisation après passage de lumière polarisée dans notre échantillon </a:t>
                </a:r>
              </a:p>
              <a:p>
                <a:pPr marL="0" indent="0">
                  <a:buNone/>
                </a:pPr>
                <a:r>
                  <a:rPr lang="fr-FR" sz="2000" dirty="0">
                    <a:latin typeface="Century Gothic" panose="020B0502020202020204" pitchFamily="34" charset="0"/>
                  </a:rPr>
                  <a:t>Équation du pouvoir rotatoire : </a:t>
                </a:r>
                <a14:m>
                  <m:oMath xmlns:m="http://schemas.openxmlformats.org/officeDocument/2006/math">
                    <m:r>
                      <a:rPr lang="en-GB" sz="1800" smtClean="0">
                        <a:effectLst/>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fr-BE" sz="1800" i="1">
                            <a:effectLst/>
                            <a:latin typeface="Cambria Math" panose="02040503050406030204" pitchFamily="18" charset="0"/>
                          </a:rPr>
                        </m:ctrlPr>
                      </m:sSubSupPr>
                      <m:e>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𝜆</m:t>
                        </m:r>
                      </m:sub>
                      <m:sup>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𝑇</m:t>
                        </m:r>
                      </m:sup>
                    </m:sSubSup>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fr-BE" sz="1800" i="1">
                            <a:effectLst/>
                            <a:latin typeface="Cambria Math" panose="02040503050406030204" pitchFamily="18" charset="0"/>
                          </a:rPr>
                        </m:ctrlPr>
                      </m:fPr>
                      <m:num>
                        <m:sSubSup>
                          <m:sSubSupPr>
                            <m:ctrlPr>
                              <a:rPr lang="fr-BE" sz="1800" i="1">
                                <a:effectLst/>
                                <a:latin typeface="Cambria Math" panose="02040503050406030204" pitchFamily="18" charset="0"/>
                              </a:rPr>
                            </m:ctrlPr>
                          </m:sSubSupPr>
                          <m:e>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𝛼</m:t>
                            </m:r>
                          </m:e>
                          <m:sub>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𝜆</m:t>
                            </m:r>
                          </m:sub>
                          <m:sup>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𝑇</m:t>
                            </m:r>
                          </m:sup>
                        </m:sSubSup>
                      </m:num>
                      <m:den>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𝑐</m:t>
                        </m:r>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fr-BE" sz="1400" i="1">
                                <a:effectLst/>
                                <a:latin typeface="Cambria Math" panose="02040503050406030204" pitchFamily="18" charset="0"/>
                              </a:rPr>
                            </m:ctrlPr>
                          </m:sSupPr>
                          <m:e>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𝑙</m:t>
                            </m:r>
                          </m:e>
                          <m:sup>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m:t>
                            </m:r>
                          </m:sup>
                        </m:sSup>
                      </m:den>
                    </m:f>
                  </m:oMath>
                </a14:m>
                <a:endParaRPr lang="fr-FR" sz="2000" dirty="0">
                  <a:latin typeface="Century Gothic" panose="020B0502020202020204" pitchFamily="34" charset="0"/>
                </a:endParaRPr>
              </a:p>
              <a:p>
                <a:pPr marL="0" indent="0">
                  <a:buNone/>
                </a:pPr>
                <a14:m>
                  <m:oMath xmlns:m="http://schemas.openxmlformats.org/officeDocument/2006/math">
                    <m:r>
                      <a:rPr lang="en-GB" sz="1800" i="1">
                        <a:latin typeface="Cambria Math" panose="02040503050406030204" pitchFamily="18" charset="0"/>
                        <a:ea typeface="Times New Roman" panose="02020603050405020304" pitchFamily="18" charset="0"/>
                        <a:cs typeface="Times New Roman" panose="02020603050405020304" pitchFamily="18" charset="0"/>
                      </a:rPr>
                      <m:t>𝛼</m:t>
                    </m:r>
                  </m:oMath>
                </a14:m>
                <a:r>
                  <a:rPr lang="fr-FR" sz="1800" dirty="0">
                    <a:latin typeface="Century Gothic" panose="020B0502020202020204" pitchFamily="34" charset="0"/>
                  </a:rPr>
                  <a:t> = rotation optique à une température </a:t>
                </a:r>
                <a14:m>
                  <m:oMath xmlns:m="http://schemas.openxmlformats.org/officeDocument/2006/math">
                    <m:r>
                      <a:rPr lang="en-GB" sz="1800" i="1">
                        <a:latin typeface="Cambria Math" panose="02040503050406030204" pitchFamily="18" charset="0"/>
                        <a:ea typeface="Times New Roman" panose="02020603050405020304" pitchFamily="18" charset="0"/>
                        <a:cs typeface="Times New Roman" panose="02020603050405020304" pitchFamily="18" charset="0"/>
                      </a:rPr>
                      <m:t>𝑇</m:t>
                    </m:r>
                  </m:oMath>
                </a14:m>
                <a:r>
                  <a:rPr lang="fr-FR" sz="1800" dirty="0">
                    <a:latin typeface="Century Gothic" panose="020B0502020202020204" pitchFamily="34" charset="0"/>
                  </a:rPr>
                  <a:t>(°C) et longueur d’onde </a:t>
                </a:r>
                <a14:m>
                  <m:oMath xmlns:m="http://schemas.openxmlformats.org/officeDocument/2006/math">
                    <m:r>
                      <a:rPr lang="en-GB" sz="1800" i="1">
                        <a:latin typeface="Cambria Math" panose="02040503050406030204" pitchFamily="18" charset="0"/>
                        <a:ea typeface="Times New Roman" panose="02020603050405020304" pitchFamily="18" charset="0"/>
                        <a:cs typeface="Times New Roman" panose="02020603050405020304" pitchFamily="18" charset="0"/>
                      </a:rPr>
                      <m:t>𝜆</m:t>
                    </m:r>
                  </m:oMath>
                </a14:m>
                <a:r>
                  <a:rPr lang="fr-FR" sz="1800" dirty="0">
                    <a:latin typeface="Century Gothic" panose="020B0502020202020204" pitchFamily="34" charset="0"/>
                  </a:rPr>
                  <a:t>, </a:t>
                </a:r>
                <a:br>
                  <a:rPr lang="fr-FR" sz="1800" dirty="0">
                    <a:latin typeface="Century Gothic" panose="020B0502020202020204" pitchFamily="34" charset="0"/>
                  </a:rPr>
                </a:br>
                <a14:m>
                  <m:oMath xmlns:m="http://schemas.openxmlformats.org/officeDocument/2006/math">
                    <m:sSup>
                      <m:sSupPr>
                        <m:ctrlPr>
                          <a:rPr lang="fr-BE" sz="1400" i="1">
                            <a:latin typeface="Cambria Math" panose="02040503050406030204" pitchFamily="18" charset="0"/>
                          </a:rPr>
                        </m:ctrlPr>
                      </m:sSupPr>
                      <m:e>
                        <m:r>
                          <a:rPr lang="en-GB" sz="1800" i="1">
                            <a:latin typeface="Cambria Math" panose="02040503050406030204" pitchFamily="18" charset="0"/>
                            <a:ea typeface="Times New Roman" panose="02020603050405020304" pitchFamily="18" charset="0"/>
                            <a:cs typeface="Times New Roman" panose="02020603050405020304" pitchFamily="18" charset="0"/>
                          </a:rPr>
                          <m:t>𝑙</m:t>
                        </m:r>
                      </m:e>
                      <m:sup>
                        <m:r>
                          <a:rPr lang="en-GB" sz="1800" i="1">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fr-FR" sz="1800" dirty="0">
                    <a:latin typeface="Century Gothic" panose="020B0502020202020204" pitchFamily="34" charset="0"/>
                  </a:rPr>
                  <a:t> = longueur du chemin optique en dm, </a:t>
                </a:r>
                <a14:m>
                  <m:oMath xmlns:m="http://schemas.openxmlformats.org/officeDocument/2006/math">
                    <m:r>
                      <a:rPr lang="en-GB" sz="1800" i="1">
                        <a:latin typeface="Cambria Math" panose="02040503050406030204" pitchFamily="18" charset="0"/>
                        <a:ea typeface="Times New Roman" panose="02020603050405020304" pitchFamily="18" charset="0"/>
                        <a:cs typeface="Times New Roman" panose="02020603050405020304" pitchFamily="18" charset="0"/>
                      </a:rPr>
                      <m:t>𝑐</m:t>
                    </m:r>
                  </m:oMath>
                </a14:m>
                <a:r>
                  <a:rPr lang="fr-FR" sz="1800" dirty="0">
                    <a:latin typeface="Century Gothic" panose="020B0502020202020204" pitchFamily="34" charset="0"/>
                  </a:rPr>
                  <a:t> = concentration en g/100mL</a:t>
                </a:r>
                <a:br>
                  <a:rPr lang="fr-FR" sz="1800" dirty="0">
                    <a:latin typeface="Century Gothic" panose="020B0502020202020204" pitchFamily="34" charset="0"/>
                  </a:rPr>
                </a:br>
                <a:endParaRPr lang="fr-FR" sz="1800" dirty="0">
                  <a:latin typeface="Century Gothic" panose="020B0502020202020204" pitchFamily="34" charset="0"/>
                </a:endParaRPr>
              </a:p>
              <a:p>
                <a:pPr marL="0" indent="0">
                  <a:buNone/>
                </a:pPr>
                <a:r>
                  <a:rPr lang="fr-FR" sz="1800" dirty="0">
                    <a:solidFill>
                      <a:srgbClr val="139D8D"/>
                    </a:solidFill>
                    <a:latin typeface="Century Gothic" panose="020B0502020202020204" pitchFamily="34" charset="0"/>
                  </a:rPr>
                  <a:t>→</a:t>
                </a:r>
                <a:r>
                  <a:rPr lang="fr-FR" sz="1800" dirty="0">
                    <a:latin typeface="Century Gothic" panose="020B0502020202020204" pitchFamily="34" charset="0"/>
                  </a:rPr>
                  <a:t> </a:t>
                </a:r>
                <a:r>
                  <a:rPr lang="fr-FR" sz="2000" dirty="0">
                    <a:latin typeface="Century Gothic" panose="020B0502020202020204" pitchFamily="34" charset="0"/>
                  </a:rPr>
                  <a:t>Va dépendre de la structure </a:t>
                </a:r>
                <a:br>
                  <a:rPr lang="fr-FR" sz="2000" dirty="0">
                    <a:latin typeface="Century Gothic" panose="020B0502020202020204" pitchFamily="34" charset="0"/>
                  </a:rPr>
                </a:br>
                <a:r>
                  <a:rPr lang="fr-FR" sz="2000" dirty="0">
                    <a:latin typeface="Century Gothic" panose="020B0502020202020204" pitchFamily="34" charset="0"/>
                  </a:rPr>
                  <a:t>et de la concentration des </a:t>
                </a:r>
                <a:br>
                  <a:rPr lang="fr-FR" sz="2000" dirty="0">
                    <a:latin typeface="Century Gothic" panose="020B0502020202020204" pitchFamily="34" charset="0"/>
                  </a:rPr>
                </a:br>
                <a:r>
                  <a:rPr lang="fr-FR" sz="2000" dirty="0">
                    <a:latin typeface="Century Gothic" panose="020B0502020202020204" pitchFamily="34" charset="0"/>
                  </a:rPr>
                  <a:t>composés chiraux</a:t>
                </a:r>
              </a:p>
              <a:p>
                <a:pPr marL="0" indent="0">
                  <a:buNone/>
                </a:pPr>
                <a:r>
                  <a:rPr lang="fr-FR" sz="2000" dirty="0">
                    <a:solidFill>
                      <a:srgbClr val="139D8D"/>
                    </a:solidFill>
                    <a:latin typeface="Century Gothic" panose="020B0502020202020204" pitchFamily="34" charset="0"/>
                  </a:rPr>
                  <a:t>→</a:t>
                </a:r>
                <a:r>
                  <a:rPr lang="fr-FR" sz="2000" dirty="0">
                    <a:latin typeface="Century Gothic" panose="020B0502020202020204" pitchFamily="34" charset="0"/>
                  </a:rPr>
                  <a:t> Mesuré avec un polarimètre</a:t>
                </a:r>
              </a:p>
            </p:txBody>
          </p:sp>
        </mc:Choice>
        <mc:Fallback xmlns="">
          <p:sp>
            <p:nvSpPr>
              <p:cNvPr id="12" name="Espace réservé du contenu 10">
                <a:extLst>
                  <a:ext uri="{FF2B5EF4-FFF2-40B4-BE49-F238E27FC236}">
                    <a16:creationId xmlns:a16="http://schemas.microsoft.com/office/drawing/2014/main" id="{8B18E9D1-DB0C-4081-B3AA-779129A145F3}"/>
                  </a:ext>
                </a:extLst>
              </p:cNvPr>
              <p:cNvSpPr>
                <a:spLocks noGrp="1" noRot="1" noChangeAspect="1" noMove="1" noResize="1" noEditPoints="1" noAdjustHandles="1" noChangeArrowheads="1" noChangeShapeType="1" noTextEdit="1"/>
              </p:cNvSpPr>
              <p:nvPr>
                <p:ph idx="1"/>
              </p:nvPr>
            </p:nvSpPr>
            <p:spPr>
              <a:xfrm>
                <a:off x="121884" y="1234213"/>
                <a:ext cx="8681874" cy="5122137"/>
              </a:xfrm>
              <a:blipFill>
                <a:blip r:embed="rId6"/>
                <a:stretch>
                  <a:fillRect l="-983" t="-1665"/>
                </a:stretch>
              </a:blipFill>
            </p:spPr>
            <p:txBody>
              <a:bodyPr/>
              <a:lstStyle/>
              <a:p>
                <a:r>
                  <a:rPr lang="fr-BE">
                    <a:noFill/>
                  </a:rPr>
                  <a:t> </a:t>
                </a:r>
              </a:p>
            </p:txBody>
          </p:sp>
        </mc:Fallback>
      </mc:AlternateContent>
      <p:grpSp>
        <p:nvGrpSpPr>
          <p:cNvPr id="8" name="Groupe 7">
            <a:extLst>
              <a:ext uri="{FF2B5EF4-FFF2-40B4-BE49-F238E27FC236}">
                <a16:creationId xmlns:a16="http://schemas.microsoft.com/office/drawing/2014/main" id="{3FD7274A-B2C1-43FE-A62C-BC0ADA8D6819}"/>
              </a:ext>
            </a:extLst>
          </p:cNvPr>
          <p:cNvGrpSpPr/>
          <p:nvPr/>
        </p:nvGrpSpPr>
        <p:grpSpPr>
          <a:xfrm>
            <a:off x="4165765" y="3687875"/>
            <a:ext cx="4759877" cy="2554604"/>
            <a:chOff x="4262239" y="3151506"/>
            <a:chExt cx="4759877" cy="2554604"/>
          </a:xfrm>
        </p:grpSpPr>
        <p:pic>
          <p:nvPicPr>
            <p:cNvPr id="2050" name="Picture 2" descr="What is Optical Rotation in Essential Oil? How It is Determined? |  EssentialOil.Reviews">
              <a:extLst>
                <a:ext uri="{FF2B5EF4-FFF2-40B4-BE49-F238E27FC236}">
                  <a16:creationId xmlns:a16="http://schemas.microsoft.com/office/drawing/2014/main" id="{411BD65E-5629-4A70-B934-741DE674A1E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262239" y="3151506"/>
              <a:ext cx="4541519" cy="255460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eur droit avec flèche 2">
              <a:extLst>
                <a:ext uri="{FF2B5EF4-FFF2-40B4-BE49-F238E27FC236}">
                  <a16:creationId xmlns:a16="http://schemas.microsoft.com/office/drawing/2014/main" id="{8538FD12-C884-46F4-B42C-CB7EC55D5E0D}"/>
                </a:ext>
              </a:extLst>
            </p:cNvPr>
            <p:cNvCxnSpPr/>
            <p:nvPr/>
          </p:nvCxnSpPr>
          <p:spPr>
            <a:xfrm>
              <a:off x="6939280" y="4236720"/>
              <a:ext cx="547370" cy="728458"/>
            </a:xfrm>
            <a:prstGeom prst="straightConnector1">
              <a:avLst/>
            </a:prstGeom>
            <a:ln w="28575">
              <a:solidFill>
                <a:srgbClr val="258B73"/>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492AFF1A-BD12-4250-8389-5A9ECFDD3981}"/>
                </a:ext>
              </a:extLst>
            </p:cNvPr>
            <p:cNvSpPr txBox="1"/>
            <p:nvPr/>
          </p:nvSpPr>
          <p:spPr>
            <a:xfrm>
              <a:off x="7182684" y="4942994"/>
              <a:ext cx="1839432" cy="338554"/>
            </a:xfrm>
            <a:prstGeom prst="rect">
              <a:avLst/>
            </a:prstGeom>
            <a:noFill/>
          </p:spPr>
          <p:txBody>
            <a:bodyPr wrap="square" rtlCol="0">
              <a:spAutoFit/>
            </a:bodyPr>
            <a:lstStyle/>
            <a:p>
              <a:r>
                <a:rPr lang="fr-FR" sz="1600" dirty="0">
                  <a:latin typeface="Century Gothic" panose="020B0502020202020204" pitchFamily="34" charset="0"/>
                </a:rPr>
                <a:t>Huile essentielle</a:t>
              </a:r>
              <a:endParaRPr lang="fr-BE" sz="1600" dirty="0">
                <a:latin typeface="Century Gothic" panose="020B0502020202020204" pitchFamily="34" charset="0"/>
              </a:endParaRPr>
            </a:p>
          </p:txBody>
        </p:sp>
      </p:grpSp>
    </p:spTree>
    <p:custDataLst>
      <p:tags r:id="rId1"/>
    </p:custDataLst>
    <p:extLst>
      <p:ext uri="{BB962C8B-B14F-4D97-AF65-F5344CB8AC3E}">
        <p14:creationId xmlns:p14="http://schemas.microsoft.com/office/powerpoint/2010/main" val="132162964"/>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45</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Paramètres physiques</a:t>
            </a: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0" name="Espace réservé du contenu 10">
            <a:extLst>
              <a:ext uri="{FF2B5EF4-FFF2-40B4-BE49-F238E27FC236}">
                <a16:creationId xmlns:a16="http://schemas.microsoft.com/office/drawing/2014/main" id="{8483BEE5-5A9F-42E2-87C6-E40EE2696A73}"/>
              </a:ext>
            </a:extLst>
          </p:cNvPr>
          <p:cNvSpPr txBox="1">
            <a:spLocks/>
          </p:cNvSpPr>
          <p:nvPr/>
        </p:nvSpPr>
        <p:spPr>
          <a:xfrm>
            <a:off x="274284" y="1234215"/>
            <a:ext cx="8681874" cy="5274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latin typeface="Century Gothic" panose="020B0502020202020204" pitchFamily="34" charset="0"/>
              </a:rPr>
              <a:t>Solubilité dans l’eau</a:t>
            </a:r>
          </a:p>
          <a:p>
            <a:pPr marL="0" indent="0">
              <a:buFont typeface="Arial" panose="020B0604020202020204" pitchFamily="34" charset="0"/>
              <a:buNone/>
            </a:pPr>
            <a:r>
              <a:rPr lang="fr-FR" sz="2000" dirty="0">
                <a:latin typeface="Century Gothic" panose="020B0502020202020204" pitchFamily="34" charset="0"/>
              </a:rPr>
              <a:t>Permet de déterminer la présence de substances polaires dans l’HE (altération)</a:t>
            </a:r>
            <a:br>
              <a:rPr lang="fr-FR" sz="2000" dirty="0">
                <a:latin typeface="Century Gothic" panose="020B0502020202020204" pitchFamily="34" charset="0"/>
              </a:rPr>
            </a:br>
            <a:r>
              <a:rPr lang="fr-FR" sz="1000" dirty="0">
                <a:latin typeface="Century Gothic" panose="020B0502020202020204" pitchFamily="34" charset="0"/>
              </a:rPr>
              <a:t> </a:t>
            </a:r>
            <a:endParaRPr lang="fr-FR" sz="2000" dirty="0">
              <a:latin typeface="Century Gothic" panose="020B0502020202020204" pitchFamily="34" charset="0"/>
            </a:endParaRPr>
          </a:p>
          <a:p>
            <a:pPr marL="342900" indent="-342900">
              <a:buFont typeface="Arial" panose="020B0604020202020204" pitchFamily="34" charset="0"/>
              <a:buAutoNum type="arabicParenR"/>
            </a:pPr>
            <a:r>
              <a:rPr lang="fr-FR" sz="1800" dirty="0">
                <a:latin typeface="Century Gothic" panose="020B0502020202020204" pitchFamily="34" charset="0"/>
              </a:rPr>
              <a:t>Ajoute l’HE à une solution saturée de chlorure de sodium</a:t>
            </a:r>
          </a:p>
          <a:p>
            <a:pPr marL="342900" indent="-342900">
              <a:buFont typeface="Arial" panose="020B0604020202020204" pitchFamily="34" charset="0"/>
              <a:buAutoNum type="arabicParenR"/>
            </a:pPr>
            <a:r>
              <a:rPr lang="fr-FR" sz="1800" dirty="0">
                <a:latin typeface="Century Gothic" panose="020B0502020202020204" pitchFamily="34" charset="0"/>
              </a:rPr>
              <a:t>Après homogénéisation, séparation des solutions en deux phases</a:t>
            </a:r>
          </a:p>
          <a:p>
            <a:pPr marL="342900" indent="-342900">
              <a:buFont typeface="Arial" panose="020B0604020202020204" pitchFamily="34" charset="0"/>
              <a:buAutoNum type="arabicParenR"/>
            </a:pPr>
            <a:r>
              <a:rPr lang="fr-FR" sz="1800" dirty="0">
                <a:latin typeface="Century Gothic" panose="020B0502020202020204" pitchFamily="34" charset="0"/>
              </a:rPr>
              <a:t>Mesure le volume de la phase apolaire</a:t>
            </a:r>
          </a:p>
          <a:p>
            <a:pPr marL="0" indent="0">
              <a:buFont typeface="Arial" panose="020B0604020202020204" pitchFamily="34" charset="0"/>
              <a:buNone/>
            </a:pPr>
            <a:r>
              <a:rPr lang="fr-FR" sz="1800" dirty="0">
                <a:solidFill>
                  <a:srgbClr val="139D8D"/>
                </a:solidFill>
                <a:latin typeface="Century Gothic" panose="020B0502020202020204" pitchFamily="34" charset="0"/>
              </a:rPr>
              <a:t>→</a:t>
            </a:r>
            <a:r>
              <a:rPr lang="fr-FR" sz="1800" dirty="0">
                <a:latin typeface="Century Gothic" panose="020B0502020202020204" pitchFamily="34" charset="0"/>
              </a:rPr>
              <a:t> </a:t>
            </a:r>
            <a:r>
              <a:rPr lang="fr-FR" sz="2000" dirty="0">
                <a:latin typeface="Century Gothic" panose="020B0502020202020204" pitchFamily="34" charset="0"/>
              </a:rPr>
              <a:t>Si le volume de la phase apolaire a diminué, c’est que l’HE est altérée</a:t>
            </a:r>
          </a:p>
          <a:p>
            <a:pPr marL="0" indent="0">
              <a:buFont typeface="Arial" panose="020B0604020202020204" pitchFamily="34" charset="0"/>
              <a:buNone/>
            </a:pPr>
            <a:endParaRPr lang="fr-FR" sz="2000" dirty="0">
              <a:latin typeface="Century Gothic" panose="020B0502020202020204" pitchFamily="34" charset="0"/>
            </a:endParaRPr>
          </a:p>
          <a:p>
            <a:pPr>
              <a:lnSpc>
                <a:spcPct val="100000"/>
              </a:lnSpc>
              <a:spcBef>
                <a:spcPts val="0"/>
              </a:spcBef>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Solubilité dans l’éthanol</a:t>
            </a:r>
          </a:p>
          <a:p>
            <a:pPr marL="0" indent="0">
              <a:lnSpc>
                <a:spcPct val="100000"/>
              </a:lnSpc>
              <a:spcBef>
                <a:spcPts val="0"/>
              </a:spcBef>
              <a:buNone/>
              <a:defRPr/>
            </a:pPr>
            <a:r>
              <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volume d’éthanol nécessaire à la solubilisation complète d’un volume </a:t>
            </a:r>
            <a:r>
              <a:rPr lang="fr-FR" sz="2000" dirty="0">
                <a:solidFill>
                  <a:prstClr val="black"/>
                </a:solidFill>
                <a:latin typeface="Century Gothic" panose="020B0502020202020204" pitchFamily="34" charset="0"/>
              </a:rPr>
              <a:t>d</a:t>
            </a:r>
            <a:r>
              <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t>
            </a:r>
          </a:p>
          <a:p>
            <a:pPr marL="0" indent="0">
              <a:buFont typeface="Arial" panose="020B0604020202020204" pitchFamily="34" charset="0"/>
              <a:buNone/>
            </a:pPr>
            <a:r>
              <a:rPr lang="fr-FR" sz="2000" dirty="0">
                <a:solidFill>
                  <a:srgbClr val="139D8D"/>
                </a:solidFill>
                <a:latin typeface="Century Gothic" panose="020B0502020202020204" pitchFamily="34" charset="0"/>
              </a:rPr>
              <a:t>→</a:t>
            </a:r>
            <a:r>
              <a:rPr lang="fr-FR" sz="2000" dirty="0">
                <a:latin typeface="Century Gothic" panose="020B0502020202020204" pitchFamily="34" charset="0"/>
              </a:rPr>
              <a:t> Si l’HE est dégradée, elle sera moins soluble dans l’éthanol</a:t>
            </a:r>
          </a:p>
        </p:txBody>
      </p:sp>
    </p:spTree>
    <p:custDataLst>
      <p:tags r:id="rId1"/>
    </p:custDataLst>
    <p:extLst>
      <p:ext uri="{BB962C8B-B14F-4D97-AF65-F5344CB8AC3E}">
        <p14:creationId xmlns:p14="http://schemas.microsoft.com/office/powerpoint/2010/main" val="3607185212"/>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46</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Paramètres chimiques</a:t>
            </a: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0" name="Espace réservé du contenu 10">
            <a:extLst>
              <a:ext uri="{FF2B5EF4-FFF2-40B4-BE49-F238E27FC236}">
                <a16:creationId xmlns:a16="http://schemas.microsoft.com/office/drawing/2014/main" id="{8483BEE5-5A9F-42E2-87C6-E40EE2696A73}"/>
              </a:ext>
            </a:extLst>
          </p:cNvPr>
          <p:cNvSpPr txBox="1">
            <a:spLocks/>
          </p:cNvSpPr>
          <p:nvPr/>
        </p:nvSpPr>
        <p:spPr>
          <a:xfrm>
            <a:off x="231063" y="1595120"/>
            <a:ext cx="8681874" cy="4257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latin typeface="Century Gothic" panose="020B0502020202020204" pitchFamily="34" charset="0"/>
              </a:rPr>
              <a:t>Résidu d’évaporation</a:t>
            </a:r>
            <a:endParaRPr lang="fr-BE" sz="2400" dirty="0">
              <a:latin typeface="Century Gothic" panose="020B0502020202020204" pitchFamily="34" charset="0"/>
            </a:endParaRPr>
          </a:p>
          <a:p>
            <a:pPr marL="0" indent="0">
              <a:buNone/>
            </a:pPr>
            <a:r>
              <a:rPr lang="fr-FR" sz="2000" dirty="0">
                <a:latin typeface="Century Gothic" panose="020B0502020202020204" pitchFamily="34" charset="0"/>
              </a:rPr>
              <a:t>= dépôt d’une goutte d’HE sur un papier filtre</a:t>
            </a:r>
          </a:p>
          <a:p>
            <a:pPr marL="0" indent="0">
              <a:buNone/>
            </a:pPr>
            <a:r>
              <a:rPr lang="fr-FR" sz="2000" dirty="0">
                <a:latin typeface="Century Gothic" panose="020B0502020202020204" pitchFamily="34" charset="0"/>
              </a:rPr>
              <a:t>HE devrait s’évaporer sans laisser de traces</a:t>
            </a:r>
          </a:p>
          <a:p>
            <a:pPr marL="0" indent="0">
              <a:buNone/>
            </a:pPr>
            <a:r>
              <a:rPr lang="fr-FR" sz="2000" dirty="0">
                <a:solidFill>
                  <a:srgbClr val="139D8D"/>
                </a:solidFill>
                <a:latin typeface="Century Gothic" panose="020B0502020202020204" pitchFamily="34" charset="0"/>
              </a:rPr>
              <a:t>→</a:t>
            </a:r>
            <a:r>
              <a:rPr lang="fr-FR" sz="2000" dirty="0">
                <a:latin typeface="Century Gothic" panose="020B0502020202020204" pitchFamily="34" charset="0"/>
              </a:rPr>
              <a:t> Si une trace persiste après 24h, l’HE est dégradée</a:t>
            </a:r>
          </a:p>
          <a:p>
            <a:pPr marL="0" indent="0">
              <a:buNone/>
            </a:pPr>
            <a:endParaRPr lang="fr-FR" sz="2000" dirty="0">
              <a:latin typeface="Century Gothic" panose="020B0502020202020204" pitchFamily="34" charset="0"/>
            </a:endParaRPr>
          </a:p>
          <a:p>
            <a:pPr marL="0" indent="0">
              <a:buNone/>
            </a:pPr>
            <a:endParaRPr lang="fr-FR" sz="500" dirty="0">
              <a:latin typeface="Century Gothic" panose="020B0502020202020204" pitchFamily="34" charset="0"/>
            </a:endParaRPr>
          </a:p>
          <a:p>
            <a:r>
              <a:rPr lang="fr-FR" sz="2400" dirty="0">
                <a:latin typeface="Century Gothic" panose="020B0502020202020204" pitchFamily="34" charset="0"/>
              </a:rPr>
              <a:t>Indice d’acide</a:t>
            </a:r>
          </a:p>
          <a:p>
            <a:pPr marL="0" indent="0">
              <a:buNone/>
            </a:pPr>
            <a:r>
              <a:rPr lang="fr-FR" sz="2000" dirty="0">
                <a:latin typeface="Century Gothic" panose="020B0502020202020204" pitchFamily="34" charset="0"/>
              </a:rPr>
              <a:t>= nombre de mg de KOH nécessaire pour neutraliser l’acidité libre contenue dans une g d’HE</a:t>
            </a:r>
          </a:p>
          <a:p>
            <a:pPr marL="0" indent="0">
              <a:buNone/>
            </a:pPr>
            <a:r>
              <a:rPr lang="fr-FR" sz="2000" dirty="0">
                <a:solidFill>
                  <a:srgbClr val="139D8D"/>
                </a:solidFill>
                <a:latin typeface="Century Gothic" panose="020B0502020202020204" pitchFamily="34" charset="0"/>
              </a:rPr>
              <a:t>→ </a:t>
            </a:r>
            <a:r>
              <a:rPr lang="fr-FR" sz="2000" dirty="0">
                <a:latin typeface="Century Gothic" panose="020B0502020202020204" pitchFamily="34" charset="0"/>
              </a:rPr>
              <a:t>Une augmentation de l’indice dénote d’une dégradation de l’HE</a:t>
            </a:r>
          </a:p>
        </p:txBody>
      </p:sp>
    </p:spTree>
    <p:custDataLst>
      <p:tags r:id="rId1"/>
    </p:custDataLst>
    <p:extLst>
      <p:ext uri="{BB962C8B-B14F-4D97-AF65-F5344CB8AC3E}">
        <p14:creationId xmlns:p14="http://schemas.microsoft.com/office/powerpoint/2010/main" val="229558973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47</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Paramètres chimiques</a:t>
            </a: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0" name="Espace réservé du contenu 10">
            <a:extLst>
              <a:ext uri="{FF2B5EF4-FFF2-40B4-BE49-F238E27FC236}">
                <a16:creationId xmlns:a16="http://schemas.microsoft.com/office/drawing/2014/main" id="{8483BEE5-5A9F-42E2-87C6-E40EE2696A73}"/>
              </a:ext>
            </a:extLst>
          </p:cNvPr>
          <p:cNvSpPr txBox="1">
            <a:spLocks/>
          </p:cNvSpPr>
          <p:nvPr/>
        </p:nvSpPr>
        <p:spPr>
          <a:xfrm>
            <a:off x="231063" y="1506353"/>
            <a:ext cx="8681874" cy="3505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latin typeface="Century Gothic" panose="020B0502020202020204" pitchFamily="34" charset="0"/>
              </a:rPr>
              <a:t>Indice d’ester</a:t>
            </a:r>
          </a:p>
          <a:p>
            <a:pPr marL="0" indent="0">
              <a:buNone/>
            </a:pPr>
            <a:r>
              <a:rPr lang="fr-FR" sz="2000" dirty="0">
                <a:latin typeface="Century Gothic" panose="020B0502020202020204" pitchFamily="34" charset="0"/>
              </a:rPr>
              <a:t>= nombre de mg de KOH nécessaire pour saponifier les esters contenus dans une g d’HE</a:t>
            </a:r>
          </a:p>
          <a:p>
            <a:pPr marL="0" indent="0">
              <a:buNone/>
            </a:pPr>
            <a:r>
              <a:rPr lang="fr-FR" sz="2000" dirty="0">
                <a:solidFill>
                  <a:srgbClr val="139D8D"/>
                </a:solidFill>
                <a:latin typeface="Century Gothic" panose="020B0502020202020204" pitchFamily="34" charset="0"/>
              </a:rPr>
              <a:t>→ </a:t>
            </a:r>
            <a:r>
              <a:rPr lang="fr-FR" sz="2000" dirty="0">
                <a:latin typeface="Century Gothic" panose="020B0502020202020204" pitchFamily="34" charset="0"/>
              </a:rPr>
              <a:t>Une modification de l’indice ester dénote d’une altération de l’HE</a:t>
            </a:r>
          </a:p>
          <a:p>
            <a:pPr marL="0" indent="0">
              <a:buNone/>
            </a:pPr>
            <a:endParaRPr lang="fr-FR" sz="2000" dirty="0">
              <a:latin typeface="Century Gothic" panose="020B0502020202020204" pitchFamily="34" charset="0"/>
            </a:endParaRPr>
          </a:p>
          <a:p>
            <a:pPr marL="0" indent="0">
              <a:buNone/>
            </a:pPr>
            <a:endParaRPr lang="fr-FR" sz="600" dirty="0">
              <a:latin typeface="Century Gothic" panose="020B0502020202020204" pitchFamily="34" charset="0"/>
            </a:endParaRPr>
          </a:p>
          <a:p>
            <a:r>
              <a:rPr lang="fr-FR" sz="2400" dirty="0">
                <a:latin typeface="Century Gothic" panose="020B0502020202020204" pitchFamily="34" charset="0"/>
              </a:rPr>
              <a:t>Indice de peroxyde</a:t>
            </a:r>
          </a:p>
          <a:p>
            <a:pPr marL="0" indent="0">
              <a:buNone/>
            </a:pPr>
            <a:r>
              <a:rPr lang="fr-FR" sz="2000" dirty="0">
                <a:latin typeface="Century Gothic" panose="020B0502020202020204" pitchFamily="34" charset="0"/>
              </a:rPr>
              <a:t>= quantité de peroxyde d’hydrogène présent dans un kg d’HE</a:t>
            </a:r>
          </a:p>
          <a:p>
            <a:pPr marL="0" indent="0">
              <a:buNone/>
            </a:pPr>
            <a:r>
              <a:rPr lang="fr-FR" sz="2000" dirty="0">
                <a:solidFill>
                  <a:srgbClr val="139D8D"/>
                </a:solidFill>
                <a:latin typeface="Century Gothic" panose="020B0502020202020204" pitchFamily="34" charset="0"/>
              </a:rPr>
              <a:t>→ </a:t>
            </a:r>
            <a:r>
              <a:rPr lang="fr-FR" sz="2000" dirty="0">
                <a:latin typeface="Century Gothic" panose="020B0502020202020204" pitchFamily="34" charset="0"/>
              </a:rPr>
              <a:t>Mesure l’</a:t>
            </a:r>
            <a:r>
              <a:rPr lang="fr-FR" sz="2000" dirty="0" err="1">
                <a:latin typeface="Century Gothic" panose="020B0502020202020204" pitchFamily="34" charset="0"/>
              </a:rPr>
              <a:t>oxidation</a:t>
            </a:r>
            <a:r>
              <a:rPr lang="fr-FR" sz="2000" dirty="0">
                <a:latin typeface="Century Gothic" panose="020B0502020202020204" pitchFamily="34" charset="0"/>
              </a:rPr>
              <a:t> d’une HE</a:t>
            </a:r>
          </a:p>
        </p:txBody>
      </p:sp>
    </p:spTree>
    <p:custDataLst>
      <p:tags r:id="rId1"/>
    </p:custDataLst>
    <p:extLst>
      <p:ext uri="{BB962C8B-B14F-4D97-AF65-F5344CB8AC3E}">
        <p14:creationId xmlns:p14="http://schemas.microsoft.com/office/powerpoint/2010/main" val="320284171"/>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48</a:t>
            </a:fld>
            <a:endParaRPr lang="es-ES"/>
          </a:p>
        </p:txBody>
      </p:sp>
      <p:sp>
        <p:nvSpPr>
          <p:cNvPr id="6" name="Título 13"/>
          <p:cNvSpPr>
            <a:spLocks noGrp="1"/>
          </p:cNvSpPr>
          <p:nvPr>
            <p:ph type="title"/>
          </p:nvPr>
        </p:nvSpPr>
        <p:spPr>
          <a:xfrm>
            <a:off x="341408" y="493468"/>
            <a:ext cx="8461184" cy="836864"/>
          </a:xfrm>
        </p:spPr>
        <p:txBody>
          <a:bodyPr>
            <a:no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Chromatographie en couche mince (CCM)</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7" name="Rectangle 4">
            <a:extLst>
              <a:ext uri="{FF2B5EF4-FFF2-40B4-BE49-F238E27FC236}">
                <a16:creationId xmlns:a16="http://schemas.microsoft.com/office/drawing/2014/main" id="{F2BE7521-530A-46EE-B362-2B38F914F744}"/>
              </a:ext>
            </a:extLst>
          </p:cNvPr>
          <p:cNvSpPr txBox="1">
            <a:spLocks noChangeArrowheads="1"/>
          </p:cNvSpPr>
          <p:nvPr/>
        </p:nvSpPr>
        <p:spPr>
          <a:xfrm>
            <a:off x="256641" y="1488600"/>
            <a:ext cx="8630718" cy="35721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BE" altLang="fr-FR" sz="2200" dirty="0">
                <a:latin typeface="Century Gothic" panose="020B0502020202020204" pitchFamily="34" charset="0"/>
              </a:rPr>
              <a:t>= Technique préliminaire</a:t>
            </a:r>
          </a:p>
          <a:p>
            <a:r>
              <a:rPr lang="fr-BE" altLang="fr-FR" sz="2200" dirty="0">
                <a:latin typeface="Century Gothic" panose="020B0502020202020204" pitchFamily="34" charset="0"/>
              </a:rPr>
              <a:t>Permet d’identifier les composés de l’HE rapidement et à moindre cout</a:t>
            </a:r>
          </a:p>
          <a:p>
            <a:endParaRPr lang="fr-BE" altLang="fr-FR" sz="900" dirty="0">
              <a:latin typeface="Century Gothic" panose="020B0502020202020204" pitchFamily="34" charset="0"/>
            </a:endParaRPr>
          </a:p>
          <a:p>
            <a:r>
              <a:rPr lang="fr-BE" altLang="fr-FR" sz="2200" dirty="0">
                <a:latin typeface="Century Gothic" panose="020B0502020202020204" pitchFamily="34" charset="0"/>
              </a:rPr>
              <a:t>Principe: le solvant va entrainer par capillarité l’HE le long d’un support sur lequel se trouve un composé absorbant. Les composés de l’HE vont être séparer selon leur affinité avec le solvant et l’absorbant</a:t>
            </a:r>
          </a:p>
          <a:p>
            <a:pPr marL="0" indent="0">
              <a:buNone/>
            </a:pPr>
            <a:endParaRPr lang="fr-BE" altLang="fr-FR" sz="2200" dirty="0">
              <a:latin typeface="Century Gothic" panose="020B0502020202020204" pitchFamily="34" charset="0"/>
            </a:endParaRPr>
          </a:p>
        </p:txBody>
      </p:sp>
      <p:grpSp>
        <p:nvGrpSpPr>
          <p:cNvPr id="2" name="Groupe 1">
            <a:extLst>
              <a:ext uri="{FF2B5EF4-FFF2-40B4-BE49-F238E27FC236}">
                <a16:creationId xmlns:a16="http://schemas.microsoft.com/office/drawing/2014/main" id="{4E364509-2D39-4056-9E81-318A99DFC6D4}"/>
              </a:ext>
            </a:extLst>
          </p:cNvPr>
          <p:cNvGrpSpPr/>
          <p:nvPr/>
        </p:nvGrpSpPr>
        <p:grpSpPr>
          <a:xfrm>
            <a:off x="3901595" y="4279574"/>
            <a:ext cx="4900997" cy="2311765"/>
            <a:chOff x="1896043" y="4409711"/>
            <a:chExt cx="4711700" cy="2020570"/>
          </a:xfrm>
        </p:grpSpPr>
        <p:pic>
          <p:nvPicPr>
            <p:cNvPr id="34" name="Image 33">
              <a:extLst>
                <a:ext uri="{FF2B5EF4-FFF2-40B4-BE49-F238E27FC236}">
                  <a16:creationId xmlns:a16="http://schemas.microsoft.com/office/drawing/2014/main" id="{78163AF5-3FE8-4B07-AA9B-ACCCC07F9F2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804093" y="4409711"/>
              <a:ext cx="3213100" cy="2020570"/>
            </a:xfrm>
            <a:prstGeom prst="rect">
              <a:avLst/>
            </a:prstGeom>
            <a:noFill/>
            <a:ln>
              <a:noFill/>
            </a:ln>
          </p:spPr>
        </p:pic>
        <p:grpSp>
          <p:nvGrpSpPr>
            <p:cNvPr id="9" name="Groupe 8">
              <a:extLst>
                <a:ext uri="{FF2B5EF4-FFF2-40B4-BE49-F238E27FC236}">
                  <a16:creationId xmlns:a16="http://schemas.microsoft.com/office/drawing/2014/main" id="{B10860BB-1431-4E3E-BD3A-0000F158AEC2}"/>
                </a:ext>
              </a:extLst>
            </p:cNvPr>
            <p:cNvGrpSpPr/>
            <p:nvPr/>
          </p:nvGrpSpPr>
          <p:grpSpPr>
            <a:xfrm>
              <a:off x="1896043" y="4416990"/>
              <a:ext cx="4711700" cy="1917700"/>
              <a:chOff x="0" y="0"/>
              <a:chExt cx="4711700" cy="1917700"/>
            </a:xfrm>
          </p:grpSpPr>
          <p:grpSp>
            <p:nvGrpSpPr>
              <p:cNvPr id="10" name="Groupe 9">
                <a:extLst>
                  <a:ext uri="{FF2B5EF4-FFF2-40B4-BE49-F238E27FC236}">
                    <a16:creationId xmlns:a16="http://schemas.microsoft.com/office/drawing/2014/main" id="{275599B8-453B-4150-992E-CD76D3BB888E}"/>
                  </a:ext>
                </a:extLst>
              </p:cNvPr>
              <p:cNvGrpSpPr/>
              <p:nvPr/>
            </p:nvGrpSpPr>
            <p:grpSpPr>
              <a:xfrm>
                <a:off x="0" y="0"/>
                <a:ext cx="4711700" cy="1917700"/>
                <a:chOff x="0" y="0"/>
                <a:chExt cx="4711700" cy="1917700"/>
              </a:xfrm>
            </p:grpSpPr>
            <p:grpSp>
              <p:nvGrpSpPr>
                <p:cNvPr id="16" name="Groupe 15">
                  <a:extLst>
                    <a:ext uri="{FF2B5EF4-FFF2-40B4-BE49-F238E27FC236}">
                      <a16:creationId xmlns:a16="http://schemas.microsoft.com/office/drawing/2014/main" id="{BD65661E-169C-4954-82DE-17201490456B}"/>
                    </a:ext>
                  </a:extLst>
                </p:cNvPr>
                <p:cNvGrpSpPr/>
                <p:nvPr/>
              </p:nvGrpSpPr>
              <p:grpSpPr>
                <a:xfrm>
                  <a:off x="2698750" y="546100"/>
                  <a:ext cx="615950" cy="1301750"/>
                  <a:chOff x="0" y="0"/>
                  <a:chExt cx="615950" cy="1301750"/>
                </a:xfrm>
              </p:grpSpPr>
              <p:grpSp>
                <p:nvGrpSpPr>
                  <p:cNvPr id="28" name="Groupe 27">
                    <a:extLst>
                      <a:ext uri="{FF2B5EF4-FFF2-40B4-BE49-F238E27FC236}">
                        <a16:creationId xmlns:a16="http://schemas.microsoft.com/office/drawing/2014/main" id="{799F7816-6C1E-4572-B7BF-D3FBBA43CFC4}"/>
                      </a:ext>
                    </a:extLst>
                  </p:cNvPr>
                  <p:cNvGrpSpPr/>
                  <p:nvPr/>
                </p:nvGrpSpPr>
                <p:grpSpPr>
                  <a:xfrm>
                    <a:off x="304800" y="520701"/>
                    <a:ext cx="311150" cy="635000"/>
                    <a:chOff x="146050" y="1"/>
                    <a:chExt cx="311150" cy="635000"/>
                  </a:xfrm>
                </p:grpSpPr>
                <p:cxnSp>
                  <p:nvCxnSpPr>
                    <p:cNvPr id="32" name="Connecteur droit avec flèche 31">
                      <a:extLst>
                        <a:ext uri="{FF2B5EF4-FFF2-40B4-BE49-F238E27FC236}">
                          <a16:creationId xmlns:a16="http://schemas.microsoft.com/office/drawing/2014/main" id="{7B53A64D-2036-40DD-B7C2-E75FDC2EB4FF}"/>
                        </a:ext>
                      </a:extLst>
                    </p:cNvPr>
                    <p:cNvCxnSpPr/>
                    <p:nvPr/>
                  </p:nvCxnSpPr>
                  <p:spPr>
                    <a:xfrm>
                      <a:off x="222251" y="1"/>
                      <a:ext cx="0" cy="635000"/>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sp>
                  <p:nvSpPr>
                    <p:cNvPr id="33" name="Zone de texte 13">
                      <a:extLst>
                        <a:ext uri="{FF2B5EF4-FFF2-40B4-BE49-F238E27FC236}">
                          <a16:creationId xmlns:a16="http://schemas.microsoft.com/office/drawing/2014/main" id="{36C8DCC2-9E09-4111-B26C-7A80646929A8}"/>
                        </a:ext>
                      </a:extLst>
                    </p:cNvPr>
                    <p:cNvSpPr txBox="1"/>
                    <p:nvPr/>
                  </p:nvSpPr>
                  <p:spPr>
                    <a:xfrm>
                      <a:off x="146050" y="133350"/>
                      <a:ext cx="311150" cy="2603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0000"/>
                        </a:lnSpc>
                        <a:spcAft>
                          <a:spcPts val="600"/>
                        </a:spcAft>
                      </a:pPr>
                      <a:r>
                        <a:rPr lang="fr-FR" sz="1400">
                          <a:solidFill>
                            <a:srgbClr val="538135"/>
                          </a:solidFill>
                          <a:effectLst/>
                          <a:latin typeface="Tw Cen MT" panose="020B0602020104020603" pitchFamily="34" charset="0"/>
                          <a:ea typeface="Times New Roman" panose="02020603050405020304" pitchFamily="18" charset="0"/>
                          <a:cs typeface="Times New Roman" panose="02020603050405020304" pitchFamily="18" charset="0"/>
                        </a:rPr>
                        <a:t>Z</a:t>
                      </a:r>
                      <a:r>
                        <a:rPr lang="fr-FR" sz="1400" baseline="-25000">
                          <a:solidFill>
                            <a:srgbClr val="538135"/>
                          </a:solidFill>
                          <a:effectLst/>
                          <a:latin typeface="Tw Cen MT" panose="020B0602020104020603" pitchFamily="34" charset="0"/>
                          <a:ea typeface="Times New Roman" panose="02020603050405020304" pitchFamily="18" charset="0"/>
                          <a:cs typeface="Times New Roman" panose="02020603050405020304" pitchFamily="18" charset="0"/>
                        </a:rPr>
                        <a:t>s</a:t>
                      </a:r>
                      <a:endParaRPr lang="fr-BE" sz="1200">
                        <a:effectLst/>
                        <a:latin typeface="Tw Cen MT" panose="020B0602020104020603" pitchFamily="34" charset="0"/>
                        <a:ea typeface="Times New Roman" panose="02020603050405020304" pitchFamily="18" charset="0"/>
                        <a:cs typeface="Times New Roman" panose="02020603050405020304" pitchFamily="18" charset="0"/>
                      </a:endParaRPr>
                    </a:p>
                  </p:txBody>
                </p:sp>
              </p:grpSp>
              <p:grpSp>
                <p:nvGrpSpPr>
                  <p:cNvPr id="29" name="Groupe 28">
                    <a:extLst>
                      <a:ext uri="{FF2B5EF4-FFF2-40B4-BE49-F238E27FC236}">
                        <a16:creationId xmlns:a16="http://schemas.microsoft.com/office/drawing/2014/main" id="{246727D5-1E1E-4264-9D0A-E3087016FD97}"/>
                      </a:ext>
                    </a:extLst>
                  </p:cNvPr>
                  <p:cNvGrpSpPr/>
                  <p:nvPr/>
                </p:nvGrpSpPr>
                <p:grpSpPr>
                  <a:xfrm>
                    <a:off x="0" y="0"/>
                    <a:ext cx="381000" cy="1301750"/>
                    <a:chOff x="-139700" y="0"/>
                    <a:chExt cx="381000" cy="1301750"/>
                  </a:xfrm>
                </p:grpSpPr>
                <p:cxnSp>
                  <p:nvCxnSpPr>
                    <p:cNvPr id="30" name="Connecteur droit avec flèche 29">
                      <a:extLst>
                        <a:ext uri="{FF2B5EF4-FFF2-40B4-BE49-F238E27FC236}">
                          <a16:creationId xmlns:a16="http://schemas.microsoft.com/office/drawing/2014/main" id="{7C7E3E89-D7C4-4582-BA0A-4131812B2C81}"/>
                        </a:ext>
                      </a:extLst>
                    </p:cNvPr>
                    <p:cNvCxnSpPr/>
                    <p:nvPr/>
                  </p:nvCxnSpPr>
                  <p:spPr>
                    <a:xfrm>
                      <a:off x="88900" y="0"/>
                      <a:ext cx="0" cy="130175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
                  <p:nvSpPr>
                    <p:cNvPr id="31" name="Zone de texte 16">
                      <a:extLst>
                        <a:ext uri="{FF2B5EF4-FFF2-40B4-BE49-F238E27FC236}">
                          <a16:creationId xmlns:a16="http://schemas.microsoft.com/office/drawing/2014/main" id="{F69A2231-A266-406C-BD91-8424901D3BC5}"/>
                        </a:ext>
                      </a:extLst>
                    </p:cNvPr>
                    <p:cNvSpPr txBox="1"/>
                    <p:nvPr/>
                  </p:nvSpPr>
                  <p:spPr>
                    <a:xfrm>
                      <a:off x="-139700" y="514350"/>
                      <a:ext cx="381000" cy="2603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0000"/>
                        </a:lnSpc>
                        <a:spcAft>
                          <a:spcPts val="600"/>
                        </a:spcAft>
                      </a:pPr>
                      <a:r>
                        <a:rPr lang="fr-FR" sz="1600" dirty="0" err="1">
                          <a:solidFill>
                            <a:srgbClr val="833C0B"/>
                          </a:solidFill>
                          <a:effectLst/>
                          <a:latin typeface="Tw Cen MT" panose="020B0602020104020603" pitchFamily="34" charset="0"/>
                          <a:ea typeface="Times New Roman" panose="02020603050405020304" pitchFamily="18" charset="0"/>
                          <a:cs typeface="Times New Roman" panose="02020603050405020304" pitchFamily="18" charset="0"/>
                        </a:rPr>
                        <a:t>Z</a:t>
                      </a:r>
                      <a:r>
                        <a:rPr lang="fr-FR" sz="1600" baseline="-25000" dirty="0" err="1">
                          <a:solidFill>
                            <a:srgbClr val="833C0B"/>
                          </a:solidFill>
                          <a:effectLst/>
                          <a:latin typeface="Tw Cen MT" panose="020B0602020104020603" pitchFamily="34" charset="0"/>
                          <a:ea typeface="Times New Roman" panose="02020603050405020304" pitchFamily="18" charset="0"/>
                          <a:cs typeface="Times New Roman" panose="02020603050405020304" pitchFamily="18" charset="0"/>
                        </a:rPr>
                        <a:t>st</a:t>
                      </a:r>
                      <a:endParaRPr lang="fr-BE" sz="1200" dirty="0">
                        <a:effectLst/>
                        <a:latin typeface="Tw Cen MT" panose="020B0602020104020603" pitchFamily="34" charset="0"/>
                        <a:ea typeface="Times New Roman" panose="02020603050405020304" pitchFamily="18" charset="0"/>
                        <a:cs typeface="Times New Roman" panose="02020603050405020304" pitchFamily="18" charset="0"/>
                      </a:endParaRPr>
                    </a:p>
                  </p:txBody>
                </p:sp>
              </p:grpSp>
            </p:grpSp>
            <p:grpSp>
              <p:nvGrpSpPr>
                <p:cNvPr id="18" name="Groupe 17">
                  <a:extLst>
                    <a:ext uri="{FF2B5EF4-FFF2-40B4-BE49-F238E27FC236}">
                      <a16:creationId xmlns:a16="http://schemas.microsoft.com/office/drawing/2014/main" id="{FD9A52E5-6455-44E5-A96B-C49A83BDC8B4}"/>
                    </a:ext>
                  </a:extLst>
                </p:cNvPr>
                <p:cNvGrpSpPr/>
                <p:nvPr/>
              </p:nvGrpSpPr>
              <p:grpSpPr>
                <a:xfrm>
                  <a:off x="0" y="0"/>
                  <a:ext cx="4711700" cy="1917700"/>
                  <a:chOff x="0" y="0"/>
                  <a:chExt cx="4711700" cy="1917700"/>
                </a:xfrm>
              </p:grpSpPr>
              <p:grpSp>
                <p:nvGrpSpPr>
                  <p:cNvPr id="19" name="Groupe 18">
                    <a:extLst>
                      <a:ext uri="{FF2B5EF4-FFF2-40B4-BE49-F238E27FC236}">
                        <a16:creationId xmlns:a16="http://schemas.microsoft.com/office/drawing/2014/main" id="{E5A57AB8-05ED-4FC2-B596-6F8FF9B3E027}"/>
                      </a:ext>
                    </a:extLst>
                  </p:cNvPr>
                  <p:cNvGrpSpPr/>
                  <p:nvPr/>
                </p:nvGrpSpPr>
                <p:grpSpPr>
                  <a:xfrm>
                    <a:off x="3505200" y="0"/>
                    <a:ext cx="1206500" cy="514350"/>
                    <a:chOff x="-292100" y="-349250"/>
                    <a:chExt cx="1206500" cy="514350"/>
                  </a:xfrm>
                </p:grpSpPr>
                <p:sp>
                  <p:nvSpPr>
                    <p:cNvPr id="26" name="Zone de texte 9">
                      <a:extLst>
                        <a:ext uri="{FF2B5EF4-FFF2-40B4-BE49-F238E27FC236}">
                          <a16:creationId xmlns:a16="http://schemas.microsoft.com/office/drawing/2014/main" id="{629BF288-1C79-425F-85F7-5F637607D63B}"/>
                        </a:ext>
                      </a:extLst>
                    </p:cNvPr>
                    <p:cNvSpPr txBox="1"/>
                    <p:nvPr/>
                  </p:nvSpPr>
                  <p:spPr>
                    <a:xfrm>
                      <a:off x="292100" y="-349250"/>
                      <a:ext cx="622300" cy="438150"/>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0000"/>
                        </a:lnSpc>
                        <a:spcAft>
                          <a:spcPts val="600"/>
                        </a:spcAft>
                      </a:pPr>
                      <a:r>
                        <a:rPr lang="fr-FR" sz="1100">
                          <a:effectLst/>
                          <a:latin typeface="Tw Cen MT" panose="020B0602020104020603" pitchFamily="34" charset="0"/>
                          <a:ea typeface="Times New Roman" panose="02020603050405020304" pitchFamily="18" charset="0"/>
                          <a:cs typeface="Times New Roman" panose="02020603050405020304" pitchFamily="18" charset="0"/>
                        </a:rPr>
                        <a:t>Solvent front</a:t>
                      </a:r>
                      <a:endParaRPr lang="fr-BE" sz="1100">
                        <a:effectLst/>
                        <a:latin typeface="Tw Cen MT" panose="020B0602020104020603" pitchFamily="34" charset="0"/>
                        <a:ea typeface="Times New Roman" panose="02020603050405020304" pitchFamily="18" charset="0"/>
                        <a:cs typeface="Times New Roman" panose="02020603050405020304" pitchFamily="18" charset="0"/>
                      </a:endParaRPr>
                    </a:p>
                  </p:txBody>
                </p:sp>
                <p:cxnSp>
                  <p:nvCxnSpPr>
                    <p:cNvPr id="27" name="Connecteur droit avec flèche 26">
                      <a:extLst>
                        <a:ext uri="{FF2B5EF4-FFF2-40B4-BE49-F238E27FC236}">
                          <a16:creationId xmlns:a16="http://schemas.microsoft.com/office/drawing/2014/main" id="{0AC295D5-66B0-40CE-A050-6D3908EA7CE7}"/>
                        </a:ext>
                      </a:extLst>
                    </p:cNvPr>
                    <p:cNvCxnSpPr/>
                    <p:nvPr/>
                  </p:nvCxnSpPr>
                  <p:spPr>
                    <a:xfrm flipH="1">
                      <a:off x="-292100" y="-139700"/>
                      <a:ext cx="654050" cy="304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0" name="Groupe 19">
                    <a:extLst>
                      <a:ext uri="{FF2B5EF4-FFF2-40B4-BE49-F238E27FC236}">
                        <a16:creationId xmlns:a16="http://schemas.microsoft.com/office/drawing/2014/main" id="{48796C65-5267-455A-9672-2440F7D5A408}"/>
                      </a:ext>
                    </a:extLst>
                  </p:cNvPr>
                  <p:cNvGrpSpPr/>
                  <p:nvPr/>
                </p:nvGrpSpPr>
                <p:grpSpPr>
                  <a:xfrm>
                    <a:off x="0" y="1320800"/>
                    <a:ext cx="1352550" cy="596900"/>
                    <a:chOff x="0" y="0"/>
                    <a:chExt cx="1352550" cy="596900"/>
                  </a:xfrm>
                </p:grpSpPr>
                <p:sp>
                  <p:nvSpPr>
                    <p:cNvPr id="21" name="Zone de texte 23">
                      <a:extLst>
                        <a:ext uri="{FF2B5EF4-FFF2-40B4-BE49-F238E27FC236}">
                          <a16:creationId xmlns:a16="http://schemas.microsoft.com/office/drawing/2014/main" id="{DDA72527-C493-46F3-A944-C59FDBB9C419}"/>
                        </a:ext>
                      </a:extLst>
                    </p:cNvPr>
                    <p:cNvSpPr txBox="1"/>
                    <p:nvPr/>
                  </p:nvSpPr>
                  <p:spPr>
                    <a:xfrm>
                      <a:off x="82550" y="336550"/>
                      <a:ext cx="609600" cy="260350"/>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0000"/>
                        </a:lnSpc>
                        <a:spcAft>
                          <a:spcPts val="600"/>
                        </a:spcAft>
                      </a:pPr>
                      <a:r>
                        <a:rPr lang="fr-FR" sz="1100">
                          <a:effectLst/>
                          <a:latin typeface="Tw Cen MT" panose="020B0602020104020603" pitchFamily="34" charset="0"/>
                          <a:ea typeface="Times New Roman" panose="02020603050405020304" pitchFamily="18" charset="0"/>
                          <a:cs typeface="Times New Roman" panose="02020603050405020304" pitchFamily="18" charset="0"/>
                        </a:rPr>
                        <a:t>Solvent</a:t>
                      </a:r>
                      <a:endParaRPr lang="fr-BE" sz="1100">
                        <a:effectLst/>
                        <a:latin typeface="Tw Cen MT" panose="020B0602020104020603" pitchFamily="34" charset="0"/>
                        <a:ea typeface="Times New Roman" panose="02020603050405020304" pitchFamily="18" charset="0"/>
                        <a:cs typeface="Times New Roman" panose="02020603050405020304" pitchFamily="18" charset="0"/>
                      </a:endParaRPr>
                    </a:p>
                  </p:txBody>
                </p:sp>
                <p:grpSp>
                  <p:nvGrpSpPr>
                    <p:cNvPr id="22" name="Groupe 21">
                      <a:extLst>
                        <a:ext uri="{FF2B5EF4-FFF2-40B4-BE49-F238E27FC236}">
                          <a16:creationId xmlns:a16="http://schemas.microsoft.com/office/drawing/2014/main" id="{73C413B1-223E-4DB5-B8D2-D2AAA095824E}"/>
                        </a:ext>
                      </a:extLst>
                    </p:cNvPr>
                    <p:cNvGrpSpPr/>
                    <p:nvPr/>
                  </p:nvGrpSpPr>
                  <p:grpSpPr>
                    <a:xfrm>
                      <a:off x="0" y="0"/>
                      <a:ext cx="1352550" cy="577850"/>
                      <a:chOff x="0" y="0"/>
                      <a:chExt cx="1352550" cy="577850"/>
                    </a:xfrm>
                  </p:grpSpPr>
                  <p:sp>
                    <p:nvSpPr>
                      <p:cNvPr id="23" name="Zone de texte 21">
                        <a:extLst>
                          <a:ext uri="{FF2B5EF4-FFF2-40B4-BE49-F238E27FC236}">
                            <a16:creationId xmlns:a16="http://schemas.microsoft.com/office/drawing/2014/main" id="{7982013E-08F4-4879-A8D6-70A0FAD8F071}"/>
                          </a:ext>
                        </a:extLst>
                      </p:cNvPr>
                      <p:cNvSpPr txBox="1"/>
                      <p:nvPr/>
                    </p:nvSpPr>
                    <p:spPr>
                      <a:xfrm>
                        <a:off x="0" y="0"/>
                        <a:ext cx="908050" cy="260350"/>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0000"/>
                          </a:lnSpc>
                          <a:spcAft>
                            <a:spcPts val="600"/>
                          </a:spcAft>
                        </a:pPr>
                        <a:r>
                          <a:rPr lang="fr-FR" sz="1100">
                            <a:effectLst/>
                            <a:latin typeface="Tw Cen MT" panose="020B0602020104020603" pitchFamily="34" charset="0"/>
                            <a:ea typeface="Times New Roman" panose="02020603050405020304" pitchFamily="18" charset="0"/>
                            <a:cs typeface="Times New Roman" panose="02020603050405020304" pitchFamily="18" charset="0"/>
                          </a:rPr>
                          <a:t>EO sample</a:t>
                        </a:r>
                        <a:endParaRPr lang="fr-BE" sz="1100">
                          <a:effectLst/>
                          <a:latin typeface="Tw Cen MT" panose="020B0602020104020603" pitchFamily="34" charset="0"/>
                          <a:ea typeface="Times New Roman" panose="02020603050405020304" pitchFamily="18" charset="0"/>
                          <a:cs typeface="Times New Roman" panose="02020603050405020304" pitchFamily="18" charset="0"/>
                        </a:endParaRPr>
                      </a:p>
                    </p:txBody>
                  </p:sp>
                  <p:cxnSp>
                    <p:nvCxnSpPr>
                      <p:cNvPr id="24" name="Connecteur droit avec flèche 23">
                        <a:extLst>
                          <a:ext uri="{FF2B5EF4-FFF2-40B4-BE49-F238E27FC236}">
                            <a16:creationId xmlns:a16="http://schemas.microsoft.com/office/drawing/2014/main" id="{17CD6C1D-3DB9-40FE-97FD-E70335770ADA}"/>
                          </a:ext>
                        </a:extLst>
                      </p:cNvPr>
                      <p:cNvCxnSpPr/>
                      <p:nvPr/>
                    </p:nvCxnSpPr>
                    <p:spPr>
                      <a:xfrm>
                        <a:off x="806450" y="171450"/>
                        <a:ext cx="546100" cy="2095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necteur droit avec flèche 24">
                        <a:extLst>
                          <a:ext uri="{FF2B5EF4-FFF2-40B4-BE49-F238E27FC236}">
                            <a16:creationId xmlns:a16="http://schemas.microsoft.com/office/drawing/2014/main" id="{AB916781-80BC-4B40-B332-F96469A0C85E}"/>
                          </a:ext>
                        </a:extLst>
                      </p:cNvPr>
                      <p:cNvCxnSpPr/>
                      <p:nvPr/>
                    </p:nvCxnSpPr>
                    <p:spPr>
                      <a:xfrm>
                        <a:off x="615950" y="488950"/>
                        <a:ext cx="457200" cy="889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grpSp>
          <p:sp>
            <p:nvSpPr>
              <p:cNvPr id="11" name="Zone de texte 448">
                <a:extLst>
                  <a:ext uri="{FF2B5EF4-FFF2-40B4-BE49-F238E27FC236}">
                    <a16:creationId xmlns:a16="http://schemas.microsoft.com/office/drawing/2014/main" id="{4A668547-7BC6-43FF-8AA0-6C4F48A541B8}"/>
                  </a:ext>
                </a:extLst>
              </p:cNvPr>
              <p:cNvSpPr txBox="1"/>
              <p:nvPr/>
            </p:nvSpPr>
            <p:spPr>
              <a:xfrm>
                <a:off x="266700" y="622300"/>
                <a:ext cx="647700" cy="438150"/>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0000"/>
                  </a:lnSpc>
                  <a:spcAft>
                    <a:spcPts val="600"/>
                  </a:spcAft>
                </a:pPr>
                <a:r>
                  <a:rPr lang="fr-FR" sz="1100">
                    <a:effectLst/>
                    <a:latin typeface="Tw Cen MT" panose="020B0602020104020603" pitchFamily="34" charset="0"/>
                    <a:ea typeface="Times New Roman" panose="02020603050405020304" pitchFamily="18" charset="0"/>
                    <a:cs typeface="Times New Roman" panose="02020603050405020304" pitchFamily="18" charset="0"/>
                  </a:rPr>
                  <a:t>Coated glass</a:t>
                </a:r>
                <a:endParaRPr lang="fr-BE" sz="1100">
                  <a:effectLst/>
                  <a:latin typeface="Tw Cen MT" panose="020B0602020104020603" pitchFamily="34" charset="0"/>
                  <a:ea typeface="Times New Roman" panose="02020603050405020304" pitchFamily="18" charset="0"/>
                  <a:cs typeface="Times New Roman" panose="02020603050405020304" pitchFamily="18" charset="0"/>
                </a:endParaRPr>
              </a:p>
            </p:txBody>
          </p:sp>
          <p:cxnSp>
            <p:nvCxnSpPr>
              <p:cNvPr id="12" name="Connecteur droit avec flèche 11">
                <a:extLst>
                  <a:ext uri="{FF2B5EF4-FFF2-40B4-BE49-F238E27FC236}">
                    <a16:creationId xmlns:a16="http://schemas.microsoft.com/office/drawing/2014/main" id="{C6E02D14-FC21-4920-9661-8083343EC1F0}"/>
                  </a:ext>
                </a:extLst>
              </p:cNvPr>
              <p:cNvCxnSpPr/>
              <p:nvPr/>
            </p:nvCxnSpPr>
            <p:spPr>
              <a:xfrm>
                <a:off x="806450" y="844550"/>
                <a:ext cx="495300" cy="457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mc:AlternateContent xmlns:mc="http://schemas.openxmlformats.org/markup-compatibility/2006" xmlns:a14="http://schemas.microsoft.com/office/drawing/2010/main">
        <mc:Choice Requires="a14">
          <p:sp>
            <p:nvSpPr>
              <p:cNvPr id="35" name="ZoneTexte 34">
                <a:extLst>
                  <a:ext uri="{FF2B5EF4-FFF2-40B4-BE49-F238E27FC236}">
                    <a16:creationId xmlns:a16="http://schemas.microsoft.com/office/drawing/2014/main" id="{11E83D9C-A875-4314-90EC-3B0ACB3AB538}"/>
                  </a:ext>
                </a:extLst>
              </p:cNvPr>
              <p:cNvSpPr txBox="1"/>
              <p:nvPr/>
            </p:nvSpPr>
            <p:spPr>
              <a:xfrm>
                <a:off x="-274126" y="5167722"/>
                <a:ext cx="4572000" cy="7205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BE" sz="2000" i="1" smtClean="0">
                              <a:solidFill>
                                <a:srgbClr val="836967"/>
                              </a:solidFill>
                              <a:latin typeface="Cambria Math" panose="02040503050406030204" pitchFamily="18" charset="0"/>
                            </a:rPr>
                          </m:ctrlPr>
                        </m:sSubPr>
                        <m:e>
                          <m:r>
                            <a:rPr lang="fr-BE" sz="2000" b="0" i="1" smtClean="0">
                              <a:solidFill>
                                <a:srgbClr val="258B73"/>
                              </a:solidFill>
                              <a:latin typeface="Cambria Math" panose="02040503050406030204" pitchFamily="18" charset="0"/>
                            </a:rPr>
                            <m:t>𝑅𝑎𝑝𝑝𝑜𝑟𝑡</m:t>
                          </m:r>
                          <m:r>
                            <a:rPr lang="fr-BE" sz="2000" b="0" i="1" smtClean="0">
                              <a:solidFill>
                                <a:srgbClr val="258B73"/>
                              </a:solidFill>
                              <a:latin typeface="Cambria Math" panose="02040503050406030204" pitchFamily="18" charset="0"/>
                            </a:rPr>
                            <m:t> </m:t>
                          </m:r>
                          <m:r>
                            <a:rPr lang="fr-BE" sz="2000" b="0" i="1" smtClean="0">
                              <a:solidFill>
                                <a:srgbClr val="258B73"/>
                              </a:solidFill>
                              <a:latin typeface="Cambria Math" panose="02040503050406030204" pitchFamily="18" charset="0"/>
                            </a:rPr>
                            <m:t>𝑓𝑟𝑜𝑛𝑡𝑎𝑙</m:t>
                          </m:r>
                          <m:r>
                            <a:rPr lang="fr-BE" sz="2000" b="0" i="1" smtClean="0">
                              <a:solidFill>
                                <a:srgbClr val="836967"/>
                              </a:solidFill>
                              <a:latin typeface="Cambria Math" panose="02040503050406030204" pitchFamily="18" charset="0"/>
                            </a:rPr>
                            <m:t>=</m:t>
                          </m:r>
                          <m:r>
                            <a:rPr lang="fr-BE" sz="2000" i="1">
                              <a:latin typeface="Cambria Math" panose="02040503050406030204" pitchFamily="18" charset="0"/>
                            </a:rPr>
                            <m:t>𝑅</m:t>
                          </m:r>
                        </m:e>
                        <m:sub>
                          <m:r>
                            <a:rPr lang="fr-BE" sz="2000" i="1">
                              <a:latin typeface="Cambria Math" panose="02040503050406030204" pitchFamily="18" charset="0"/>
                            </a:rPr>
                            <m:t>𝑓</m:t>
                          </m:r>
                        </m:sub>
                      </m:sSub>
                      <m:r>
                        <a:rPr lang="fr-BE" sz="2000" i="0">
                          <a:latin typeface="Cambria Math" panose="02040503050406030204" pitchFamily="18" charset="0"/>
                        </a:rPr>
                        <m:t>=</m:t>
                      </m:r>
                      <m:f>
                        <m:fPr>
                          <m:ctrlPr>
                            <a:rPr lang="fr-BE" sz="2000" i="1">
                              <a:solidFill>
                                <a:srgbClr val="836967"/>
                              </a:solidFill>
                              <a:latin typeface="Cambria Math" panose="02040503050406030204" pitchFamily="18" charset="0"/>
                            </a:rPr>
                          </m:ctrlPr>
                        </m:fPr>
                        <m:num>
                          <m:sSub>
                            <m:sSubPr>
                              <m:ctrlPr>
                                <a:rPr lang="fr-BE" sz="2000" i="1">
                                  <a:solidFill>
                                    <a:srgbClr val="836967"/>
                                  </a:solidFill>
                                  <a:latin typeface="Cambria Math" panose="02040503050406030204" pitchFamily="18" charset="0"/>
                                </a:rPr>
                              </m:ctrlPr>
                            </m:sSubPr>
                            <m:e>
                              <m:r>
                                <a:rPr lang="fr-BE" sz="2000" i="1">
                                  <a:latin typeface="Cambria Math" panose="02040503050406030204" pitchFamily="18" charset="0"/>
                                </a:rPr>
                                <m:t>𝑍</m:t>
                              </m:r>
                            </m:e>
                            <m:sub>
                              <m:r>
                                <a:rPr lang="fr-BE" sz="2000" i="1">
                                  <a:latin typeface="Cambria Math" panose="02040503050406030204" pitchFamily="18" charset="0"/>
                                </a:rPr>
                                <m:t>𝑠</m:t>
                              </m:r>
                            </m:sub>
                          </m:sSub>
                        </m:num>
                        <m:den>
                          <m:sSub>
                            <m:sSubPr>
                              <m:ctrlPr>
                                <a:rPr lang="fr-BE" sz="2000" i="1">
                                  <a:solidFill>
                                    <a:srgbClr val="836967"/>
                                  </a:solidFill>
                                  <a:latin typeface="Cambria Math" panose="02040503050406030204" pitchFamily="18" charset="0"/>
                                </a:rPr>
                              </m:ctrlPr>
                            </m:sSubPr>
                            <m:e>
                              <m:r>
                                <a:rPr lang="fr-BE" sz="2000" i="1">
                                  <a:latin typeface="Cambria Math" panose="02040503050406030204" pitchFamily="18" charset="0"/>
                                </a:rPr>
                                <m:t>𝑍</m:t>
                              </m:r>
                            </m:e>
                            <m:sub>
                              <m:r>
                                <a:rPr lang="fr-BE" sz="2000" i="1">
                                  <a:latin typeface="Cambria Math" panose="02040503050406030204" pitchFamily="18" charset="0"/>
                                </a:rPr>
                                <m:t>𝑠𝑡</m:t>
                              </m:r>
                            </m:sub>
                          </m:sSub>
                        </m:den>
                      </m:f>
                    </m:oMath>
                  </m:oMathPara>
                </a14:m>
                <a:endParaRPr lang="fr-BE" sz="2000" dirty="0"/>
              </a:p>
            </p:txBody>
          </p:sp>
        </mc:Choice>
        <mc:Fallback xmlns="">
          <p:sp>
            <p:nvSpPr>
              <p:cNvPr id="35" name="ZoneTexte 34">
                <a:extLst>
                  <a:ext uri="{FF2B5EF4-FFF2-40B4-BE49-F238E27FC236}">
                    <a16:creationId xmlns:a16="http://schemas.microsoft.com/office/drawing/2014/main" id="{11E83D9C-A875-4314-90EC-3B0ACB3AB538}"/>
                  </a:ext>
                </a:extLst>
              </p:cNvPr>
              <p:cNvSpPr txBox="1">
                <a:spLocks noRot="1" noChangeAspect="1" noMove="1" noResize="1" noEditPoints="1" noAdjustHandles="1" noChangeArrowheads="1" noChangeShapeType="1" noTextEdit="1"/>
              </p:cNvSpPr>
              <p:nvPr/>
            </p:nvSpPr>
            <p:spPr>
              <a:xfrm>
                <a:off x="-274126" y="5167722"/>
                <a:ext cx="4572000" cy="720518"/>
              </a:xfrm>
              <a:prstGeom prst="rect">
                <a:avLst/>
              </a:prstGeom>
              <a:blipFill>
                <a:blip r:embed="rId7"/>
                <a:stretch>
                  <a:fillRect/>
                </a:stretch>
              </a:blipFill>
            </p:spPr>
            <p:txBody>
              <a:bodyPr/>
              <a:lstStyle/>
              <a:p>
                <a:r>
                  <a:rPr lang="fr-BE">
                    <a:noFill/>
                  </a:rPr>
                  <a:t> </a:t>
                </a:r>
              </a:p>
            </p:txBody>
          </p:sp>
        </mc:Fallback>
      </mc:AlternateContent>
    </p:spTree>
    <p:custDataLst>
      <p:tags r:id="rId1"/>
    </p:custDataLst>
    <p:extLst>
      <p:ext uri="{BB962C8B-B14F-4D97-AF65-F5344CB8AC3E}">
        <p14:creationId xmlns:p14="http://schemas.microsoft.com/office/powerpoint/2010/main" val="2809455776"/>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49</a:t>
            </a:fld>
            <a:endParaRPr lang="es-ES"/>
          </a:p>
        </p:txBody>
      </p:sp>
      <p:sp>
        <p:nvSpPr>
          <p:cNvPr id="6" name="Título 13"/>
          <p:cNvSpPr>
            <a:spLocks noGrp="1"/>
          </p:cNvSpPr>
          <p:nvPr>
            <p:ph type="title"/>
          </p:nvPr>
        </p:nvSpPr>
        <p:spPr>
          <a:xfrm>
            <a:off x="341408" y="493468"/>
            <a:ext cx="8461184" cy="836864"/>
          </a:xfrm>
        </p:spPr>
        <p:txBody>
          <a:bodyPr>
            <a:no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Chromatographie </a:t>
            </a:r>
            <a:r>
              <a:rPr lang="fr-FR" sz="2800" b="1" dirty="0">
                <a:latin typeface="Century Gothic" panose="020B0502020202020204" pitchFamily="34" charset="0"/>
              </a:rPr>
              <a:t>en phase liquide à haute performance (CLHP)</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7" name="Rectangle 4">
            <a:extLst>
              <a:ext uri="{FF2B5EF4-FFF2-40B4-BE49-F238E27FC236}">
                <a16:creationId xmlns:a16="http://schemas.microsoft.com/office/drawing/2014/main" id="{F2BE7521-530A-46EE-B362-2B38F914F744}"/>
              </a:ext>
            </a:extLst>
          </p:cNvPr>
          <p:cNvSpPr txBox="1">
            <a:spLocks noChangeArrowheads="1"/>
          </p:cNvSpPr>
          <p:nvPr/>
        </p:nvSpPr>
        <p:spPr>
          <a:xfrm>
            <a:off x="256641" y="2046434"/>
            <a:ext cx="8630718" cy="35721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altLang="fr-FR" sz="2200" dirty="0">
                <a:latin typeface="Century Gothic" panose="020B0502020202020204" pitchFamily="34" charset="0"/>
              </a:rPr>
              <a:t>Permet d’obtenir un chromatogramme véritable signature de l’HE</a:t>
            </a:r>
          </a:p>
          <a:p>
            <a:pPr marL="0" indent="0">
              <a:buNone/>
            </a:pPr>
            <a:r>
              <a:rPr lang="fr-FR" sz="2400" dirty="0">
                <a:solidFill>
                  <a:srgbClr val="139D8D"/>
                </a:solidFill>
                <a:latin typeface="Century Gothic" panose="020B0502020202020204" pitchFamily="34" charset="0"/>
              </a:rPr>
              <a:t>→ </a:t>
            </a:r>
            <a:r>
              <a:rPr lang="fr-FR" sz="2200" dirty="0">
                <a:latin typeface="Century Gothic" panose="020B0502020202020204" pitchFamily="34" charset="0"/>
              </a:rPr>
              <a:t>Utilisé pour les HE pas entièrement volatiles </a:t>
            </a:r>
            <a:r>
              <a:rPr lang="fr-FR" sz="2000" dirty="0">
                <a:latin typeface="Century Gothic" panose="020B0502020202020204" pitchFamily="34" charset="0"/>
              </a:rPr>
              <a:t>ex. HE d’agrumes</a:t>
            </a:r>
            <a:endParaRPr lang="fr-BE" altLang="fr-FR" sz="2000" dirty="0">
              <a:latin typeface="Century Gothic" panose="020B0502020202020204" pitchFamily="34" charset="0"/>
            </a:endParaRPr>
          </a:p>
          <a:p>
            <a:endParaRPr lang="fr-BE" altLang="fr-FR" sz="2200" dirty="0">
              <a:latin typeface="Century Gothic" panose="020B0502020202020204" pitchFamily="34" charset="0"/>
            </a:endParaRPr>
          </a:p>
          <a:p>
            <a:r>
              <a:rPr lang="fr-BE" altLang="fr-FR" sz="2200" dirty="0">
                <a:latin typeface="Century Gothic" panose="020B0502020202020204" pitchFamily="34" charset="0"/>
              </a:rPr>
              <a:t>Principe: le liquide est séparé en fonction de sa polarité et de sa masse dans une colonne capillaire. Le détecteur « brûle » les composés séparés sur la colonne et permet la quantification (FID)</a:t>
            </a:r>
          </a:p>
          <a:p>
            <a:endParaRPr lang="fr-BE" altLang="fr-FR" sz="2200" dirty="0">
              <a:latin typeface="Century Gothic" panose="020B0502020202020204" pitchFamily="34" charset="0"/>
            </a:endParaRPr>
          </a:p>
          <a:p>
            <a:r>
              <a:rPr lang="fr-BE" altLang="fr-FR" sz="2200" dirty="0">
                <a:latin typeface="Century Gothic" panose="020B0502020202020204" pitchFamily="34" charset="0"/>
              </a:rPr>
              <a:t>Permet d’analyser les </a:t>
            </a:r>
            <a:r>
              <a:rPr lang="fr-BE" altLang="fr-FR" sz="2200">
                <a:latin typeface="Century Gothic" panose="020B0502020202020204" pitchFamily="34" charset="0"/>
              </a:rPr>
              <a:t>composés non-volatils d’une HE</a:t>
            </a:r>
            <a:endParaRPr lang="fr-BE" altLang="fr-FR" sz="22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3296457204"/>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a:t>
            </a:fld>
            <a:endParaRPr lang="es-ES"/>
          </a:p>
        </p:txBody>
      </p:sp>
      <p:sp>
        <p:nvSpPr>
          <p:cNvPr id="6" name="Título 13"/>
          <p:cNvSpPr>
            <a:spLocks noGrp="1"/>
          </p:cNvSpPr>
          <p:nvPr>
            <p:ph type="title"/>
          </p:nvPr>
        </p:nvSpPr>
        <p:spPr>
          <a:xfrm>
            <a:off x="332742" y="405014"/>
            <a:ext cx="7886700" cy="735617"/>
          </a:xfrm>
        </p:spPr>
        <p:txBody>
          <a:bodyPr>
            <a:normAutofit/>
          </a:bodyPr>
          <a:lstStyle/>
          <a:p>
            <a:r>
              <a:rPr lang="es-ES" sz="2800" b="1" dirty="0" err="1">
                <a:solidFill>
                  <a:srgbClr val="139D8D"/>
                </a:solidFill>
                <a:latin typeface="Century Gothic" panose="020B0502020202020204" pitchFamily="34" charset="0"/>
              </a:rPr>
              <a:t>Huiles</a:t>
            </a:r>
            <a:r>
              <a:rPr lang="es-ES" sz="2800" b="1" dirty="0">
                <a:solidFill>
                  <a:srgbClr val="139D8D"/>
                </a:solidFill>
                <a:latin typeface="Century Gothic" panose="020B0502020202020204" pitchFamily="34" charset="0"/>
              </a:rPr>
              <a:t> </a:t>
            </a:r>
            <a:r>
              <a:rPr lang="es-ES" sz="2800" b="1" dirty="0" err="1">
                <a:solidFill>
                  <a:srgbClr val="139D8D"/>
                </a:solidFill>
                <a:latin typeface="Century Gothic" panose="020B0502020202020204" pitchFamily="34" charset="0"/>
              </a:rPr>
              <a:t>essentielles</a:t>
            </a:r>
            <a:r>
              <a:rPr lang="es-ES" sz="2800" b="1" dirty="0">
                <a:solidFill>
                  <a:srgbClr val="139D8D"/>
                </a:solidFill>
                <a:latin typeface="Century Gothic" panose="020B0502020202020204" pitchFamily="34" charset="0"/>
              </a:rPr>
              <a:t> : </a:t>
            </a:r>
            <a:r>
              <a:rPr lang="es-ES" sz="2800" b="1" dirty="0" err="1">
                <a:latin typeface="Century Gothic" panose="020B0502020202020204" pitchFamily="34" charset="0"/>
              </a:rPr>
              <a:t>Production</a:t>
            </a:r>
            <a:r>
              <a:rPr lang="es-ES" sz="2800" b="1" dirty="0">
                <a:latin typeface="Century Gothic" panose="020B0502020202020204" pitchFamily="34" charset="0"/>
              </a:rPr>
              <a:t> </a:t>
            </a:r>
            <a:r>
              <a:rPr lang="es-ES" sz="2800" b="1" dirty="0" err="1">
                <a:latin typeface="Century Gothic" panose="020B0502020202020204" pitchFamily="34" charset="0"/>
              </a:rPr>
              <a:t>mondiale</a:t>
            </a:r>
            <a:endParaRPr lang="es-ES"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3" name="Image 2">
            <a:extLst>
              <a:ext uri="{FF2B5EF4-FFF2-40B4-BE49-F238E27FC236}">
                <a16:creationId xmlns:a16="http://schemas.microsoft.com/office/drawing/2014/main" id="{5D1A7822-0861-48C7-9551-C85F3BEB6A6E}"/>
              </a:ext>
            </a:extLst>
          </p:cNvPr>
          <p:cNvPicPr>
            <a:picLocks noChangeAspect="1"/>
          </p:cNvPicPr>
          <p:nvPr/>
        </p:nvPicPr>
        <p:blipFill>
          <a:blip r:embed="rId6"/>
          <a:stretch>
            <a:fillRect/>
          </a:stretch>
        </p:blipFill>
        <p:spPr>
          <a:xfrm>
            <a:off x="-86299" y="1947073"/>
            <a:ext cx="4362391" cy="2824180"/>
          </a:xfrm>
          <a:prstGeom prst="rect">
            <a:avLst/>
          </a:prstGeom>
        </p:spPr>
      </p:pic>
      <p:sp>
        <p:nvSpPr>
          <p:cNvPr id="4" name="ZoneTexte 3">
            <a:extLst>
              <a:ext uri="{FF2B5EF4-FFF2-40B4-BE49-F238E27FC236}">
                <a16:creationId xmlns:a16="http://schemas.microsoft.com/office/drawing/2014/main" id="{076BB7BD-4059-4168-A7FA-34973EFA9CD6}"/>
              </a:ext>
            </a:extLst>
          </p:cNvPr>
          <p:cNvSpPr txBox="1"/>
          <p:nvPr/>
        </p:nvSpPr>
        <p:spPr>
          <a:xfrm>
            <a:off x="49033" y="5703870"/>
            <a:ext cx="4502857" cy="1077218"/>
          </a:xfrm>
          <a:prstGeom prst="rect">
            <a:avLst/>
          </a:prstGeom>
          <a:noFill/>
        </p:spPr>
        <p:txBody>
          <a:bodyPr wrap="square" rtlCol="0">
            <a:spAutoFit/>
          </a:bodyPr>
          <a:lstStyle/>
          <a:p>
            <a:r>
              <a:rPr lang="fr-FR" sz="1600" i="1" dirty="0">
                <a:latin typeface="Century Gothic" panose="020B0502020202020204" pitchFamily="34" charset="0"/>
              </a:rPr>
              <a:t>Source : </a:t>
            </a:r>
            <a:r>
              <a:rPr lang="fr-FR" sz="1600" i="1" dirty="0" err="1">
                <a:latin typeface="Century Gothic" panose="020B0502020202020204" pitchFamily="34" charset="0"/>
              </a:rPr>
              <a:t>Handbook</a:t>
            </a:r>
            <a:r>
              <a:rPr lang="fr-FR" sz="1600" i="1" dirty="0">
                <a:latin typeface="Century Gothic" panose="020B0502020202020204" pitchFamily="34" charset="0"/>
              </a:rPr>
              <a:t> of Essential </a:t>
            </a:r>
            <a:r>
              <a:rPr lang="fr-FR" sz="1600" i="1" dirty="0" err="1">
                <a:latin typeface="Century Gothic" panose="020B0502020202020204" pitchFamily="34" charset="0"/>
              </a:rPr>
              <a:t>Oil</a:t>
            </a:r>
            <a:r>
              <a:rPr lang="fr-FR" sz="1600" i="1" dirty="0">
                <a:latin typeface="Century Gothic" panose="020B0502020202020204" pitchFamily="34" charset="0"/>
              </a:rPr>
              <a:t>, Science, </a:t>
            </a:r>
            <a:r>
              <a:rPr lang="fr-FR" sz="1600" i="1" dirty="0" err="1">
                <a:latin typeface="Century Gothic" panose="020B0502020202020204" pitchFamily="34" charset="0"/>
              </a:rPr>
              <a:t>Technology</a:t>
            </a:r>
            <a:r>
              <a:rPr lang="fr-FR" sz="1600" i="1" dirty="0">
                <a:latin typeface="Century Gothic" panose="020B0502020202020204" pitchFamily="34" charset="0"/>
              </a:rPr>
              <a:t> and Applications </a:t>
            </a:r>
            <a:r>
              <a:rPr lang="fr-FR" sz="1600" i="1" dirty="0" err="1">
                <a:latin typeface="Century Gothic" panose="020B0502020202020204" pitchFamily="34" charset="0"/>
              </a:rPr>
              <a:t>edited</a:t>
            </a:r>
            <a:r>
              <a:rPr lang="fr-FR" sz="1600" i="1" dirty="0">
                <a:latin typeface="Century Gothic" panose="020B0502020202020204" pitchFamily="34" charset="0"/>
              </a:rPr>
              <a:t> by K. </a:t>
            </a:r>
            <a:r>
              <a:rPr lang="fr-FR" sz="1600" i="1" dirty="0" err="1">
                <a:latin typeface="Century Gothic" panose="020B0502020202020204" pitchFamily="34" charset="0"/>
              </a:rPr>
              <a:t>Husnu</a:t>
            </a:r>
            <a:r>
              <a:rPr lang="fr-FR" sz="1600" i="1" dirty="0">
                <a:latin typeface="Century Gothic" panose="020B0502020202020204" pitchFamily="34" charset="0"/>
              </a:rPr>
              <a:t> Can Baser and G. </a:t>
            </a:r>
            <a:r>
              <a:rPr lang="fr-FR" sz="1600" i="1" dirty="0" err="1">
                <a:latin typeface="Century Gothic" panose="020B0502020202020204" pitchFamily="34" charset="0"/>
              </a:rPr>
              <a:t>Buchbauer</a:t>
            </a:r>
            <a:r>
              <a:rPr lang="fr-FR" sz="1600" i="1" dirty="0">
                <a:latin typeface="Century Gothic" panose="020B0502020202020204" pitchFamily="34" charset="0"/>
              </a:rPr>
              <a:t>, </a:t>
            </a:r>
            <a:r>
              <a:rPr lang="fr-FR" sz="1600" i="1" dirty="0" err="1">
                <a:latin typeface="Century Gothic" panose="020B0502020202020204" pitchFamily="34" charset="0"/>
              </a:rPr>
              <a:t>chap</a:t>
            </a:r>
            <a:r>
              <a:rPr lang="fr-FR" sz="1600" i="1" dirty="0">
                <a:latin typeface="Century Gothic" panose="020B0502020202020204" pitchFamily="34" charset="0"/>
              </a:rPr>
              <a:t> 3. p.84-85 (2010)</a:t>
            </a:r>
          </a:p>
        </p:txBody>
      </p:sp>
      <p:sp>
        <p:nvSpPr>
          <p:cNvPr id="11" name="ZoneTexte 10">
            <a:extLst>
              <a:ext uri="{FF2B5EF4-FFF2-40B4-BE49-F238E27FC236}">
                <a16:creationId xmlns:a16="http://schemas.microsoft.com/office/drawing/2014/main" id="{65F73A95-DCE2-438C-80E8-EC557E04B3CD}"/>
              </a:ext>
            </a:extLst>
          </p:cNvPr>
          <p:cNvSpPr txBox="1"/>
          <p:nvPr/>
        </p:nvSpPr>
        <p:spPr>
          <a:xfrm>
            <a:off x="5171995" y="5090260"/>
            <a:ext cx="3789162" cy="1631216"/>
          </a:xfrm>
          <a:prstGeom prst="rect">
            <a:avLst/>
          </a:prstGeom>
          <a:noFill/>
        </p:spPr>
        <p:txBody>
          <a:bodyPr wrap="square" rtlCol="0">
            <a:spAutoFit/>
          </a:bodyPr>
          <a:lstStyle/>
          <a:p>
            <a:r>
              <a:rPr lang="fr-FR" sz="2000" dirty="0">
                <a:latin typeface="Century Gothic" panose="020B0502020202020204" pitchFamily="34" charset="0"/>
              </a:rPr>
              <a:t>1850-1950 : France, Italie, Espagne, Portugal</a:t>
            </a:r>
          </a:p>
          <a:p>
            <a:pPr marL="342900" indent="-342900">
              <a:buFont typeface="Arial" panose="020B0604020202020204" pitchFamily="34" charset="0"/>
              <a:buChar char="•"/>
            </a:pPr>
            <a:r>
              <a:rPr lang="fr-FR" sz="2000" dirty="0">
                <a:latin typeface="Century Gothic" panose="020B0502020202020204" pitchFamily="34" charset="0"/>
              </a:rPr>
              <a:t>1950 : Afrique du Nord</a:t>
            </a:r>
          </a:p>
          <a:p>
            <a:pPr marL="342900" indent="-342900">
              <a:buFont typeface="Arial" panose="020B0604020202020204" pitchFamily="34" charset="0"/>
              <a:buChar char="•"/>
            </a:pPr>
            <a:r>
              <a:rPr lang="fr-FR" sz="2000" dirty="0">
                <a:latin typeface="Century Gothic" panose="020B0502020202020204" pitchFamily="34" charset="0"/>
              </a:rPr>
              <a:t>1990 : Chine, Inde</a:t>
            </a:r>
          </a:p>
          <a:p>
            <a:pPr marL="342900" indent="-342900">
              <a:buFont typeface="Arial" panose="020B0604020202020204" pitchFamily="34" charset="0"/>
              <a:buChar char="•"/>
            </a:pPr>
            <a:r>
              <a:rPr lang="fr-FR" sz="2000" dirty="0">
                <a:latin typeface="Century Gothic" panose="020B0502020202020204" pitchFamily="34" charset="0"/>
                <a:sym typeface="Symbol" panose="05050102010706020507" pitchFamily="18" charset="2"/>
              </a:rPr>
              <a:t></a:t>
            </a:r>
            <a:r>
              <a:rPr lang="fr-FR" sz="2000" dirty="0">
                <a:latin typeface="Century Gothic" panose="020B0502020202020204" pitchFamily="34" charset="0"/>
              </a:rPr>
              <a:t>2010 : Inde</a:t>
            </a:r>
          </a:p>
        </p:txBody>
      </p:sp>
      <p:pic>
        <p:nvPicPr>
          <p:cNvPr id="20" name="Image 19">
            <a:extLst>
              <a:ext uri="{FF2B5EF4-FFF2-40B4-BE49-F238E27FC236}">
                <a16:creationId xmlns:a16="http://schemas.microsoft.com/office/drawing/2014/main" id="{3C291CAA-097C-42CD-8F2F-9B73818E21CD}"/>
              </a:ext>
            </a:extLst>
          </p:cNvPr>
          <p:cNvPicPr>
            <a:picLocks noChangeAspect="1"/>
          </p:cNvPicPr>
          <p:nvPr/>
        </p:nvPicPr>
        <p:blipFill>
          <a:blip r:embed="rId7"/>
          <a:stretch>
            <a:fillRect/>
          </a:stretch>
        </p:blipFill>
        <p:spPr>
          <a:xfrm>
            <a:off x="4276092" y="1690874"/>
            <a:ext cx="4908616" cy="3080379"/>
          </a:xfrm>
          <a:prstGeom prst="rect">
            <a:avLst/>
          </a:prstGeom>
        </p:spPr>
      </p:pic>
    </p:spTree>
    <p:custDataLst>
      <p:tags r:id="rId1"/>
    </p:custDataLst>
    <p:extLst>
      <p:ext uri="{BB962C8B-B14F-4D97-AF65-F5344CB8AC3E}">
        <p14:creationId xmlns:p14="http://schemas.microsoft.com/office/powerpoint/2010/main" val="142721743"/>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50</a:t>
            </a:fld>
            <a:endParaRPr lang="es-ES"/>
          </a:p>
        </p:txBody>
      </p:sp>
      <p:sp>
        <p:nvSpPr>
          <p:cNvPr id="6" name="Título 13"/>
          <p:cNvSpPr>
            <a:spLocks noGrp="1"/>
          </p:cNvSpPr>
          <p:nvPr>
            <p:ph type="title"/>
          </p:nvPr>
        </p:nvSpPr>
        <p:spPr>
          <a:xfrm>
            <a:off x="341408" y="493468"/>
            <a:ext cx="8461184" cy="836864"/>
          </a:xfrm>
        </p:spPr>
        <p:txBody>
          <a:bodyPr>
            <a:no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Chromatographie en phase gazeuse (CPG)</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7" name="Rectangle 4">
            <a:extLst>
              <a:ext uri="{FF2B5EF4-FFF2-40B4-BE49-F238E27FC236}">
                <a16:creationId xmlns:a16="http://schemas.microsoft.com/office/drawing/2014/main" id="{F2BE7521-530A-46EE-B362-2B38F914F744}"/>
              </a:ext>
            </a:extLst>
          </p:cNvPr>
          <p:cNvSpPr txBox="1">
            <a:spLocks noChangeArrowheads="1"/>
          </p:cNvSpPr>
          <p:nvPr/>
        </p:nvSpPr>
        <p:spPr>
          <a:xfrm>
            <a:off x="256641" y="2046434"/>
            <a:ext cx="8630718" cy="35721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altLang="fr-FR" sz="2200" dirty="0">
                <a:latin typeface="Century Gothic" panose="020B0502020202020204" pitchFamily="34" charset="0"/>
              </a:rPr>
              <a:t>Permet d’obtenir un chromatogramme véritable signature de l’HE</a:t>
            </a:r>
          </a:p>
          <a:p>
            <a:endParaRPr lang="fr-BE" altLang="fr-FR" sz="2200" dirty="0">
              <a:latin typeface="Century Gothic" panose="020B0502020202020204" pitchFamily="34" charset="0"/>
            </a:endParaRPr>
          </a:p>
          <a:p>
            <a:r>
              <a:rPr lang="fr-BE" altLang="fr-FR" sz="2200" dirty="0">
                <a:latin typeface="Century Gothic" panose="020B0502020202020204" pitchFamily="34" charset="0"/>
              </a:rPr>
              <a:t>Principe: le liquide est vaporisé puis séparé en fonction de sa polarité et de sa masse dans une colonne capillaire. Le détecteur « brûle » les composés séparés sur la colonne et permet la quantification (FID)</a:t>
            </a:r>
          </a:p>
          <a:p>
            <a:endParaRPr lang="fr-BE" altLang="fr-FR" sz="2200" dirty="0">
              <a:latin typeface="Century Gothic" panose="020B0502020202020204" pitchFamily="34" charset="0"/>
            </a:endParaRPr>
          </a:p>
          <a:p>
            <a:r>
              <a:rPr lang="fr-BE" altLang="fr-FR" sz="2200" dirty="0">
                <a:latin typeface="Century Gothic" panose="020B0502020202020204" pitchFamily="34" charset="0"/>
              </a:rPr>
              <a:t>Permet de mettre en évidence des fraudes fines et des contaminations involontaires.</a:t>
            </a:r>
          </a:p>
        </p:txBody>
      </p:sp>
    </p:spTree>
    <p:custDataLst>
      <p:tags r:id="rId1"/>
    </p:custDataLst>
    <p:extLst>
      <p:ext uri="{BB962C8B-B14F-4D97-AF65-F5344CB8AC3E}">
        <p14:creationId xmlns:p14="http://schemas.microsoft.com/office/powerpoint/2010/main" val="4057464472"/>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51</a:t>
            </a:fld>
            <a:endParaRPr lang="es-ES"/>
          </a:p>
        </p:txBody>
      </p:sp>
      <p:sp>
        <p:nvSpPr>
          <p:cNvPr id="6" name="Título 13"/>
          <p:cNvSpPr>
            <a:spLocks noGrp="1"/>
          </p:cNvSpPr>
          <p:nvPr>
            <p:ph type="title"/>
          </p:nvPr>
        </p:nvSpPr>
        <p:spPr>
          <a:xfrm>
            <a:off x="341408" y="493468"/>
            <a:ext cx="8461184"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Chromatographie en phase gazeuse (CPG)</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9" name="Rectangle 3">
            <a:extLst>
              <a:ext uri="{FF2B5EF4-FFF2-40B4-BE49-F238E27FC236}">
                <a16:creationId xmlns:a16="http://schemas.microsoft.com/office/drawing/2014/main" id="{A950669D-E41B-4A30-A32A-45E542E9B333}"/>
              </a:ext>
            </a:extLst>
          </p:cNvPr>
          <p:cNvSpPr txBox="1">
            <a:spLocks noChangeArrowheads="1"/>
          </p:cNvSpPr>
          <p:nvPr/>
        </p:nvSpPr>
        <p:spPr>
          <a:xfrm>
            <a:off x="5629529" y="2464772"/>
            <a:ext cx="3292838" cy="273547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fr-BE" altLang="fr-FR" dirty="0">
                <a:latin typeface="Century Gothic" panose="020B0502020202020204" pitchFamily="34" charset="0"/>
              </a:rPr>
              <a:t>On se base sur le temps de rétention et l’injection de standards</a:t>
            </a:r>
          </a:p>
          <a:p>
            <a:pPr>
              <a:buFontTx/>
              <a:buNone/>
            </a:pPr>
            <a:endParaRPr lang="fr-BE" altLang="fr-FR" dirty="0">
              <a:latin typeface="Century Gothic" panose="020B0502020202020204" pitchFamily="34" charset="0"/>
            </a:endParaRPr>
          </a:p>
          <a:p>
            <a:pPr>
              <a:buFontTx/>
              <a:buNone/>
            </a:pPr>
            <a:r>
              <a:rPr lang="fr-BE" altLang="fr-FR" dirty="0">
                <a:latin typeface="Century Gothic" panose="020B0502020202020204" pitchFamily="34" charset="0"/>
              </a:rPr>
              <a:t>Très bonne précision pour quantification mais identification ????</a:t>
            </a:r>
          </a:p>
        </p:txBody>
      </p:sp>
      <p:pic>
        <p:nvPicPr>
          <p:cNvPr id="10" name="Picture 4" descr="chromatoML">
            <a:extLst>
              <a:ext uri="{FF2B5EF4-FFF2-40B4-BE49-F238E27FC236}">
                <a16:creationId xmlns:a16="http://schemas.microsoft.com/office/drawing/2014/main" id="{5041B8D6-F147-4C0B-B348-A7D9C58D33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18609" y="2134773"/>
            <a:ext cx="5420671" cy="31237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4061790111"/>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52</a:t>
            </a:fld>
            <a:endParaRPr lang="es-ES"/>
          </a:p>
        </p:txBody>
      </p:sp>
      <p:sp>
        <p:nvSpPr>
          <p:cNvPr id="6" name="Título 13"/>
          <p:cNvSpPr>
            <a:spLocks noGrp="1"/>
          </p:cNvSpPr>
          <p:nvPr>
            <p:ph type="title"/>
          </p:nvPr>
        </p:nvSpPr>
        <p:spPr>
          <a:xfrm>
            <a:off x="341408" y="493468"/>
            <a:ext cx="8461184"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Chromatographie en phase gazeuse (CPG)</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1" name="Rectangle 3">
            <a:extLst>
              <a:ext uri="{FF2B5EF4-FFF2-40B4-BE49-F238E27FC236}">
                <a16:creationId xmlns:a16="http://schemas.microsoft.com/office/drawing/2014/main" id="{6DF98EAD-9B39-47A9-9005-5E923A05DEA2}"/>
              </a:ext>
            </a:extLst>
          </p:cNvPr>
          <p:cNvSpPr txBox="1">
            <a:spLocks noChangeArrowheads="1"/>
          </p:cNvSpPr>
          <p:nvPr/>
        </p:nvSpPr>
        <p:spPr>
          <a:xfrm>
            <a:off x="345911" y="1750141"/>
            <a:ext cx="8461184" cy="4689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altLang="fr-FR" sz="2200" dirty="0">
                <a:latin typeface="Century Gothic" panose="020B0502020202020204" pitchFamily="34" charset="0"/>
              </a:rPr>
              <a:t>Idéalement couplé à un spectromètre de masse qui permet l’identification</a:t>
            </a:r>
          </a:p>
          <a:p>
            <a:endParaRPr lang="fr-BE" altLang="fr-FR" sz="2200" dirty="0">
              <a:latin typeface="Century Gothic" panose="020B0502020202020204" pitchFamily="34" charset="0"/>
            </a:endParaRPr>
          </a:p>
          <a:p>
            <a:r>
              <a:rPr lang="fr-BE" altLang="fr-FR" sz="2200" dirty="0">
                <a:latin typeface="Century Gothic" panose="020B0502020202020204" pitchFamily="34" charset="0"/>
              </a:rPr>
              <a:t>Principe: la molécule est bombardée avec des électrons et le spectre obtenu (spectre de masse) est typique de la molécule</a:t>
            </a:r>
          </a:p>
          <a:p>
            <a:endParaRPr lang="fr-BE" altLang="fr-FR" sz="2200" dirty="0">
              <a:latin typeface="Century Gothic" panose="020B0502020202020204" pitchFamily="34" charset="0"/>
            </a:endParaRPr>
          </a:p>
          <a:p>
            <a:r>
              <a:rPr lang="fr-BE" altLang="fr-FR" sz="2200" dirty="0">
                <a:latin typeface="Century Gothic" panose="020B0502020202020204" pitchFamily="34" charset="0"/>
              </a:rPr>
              <a:t>Moins adapté à la quantification</a:t>
            </a:r>
          </a:p>
          <a:p>
            <a:endParaRPr lang="fr-BE" altLang="fr-FR" sz="2200" dirty="0">
              <a:latin typeface="Century Gothic" panose="020B0502020202020204" pitchFamily="34" charset="0"/>
            </a:endParaRPr>
          </a:p>
          <a:p>
            <a:r>
              <a:rPr lang="fr-BE" altLang="fr-FR" sz="2200" dirty="0">
                <a:latin typeface="Century Gothic" panose="020B0502020202020204" pitchFamily="34" charset="0"/>
              </a:rPr>
              <a:t>Appareillage plus coûteux, demande personnel très qualifié</a:t>
            </a:r>
          </a:p>
        </p:txBody>
      </p:sp>
    </p:spTree>
    <p:custDataLst>
      <p:tags r:id="rId1"/>
    </p:custDataLst>
    <p:extLst>
      <p:ext uri="{BB962C8B-B14F-4D97-AF65-F5344CB8AC3E}">
        <p14:creationId xmlns:p14="http://schemas.microsoft.com/office/powerpoint/2010/main" val="3035686428"/>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53</a:t>
            </a:fld>
            <a:endParaRPr lang="es-ES"/>
          </a:p>
        </p:txBody>
      </p:sp>
      <p:sp>
        <p:nvSpPr>
          <p:cNvPr id="6" name="Título 13"/>
          <p:cNvSpPr>
            <a:spLocks noGrp="1"/>
          </p:cNvSpPr>
          <p:nvPr>
            <p:ph type="title"/>
          </p:nvPr>
        </p:nvSpPr>
        <p:spPr>
          <a:xfrm>
            <a:off x="341408" y="493468"/>
            <a:ext cx="8461184"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Chromatographie en phase gazeuse (CPG)</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6"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9" name="Object 8">
            <a:extLst>
              <a:ext uri="{FF2B5EF4-FFF2-40B4-BE49-F238E27FC236}">
                <a16:creationId xmlns:a16="http://schemas.microsoft.com/office/drawing/2014/main" id="{56F04A88-4A47-4324-86FA-47E86F1473B7}"/>
              </a:ext>
            </a:extLst>
          </p:cNvPr>
          <p:cNvGraphicFramePr>
            <a:graphicFrameLocks noGrp="1" noChangeAspect="1"/>
          </p:cNvGraphicFramePr>
          <p:nvPr>
            <p:ph idx="1"/>
            <p:extLst>
              <p:ext uri="{D42A27DB-BD31-4B8C-83A1-F6EECF244321}">
                <p14:modId xmlns:p14="http://schemas.microsoft.com/office/powerpoint/2010/main" val="761251642"/>
              </p:ext>
            </p:extLst>
          </p:nvPr>
        </p:nvGraphicFramePr>
        <p:xfrm>
          <a:off x="671588" y="1330332"/>
          <a:ext cx="7460581" cy="5315272"/>
        </p:xfrm>
        <a:graphic>
          <a:graphicData uri="http://schemas.openxmlformats.org/presentationml/2006/ole">
            <mc:AlternateContent xmlns:mc="http://schemas.openxmlformats.org/markup-compatibility/2006">
              <mc:Choice xmlns:v="urn:schemas-microsoft-com:vml" Requires="v">
                <p:oleObj spid="_x0000_s1177" name="Photo Editor Photo" r:id="rId7" imgW="6163535" imgH="4390476" progId="MSPhotoEd.3">
                  <p:embed/>
                </p:oleObj>
              </mc:Choice>
              <mc:Fallback>
                <p:oleObj name="Photo Editor Photo" r:id="rId7" imgW="6163535" imgH="4390476" progId="MSPhotoEd.3">
                  <p:embed/>
                  <p:pic>
                    <p:nvPicPr>
                      <p:cNvPr id="54275"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88" y="1330332"/>
                        <a:ext cx="7460581" cy="5315272"/>
                      </a:xfrm>
                      <a:prstGeom prst="rect">
                        <a:avLst/>
                      </a:prstGeom>
                      <a:noFill/>
                      <a:ln>
                        <a:noFill/>
                      </a:ln>
                      <a:effectLst/>
                    </p:spPr>
                  </p:pic>
                </p:oleObj>
              </mc:Fallback>
            </mc:AlternateContent>
          </a:graphicData>
        </a:graphic>
      </p:graphicFrame>
    </p:spTree>
    <p:custDataLst>
      <p:tags r:id="rId2"/>
    </p:custDataLst>
    <p:extLst>
      <p:ext uri="{BB962C8B-B14F-4D97-AF65-F5344CB8AC3E}">
        <p14:creationId xmlns:p14="http://schemas.microsoft.com/office/powerpoint/2010/main" val="3752847569"/>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54</a:t>
            </a:fld>
            <a:endParaRPr lang="es-ES"/>
          </a:p>
        </p:txBody>
      </p:sp>
      <p:sp>
        <p:nvSpPr>
          <p:cNvPr id="11" name="CuadroTexto 10"/>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Hub</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a:t>
            </a:r>
          </a:p>
        </p:txBody>
      </p:sp>
      <p:sp>
        <p:nvSpPr>
          <p:cNvPr id="17" name="Metin kutusu 8"/>
          <p:cNvSpPr txBox="1"/>
          <p:nvPr/>
        </p:nvSpPr>
        <p:spPr>
          <a:xfrm>
            <a:off x="388726" y="584713"/>
            <a:ext cx="7781731" cy="4893647"/>
          </a:xfrm>
          <a:prstGeom prst="rect">
            <a:avLst/>
          </a:prstGeom>
          <a:noFill/>
        </p:spPr>
        <p:txBody>
          <a:bodyPr wrap="square" rtlCol="0">
            <a:spAutoFit/>
          </a:bodyPr>
          <a:lstStyle/>
          <a:p>
            <a:r>
              <a:rPr lang="fr-BE" sz="3600" b="1" dirty="0">
                <a:solidFill>
                  <a:srgbClr val="139D8D"/>
                </a:solidFill>
                <a:latin typeface="Century Gothic" panose="020B0502020202020204" pitchFamily="34" charset="0"/>
                <a:ea typeface="+mj-ea"/>
                <a:cs typeface="+mj-cs"/>
              </a:rPr>
              <a:t>Plan</a:t>
            </a:r>
            <a:endParaRPr lang="tr-TR" sz="3600" b="1" dirty="0">
              <a:solidFill>
                <a:srgbClr val="139D8D"/>
              </a:solidFill>
              <a:latin typeface="Century Gothic" panose="020B0502020202020204" pitchFamily="34" charset="0"/>
              <a:ea typeface="+mj-ea"/>
              <a:cs typeface="+mj-cs"/>
            </a:endParaRPr>
          </a:p>
          <a:p>
            <a:endParaRPr lang="tr-TR" sz="24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Historique</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Marché mondial</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Législation </a:t>
            </a:r>
          </a:p>
          <a:p>
            <a:pPr marL="1073150" indent="-457200">
              <a:buFont typeface="Arial" panose="020B0604020202020204" pitchFamily="34" charset="0"/>
              <a:buChar char="•"/>
            </a:pPr>
            <a:r>
              <a:rPr lang="fr-FR" sz="3600" dirty="0">
                <a:solidFill>
                  <a:schemeClr val="bg1">
                    <a:lumMod val="65000"/>
                  </a:schemeClr>
                </a:solidFill>
                <a:latin typeface="Century Gothic" panose="020B0502020202020204" pitchFamily="34" charset="0"/>
              </a:rPr>
              <a:t>Définition &amp; Composition</a:t>
            </a:r>
          </a:p>
          <a:p>
            <a:pPr marL="1073150" indent="-457200">
              <a:buFont typeface="Arial" panose="020B0604020202020204" pitchFamily="34" charset="0"/>
              <a:buChar char="•"/>
            </a:pPr>
            <a:r>
              <a:rPr lang="fr-FR" sz="3600" dirty="0">
                <a:solidFill>
                  <a:schemeClr val="bg1">
                    <a:lumMod val="65000"/>
                  </a:schemeClr>
                </a:solidFill>
                <a:latin typeface="Century Gothic" panose="020B0502020202020204" pitchFamily="34" charset="0"/>
              </a:rPr>
              <a:t>Méthodes d’Extraction </a:t>
            </a:r>
          </a:p>
          <a:p>
            <a:pPr marL="1073150" indent="-457200">
              <a:buFont typeface="Arial" panose="020B0604020202020204" pitchFamily="34" charset="0"/>
              <a:buChar char="•"/>
            </a:pPr>
            <a:r>
              <a:rPr lang="fr-FR" sz="3600" dirty="0">
                <a:solidFill>
                  <a:schemeClr val="bg1">
                    <a:lumMod val="65000"/>
                  </a:schemeClr>
                </a:solidFill>
                <a:latin typeface="Century Gothic" panose="020B0502020202020204" pitchFamily="34" charset="0"/>
              </a:rPr>
              <a:t>Caractérisation</a:t>
            </a:r>
            <a:r>
              <a:rPr lang="tr-TR" sz="3600" dirty="0">
                <a:solidFill>
                  <a:schemeClr val="bg1">
                    <a:lumMod val="65000"/>
                  </a:schemeClr>
                </a:solidFill>
                <a:latin typeface="Century Gothic" panose="020B0502020202020204" pitchFamily="34" charset="0"/>
                <a:cs typeface="Arial" panose="020B0604020202020204" pitchFamily="34" charset="0"/>
              </a:rPr>
              <a:t>  </a:t>
            </a:r>
            <a:endParaRPr lang="fr-BE" sz="3600" dirty="0">
              <a:solidFill>
                <a:schemeClr val="bg1">
                  <a:lumMod val="65000"/>
                </a:schemeClr>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prstClr val="black"/>
                </a:solidFill>
                <a:latin typeface="Century Gothic" panose="020B0502020202020204" pitchFamily="34" charset="0"/>
                <a:cs typeface="Arial" panose="020B0604020202020204" pitchFamily="34" charset="0"/>
              </a:rPr>
              <a:t> Ex : Lavande vraie</a:t>
            </a:r>
            <a:endParaRPr lang="tr-TR" sz="3600" dirty="0">
              <a:solidFill>
                <a:prstClr val="black"/>
              </a:solidFill>
              <a:latin typeface="Century Gothic" panose="020B0502020202020204" pitchFamily="34" charset="0"/>
              <a:cs typeface="Arial" panose="020B0604020202020204" pitchFamily="34" charset="0"/>
            </a:endParaRPr>
          </a:p>
        </p:txBody>
      </p:sp>
      <p:grpSp>
        <p:nvGrpSpPr>
          <p:cNvPr id="6" name="Grupo 5"/>
          <p:cNvGrpSpPr/>
          <p:nvPr/>
        </p:nvGrpSpPr>
        <p:grpSpPr>
          <a:xfrm>
            <a:off x="115503" y="6150543"/>
            <a:ext cx="3269133" cy="706321"/>
            <a:chOff x="115503" y="6150543"/>
            <a:chExt cx="3269133" cy="706321"/>
          </a:xfrm>
        </p:grpSpPr>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Flèche droite 3">
            <a:extLst>
              <a:ext uri="{FF2B5EF4-FFF2-40B4-BE49-F238E27FC236}">
                <a16:creationId xmlns:a16="http://schemas.microsoft.com/office/drawing/2014/main" id="{88A99F52-C466-459B-8695-3BD9C44B4DF0}"/>
              </a:ext>
            </a:extLst>
          </p:cNvPr>
          <p:cNvSpPr/>
          <p:nvPr/>
        </p:nvSpPr>
        <p:spPr>
          <a:xfrm>
            <a:off x="218375" y="4853887"/>
            <a:ext cx="755168" cy="512856"/>
          </a:xfrm>
          <a:prstGeom prst="rightArrow">
            <a:avLst/>
          </a:prstGeom>
          <a:solidFill>
            <a:srgbClr val="139D8D"/>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942772244"/>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7">
            <a:extLst>
              <a:ext uri="{FF2B5EF4-FFF2-40B4-BE49-F238E27FC236}">
                <a16:creationId xmlns:a16="http://schemas.microsoft.com/office/drawing/2014/main" id="{82F7E00E-1D3C-4208-9E44-919DBB52D36E}"/>
              </a:ext>
            </a:extLst>
          </p:cNvPr>
          <p:cNvGraphicFramePr>
            <a:graphicFrameLocks noGrp="1"/>
          </p:cNvGraphicFramePr>
          <p:nvPr>
            <p:extLst>
              <p:ext uri="{D42A27DB-BD31-4B8C-83A1-F6EECF244321}">
                <p14:modId xmlns:p14="http://schemas.microsoft.com/office/powerpoint/2010/main" val="770495176"/>
              </p:ext>
            </p:extLst>
          </p:nvPr>
        </p:nvGraphicFramePr>
        <p:xfrm>
          <a:off x="327316" y="1022588"/>
          <a:ext cx="8626532" cy="5714708"/>
        </p:xfrm>
        <a:graphic>
          <a:graphicData uri="http://schemas.openxmlformats.org/drawingml/2006/table">
            <a:tbl>
              <a:tblPr firstRow="1" bandRow="1">
                <a:tableStyleId>{5C22544A-7EE6-4342-B048-85BDC9FD1C3A}</a:tableStyleId>
              </a:tblPr>
              <a:tblGrid>
                <a:gridCol w="1362248">
                  <a:extLst>
                    <a:ext uri="{9D8B030D-6E8A-4147-A177-3AD203B41FA5}">
                      <a16:colId xmlns:a16="http://schemas.microsoft.com/office/drawing/2014/main" val="3114837251"/>
                    </a:ext>
                  </a:extLst>
                </a:gridCol>
                <a:gridCol w="2951018">
                  <a:extLst>
                    <a:ext uri="{9D8B030D-6E8A-4147-A177-3AD203B41FA5}">
                      <a16:colId xmlns:a16="http://schemas.microsoft.com/office/drawing/2014/main" val="3314149581"/>
                    </a:ext>
                  </a:extLst>
                </a:gridCol>
                <a:gridCol w="2156633">
                  <a:extLst>
                    <a:ext uri="{9D8B030D-6E8A-4147-A177-3AD203B41FA5}">
                      <a16:colId xmlns:a16="http://schemas.microsoft.com/office/drawing/2014/main" val="1987419313"/>
                    </a:ext>
                  </a:extLst>
                </a:gridCol>
                <a:gridCol w="2156633">
                  <a:extLst>
                    <a:ext uri="{9D8B030D-6E8A-4147-A177-3AD203B41FA5}">
                      <a16:colId xmlns:a16="http://schemas.microsoft.com/office/drawing/2014/main" val="80830203"/>
                    </a:ext>
                  </a:extLst>
                </a:gridCol>
              </a:tblGrid>
              <a:tr h="0">
                <a:tc>
                  <a:txBody>
                    <a:bodyPr/>
                    <a:lstStyle/>
                    <a:p>
                      <a:pPr algn="ctr"/>
                      <a:endParaRPr lang="fr-BE" dirty="0">
                        <a:latin typeface="Century Gothic" panose="020B0502020202020204" pitchFamily="34" charset="0"/>
                      </a:endParaRPr>
                    </a:p>
                  </a:txBody>
                  <a:tcPr anchor="ctr">
                    <a:solidFill>
                      <a:srgbClr val="258B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dirty="0">
                          <a:latin typeface="Century Gothic" panose="020B0502020202020204" pitchFamily="34" charset="0"/>
                        </a:rPr>
                        <a:t>Lavande vraie </a:t>
                      </a:r>
                      <a:r>
                        <a:rPr lang="fr-BE" sz="1600" b="0" dirty="0">
                          <a:latin typeface="Century Gothic" panose="020B0502020202020204" pitchFamily="34" charset="0"/>
                        </a:rPr>
                        <a:t>(</a:t>
                      </a:r>
                      <a:r>
                        <a:rPr lang="fr-BE" sz="1600" b="0" i="1" dirty="0" err="1">
                          <a:latin typeface="Century Gothic" panose="020B0502020202020204" pitchFamily="34" charset="0"/>
                        </a:rPr>
                        <a:t>Lanvandula</a:t>
                      </a:r>
                      <a:r>
                        <a:rPr lang="fr-BE" sz="1600" b="0" i="1" dirty="0">
                          <a:latin typeface="Century Gothic" panose="020B0502020202020204" pitchFamily="34" charset="0"/>
                        </a:rPr>
                        <a:t> </a:t>
                      </a:r>
                      <a:r>
                        <a:rPr lang="fr-BE" sz="1600" b="0" i="1" dirty="0" err="1">
                          <a:latin typeface="Century Gothic" panose="020B0502020202020204" pitchFamily="34" charset="0"/>
                        </a:rPr>
                        <a:t>angustifolia</a:t>
                      </a:r>
                      <a:r>
                        <a:rPr lang="fr-BE" sz="1600" b="0" dirty="0">
                          <a:latin typeface="Century Gothic" panose="020B0502020202020204" pitchFamily="34" charset="0"/>
                        </a:rPr>
                        <a:t>) </a:t>
                      </a:r>
                      <a:endParaRPr lang="fr-BE" sz="1800" b="0" dirty="0">
                        <a:latin typeface="Century Gothic" panose="020B0502020202020204" pitchFamily="34" charset="0"/>
                      </a:endParaRPr>
                    </a:p>
                  </a:txBody>
                  <a:tcPr anchor="ctr">
                    <a:solidFill>
                      <a:srgbClr val="258B73"/>
                    </a:solidFill>
                  </a:tcPr>
                </a:tc>
                <a:tc>
                  <a:txBody>
                    <a:bodyPr/>
                    <a:lstStyle/>
                    <a:p>
                      <a:pPr algn="ctr"/>
                      <a:r>
                        <a:rPr lang="fr-BE" dirty="0">
                          <a:latin typeface="Century Gothic" panose="020B0502020202020204" pitchFamily="34" charset="0"/>
                        </a:rPr>
                        <a:t>Lavandin </a:t>
                      </a:r>
                      <a:r>
                        <a:rPr lang="fr-BE" sz="1600" b="0" dirty="0">
                          <a:latin typeface="Century Gothic" panose="020B0502020202020204" pitchFamily="34" charset="0"/>
                        </a:rPr>
                        <a:t>(</a:t>
                      </a:r>
                      <a:r>
                        <a:rPr lang="fr-BE" sz="1600" b="0" i="1" dirty="0" err="1">
                          <a:latin typeface="Century Gothic" panose="020B0502020202020204" pitchFamily="34" charset="0"/>
                        </a:rPr>
                        <a:t>Lavandula</a:t>
                      </a:r>
                      <a:r>
                        <a:rPr lang="fr-BE" sz="1600" b="0" i="1" dirty="0">
                          <a:latin typeface="Century Gothic" panose="020B0502020202020204" pitchFamily="34" charset="0"/>
                        </a:rPr>
                        <a:t> </a:t>
                      </a:r>
                      <a:r>
                        <a:rPr lang="fr-BE" sz="1600" b="0" i="1" dirty="0" err="1">
                          <a:latin typeface="Century Gothic" panose="020B0502020202020204" pitchFamily="34" charset="0"/>
                        </a:rPr>
                        <a:t>intermedia</a:t>
                      </a:r>
                      <a:r>
                        <a:rPr lang="fr-BE" sz="1600" b="0" i="1" dirty="0">
                          <a:latin typeface="Century Gothic" panose="020B0502020202020204" pitchFamily="34" charset="0"/>
                        </a:rPr>
                        <a:t>)</a:t>
                      </a:r>
                      <a:endParaRPr lang="fr-BE" b="0" dirty="0">
                        <a:latin typeface="Century Gothic" panose="020B0502020202020204" pitchFamily="34" charset="0"/>
                      </a:endParaRPr>
                    </a:p>
                  </a:txBody>
                  <a:tcPr anchor="ctr">
                    <a:solidFill>
                      <a:srgbClr val="258B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dirty="0">
                          <a:latin typeface="Century Gothic" panose="020B0502020202020204" pitchFamily="34" charset="0"/>
                        </a:rPr>
                        <a:t>Lavande aspic </a:t>
                      </a:r>
                      <a:r>
                        <a:rPr lang="fr-BE" sz="1600" b="0" dirty="0">
                          <a:latin typeface="Century Gothic" panose="020B0502020202020204" pitchFamily="34" charset="0"/>
                        </a:rPr>
                        <a:t>(</a:t>
                      </a:r>
                      <a:r>
                        <a:rPr lang="fr-BE" sz="1600" b="0" dirty="0" err="1">
                          <a:latin typeface="Century Gothic" panose="020B0502020202020204" pitchFamily="34" charset="0"/>
                        </a:rPr>
                        <a:t>Landula</a:t>
                      </a:r>
                      <a:r>
                        <a:rPr lang="fr-BE" sz="1600" b="0" dirty="0">
                          <a:latin typeface="Century Gothic" panose="020B0502020202020204" pitchFamily="34" charset="0"/>
                        </a:rPr>
                        <a:t> </a:t>
                      </a:r>
                      <a:r>
                        <a:rPr lang="fr-BE" sz="1600" b="0" dirty="0" err="1">
                          <a:latin typeface="Century Gothic" panose="020B0502020202020204" pitchFamily="34" charset="0"/>
                        </a:rPr>
                        <a:t>latifolia</a:t>
                      </a:r>
                      <a:r>
                        <a:rPr lang="fr-BE" sz="1600" b="0" dirty="0">
                          <a:latin typeface="Century Gothic" panose="020B0502020202020204" pitchFamily="34" charset="0"/>
                        </a:rPr>
                        <a:t>)</a:t>
                      </a:r>
                      <a:endParaRPr lang="fr-BE" sz="1800" b="0" dirty="0">
                        <a:latin typeface="Century Gothic" panose="020B0502020202020204" pitchFamily="34" charset="0"/>
                      </a:endParaRPr>
                    </a:p>
                  </a:txBody>
                  <a:tcPr anchor="ctr">
                    <a:solidFill>
                      <a:srgbClr val="258B73"/>
                    </a:solidFill>
                  </a:tcPr>
                </a:tc>
                <a:extLst>
                  <a:ext uri="{0D108BD9-81ED-4DB2-BD59-A6C34878D82A}">
                    <a16:rowId xmlns:a16="http://schemas.microsoft.com/office/drawing/2014/main" val="2149362308"/>
                  </a:ext>
                </a:extLst>
              </a:tr>
              <a:tr h="3211522">
                <a:tc>
                  <a:txBody>
                    <a:bodyPr/>
                    <a:lstStyle/>
                    <a:p>
                      <a:pPr algn="ctr"/>
                      <a:r>
                        <a:rPr lang="fr-BE" sz="1400" b="1" dirty="0">
                          <a:latin typeface="Century Gothic" panose="020B0502020202020204" pitchFamily="34" charset="0"/>
                        </a:rPr>
                        <a:t>Aspect</a:t>
                      </a:r>
                    </a:p>
                  </a:txBody>
                  <a:tcPr anchor="ctr">
                    <a:solidFill>
                      <a:schemeClr val="bg1"/>
                    </a:solidFill>
                  </a:tcPr>
                </a:tc>
                <a:tc>
                  <a:txBody>
                    <a:bodyPr/>
                    <a:lstStyle/>
                    <a:p>
                      <a:pPr algn="ctr"/>
                      <a:endParaRPr lang="fr-BE" sz="1400" dirty="0">
                        <a:latin typeface="Century Gothic" panose="020B0502020202020204" pitchFamily="34" charset="0"/>
                      </a:endParaRPr>
                    </a:p>
                  </a:txBody>
                  <a:tcPr anchor="ctr">
                    <a:solidFill>
                      <a:schemeClr val="bg1">
                        <a:lumMod val="95000"/>
                      </a:schemeClr>
                    </a:solidFill>
                  </a:tcPr>
                </a:tc>
                <a:tc>
                  <a:txBody>
                    <a:bodyPr/>
                    <a:lstStyle/>
                    <a:p>
                      <a:pPr algn="ctr"/>
                      <a:endParaRPr lang="fr-BE" sz="1400" dirty="0">
                        <a:latin typeface="Century Gothic" panose="020B0502020202020204" pitchFamily="34" charset="0"/>
                      </a:endParaRPr>
                    </a:p>
                  </a:txBody>
                  <a:tcPr anchor="ctr">
                    <a:solidFill>
                      <a:schemeClr val="bg1">
                        <a:lumMod val="95000"/>
                      </a:schemeClr>
                    </a:solidFill>
                  </a:tcPr>
                </a:tc>
                <a:tc>
                  <a:txBody>
                    <a:bodyPr/>
                    <a:lstStyle/>
                    <a:p>
                      <a:pPr algn="ctr"/>
                      <a:endParaRPr lang="fr-BE" sz="1400"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3824107667"/>
                  </a:ext>
                </a:extLst>
              </a:tr>
              <a:tr h="824873">
                <a:tc>
                  <a:txBody>
                    <a:bodyPr/>
                    <a:lstStyle/>
                    <a:p>
                      <a:pPr algn="ctr"/>
                      <a:r>
                        <a:rPr lang="fr-BE" sz="1400" b="1" dirty="0">
                          <a:latin typeface="Century Gothic" panose="020B0502020202020204" pitchFamily="34" charset="0"/>
                        </a:rPr>
                        <a:t>Utilisation</a:t>
                      </a:r>
                    </a:p>
                  </a:txBody>
                  <a:tcPr anchor="ctr">
                    <a:solidFill>
                      <a:schemeClr val="bg1"/>
                    </a:solidFill>
                  </a:tcPr>
                </a:tc>
                <a:tc>
                  <a:txBody>
                    <a:bodyPr/>
                    <a:lstStyle/>
                    <a:p>
                      <a:pPr algn="ctr"/>
                      <a:r>
                        <a:rPr lang="fr-BE" sz="1400" dirty="0">
                          <a:latin typeface="Century Gothic" panose="020B0502020202020204" pitchFamily="34" charset="0"/>
                        </a:rPr>
                        <a:t>Antibactérien, antifongique, antispasmodique et antistress</a:t>
                      </a:r>
                    </a:p>
                  </a:txBody>
                  <a:tcPr anchor="ctr">
                    <a:solidFill>
                      <a:schemeClr val="bg2"/>
                    </a:solidFill>
                  </a:tcPr>
                </a:tc>
                <a:tc>
                  <a:txBody>
                    <a:bodyPr/>
                    <a:lstStyle/>
                    <a:p>
                      <a:pPr algn="ctr"/>
                      <a:r>
                        <a:rPr lang="fr-BE" sz="1400" dirty="0">
                          <a:latin typeface="Century Gothic" panose="020B0502020202020204" pitchFamily="34" charset="0"/>
                        </a:rPr>
                        <a:t>Expectorant, anti-inflammatoire, cicatrisant</a:t>
                      </a:r>
                    </a:p>
                  </a:txBody>
                  <a:tcPr anchor="ctr">
                    <a:solidFill>
                      <a:schemeClr val="bg2"/>
                    </a:solidFill>
                  </a:tcPr>
                </a:tc>
                <a:tc>
                  <a:txBody>
                    <a:bodyPr/>
                    <a:lstStyle/>
                    <a:p>
                      <a:pPr algn="ctr"/>
                      <a:r>
                        <a:rPr lang="fr-BE" sz="1400" dirty="0">
                          <a:latin typeface="Century Gothic" panose="020B0502020202020204" pitchFamily="34" charset="0"/>
                        </a:rPr>
                        <a:t>Relaxation musculaire, antibactérien </a:t>
                      </a:r>
                    </a:p>
                  </a:txBody>
                  <a:tcPr anchor="ctr">
                    <a:solidFill>
                      <a:schemeClr val="bg2"/>
                    </a:solidFill>
                  </a:tcPr>
                </a:tc>
                <a:extLst>
                  <a:ext uri="{0D108BD9-81ED-4DB2-BD59-A6C34878D82A}">
                    <a16:rowId xmlns:a16="http://schemas.microsoft.com/office/drawing/2014/main" val="2548338713"/>
                  </a:ext>
                </a:extLst>
              </a:tr>
              <a:tr h="824873">
                <a:tc>
                  <a:txBody>
                    <a:bodyPr/>
                    <a:lstStyle/>
                    <a:p>
                      <a:pPr algn="ctr"/>
                      <a:r>
                        <a:rPr lang="fr-BE" sz="1400" b="1" dirty="0">
                          <a:latin typeface="Century Gothic" panose="020B0502020202020204" pitchFamily="34" charset="0"/>
                        </a:rPr>
                        <a:t>Prix</a:t>
                      </a:r>
                    </a:p>
                  </a:txBody>
                  <a:tcPr anchor="ctr">
                    <a:solidFill>
                      <a:schemeClr val="bg1"/>
                    </a:solidFill>
                  </a:tcPr>
                </a:tc>
                <a:tc>
                  <a:txBody>
                    <a:bodyPr/>
                    <a:lstStyle/>
                    <a:p>
                      <a:pPr algn="ctr"/>
                      <a:r>
                        <a:rPr lang="fr-BE" sz="1400" dirty="0">
                          <a:latin typeface="Century Gothic" panose="020B0502020202020204" pitchFamily="34" charset="0"/>
                        </a:rPr>
                        <a:t>125€/kg</a:t>
                      </a:r>
                    </a:p>
                  </a:txBody>
                  <a:tcPr anchor="ctr">
                    <a:solidFill>
                      <a:schemeClr val="bg1">
                        <a:lumMod val="95000"/>
                      </a:schemeClr>
                    </a:solidFill>
                  </a:tcPr>
                </a:tc>
                <a:tc>
                  <a:txBody>
                    <a:bodyPr/>
                    <a:lstStyle/>
                    <a:p>
                      <a:pPr algn="ctr"/>
                      <a:r>
                        <a:rPr lang="fr-FR" sz="1400" dirty="0">
                          <a:latin typeface="Century Gothic" panose="020B0502020202020204" pitchFamily="34" charset="0"/>
                        </a:rPr>
                        <a:t>8</a:t>
                      </a:r>
                      <a:r>
                        <a:rPr lang="fr-BE" sz="1400" dirty="0">
                          <a:latin typeface="Century Gothic" panose="020B0502020202020204" pitchFamily="34" charset="0"/>
                        </a:rPr>
                        <a:t>1€/kg</a:t>
                      </a:r>
                    </a:p>
                  </a:txBody>
                  <a:tcPr anchor="ctr">
                    <a:solidFill>
                      <a:schemeClr val="bg1">
                        <a:lumMod val="95000"/>
                      </a:schemeClr>
                    </a:solidFill>
                  </a:tcPr>
                </a:tc>
                <a:tc>
                  <a:txBody>
                    <a:bodyPr/>
                    <a:lstStyle/>
                    <a:p>
                      <a:pPr algn="ctr"/>
                      <a:r>
                        <a:rPr lang="fr-FR" sz="1400" dirty="0">
                          <a:latin typeface="Century Gothic" panose="020B0502020202020204" pitchFamily="34" charset="0"/>
                        </a:rPr>
                        <a:t>1</a:t>
                      </a:r>
                      <a:r>
                        <a:rPr lang="fr-BE" sz="1400" dirty="0">
                          <a:latin typeface="Century Gothic" panose="020B0502020202020204" pitchFamily="34" charset="0"/>
                        </a:rPr>
                        <a:t>20€/kg</a:t>
                      </a:r>
                    </a:p>
                  </a:txBody>
                  <a:tcPr anchor="ctr">
                    <a:solidFill>
                      <a:schemeClr val="bg1">
                        <a:lumMod val="95000"/>
                      </a:schemeClr>
                    </a:solidFill>
                  </a:tcPr>
                </a:tc>
                <a:extLst>
                  <a:ext uri="{0D108BD9-81ED-4DB2-BD59-A6C34878D82A}">
                    <a16:rowId xmlns:a16="http://schemas.microsoft.com/office/drawing/2014/main" val="3942672904"/>
                  </a:ext>
                </a:extLst>
              </a:tr>
            </a:tbl>
          </a:graphicData>
        </a:graphic>
      </p:graphicFrame>
      <p:sp>
        <p:nvSpPr>
          <p:cNvPr id="5" name="Marcador de número de diapositiva 4"/>
          <p:cNvSpPr>
            <a:spLocks noGrp="1"/>
          </p:cNvSpPr>
          <p:nvPr>
            <p:ph type="sldNum" sz="quarter" idx="12"/>
          </p:nvPr>
        </p:nvSpPr>
        <p:spPr/>
        <p:txBody>
          <a:bodyPr/>
          <a:lstStyle/>
          <a:p>
            <a:fld id="{BCF8F5CE-CE78-4A74-9B53-E2B3F9522D03}" type="slidenum">
              <a:rPr lang="es-ES" smtClean="0"/>
              <a:t>55</a:t>
            </a:fld>
            <a:endParaRPr lang="es-ES"/>
          </a:p>
        </p:txBody>
      </p:sp>
      <p:sp>
        <p:nvSpPr>
          <p:cNvPr id="6" name="Título 13"/>
          <p:cNvSpPr>
            <a:spLocks noGrp="1"/>
          </p:cNvSpPr>
          <p:nvPr>
            <p:ph type="title"/>
          </p:nvPr>
        </p:nvSpPr>
        <p:spPr>
          <a:xfrm>
            <a:off x="342575" y="410425"/>
            <a:ext cx="8461183" cy="735617"/>
          </a:xfrm>
        </p:spPr>
        <p:txBody>
          <a:bodyPr>
            <a:normAutofit fontScale="90000"/>
          </a:bodyPr>
          <a:lstStyle/>
          <a:p>
            <a:r>
              <a:rPr lang="fr-BE" sz="2800" b="1" dirty="0">
                <a:solidFill>
                  <a:srgbClr val="139D8D"/>
                </a:solidFill>
                <a:latin typeface="Century Gothic" panose="020B0502020202020204" pitchFamily="34" charset="0"/>
              </a:rPr>
              <a:t>Huiles essentielles de Lavande : </a:t>
            </a:r>
            <a:r>
              <a:rPr lang="fr-BE" sz="2800" b="1" dirty="0">
                <a:latin typeface="Century Gothic" panose="020B0502020202020204" pitchFamily="34" charset="0"/>
              </a:rPr>
              <a:t>Différentes espèces</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2050" name="Picture 2" descr="Lavande ou Lavandin? - Fuseaux de Lavande">
            <a:extLst>
              <a:ext uri="{FF2B5EF4-FFF2-40B4-BE49-F238E27FC236}">
                <a16:creationId xmlns:a16="http://schemas.microsoft.com/office/drawing/2014/main" id="{933FD3CB-63B9-4D0E-B122-CEC87AF4EA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t="2813" r="72017" b="3653"/>
          <a:stretch/>
        </p:blipFill>
        <p:spPr bwMode="auto">
          <a:xfrm>
            <a:off x="7329679" y="1954256"/>
            <a:ext cx="1265104" cy="30445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avande ou Lavandin? - Fuseaux de Lavande">
            <a:extLst>
              <a:ext uri="{FF2B5EF4-FFF2-40B4-BE49-F238E27FC236}">
                <a16:creationId xmlns:a16="http://schemas.microsoft.com/office/drawing/2014/main" id="{03DB416C-4E74-4252-8D5E-758976FC5F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065" t="2929" r="36258" b="3537"/>
          <a:stretch/>
        </p:blipFill>
        <p:spPr bwMode="auto">
          <a:xfrm>
            <a:off x="2402099" y="1954257"/>
            <a:ext cx="1477284" cy="30445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avande ou Lavandin? - Fuseaux de Lavande">
            <a:extLst>
              <a:ext uri="{FF2B5EF4-FFF2-40B4-BE49-F238E27FC236}">
                <a16:creationId xmlns:a16="http://schemas.microsoft.com/office/drawing/2014/main" id="{94F24EDC-5B3A-4E84-AE24-D182C1F1041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822" t="5067" r="501" b="4630"/>
          <a:stretch/>
        </p:blipFill>
        <p:spPr bwMode="auto">
          <a:xfrm>
            <a:off x="5004876" y="1954257"/>
            <a:ext cx="1530131" cy="30445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9981853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56</a:t>
            </a:fld>
            <a:endParaRPr lang="es-ES"/>
          </a:p>
        </p:txBody>
      </p:sp>
      <p:sp>
        <p:nvSpPr>
          <p:cNvPr id="6" name="Título 13"/>
          <p:cNvSpPr>
            <a:spLocks noGrp="1"/>
          </p:cNvSpPr>
          <p:nvPr>
            <p:ph type="title"/>
          </p:nvPr>
        </p:nvSpPr>
        <p:spPr>
          <a:xfrm>
            <a:off x="342575" y="410425"/>
            <a:ext cx="8461183" cy="735617"/>
          </a:xfrm>
        </p:spPr>
        <p:txBody>
          <a:bodyPr>
            <a:normAutofit fontScale="90000"/>
          </a:bodyPr>
          <a:lstStyle/>
          <a:p>
            <a:r>
              <a:rPr lang="fr-BE" sz="2800" b="1" dirty="0">
                <a:solidFill>
                  <a:srgbClr val="139D8D"/>
                </a:solidFill>
                <a:latin typeface="Century Gothic" panose="020B0502020202020204" pitchFamily="34" charset="0"/>
              </a:rPr>
              <a:t>Huiles essentielles de Lavande : </a:t>
            </a:r>
            <a:r>
              <a:rPr lang="fr-BE" sz="2800" b="1" dirty="0">
                <a:latin typeface="Century Gothic" panose="020B0502020202020204" pitchFamily="34" charset="0"/>
              </a:rPr>
              <a:t>Articles scientifiques</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pSp>
        <p:nvGrpSpPr>
          <p:cNvPr id="10" name="Groupe 9">
            <a:extLst>
              <a:ext uri="{FF2B5EF4-FFF2-40B4-BE49-F238E27FC236}">
                <a16:creationId xmlns:a16="http://schemas.microsoft.com/office/drawing/2014/main" id="{DB8E73FE-B39A-4D1D-8618-C03DE421B33B}"/>
              </a:ext>
            </a:extLst>
          </p:cNvPr>
          <p:cNvGrpSpPr/>
          <p:nvPr/>
        </p:nvGrpSpPr>
        <p:grpSpPr>
          <a:xfrm>
            <a:off x="340242" y="1686369"/>
            <a:ext cx="4231758" cy="2877212"/>
            <a:chOff x="340241" y="1146042"/>
            <a:chExt cx="4231758" cy="2877212"/>
          </a:xfrm>
        </p:grpSpPr>
        <p:sp>
          <p:nvSpPr>
            <p:cNvPr id="8" name="ZoneTexte 7">
              <a:extLst>
                <a:ext uri="{FF2B5EF4-FFF2-40B4-BE49-F238E27FC236}">
                  <a16:creationId xmlns:a16="http://schemas.microsoft.com/office/drawing/2014/main" id="{3913A2A6-C150-4661-AB9F-F497210A453B}"/>
                </a:ext>
              </a:extLst>
            </p:cNvPr>
            <p:cNvSpPr txBox="1"/>
            <p:nvPr/>
          </p:nvSpPr>
          <p:spPr>
            <a:xfrm>
              <a:off x="446484" y="1146042"/>
              <a:ext cx="4125515" cy="2385268"/>
            </a:xfrm>
            <a:prstGeom prst="rect">
              <a:avLst/>
            </a:prstGeom>
            <a:noFill/>
          </p:spPr>
          <p:txBody>
            <a:bodyPr wrap="square" rtlCol="0">
              <a:spAutoFit/>
            </a:bodyPr>
            <a:lstStyle/>
            <a:p>
              <a:r>
                <a:rPr lang="fr-BE" sz="2000" b="1" dirty="0">
                  <a:latin typeface="Century Gothic" panose="020B0502020202020204" pitchFamily="34" charset="0"/>
                </a:rPr>
                <a:t>Antibactérien</a:t>
              </a:r>
            </a:p>
            <a:p>
              <a:pPr marL="342900" indent="-342900">
                <a:buFont typeface="Arial" panose="020B0604020202020204" pitchFamily="34" charset="0"/>
                <a:buChar char="•"/>
              </a:pPr>
              <a:r>
                <a:rPr lang="fr-BE" sz="2000" dirty="0">
                  <a:latin typeface="Century Gothic" panose="020B0502020202020204" pitchFamily="34" charset="0"/>
                </a:rPr>
                <a:t>Bactérie Gram +</a:t>
              </a:r>
            </a:p>
            <a:p>
              <a:r>
                <a:rPr lang="fr-BE" sz="2000" dirty="0">
                  <a:solidFill>
                    <a:srgbClr val="258B73"/>
                  </a:solidFill>
                  <a:latin typeface="Century Gothic" panose="020B0502020202020204" pitchFamily="34" charset="0"/>
                </a:rPr>
                <a:t>→</a:t>
              </a:r>
              <a:r>
                <a:rPr lang="fr-BE" sz="2000" dirty="0">
                  <a:latin typeface="Century Gothic" panose="020B0502020202020204" pitchFamily="34" charset="0"/>
                </a:rPr>
                <a:t> </a:t>
              </a:r>
              <a:r>
                <a:rPr lang="fr-BE" sz="2000" i="1" dirty="0">
                  <a:latin typeface="Century Gothic" panose="020B0502020202020204" pitchFamily="34" charset="0"/>
                </a:rPr>
                <a:t>Staphylococcus aureus</a:t>
              </a:r>
            </a:p>
            <a:p>
              <a:r>
                <a:rPr lang="fr-BE" sz="2000" dirty="0">
                  <a:solidFill>
                    <a:srgbClr val="258B73"/>
                  </a:solidFill>
                  <a:latin typeface="Century Gothic" panose="020B0502020202020204" pitchFamily="34" charset="0"/>
                </a:rPr>
                <a:t>→ </a:t>
              </a:r>
              <a:r>
                <a:rPr lang="fr-BE" sz="2000" i="1" dirty="0">
                  <a:latin typeface="Century Gothic" panose="020B0502020202020204" pitchFamily="34" charset="0"/>
                </a:rPr>
                <a:t>Enterococcus </a:t>
              </a:r>
              <a:r>
                <a:rPr lang="fr-BE" sz="2000" dirty="0" err="1">
                  <a:latin typeface="Century Gothic" panose="020B0502020202020204" pitchFamily="34" charset="0"/>
                </a:rPr>
                <a:t>sp</a:t>
              </a:r>
              <a:endParaRPr lang="fr-BE" sz="2000" dirty="0">
                <a:latin typeface="Century Gothic" panose="020B0502020202020204" pitchFamily="34" charset="0"/>
              </a:endParaRPr>
            </a:p>
            <a:p>
              <a:r>
                <a:rPr lang="fr-BE" sz="2000" dirty="0">
                  <a:solidFill>
                    <a:srgbClr val="258B73"/>
                  </a:solidFill>
                  <a:latin typeface="Century Gothic" panose="020B0502020202020204" pitchFamily="34" charset="0"/>
                </a:rPr>
                <a:t>→ </a:t>
              </a:r>
              <a:r>
                <a:rPr lang="fr-BE" sz="2000" i="1" dirty="0">
                  <a:latin typeface="Century Gothic" panose="020B0502020202020204" pitchFamily="34" charset="0"/>
                </a:rPr>
                <a:t>Listeria monocytogenes</a:t>
              </a:r>
            </a:p>
            <a:p>
              <a:endParaRPr lang="fr-BE" sz="900" i="1" dirty="0">
                <a:latin typeface="Century Gothic" panose="020B0502020202020204" pitchFamily="34" charset="0"/>
              </a:endParaRPr>
            </a:p>
            <a:p>
              <a:pPr marL="342900" indent="-342900">
                <a:buFont typeface="Arial" panose="020B0604020202020204" pitchFamily="34" charset="0"/>
                <a:buChar char="•"/>
              </a:pPr>
              <a:r>
                <a:rPr lang="fr-BE" sz="2000" dirty="0">
                  <a:latin typeface="Century Gothic" panose="020B0502020202020204" pitchFamily="34" charset="0"/>
                </a:rPr>
                <a:t>Bactérie Gram –</a:t>
              </a:r>
            </a:p>
            <a:p>
              <a:r>
                <a:rPr lang="fr-BE" sz="2000" dirty="0">
                  <a:solidFill>
                    <a:srgbClr val="258B73"/>
                  </a:solidFill>
                  <a:latin typeface="Century Gothic" panose="020B0502020202020204" pitchFamily="34" charset="0"/>
                </a:rPr>
                <a:t>→ </a:t>
              </a:r>
              <a:r>
                <a:rPr lang="fr-BE" sz="2000" i="1" dirty="0">
                  <a:latin typeface="Century Gothic" panose="020B0502020202020204" pitchFamily="34" charset="0"/>
                </a:rPr>
                <a:t>Escherichia coli</a:t>
              </a:r>
            </a:p>
          </p:txBody>
        </p:sp>
        <p:sp>
          <p:nvSpPr>
            <p:cNvPr id="9" name="ZoneTexte 8">
              <a:extLst>
                <a:ext uri="{FF2B5EF4-FFF2-40B4-BE49-F238E27FC236}">
                  <a16:creationId xmlns:a16="http://schemas.microsoft.com/office/drawing/2014/main" id="{AB79BCB1-BD66-40CC-909E-2190E16F3AF6}"/>
                </a:ext>
              </a:extLst>
            </p:cNvPr>
            <p:cNvSpPr txBox="1"/>
            <p:nvPr/>
          </p:nvSpPr>
          <p:spPr>
            <a:xfrm>
              <a:off x="340241" y="3500034"/>
              <a:ext cx="4125515" cy="523220"/>
            </a:xfrm>
            <a:prstGeom prst="rect">
              <a:avLst/>
            </a:prstGeom>
            <a:noFill/>
          </p:spPr>
          <p:txBody>
            <a:bodyPr wrap="square" rtlCol="0">
              <a:spAutoFit/>
            </a:bodyPr>
            <a:lstStyle/>
            <a:p>
              <a:r>
                <a:rPr lang="fr-BE" sz="1400" dirty="0">
                  <a:latin typeface="Century Gothic" panose="020B0502020202020204" pitchFamily="34" charset="0"/>
                </a:rPr>
                <a:t>Source : </a:t>
              </a:r>
              <a:r>
                <a:rPr lang="fr-BE" sz="1400" dirty="0" err="1">
                  <a:latin typeface="Century Gothic" panose="020B0502020202020204" pitchFamily="34" charset="0"/>
                </a:rPr>
                <a:t>Predoi</a:t>
              </a:r>
              <a:r>
                <a:rPr lang="fr-BE" sz="1400" dirty="0">
                  <a:latin typeface="Century Gothic" panose="020B0502020202020204" pitchFamily="34" charset="0"/>
                </a:rPr>
                <a:t> </a:t>
              </a:r>
              <a:r>
                <a:rPr lang="fr-BE" sz="1400" i="1" dirty="0">
                  <a:latin typeface="Century Gothic" panose="020B0502020202020204" pitchFamily="34" charset="0"/>
                </a:rPr>
                <a:t>et al. </a:t>
              </a:r>
              <a:r>
                <a:rPr lang="fr-BE" sz="1400" dirty="0">
                  <a:latin typeface="Century Gothic" panose="020B0502020202020204" pitchFamily="34" charset="0"/>
                </a:rPr>
                <a:t>(2018); </a:t>
              </a:r>
              <a:r>
                <a:rPr lang="fr-BE" sz="1400" dirty="0" err="1">
                  <a:latin typeface="Century Gothic" panose="020B0502020202020204" pitchFamily="34" charset="0"/>
                </a:rPr>
                <a:t>Winska</a:t>
              </a:r>
              <a:r>
                <a:rPr lang="fr-BE" sz="1400" dirty="0">
                  <a:latin typeface="Century Gothic" panose="020B0502020202020204" pitchFamily="34" charset="0"/>
                </a:rPr>
                <a:t> </a:t>
              </a:r>
              <a:r>
                <a:rPr lang="fr-BE" sz="1400" i="1" dirty="0">
                  <a:latin typeface="Century Gothic" panose="020B0502020202020204" pitchFamily="34" charset="0"/>
                </a:rPr>
                <a:t>et al. </a:t>
              </a:r>
              <a:r>
                <a:rPr lang="fr-BE" sz="1400" dirty="0">
                  <a:latin typeface="Century Gothic" panose="020B0502020202020204" pitchFamily="34" charset="0"/>
                </a:rPr>
                <a:t>(2019) </a:t>
              </a:r>
            </a:p>
          </p:txBody>
        </p:sp>
      </p:grpSp>
      <p:sp>
        <p:nvSpPr>
          <p:cNvPr id="11" name="Rectangle : coins arrondis 10">
            <a:extLst>
              <a:ext uri="{FF2B5EF4-FFF2-40B4-BE49-F238E27FC236}">
                <a16:creationId xmlns:a16="http://schemas.microsoft.com/office/drawing/2014/main" id="{5A89DAEE-C6EA-4774-B97D-A2038629CE5C}"/>
              </a:ext>
            </a:extLst>
          </p:cNvPr>
          <p:cNvSpPr/>
          <p:nvPr/>
        </p:nvSpPr>
        <p:spPr>
          <a:xfrm>
            <a:off x="882902" y="1146042"/>
            <a:ext cx="3252679" cy="519527"/>
          </a:xfrm>
          <a:prstGeom prst="roundRect">
            <a:avLst/>
          </a:prstGeom>
          <a:solidFill>
            <a:srgbClr val="139D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Huile essentielle de lavande</a:t>
            </a:r>
          </a:p>
        </p:txBody>
      </p:sp>
      <p:sp>
        <p:nvSpPr>
          <p:cNvPr id="12" name="Rectangle : coins arrondis 11">
            <a:extLst>
              <a:ext uri="{FF2B5EF4-FFF2-40B4-BE49-F238E27FC236}">
                <a16:creationId xmlns:a16="http://schemas.microsoft.com/office/drawing/2014/main" id="{CA207D96-A138-411D-AF23-B87614BDECCA}"/>
              </a:ext>
            </a:extLst>
          </p:cNvPr>
          <p:cNvSpPr/>
          <p:nvPr/>
        </p:nvSpPr>
        <p:spPr>
          <a:xfrm>
            <a:off x="6033330" y="1146041"/>
            <a:ext cx="2092362" cy="519527"/>
          </a:xfrm>
          <a:prstGeom prst="roundRect">
            <a:avLst/>
          </a:prstGeom>
          <a:solidFill>
            <a:srgbClr val="139D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Acétate de </a:t>
            </a:r>
            <a:r>
              <a:rPr lang="fr-BE" dirty="0" err="1"/>
              <a:t>linalyle</a:t>
            </a:r>
            <a:endParaRPr lang="fr-BE" dirty="0"/>
          </a:p>
        </p:txBody>
      </p:sp>
      <p:grpSp>
        <p:nvGrpSpPr>
          <p:cNvPr id="18" name="Groupe 17">
            <a:extLst>
              <a:ext uri="{FF2B5EF4-FFF2-40B4-BE49-F238E27FC236}">
                <a16:creationId xmlns:a16="http://schemas.microsoft.com/office/drawing/2014/main" id="{6F3202FA-4EAD-4581-A60A-E6592F1A23A1}"/>
              </a:ext>
            </a:extLst>
          </p:cNvPr>
          <p:cNvGrpSpPr/>
          <p:nvPr/>
        </p:nvGrpSpPr>
        <p:grpSpPr>
          <a:xfrm>
            <a:off x="4981403" y="1686369"/>
            <a:ext cx="4162597" cy="1383785"/>
            <a:chOff x="409402" y="1146042"/>
            <a:chExt cx="4162597" cy="1383785"/>
          </a:xfrm>
        </p:grpSpPr>
        <p:sp>
          <p:nvSpPr>
            <p:cNvPr id="19" name="ZoneTexte 18">
              <a:extLst>
                <a:ext uri="{FF2B5EF4-FFF2-40B4-BE49-F238E27FC236}">
                  <a16:creationId xmlns:a16="http://schemas.microsoft.com/office/drawing/2014/main" id="{EEE59B51-9304-447C-84E4-875523F63050}"/>
                </a:ext>
              </a:extLst>
            </p:cNvPr>
            <p:cNvSpPr txBox="1"/>
            <p:nvPr/>
          </p:nvSpPr>
          <p:spPr>
            <a:xfrm>
              <a:off x="446484" y="1146042"/>
              <a:ext cx="4125515" cy="1015663"/>
            </a:xfrm>
            <a:prstGeom prst="rect">
              <a:avLst/>
            </a:prstGeom>
            <a:noFill/>
          </p:spPr>
          <p:txBody>
            <a:bodyPr wrap="square" rtlCol="0">
              <a:spAutoFit/>
            </a:bodyPr>
            <a:lstStyle/>
            <a:p>
              <a:r>
                <a:rPr lang="fr-BE" sz="2000" b="1" dirty="0">
                  <a:latin typeface="Century Gothic" panose="020B0502020202020204" pitchFamily="34" charset="0"/>
                </a:rPr>
                <a:t>Antifongique</a:t>
              </a:r>
            </a:p>
            <a:p>
              <a:r>
                <a:rPr lang="fr-BE" sz="2000" dirty="0">
                  <a:solidFill>
                    <a:srgbClr val="258B73"/>
                  </a:solidFill>
                  <a:latin typeface="Century Gothic" panose="020B0502020202020204" pitchFamily="34" charset="0"/>
                </a:rPr>
                <a:t>→</a:t>
              </a:r>
              <a:r>
                <a:rPr lang="fr-BE" sz="2000" dirty="0">
                  <a:latin typeface="Century Gothic" panose="020B0502020202020204" pitchFamily="34" charset="0"/>
                </a:rPr>
                <a:t> </a:t>
              </a:r>
              <a:r>
                <a:rPr lang="fr-BE" sz="2000" i="1" dirty="0">
                  <a:latin typeface="Century Gothic" panose="020B0502020202020204" pitchFamily="34" charset="0"/>
                </a:rPr>
                <a:t>Microsporum canis </a:t>
              </a:r>
            </a:p>
            <a:p>
              <a:r>
                <a:rPr lang="fr-BE" sz="2000" dirty="0">
                  <a:solidFill>
                    <a:srgbClr val="258B73"/>
                  </a:solidFill>
                  <a:latin typeface="Century Gothic" panose="020B0502020202020204" pitchFamily="34" charset="0"/>
                </a:rPr>
                <a:t>→ </a:t>
              </a:r>
              <a:r>
                <a:rPr lang="fr-BE" sz="2000" i="1" dirty="0" err="1">
                  <a:latin typeface="Century Gothic" panose="020B0502020202020204" pitchFamily="34" charset="0"/>
                </a:rPr>
                <a:t>Microsprum</a:t>
              </a:r>
              <a:r>
                <a:rPr lang="fr-BE" sz="2000" i="1" dirty="0">
                  <a:latin typeface="Century Gothic" panose="020B0502020202020204" pitchFamily="34" charset="0"/>
                </a:rPr>
                <a:t> </a:t>
              </a:r>
              <a:r>
                <a:rPr lang="fr-BE" sz="2000" i="1" dirty="0" err="1">
                  <a:latin typeface="Century Gothic" panose="020B0502020202020204" pitchFamily="34" charset="0"/>
                </a:rPr>
                <a:t>gallinna</a:t>
              </a:r>
              <a:endParaRPr lang="fr-BE" sz="2000" i="1" dirty="0">
                <a:latin typeface="Century Gothic" panose="020B0502020202020204" pitchFamily="34" charset="0"/>
              </a:endParaRPr>
            </a:p>
          </p:txBody>
        </p:sp>
        <p:sp>
          <p:nvSpPr>
            <p:cNvPr id="20" name="ZoneTexte 19">
              <a:extLst>
                <a:ext uri="{FF2B5EF4-FFF2-40B4-BE49-F238E27FC236}">
                  <a16:creationId xmlns:a16="http://schemas.microsoft.com/office/drawing/2014/main" id="{78CEC5EE-0F92-4A7D-A925-67C4CFFE01F0}"/>
                </a:ext>
              </a:extLst>
            </p:cNvPr>
            <p:cNvSpPr txBox="1"/>
            <p:nvPr/>
          </p:nvSpPr>
          <p:spPr>
            <a:xfrm>
              <a:off x="409402" y="2222050"/>
              <a:ext cx="3252679" cy="307777"/>
            </a:xfrm>
            <a:prstGeom prst="rect">
              <a:avLst/>
            </a:prstGeom>
            <a:noFill/>
          </p:spPr>
          <p:txBody>
            <a:bodyPr wrap="square" rtlCol="0">
              <a:spAutoFit/>
            </a:bodyPr>
            <a:lstStyle/>
            <a:p>
              <a:r>
                <a:rPr lang="fr-BE" sz="1400" dirty="0">
                  <a:latin typeface="Century Gothic" panose="020B0502020202020204" pitchFamily="34" charset="0"/>
                </a:rPr>
                <a:t>Source : </a:t>
              </a:r>
              <a:r>
                <a:rPr lang="fr-BE" sz="1400" dirty="0" err="1">
                  <a:latin typeface="Century Gothic" panose="020B0502020202020204" pitchFamily="34" charset="0"/>
                </a:rPr>
                <a:t>Kayyat</a:t>
              </a:r>
              <a:r>
                <a:rPr lang="fr-BE" sz="1400" i="1" dirty="0">
                  <a:latin typeface="Century Gothic" panose="020B0502020202020204" pitchFamily="34" charset="0"/>
                </a:rPr>
                <a:t> </a:t>
              </a:r>
              <a:r>
                <a:rPr lang="fr-BE" sz="1400" dirty="0">
                  <a:latin typeface="Century Gothic" panose="020B0502020202020204" pitchFamily="34" charset="0"/>
                </a:rPr>
                <a:t>(2017)</a:t>
              </a:r>
            </a:p>
          </p:txBody>
        </p:sp>
      </p:grpSp>
      <p:grpSp>
        <p:nvGrpSpPr>
          <p:cNvPr id="21" name="Groupe 20">
            <a:extLst>
              <a:ext uri="{FF2B5EF4-FFF2-40B4-BE49-F238E27FC236}">
                <a16:creationId xmlns:a16="http://schemas.microsoft.com/office/drawing/2014/main" id="{40BA65B8-84C9-4F7C-9A06-895A84C5801A}"/>
              </a:ext>
            </a:extLst>
          </p:cNvPr>
          <p:cNvGrpSpPr/>
          <p:nvPr/>
        </p:nvGrpSpPr>
        <p:grpSpPr>
          <a:xfrm>
            <a:off x="446485" y="4802874"/>
            <a:ext cx="4301031" cy="1480608"/>
            <a:chOff x="437223" y="1146042"/>
            <a:chExt cx="4134776" cy="1480608"/>
          </a:xfrm>
        </p:grpSpPr>
        <p:sp>
          <p:nvSpPr>
            <p:cNvPr id="22" name="ZoneTexte 21">
              <a:extLst>
                <a:ext uri="{FF2B5EF4-FFF2-40B4-BE49-F238E27FC236}">
                  <a16:creationId xmlns:a16="http://schemas.microsoft.com/office/drawing/2014/main" id="{E2FCCF62-E419-46FB-A1B9-3C69D36A6C2F}"/>
                </a:ext>
              </a:extLst>
            </p:cNvPr>
            <p:cNvSpPr txBox="1"/>
            <p:nvPr/>
          </p:nvSpPr>
          <p:spPr>
            <a:xfrm>
              <a:off x="446484" y="1146042"/>
              <a:ext cx="4125515" cy="1015663"/>
            </a:xfrm>
            <a:prstGeom prst="rect">
              <a:avLst/>
            </a:prstGeom>
            <a:noFill/>
          </p:spPr>
          <p:txBody>
            <a:bodyPr wrap="square" rtlCol="0">
              <a:spAutoFit/>
            </a:bodyPr>
            <a:lstStyle/>
            <a:p>
              <a:r>
                <a:rPr lang="fr-BE" sz="2000" b="1" dirty="0">
                  <a:latin typeface="Century Gothic" panose="020B0502020202020204" pitchFamily="34" charset="0"/>
                </a:rPr>
                <a:t>Antiviral</a:t>
              </a:r>
            </a:p>
            <a:p>
              <a:r>
                <a:rPr lang="fr-BE" sz="2000" dirty="0">
                  <a:solidFill>
                    <a:srgbClr val="258B73"/>
                  </a:solidFill>
                  <a:latin typeface="Century Gothic" panose="020B0502020202020204" pitchFamily="34" charset="0"/>
                </a:rPr>
                <a:t>→</a:t>
              </a:r>
              <a:r>
                <a:rPr lang="fr-BE" sz="2000" dirty="0">
                  <a:latin typeface="Century Gothic" panose="020B0502020202020204" pitchFamily="34" charset="0"/>
                </a:rPr>
                <a:t> influenza type A (H1N1)</a:t>
              </a:r>
            </a:p>
            <a:p>
              <a:r>
                <a:rPr lang="fr-BE" sz="2000" dirty="0">
                  <a:solidFill>
                    <a:srgbClr val="258B73"/>
                  </a:solidFill>
                  <a:latin typeface="Century Gothic" panose="020B0502020202020204" pitchFamily="34" charset="0"/>
                </a:rPr>
                <a:t>→ </a:t>
              </a:r>
              <a:r>
                <a:rPr lang="fr-BE" sz="2000" i="1" dirty="0">
                  <a:latin typeface="Century Gothic" panose="020B0502020202020204" pitchFamily="34" charset="0"/>
                </a:rPr>
                <a:t>Herpes simplex </a:t>
              </a:r>
              <a:r>
                <a:rPr lang="fr-BE" sz="2000" dirty="0">
                  <a:latin typeface="Century Gothic" panose="020B0502020202020204" pitchFamily="34" charset="0"/>
                </a:rPr>
                <a:t>virus type 1</a:t>
              </a:r>
            </a:p>
          </p:txBody>
        </p:sp>
        <p:sp>
          <p:nvSpPr>
            <p:cNvPr id="23" name="ZoneTexte 22">
              <a:extLst>
                <a:ext uri="{FF2B5EF4-FFF2-40B4-BE49-F238E27FC236}">
                  <a16:creationId xmlns:a16="http://schemas.microsoft.com/office/drawing/2014/main" id="{9B1F7774-9B8C-49AC-816D-CE14CC90A7E9}"/>
                </a:ext>
              </a:extLst>
            </p:cNvPr>
            <p:cNvSpPr txBox="1"/>
            <p:nvPr/>
          </p:nvSpPr>
          <p:spPr>
            <a:xfrm>
              <a:off x="437223" y="2103430"/>
              <a:ext cx="3252679" cy="523220"/>
            </a:xfrm>
            <a:prstGeom prst="rect">
              <a:avLst/>
            </a:prstGeom>
            <a:noFill/>
          </p:spPr>
          <p:txBody>
            <a:bodyPr wrap="square" rtlCol="0">
              <a:spAutoFit/>
            </a:bodyPr>
            <a:lstStyle/>
            <a:p>
              <a:r>
                <a:rPr lang="fr-BE" sz="1400" dirty="0">
                  <a:latin typeface="Century Gothic" panose="020B0502020202020204" pitchFamily="34" charset="0"/>
                </a:rPr>
                <a:t>Source : Da Silva </a:t>
              </a:r>
              <a:r>
                <a:rPr lang="fr-BE" sz="1400" i="1" dirty="0">
                  <a:latin typeface="Century Gothic" panose="020B0502020202020204" pitchFamily="34" charset="0"/>
                </a:rPr>
                <a:t>et al. </a:t>
              </a:r>
              <a:r>
                <a:rPr lang="fr-BE" sz="1400" dirty="0">
                  <a:latin typeface="Century Gothic" panose="020B0502020202020204" pitchFamily="34" charset="0"/>
                </a:rPr>
                <a:t>(2020); </a:t>
              </a:r>
              <a:r>
                <a:rPr lang="fr-BE" sz="1400" dirty="0" err="1">
                  <a:latin typeface="Century Gothic" panose="020B0502020202020204" pitchFamily="34" charset="0"/>
                </a:rPr>
                <a:t>Winska</a:t>
              </a:r>
              <a:r>
                <a:rPr lang="fr-BE" sz="1400" dirty="0">
                  <a:latin typeface="Century Gothic" panose="020B0502020202020204" pitchFamily="34" charset="0"/>
                </a:rPr>
                <a:t> </a:t>
              </a:r>
              <a:r>
                <a:rPr lang="fr-BE" sz="1400" i="1" dirty="0">
                  <a:latin typeface="Century Gothic" panose="020B0502020202020204" pitchFamily="34" charset="0"/>
                </a:rPr>
                <a:t>et al. </a:t>
              </a:r>
              <a:r>
                <a:rPr lang="fr-BE" sz="1400" dirty="0">
                  <a:latin typeface="Century Gothic" panose="020B0502020202020204" pitchFamily="34" charset="0"/>
                </a:rPr>
                <a:t>(2019) </a:t>
              </a:r>
            </a:p>
          </p:txBody>
        </p:sp>
      </p:grpSp>
      <p:sp>
        <p:nvSpPr>
          <p:cNvPr id="17" name="Rectangle : coins arrondis 16">
            <a:extLst>
              <a:ext uri="{FF2B5EF4-FFF2-40B4-BE49-F238E27FC236}">
                <a16:creationId xmlns:a16="http://schemas.microsoft.com/office/drawing/2014/main" id="{30E69A9F-1514-4BD5-97CF-69E09BDE4AB7}"/>
              </a:ext>
            </a:extLst>
          </p:cNvPr>
          <p:cNvSpPr/>
          <p:nvPr/>
        </p:nvSpPr>
        <p:spPr>
          <a:xfrm>
            <a:off x="6573658" y="3681385"/>
            <a:ext cx="1011706" cy="519527"/>
          </a:xfrm>
          <a:prstGeom prst="roundRect">
            <a:avLst/>
          </a:prstGeom>
          <a:solidFill>
            <a:srgbClr val="139D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Linalol</a:t>
            </a:r>
          </a:p>
        </p:txBody>
      </p:sp>
      <p:grpSp>
        <p:nvGrpSpPr>
          <p:cNvPr id="26" name="Groupe 25">
            <a:extLst>
              <a:ext uri="{FF2B5EF4-FFF2-40B4-BE49-F238E27FC236}">
                <a16:creationId xmlns:a16="http://schemas.microsoft.com/office/drawing/2014/main" id="{2A261012-707B-4785-88DB-E3812A09B8BF}"/>
              </a:ext>
            </a:extLst>
          </p:cNvPr>
          <p:cNvGrpSpPr/>
          <p:nvPr/>
        </p:nvGrpSpPr>
        <p:grpSpPr>
          <a:xfrm>
            <a:off x="5203634" y="4223738"/>
            <a:ext cx="4179591" cy="1038489"/>
            <a:chOff x="392408" y="1146042"/>
            <a:chExt cx="4179591" cy="1038489"/>
          </a:xfrm>
        </p:grpSpPr>
        <p:sp>
          <p:nvSpPr>
            <p:cNvPr id="27" name="ZoneTexte 26">
              <a:extLst>
                <a:ext uri="{FF2B5EF4-FFF2-40B4-BE49-F238E27FC236}">
                  <a16:creationId xmlns:a16="http://schemas.microsoft.com/office/drawing/2014/main" id="{50BA92BA-1209-4269-A823-A433CE622BAD}"/>
                </a:ext>
              </a:extLst>
            </p:cNvPr>
            <p:cNvSpPr txBox="1"/>
            <p:nvPr/>
          </p:nvSpPr>
          <p:spPr>
            <a:xfrm>
              <a:off x="446484" y="1146042"/>
              <a:ext cx="4125515" cy="707886"/>
            </a:xfrm>
            <a:prstGeom prst="rect">
              <a:avLst/>
            </a:prstGeom>
            <a:noFill/>
          </p:spPr>
          <p:txBody>
            <a:bodyPr wrap="square" rtlCol="0">
              <a:spAutoFit/>
            </a:bodyPr>
            <a:lstStyle/>
            <a:p>
              <a:r>
                <a:rPr lang="fr-BE" sz="2000" b="1" dirty="0">
                  <a:latin typeface="Century Gothic" panose="020B0502020202020204" pitchFamily="34" charset="0"/>
                </a:rPr>
                <a:t>Anti-inflammatoire</a:t>
              </a:r>
            </a:p>
            <a:p>
              <a:r>
                <a:rPr lang="fr-BE" sz="2000" dirty="0">
                  <a:solidFill>
                    <a:srgbClr val="258B73"/>
                  </a:solidFill>
                  <a:latin typeface="Century Gothic" panose="020B0502020202020204" pitchFamily="34" charset="0"/>
                </a:rPr>
                <a:t>→</a:t>
              </a:r>
              <a:r>
                <a:rPr lang="fr-BE" sz="2000" dirty="0">
                  <a:latin typeface="Century Gothic" panose="020B0502020202020204" pitchFamily="34" charset="0"/>
                </a:rPr>
                <a:t> Réduction d’œdème </a:t>
              </a:r>
            </a:p>
          </p:txBody>
        </p:sp>
        <p:sp>
          <p:nvSpPr>
            <p:cNvPr id="28" name="ZoneTexte 27">
              <a:extLst>
                <a:ext uri="{FF2B5EF4-FFF2-40B4-BE49-F238E27FC236}">
                  <a16:creationId xmlns:a16="http://schemas.microsoft.com/office/drawing/2014/main" id="{4F8F66A1-D19E-4496-A4A1-E9BC8BE32B43}"/>
                </a:ext>
              </a:extLst>
            </p:cNvPr>
            <p:cNvSpPr txBox="1"/>
            <p:nvPr/>
          </p:nvSpPr>
          <p:spPr>
            <a:xfrm>
              <a:off x="392408" y="1876754"/>
              <a:ext cx="3252679" cy="307777"/>
            </a:xfrm>
            <a:prstGeom prst="rect">
              <a:avLst/>
            </a:prstGeom>
            <a:noFill/>
          </p:spPr>
          <p:txBody>
            <a:bodyPr wrap="square" rtlCol="0">
              <a:spAutoFit/>
            </a:bodyPr>
            <a:lstStyle/>
            <a:p>
              <a:r>
                <a:rPr lang="fr-BE" sz="1400" dirty="0">
                  <a:latin typeface="Century Gothic" panose="020B0502020202020204" pitchFamily="34" charset="0"/>
                </a:rPr>
                <a:t>Source : </a:t>
              </a:r>
              <a:r>
                <a:rPr lang="fr-BE" sz="1400" dirty="0" err="1">
                  <a:latin typeface="Century Gothic" panose="020B0502020202020204" pitchFamily="34" charset="0"/>
                </a:rPr>
                <a:t>Peana</a:t>
              </a:r>
              <a:r>
                <a:rPr lang="fr-BE" sz="1400" dirty="0">
                  <a:latin typeface="Century Gothic" panose="020B0502020202020204" pitchFamily="34" charset="0"/>
                </a:rPr>
                <a:t> </a:t>
              </a:r>
              <a:r>
                <a:rPr lang="fr-BE" sz="1400" i="1" dirty="0">
                  <a:latin typeface="Century Gothic" panose="020B0502020202020204" pitchFamily="34" charset="0"/>
                </a:rPr>
                <a:t>et al. </a:t>
              </a:r>
              <a:r>
                <a:rPr lang="fr-BE" sz="1400" dirty="0">
                  <a:latin typeface="Century Gothic" panose="020B0502020202020204" pitchFamily="34" charset="0"/>
                </a:rPr>
                <a:t>(2002)</a:t>
              </a:r>
            </a:p>
          </p:txBody>
        </p:sp>
      </p:grpSp>
    </p:spTree>
    <p:custDataLst>
      <p:tags r:id="rId1"/>
    </p:custDataLst>
    <p:extLst>
      <p:ext uri="{BB962C8B-B14F-4D97-AF65-F5344CB8AC3E}">
        <p14:creationId xmlns:p14="http://schemas.microsoft.com/office/powerpoint/2010/main" val="420552008"/>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57</a:t>
            </a:fld>
            <a:endParaRPr lang="es-ES"/>
          </a:p>
        </p:txBody>
      </p:sp>
      <p:sp>
        <p:nvSpPr>
          <p:cNvPr id="6" name="Título 13"/>
          <p:cNvSpPr>
            <a:spLocks noGrp="1"/>
          </p:cNvSpPr>
          <p:nvPr>
            <p:ph type="title"/>
          </p:nvPr>
        </p:nvSpPr>
        <p:spPr>
          <a:xfrm>
            <a:off x="342575" y="453440"/>
            <a:ext cx="8461183" cy="735617"/>
          </a:xfrm>
        </p:spPr>
        <p:txBody>
          <a:bodyPr>
            <a:normAutofit fontScale="90000"/>
          </a:bodyPr>
          <a:lstStyle/>
          <a:p>
            <a:r>
              <a:rPr lang="fr-BE" sz="2800" b="1" dirty="0">
                <a:solidFill>
                  <a:srgbClr val="139D8D"/>
                </a:solidFill>
                <a:latin typeface="Century Gothic" panose="020B0502020202020204" pitchFamily="34" charset="0"/>
              </a:rPr>
              <a:t>Huiles essentielles de Lavande : </a:t>
            </a:r>
            <a:r>
              <a:rPr lang="fr-BE" sz="2800" b="1" dirty="0">
                <a:latin typeface="Century Gothic" panose="020B0502020202020204" pitchFamily="34" charset="0"/>
              </a:rPr>
              <a:t>Différentes espèces</a:t>
            </a: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6" name="Título 13">
            <a:extLst>
              <a:ext uri="{FF2B5EF4-FFF2-40B4-BE49-F238E27FC236}">
                <a16:creationId xmlns:a16="http://schemas.microsoft.com/office/drawing/2014/main" id="{DC340C42-2CB7-4CA2-94AA-2FD031C54E4A}"/>
              </a:ext>
            </a:extLst>
          </p:cNvPr>
          <p:cNvSpPr txBox="1">
            <a:spLocks/>
          </p:cNvSpPr>
          <p:nvPr/>
        </p:nvSpPr>
        <p:spPr>
          <a:xfrm>
            <a:off x="148700" y="1434473"/>
            <a:ext cx="4911388" cy="499582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fr-BE" sz="1800" b="1" dirty="0">
                <a:latin typeface="Century Gothic" panose="020B0502020202020204" pitchFamily="34" charset="0"/>
              </a:rPr>
              <a:t>Lavande vraie </a:t>
            </a:r>
            <a:r>
              <a:rPr lang="fr-BE" sz="1800" dirty="0">
                <a:latin typeface="Century Gothic" panose="020B0502020202020204" pitchFamily="34" charset="0"/>
              </a:rPr>
              <a:t>(</a:t>
            </a:r>
            <a:r>
              <a:rPr lang="fr-BE" sz="1800" i="1" dirty="0" err="1">
                <a:latin typeface="Century Gothic" panose="020B0502020202020204" pitchFamily="34" charset="0"/>
              </a:rPr>
              <a:t>Lanvandula</a:t>
            </a:r>
            <a:r>
              <a:rPr lang="fr-BE" sz="1800" i="1" dirty="0">
                <a:latin typeface="Century Gothic" panose="020B0502020202020204" pitchFamily="34" charset="0"/>
              </a:rPr>
              <a:t> </a:t>
            </a:r>
            <a:r>
              <a:rPr lang="fr-BE" sz="1800" i="1" dirty="0" err="1">
                <a:latin typeface="Century Gothic" panose="020B0502020202020204" pitchFamily="34" charset="0"/>
              </a:rPr>
              <a:t>angustifolia</a:t>
            </a:r>
            <a:r>
              <a:rPr lang="fr-BE" sz="1800" dirty="0">
                <a:latin typeface="Century Gothic" panose="020B0502020202020204" pitchFamily="34" charset="0"/>
              </a:rPr>
              <a:t>) </a:t>
            </a:r>
          </a:p>
          <a:p>
            <a:pPr>
              <a:lnSpc>
                <a:spcPct val="120000"/>
              </a:lnSpc>
            </a:pPr>
            <a:r>
              <a:rPr lang="fr-BE" sz="1800" dirty="0">
                <a:latin typeface="Century Gothic" panose="020B0502020202020204" pitchFamily="34" charset="0"/>
              </a:rPr>
              <a:t>→ HE de </a:t>
            </a:r>
            <a:r>
              <a:rPr lang="fr-BE" sz="1800" dirty="0">
                <a:solidFill>
                  <a:srgbClr val="258B73"/>
                </a:solidFill>
                <a:latin typeface="Century Gothic" panose="020B0502020202020204" pitchFamily="34" charset="0"/>
              </a:rPr>
              <a:t>grande qualité </a:t>
            </a:r>
            <a:r>
              <a:rPr lang="fr-BE" sz="1800" dirty="0">
                <a:latin typeface="Century Gothic" panose="020B0502020202020204" pitchFamily="34" charset="0"/>
              </a:rPr>
              <a:t>mais plus chère !</a:t>
            </a:r>
          </a:p>
          <a:p>
            <a:pPr>
              <a:lnSpc>
                <a:spcPct val="120000"/>
              </a:lnSpc>
            </a:pPr>
            <a:r>
              <a:rPr lang="fr-BE" sz="1800" dirty="0">
                <a:latin typeface="Century Gothic" panose="020B0502020202020204" pitchFamily="34" charset="0"/>
              </a:rPr>
              <a:t>8,55€/10mL</a:t>
            </a:r>
          </a:p>
          <a:p>
            <a:pPr>
              <a:lnSpc>
                <a:spcPct val="120000"/>
              </a:lnSpc>
            </a:pPr>
            <a:endParaRPr lang="fr-BE" sz="1800" dirty="0">
              <a:latin typeface="Century Gothic" panose="020B0502020202020204" pitchFamily="34" charset="0"/>
            </a:endParaRPr>
          </a:p>
          <a:p>
            <a:pPr marL="342900" indent="-342900">
              <a:lnSpc>
                <a:spcPct val="120000"/>
              </a:lnSpc>
              <a:buFont typeface="Arial" panose="020B0604020202020204" pitchFamily="34" charset="0"/>
              <a:buChar char="•"/>
            </a:pPr>
            <a:r>
              <a:rPr lang="fr-BE" sz="1800" b="1" dirty="0">
                <a:latin typeface="Century Gothic" panose="020B0502020202020204" pitchFamily="34" charset="0"/>
              </a:rPr>
              <a:t>Lavandin</a:t>
            </a:r>
            <a:r>
              <a:rPr lang="fr-BE" sz="1800" dirty="0">
                <a:latin typeface="Century Gothic" panose="020B0502020202020204" pitchFamily="34" charset="0"/>
              </a:rPr>
              <a:t> (</a:t>
            </a:r>
            <a:r>
              <a:rPr lang="fr-BE" sz="1800" i="1" dirty="0" err="1">
                <a:latin typeface="Century Gothic" panose="020B0502020202020204" pitchFamily="34" charset="0"/>
              </a:rPr>
              <a:t>Lavandula</a:t>
            </a:r>
            <a:r>
              <a:rPr lang="fr-BE" sz="1800" i="1" dirty="0">
                <a:latin typeface="Century Gothic" panose="020B0502020202020204" pitchFamily="34" charset="0"/>
              </a:rPr>
              <a:t> </a:t>
            </a:r>
            <a:r>
              <a:rPr lang="fr-BE" sz="1800" i="1" dirty="0" err="1">
                <a:latin typeface="Century Gothic" panose="020B0502020202020204" pitchFamily="34" charset="0"/>
              </a:rPr>
              <a:t>intermedia</a:t>
            </a:r>
            <a:r>
              <a:rPr lang="fr-BE" sz="1800" dirty="0">
                <a:latin typeface="Century Gothic" panose="020B0502020202020204" pitchFamily="34" charset="0"/>
              </a:rPr>
              <a:t>)</a:t>
            </a:r>
          </a:p>
          <a:p>
            <a:pPr>
              <a:lnSpc>
                <a:spcPct val="120000"/>
              </a:lnSpc>
            </a:pPr>
            <a:r>
              <a:rPr lang="fr-BE" sz="1800" dirty="0">
                <a:latin typeface="Century Gothic" panose="020B0502020202020204" pitchFamily="34" charset="0"/>
              </a:rPr>
              <a:t>6,27€/10mL</a:t>
            </a:r>
          </a:p>
          <a:p>
            <a:pPr marL="342900" indent="-342900">
              <a:lnSpc>
                <a:spcPct val="120000"/>
              </a:lnSpc>
              <a:buFont typeface="Arial" panose="020B0604020202020204" pitchFamily="34" charset="0"/>
              <a:buChar char="•"/>
            </a:pPr>
            <a:endParaRPr lang="fr-BE" sz="1800" dirty="0">
              <a:latin typeface="Century Gothic" panose="020B0502020202020204" pitchFamily="34" charset="0"/>
            </a:endParaRPr>
          </a:p>
          <a:p>
            <a:pPr marL="342900" indent="-342900">
              <a:lnSpc>
                <a:spcPct val="120000"/>
              </a:lnSpc>
              <a:buFont typeface="Arial" panose="020B0604020202020204" pitchFamily="34" charset="0"/>
              <a:buChar char="•"/>
            </a:pPr>
            <a:endParaRPr lang="fr-BE" sz="1800" dirty="0">
              <a:latin typeface="Century Gothic" panose="020B0502020202020204" pitchFamily="34" charset="0"/>
            </a:endParaRPr>
          </a:p>
          <a:p>
            <a:pPr marL="342900" indent="-342900">
              <a:lnSpc>
                <a:spcPct val="120000"/>
              </a:lnSpc>
              <a:buFont typeface="Arial" panose="020B0604020202020204" pitchFamily="34" charset="0"/>
              <a:buChar char="•"/>
            </a:pPr>
            <a:r>
              <a:rPr lang="fr-BE" sz="1800" b="1" dirty="0">
                <a:latin typeface="Century Gothic" panose="020B0502020202020204" pitchFamily="34" charset="0"/>
              </a:rPr>
              <a:t>Lavande aspic </a:t>
            </a:r>
            <a:r>
              <a:rPr lang="fr-BE" sz="1800" dirty="0">
                <a:latin typeface="Century Gothic" panose="020B0502020202020204" pitchFamily="34" charset="0"/>
              </a:rPr>
              <a:t>(</a:t>
            </a:r>
            <a:r>
              <a:rPr lang="fr-BE" sz="1800" dirty="0" err="1">
                <a:latin typeface="Century Gothic" panose="020B0502020202020204" pitchFamily="34" charset="0"/>
              </a:rPr>
              <a:t>Landula</a:t>
            </a:r>
            <a:r>
              <a:rPr lang="fr-BE" sz="1800" dirty="0">
                <a:latin typeface="Century Gothic" panose="020B0502020202020204" pitchFamily="34" charset="0"/>
              </a:rPr>
              <a:t> </a:t>
            </a:r>
            <a:r>
              <a:rPr lang="fr-BE" sz="1800" dirty="0" err="1">
                <a:latin typeface="Century Gothic" panose="020B0502020202020204" pitchFamily="34" charset="0"/>
              </a:rPr>
              <a:t>latifolia</a:t>
            </a:r>
            <a:r>
              <a:rPr lang="fr-BE" sz="1800" dirty="0">
                <a:latin typeface="Century Gothic" panose="020B0502020202020204" pitchFamily="34" charset="0"/>
              </a:rPr>
              <a:t>)</a:t>
            </a:r>
          </a:p>
          <a:p>
            <a:pPr>
              <a:lnSpc>
                <a:spcPct val="120000"/>
              </a:lnSpc>
            </a:pPr>
            <a:r>
              <a:rPr lang="fr-BE" sz="1800" dirty="0">
                <a:latin typeface="Century Gothic" panose="020B0502020202020204" pitchFamily="34" charset="0"/>
              </a:rPr>
              <a:t>9,23€/10mL</a:t>
            </a:r>
          </a:p>
        </p:txBody>
      </p:sp>
      <p:pic>
        <p:nvPicPr>
          <p:cNvPr id="2050" name="Picture 2" descr="Lavande ou Lavandin? - Fuseaux de Lavande">
            <a:extLst>
              <a:ext uri="{FF2B5EF4-FFF2-40B4-BE49-F238E27FC236}">
                <a16:creationId xmlns:a16="http://schemas.microsoft.com/office/drawing/2014/main" id="{933FD3CB-63B9-4D0E-B122-CEC87AF4EA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72017"/>
          <a:stretch/>
        </p:blipFill>
        <p:spPr bwMode="auto">
          <a:xfrm>
            <a:off x="7838834" y="3551356"/>
            <a:ext cx="1265104" cy="32550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avande ou Lavandin? - Fuseaux de Lavande">
            <a:extLst>
              <a:ext uri="{FF2B5EF4-FFF2-40B4-BE49-F238E27FC236}">
                <a16:creationId xmlns:a16="http://schemas.microsoft.com/office/drawing/2014/main" id="{03DB416C-4E74-4252-8D5E-758976FC5F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065" r="36258"/>
          <a:stretch/>
        </p:blipFill>
        <p:spPr bwMode="auto">
          <a:xfrm>
            <a:off x="4968654" y="941885"/>
            <a:ext cx="1477284" cy="3255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avande ou Lavandin? - Fuseaux de Lavande">
            <a:extLst>
              <a:ext uri="{FF2B5EF4-FFF2-40B4-BE49-F238E27FC236}">
                <a16:creationId xmlns:a16="http://schemas.microsoft.com/office/drawing/2014/main" id="{94F24EDC-5B3A-4E84-AE24-D182C1F1041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822" r="501"/>
          <a:stretch/>
        </p:blipFill>
        <p:spPr bwMode="auto">
          <a:xfrm>
            <a:off x="6440972" y="1743279"/>
            <a:ext cx="1530131" cy="337144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eur droit avec flèche 8">
            <a:extLst>
              <a:ext uri="{FF2B5EF4-FFF2-40B4-BE49-F238E27FC236}">
                <a16:creationId xmlns:a16="http://schemas.microsoft.com/office/drawing/2014/main" id="{02275AC3-82E0-47BD-A106-8A46A1F46FFB}"/>
              </a:ext>
            </a:extLst>
          </p:cNvPr>
          <p:cNvCxnSpPr>
            <a:cxnSpLocks/>
          </p:cNvCxnSpPr>
          <p:nvPr/>
        </p:nvCxnSpPr>
        <p:spPr>
          <a:xfrm>
            <a:off x="3864077" y="2569385"/>
            <a:ext cx="1183999" cy="0"/>
          </a:xfrm>
          <a:prstGeom prst="straightConnector1">
            <a:avLst/>
          </a:prstGeom>
          <a:ln>
            <a:solidFill>
              <a:srgbClr val="139D8D"/>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482D1D76-8960-44E7-AB53-9A3D92322330}"/>
              </a:ext>
            </a:extLst>
          </p:cNvPr>
          <p:cNvCxnSpPr>
            <a:cxnSpLocks/>
          </p:cNvCxnSpPr>
          <p:nvPr/>
        </p:nvCxnSpPr>
        <p:spPr>
          <a:xfrm flipV="1">
            <a:off x="4468088" y="4196886"/>
            <a:ext cx="2139655" cy="8082"/>
          </a:xfrm>
          <a:prstGeom prst="straightConnector1">
            <a:avLst/>
          </a:prstGeom>
          <a:ln>
            <a:solidFill>
              <a:srgbClr val="139D8D"/>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9A3C606D-7DED-425E-9873-9762AC50DE62}"/>
              </a:ext>
            </a:extLst>
          </p:cNvPr>
          <p:cNvCxnSpPr>
            <a:cxnSpLocks/>
          </p:cNvCxnSpPr>
          <p:nvPr/>
        </p:nvCxnSpPr>
        <p:spPr>
          <a:xfrm>
            <a:off x="4285925" y="5458145"/>
            <a:ext cx="3598096" cy="0"/>
          </a:xfrm>
          <a:prstGeom prst="straightConnector1">
            <a:avLst/>
          </a:prstGeom>
          <a:ln>
            <a:solidFill>
              <a:srgbClr val="139D8D"/>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93263931"/>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58</a:t>
            </a:fld>
            <a:endParaRPr lang="es-ES"/>
          </a:p>
        </p:txBody>
      </p:sp>
      <p:sp>
        <p:nvSpPr>
          <p:cNvPr id="6" name="Título 13"/>
          <p:cNvSpPr>
            <a:spLocks noGrp="1"/>
          </p:cNvSpPr>
          <p:nvPr>
            <p:ph type="title"/>
          </p:nvPr>
        </p:nvSpPr>
        <p:spPr>
          <a:xfrm>
            <a:off x="342575" y="573054"/>
            <a:ext cx="7886700" cy="735617"/>
          </a:xfrm>
        </p:spPr>
        <p:txBody>
          <a:bodyPr>
            <a:normAutofit fontScale="90000"/>
          </a:bodyPr>
          <a:lstStyle/>
          <a:p>
            <a:r>
              <a:rPr lang="es-ES" sz="2800" b="1" dirty="0" err="1">
                <a:solidFill>
                  <a:srgbClr val="139D8D"/>
                </a:solidFill>
                <a:latin typeface="Century Gothic" panose="020B0502020202020204" pitchFamily="34" charset="0"/>
              </a:rPr>
              <a:t>Huiles</a:t>
            </a:r>
            <a:r>
              <a:rPr lang="es-ES" sz="2800" b="1" dirty="0">
                <a:solidFill>
                  <a:srgbClr val="139D8D"/>
                </a:solidFill>
                <a:latin typeface="Century Gothic" panose="020B0502020202020204" pitchFamily="34" charset="0"/>
              </a:rPr>
              <a:t> </a:t>
            </a:r>
            <a:r>
              <a:rPr lang="es-ES" sz="2800" b="1" dirty="0" err="1">
                <a:solidFill>
                  <a:srgbClr val="139D8D"/>
                </a:solidFill>
                <a:latin typeface="Century Gothic" panose="020B0502020202020204" pitchFamily="34" charset="0"/>
              </a:rPr>
              <a:t>essentielles</a:t>
            </a:r>
            <a:r>
              <a:rPr lang="es-ES" sz="2800" b="1" dirty="0">
                <a:solidFill>
                  <a:srgbClr val="139D8D"/>
                </a:solidFill>
                <a:latin typeface="Century Gothic" panose="020B0502020202020204" pitchFamily="34" charset="0"/>
              </a:rPr>
              <a:t> de </a:t>
            </a:r>
            <a:r>
              <a:rPr lang="es-ES" sz="2800" b="1" dirty="0" err="1">
                <a:solidFill>
                  <a:srgbClr val="139D8D"/>
                </a:solidFill>
                <a:latin typeface="Century Gothic" panose="020B0502020202020204" pitchFamily="34" charset="0"/>
              </a:rPr>
              <a:t>Lavande</a:t>
            </a:r>
            <a:r>
              <a:rPr lang="es-ES" sz="2800" b="1" dirty="0">
                <a:solidFill>
                  <a:srgbClr val="139D8D"/>
                </a:solidFill>
                <a:latin typeface="Century Gothic" panose="020B0502020202020204" pitchFamily="34" charset="0"/>
              </a:rPr>
              <a:t> : </a:t>
            </a:r>
            <a:r>
              <a:rPr lang="es-ES" sz="2800" b="1" dirty="0" err="1">
                <a:latin typeface="Century Gothic" panose="020B0502020202020204" pitchFamily="34" charset="0"/>
              </a:rPr>
              <a:t>Production</a:t>
            </a:r>
            <a:r>
              <a:rPr lang="es-ES" sz="2800" b="1" dirty="0">
                <a:latin typeface="Century Gothic" panose="020B0502020202020204" pitchFamily="34" charset="0"/>
              </a:rPr>
              <a:t> </a:t>
            </a:r>
            <a:r>
              <a:rPr lang="es-ES" sz="2800" b="1" dirty="0" err="1">
                <a:latin typeface="Century Gothic" panose="020B0502020202020204" pitchFamily="34" charset="0"/>
              </a:rPr>
              <a:t>mondiale</a:t>
            </a:r>
            <a:r>
              <a:rPr lang="es-ES" sz="2800" b="1" dirty="0">
                <a:latin typeface="Century Gothic" panose="020B0502020202020204" pitchFamily="34" charset="0"/>
              </a:rPr>
              <a:t> </a:t>
            </a:r>
            <a:r>
              <a:rPr lang="es-ES" sz="2800" b="1" dirty="0" err="1">
                <a:latin typeface="Century Gothic" panose="020B0502020202020204" pitchFamily="34" charset="0"/>
              </a:rPr>
              <a:t>d’HE</a:t>
            </a:r>
            <a:r>
              <a:rPr lang="es-ES" sz="2800" b="1" dirty="0">
                <a:latin typeface="Century Gothic" panose="020B0502020202020204" pitchFamily="34" charset="0"/>
              </a:rPr>
              <a:t> de </a:t>
            </a:r>
            <a:r>
              <a:rPr lang="es-ES" sz="2800" b="1" dirty="0" err="1">
                <a:latin typeface="Century Gothic" panose="020B0502020202020204" pitchFamily="34" charset="0"/>
              </a:rPr>
              <a:t>lavande</a:t>
            </a:r>
            <a:endParaRPr lang="es-ES"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0" name="ZoneTexte 9">
            <a:extLst>
              <a:ext uri="{FF2B5EF4-FFF2-40B4-BE49-F238E27FC236}">
                <a16:creationId xmlns:a16="http://schemas.microsoft.com/office/drawing/2014/main" id="{6EE45A42-A725-4DC8-B310-E17C81EE2C93}"/>
              </a:ext>
            </a:extLst>
          </p:cNvPr>
          <p:cNvSpPr txBox="1"/>
          <p:nvPr/>
        </p:nvSpPr>
        <p:spPr>
          <a:xfrm>
            <a:off x="263019" y="5813032"/>
            <a:ext cx="4502857" cy="830997"/>
          </a:xfrm>
          <a:prstGeom prst="rect">
            <a:avLst/>
          </a:prstGeom>
          <a:noFill/>
        </p:spPr>
        <p:txBody>
          <a:bodyPr wrap="square" rtlCol="0">
            <a:spAutoFit/>
          </a:bodyPr>
          <a:lstStyle/>
          <a:p>
            <a:r>
              <a:rPr lang="fr-FR" sz="1600" i="1" dirty="0">
                <a:latin typeface="Century Gothic" panose="020B0502020202020204" pitchFamily="34" charset="0"/>
              </a:rPr>
              <a:t>Source : </a:t>
            </a:r>
            <a:r>
              <a:rPr lang="en-US" sz="1600" i="1" dirty="0">
                <a:latin typeface="Century Gothic" panose="020B0502020202020204" pitchFamily="34" charset="0"/>
              </a:rPr>
              <a:t>An Analysis of World Lavender Oil Markets and Lessons for Turkey. </a:t>
            </a:r>
            <a:r>
              <a:rPr lang="fr-FR" sz="1600" i="1" dirty="0">
                <a:latin typeface="Century Gothic" panose="020B0502020202020204" pitchFamily="34" charset="0"/>
              </a:rPr>
              <a:t>Handan </a:t>
            </a:r>
            <a:r>
              <a:rPr lang="fr-FR" sz="1600" i="1" dirty="0" err="1">
                <a:latin typeface="Century Gothic" panose="020B0502020202020204" pitchFamily="34" charset="0"/>
              </a:rPr>
              <a:t>Giray</a:t>
            </a:r>
            <a:r>
              <a:rPr lang="fr-FR" sz="1600" i="1" dirty="0">
                <a:latin typeface="Century Gothic" panose="020B0502020202020204" pitchFamily="34" charset="0"/>
              </a:rPr>
              <a:t>. </a:t>
            </a:r>
            <a:r>
              <a:rPr lang="en-US" sz="1600" i="1" dirty="0">
                <a:latin typeface="Century Gothic" panose="020B0502020202020204" pitchFamily="34" charset="0"/>
              </a:rPr>
              <a:t>2018. JEOP 21(6):1612-1623</a:t>
            </a:r>
            <a:endParaRPr lang="fr-FR" sz="1600" i="1" dirty="0">
              <a:latin typeface="Century Gothic" panose="020B0502020202020204" pitchFamily="34" charset="0"/>
            </a:endParaRPr>
          </a:p>
        </p:txBody>
      </p:sp>
      <p:sp>
        <p:nvSpPr>
          <p:cNvPr id="2" name="ZoneTexte 1">
            <a:extLst>
              <a:ext uri="{FF2B5EF4-FFF2-40B4-BE49-F238E27FC236}">
                <a16:creationId xmlns:a16="http://schemas.microsoft.com/office/drawing/2014/main" id="{C2A1B8A0-7484-4408-BA9E-8DC5EE0408F9}"/>
              </a:ext>
            </a:extLst>
          </p:cNvPr>
          <p:cNvSpPr txBox="1"/>
          <p:nvPr/>
        </p:nvSpPr>
        <p:spPr>
          <a:xfrm>
            <a:off x="4976038" y="1742505"/>
            <a:ext cx="3881480" cy="4185761"/>
          </a:xfrm>
          <a:prstGeom prst="rect">
            <a:avLst/>
          </a:prstGeom>
          <a:noFill/>
        </p:spPr>
        <p:txBody>
          <a:bodyPr wrap="square" rtlCol="0">
            <a:spAutoFit/>
          </a:bodyPr>
          <a:lstStyle/>
          <a:p>
            <a:r>
              <a:rPr lang="fr-BE" sz="2400" dirty="0">
                <a:latin typeface="Century Gothic" panose="020B0502020202020204" pitchFamily="34" charset="0"/>
              </a:rPr>
              <a:t>D’ici </a:t>
            </a:r>
            <a:r>
              <a:rPr lang="fr-BE" sz="2400" dirty="0">
                <a:solidFill>
                  <a:srgbClr val="139D8D"/>
                </a:solidFill>
                <a:latin typeface="Century Gothic" panose="020B0502020202020204" pitchFamily="34" charset="0"/>
              </a:rPr>
              <a:t>2025</a:t>
            </a:r>
            <a:r>
              <a:rPr lang="fr-BE" sz="2400" dirty="0">
                <a:latin typeface="Century Gothic" panose="020B0502020202020204" pitchFamily="34" charset="0"/>
              </a:rPr>
              <a:t> </a:t>
            </a:r>
            <a:r>
              <a:rPr lang="fr-BE" sz="2000" dirty="0">
                <a:latin typeface="Century Gothic" panose="020B0502020202020204" pitchFamily="34" charset="0"/>
              </a:rPr>
              <a:t>: </a:t>
            </a:r>
          </a:p>
          <a:p>
            <a:pPr marL="285750" indent="-285750">
              <a:buFont typeface="Arial" panose="020B0604020202020204" pitchFamily="34" charset="0"/>
              <a:buChar char="•"/>
            </a:pPr>
            <a:r>
              <a:rPr lang="fr-BE" sz="2200" dirty="0">
                <a:latin typeface="Century Gothic" panose="020B0502020202020204" pitchFamily="34" charset="0"/>
              </a:rPr>
              <a:t>Augmentation du marché de l’HE de lavande de 6%</a:t>
            </a:r>
          </a:p>
          <a:p>
            <a:pPr marL="285750" indent="-285750">
              <a:buFont typeface="Arial" panose="020B0604020202020204" pitchFamily="34" charset="0"/>
              <a:buChar char="•"/>
            </a:pPr>
            <a:endParaRPr lang="fr-BE" sz="2200" dirty="0">
              <a:latin typeface="Century Gothic" panose="020B0502020202020204" pitchFamily="34" charset="0"/>
            </a:endParaRPr>
          </a:p>
          <a:p>
            <a:pPr marL="285750" indent="-285750">
              <a:buFont typeface="Arial" panose="020B0604020202020204" pitchFamily="34" charset="0"/>
              <a:buChar char="•"/>
            </a:pPr>
            <a:r>
              <a:rPr lang="fr-BE" sz="2200" dirty="0">
                <a:latin typeface="Century Gothic" panose="020B0502020202020204" pitchFamily="34" charset="0"/>
              </a:rPr>
              <a:t>Augmentation de la portée du marché </a:t>
            </a:r>
          </a:p>
          <a:p>
            <a:r>
              <a:rPr lang="fr-BE" sz="2200" dirty="0">
                <a:solidFill>
                  <a:srgbClr val="139D8D"/>
                </a:solidFill>
                <a:latin typeface="Century Gothic" panose="020B0502020202020204" pitchFamily="34" charset="0"/>
              </a:rPr>
              <a:t>→</a:t>
            </a:r>
            <a:r>
              <a:rPr lang="fr-BE" sz="2200" dirty="0">
                <a:latin typeface="Century Gothic" panose="020B0502020202020204" pitchFamily="34" charset="0"/>
              </a:rPr>
              <a:t> Hygiène personnelle</a:t>
            </a:r>
          </a:p>
          <a:p>
            <a:r>
              <a:rPr lang="fr-BE" sz="2200" dirty="0">
                <a:solidFill>
                  <a:srgbClr val="139D8D"/>
                </a:solidFill>
                <a:latin typeface="Century Gothic" panose="020B0502020202020204" pitchFamily="34" charset="0"/>
              </a:rPr>
              <a:t>→</a:t>
            </a:r>
            <a:r>
              <a:rPr lang="fr-BE" sz="2200" dirty="0">
                <a:latin typeface="Century Gothic" panose="020B0502020202020204" pitchFamily="34" charset="0"/>
              </a:rPr>
              <a:t> Médecine</a:t>
            </a:r>
          </a:p>
          <a:p>
            <a:endParaRPr lang="fr-BE" sz="2200" dirty="0">
              <a:latin typeface="Century Gothic" panose="020B0502020202020204" pitchFamily="34" charset="0"/>
            </a:endParaRPr>
          </a:p>
          <a:p>
            <a:pPr marL="342900" indent="-342900">
              <a:buFont typeface="Arial" panose="020B0604020202020204" pitchFamily="34" charset="0"/>
              <a:buChar char="•"/>
            </a:pPr>
            <a:r>
              <a:rPr lang="fr-BE" sz="2200" dirty="0">
                <a:latin typeface="Century Gothic" panose="020B0502020202020204" pitchFamily="34" charset="0"/>
              </a:rPr>
              <a:t>Demande + forte pour HE de grande qualité</a:t>
            </a:r>
          </a:p>
        </p:txBody>
      </p:sp>
      <p:pic>
        <p:nvPicPr>
          <p:cNvPr id="2050" name="Picture 2" descr="Paradise Lavender">
            <a:extLst>
              <a:ext uri="{FF2B5EF4-FFF2-40B4-BE49-F238E27FC236}">
                <a16:creationId xmlns:a16="http://schemas.microsoft.com/office/drawing/2014/main" id="{A5F27E7F-6DA8-4EFD-8BA8-EC58BECCB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197" y="1923182"/>
            <a:ext cx="3512275" cy="351227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3">
            <a:extLst>
              <a:ext uri="{FF2B5EF4-FFF2-40B4-BE49-F238E27FC236}">
                <a16:creationId xmlns:a16="http://schemas.microsoft.com/office/drawing/2014/main" id="{4221F7B2-18A0-4A4B-9B43-489C52819554}"/>
              </a:ext>
            </a:extLst>
          </p:cNvPr>
          <p:cNvSpPr txBox="1">
            <a:spLocks/>
          </p:cNvSpPr>
          <p:nvPr/>
        </p:nvSpPr>
        <p:spPr>
          <a:xfrm>
            <a:off x="451381" y="1521632"/>
            <a:ext cx="3743906" cy="735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1400" b="1" dirty="0">
                <a:latin typeface="Century Gothic" panose="020B0502020202020204" pitchFamily="34" charset="0"/>
              </a:rPr>
              <a:t>Production mondiale de lavande vraie par pays (2017)</a:t>
            </a:r>
            <a:endParaRPr lang="fr-BE" sz="1400" b="1" dirty="0">
              <a:solidFill>
                <a:srgbClr val="139D8D"/>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339684312"/>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59</a:t>
            </a:fld>
            <a:endParaRPr lang="es-ES"/>
          </a:p>
        </p:txBody>
      </p:sp>
      <p:sp>
        <p:nvSpPr>
          <p:cNvPr id="6" name="Título 13"/>
          <p:cNvSpPr>
            <a:spLocks noGrp="1"/>
          </p:cNvSpPr>
          <p:nvPr>
            <p:ph type="title"/>
          </p:nvPr>
        </p:nvSpPr>
        <p:spPr>
          <a:xfrm>
            <a:off x="342575" y="330289"/>
            <a:ext cx="7886700" cy="735617"/>
          </a:xfrm>
        </p:spPr>
        <p:txBody>
          <a:bodyPr>
            <a:normAutofit/>
          </a:bodyPr>
          <a:lstStyle/>
          <a:p>
            <a:r>
              <a:rPr lang="es-ES" sz="2800" b="1" dirty="0" err="1">
                <a:solidFill>
                  <a:srgbClr val="139D8D"/>
                </a:solidFill>
                <a:latin typeface="Century Gothic" panose="020B0502020202020204" pitchFamily="34" charset="0"/>
              </a:rPr>
              <a:t>Huiles</a:t>
            </a:r>
            <a:r>
              <a:rPr lang="es-ES" sz="2800" b="1" dirty="0">
                <a:solidFill>
                  <a:srgbClr val="139D8D"/>
                </a:solidFill>
                <a:latin typeface="Century Gothic" panose="020B0502020202020204" pitchFamily="34" charset="0"/>
              </a:rPr>
              <a:t> </a:t>
            </a:r>
            <a:r>
              <a:rPr lang="es-ES" sz="2800" b="1" dirty="0" err="1">
                <a:solidFill>
                  <a:srgbClr val="139D8D"/>
                </a:solidFill>
                <a:latin typeface="Century Gothic" panose="020B0502020202020204" pitchFamily="34" charset="0"/>
              </a:rPr>
              <a:t>essentielles</a:t>
            </a:r>
            <a:r>
              <a:rPr lang="es-ES" sz="2800" b="1" dirty="0">
                <a:solidFill>
                  <a:srgbClr val="139D8D"/>
                </a:solidFill>
                <a:latin typeface="Century Gothic" panose="020B0502020202020204" pitchFamily="34" charset="0"/>
              </a:rPr>
              <a:t> de </a:t>
            </a:r>
            <a:r>
              <a:rPr lang="es-ES" sz="2800" b="1" dirty="0" err="1">
                <a:solidFill>
                  <a:srgbClr val="139D8D"/>
                </a:solidFill>
                <a:latin typeface="Century Gothic" panose="020B0502020202020204" pitchFamily="34" charset="0"/>
              </a:rPr>
              <a:t>Lavande</a:t>
            </a:r>
            <a:r>
              <a:rPr lang="es-ES" sz="2800" b="1" dirty="0">
                <a:solidFill>
                  <a:srgbClr val="139D8D"/>
                </a:solidFill>
                <a:latin typeface="Century Gothic" panose="020B0502020202020204" pitchFamily="34" charset="0"/>
              </a:rPr>
              <a:t> : </a:t>
            </a:r>
            <a:r>
              <a:rPr lang="es-ES" sz="2800" b="1" dirty="0">
                <a:latin typeface="Century Gothic" panose="020B0502020202020204" pitchFamily="34" charset="0"/>
              </a:rPr>
              <a:t>Norme ISO</a:t>
            </a:r>
            <a:endParaRPr lang="es-ES"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7" name="Título 13">
            <a:extLst>
              <a:ext uri="{FF2B5EF4-FFF2-40B4-BE49-F238E27FC236}">
                <a16:creationId xmlns:a16="http://schemas.microsoft.com/office/drawing/2014/main" id="{B2339ADC-B3E5-4403-B5D0-58A4E8C5C82E}"/>
              </a:ext>
            </a:extLst>
          </p:cNvPr>
          <p:cNvSpPr txBox="1">
            <a:spLocks/>
          </p:cNvSpPr>
          <p:nvPr/>
        </p:nvSpPr>
        <p:spPr>
          <a:xfrm>
            <a:off x="15777" y="740609"/>
            <a:ext cx="4366996" cy="735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1400" b="1" dirty="0">
                <a:latin typeface="Century Gothic" panose="020B0502020202020204" pitchFamily="34" charset="0"/>
              </a:rPr>
              <a:t>ISO = International Standard Organisation</a:t>
            </a:r>
            <a:endParaRPr lang="fr-BE" sz="1400" b="1" dirty="0">
              <a:solidFill>
                <a:srgbClr val="139D8D"/>
              </a:solidFill>
              <a:latin typeface="Century Gothic" panose="020B0502020202020204" pitchFamily="34" charset="0"/>
            </a:endParaRPr>
          </a:p>
        </p:txBody>
      </p:sp>
      <p:sp>
        <p:nvSpPr>
          <p:cNvPr id="2" name="ZoneTexte 1">
            <a:extLst>
              <a:ext uri="{FF2B5EF4-FFF2-40B4-BE49-F238E27FC236}">
                <a16:creationId xmlns:a16="http://schemas.microsoft.com/office/drawing/2014/main" id="{C2A1B8A0-7484-4408-BA9E-8DC5EE0408F9}"/>
              </a:ext>
            </a:extLst>
          </p:cNvPr>
          <p:cNvSpPr txBox="1"/>
          <p:nvPr/>
        </p:nvSpPr>
        <p:spPr>
          <a:xfrm>
            <a:off x="207393" y="1574207"/>
            <a:ext cx="8596365" cy="1508105"/>
          </a:xfrm>
          <a:prstGeom prst="rect">
            <a:avLst/>
          </a:prstGeom>
          <a:noFill/>
        </p:spPr>
        <p:txBody>
          <a:bodyPr wrap="square" rtlCol="0">
            <a:spAutoFit/>
          </a:bodyPr>
          <a:lstStyle/>
          <a:p>
            <a:pPr marL="571500" indent="-571500">
              <a:buFont typeface="Arial" panose="020B0604020202020204" pitchFamily="34" charset="0"/>
              <a:buChar char="•"/>
            </a:pPr>
            <a:r>
              <a:rPr lang="fr-BE" sz="2400" b="1" u="sng" dirty="0">
                <a:solidFill>
                  <a:schemeClr val="accent3">
                    <a:lumMod val="75000"/>
                  </a:schemeClr>
                </a:solidFill>
                <a:latin typeface="Times New Roman" pitchFamily="18" charset="0"/>
                <a:cs typeface="Times New Roman" pitchFamily="18" charset="0"/>
              </a:rPr>
              <a:t>ISO 3515:2002</a:t>
            </a:r>
          </a:p>
          <a:p>
            <a:pPr algn="l"/>
            <a:r>
              <a:rPr lang="fr-BE" sz="2400" i="1" dirty="0">
                <a:latin typeface="Times New Roman" pitchFamily="18" charset="0"/>
                <a:cs typeface="Times New Roman" pitchFamily="18" charset="0"/>
              </a:rPr>
              <a:t>« </a:t>
            </a:r>
            <a:r>
              <a:rPr lang="fr-BE" sz="2200" i="1" dirty="0">
                <a:latin typeface="Times New Roman" panose="02020603050405020304" pitchFamily="18" charset="0"/>
                <a:cs typeface="Times New Roman" panose="02020603050405020304" pitchFamily="18" charset="0"/>
              </a:rPr>
              <a:t>HE de lavande = H</a:t>
            </a:r>
            <a:r>
              <a:rPr lang="fr-FR" sz="2200" i="1" dirty="0" err="1">
                <a:latin typeface="Times New Roman" panose="02020603050405020304" pitchFamily="18" charset="0"/>
                <a:cs typeface="Times New Roman" panose="02020603050405020304" pitchFamily="18" charset="0"/>
              </a:rPr>
              <a:t>uile</a:t>
            </a:r>
            <a:r>
              <a:rPr lang="fr-FR" sz="2200" i="1" dirty="0">
                <a:latin typeface="Times New Roman" panose="02020603050405020304" pitchFamily="18" charset="0"/>
                <a:cs typeface="Times New Roman" panose="02020603050405020304" pitchFamily="18" charset="0"/>
              </a:rPr>
              <a:t> essentielle obtenue par entraînement à la vapeur d'eau des sommités fleuries, récemment coupées, de la plante </a:t>
            </a:r>
            <a:r>
              <a:rPr lang="fr-FR" sz="2200" dirty="0" err="1">
                <a:latin typeface="Times New Roman" panose="02020603050405020304" pitchFamily="18" charset="0"/>
                <a:cs typeface="Times New Roman" panose="02020603050405020304" pitchFamily="18" charset="0"/>
              </a:rPr>
              <a:t>Lavandula</a:t>
            </a:r>
            <a:r>
              <a:rPr lang="fr-FR" sz="2200" dirty="0">
                <a:latin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cs typeface="Times New Roman" panose="02020603050405020304" pitchFamily="18" charset="0"/>
              </a:rPr>
              <a:t>angustifolia</a:t>
            </a:r>
            <a:r>
              <a:rPr lang="fr-FR" sz="2200" dirty="0">
                <a:latin typeface="Times New Roman" panose="02020603050405020304" pitchFamily="18" charset="0"/>
                <a:cs typeface="Times New Roman" panose="02020603050405020304" pitchFamily="18" charset="0"/>
              </a:rPr>
              <a:t> </a:t>
            </a:r>
            <a:r>
              <a:rPr lang="fr-FR" sz="2200" i="1" dirty="0">
                <a:latin typeface="Times New Roman" panose="02020603050405020304" pitchFamily="18" charset="0"/>
                <a:cs typeface="Times New Roman" panose="02020603050405020304" pitchFamily="18" charset="0"/>
              </a:rPr>
              <a:t>Mill. »</a:t>
            </a:r>
            <a:endParaRPr lang="fr-BE" sz="2200" i="1" dirty="0">
              <a:latin typeface="Times New Roman" panose="02020603050405020304" pitchFamily="18" charset="0"/>
              <a:cs typeface="Times New Roman" panose="02020603050405020304" pitchFamily="18" charset="0"/>
            </a:endParaRPr>
          </a:p>
        </p:txBody>
      </p:sp>
      <p:graphicFrame>
        <p:nvGraphicFramePr>
          <p:cNvPr id="3" name="Tableau 3">
            <a:extLst>
              <a:ext uri="{FF2B5EF4-FFF2-40B4-BE49-F238E27FC236}">
                <a16:creationId xmlns:a16="http://schemas.microsoft.com/office/drawing/2014/main" id="{818108C4-256C-4D1A-B951-A15275D37F30}"/>
              </a:ext>
            </a:extLst>
          </p:cNvPr>
          <p:cNvGraphicFramePr>
            <a:graphicFrameLocks noGrp="1"/>
          </p:cNvGraphicFramePr>
          <p:nvPr>
            <p:extLst>
              <p:ext uri="{D42A27DB-BD31-4B8C-83A1-F6EECF244321}">
                <p14:modId xmlns:p14="http://schemas.microsoft.com/office/powerpoint/2010/main" val="2386767914"/>
              </p:ext>
            </p:extLst>
          </p:nvPr>
        </p:nvGraphicFramePr>
        <p:xfrm>
          <a:off x="340242" y="3428998"/>
          <a:ext cx="8463516" cy="1536291"/>
        </p:xfrm>
        <a:graphic>
          <a:graphicData uri="http://schemas.openxmlformats.org/drawingml/2006/table">
            <a:tbl>
              <a:tblPr firstRow="1" bandRow="1">
                <a:tableStyleId>{F2DE63D5-997A-4646-A377-4702673A728D}</a:tableStyleId>
              </a:tblPr>
              <a:tblGrid>
                <a:gridCol w="1419732">
                  <a:extLst>
                    <a:ext uri="{9D8B030D-6E8A-4147-A177-3AD203B41FA5}">
                      <a16:colId xmlns:a16="http://schemas.microsoft.com/office/drawing/2014/main" val="2261398201"/>
                    </a:ext>
                  </a:extLst>
                </a:gridCol>
                <a:gridCol w="1401440">
                  <a:extLst>
                    <a:ext uri="{9D8B030D-6E8A-4147-A177-3AD203B41FA5}">
                      <a16:colId xmlns:a16="http://schemas.microsoft.com/office/drawing/2014/main" val="66396950"/>
                    </a:ext>
                  </a:extLst>
                </a:gridCol>
                <a:gridCol w="1410586">
                  <a:extLst>
                    <a:ext uri="{9D8B030D-6E8A-4147-A177-3AD203B41FA5}">
                      <a16:colId xmlns:a16="http://schemas.microsoft.com/office/drawing/2014/main" val="2303078515"/>
                    </a:ext>
                  </a:extLst>
                </a:gridCol>
                <a:gridCol w="1410586">
                  <a:extLst>
                    <a:ext uri="{9D8B030D-6E8A-4147-A177-3AD203B41FA5}">
                      <a16:colId xmlns:a16="http://schemas.microsoft.com/office/drawing/2014/main" val="3256275963"/>
                    </a:ext>
                  </a:extLst>
                </a:gridCol>
                <a:gridCol w="1410586">
                  <a:extLst>
                    <a:ext uri="{9D8B030D-6E8A-4147-A177-3AD203B41FA5}">
                      <a16:colId xmlns:a16="http://schemas.microsoft.com/office/drawing/2014/main" val="1837071276"/>
                    </a:ext>
                  </a:extLst>
                </a:gridCol>
                <a:gridCol w="1410586">
                  <a:extLst>
                    <a:ext uri="{9D8B030D-6E8A-4147-A177-3AD203B41FA5}">
                      <a16:colId xmlns:a16="http://schemas.microsoft.com/office/drawing/2014/main" val="2451014291"/>
                    </a:ext>
                  </a:extLst>
                </a:gridCol>
              </a:tblGrid>
              <a:tr h="705349">
                <a:tc>
                  <a:txBody>
                    <a:bodyPr/>
                    <a:lstStyle/>
                    <a:p>
                      <a:pPr algn="ctr"/>
                      <a:endParaRPr lang="fr-BE" dirty="0">
                        <a:latin typeface="Century Gothic" panose="020B0502020202020204" pitchFamily="34" charset="0"/>
                      </a:endParaRPr>
                    </a:p>
                  </a:txBody>
                  <a:tcPr anchor="ctr"/>
                </a:tc>
                <a:tc>
                  <a:txBody>
                    <a:bodyPr/>
                    <a:lstStyle/>
                    <a:p>
                      <a:pPr algn="ctr"/>
                      <a:r>
                        <a:rPr lang="fr-BE" dirty="0">
                          <a:latin typeface="Century Gothic" panose="020B0502020202020204" pitchFamily="34" charset="0"/>
                        </a:rPr>
                        <a:t>Linalol</a:t>
                      </a:r>
                    </a:p>
                  </a:txBody>
                  <a:tcPr anchor="ctr"/>
                </a:tc>
                <a:tc>
                  <a:txBody>
                    <a:bodyPr/>
                    <a:lstStyle/>
                    <a:p>
                      <a:pPr algn="ctr"/>
                      <a:r>
                        <a:rPr lang="fr-BE" dirty="0">
                          <a:latin typeface="Century Gothic" panose="020B0502020202020204" pitchFamily="34" charset="0"/>
                        </a:rPr>
                        <a:t>Acétate de </a:t>
                      </a:r>
                      <a:r>
                        <a:rPr lang="fr-BE" dirty="0" err="1">
                          <a:latin typeface="Century Gothic" panose="020B0502020202020204" pitchFamily="34" charset="0"/>
                        </a:rPr>
                        <a:t>linalyle</a:t>
                      </a:r>
                      <a:r>
                        <a:rPr lang="fr-BE" dirty="0">
                          <a:latin typeface="Century Gothic" panose="020B0502020202020204" pitchFamily="34" charset="0"/>
                        </a:rPr>
                        <a:t> </a:t>
                      </a:r>
                    </a:p>
                  </a:txBody>
                  <a:tcPr anchor="ctr"/>
                </a:tc>
                <a:tc>
                  <a:txBody>
                    <a:bodyPr/>
                    <a:lstStyle/>
                    <a:p>
                      <a:pPr algn="ctr"/>
                      <a:r>
                        <a:rPr lang="fr-BE" dirty="0" err="1">
                          <a:latin typeface="Century Gothic" panose="020B0502020202020204" pitchFamily="34" charset="0"/>
                        </a:rPr>
                        <a:t>Cymène</a:t>
                      </a:r>
                      <a:r>
                        <a:rPr lang="fr-BE" dirty="0">
                          <a:latin typeface="Century Gothic" panose="020B0502020202020204" pitchFamily="34" charset="0"/>
                        </a:rPr>
                        <a:t> </a:t>
                      </a:r>
                    </a:p>
                  </a:txBody>
                  <a:tcPr anchor="ctr"/>
                </a:tc>
                <a:tc>
                  <a:txBody>
                    <a:bodyPr/>
                    <a:lstStyle/>
                    <a:p>
                      <a:pPr algn="ctr"/>
                      <a:r>
                        <a:rPr lang="fr-BE" dirty="0">
                          <a:latin typeface="Century Gothic" panose="020B0502020202020204" pitchFamily="34" charset="0"/>
                        </a:rPr>
                        <a:t>Terpinène-4-ol</a:t>
                      </a:r>
                    </a:p>
                  </a:txBody>
                  <a:tcPr anchor="ctr"/>
                </a:tc>
                <a:tc>
                  <a:txBody>
                    <a:bodyPr/>
                    <a:lstStyle/>
                    <a:p>
                      <a:pPr algn="ctr"/>
                      <a:r>
                        <a:rPr lang="fr-BE" dirty="0">
                          <a:latin typeface="Century Gothic" panose="020B0502020202020204" pitchFamily="34" charset="0"/>
                        </a:rPr>
                        <a:t>Camphre</a:t>
                      </a:r>
                    </a:p>
                  </a:txBody>
                  <a:tcPr anchor="ctr"/>
                </a:tc>
                <a:extLst>
                  <a:ext uri="{0D108BD9-81ED-4DB2-BD59-A6C34878D82A}">
                    <a16:rowId xmlns:a16="http://schemas.microsoft.com/office/drawing/2014/main" val="2022131885"/>
                  </a:ext>
                </a:extLst>
              </a:tr>
              <a:tr h="830942">
                <a:tc>
                  <a:txBody>
                    <a:bodyPr/>
                    <a:lstStyle/>
                    <a:p>
                      <a:pPr algn="ctr"/>
                      <a:r>
                        <a:rPr lang="fr-BE" dirty="0">
                          <a:latin typeface="Century Gothic" panose="020B0502020202020204" pitchFamily="34" charset="0"/>
                        </a:rPr>
                        <a:t>ISO 3515:2002</a:t>
                      </a:r>
                    </a:p>
                  </a:txBody>
                  <a:tcPr anchor="ctr"/>
                </a:tc>
                <a:tc>
                  <a:txBody>
                    <a:bodyPr/>
                    <a:lstStyle/>
                    <a:p>
                      <a:pPr algn="ctr"/>
                      <a:r>
                        <a:rPr lang="fr-BE" dirty="0">
                          <a:latin typeface="Century Gothic" panose="020B0502020202020204" pitchFamily="34" charset="0"/>
                        </a:rPr>
                        <a:t>25,0 – 38,0%</a:t>
                      </a:r>
                    </a:p>
                  </a:txBody>
                  <a:tcPr anchor="ctr"/>
                </a:tc>
                <a:tc>
                  <a:txBody>
                    <a:bodyPr/>
                    <a:lstStyle/>
                    <a:p>
                      <a:pPr algn="ctr"/>
                      <a:r>
                        <a:rPr lang="fr-BE" dirty="0">
                          <a:latin typeface="Century Gothic" panose="020B0502020202020204" pitchFamily="34" charset="0"/>
                        </a:rPr>
                        <a:t>25,0 – 45,0%</a:t>
                      </a:r>
                    </a:p>
                  </a:txBody>
                  <a:tcPr anchor="ctr"/>
                </a:tc>
                <a:tc>
                  <a:txBody>
                    <a:bodyPr/>
                    <a:lstStyle/>
                    <a:p>
                      <a:pPr algn="ctr"/>
                      <a:r>
                        <a:rPr lang="fr-BE" dirty="0">
                          <a:latin typeface="Century Gothic" panose="020B0502020202020204" pitchFamily="34" charset="0"/>
                        </a:rPr>
                        <a:t>4,0 – 10,0%</a:t>
                      </a:r>
                    </a:p>
                  </a:txBody>
                  <a:tcPr anchor="ctr"/>
                </a:tc>
                <a:tc>
                  <a:txBody>
                    <a:bodyPr/>
                    <a:lstStyle/>
                    <a:p>
                      <a:pPr algn="ctr"/>
                      <a:r>
                        <a:rPr lang="fr-BE" dirty="0">
                          <a:latin typeface="Century Gothic" panose="020B0502020202020204" pitchFamily="34" charset="0"/>
                        </a:rPr>
                        <a:t>2,0 – 6,0%</a:t>
                      </a:r>
                    </a:p>
                  </a:txBody>
                  <a:tcPr anchor="ctr"/>
                </a:tc>
                <a:tc>
                  <a:txBody>
                    <a:bodyPr/>
                    <a:lstStyle/>
                    <a:p>
                      <a:pPr algn="ctr"/>
                      <a:r>
                        <a:rPr lang="fr-BE" dirty="0">
                          <a:latin typeface="Century Gothic" panose="020B0502020202020204" pitchFamily="34" charset="0"/>
                        </a:rPr>
                        <a:t>0 – 0,5%</a:t>
                      </a:r>
                    </a:p>
                  </a:txBody>
                  <a:tcPr anchor="ctr"/>
                </a:tc>
                <a:extLst>
                  <a:ext uri="{0D108BD9-81ED-4DB2-BD59-A6C34878D82A}">
                    <a16:rowId xmlns:a16="http://schemas.microsoft.com/office/drawing/2014/main" val="2960843645"/>
                  </a:ext>
                </a:extLst>
              </a:tr>
            </a:tbl>
          </a:graphicData>
        </a:graphic>
      </p:graphicFrame>
      <p:sp>
        <p:nvSpPr>
          <p:cNvPr id="4" name="ZoneTexte 3">
            <a:extLst>
              <a:ext uri="{FF2B5EF4-FFF2-40B4-BE49-F238E27FC236}">
                <a16:creationId xmlns:a16="http://schemas.microsoft.com/office/drawing/2014/main" id="{4AE88F5A-7076-42B3-A463-A69C946C4F5A}"/>
              </a:ext>
            </a:extLst>
          </p:cNvPr>
          <p:cNvSpPr txBox="1"/>
          <p:nvPr/>
        </p:nvSpPr>
        <p:spPr>
          <a:xfrm>
            <a:off x="207393" y="6117391"/>
            <a:ext cx="6016762" cy="584775"/>
          </a:xfrm>
          <a:prstGeom prst="rect">
            <a:avLst/>
          </a:prstGeom>
          <a:noFill/>
        </p:spPr>
        <p:txBody>
          <a:bodyPr wrap="square" rtlCol="0">
            <a:spAutoFit/>
          </a:bodyPr>
          <a:lstStyle/>
          <a:p>
            <a:r>
              <a:rPr lang="fr-FR" sz="1600" i="1" dirty="0">
                <a:latin typeface="Century Gothic" panose="020B0502020202020204" pitchFamily="34" charset="0"/>
              </a:rPr>
              <a:t>Source : </a:t>
            </a:r>
            <a:r>
              <a:rPr lang="fr-FR" sz="1600" i="1" dirty="0">
                <a:latin typeface="Century Gothic" panose="020B0502020202020204" pitchFamily="34" charset="0"/>
                <a:hlinkClick r:id="rId6"/>
              </a:rPr>
              <a:t>ISO 3515:2002(</a:t>
            </a:r>
            <a:r>
              <a:rPr lang="fr-FR" sz="1600" i="1" dirty="0" err="1">
                <a:latin typeface="Century Gothic" panose="020B0502020202020204" pitchFamily="34" charset="0"/>
                <a:hlinkClick r:id="rId6"/>
              </a:rPr>
              <a:t>fr</a:t>
            </a:r>
            <a:r>
              <a:rPr lang="fr-FR" sz="1600" i="1" dirty="0">
                <a:latin typeface="Century Gothic" panose="020B0502020202020204" pitchFamily="34" charset="0"/>
                <a:hlinkClick r:id="rId6"/>
              </a:rPr>
              <a:t>) </a:t>
            </a:r>
            <a:br>
              <a:rPr lang="fr-FR" sz="1600" i="1" dirty="0">
                <a:latin typeface="Century Gothic" panose="020B0502020202020204" pitchFamily="34" charset="0"/>
                <a:hlinkClick r:id="rId6"/>
              </a:rPr>
            </a:br>
            <a:r>
              <a:rPr lang="fr-FR" sz="1600" i="1" dirty="0">
                <a:latin typeface="Century Gothic" panose="020B0502020202020204" pitchFamily="34" charset="0"/>
                <a:hlinkClick r:id="rId6"/>
              </a:rPr>
              <a:t>Huile essentielle de lavande (</a:t>
            </a:r>
            <a:r>
              <a:rPr lang="fr-FR" sz="1600" i="1" dirty="0" err="1">
                <a:latin typeface="Century Gothic" panose="020B0502020202020204" pitchFamily="34" charset="0"/>
                <a:hlinkClick r:id="rId6"/>
              </a:rPr>
              <a:t>Lavandula</a:t>
            </a:r>
            <a:r>
              <a:rPr lang="fr-FR" sz="1600" i="1" dirty="0">
                <a:latin typeface="Century Gothic" panose="020B0502020202020204" pitchFamily="34" charset="0"/>
                <a:hlinkClick r:id="rId6"/>
              </a:rPr>
              <a:t> </a:t>
            </a:r>
            <a:r>
              <a:rPr lang="fr-FR" sz="1600" i="1" dirty="0" err="1">
                <a:latin typeface="Century Gothic" panose="020B0502020202020204" pitchFamily="34" charset="0"/>
                <a:hlinkClick r:id="rId6"/>
              </a:rPr>
              <a:t>angustifolia</a:t>
            </a:r>
            <a:r>
              <a:rPr lang="fr-FR" sz="1600" i="1" dirty="0">
                <a:latin typeface="Century Gothic" panose="020B0502020202020204" pitchFamily="34" charset="0"/>
                <a:hlinkClick r:id="rId6"/>
              </a:rPr>
              <a:t> Mill.)</a:t>
            </a:r>
            <a:endParaRPr lang="fr-FR" sz="1600" i="1"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804893267"/>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6</a:t>
            </a:fld>
            <a:endParaRPr lang="es-ES"/>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pic>
        <p:nvPicPr>
          <p:cNvPr id="12" name="Espace réservé du contenu 3">
            <a:extLst>
              <a:ext uri="{FF2B5EF4-FFF2-40B4-BE49-F238E27FC236}">
                <a16:creationId xmlns:a16="http://schemas.microsoft.com/office/drawing/2014/main" id="{6829E6FD-8253-462F-A6B0-6FD192B57B9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1110820" y="-1175178"/>
            <a:ext cx="6857999" cy="9208358"/>
          </a:xfrm>
        </p:spPr>
      </p:pic>
      <p:sp>
        <p:nvSpPr>
          <p:cNvPr id="16" name="Titre 1">
            <a:extLst>
              <a:ext uri="{FF2B5EF4-FFF2-40B4-BE49-F238E27FC236}">
                <a16:creationId xmlns:a16="http://schemas.microsoft.com/office/drawing/2014/main" id="{BF6D1754-685A-41B8-B518-61195E88354E}"/>
              </a:ext>
            </a:extLst>
          </p:cNvPr>
          <p:cNvSpPr txBox="1">
            <a:spLocks/>
          </p:cNvSpPr>
          <p:nvPr/>
        </p:nvSpPr>
        <p:spPr>
          <a:xfrm>
            <a:off x="0" y="447252"/>
            <a:ext cx="4519779" cy="716018"/>
          </a:xfrm>
          <a:prstGeom prst="rect">
            <a:avLst/>
          </a:prstGeom>
          <a:solidFill>
            <a:schemeClr val="bg1"/>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139D8D"/>
                </a:solidFill>
              </a:rPr>
              <a:t>HE</a:t>
            </a:r>
            <a:r>
              <a:rPr lang="fr-FR" b="1" dirty="0"/>
              <a:t>: Répartition mondiale</a:t>
            </a:r>
          </a:p>
          <a:p>
            <a:r>
              <a:rPr lang="fr-FR" sz="2600" b="1" i="1" dirty="0"/>
              <a:t>3000 plantes, 300 sur le marché</a:t>
            </a:r>
          </a:p>
        </p:txBody>
      </p:sp>
      <p:sp>
        <p:nvSpPr>
          <p:cNvPr id="17" name="Parchemin horizontal 6">
            <a:extLst>
              <a:ext uri="{FF2B5EF4-FFF2-40B4-BE49-F238E27FC236}">
                <a16:creationId xmlns:a16="http://schemas.microsoft.com/office/drawing/2014/main" id="{D4D01B98-56AA-4745-A59F-E77AC0458632}"/>
              </a:ext>
            </a:extLst>
          </p:cNvPr>
          <p:cNvSpPr/>
          <p:nvPr/>
        </p:nvSpPr>
        <p:spPr>
          <a:xfrm>
            <a:off x="1744677" y="2983027"/>
            <a:ext cx="2366010" cy="2172969"/>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0B80A139-652B-4BC4-BD32-DAC2A16D9CD8}"/>
              </a:ext>
            </a:extLst>
          </p:cNvPr>
          <p:cNvPicPr>
            <a:picLocks noChangeAspect="1"/>
          </p:cNvPicPr>
          <p:nvPr/>
        </p:nvPicPr>
        <p:blipFill>
          <a:blip r:embed="rId5"/>
          <a:stretch>
            <a:fillRect/>
          </a:stretch>
        </p:blipFill>
        <p:spPr>
          <a:xfrm rot="5400000">
            <a:off x="2191380" y="3013301"/>
            <a:ext cx="1472602" cy="2112421"/>
          </a:xfrm>
          <a:prstGeom prst="rect">
            <a:avLst/>
          </a:prstGeom>
        </p:spPr>
      </p:pic>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7"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1" name="Picture 4" descr="Plantes aromatiques et médicinales: Tout pour l'export! | L'Economiste">
            <a:extLst>
              <a:ext uri="{FF2B5EF4-FFF2-40B4-BE49-F238E27FC236}">
                <a16:creationId xmlns:a16="http://schemas.microsoft.com/office/drawing/2014/main" id="{3F93A611-8761-4B6B-97A8-91DB46C5BEA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07"/>
          <a:stretch/>
        </p:blipFill>
        <p:spPr bwMode="auto">
          <a:xfrm>
            <a:off x="951736" y="1742329"/>
            <a:ext cx="6900286" cy="39271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E0D662-9987-45BC-BEBC-2E124A342D17}"/>
              </a:ext>
            </a:extLst>
          </p:cNvPr>
          <p:cNvSpPr/>
          <p:nvPr/>
        </p:nvSpPr>
        <p:spPr>
          <a:xfrm>
            <a:off x="5211097" y="2104103"/>
            <a:ext cx="698091" cy="255639"/>
          </a:xfrm>
          <a:prstGeom prst="rect">
            <a:avLst/>
          </a:prstGeom>
          <a:noFill/>
          <a:ln w="38100">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ustDataLst>
      <p:tags r:id="rId1"/>
    </p:custDataLst>
    <p:extLst>
      <p:ext uri="{BB962C8B-B14F-4D97-AF65-F5344CB8AC3E}">
        <p14:creationId xmlns:p14="http://schemas.microsoft.com/office/powerpoint/2010/main" val="3433568756"/>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60</a:t>
            </a:fld>
            <a:endParaRPr lang="es-ES"/>
          </a:p>
        </p:txBody>
      </p:sp>
      <p:sp>
        <p:nvSpPr>
          <p:cNvPr id="6" name="Título 13"/>
          <p:cNvSpPr>
            <a:spLocks noGrp="1"/>
          </p:cNvSpPr>
          <p:nvPr>
            <p:ph type="title"/>
          </p:nvPr>
        </p:nvSpPr>
        <p:spPr>
          <a:xfrm>
            <a:off x="342575" y="330289"/>
            <a:ext cx="7886700" cy="735617"/>
          </a:xfrm>
        </p:spPr>
        <p:txBody>
          <a:bodyPr>
            <a:normAutofit fontScale="90000"/>
          </a:bodyPr>
          <a:lstStyle/>
          <a:p>
            <a:r>
              <a:rPr lang="fr-BE" sz="2800" b="1">
                <a:solidFill>
                  <a:srgbClr val="139D8D"/>
                </a:solidFill>
                <a:latin typeface="Century Gothic" panose="020B0502020202020204" pitchFamily="34" charset="0"/>
              </a:rPr>
              <a:t>Huiles essentielles de Lavande : </a:t>
            </a:r>
            <a:r>
              <a:rPr lang="fr-BE" sz="2800" b="1">
                <a:latin typeface="Century Gothic" panose="020B0502020202020204" pitchFamily="34" charset="0"/>
              </a:rPr>
              <a:t>Fiche technique</a:t>
            </a:r>
            <a:endParaRPr lang="fr-BE" sz="2800" b="1">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4" name="ZoneTexte 3">
            <a:extLst>
              <a:ext uri="{FF2B5EF4-FFF2-40B4-BE49-F238E27FC236}">
                <a16:creationId xmlns:a16="http://schemas.microsoft.com/office/drawing/2014/main" id="{4AE88F5A-7076-42B3-A463-A69C946C4F5A}"/>
              </a:ext>
            </a:extLst>
          </p:cNvPr>
          <p:cNvSpPr txBox="1"/>
          <p:nvPr/>
        </p:nvSpPr>
        <p:spPr>
          <a:xfrm>
            <a:off x="165829" y="6235323"/>
            <a:ext cx="6016762" cy="584775"/>
          </a:xfrm>
          <a:prstGeom prst="rect">
            <a:avLst/>
          </a:prstGeom>
          <a:noFill/>
        </p:spPr>
        <p:txBody>
          <a:bodyPr wrap="square" rtlCol="0">
            <a:spAutoFit/>
          </a:bodyPr>
          <a:lstStyle/>
          <a:p>
            <a:r>
              <a:rPr lang="fr-FR" sz="1600" i="1" dirty="0">
                <a:latin typeface="Century Gothic" panose="020B0502020202020204" pitchFamily="34" charset="0"/>
              </a:rPr>
              <a:t>Source : </a:t>
            </a:r>
            <a:r>
              <a:rPr lang="fr-FR" sz="1600" i="1" dirty="0">
                <a:latin typeface="Century Gothic" panose="020B0502020202020204" pitchFamily="34" charset="0"/>
                <a:hlinkClick r:id="rId6"/>
              </a:rPr>
              <a:t>ISO 3515:2002(</a:t>
            </a:r>
            <a:r>
              <a:rPr lang="fr-FR" sz="1600" i="1" dirty="0" err="1">
                <a:latin typeface="Century Gothic" panose="020B0502020202020204" pitchFamily="34" charset="0"/>
                <a:hlinkClick r:id="rId6"/>
              </a:rPr>
              <a:t>fr</a:t>
            </a:r>
            <a:r>
              <a:rPr lang="fr-FR" sz="1600" i="1" dirty="0">
                <a:latin typeface="Century Gothic" panose="020B0502020202020204" pitchFamily="34" charset="0"/>
                <a:hlinkClick r:id="rId6"/>
              </a:rPr>
              <a:t>) </a:t>
            </a:r>
            <a:br>
              <a:rPr lang="fr-FR" sz="1600" i="1" dirty="0">
                <a:latin typeface="Century Gothic" panose="020B0502020202020204" pitchFamily="34" charset="0"/>
                <a:hlinkClick r:id="rId6"/>
              </a:rPr>
            </a:br>
            <a:r>
              <a:rPr lang="fr-FR" sz="1600" i="1" dirty="0">
                <a:latin typeface="Century Gothic" panose="020B0502020202020204" pitchFamily="34" charset="0"/>
                <a:hlinkClick r:id="rId6"/>
              </a:rPr>
              <a:t>Huile essentielle de lavande (</a:t>
            </a:r>
            <a:r>
              <a:rPr lang="fr-FR" sz="1600" i="1" dirty="0" err="1">
                <a:latin typeface="Century Gothic" panose="020B0502020202020204" pitchFamily="34" charset="0"/>
                <a:hlinkClick r:id="rId6"/>
              </a:rPr>
              <a:t>Lavandula</a:t>
            </a:r>
            <a:r>
              <a:rPr lang="fr-FR" sz="1600" i="1" dirty="0">
                <a:latin typeface="Century Gothic" panose="020B0502020202020204" pitchFamily="34" charset="0"/>
                <a:hlinkClick r:id="rId6"/>
              </a:rPr>
              <a:t> </a:t>
            </a:r>
            <a:r>
              <a:rPr lang="fr-FR" sz="1600" i="1" dirty="0" err="1">
                <a:latin typeface="Century Gothic" panose="020B0502020202020204" pitchFamily="34" charset="0"/>
                <a:hlinkClick r:id="rId6"/>
              </a:rPr>
              <a:t>angustifolia</a:t>
            </a:r>
            <a:r>
              <a:rPr lang="fr-FR" sz="1600" i="1" dirty="0">
                <a:latin typeface="Century Gothic" panose="020B0502020202020204" pitchFamily="34" charset="0"/>
                <a:hlinkClick r:id="rId6"/>
              </a:rPr>
              <a:t> Mill.)</a:t>
            </a:r>
            <a:endParaRPr lang="fr-FR" sz="1600" i="1" dirty="0">
              <a:latin typeface="Century Gothic" panose="020B0502020202020204" pitchFamily="34" charset="0"/>
            </a:endParaRPr>
          </a:p>
        </p:txBody>
      </p:sp>
      <p:graphicFrame>
        <p:nvGraphicFramePr>
          <p:cNvPr id="11" name="Tableau 11">
            <a:extLst>
              <a:ext uri="{FF2B5EF4-FFF2-40B4-BE49-F238E27FC236}">
                <a16:creationId xmlns:a16="http://schemas.microsoft.com/office/drawing/2014/main" id="{30DC3D4C-64AA-4DC0-8494-80A9D497DDCF}"/>
              </a:ext>
            </a:extLst>
          </p:cNvPr>
          <p:cNvGraphicFramePr>
            <a:graphicFrameLocks noGrp="1"/>
          </p:cNvGraphicFramePr>
          <p:nvPr>
            <p:extLst>
              <p:ext uri="{D42A27DB-BD31-4B8C-83A1-F6EECF244321}">
                <p14:modId xmlns:p14="http://schemas.microsoft.com/office/powerpoint/2010/main" val="3825779956"/>
              </p:ext>
            </p:extLst>
          </p:nvPr>
        </p:nvGraphicFramePr>
        <p:xfrm>
          <a:off x="418153" y="962856"/>
          <a:ext cx="8383272" cy="5237480"/>
        </p:xfrm>
        <a:graphic>
          <a:graphicData uri="http://schemas.openxmlformats.org/drawingml/2006/table">
            <a:tbl>
              <a:tblPr firstRow="1" bandRow="1">
                <a:tableStyleId>{073A0DAA-6AF3-43AB-8588-CEC1D06C72B9}</a:tableStyleId>
              </a:tblPr>
              <a:tblGrid>
                <a:gridCol w="4191636">
                  <a:extLst>
                    <a:ext uri="{9D8B030D-6E8A-4147-A177-3AD203B41FA5}">
                      <a16:colId xmlns:a16="http://schemas.microsoft.com/office/drawing/2014/main" val="3661033943"/>
                    </a:ext>
                  </a:extLst>
                </a:gridCol>
                <a:gridCol w="4191636">
                  <a:extLst>
                    <a:ext uri="{9D8B030D-6E8A-4147-A177-3AD203B41FA5}">
                      <a16:colId xmlns:a16="http://schemas.microsoft.com/office/drawing/2014/main" val="4153593109"/>
                    </a:ext>
                  </a:extLst>
                </a:gridCol>
              </a:tblGrid>
              <a:tr h="370840">
                <a:tc gridSpan="2">
                  <a:txBody>
                    <a:bodyPr/>
                    <a:lstStyle/>
                    <a:p>
                      <a:pPr algn="ctr"/>
                      <a:r>
                        <a:rPr lang="fr-BE" sz="1600" dirty="0">
                          <a:solidFill>
                            <a:schemeClr val="bg1"/>
                          </a:solidFill>
                          <a:latin typeface="Century Gothic" panose="020B0502020202020204" pitchFamily="34" charset="0"/>
                        </a:rPr>
                        <a:t>Lavande vraie (</a:t>
                      </a:r>
                      <a:r>
                        <a:rPr lang="fr-BE" sz="1600" i="1" dirty="0" err="1">
                          <a:solidFill>
                            <a:schemeClr val="bg1"/>
                          </a:solidFill>
                          <a:latin typeface="Century Gothic" panose="020B0502020202020204" pitchFamily="34" charset="0"/>
                        </a:rPr>
                        <a:t>Lavandula</a:t>
                      </a:r>
                      <a:r>
                        <a:rPr lang="fr-BE" sz="1600" i="1" dirty="0">
                          <a:solidFill>
                            <a:schemeClr val="bg1"/>
                          </a:solidFill>
                          <a:latin typeface="Century Gothic" panose="020B0502020202020204" pitchFamily="34" charset="0"/>
                        </a:rPr>
                        <a:t> </a:t>
                      </a:r>
                      <a:r>
                        <a:rPr lang="fr-BE" sz="1600" i="1" dirty="0" err="1">
                          <a:solidFill>
                            <a:schemeClr val="bg1"/>
                          </a:solidFill>
                          <a:latin typeface="Century Gothic" panose="020B0502020202020204" pitchFamily="34" charset="0"/>
                        </a:rPr>
                        <a:t>angustifolia</a:t>
                      </a:r>
                      <a:r>
                        <a:rPr lang="fr-BE" sz="1600" i="1" dirty="0">
                          <a:solidFill>
                            <a:schemeClr val="bg1"/>
                          </a:solidFill>
                          <a:latin typeface="Century Gothic" panose="020B0502020202020204" pitchFamily="34" charset="0"/>
                        </a:rPr>
                        <a:t> </a:t>
                      </a:r>
                      <a:r>
                        <a:rPr lang="fr-BE" sz="1600" dirty="0">
                          <a:solidFill>
                            <a:schemeClr val="bg1"/>
                          </a:solidFill>
                          <a:latin typeface="Century Gothic" panose="020B0502020202020204" pitchFamily="34" charset="0"/>
                        </a:rPr>
                        <a:t>P. Miller)</a:t>
                      </a:r>
                    </a:p>
                  </a:txBody>
                  <a:tcPr/>
                </a:tc>
                <a:tc hMerge="1">
                  <a:txBody>
                    <a:bodyPr/>
                    <a:lstStyle/>
                    <a:p>
                      <a:endParaRPr lang="fr-BE" dirty="0"/>
                    </a:p>
                  </a:txBody>
                  <a:tcPr/>
                </a:tc>
                <a:extLst>
                  <a:ext uri="{0D108BD9-81ED-4DB2-BD59-A6C34878D82A}">
                    <a16:rowId xmlns:a16="http://schemas.microsoft.com/office/drawing/2014/main" val="1871183396"/>
                  </a:ext>
                </a:extLst>
              </a:tr>
              <a:tr h="370840">
                <a:tc>
                  <a:txBody>
                    <a:bodyPr/>
                    <a:lstStyle/>
                    <a:p>
                      <a:r>
                        <a:rPr lang="fr-BE" sz="1600" b="1" dirty="0">
                          <a:latin typeface="Century Gothic" panose="020B0502020202020204" pitchFamily="34" charset="0"/>
                        </a:rPr>
                        <a:t>Apparence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b="1" dirty="0">
                          <a:latin typeface="Century Gothic" panose="020B0502020202020204" pitchFamily="34" charset="0"/>
                        </a:rPr>
                        <a:t>Solubilité dans l’éthanol (70% v/v) à 20°C</a:t>
                      </a:r>
                    </a:p>
                  </a:txBody>
                  <a:tcPr/>
                </a:tc>
                <a:extLst>
                  <a:ext uri="{0D108BD9-81ED-4DB2-BD59-A6C34878D82A}">
                    <a16:rowId xmlns:a16="http://schemas.microsoft.com/office/drawing/2014/main" val="2856367023"/>
                  </a:ext>
                </a:extLst>
              </a:tr>
              <a:tr h="370840">
                <a:tc>
                  <a:txBody>
                    <a:bodyPr/>
                    <a:lstStyle/>
                    <a:p>
                      <a:r>
                        <a:rPr lang="fr-BE" sz="1600" dirty="0">
                          <a:latin typeface="Century Gothic" panose="020B0502020202020204" pitchFamily="34" charset="0"/>
                        </a:rPr>
                        <a:t>Liquide translucide fluide</a:t>
                      </a:r>
                    </a:p>
                  </a:txBody>
                  <a:tcPr/>
                </a:tc>
                <a:tc>
                  <a:txBody>
                    <a:bodyPr/>
                    <a:lstStyle/>
                    <a:p>
                      <a:r>
                        <a:rPr lang="fr-BE" sz="1600" dirty="0">
                          <a:latin typeface="Century Gothic" panose="020B0502020202020204" pitchFamily="34" charset="0"/>
                        </a:rPr>
                        <a:t>1 volume dans pas plus de 5 volumes</a:t>
                      </a:r>
                    </a:p>
                  </a:txBody>
                  <a:tcPr/>
                </a:tc>
                <a:extLst>
                  <a:ext uri="{0D108BD9-81ED-4DB2-BD59-A6C34878D82A}">
                    <a16:rowId xmlns:a16="http://schemas.microsoft.com/office/drawing/2014/main" val="3228569596"/>
                  </a:ext>
                </a:extLst>
              </a:tr>
              <a:tr h="370840">
                <a:tc>
                  <a:txBody>
                    <a:bodyPr/>
                    <a:lstStyle/>
                    <a:p>
                      <a:r>
                        <a:rPr lang="fr-BE" sz="1600" b="1" dirty="0">
                          <a:latin typeface="Century Gothic" panose="020B0502020202020204" pitchFamily="34" charset="0"/>
                        </a:rPr>
                        <a:t>Couleur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b="1" dirty="0">
                          <a:latin typeface="Century Gothic" panose="020B0502020202020204" pitchFamily="34" charset="0"/>
                        </a:rPr>
                        <a:t>Indice d’acide</a:t>
                      </a:r>
                    </a:p>
                  </a:txBody>
                  <a:tcPr/>
                </a:tc>
                <a:extLst>
                  <a:ext uri="{0D108BD9-81ED-4DB2-BD59-A6C34878D82A}">
                    <a16:rowId xmlns:a16="http://schemas.microsoft.com/office/drawing/2014/main" val="13838036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dirty="0">
                          <a:latin typeface="Century Gothic" panose="020B0502020202020204" pitchFamily="34" charset="0"/>
                        </a:rPr>
                        <a:t>Jaune pale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dirty="0">
                          <a:latin typeface="Century Gothic" panose="020B0502020202020204" pitchFamily="34" charset="0"/>
                        </a:rPr>
                        <a:t>Maximum 1,0 mg KOH/g</a:t>
                      </a:r>
                    </a:p>
                  </a:txBody>
                  <a:tcPr/>
                </a:tc>
                <a:extLst>
                  <a:ext uri="{0D108BD9-81ED-4DB2-BD59-A6C34878D82A}">
                    <a16:rowId xmlns:a16="http://schemas.microsoft.com/office/drawing/2014/main" val="39044729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b="1" dirty="0">
                          <a:latin typeface="Century Gothic" panose="020B0502020202020204" pitchFamily="34" charset="0"/>
                        </a:rPr>
                        <a:t>Odeur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b="1" dirty="0">
                          <a:latin typeface="Century Gothic" panose="020B0502020202020204" pitchFamily="34" charset="0"/>
                        </a:rPr>
                        <a:t>Indice d’ester</a:t>
                      </a:r>
                    </a:p>
                  </a:txBody>
                  <a:tcPr/>
                </a:tc>
                <a:extLst>
                  <a:ext uri="{0D108BD9-81ED-4DB2-BD59-A6C34878D82A}">
                    <a16:rowId xmlns:a16="http://schemas.microsoft.com/office/drawing/2014/main" val="9808802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dirty="0">
                          <a:latin typeface="Century Gothic" panose="020B0502020202020204" pitchFamily="34" charset="0"/>
                        </a:rPr>
                        <a:t>Caractéristique, rafraichissant</a:t>
                      </a:r>
                      <a:r>
                        <a:rPr lang="fr-BE" sz="1600">
                          <a:latin typeface="Century Gothic" panose="020B0502020202020204" pitchFamily="34" charset="0"/>
                        </a:rPr>
                        <a:t>, floral </a:t>
                      </a:r>
                      <a:r>
                        <a:rPr lang="fr-BE" sz="1600" dirty="0">
                          <a:latin typeface="Century Gothic" panose="020B0502020202020204" pitchFamily="34" charset="0"/>
                        </a:rPr>
                        <a:t>et rappelant l’odeur des fleurs de lavande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dirty="0">
                          <a:latin typeface="Century Gothic" panose="020B0502020202020204" pitchFamily="34" charset="0"/>
                        </a:rPr>
                        <a:t>108 - 165 mg KOH/g</a:t>
                      </a:r>
                      <a:br>
                        <a:rPr lang="fr-BE" sz="1600" dirty="0">
                          <a:latin typeface="Century Gothic" panose="020B0502020202020204" pitchFamily="34" charset="0"/>
                        </a:rPr>
                      </a:br>
                      <a:r>
                        <a:rPr lang="fr-BE" sz="1600" dirty="0">
                          <a:latin typeface="Century Gothic" panose="020B0502020202020204" pitchFamily="34" charset="0"/>
                        </a:rPr>
                        <a:t>(38 - 58 % ester content)</a:t>
                      </a:r>
                    </a:p>
                  </a:txBody>
                  <a:tcPr/>
                </a:tc>
                <a:extLst>
                  <a:ext uri="{0D108BD9-81ED-4DB2-BD59-A6C34878D82A}">
                    <a16:rowId xmlns:a16="http://schemas.microsoft.com/office/drawing/2014/main" val="40793446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b="1" dirty="0">
                          <a:latin typeface="Century Gothic" panose="020B0502020202020204" pitchFamily="34" charset="0"/>
                        </a:rPr>
                        <a:t>Densité relative à 20/20°C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b="1" dirty="0">
                          <a:latin typeface="Century Gothic" panose="020B0502020202020204" pitchFamily="34" charset="0"/>
                        </a:rPr>
                        <a:t>Quantité de camphre</a:t>
                      </a:r>
                    </a:p>
                  </a:txBody>
                  <a:tcPr/>
                </a:tc>
                <a:extLst>
                  <a:ext uri="{0D108BD9-81ED-4DB2-BD59-A6C34878D82A}">
                    <a16:rowId xmlns:a16="http://schemas.microsoft.com/office/drawing/2014/main" val="39863602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dirty="0">
                          <a:latin typeface="Century Gothic" panose="020B0502020202020204" pitchFamily="34" charset="0"/>
                        </a:rPr>
                        <a:t>0,877 - 0,890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dirty="0">
                          <a:latin typeface="Century Gothic" panose="020B0502020202020204" pitchFamily="34" charset="0"/>
                        </a:rPr>
                        <a:t>Maximum 0,5% (m/m)</a:t>
                      </a:r>
                    </a:p>
                  </a:txBody>
                  <a:tcPr/>
                </a:tc>
                <a:extLst>
                  <a:ext uri="{0D108BD9-81ED-4DB2-BD59-A6C34878D82A}">
                    <a16:rowId xmlns:a16="http://schemas.microsoft.com/office/drawing/2014/main" val="11995364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b="1" dirty="0">
                          <a:latin typeface="Century Gothic" panose="020B0502020202020204" pitchFamily="34" charset="0"/>
                        </a:rPr>
                        <a:t>Indice de réfraction à 20°C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b="1" dirty="0">
                          <a:latin typeface="Century Gothic" panose="020B0502020202020204" pitchFamily="34" charset="0"/>
                        </a:rPr>
                        <a:t>Point de solidification</a:t>
                      </a:r>
                    </a:p>
                  </a:txBody>
                  <a:tcPr/>
                </a:tc>
                <a:extLst>
                  <a:ext uri="{0D108BD9-81ED-4DB2-BD59-A6C34878D82A}">
                    <a16:rowId xmlns:a16="http://schemas.microsoft.com/office/drawing/2014/main" val="29228619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dirty="0">
                          <a:latin typeface="Century Gothic" panose="020B0502020202020204" pitchFamily="34" charset="0"/>
                        </a:rPr>
                        <a:t>1,4580 - 1,4640</a:t>
                      </a:r>
                    </a:p>
                  </a:txBody>
                  <a:tcPr/>
                </a:tc>
                <a:tc>
                  <a:txBody>
                    <a:bodyPr/>
                    <a:lstStyle/>
                    <a:p>
                      <a:r>
                        <a:rPr lang="fr-BE" sz="1600" dirty="0">
                          <a:latin typeface="Century Gothic" panose="020B0502020202020204" pitchFamily="34" charset="0"/>
                        </a:rPr>
                        <a:t>74°C</a:t>
                      </a:r>
                    </a:p>
                  </a:txBody>
                  <a:tcPr/>
                </a:tc>
                <a:extLst>
                  <a:ext uri="{0D108BD9-81ED-4DB2-BD59-A6C34878D82A}">
                    <a16:rowId xmlns:a16="http://schemas.microsoft.com/office/drawing/2014/main" val="20069106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b="1" dirty="0">
                          <a:latin typeface="Century Gothic" panose="020B0502020202020204" pitchFamily="34" charset="0"/>
                        </a:rPr>
                        <a:t>Rotation optique à 20°C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BE" sz="1600" b="1" dirty="0">
                        <a:latin typeface="Century Gothic" panose="020B0502020202020204" pitchFamily="34" charset="0"/>
                      </a:endParaRPr>
                    </a:p>
                  </a:txBody>
                  <a:tcPr/>
                </a:tc>
                <a:extLst>
                  <a:ext uri="{0D108BD9-81ED-4DB2-BD59-A6C34878D82A}">
                    <a16:rowId xmlns:a16="http://schemas.microsoft.com/office/drawing/2014/main" val="27709043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dirty="0">
                          <a:latin typeface="Century Gothic" panose="020B0502020202020204" pitchFamily="34" charset="0"/>
                        </a:rPr>
                        <a:t>-11 à -7</a:t>
                      </a:r>
                    </a:p>
                  </a:txBody>
                  <a:tcPr/>
                </a:tc>
                <a:tc>
                  <a:txBody>
                    <a:bodyPr/>
                    <a:lstStyle/>
                    <a:p>
                      <a:endParaRPr lang="fr-BE" sz="1600" dirty="0">
                        <a:latin typeface="Century Gothic" panose="020B0502020202020204" pitchFamily="34" charset="0"/>
                      </a:endParaRPr>
                    </a:p>
                  </a:txBody>
                  <a:tcPr/>
                </a:tc>
                <a:extLst>
                  <a:ext uri="{0D108BD9-81ED-4DB2-BD59-A6C34878D82A}">
                    <a16:rowId xmlns:a16="http://schemas.microsoft.com/office/drawing/2014/main" val="4189157199"/>
                  </a:ext>
                </a:extLst>
              </a:tr>
            </a:tbl>
          </a:graphicData>
        </a:graphic>
      </p:graphicFrame>
    </p:spTree>
    <p:custDataLst>
      <p:tags r:id="rId1"/>
    </p:custDataLst>
    <p:extLst>
      <p:ext uri="{BB962C8B-B14F-4D97-AF65-F5344CB8AC3E}">
        <p14:creationId xmlns:p14="http://schemas.microsoft.com/office/powerpoint/2010/main" val="838861519"/>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fr-BE" smtClean="0"/>
              <a:t>61</a:t>
            </a:fld>
            <a:endParaRPr lang="fr-BE" dirty="0"/>
          </a:p>
        </p:txBody>
      </p:sp>
      <p:sp>
        <p:nvSpPr>
          <p:cNvPr id="6" name="Título 13"/>
          <p:cNvSpPr>
            <a:spLocks noGrp="1"/>
          </p:cNvSpPr>
          <p:nvPr>
            <p:ph type="title"/>
          </p:nvPr>
        </p:nvSpPr>
        <p:spPr>
          <a:xfrm>
            <a:off x="384647" y="403780"/>
            <a:ext cx="8374705" cy="735617"/>
          </a:xfrm>
        </p:spPr>
        <p:txBody>
          <a:bodyPr>
            <a:normAutofit fontScale="90000"/>
          </a:bodyPr>
          <a:lstStyle/>
          <a:p>
            <a:r>
              <a:rPr lang="fr-BE" sz="2800" b="1" dirty="0">
                <a:solidFill>
                  <a:srgbClr val="139D8D"/>
                </a:solidFill>
                <a:latin typeface="Century Gothic" panose="020B0502020202020204" pitchFamily="34" charset="0"/>
              </a:rPr>
              <a:t>Huiles essentielles de Lavande : </a:t>
            </a:r>
            <a:r>
              <a:rPr lang="fr-BE" sz="2800" b="1" dirty="0">
                <a:latin typeface="Century Gothic" panose="020B0502020202020204" pitchFamily="34" charset="0"/>
              </a:rPr>
              <a:t>Chromatogramme</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fr-BE"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5122" name="Picture 2" descr="GC Analysis of Lavender Flower Essential Oil on SUPELCOWAX® 10 |  Sigma-Aldrich">
            <a:extLst>
              <a:ext uri="{FF2B5EF4-FFF2-40B4-BE49-F238E27FC236}">
                <a16:creationId xmlns:a16="http://schemas.microsoft.com/office/drawing/2014/main" id="{677BBD19-3BEE-470F-9C94-8EFAE2727A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323" y="1040467"/>
            <a:ext cx="8759352" cy="5584087"/>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C6FF5AF0-1C74-4FC6-A86B-E7D91C20CE47}"/>
              </a:ext>
            </a:extLst>
          </p:cNvPr>
          <p:cNvSpPr/>
          <p:nvPr/>
        </p:nvSpPr>
        <p:spPr>
          <a:xfrm>
            <a:off x="6791607" y="1128545"/>
            <a:ext cx="1937811" cy="403780"/>
          </a:xfrm>
          <a:prstGeom prst="ellipse">
            <a:avLst/>
          </a:prstGeom>
          <a:noFill/>
          <a:ln w="28575">
            <a:solidFill>
              <a:srgbClr val="258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ustDataLst>
      <p:tags r:id="rId1"/>
    </p:custDataLst>
    <p:extLst>
      <p:ext uri="{BB962C8B-B14F-4D97-AF65-F5344CB8AC3E}">
        <p14:creationId xmlns:p14="http://schemas.microsoft.com/office/powerpoint/2010/main" val="3295066747"/>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z="1100" smtClean="0">
                <a:latin typeface="Century Gothic" panose="020B0502020202020204" pitchFamily="34" charset="0"/>
              </a:rPr>
              <a:t>62</a:t>
            </a:fld>
            <a:endParaRPr lang="es-ES" sz="1100">
              <a:latin typeface="Century Gothic" panose="020B0502020202020204" pitchFamily="34" charset="0"/>
            </a:endParaRPr>
          </a:p>
        </p:txBody>
      </p:sp>
      <p:sp>
        <p:nvSpPr>
          <p:cNvPr id="6" name="Título 13"/>
          <p:cNvSpPr>
            <a:spLocks noGrp="1"/>
          </p:cNvSpPr>
          <p:nvPr>
            <p:ph type="title"/>
          </p:nvPr>
        </p:nvSpPr>
        <p:spPr>
          <a:xfrm>
            <a:off x="171287" y="241885"/>
            <a:ext cx="8461184" cy="836864"/>
          </a:xfrm>
        </p:spPr>
        <p:txBody>
          <a:bodyPr>
            <a:normAutofit/>
          </a:bodyPr>
          <a:lstStyle/>
          <a:p>
            <a:r>
              <a:rPr lang="fr-BE" sz="2400" b="1" dirty="0">
                <a:solidFill>
                  <a:srgbClr val="139D8D"/>
                </a:solidFill>
                <a:latin typeface="Century Gothic" panose="020B0502020202020204" pitchFamily="34" charset="0"/>
              </a:rPr>
              <a:t>Huiles essentielles de Lavande: </a:t>
            </a:r>
            <a:r>
              <a:rPr lang="fr-BE" sz="2400" b="1" dirty="0">
                <a:latin typeface="Century Gothic" panose="020B0502020202020204" pitchFamily="34" charset="0"/>
              </a:rPr>
              <a:t>Composition complexe</a:t>
            </a:r>
            <a:endParaRPr lang="fr-BE" sz="24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4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3" name="ZoneTexte 2">
            <a:extLst>
              <a:ext uri="{FF2B5EF4-FFF2-40B4-BE49-F238E27FC236}">
                <a16:creationId xmlns:a16="http://schemas.microsoft.com/office/drawing/2014/main" id="{99BFBB8C-AD0F-4538-B471-0A66DA5CD364}"/>
              </a:ext>
            </a:extLst>
          </p:cNvPr>
          <p:cNvSpPr txBox="1"/>
          <p:nvPr/>
        </p:nvSpPr>
        <p:spPr>
          <a:xfrm>
            <a:off x="299661" y="3729134"/>
            <a:ext cx="2236703" cy="1015663"/>
          </a:xfrm>
          <a:prstGeom prst="rect">
            <a:avLst/>
          </a:prstGeom>
          <a:noFill/>
          <a:ln w="57150">
            <a:solidFill>
              <a:srgbClr val="139D8D"/>
            </a:solidFill>
          </a:ln>
        </p:spPr>
        <p:txBody>
          <a:bodyPr wrap="square" rtlCol="0">
            <a:spAutoFit/>
          </a:bodyPr>
          <a:lstStyle/>
          <a:p>
            <a:r>
              <a:rPr lang="fr-FR" b="1" i="1" dirty="0">
                <a:latin typeface="Century Gothic" panose="020B0502020202020204" pitchFamily="34" charset="0"/>
                <a:cs typeface="Times New Roman" panose="02020603050405020304" pitchFamily="18" charset="0"/>
              </a:rPr>
              <a:t>2.</a:t>
            </a:r>
            <a:r>
              <a:rPr lang="fr-FR" b="1" i="1" dirty="0">
                <a:solidFill>
                  <a:srgbClr val="92D050"/>
                </a:solidFill>
                <a:latin typeface="Century Gothic" panose="020B0502020202020204" pitchFamily="34" charset="0"/>
                <a:cs typeface="Times New Roman" panose="02020603050405020304" pitchFamily="18" charset="0"/>
              </a:rPr>
              <a:t> </a:t>
            </a:r>
            <a:r>
              <a:rPr lang="fr-FR" b="1" i="1" dirty="0">
                <a:solidFill>
                  <a:srgbClr val="139D8D"/>
                </a:solidFill>
                <a:latin typeface="Century Gothic" panose="020B0502020202020204" pitchFamily="34" charset="0"/>
                <a:cs typeface="Times New Roman" panose="02020603050405020304" pitchFamily="18" charset="0"/>
              </a:rPr>
              <a:t>Environnement</a:t>
            </a:r>
          </a:p>
          <a:p>
            <a:r>
              <a:rPr lang="fr-FR" sz="1400" dirty="0">
                <a:latin typeface="Century Gothic" panose="020B0502020202020204" pitchFamily="34" charset="0"/>
                <a:cs typeface="Times New Roman" panose="02020603050405020304" pitchFamily="18" charset="0"/>
              </a:rPr>
              <a:t>Conditions climatiques</a:t>
            </a:r>
          </a:p>
          <a:p>
            <a:pPr marL="285750" indent="-285750">
              <a:buFont typeface="Arial" panose="020B0604020202020204" pitchFamily="34" charset="0"/>
              <a:buChar char="•"/>
            </a:pPr>
            <a:r>
              <a:rPr lang="fr-FR" sz="1400" dirty="0">
                <a:latin typeface="Century Gothic" panose="020B0502020202020204" pitchFamily="34" charset="0"/>
                <a:cs typeface="Times New Roman" panose="02020603050405020304" pitchFamily="18" charset="0"/>
              </a:rPr>
              <a:t>Pollution</a:t>
            </a:r>
          </a:p>
          <a:p>
            <a:pPr marL="285750" indent="-285750">
              <a:buFont typeface="Arial" panose="020B0604020202020204" pitchFamily="34" charset="0"/>
              <a:buChar char="•"/>
            </a:pPr>
            <a:r>
              <a:rPr lang="fr-FR" sz="1400" dirty="0">
                <a:latin typeface="Century Gothic" panose="020B0502020202020204" pitchFamily="34" charset="0"/>
                <a:cs typeface="Times New Roman" panose="02020603050405020304" pitchFamily="18" charset="0"/>
              </a:rPr>
              <a:t>Insectes ravageurs</a:t>
            </a:r>
          </a:p>
        </p:txBody>
      </p:sp>
      <p:sp>
        <p:nvSpPr>
          <p:cNvPr id="4" name="ZoneTexte 3">
            <a:extLst>
              <a:ext uri="{FF2B5EF4-FFF2-40B4-BE49-F238E27FC236}">
                <a16:creationId xmlns:a16="http://schemas.microsoft.com/office/drawing/2014/main" id="{0EACA621-8CAB-41BB-8A58-95A6B2634408}"/>
              </a:ext>
            </a:extLst>
          </p:cNvPr>
          <p:cNvSpPr txBox="1"/>
          <p:nvPr/>
        </p:nvSpPr>
        <p:spPr>
          <a:xfrm>
            <a:off x="2107319" y="2279130"/>
            <a:ext cx="4287018" cy="1231106"/>
          </a:xfrm>
          <a:prstGeom prst="rect">
            <a:avLst/>
          </a:prstGeom>
          <a:noFill/>
          <a:ln w="57150">
            <a:solidFill>
              <a:srgbClr val="139D8D"/>
            </a:solidFill>
          </a:ln>
        </p:spPr>
        <p:txBody>
          <a:bodyPr wrap="square" rtlCol="0">
            <a:spAutoFit/>
          </a:bodyPr>
          <a:lstStyle/>
          <a:p>
            <a:r>
              <a:rPr lang="fr-FR" b="1" i="1" dirty="0">
                <a:latin typeface="Century Gothic" panose="020B0502020202020204" pitchFamily="34" charset="0"/>
                <a:cs typeface="Times New Roman" panose="02020603050405020304" pitchFamily="18" charset="0"/>
              </a:rPr>
              <a:t>1. </a:t>
            </a:r>
            <a:r>
              <a:rPr lang="fr-FR" b="1" i="1" dirty="0">
                <a:solidFill>
                  <a:srgbClr val="139D8D"/>
                </a:solidFill>
                <a:latin typeface="Century Gothic" panose="020B0502020202020204" pitchFamily="34" charset="0"/>
                <a:cs typeface="Times New Roman" panose="02020603050405020304" pitchFamily="18" charset="0"/>
              </a:rPr>
              <a:t>Physiologie</a:t>
            </a:r>
          </a:p>
          <a:p>
            <a:pPr marL="285750" indent="-285750">
              <a:buFont typeface="Arial" panose="020B0604020202020204" pitchFamily="34" charset="0"/>
              <a:buChar char="•"/>
            </a:pPr>
            <a:r>
              <a:rPr lang="fr-FR" sz="1400" dirty="0">
                <a:latin typeface="Century Gothic" panose="020B0502020202020204" pitchFamily="34" charset="0"/>
                <a:cs typeface="Times New Roman" panose="02020603050405020304" pitchFamily="18" charset="0"/>
              </a:rPr>
              <a:t>Type d’organe (feuille, fleur, écorce..)</a:t>
            </a:r>
          </a:p>
          <a:p>
            <a:pPr marL="285750" indent="-285750">
              <a:buFont typeface="Arial" panose="020B0604020202020204" pitchFamily="34" charset="0"/>
              <a:buChar char="•"/>
            </a:pPr>
            <a:r>
              <a:rPr lang="fr-FR" sz="1400" dirty="0">
                <a:latin typeface="Century Gothic" panose="020B0502020202020204" pitchFamily="34" charset="0"/>
                <a:cs typeface="Times New Roman" panose="02020603050405020304" pitchFamily="18" charset="0"/>
              </a:rPr>
              <a:t>Stade de développement</a:t>
            </a:r>
          </a:p>
          <a:p>
            <a:pPr marL="285750" indent="-285750">
              <a:buFont typeface="Arial" panose="020B0604020202020204" pitchFamily="34" charset="0"/>
              <a:buChar char="•"/>
            </a:pPr>
            <a:r>
              <a:rPr lang="fr-FR" sz="1400" dirty="0">
                <a:latin typeface="Century Gothic" panose="020B0502020202020204" pitchFamily="34" charset="0"/>
                <a:cs typeface="Times New Roman" panose="02020603050405020304" pitchFamily="18" charset="0"/>
              </a:rPr>
              <a:t>Type de structure sécrétrice</a:t>
            </a:r>
          </a:p>
          <a:p>
            <a:pPr marL="285750" indent="-285750">
              <a:buFont typeface="Arial" panose="020B0604020202020204" pitchFamily="34" charset="0"/>
              <a:buChar char="•"/>
            </a:pPr>
            <a:r>
              <a:rPr lang="fr-FR" sz="1400" dirty="0">
                <a:latin typeface="Century Gothic" panose="020B0502020202020204" pitchFamily="34" charset="0"/>
                <a:cs typeface="Times New Roman" panose="02020603050405020304" pitchFamily="18" charset="0"/>
              </a:rPr>
              <a:t>Blessures mécaniques ou chimiques</a:t>
            </a:r>
          </a:p>
        </p:txBody>
      </p:sp>
      <p:sp>
        <p:nvSpPr>
          <p:cNvPr id="8" name="ZoneTexte 7">
            <a:extLst>
              <a:ext uri="{FF2B5EF4-FFF2-40B4-BE49-F238E27FC236}">
                <a16:creationId xmlns:a16="http://schemas.microsoft.com/office/drawing/2014/main" id="{6B2CC624-8A5D-4DD1-B391-C60532B90480}"/>
              </a:ext>
            </a:extLst>
          </p:cNvPr>
          <p:cNvSpPr txBox="1"/>
          <p:nvPr/>
        </p:nvSpPr>
        <p:spPr>
          <a:xfrm>
            <a:off x="5981727" y="3662740"/>
            <a:ext cx="3013819" cy="1231106"/>
          </a:xfrm>
          <a:prstGeom prst="rect">
            <a:avLst/>
          </a:prstGeom>
          <a:noFill/>
          <a:ln w="57150">
            <a:solidFill>
              <a:srgbClr val="139D8D"/>
            </a:solidFill>
          </a:ln>
        </p:spPr>
        <p:txBody>
          <a:bodyPr wrap="square" rtlCol="0">
            <a:spAutoFit/>
          </a:bodyPr>
          <a:lstStyle/>
          <a:p>
            <a:r>
              <a:rPr lang="fr-FR" b="1" i="1" dirty="0">
                <a:latin typeface="Century Gothic" panose="020B0502020202020204" pitchFamily="34" charset="0"/>
                <a:cs typeface="Times New Roman" panose="02020603050405020304" pitchFamily="18" charset="0"/>
              </a:rPr>
              <a:t>3. </a:t>
            </a:r>
            <a:r>
              <a:rPr lang="fr-FR" b="1" i="1" dirty="0">
                <a:solidFill>
                  <a:srgbClr val="139D8D"/>
                </a:solidFill>
                <a:latin typeface="Century Gothic" panose="020B0502020202020204" pitchFamily="34" charset="0"/>
                <a:cs typeface="Times New Roman" panose="02020603050405020304" pitchFamily="18" charset="0"/>
              </a:rPr>
              <a:t>Génétique et évolution</a:t>
            </a:r>
          </a:p>
          <a:p>
            <a:r>
              <a:rPr lang="fr-FR" sz="1400" dirty="0">
                <a:latin typeface="Century Gothic" panose="020B0502020202020204" pitchFamily="34" charset="0"/>
                <a:cs typeface="Times New Roman" panose="02020603050405020304" pitchFamily="18" charset="0"/>
              </a:rPr>
              <a:t>Pour certaines espèces :</a:t>
            </a:r>
          </a:p>
          <a:p>
            <a:pPr marL="285750" indent="-285750">
              <a:buFont typeface="Arial" panose="020B0604020202020204" pitchFamily="34" charset="0"/>
              <a:buChar char="•"/>
            </a:pPr>
            <a:r>
              <a:rPr lang="fr-FR" sz="1400" dirty="0">
                <a:latin typeface="Century Gothic" panose="020B0502020202020204" pitchFamily="34" charset="0"/>
                <a:cs typeface="Times New Roman" panose="02020603050405020304" pitchFamily="18" charset="0"/>
              </a:rPr>
              <a:t>Influence des génotypes</a:t>
            </a:r>
          </a:p>
          <a:p>
            <a:pPr marL="285750" indent="-285750">
              <a:buFont typeface="Arial" panose="020B0604020202020204" pitchFamily="34" charset="0"/>
              <a:buChar char="•"/>
            </a:pPr>
            <a:r>
              <a:rPr lang="fr-FR" sz="1400" dirty="0">
                <a:latin typeface="Century Gothic" panose="020B0502020202020204" pitchFamily="34" charset="0"/>
                <a:cs typeface="Times New Roman" panose="02020603050405020304" pitchFamily="18" charset="0"/>
              </a:rPr>
              <a:t>Influence de la structure génétique</a:t>
            </a:r>
          </a:p>
        </p:txBody>
      </p:sp>
      <p:sp>
        <p:nvSpPr>
          <p:cNvPr id="12" name="ZoneTexte 11">
            <a:extLst>
              <a:ext uri="{FF2B5EF4-FFF2-40B4-BE49-F238E27FC236}">
                <a16:creationId xmlns:a16="http://schemas.microsoft.com/office/drawing/2014/main" id="{44E46FDB-9B44-448B-9C83-B1E2828FBA34}"/>
              </a:ext>
            </a:extLst>
          </p:cNvPr>
          <p:cNvSpPr txBox="1"/>
          <p:nvPr/>
        </p:nvSpPr>
        <p:spPr>
          <a:xfrm>
            <a:off x="2795747" y="3877975"/>
            <a:ext cx="2910162" cy="800219"/>
          </a:xfrm>
          <a:prstGeom prst="rect">
            <a:avLst/>
          </a:prstGeom>
          <a:noFill/>
          <a:ln w="57150">
            <a:solidFill>
              <a:srgbClr val="139D8D"/>
            </a:solidFill>
            <a:prstDash val="sysDot"/>
          </a:ln>
        </p:spPr>
        <p:txBody>
          <a:bodyPr wrap="square" rtlCol="0">
            <a:spAutoFit/>
          </a:bodyPr>
          <a:lstStyle/>
          <a:p>
            <a:pPr algn="ctr"/>
            <a:r>
              <a:rPr lang="fr-FR" b="1" i="1" dirty="0">
                <a:solidFill>
                  <a:srgbClr val="139D8D"/>
                </a:solidFill>
                <a:latin typeface="Century Gothic" panose="020B0502020202020204" pitchFamily="34" charset="0"/>
                <a:cs typeface="Times New Roman" panose="02020603050405020304" pitchFamily="18" charset="0"/>
              </a:rPr>
              <a:t>Géographie</a:t>
            </a:r>
          </a:p>
          <a:p>
            <a:pPr marL="285750" indent="-285750">
              <a:buFont typeface="Arial" panose="020B0604020202020204" pitchFamily="34" charset="0"/>
              <a:buChar char="•"/>
            </a:pPr>
            <a:r>
              <a:rPr lang="fr-FR" sz="1400" dirty="0">
                <a:latin typeface="Century Gothic" panose="020B0502020202020204" pitchFamily="34" charset="0"/>
              </a:rPr>
              <a:t>Origine </a:t>
            </a:r>
            <a:r>
              <a:rPr lang="fr-FR" sz="1400" dirty="0" err="1">
                <a:latin typeface="Century Gothic" panose="020B0502020202020204" pitchFamily="34" charset="0"/>
              </a:rPr>
              <a:t>chémotype</a:t>
            </a:r>
            <a:r>
              <a:rPr lang="fr-FR" sz="1400" dirty="0">
                <a:latin typeface="Century Gothic" panose="020B0502020202020204" pitchFamily="34" charset="0"/>
              </a:rPr>
              <a:t> </a:t>
            </a:r>
          </a:p>
          <a:p>
            <a:pPr marL="285750" indent="-285750">
              <a:buFont typeface="Arial" panose="020B0604020202020204" pitchFamily="34" charset="0"/>
              <a:buChar char="•"/>
            </a:pPr>
            <a:r>
              <a:rPr lang="fr-FR" sz="1400" dirty="0">
                <a:latin typeface="Century Gothic" panose="020B0502020202020204" pitchFamily="34" charset="0"/>
              </a:rPr>
              <a:t>Importance pour marché</a:t>
            </a:r>
          </a:p>
        </p:txBody>
      </p:sp>
      <p:sp>
        <p:nvSpPr>
          <p:cNvPr id="22" name="ZoneTexte 21">
            <a:extLst>
              <a:ext uri="{FF2B5EF4-FFF2-40B4-BE49-F238E27FC236}">
                <a16:creationId xmlns:a16="http://schemas.microsoft.com/office/drawing/2014/main" id="{C06CEF77-F3FC-4BD0-81C4-4F2F37E80045}"/>
              </a:ext>
            </a:extLst>
          </p:cNvPr>
          <p:cNvSpPr txBox="1"/>
          <p:nvPr/>
        </p:nvSpPr>
        <p:spPr>
          <a:xfrm>
            <a:off x="1596583" y="5115990"/>
            <a:ext cx="5308490" cy="1446550"/>
          </a:xfrm>
          <a:prstGeom prst="rect">
            <a:avLst/>
          </a:prstGeom>
          <a:noFill/>
          <a:ln w="57150">
            <a:solidFill>
              <a:srgbClr val="139D8D"/>
            </a:solidFill>
          </a:ln>
        </p:spPr>
        <p:txBody>
          <a:bodyPr wrap="square" rtlCol="0">
            <a:spAutoFit/>
          </a:bodyPr>
          <a:lstStyle/>
          <a:p>
            <a:r>
              <a:rPr lang="fr-FR" b="1" i="1" dirty="0">
                <a:latin typeface="Century Gothic" panose="020B0502020202020204" pitchFamily="34" charset="0"/>
                <a:cs typeface="Times New Roman" panose="02020603050405020304" pitchFamily="18" charset="0"/>
              </a:rPr>
              <a:t>4. </a:t>
            </a:r>
            <a:r>
              <a:rPr lang="fr-FR" b="1" i="1" dirty="0">
                <a:solidFill>
                  <a:srgbClr val="139D8D"/>
                </a:solidFill>
                <a:latin typeface="Century Gothic" panose="020B0502020202020204" pitchFamily="34" charset="0"/>
                <a:cs typeface="Times New Roman" panose="02020603050405020304" pitchFamily="18" charset="0"/>
              </a:rPr>
              <a:t>Culture &amp; Distillation</a:t>
            </a:r>
          </a:p>
          <a:p>
            <a:pPr marL="285750" indent="-285750">
              <a:buFont typeface="Arial" panose="020B0604020202020204" pitchFamily="34" charset="0"/>
              <a:buChar char="•"/>
            </a:pPr>
            <a:r>
              <a:rPr lang="fr-FR" sz="1400" dirty="0">
                <a:latin typeface="Century Gothic" panose="020B0502020202020204" pitchFamily="34" charset="0"/>
                <a:cs typeface="Times New Roman" panose="02020603050405020304" pitchFamily="18" charset="0"/>
              </a:rPr>
              <a:t>Quantité de matière végétale</a:t>
            </a:r>
          </a:p>
          <a:p>
            <a:pPr marL="285750" indent="-285750">
              <a:buFont typeface="Arial" panose="020B0604020202020204" pitchFamily="34" charset="0"/>
              <a:buChar char="•"/>
            </a:pPr>
            <a:r>
              <a:rPr lang="fr-FR" sz="1400" dirty="0">
                <a:latin typeface="Century Gothic" panose="020B0502020202020204" pitchFamily="34" charset="0"/>
                <a:cs typeface="Times New Roman" panose="02020603050405020304" pitchFamily="18" charset="0"/>
              </a:rPr>
              <a:t>Mode d’extraction (technique distillation, matériau de l’alambic, mode de chauffe) </a:t>
            </a:r>
          </a:p>
          <a:p>
            <a:pPr marL="285750" indent="-285750">
              <a:buFont typeface="Arial" panose="020B0604020202020204" pitchFamily="34" charset="0"/>
              <a:buChar char="•"/>
            </a:pPr>
            <a:r>
              <a:rPr lang="fr-FR" sz="1400" dirty="0">
                <a:latin typeface="Century Gothic" panose="020B0502020202020204" pitchFamily="34" charset="0"/>
                <a:cs typeface="Times New Roman" panose="02020603050405020304" pitchFamily="18" charset="0"/>
              </a:rPr>
              <a:t>Stockage</a:t>
            </a:r>
          </a:p>
          <a:p>
            <a:pPr marL="285750" indent="-285750">
              <a:buFont typeface="Arial" panose="020B0604020202020204" pitchFamily="34" charset="0"/>
              <a:buChar char="•"/>
            </a:pPr>
            <a:r>
              <a:rPr lang="fr-FR" sz="1400" dirty="0">
                <a:latin typeface="Century Gothic" panose="020B0502020202020204" pitchFamily="34" charset="0"/>
                <a:cs typeface="Times New Roman" panose="02020603050405020304" pitchFamily="18" charset="0"/>
              </a:rPr>
              <a:t>Mains d’œuvre &amp; espace requis</a:t>
            </a:r>
          </a:p>
        </p:txBody>
      </p:sp>
      <p:sp>
        <p:nvSpPr>
          <p:cNvPr id="24" name="Ellipse 23">
            <a:extLst>
              <a:ext uri="{FF2B5EF4-FFF2-40B4-BE49-F238E27FC236}">
                <a16:creationId xmlns:a16="http://schemas.microsoft.com/office/drawing/2014/main" id="{082C7B89-99C0-4A18-B772-92E198127E2B}"/>
              </a:ext>
            </a:extLst>
          </p:cNvPr>
          <p:cNvSpPr/>
          <p:nvPr/>
        </p:nvSpPr>
        <p:spPr>
          <a:xfrm>
            <a:off x="1535712" y="1078749"/>
            <a:ext cx="5072031" cy="1046009"/>
          </a:xfrm>
          <a:prstGeom prst="ellipse">
            <a:avLst/>
          </a:prstGeom>
          <a:solidFill>
            <a:schemeClr val="bg1">
              <a:lumMod val="95000"/>
            </a:schemeClr>
          </a:solidFill>
          <a:ln w="38100">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entury Gothic" panose="020B0502020202020204" pitchFamily="34" charset="0"/>
              </a:rPr>
              <a:t>Variabilité chimique des HE au sein d’une même espèce</a:t>
            </a:r>
          </a:p>
          <a:p>
            <a:pPr algn="ctr"/>
            <a:r>
              <a:rPr lang="fr-FR" sz="2000" b="1" dirty="0">
                <a:solidFill>
                  <a:schemeClr val="tx1"/>
                </a:solidFill>
                <a:latin typeface="Century Gothic" panose="020B0502020202020204" pitchFamily="34" charset="0"/>
              </a:rPr>
              <a:t>Sa nature ?</a:t>
            </a:r>
          </a:p>
        </p:txBody>
      </p:sp>
      <p:sp>
        <p:nvSpPr>
          <p:cNvPr id="26" name="Flèche droite 24">
            <a:extLst>
              <a:ext uri="{FF2B5EF4-FFF2-40B4-BE49-F238E27FC236}">
                <a16:creationId xmlns:a16="http://schemas.microsoft.com/office/drawing/2014/main" id="{15723F35-282D-4FDC-9823-BB8A6B0543AE}"/>
              </a:ext>
            </a:extLst>
          </p:cNvPr>
          <p:cNvSpPr/>
          <p:nvPr/>
        </p:nvSpPr>
        <p:spPr>
          <a:xfrm>
            <a:off x="2536364" y="3877975"/>
            <a:ext cx="706325" cy="373036"/>
          </a:xfrm>
          <a:prstGeom prst="rightArrow">
            <a:avLst/>
          </a:prstGeom>
          <a:solidFill>
            <a:srgbClr val="258B73"/>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latin typeface="Century Gothic" panose="020B0502020202020204" pitchFamily="34" charset="0"/>
            </a:endParaRPr>
          </a:p>
        </p:txBody>
      </p:sp>
      <p:sp>
        <p:nvSpPr>
          <p:cNvPr id="28" name="Flèche droite 24">
            <a:extLst>
              <a:ext uri="{FF2B5EF4-FFF2-40B4-BE49-F238E27FC236}">
                <a16:creationId xmlns:a16="http://schemas.microsoft.com/office/drawing/2014/main" id="{D882AA77-903D-48AC-9DCB-DE307497A875}"/>
              </a:ext>
            </a:extLst>
          </p:cNvPr>
          <p:cNvSpPr/>
          <p:nvPr/>
        </p:nvSpPr>
        <p:spPr>
          <a:xfrm rot="10800000">
            <a:off x="5402906" y="3877975"/>
            <a:ext cx="578821" cy="373036"/>
          </a:xfrm>
          <a:prstGeom prst="rightArrow">
            <a:avLst/>
          </a:prstGeom>
          <a:solidFill>
            <a:srgbClr val="258B73"/>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latin typeface="Century Gothic" panose="020B0502020202020204" pitchFamily="34" charset="0"/>
            </a:endParaRPr>
          </a:p>
        </p:txBody>
      </p:sp>
    </p:spTree>
    <p:custDataLst>
      <p:tags r:id="rId1"/>
    </p:custDataLst>
    <p:extLst>
      <p:ext uri="{BB962C8B-B14F-4D97-AF65-F5344CB8AC3E}">
        <p14:creationId xmlns:p14="http://schemas.microsoft.com/office/powerpoint/2010/main" val="2895689194"/>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63</a:t>
            </a:fld>
            <a:endParaRPr lang="es-ES"/>
          </a:p>
        </p:txBody>
      </p:sp>
      <p:sp>
        <p:nvSpPr>
          <p:cNvPr id="6" name="Título 13"/>
          <p:cNvSpPr>
            <a:spLocks noGrp="1"/>
          </p:cNvSpPr>
          <p:nvPr>
            <p:ph type="title"/>
          </p:nvPr>
        </p:nvSpPr>
        <p:spPr>
          <a:xfrm>
            <a:off x="171287" y="366233"/>
            <a:ext cx="8461184" cy="836864"/>
          </a:xfrm>
        </p:spPr>
        <p:txBody>
          <a:bodyPr>
            <a:normAutofit fontScale="90000"/>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Composition complexe – Variable selon la variété et l’origine</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9" name="Image 8">
            <a:extLst>
              <a:ext uri="{FF2B5EF4-FFF2-40B4-BE49-F238E27FC236}">
                <a16:creationId xmlns:a16="http://schemas.microsoft.com/office/drawing/2014/main" id="{34EFDAB1-C752-4F6E-9B36-CD229929FD2B}"/>
              </a:ext>
            </a:extLst>
          </p:cNvPr>
          <p:cNvPicPr>
            <a:picLocks noChangeAspect="1"/>
          </p:cNvPicPr>
          <p:nvPr/>
        </p:nvPicPr>
        <p:blipFill>
          <a:blip r:embed="rId6"/>
          <a:stretch>
            <a:fillRect/>
          </a:stretch>
        </p:blipFill>
        <p:spPr>
          <a:xfrm>
            <a:off x="1510143" y="1154830"/>
            <a:ext cx="6123714" cy="5703170"/>
          </a:xfrm>
          <a:prstGeom prst="rect">
            <a:avLst/>
          </a:prstGeom>
        </p:spPr>
      </p:pic>
    </p:spTree>
    <p:custDataLst>
      <p:tags r:id="rId1"/>
    </p:custDataLst>
    <p:extLst>
      <p:ext uri="{BB962C8B-B14F-4D97-AF65-F5344CB8AC3E}">
        <p14:creationId xmlns:p14="http://schemas.microsoft.com/office/powerpoint/2010/main" val="3885980349"/>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64</a:t>
            </a:fld>
            <a:endParaRPr lang="es-ES"/>
          </a:p>
        </p:txBody>
      </p:sp>
      <p:sp>
        <p:nvSpPr>
          <p:cNvPr id="6" name="Título 13"/>
          <p:cNvSpPr>
            <a:spLocks noGrp="1"/>
          </p:cNvSpPr>
          <p:nvPr>
            <p:ph type="title"/>
          </p:nvPr>
        </p:nvSpPr>
        <p:spPr>
          <a:xfrm>
            <a:off x="171287" y="250256"/>
            <a:ext cx="8461184" cy="836864"/>
          </a:xfrm>
        </p:spPr>
        <p:txBody>
          <a:bodyPr>
            <a:normAutofit fontScale="90000"/>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Étapes d’extraction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ZoneTexte 1">
            <a:extLst>
              <a:ext uri="{FF2B5EF4-FFF2-40B4-BE49-F238E27FC236}">
                <a16:creationId xmlns:a16="http://schemas.microsoft.com/office/drawing/2014/main" id="{CA163AE9-B624-4334-80E7-B63B843A1174}"/>
              </a:ext>
            </a:extLst>
          </p:cNvPr>
          <p:cNvSpPr txBox="1"/>
          <p:nvPr/>
        </p:nvSpPr>
        <p:spPr>
          <a:xfrm>
            <a:off x="171287" y="1022433"/>
            <a:ext cx="8517276" cy="400110"/>
          </a:xfrm>
          <a:prstGeom prst="rect">
            <a:avLst/>
          </a:prstGeom>
          <a:noFill/>
        </p:spPr>
        <p:txBody>
          <a:bodyPr wrap="square" rtlCol="0">
            <a:spAutoFit/>
          </a:bodyPr>
          <a:lstStyle/>
          <a:p>
            <a:pPr marL="457200" indent="-457200">
              <a:buAutoNum type="arabicParenR"/>
            </a:pPr>
            <a:r>
              <a:rPr lang="fr-BE" sz="2000" dirty="0">
                <a:latin typeface="Century Gothic" panose="020B0502020202020204" pitchFamily="34" charset="0"/>
              </a:rPr>
              <a:t>Récolte les sommités fleuries de lavande</a:t>
            </a:r>
            <a:endParaRPr lang="fr-BE" sz="1600" dirty="0">
              <a:solidFill>
                <a:schemeClr val="bg1"/>
              </a:solidFill>
              <a:latin typeface="Century Gothic" panose="020B0502020202020204" pitchFamily="34" charset="0"/>
            </a:endParaRPr>
          </a:p>
        </p:txBody>
      </p:sp>
      <p:pic>
        <p:nvPicPr>
          <p:cNvPr id="2050" name="Picture 2" descr="récolte de la lavande dans les baronnies - Photo de Les Arcades le Lion  d'Or, Buis-les-Baronnies - Tripadvisor">
            <a:extLst>
              <a:ext uri="{FF2B5EF4-FFF2-40B4-BE49-F238E27FC236}">
                <a16:creationId xmlns:a16="http://schemas.microsoft.com/office/drawing/2014/main" id="{0DD08D21-56F4-4750-9C56-F4E8C5114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287" y="1487230"/>
            <a:ext cx="4400713" cy="32965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istoire de la Lavande | Musée de la Lavande Ardèche">
            <a:extLst>
              <a:ext uri="{FF2B5EF4-FFF2-40B4-BE49-F238E27FC236}">
                <a16:creationId xmlns:a16="http://schemas.microsoft.com/office/drawing/2014/main" id="{0AE43286-7A31-4666-B02D-1049B5AE2F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1845" y="2998879"/>
            <a:ext cx="4400715" cy="33005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 lavande, une culture qui résiste tant bien que mal | L'Economiste">
            <a:extLst>
              <a:ext uri="{FF2B5EF4-FFF2-40B4-BE49-F238E27FC236}">
                <a16:creationId xmlns:a16="http://schemas.microsoft.com/office/drawing/2014/main" id="{FD705659-3736-4EB8-8360-C8F49A76B3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9162" y="1859297"/>
            <a:ext cx="7085365" cy="38059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7173652"/>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65</a:t>
            </a:fld>
            <a:endParaRPr lang="es-ES"/>
          </a:p>
        </p:txBody>
      </p:sp>
      <p:sp>
        <p:nvSpPr>
          <p:cNvPr id="6" name="Título 13"/>
          <p:cNvSpPr>
            <a:spLocks noGrp="1"/>
          </p:cNvSpPr>
          <p:nvPr>
            <p:ph type="title"/>
          </p:nvPr>
        </p:nvSpPr>
        <p:spPr>
          <a:xfrm>
            <a:off x="171287" y="250256"/>
            <a:ext cx="8461184" cy="836864"/>
          </a:xfrm>
        </p:spPr>
        <p:txBody>
          <a:bodyPr>
            <a:normAutofit fontScale="90000"/>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Étapes d’extraction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ZoneTexte 1">
            <a:extLst>
              <a:ext uri="{FF2B5EF4-FFF2-40B4-BE49-F238E27FC236}">
                <a16:creationId xmlns:a16="http://schemas.microsoft.com/office/drawing/2014/main" id="{CA163AE9-B624-4334-80E7-B63B843A1174}"/>
              </a:ext>
            </a:extLst>
          </p:cNvPr>
          <p:cNvSpPr txBox="1"/>
          <p:nvPr/>
        </p:nvSpPr>
        <p:spPr>
          <a:xfrm>
            <a:off x="171287" y="1025599"/>
            <a:ext cx="8517276" cy="1508105"/>
          </a:xfrm>
          <a:prstGeom prst="rect">
            <a:avLst/>
          </a:prstGeom>
          <a:noFill/>
        </p:spPr>
        <p:txBody>
          <a:bodyPr wrap="square" rtlCol="0">
            <a:spAutoFit/>
          </a:bodyPr>
          <a:lstStyle/>
          <a:p>
            <a:pPr marL="457200" indent="-457200">
              <a:buAutoNum type="arabicParenR"/>
            </a:pPr>
            <a:r>
              <a:rPr lang="fr-BE" sz="2000" dirty="0">
                <a:latin typeface="Century Gothic" panose="020B0502020202020204" pitchFamily="34" charset="0"/>
              </a:rPr>
              <a:t>Récolte les sommités fleuries de lavande</a:t>
            </a:r>
            <a:br>
              <a:rPr lang="fr-BE" sz="2000" dirty="0">
                <a:latin typeface="Century Gothic" panose="020B0502020202020204" pitchFamily="34" charset="0"/>
              </a:rPr>
            </a:br>
            <a:r>
              <a:rPr lang="fr-BE" sz="1200" dirty="0">
                <a:solidFill>
                  <a:schemeClr val="bg1"/>
                </a:solidFill>
                <a:latin typeface="Century Gothic" panose="020B0502020202020204" pitchFamily="34" charset="0"/>
              </a:rPr>
              <a:t>v</a:t>
            </a:r>
            <a:endParaRPr lang="fr-BE" sz="1600" dirty="0">
              <a:solidFill>
                <a:schemeClr val="bg1"/>
              </a:solidFill>
              <a:latin typeface="Century Gothic" panose="020B0502020202020204" pitchFamily="34" charset="0"/>
            </a:endParaRPr>
          </a:p>
          <a:p>
            <a:pPr marL="457200" indent="-457200">
              <a:buFontTx/>
              <a:buAutoNum type="arabicParenR"/>
            </a:pPr>
            <a:r>
              <a:rPr lang="fr-BE" sz="2000" dirty="0">
                <a:latin typeface="Century Gothic" panose="020B0502020202020204" pitchFamily="34" charset="0"/>
              </a:rPr>
              <a:t>Pour augmenter la qualité de l’HE, on peut laisser les fleurs sécher à T° ambiante environ deux jours</a:t>
            </a:r>
            <a:br>
              <a:rPr lang="fr-BE" sz="2000" dirty="0">
                <a:latin typeface="Century Gothic" panose="020B0502020202020204" pitchFamily="34" charset="0"/>
              </a:rPr>
            </a:br>
            <a:r>
              <a:rPr lang="fr-BE" sz="2000" dirty="0">
                <a:solidFill>
                  <a:srgbClr val="139D8D"/>
                </a:solidFill>
                <a:latin typeface="Century Gothic" panose="020B0502020202020204" pitchFamily="34" charset="0"/>
              </a:rPr>
              <a:t>→</a:t>
            </a:r>
            <a:r>
              <a:rPr lang="fr-BE" sz="2000" dirty="0">
                <a:latin typeface="Century Gothic" panose="020B0502020202020204" pitchFamily="34" charset="0"/>
              </a:rPr>
              <a:t> Diminution de rendement</a:t>
            </a:r>
            <a:endParaRPr lang="fr-BE" sz="1200" dirty="0">
              <a:solidFill>
                <a:schemeClr val="bg1"/>
              </a:solidFill>
              <a:latin typeface="Century Gothic" panose="020B0502020202020204" pitchFamily="34" charset="0"/>
            </a:endParaRPr>
          </a:p>
        </p:txBody>
      </p:sp>
      <p:pic>
        <p:nvPicPr>
          <p:cNvPr id="9" name="Image 8" descr="Une image contenant table, assis, suspendu, parapluie&#10;&#10;Description générée automatiquement">
            <a:extLst>
              <a:ext uri="{FF2B5EF4-FFF2-40B4-BE49-F238E27FC236}">
                <a16:creationId xmlns:a16="http://schemas.microsoft.com/office/drawing/2014/main" id="{639EC445-77DC-43BD-BCEA-C58B06155C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150" y="2860949"/>
            <a:ext cx="5170535" cy="3381530"/>
          </a:xfrm>
          <a:prstGeom prst="rect">
            <a:avLst/>
          </a:prstGeom>
        </p:spPr>
      </p:pic>
      <p:pic>
        <p:nvPicPr>
          <p:cNvPr id="12" name="Image 11" descr="Une image contenant train, extérieur, voie, plante&#10;&#10;Description générée automatiquement">
            <a:extLst>
              <a:ext uri="{FF2B5EF4-FFF2-40B4-BE49-F238E27FC236}">
                <a16:creationId xmlns:a16="http://schemas.microsoft.com/office/drawing/2014/main" id="{3D0F6D90-8815-4BC5-B3F8-2C01CA5E68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4645" y="2395734"/>
            <a:ext cx="3195205" cy="4182168"/>
          </a:xfrm>
          <a:prstGeom prst="rect">
            <a:avLst/>
          </a:prstGeom>
        </p:spPr>
      </p:pic>
    </p:spTree>
    <p:custDataLst>
      <p:tags r:id="rId1"/>
    </p:custDataLst>
    <p:extLst>
      <p:ext uri="{BB962C8B-B14F-4D97-AF65-F5344CB8AC3E}">
        <p14:creationId xmlns:p14="http://schemas.microsoft.com/office/powerpoint/2010/main" val="3591304216"/>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66</a:t>
            </a:fld>
            <a:endParaRPr lang="es-ES"/>
          </a:p>
        </p:txBody>
      </p:sp>
      <p:sp>
        <p:nvSpPr>
          <p:cNvPr id="6" name="Título 13"/>
          <p:cNvSpPr>
            <a:spLocks noGrp="1"/>
          </p:cNvSpPr>
          <p:nvPr>
            <p:ph type="title"/>
          </p:nvPr>
        </p:nvSpPr>
        <p:spPr>
          <a:xfrm>
            <a:off x="171287" y="250256"/>
            <a:ext cx="8461184" cy="836864"/>
          </a:xfrm>
        </p:spPr>
        <p:txBody>
          <a:bodyPr>
            <a:normAutofit fontScale="90000"/>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Étapes d’extraction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ZoneTexte 1">
            <a:extLst>
              <a:ext uri="{FF2B5EF4-FFF2-40B4-BE49-F238E27FC236}">
                <a16:creationId xmlns:a16="http://schemas.microsoft.com/office/drawing/2014/main" id="{CA163AE9-B624-4334-80E7-B63B843A1174}"/>
              </a:ext>
            </a:extLst>
          </p:cNvPr>
          <p:cNvSpPr txBox="1"/>
          <p:nvPr/>
        </p:nvSpPr>
        <p:spPr>
          <a:xfrm>
            <a:off x="171287" y="1025599"/>
            <a:ext cx="8517276" cy="2616101"/>
          </a:xfrm>
          <a:prstGeom prst="rect">
            <a:avLst/>
          </a:prstGeom>
          <a:noFill/>
        </p:spPr>
        <p:txBody>
          <a:bodyPr wrap="square" rtlCol="0">
            <a:spAutoFit/>
          </a:bodyPr>
          <a:lstStyle/>
          <a:p>
            <a:pPr marL="457200" indent="-457200">
              <a:buAutoNum type="arabicParenR"/>
            </a:pPr>
            <a:r>
              <a:rPr lang="fr-BE" sz="2000" dirty="0">
                <a:latin typeface="Century Gothic" panose="020B0502020202020204" pitchFamily="34" charset="0"/>
              </a:rPr>
              <a:t>Récolte les sommités fleuries de lavande</a:t>
            </a:r>
            <a:br>
              <a:rPr lang="fr-BE" sz="2000" dirty="0">
                <a:latin typeface="Century Gothic" panose="020B0502020202020204" pitchFamily="34" charset="0"/>
              </a:rPr>
            </a:br>
            <a:r>
              <a:rPr lang="fr-BE" sz="1200" dirty="0">
                <a:solidFill>
                  <a:schemeClr val="bg1"/>
                </a:solidFill>
                <a:latin typeface="Century Gothic" panose="020B0502020202020204" pitchFamily="34" charset="0"/>
              </a:rPr>
              <a:t>v</a:t>
            </a:r>
            <a:endParaRPr lang="fr-BE" sz="1600" dirty="0">
              <a:solidFill>
                <a:schemeClr val="bg1"/>
              </a:solidFill>
              <a:latin typeface="Century Gothic" panose="020B0502020202020204" pitchFamily="34" charset="0"/>
            </a:endParaRPr>
          </a:p>
          <a:p>
            <a:pPr marL="457200" indent="-457200">
              <a:buFontTx/>
              <a:buAutoNum type="arabicParenR"/>
            </a:pPr>
            <a:r>
              <a:rPr lang="fr-BE" sz="2000" dirty="0">
                <a:latin typeface="Century Gothic" panose="020B0502020202020204" pitchFamily="34" charset="0"/>
              </a:rPr>
              <a:t>Pour augmenter la qualité de l’HE, on peut laisser les fleurs sécher à T° ambiante environ deux jours</a:t>
            </a:r>
            <a:br>
              <a:rPr lang="fr-BE" sz="2000" dirty="0">
                <a:latin typeface="Century Gothic" panose="020B0502020202020204" pitchFamily="34" charset="0"/>
              </a:rPr>
            </a:br>
            <a:r>
              <a:rPr lang="fr-BE" sz="2000" dirty="0">
                <a:latin typeface="Century Gothic" panose="020B0502020202020204" pitchFamily="34" charset="0"/>
              </a:rPr>
              <a:t>→ Diminution de rendement</a:t>
            </a:r>
            <a:br>
              <a:rPr lang="fr-BE" sz="2000" dirty="0">
                <a:latin typeface="Century Gothic" panose="020B0502020202020204" pitchFamily="34" charset="0"/>
              </a:rPr>
            </a:br>
            <a:r>
              <a:rPr lang="fr-BE" sz="1200" dirty="0">
                <a:solidFill>
                  <a:schemeClr val="bg1"/>
                </a:solidFill>
                <a:latin typeface="Century Gothic" panose="020B0502020202020204" pitchFamily="34" charset="0"/>
              </a:rPr>
              <a:t>v</a:t>
            </a:r>
          </a:p>
          <a:p>
            <a:pPr marL="457200" indent="-457200">
              <a:buAutoNum type="arabicParenR"/>
            </a:pPr>
            <a:r>
              <a:rPr lang="fr-BE" sz="2000" dirty="0">
                <a:latin typeface="Century Gothic" panose="020B0502020202020204" pitchFamily="34" charset="0"/>
              </a:rPr>
              <a:t>Distillation à la vapeur</a:t>
            </a:r>
          </a:p>
          <a:p>
            <a:pPr marL="914400" lvl="1" indent="-457200">
              <a:buFont typeface="+mj-lt"/>
              <a:buAutoNum type="alphaLcPeriod"/>
            </a:pPr>
            <a:r>
              <a:rPr lang="fr-BE" sz="2000" dirty="0">
                <a:latin typeface="Century Gothic" panose="020B0502020202020204" pitchFamily="34" charset="0"/>
              </a:rPr>
              <a:t>Chargement dans le vase et </a:t>
            </a:r>
            <a:br>
              <a:rPr lang="fr-BE" sz="2000" dirty="0">
                <a:latin typeface="Century Gothic" panose="020B0502020202020204" pitchFamily="34" charset="0"/>
              </a:rPr>
            </a:br>
            <a:r>
              <a:rPr lang="fr-BE" sz="2000" dirty="0">
                <a:latin typeface="Century Gothic" panose="020B0502020202020204" pitchFamily="34" charset="0"/>
              </a:rPr>
              <a:t>tassement</a:t>
            </a:r>
          </a:p>
        </p:txBody>
      </p:sp>
      <p:pic>
        <p:nvPicPr>
          <p:cNvPr id="11" name="Picture 5" descr="alambic3">
            <a:extLst>
              <a:ext uri="{FF2B5EF4-FFF2-40B4-BE49-F238E27FC236}">
                <a16:creationId xmlns:a16="http://schemas.microsoft.com/office/drawing/2014/main" id="{4F1BE0DF-BA1B-47B9-B9F5-FCD0B5CF628E}"/>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689667" y="4273398"/>
            <a:ext cx="4891117" cy="24480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4" descr="L'or mauve de la Provence... La distillation... - Le blog des Omergues">
            <a:extLst>
              <a:ext uri="{FF2B5EF4-FFF2-40B4-BE49-F238E27FC236}">
                <a16:creationId xmlns:a16="http://schemas.microsoft.com/office/drawing/2014/main" id="{2F3AE6F7-A83E-4D46-8DCD-BC2E18155D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4129" y="2430031"/>
            <a:ext cx="3218584" cy="429144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cteur droit avec flèche 15">
            <a:extLst>
              <a:ext uri="{FF2B5EF4-FFF2-40B4-BE49-F238E27FC236}">
                <a16:creationId xmlns:a16="http://schemas.microsoft.com/office/drawing/2014/main" id="{C6AB6F07-23B3-41BB-8489-4F55753AC86E}"/>
              </a:ext>
            </a:extLst>
          </p:cNvPr>
          <p:cNvCxnSpPr>
            <a:cxnSpLocks/>
          </p:cNvCxnSpPr>
          <p:nvPr/>
        </p:nvCxnSpPr>
        <p:spPr>
          <a:xfrm flipV="1">
            <a:off x="2815936" y="4038644"/>
            <a:ext cx="2847109" cy="357481"/>
          </a:xfrm>
          <a:prstGeom prst="straightConnector1">
            <a:avLst/>
          </a:prstGeom>
          <a:ln>
            <a:solidFill>
              <a:srgbClr val="139D8D"/>
            </a:solidFill>
            <a:tailEnd type="triangle"/>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397932221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67</a:t>
            </a:fld>
            <a:endParaRPr lang="es-ES"/>
          </a:p>
        </p:txBody>
      </p:sp>
      <p:sp>
        <p:nvSpPr>
          <p:cNvPr id="6" name="Título 13"/>
          <p:cNvSpPr>
            <a:spLocks noGrp="1"/>
          </p:cNvSpPr>
          <p:nvPr>
            <p:ph type="title"/>
          </p:nvPr>
        </p:nvSpPr>
        <p:spPr>
          <a:xfrm>
            <a:off x="171287" y="250256"/>
            <a:ext cx="8461184" cy="836864"/>
          </a:xfrm>
        </p:spPr>
        <p:txBody>
          <a:bodyPr>
            <a:normAutofit fontScale="90000"/>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Étapes d’extraction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ZoneTexte 1">
            <a:extLst>
              <a:ext uri="{FF2B5EF4-FFF2-40B4-BE49-F238E27FC236}">
                <a16:creationId xmlns:a16="http://schemas.microsoft.com/office/drawing/2014/main" id="{CA163AE9-B624-4334-80E7-B63B843A1174}"/>
              </a:ext>
            </a:extLst>
          </p:cNvPr>
          <p:cNvSpPr txBox="1"/>
          <p:nvPr/>
        </p:nvSpPr>
        <p:spPr>
          <a:xfrm>
            <a:off x="171287" y="1025599"/>
            <a:ext cx="8517276" cy="2923877"/>
          </a:xfrm>
          <a:prstGeom prst="rect">
            <a:avLst/>
          </a:prstGeom>
          <a:noFill/>
        </p:spPr>
        <p:txBody>
          <a:bodyPr wrap="square" rtlCol="0">
            <a:spAutoFit/>
          </a:bodyPr>
          <a:lstStyle/>
          <a:p>
            <a:pPr marL="457200" indent="-457200">
              <a:buAutoNum type="arabicParenR"/>
            </a:pPr>
            <a:r>
              <a:rPr lang="fr-BE" sz="2000" dirty="0">
                <a:latin typeface="Century Gothic" panose="020B0502020202020204" pitchFamily="34" charset="0"/>
              </a:rPr>
              <a:t>Récolte les sommités fleuries de lavande</a:t>
            </a:r>
            <a:br>
              <a:rPr lang="fr-BE" sz="2000" dirty="0">
                <a:latin typeface="Century Gothic" panose="020B0502020202020204" pitchFamily="34" charset="0"/>
              </a:rPr>
            </a:br>
            <a:r>
              <a:rPr lang="fr-BE" sz="1200" dirty="0">
                <a:solidFill>
                  <a:schemeClr val="bg1"/>
                </a:solidFill>
                <a:latin typeface="Century Gothic" panose="020B0502020202020204" pitchFamily="34" charset="0"/>
              </a:rPr>
              <a:t>v</a:t>
            </a:r>
            <a:endParaRPr lang="fr-BE" sz="1600" dirty="0">
              <a:solidFill>
                <a:schemeClr val="bg1"/>
              </a:solidFill>
              <a:latin typeface="Century Gothic" panose="020B0502020202020204" pitchFamily="34" charset="0"/>
            </a:endParaRPr>
          </a:p>
          <a:p>
            <a:pPr marL="457200" indent="-457200">
              <a:buFontTx/>
              <a:buAutoNum type="arabicParenR"/>
            </a:pPr>
            <a:r>
              <a:rPr lang="fr-BE" sz="2000" dirty="0">
                <a:latin typeface="Century Gothic" panose="020B0502020202020204" pitchFamily="34" charset="0"/>
              </a:rPr>
              <a:t>Pour augmenter la qualité de l’HE, on peut laisser les fleurs sécher à T° ambiante environ deux jours</a:t>
            </a:r>
            <a:br>
              <a:rPr lang="fr-BE" sz="2000" dirty="0">
                <a:latin typeface="Century Gothic" panose="020B0502020202020204" pitchFamily="34" charset="0"/>
              </a:rPr>
            </a:br>
            <a:r>
              <a:rPr lang="fr-BE" sz="2000" dirty="0">
                <a:latin typeface="Century Gothic" panose="020B0502020202020204" pitchFamily="34" charset="0"/>
              </a:rPr>
              <a:t>→ Diminution de rendement</a:t>
            </a:r>
            <a:br>
              <a:rPr lang="fr-BE" sz="2000" dirty="0">
                <a:latin typeface="Century Gothic" panose="020B0502020202020204" pitchFamily="34" charset="0"/>
              </a:rPr>
            </a:br>
            <a:r>
              <a:rPr lang="fr-BE" sz="1200" dirty="0">
                <a:solidFill>
                  <a:schemeClr val="bg1"/>
                </a:solidFill>
                <a:latin typeface="Century Gothic" panose="020B0502020202020204" pitchFamily="34" charset="0"/>
              </a:rPr>
              <a:t>v</a:t>
            </a:r>
          </a:p>
          <a:p>
            <a:pPr marL="457200" indent="-457200">
              <a:buAutoNum type="arabicParenR"/>
            </a:pPr>
            <a:r>
              <a:rPr lang="fr-BE" sz="2000" dirty="0">
                <a:latin typeface="Century Gothic" panose="020B0502020202020204" pitchFamily="34" charset="0"/>
              </a:rPr>
              <a:t>Distillation à la vapeur</a:t>
            </a:r>
          </a:p>
          <a:p>
            <a:pPr marL="914400" lvl="1" indent="-457200">
              <a:buFont typeface="+mj-lt"/>
              <a:buAutoNum type="alphaLcPeriod"/>
            </a:pPr>
            <a:r>
              <a:rPr lang="fr-BE" sz="2000" dirty="0">
                <a:latin typeface="Century Gothic" panose="020B0502020202020204" pitchFamily="34" charset="0"/>
              </a:rPr>
              <a:t>Chargement dans le vase et </a:t>
            </a:r>
            <a:br>
              <a:rPr lang="fr-BE" sz="2000" dirty="0">
                <a:latin typeface="Century Gothic" panose="020B0502020202020204" pitchFamily="34" charset="0"/>
              </a:rPr>
            </a:br>
            <a:r>
              <a:rPr lang="fr-BE" sz="2000" dirty="0">
                <a:latin typeface="Century Gothic" panose="020B0502020202020204" pitchFamily="34" charset="0"/>
              </a:rPr>
              <a:t>tassement</a:t>
            </a:r>
          </a:p>
          <a:p>
            <a:pPr marL="914400" lvl="1" indent="-457200">
              <a:buFont typeface="+mj-lt"/>
              <a:buAutoNum type="alphaLcPeriod"/>
            </a:pPr>
            <a:r>
              <a:rPr lang="fr-BE" sz="2000" dirty="0">
                <a:latin typeface="Century Gothic" panose="020B0502020202020204" pitchFamily="34" charset="0"/>
              </a:rPr>
              <a:t>Entrainement de l’HE par la vapeur d’eau</a:t>
            </a:r>
          </a:p>
        </p:txBody>
      </p:sp>
      <p:pic>
        <p:nvPicPr>
          <p:cNvPr id="11" name="Picture 5" descr="alambic3">
            <a:extLst>
              <a:ext uri="{FF2B5EF4-FFF2-40B4-BE49-F238E27FC236}">
                <a16:creationId xmlns:a16="http://schemas.microsoft.com/office/drawing/2014/main" id="{4F1BE0DF-BA1B-47B9-B9F5-FCD0B5CF628E}"/>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236272" y="4273398"/>
            <a:ext cx="4891117" cy="24480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ZoneTexte 2">
            <a:extLst>
              <a:ext uri="{FF2B5EF4-FFF2-40B4-BE49-F238E27FC236}">
                <a16:creationId xmlns:a16="http://schemas.microsoft.com/office/drawing/2014/main" id="{5B5078A9-E484-47D8-8103-DDC786300F58}"/>
              </a:ext>
            </a:extLst>
          </p:cNvPr>
          <p:cNvSpPr txBox="1"/>
          <p:nvPr/>
        </p:nvSpPr>
        <p:spPr>
          <a:xfrm>
            <a:off x="6023721" y="4066158"/>
            <a:ext cx="2664842" cy="923330"/>
          </a:xfrm>
          <a:prstGeom prst="rect">
            <a:avLst/>
          </a:prstGeom>
          <a:solidFill>
            <a:schemeClr val="bg1"/>
          </a:solidFill>
          <a:ln w="38100">
            <a:solidFill>
              <a:srgbClr val="139D8D"/>
            </a:solidFill>
          </a:ln>
        </p:spPr>
        <p:txBody>
          <a:bodyPr wrap="square" rtlCol="0">
            <a:spAutoFit/>
          </a:bodyPr>
          <a:lstStyle/>
          <a:p>
            <a:r>
              <a:rPr lang="fr-BE" sz="1800" b="1" dirty="0">
                <a:solidFill>
                  <a:srgbClr val="139D8D"/>
                </a:solidFill>
                <a:latin typeface="Century Gothic" panose="020B0502020202020204" pitchFamily="34" charset="0"/>
              </a:rPr>
              <a:t>Attention !  </a:t>
            </a:r>
          </a:p>
          <a:p>
            <a:r>
              <a:rPr lang="fr-BE" sz="1800" b="1" dirty="0">
                <a:latin typeface="Century Gothic" panose="020B0502020202020204" pitchFamily="34" charset="0"/>
              </a:rPr>
              <a:t>Il faut éviter d’hydrolyser les esters</a:t>
            </a:r>
          </a:p>
        </p:txBody>
      </p:sp>
    </p:spTree>
    <p:custDataLst>
      <p:tags r:id="rId1"/>
    </p:custDataLst>
    <p:extLst>
      <p:ext uri="{BB962C8B-B14F-4D97-AF65-F5344CB8AC3E}">
        <p14:creationId xmlns:p14="http://schemas.microsoft.com/office/powerpoint/2010/main" val="804969012"/>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68</a:t>
            </a:fld>
            <a:endParaRPr lang="es-ES"/>
          </a:p>
        </p:txBody>
      </p:sp>
      <p:sp>
        <p:nvSpPr>
          <p:cNvPr id="6" name="Título 13"/>
          <p:cNvSpPr>
            <a:spLocks noGrp="1"/>
          </p:cNvSpPr>
          <p:nvPr>
            <p:ph type="title"/>
          </p:nvPr>
        </p:nvSpPr>
        <p:spPr>
          <a:xfrm>
            <a:off x="171287" y="250256"/>
            <a:ext cx="8461184" cy="836864"/>
          </a:xfrm>
        </p:spPr>
        <p:txBody>
          <a:bodyPr>
            <a:normAutofit fontScale="90000"/>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Étapes d’extraction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ZoneTexte 1">
            <a:extLst>
              <a:ext uri="{FF2B5EF4-FFF2-40B4-BE49-F238E27FC236}">
                <a16:creationId xmlns:a16="http://schemas.microsoft.com/office/drawing/2014/main" id="{CA163AE9-B624-4334-80E7-B63B843A1174}"/>
              </a:ext>
            </a:extLst>
          </p:cNvPr>
          <p:cNvSpPr txBox="1"/>
          <p:nvPr/>
        </p:nvSpPr>
        <p:spPr>
          <a:xfrm>
            <a:off x="171287" y="949671"/>
            <a:ext cx="8344063" cy="3539430"/>
          </a:xfrm>
          <a:prstGeom prst="rect">
            <a:avLst/>
          </a:prstGeom>
          <a:noFill/>
        </p:spPr>
        <p:txBody>
          <a:bodyPr wrap="square" rtlCol="0">
            <a:spAutoFit/>
          </a:bodyPr>
          <a:lstStyle/>
          <a:p>
            <a:pPr marL="457200" indent="-457200">
              <a:buAutoNum type="arabicParenR"/>
            </a:pPr>
            <a:r>
              <a:rPr lang="fr-BE" sz="2000" dirty="0">
                <a:latin typeface="Century Gothic" panose="020B0502020202020204" pitchFamily="34" charset="0"/>
              </a:rPr>
              <a:t>Récolte les sommités fleuries de lavande</a:t>
            </a:r>
            <a:br>
              <a:rPr lang="fr-BE" sz="2000" dirty="0">
                <a:latin typeface="Century Gothic" panose="020B0502020202020204" pitchFamily="34" charset="0"/>
              </a:rPr>
            </a:br>
            <a:r>
              <a:rPr lang="fr-BE" sz="1200" dirty="0">
                <a:solidFill>
                  <a:schemeClr val="bg1"/>
                </a:solidFill>
                <a:latin typeface="Century Gothic" panose="020B0502020202020204" pitchFamily="34" charset="0"/>
              </a:rPr>
              <a:t>v</a:t>
            </a:r>
            <a:endParaRPr lang="fr-BE" sz="1600" dirty="0">
              <a:solidFill>
                <a:schemeClr val="bg1"/>
              </a:solidFill>
              <a:latin typeface="Century Gothic" panose="020B0502020202020204" pitchFamily="34" charset="0"/>
            </a:endParaRPr>
          </a:p>
          <a:p>
            <a:pPr marL="457200" indent="-457200">
              <a:buFontTx/>
              <a:buAutoNum type="arabicParenR"/>
            </a:pPr>
            <a:r>
              <a:rPr lang="fr-BE" sz="2000" dirty="0">
                <a:latin typeface="Century Gothic" panose="020B0502020202020204" pitchFamily="34" charset="0"/>
              </a:rPr>
              <a:t>Pour augmenter la qualité de l’HE, on peut laisser les fleurs sécher à T° ambiante environ deux jours</a:t>
            </a:r>
            <a:br>
              <a:rPr lang="fr-BE" sz="2000" dirty="0">
                <a:latin typeface="Century Gothic" panose="020B0502020202020204" pitchFamily="34" charset="0"/>
              </a:rPr>
            </a:br>
            <a:r>
              <a:rPr lang="fr-BE" sz="2000" dirty="0">
                <a:latin typeface="Century Gothic" panose="020B0502020202020204" pitchFamily="34" charset="0"/>
              </a:rPr>
              <a:t>→ Diminution de rendement</a:t>
            </a:r>
            <a:br>
              <a:rPr lang="fr-BE" sz="2000" dirty="0">
                <a:latin typeface="Century Gothic" panose="020B0502020202020204" pitchFamily="34" charset="0"/>
              </a:rPr>
            </a:br>
            <a:r>
              <a:rPr lang="fr-BE" sz="1200" dirty="0">
                <a:solidFill>
                  <a:schemeClr val="bg1"/>
                </a:solidFill>
                <a:latin typeface="Century Gothic" panose="020B0502020202020204" pitchFamily="34" charset="0"/>
              </a:rPr>
              <a:t>v</a:t>
            </a:r>
          </a:p>
          <a:p>
            <a:pPr marL="457200" indent="-457200">
              <a:buAutoNum type="arabicParenR"/>
            </a:pPr>
            <a:r>
              <a:rPr lang="fr-BE" sz="2000" dirty="0">
                <a:latin typeface="Century Gothic" panose="020B0502020202020204" pitchFamily="34" charset="0"/>
              </a:rPr>
              <a:t>Distillation à la vapeur</a:t>
            </a:r>
          </a:p>
          <a:p>
            <a:pPr marL="914400" lvl="1" indent="-457200">
              <a:buFont typeface="+mj-lt"/>
              <a:buAutoNum type="alphaLcPeriod"/>
            </a:pPr>
            <a:r>
              <a:rPr lang="fr-BE" sz="2000" dirty="0">
                <a:latin typeface="Century Gothic" panose="020B0502020202020204" pitchFamily="34" charset="0"/>
              </a:rPr>
              <a:t>Chargement dans le vase et </a:t>
            </a:r>
            <a:br>
              <a:rPr lang="fr-BE" sz="2000" dirty="0">
                <a:latin typeface="Century Gothic" panose="020B0502020202020204" pitchFamily="34" charset="0"/>
              </a:rPr>
            </a:br>
            <a:r>
              <a:rPr lang="fr-BE" sz="2000" dirty="0">
                <a:latin typeface="Century Gothic" panose="020B0502020202020204" pitchFamily="34" charset="0"/>
              </a:rPr>
              <a:t>tassement</a:t>
            </a:r>
          </a:p>
          <a:p>
            <a:pPr marL="914400" lvl="1" indent="-457200">
              <a:buFont typeface="+mj-lt"/>
              <a:buAutoNum type="alphaLcPeriod"/>
            </a:pPr>
            <a:r>
              <a:rPr lang="fr-BE" sz="2000" dirty="0">
                <a:latin typeface="Century Gothic" panose="020B0502020202020204" pitchFamily="34" charset="0"/>
              </a:rPr>
              <a:t>Entrainement de l’HE par la vapeur d’eau</a:t>
            </a:r>
          </a:p>
          <a:p>
            <a:pPr marL="914400" lvl="1" indent="-457200">
              <a:buFont typeface="+mj-lt"/>
              <a:buAutoNum type="alphaLcPeriod"/>
            </a:pPr>
            <a:r>
              <a:rPr lang="fr-BE" sz="2000" dirty="0">
                <a:latin typeface="Century Gothic" panose="020B0502020202020204" pitchFamily="34" charset="0"/>
              </a:rPr>
              <a:t>Condensation du mélange dans un </a:t>
            </a:r>
            <a:br>
              <a:rPr lang="fr-BE" sz="2000" dirty="0">
                <a:latin typeface="Century Gothic" panose="020B0502020202020204" pitchFamily="34" charset="0"/>
              </a:rPr>
            </a:br>
            <a:r>
              <a:rPr lang="fr-BE" sz="2000" dirty="0">
                <a:latin typeface="Century Gothic" panose="020B0502020202020204" pitchFamily="34" charset="0"/>
              </a:rPr>
              <a:t>serpentin</a:t>
            </a:r>
          </a:p>
        </p:txBody>
      </p:sp>
      <p:pic>
        <p:nvPicPr>
          <p:cNvPr id="11" name="Picture 5" descr="alambic3">
            <a:extLst>
              <a:ext uri="{FF2B5EF4-FFF2-40B4-BE49-F238E27FC236}">
                <a16:creationId xmlns:a16="http://schemas.microsoft.com/office/drawing/2014/main" id="{4F1BE0DF-BA1B-47B9-B9F5-FCD0B5CF628E}"/>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870178" y="4489101"/>
            <a:ext cx="4891117" cy="24480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4" name="Picture 2" descr="img">
            <a:extLst>
              <a:ext uri="{FF2B5EF4-FFF2-40B4-BE49-F238E27FC236}">
                <a16:creationId xmlns:a16="http://schemas.microsoft.com/office/drawing/2014/main" id="{66A19AD8-B966-4A5A-B943-4732F914C4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43997" y="2062411"/>
            <a:ext cx="2708563" cy="406284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eur droit avec flèche 3">
            <a:extLst>
              <a:ext uri="{FF2B5EF4-FFF2-40B4-BE49-F238E27FC236}">
                <a16:creationId xmlns:a16="http://schemas.microsoft.com/office/drawing/2014/main" id="{E04763AC-01B7-457E-9E57-35A3FDE6665C}"/>
              </a:ext>
            </a:extLst>
          </p:cNvPr>
          <p:cNvCxnSpPr>
            <a:cxnSpLocks/>
          </p:cNvCxnSpPr>
          <p:nvPr/>
        </p:nvCxnSpPr>
        <p:spPr>
          <a:xfrm flipV="1">
            <a:off x="4977245" y="4489102"/>
            <a:ext cx="1366752" cy="563613"/>
          </a:xfrm>
          <a:prstGeom prst="straightConnector1">
            <a:avLst/>
          </a:prstGeom>
          <a:ln>
            <a:solidFill>
              <a:srgbClr val="139D8D"/>
            </a:solidFill>
            <a:tailEnd type="triangle"/>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240798051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69</a:t>
            </a:fld>
            <a:endParaRPr lang="es-ES"/>
          </a:p>
        </p:txBody>
      </p:sp>
      <p:sp>
        <p:nvSpPr>
          <p:cNvPr id="6" name="Título 13"/>
          <p:cNvSpPr>
            <a:spLocks noGrp="1"/>
          </p:cNvSpPr>
          <p:nvPr>
            <p:ph type="title"/>
          </p:nvPr>
        </p:nvSpPr>
        <p:spPr>
          <a:xfrm>
            <a:off x="171287" y="234384"/>
            <a:ext cx="8461184" cy="836864"/>
          </a:xfrm>
        </p:spPr>
        <p:txBody>
          <a:bodyPr>
            <a:normAutofit fontScale="90000"/>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Étapes d’extraction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ZoneTexte 1">
            <a:extLst>
              <a:ext uri="{FF2B5EF4-FFF2-40B4-BE49-F238E27FC236}">
                <a16:creationId xmlns:a16="http://schemas.microsoft.com/office/drawing/2014/main" id="{CA163AE9-B624-4334-80E7-B63B843A1174}"/>
              </a:ext>
            </a:extLst>
          </p:cNvPr>
          <p:cNvSpPr txBox="1"/>
          <p:nvPr/>
        </p:nvSpPr>
        <p:spPr>
          <a:xfrm>
            <a:off x="171287" y="856631"/>
            <a:ext cx="8344063" cy="3539430"/>
          </a:xfrm>
          <a:prstGeom prst="rect">
            <a:avLst/>
          </a:prstGeom>
          <a:noFill/>
        </p:spPr>
        <p:txBody>
          <a:bodyPr wrap="square" rtlCol="0">
            <a:spAutoFit/>
          </a:bodyPr>
          <a:lstStyle/>
          <a:p>
            <a:pPr marL="457200" indent="-457200">
              <a:buAutoNum type="arabicParenR"/>
            </a:pPr>
            <a:r>
              <a:rPr lang="fr-BE" sz="2000" dirty="0">
                <a:latin typeface="Century Gothic" panose="020B0502020202020204" pitchFamily="34" charset="0"/>
              </a:rPr>
              <a:t>Récolte les sommités fleuries de lavande</a:t>
            </a:r>
            <a:br>
              <a:rPr lang="fr-BE" sz="2000" dirty="0">
                <a:latin typeface="Century Gothic" panose="020B0502020202020204" pitchFamily="34" charset="0"/>
              </a:rPr>
            </a:br>
            <a:r>
              <a:rPr lang="fr-BE" sz="1200" dirty="0">
                <a:solidFill>
                  <a:schemeClr val="bg1"/>
                </a:solidFill>
                <a:latin typeface="Century Gothic" panose="020B0502020202020204" pitchFamily="34" charset="0"/>
              </a:rPr>
              <a:t>v</a:t>
            </a:r>
            <a:endParaRPr lang="fr-BE" sz="1600" dirty="0">
              <a:solidFill>
                <a:schemeClr val="bg1"/>
              </a:solidFill>
              <a:latin typeface="Century Gothic" panose="020B0502020202020204" pitchFamily="34" charset="0"/>
            </a:endParaRPr>
          </a:p>
          <a:p>
            <a:pPr marL="457200" indent="-457200">
              <a:buFontTx/>
              <a:buAutoNum type="arabicParenR"/>
            </a:pPr>
            <a:r>
              <a:rPr lang="fr-BE" sz="2000" dirty="0">
                <a:latin typeface="Century Gothic" panose="020B0502020202020204" pitchFamily="34" charset="0"/>
              </a:rPr>
              <a:t>Pour augmenter la qualité de l’HE, on peut laisser les fleurs sécher à T° ambiante environ deux jours</a:t>
            </a:r>
            <a:br>
              <a:rPr lang="fr-BE" sz="2000" dirty="0">
                <a:latin typeface="Century Gothic" panose="020B0502020202020204" pitchFamily="34" charset="0"/>
              </a:rPr>
            </a:br>
            <a:r>
              <a:rPr lang="fr-BE" sz="2000" dirty="0">
                <a:latin typeface="Century Gothic" panose="020B0502020202020204" pitchFamily="34" charset="0"/>
              </a:rPr>
              <a:t>→ Diminution de rendement</a:t>
            </a:r>
            <a:br>
              <a:rPr lang="fr-BE" sz="2000" dirty="0">
                <a:latin typeface="Century Gothic" panose="020B0502020202020204" pitchFamily="34" charset="0"/>
              </a:rPr>
            </a:br>
            <a:r>
              <a:rPr lang="fr-BE" sz="1200" dirty="0">
                <a:solidFill>
                  <a:schemeClr val="bg1"/>
                </a:solidFill>
                <a:latin typeface="Century Gothic" panose="020B0502020202020204" pitchFamily="34" charset="0"/>
              </a:rPr>
              <a:t>v</a:t>
            </a:r>
          </a:p>
          <a:p>
            <a:pPr marL="457200" indent="-457200">
              <a:buAutoNum type="arabicParenR"/>
            </a:pPr>
            <a:r>
              <a:rPr lang="fr-BE" sz="2000" dirty="0">
                <a:latin typeface="Century Gothic" panose="020B0502020202020204" pitchFamily="34" charset="0"/>
              </a:rPr>
              <a:t>Distillation à la vapeur</a:t>
            </a:r>
          </a:p>
          <a:p>
            <a:pPr marL="914400" lvl="1" indent="-457200">
              <a:buFont typeface="+mj-lt"/>
              <a:buAutoNum type="alphaLcPeriod"/>
            </a:pPr>
            <a:r>
              <a:rPr lang="fr-BE" sz="2000" dirty="0">
                <a:latin typeface="Century Gothic" panose="020B0502020202020204" pitchFamily="34" charset="0"/>
              </a:rPr>
              <a:t>Chargement dans le vase et </a:t>
            </a:r>
            <a:br>
              <a:rPr lang="fr-BE" sz="2000" dirty="0">
                <a:latin typeface="Century Gothic" panose="020B0502020202020204" pitchFamily="34" charset="0"/>
              </a:rPr>
            </a:br>
            <a:r>
              <a:rPr lang="fr-BE" sz="2000" dirty="0">
                <a:latin typeface="Century Gothic" panose="020B0502020202020204" pitchFamily="34" charset="0"/>
              </a:rPr>
              <a:t>tassement</a:t>
            </a:r>
          </a:p>
          <a:p>
            <a:pPr marL="914400" lvl="1" indent="-457200">
              <a:buFont typeface="+mj-lt"/>
              <a:buAutoNum type="alphaLcPeriod"/>
            </a:pPr>
            <a:r>
              <a:rPr lang="fr-BE" sz="2000" dirty="0">
                <a:latin typeface="Century Gothic" panose="020B0502020202020204" pitchFamily="34" charset="0"/>
              </a:rPr>
              <a:t>Entrainement de l’HE par la vapeur d’eau</a:t>
            </a:r>
          </a:p>
          <a:p>
            <a:pPr marL="914400" lvl="1" indent="-457200">
              <a:buFont typeface="+mj-lt"/>
              <a:buAutoNum type="alphaLcPeriod"/>
            </a:pPr>
            <a:r>
              <a:rPr lang="fr-BE" sz="2000" dirty="0">
                <a:latin typeface="Century Gothic" panose="020B0502020202020204" pitchFamily="34" charset="0"/>
              </a:rPr>
              <a:t>Condensation du mélange dans un serpentin</a:t>
            </a:r>
          </a:p>
          <a:p>
            <a:pPr marL="914400" lvl="1" indent="-457200">
              <a:buFont typeface="+mj-lt"/>
              <a:buAutoNum type="alphaLcPeriod"/>
            </a:pPr>
            <a:r>
              <a:rPr lang="fr-BE" sz="2000" dirty="0">
                <a:latin typeface="Century Gothic" panose="020B0502020202020204" pitchFamily="34" charset="0"/>
              </a:rPr>
              <a:t>Séparation de l’HE et de l’eau florale dans un essencier</a:t>
            </a:r>
          </a:p>
        </p:txBody>
      </p:sp>
      <p:pic>
        <p:nvPicPr>
          <p:cNvPr id="11" name="Picture 5" descr="alambic3">
            <a:extLst>
              <a:ext uri="{FF2B5EF4-FFF2-40B4-BE49-F238E27FC236}">
                <a16:creationId xmlns:a16="http://schemas.microsoft.com/office/drawing/2014/main" id="{4F1BE0DF-BA1B-47B9-B9F5-FCD0B5CF628E}"/>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870178" y="4489101"/>
            <a:ext cx="4891117" cy="24480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8" name="Picture 2" descr="L'extraction d'HE">
            <a:extLst>
              <a:ext uri="{FF2B5EF4-FFF2-40B4-BE49-F238E27FC236}">
                <a16:creationId xmlns:a16="http://schemas.microsoft.com/office/drawing/2014/main" id="{EC41A9F2-01A0-467A-A42D-6C8268EFDB5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953"/>
          <a:stretch/>
        </p:blipFill>
        <p:spPr bwMode="auto">
          <a:xfrm>
            <a:off x="6128366" y="4409922"/>
            <a:ext cx="2844347" cy="244807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eur droit avec flèche 3">
            <a:extLst>
              <a:ext uri="{FF2B5EF4-FFF2-40B4-BE49-F238E27FC236}">
                <a16:creationId xmlns:a16="http://schemas.microsoft.com/office/drawing/2014/main" id="{E04763AC-01B7-457E-9E57-35A3FDE6665C}"/>
              </a:ext>
            </a:extLst>
          </p:cNvPr>
          <p:cNvCxnSpPr>
            <a:cxnSpLocks/>
          </p:cNvCxnSpPr>
          <p:nvPr/>
        </p:nvCxnSpPr>
        <p:spPr>
          <a:xfrm flipV="1">
            <a:off x="5527964" y="5818909"/>
            <a:ext cx="1103509" cy="270164"/>
          </a:xfrm>
          <a:prstGeom prst="straightConnector1">
            <a:avLst/>
          </a:prstGeom>
          <a:ln>
            <a:solidFill>
              <a:srgbClr val="139D8D"/>
            </a:solidFill>
            <a:tailEnd type="triangle"/>
          </a:ln>
        </p:spPr>
        <p:style>
          <a:lnRef idx="3">
            <a:schemeClr val="accent1"/>
          </a:lnRef>
          <a:fillRef idx="0">
            <a:schemeClr val="accent1"/>
          </a:fillRef>
          <a:effectRef idx="2">
            <a:schemeClr val="accent1"/>
          </a:effectRef>
          <a:fontRef idx="minor">
            <a:schemeClr val="tx1"/>
          </a:fontRef>
        </p:style>
      </p:cxnSp>
      <p:pic>
        <p:nvPicPr>
          <p:cNvPr id="16" name="Image 15">
            <a:extLst>
              <a:ext uri="{FF2B5EF4-FFF2-40B4-BE49-F238E27FC236}">
                <a16:creationId xmlns:a16="http://schemas.microsoft.com/office/drawing/2014/main" id="{AC367BE4-817E-4309-869B-3E20A11B7557}"/>
              </a:ext>
            </a:extLst>
          </p:cNvPr>
          <p:cNvPicPr/>
          <p:nvPr/>
        </p:nvPicPr>
        <p:blipFill>
          <a:blip r:embed="rId8"/>
          <a:stretch>
            <a:fillRect/>
          </a:stretch>
        </p:blipFill>
        <p:spPr>
          <a:xfrm>
            <a:off x="5915932" y="4453948"/>
            <a:ext cx="3071361" cy="2300890"/>
          </a:xfrm>
          <a:prstGeom prst="rect">
            <a:avLst/>
          </a:prstGeom>
        </p:spPr>
      </p:pic>
    </p:spTree>
    <p:custDataLst>
      <p:tags r:id="rId1"/>
    </p:custDataLst>
    <p:extLst>
      <p:ext uri="{BB962C8B-B14F-4D97-AF65-F5344CB8AC3E}">
        <p14:creationId xmlns:p14="http://schemas.microsoft.com/office/powerpoint/2010/main" val="89671528"/>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470682" y="6355080"/>
            <a:ext cx="2057400" cy="365125"/>
          </a:xfrm>
        </p:spPr>
        <p:txBody>
          <a:bodyPr/>
          <a:lstStyle/>
          <a:p>
            <a:fld id="{BCF8F5CE-CE78-4A74-9B53-E2B3F9522D03}" type="slidenum">
              <a:rPr lang="es-ES" smtClean="0">
                <a:latin typeface="Century Gothic" panose="020B0502020202020204" pitchFamily="34" charset="0"/>
              </a:rPr>
              <a:t>7</a:t>
            </a:fld>
            <a:endParaRPr lang="es-ES">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6" name="Título 13"/>
          <p:cNvSpPr>
            <a:spLocks noGrp="1"/>
          </p:cNvSpPr>
          <p:nvPr>
            <p:ph type="title"/>
          </p:nvPr>
        </p:nvSpPr>
        <p:spPr>
          <a:xfrm>
            <a:off x="91440" y="345442"/>
            <a:ext cx="7886700" cy="735617"/>
          </a:xfrm>
        </p:spPr>
        <p:txBody>
          <a:bodyPr>
            <a:normAutofit fontScale="90000"/>
          </a:bodyPr>
          <a:lstStyle/>
          <a:p>
            <a:r>
              <a:rPr lang="es-ES" sz="2800" b="1" dirty="0" err="1">
                <a:solidFill>
                  <a:srgbClr val="139D8D"/>
                </a:solidFill>
                <a:latin typeface="Century Gothic" panose="020B0502020202020204" pitchFamily="34" charset="0"/>
              </a:rPr>
              <a:t>Huiles</a:t>
            </a:r>
            <a:r>
              <a:rPr lang="es-ES" sz="2800" b="1" dirty="0">
                <a:solidFill>
                  <a:srgbClr val="139D8D"/>
                </a:solidFill>
                <a:latin typeface="Century Gothic" panose="020B0502020202020204" pitchFamily="34" charset="0"/>
              </a:rPr>
              <a:t> </a:t>
            </a:r>
            <a:r>
              <a:rPr lang="es-ES" sz="2800" b="1" dirty="0" err="1">
                <a:solidFill>
                  <a:srgbClr val="139D8D"/>
                </a:solidFill>
                <a:latin typeface="Century Gothic" panose="020B0502020202020204" pitchFamily="34" charset="0"/>
              </a:rPr>
              <a:t>essentielles</a:t>
            </a:r>
            <a:r>
              <a:rPr lang="es-ES" sz="2800" b="1" dirty="0">
                <a:solidFill>
                  <a:srgbClr val="139D8D"/>
                </a:solidFill>
                <a:latin typeface="Century Gothic" panose="020B0502020202020204" pitchFamily="34" charset="0"/>
              </a:rPr>
              <a:t> : </a:t>
            </a:r>
            <a:r>
              <a:rPr lang="es-ES" sz="2800" b="1" dirty="0" err="1">
                <a:latin typeface="Century Gothic" panose="020B0502020202020204" pitchFamily="34" charset="0"/>
              </a:rPr>
              <a:t>Import</a:t>
            </a:r>
            <a:r>
              <a:rPr lang="es-ES" sz="2800" b="1" dirty="0">
                <a:latin typeface="Century Gothic" panose="020B0502020202020204" pitchFamily="34" charset="0"/>
              </a:rPr>
              <a:t>/</a:t>
            </a:r>
            <a:r>
              <a:rPr lang="es-ES" sz="2800" b="1" dirty="0" err="1">
                <a:latin typeface="Century Gothic" panose="020B0502020202020204" pitchFamily="34" charset="0"/>
              </a:rPr>
              <a:t>Export</a:t>
            </a:r>
            <a:r>
              <a:rPr lang="es-ES" sz="2800" b="1" dirty="0">
                <a:latin typeface="Century Gothic" panose="020B0502020202020204" pitchFamily="34" charset="0"/>
              </a:rPr>
              <a:t> (Top 5 in US$)</a:t>
            </a:r>
            <a:endParaRPr lang="es-ES" sz="2800" b="1" dirty="0">
              <a:solidFill>
                <a:srgbClr val="139D8D"/>
              </a:solidFill>
              <a:latin typeface="Century Gothic" panose="020B0502020202020204" pitchFamily="34" charset="0"/>
            </a:endParaRPr>
          </a:p>
        </p:txBody>
      </p:sp>
      <p:graphicFrame>
        <p:nvGraphicFramePr>
          <p:cNvPr id="10" name="Graphique 9">
            <a:extLst>
              <a:ext uri="{FF2B5EF4-FFF2-40B4-BE49-F238E27FC236}">
                <a16:creationId xmlns:a16="http://schemas.microsoft.com/office/drawing/2014/main" id="{96F7E6B0-488C-4B59-B8E6-52FF97820CE8}"/>
              </a:ext>
            </a:extLst>
          </p:cNvPr>
          <p:cNvGraphicFramePr/>
          <p:nvPr>
            <p:extLst>
              <p:ext uri="{D42A27DB-BD31-4B8C-83A1-F6EECF244321}">
                <p14:modId xmlns:p14="http://schemas.microsoft.com/office/powerpoint/2010/main" val="288139866"/>
              </p:ext>
            </p:extLst>
          </p:nvPr>
        </p:nvGraphicFramePr>
        <p:xfrm>
          <a:off x="-182808" y="1335822"/>
          <a:ext cx="4892459" cy="41849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phique 10">
            <a:extLst>
              <a:ext uri="{FF2B5EF4-FFF2-40B4-BE49-F238E27FC236}">
                <a16:creationId xmlns:a16="http://schemas.microsoft.com/office/drawing/2014/main" id="{512BAC03-46A4-4853-8FD5-C98AF84C314B}"/>
              </a:ext>
            </a:extLst>
          </p:cNvPr>
          <p:cNvGraphicFramePr/>
          <p:nvPr>
            <p:extLst>
              <p:ext uri="{D42A27DB-BD31-4B8C-83A1-F6EECF244321}">
                <p14:modId xmlns:p14="http://schemas.microsoft.com/office/powerpoint/2010/main" val="3872815161"/>
              </p:ext>
            </p:extLst>
          </p:nvPr>
        </p:nvGraphicFramePr>
        <p:xfrm>
          <a:off x="4184439" y="1335822"/>
          <a:ext cx="5425673" cy="4118258"/>
        </p:xfrm>
        <a:graphic>
          <a:graphicData uri="http://schemas.openxmlformats.org/drawingml/2006/chart">
            <c:chart xmlns:c="http://schemas.openxmlformats.org/drawingml/2006/chart" xmlns:r="http://schemas.openxmlformats.org/officeDocument/2006/relationships" r:id="rId7"/>
          </a:graphicData>
        </a:graphic>
      </p:graphicFrame>
      <p:sp>
        <p:nvSpPr>
          <p:cNvPr id="12" name="ZoneTexte 11">
            <a:extLst>
              <a:ext uri="{FF2B5EF4-FFF2-40B4-BE49-F238E27FC236}">
                <a16:creationId xmlns:a16="http://schemas.microsoft.com/office/drawing/2014/main" id="{72629DCF-17C9-4DAE-B17D-A472FBE36BDA}"/>
              </a:ext>
            </a:extLst>
          </p:cNvPr>
          <p:cNvSpPr txBox="1"/>
          <p:nvPr/>
        </p:nvSpPr>
        <p:spPr>
          <a:xfrm>
            <a:off x="1644618" y="6203781"/>
            <a:ext cx="6130067" cy="369332"/>
          </a:xfrm>
          <a:prstGeom prst="rect">
            <a:avLst/>
          </a:prstGeom>
          <a:noFill/>
        </p:spPr>
        <p:txBody>
          <a:bodyPr wrap="square" rtlCol="0">
            <a:spAutoFit/>
          </a:bodyPr>
          <a:lstStyle/>
          <a:p>
            <a:r>
              <a:rPr lang="fr-FR" i="1" dirty="0">
                <a:latin typeface="Century Gothic" panose="020B0502020202020204" pitchFamily="34" charset="0"/>
              </a:rPr>
              <a:t>Source : </a:t>
            </a:r>
            <a:r>
              <a:rPr lang="fr-BE" dirty="0">
                <a:latin typeface="Century Gothic" panose="020B0502020202020204" pitchFamily="34" charset="0"/>
                <a:hlinkClick r:id="rId8"/>
              </a:rPr>
              <a:t>UN COMTRADE </a:t>
            </a:r>
            <a:r>
              <a:rPr lang="fr-BE" dirty="0" err="1">
                <a:latin typeface="Century Gothic" panose="020B0502020202020204" pitchFamily="34" charset="0"/>
                <a:hlinkClick r:id="rId8"/>
              </a:rPr>
              <a:t>Database</a:t>
            </a:r>
            <a:r>
              <a:rPr lang="fr-BE" dirty="0">
                <a:latin typeface="Century Gothic" panose="020B0502020202020204" pitchFamily="34" charset="0"/>
                <a:hlinkClick r:id="rId8"/>
              </a:rPr>
              <a:t> « Essential </a:t>
            </a:r>
            <a:r>
              <a:rPr lang="fr-BE" dirty="0" err="1">
                <a:latin typeface="Century Gothic" panose="020B0502020202020204" pitchFamily="34" charset="0"/>
                <a:hlinkClick r:id="rId8"/>
              </a:rPr>
              <a:t>Oils</a:t>
            </a:r>
            <a:r>
              <a:rPr lang="fr-BE" dirty="0">
                <a:latin typeface="Century Gothic" panose="020B0502020202020204" pitchFamily="34" charset="0"/>
                <a:hlinkClick r:id="rId8"/>
              </a:rPr>
              <a:t> »</a:t>
            </a:r>
            <a:endParaRPr lang="fr-FR" i="1"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3470815778"/>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70</a:t>
            </a:fld>
            <a:endParaRPr lang="es-ES"/>
          </a:p>
        </p:txBody>
      </p:sp>
      <p:sp>
        <p:nvSpPr>
          <p:cNvPr id="6" name="Título 13"/>
          <p:cNvSpPr>
            <a:spLocks noGrp="1"/>
          </p:cNvSpPr>
          <p:nvPr>
            <p:ph type="title"/>
          </p:nvPr>
        </p:nvSpPr>
        <p:spPr>
          <a:xfrm>
            <a:off x="171287" y="250256"/>
            <a:ext cx="8461184" cy="836864"/>
          </a:xfrm>
        </p:spPr>
        <p:txBody>
          <a:bodyPr>
            <a:normAutofit/>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Valorisation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9" name="Diagramme 8">
            <a:extLst>
              <a:ext uri="{FF2B5EF4-FFF2-40B4-BE49-F238E27FC236}">
                <a16:creationId xmlns:a16="http://schemas.microsoft.com/office/drawing/2014/main" id="{CA87C0C2-20C1-4278-A940-52656A591548}"/>
              </a:ext>
            </a:extLst>
          </p:cNvPr>
          <p:cNvGraphicFramePr/>
          <p:nvPr>
            <p:extLst>
              <p:ext uri="{D42A27DB-BD31-4B8C-83A1-F6EECF244321}">
                <p14:modId xmlns:p14="http://schemas.microsoft.com/office/powerpoint/2010/main" val="982588902"/>
              </p:ext>
            </p:extLst>
          </p:nvPr>
        </p:nvGraphicFramePr>
        <p:xfrm>
          <a:off x="1524000" y="1594499"/>
          <a:ext cx="6096000" cy="36690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Flèche droite 20">
            <a:extLst>
              <a:ext uri="{FF2B5EF4-FFF2-40B4-BE49-F238E27FC236}">
                <a16:creationId xmlns:a16="http://schemas.microsoft.com/office/drawing/2014/main" id="{3CD6952F-D56A-4A63-B00D-33ED2113C4BE}"/>
              </a:ext>
            </a:extLst>
          </p:cNvPr>
          <p:cNvSpPr/>
          <p:nvPr/>
        </p:nvSpPr>
        <p:spPr>
          <a:xfrm>
            <a:off x="1524000" y="4389741"/>
            <a:ext cx="1206846" cy="50437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ustDataLst>
      <p:tags r:id="rId1"/>
    </p:custDataLst>
    <p:extLst>
      <p:ext uri="{BB962C8B-B14F-4D97-AF65-F5344CB8AC3E}">
        <p14:creationId xmlns:p14="http://schemas.microsoft.com/office/powerpoint/2010/main" val="434632299"/>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71</a:t>
            </a:fld>
            <a:endParaRPr lang="es-ES"/>
          </a:p>
        </p:txBody>
      </p:sp>
      <p:sp>
        <p:nvSpPr>
          <p:cNvPr id="6" name="Título 13"/>
          <p:cNvSpPr>
            <a:spLocks noGrp="1"/>
          </p:cNvSpPr>
          <p:nvPr>
            <p:ph type="title"/>
          </p:nvPr>
        </p:nvSpPr>
        <p:spPr>
          <a:xfrm>
            <a:off x="171287" y="250256"/>
            <a:ext cx="8461184" cy="836864"/>
          </a:xfrm>
        </p:spPr>
        <p:txBody>
          <a:bodyPr>
            <a:normAutofit/>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Critères qualité</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ZoneTexte 1">
            <a:extLst>
              <a:ext uri="{FF2B5EF4-FFF2-40B4-BE49-F238E27FC236}">
                <a16:creationId xmlns:a16="http://schemas.microsoft.com/office/drawing/2014/main" id="{CA163AE9-B624-4334-80E7-B63B843A1174}"/>
              </a:ext>
            </a:extLst>
          </p:cNvPr>
          <p:cNvSpPr txBox="1"/>
          <p:nvPr/>
        </p:nvSpPr>
        <p:spPr>
          <a:xfrm>
            <a:off x="313362" y="1087120"/>
            <a:ext cx="8517276" cy="2000548"/>
          </a:xfrm>
          <a:prstGeom prst="rect">
            <a:avLst/>
          </a:prstGeom>
          <a:noFill/>
        </p:spPr>
        <p:txBody>
          <a:bodyPr wrap="square" rtlCol="0">
            <a:spAutoFit/>
          </a:bodyPr>
          <a:lstStyle/>
          <a:p>
            <a:r>
              <a:rPr lang="fr-BE" sz="2400" dirty="0">
                <a:latin typeface="Century Gothic" panose="020B0502020202020204" pitchFamily="34" charset="0"/>
              </a:rPr>
              <a:t>Déterminer par :</a:t>
            </a:r>
          </a:p>
          <a:p>
            <a:pPr marL="800100" lvl="1" indent="-342900">
              <a:buFont typeface="Arial" panose="020B0604020202020204" pitchFamily="34" charset="0"/>
              <a:buChar char="•"/>
            </a:pPr>
            <a:r>
              <a:rPr lang="fr-BE" sz="2000" dirty="0">
                <a:latin typeface="Century Gothic" panose="020B0502020202020204" pitchFamily="34" charset="0"/>
              </a:rPr>
              <a:t>La valeur ester</a:t>
            </a:r>
          </a:p>
          <a:p>
            <a:pPr marL="800100" lvl="1" indent="-342900">
              <a:buFont typeface="Arial" panose="020B0604020202020204" pitchFamily="34" charset="0"/>
              <a:buChar char="•"/>
            </a:pPr>
            <a:r>
              <a:rPr lang="fr-BE" sz="2000" dirty="0">
                <a:latin typeface="Century Gothic" panose="020B0502020202020204" pitchFamily="34" charset="0"/>
              </a:rPr>
              <a:t>La teneur en acétate de </a:t>
            </a:r>
            <a:r>
              <a:rPr lang="fr-BE" sz="2000" dirty="0" err="1">
                <a:latin typeface="Century Gothic" panose="020B0502020202020204" pitchFamily="34" charset="0"/>
              </a:rPr>
              <a:t>linalyle</a:t>
            </a:r>
            <a:endParaRPr lang="fr-BE" sz="2000" dirty="0">
              <a:latin typeface="Century Gothic" panose="020B0502020202020204" pitchFamily="34" charset="0"/>
            </a:endParaRPr>
          </a:p>
          <a:p>
            <a:pPr marL="800100" lvl="1" indent="-342900">
              <a:buFont typeface="Arial" panose="020B0604020202020204" pitchFamily="34" charset="0"/>
              <a:buChar char="•"/>
            </a:pPr>
            <a:r>
              <a:rPr lang="fr-BE" sz="2000" dirty="0">
                <a:latin typeface="Century Gothic" panose="020B0502020202020204" pitchFamily="34" charset="0"/>
              </a:rPr>
              <a:t>Le ratio acétate de </a:t>
            </a:r>
            <a:r>
              <a:rPr lang="fr-BE" sz="2000" dirty="0" err="1">
                <a:latin typeface="Century Gothic" panose="020B0502020202020204" pitchFamily="34" charset="0"/>
              </a:rPr>
              <a:t>linalyle</a:t>
            </a:r>
            <a:r>
              <a:rPr lang="fr-BE" sz="2000" dirty="0">
                <a:latin typeface="Century Gothic" panose="020B0502020202020204" pitchFamily="34" charset="0"/>
              </a:rPr>
              <a:t>/linalol</a:t>
            </a:r>
          </a:p>
          <a:p>
            <a:pPr marL="800100" lvl="1" indent="-342900">
              <a:buFont typeface="Arial" panose="020B0604020202020204" pitchFamily="34" charset="0"/>
              <a:buChar char="•"/>
            </a:pPr>
            <a:r>
              <a:rPr lang="fr-BE" sz="2000" dirty="0">
                <a:latin typeface="Century Gothic" panose="020B0502020202020204" pitchFamily="34" charset="0"/>
              </a:rPr>
              <a:t>Le rendement d’extraction</a:t>
            </a:r>
          </a:p>
          <a:p>
            <a:pPr marL="800100" lvl="1" indent="-342900">
              <a:buFont typeface="Arial" panose="020B0604020202020204" pitchFamily="34" charset="0"/>
              <a:buChar char="•"/>
            </a:pPr>
            <a:r>
              <a:rPr lang="fr-BE" sz="2000" dirty="0">
                <a:latin typeface="Century Gothic" panose="020B0502020202020204" pitchFamily="34" charset="0"/>
              </a:rPr>
              <a:t>La teneur en camphre </a:t>
            </a:r>
          </a:p>
        </p:txBody>
      </p:sp>
      <p:pic>
        <p:nvPicPr>
          <p:cNvPr id="4" name="Image 3">
            <a:extLst>
              <a:ext uri="{FF2B5EF4-FFF2-40B4-BE49-F238E27FC236}">
                <a16:creationId xmlns:a16="http://schemas.microsoft.com/office/drawing/2014/main" id="{32B190F2-9CFB-4108-86CF-AEE63A18DE6C}"/>
              </a:ext>
            </a:extLst>
          </p:cNvPr>
          <p:cNvPicPr>
            <a:picLocks noChangeAspect="1"/>
          </p:cNvPicPr>
          <p:nvPr/>
        </p:nvPicPr>
        <p:blipFill>
          <a:blip r:embed="rId6"/>
          <a:stretch>
            <a:fillRect/>
          </a:stretch>
        </p:blipFill>
        <p:spPr>
          <a:xfrm>
            <a:off x="846861" y="3249999"/>
            <a:ext cx="6494317" cy="2992480"/>
          </a:xfrm>
          <a:prstGeom prst="rect">
            <a:avLst/>
          </a:prstGeom>
        </p:spPr>
      </p:pic>
      <p:sp>
        <p:nvSpPr>
          <p:cNvPr id="9" name="ZoneTexte 8">
            <a:extLst>
              <a:ext uri="{FF2B5EF4-FFF2-40B4-BE49-F238E27FC236}">
                <a16:creationId xmlns:a16="http://schemas.microsoft.com/office/drawing/2014/main" id="{AC449EF8-DC3E-4336-9A00-3F6C9370FB1B}"/>
              </a:ext>
            </a:extLst>
          </p:cNvPr>
          <p:cNvSpPr txBox="1"/>
          <p:nvPr/>
        </p:nvSpPr>
        <p:spPr>
          <a:xfrm>
            <a:off x="0" y="6334780"/>
            <a:ext cx="4946072" cy="523220"/>
          </a:xfrm>
          <a:prstGeom prst="rect">
            <a:avLst/>
          </a:prstGeom>
          <a:noFill/>
        </p:spPr>
        <p:txBody>
          <a:bodyPr wrap="square" rtlCol="0">
            <a:spAutoFit/>
          </a:bodyPr>
          <a:lstStyle/>
          <a:p>
            <a:r>
              <a:rPr lang="fr-FR" sz="1400" i="1" dirty="0">
                <a:latin typeface="Century Gothic" panose="020B0502020202020204" pitchFamily="34" charset="0"/>
              </a:rPr>
              <a:t>Source : </a:t>
            </a:r>
            <a:r>
              <a:rPr lang="en-US" sz="1400" i="1" dirty="0">
                <a:latin typeface="Century Gothic" panose="020B0502020202020204" pitchFamily="34" charset="0"/>
              </a:rPr>
              <a:t>Chemometric Analysis of Lavender Essential Oils. Beale </a:t>
            </a:r>
            <a:r>
              <a:rPr lang="en-US" sz="1400" dirty="0">
                <a:latin typeface="Century Gothic" panose="020B0502020202020204" pitchFamily="34" charset="0"/>
              </a:rPr>
              <a:t>et al. </a:t>
            </a:r>
            <a:r>
              <a:rPr lang="en-US" sz="1400" i="1" dirty="0">
                <a:latin typeface="Century Gothic" panose="020B0502020202020204" pitchFamily="34" charset="0"/>
              </a:rPr>
              <a:t>2017. Molecules, 22(8): 1339</a:t>
            </a:r>
            <a:endParaRPr lang="fr-FR" sz="1400" i="1" dirty="0">
              <a:latin typeface="Century Gothic" panose="020B0502020202020204" pitchFamily="34" charset="0"/>
            </a:endParaRPr>
          </a:p>
        </p:txBody>
      </p:sp>
      <p:sp>
        <p:nvSpPr>
          <p:cNvPr id="20" name="Accolade fermante 19">
            <a:extLst>
              <a:ext uri="{FF2B5EF4-FFF2-40B4-BE49-F238E27FC236}">
                <a16:creationId xmlns:a16="http://schemas.microsoft.com/office/drawing/2014/main" id="{D1BC3D41-D32D-4180-85E2-89B6105FE0C2}"/>
              </a:ext>
            </a:extLst>
          </p:cNvPr>
          <p:cNvSpPr/>
          <p:nvPr/>
        </p:nvSpPr>
        <p:spPr>
          <a:xfrm>
            <a:off x="5839691" y="1494606"/>
            <a:ext cx="187036" cy="1196150"/>
          </a:xfrm>
          <a:prstGeom prst="rightBrace">
            <a:avLst/>
          </a:prstGeom>
          <a:ln w="28575">
            <a:solidFill>
              <a:srgbClr val="139D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21" name="ZoneTexte 20">
            <a:extLst>
              <a:ext uri="{FF2B5EF4-FFF2-40B4-BE49-F238E27FC236}">
                <a16:creationId xmlns:a16="http://schemas.microsoft.com/office/drawing/2014/main" id="{838EBDE7-06F0-469E-B0A4-257AEA75612F}"/>
              </a:ext>
            </a:extLst>
          </p:cNvPr>
          <p:cNvSpPr txBox="1"/>
          <p:nvPr/>
        </p:nvSpPr>
        <p:spPr>
          <a:xfrm>
            <a:off x="6148020" y="1893252"/>
            <a:ext cx="1932709" cy="369332"/>
          </a:xfrm>
          <a:prstGeom prst="rect">
            <a:avLst/>
          </a:prstGeom>
          <a:noFill/>
        </p:spPr>
        <p:txBody>
          <a:bodyPr wrap="square" rtlCol="0">
            <a:spAutoFit/>
          </a:bodyPr>
          <a:lstStyle/>
          <a:p>
            <a:r>
              <a:rPr lang="fr-FR" dirty="0">
                <a:latin typeface="Century Gothic" panose="020B0502020202020204" pitchFamily="34" charset="0"/>
              </a:rPr>
              <a:t>A maximiser</a:t>
            </a:r>
            <a:endParaRPr lang="fr-BE" dirty="0">
              <a:latin typeface="Century Gothic" panose="020B0502020202020204" pitchFamily="34" charset="0"/>
            </a:endParaRPr>
          </a:p>
        </p:txBody>
      </p:sp>
      <p:sp>
        <p:nvSpPr>
          <p:cNvPr id="22" name="ZoneTexte 21">
            <a:extLst>
              <a:ext uri="{FF2B5EF4-FFF2-40B4-BE49-F238E27FC236}">
                <a16:creationId xmlns:a16="http://schemas.microsoft.com/office/drawing/2014/main" id="{13EA8887-8450-4B93-AADC-DD8E277A4977}"/>
              </a:ext>
            </a:extLst>
          </p:cNvPr>
          <p:cNvSpPr txBox="1"/>
          <p:nvPr/>
        </p:nvSpPr>
        <p:spPr>
          <a:xfrm>
            <a:off x="5763555" y="2712956"/>
            <a:ext cx="1932709" cy="369332"/>
          </a:xfrm>
          <a:prstGeom prst="rect">
            <a:avLst/>
          </a:prstGeom>
          <a:noFill/>
        </p:spPr>
        <p:txBody>
          <a:bodyPr wrap="square" rtlCol="0">
            <a:spAutoFit/>
          </a:bodyPr>
          <a:lstStyle/>
          <a:p>
            <a:r>
              <a:rPr lang="fr-FR" dirty="0">
                <a:latin typeface="Century Gothic" panose="020B0502020202020204" pitchFamily="34" charset="0"/>
              </a:rPr>
              <a:t>A minimiser</a:t>
            </a:r>
            <a:endParaRPr lang="fr-BE"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3254465322"/>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72</a:t>
            </a:fld>
            <a:endParaRPr lang="es-ES"/>
          </a:p>
        </p:txBody>
      </p:sp>
      <p:sp>
        <p:nvSpPr>
          <p:cNvPr id="6" name="Título 13"/>
          <p:cNvSpPr>
            <a:spLocks noGrp="1"/>
          </p:cNvSpPr>
          <p:nvPr>
            <p:ph type="title"/>
          </p:nvPr>
        </p:nvSpPr>
        <p:spPr>
          <a:xfrm>
            <a:off x="171287" y="250256"/>
            <a:ext cx="8461184" cy="836864"/>
          </a:xfrm>
        </p:spPr>
        <p:txBody>
          <a:bodyPr>
            <a:normAutofit/>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Valorisation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9" name="Diagramme 8">
            <a:extLst>
              <a:ext uri="{FF2B5EF4-FFF2-40B4-BE49-F238E27FC236}">
                <a16:creationId xmlns:a16="http://schemas.microsoft.com/office/drawing/2014/main" id="{CA87C0C2-20C1-4278-A940-52656A591548}"/>
              </a:ext>
            </a:extLst>
          </p:cNvPr>
          <p:cNvGraphicFramePr/>
          <p:nvPr/>
        </p:nvGraphicFramePr>
        <p:xfrm>
          <a:off x="1524000" y="1594499"/>
          <a:ext cx="6096000" cy="36690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Flèche droite 20">
            <a:extLst>
              <a:ext uri="{FF2B5EF4-FFF2-40B4-BE49-F238E27FC236}">
                <a16:creationId xmlns:a16="http://schemas.microsoft.com/office/drawing/2014/main" id="{3CD6952F-D56A-4A63-B00D-33ED2113C4BE}"/>
              </a:ext>
            </a:extLst>
          </p:cNvPr>
          <p:cNvSpPr/>
          <p:nvPr/>
        </p:nvSpPr>
        <p:spPr>
          <a:xfrm>
            <a:off x="2556163" y="3176811"/>
            <a:ext cx="735791" cy="50437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ustDataLst>
      <p:tags r:id="rId1"/>
    </p:custDataLst>
    <p:extLst>
      <p:ext uri="{BB962C8B-B14F-4D97-AF65-F5344CB8AC3E}">
        <p14:creationId xmlns:p14="http://schemas.microsoft.com/office/powerpoint/2010/main" val="4278219586"/>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73</a:t>
            </a:fld>
            <a:endParaRPr lang="es-ES"/>
          </a:p>
        </p:txBody>
      </p:sp>
      <p:sp>
        <p:nvSpPr>
          <p:cNvPr id="6" name="Título 13"/>
          <p:cNvSpPr>
            <a:spLocks noGrp="1"/>
          </p:cNvSpPr>
          <p:nvPr>
            <p:ph type="title"/>
          </p:nvPr>
        </p:nvSpPr>
        <p:spPr>
          <a:xfrm>
            <a:off x="171287" y="250256"/>
            <a:ext cx="8461184" cy="836864"/>
          </a:xfrm>
        </p:spPr>
        <p:txBody>
          <a:bodyPr>
            <a:normAutofit/>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Critères qualité</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8" name="ZoneTexte 7">
            <a:extLst>
              <a:ext uri="{FF2B5EF4-FFF2-40B4-BE49-F238E27FC236}">
                <a16:creationId xmlns:a16="http://schemas.microsoft.com/office/drawing/2014/main" id="{F5AA9E5D-E739-4BA4-B23C-4D8F43ED2FDF}"/>
              </a:ext>
            </a:extLst>
          </p:cNvPr>
          <p:cNvSpPr txBox="1"/>
          <p:nvPr/>
        </p:nvSpPr>
        <p:spPr>
          <a:xfrm>
            <a:off x="286482" y="831689"/>
            <a:ext cx="8517276" cy="5847755"/>
          </a:xfrm>
          <a:prstGeom prst="rect">
            <a:avLst/>
          </a:prstGeom>
          <a:noFill/>
        </p:spPr>
        <p:txBody>
          <a:bodyPr wrap="square" rtlCol="0">
            <a:spAutoFit/>
          </a:bodyPr>
          <a:lstStyle/>
          <a:p>
            <a:r>
              <a:rPr lang="fr-BE" sz="2400" dirty="0">
                <a:latin typeface="Century Gothic" panose="020B0502020202020204" pitchFamily="34" charset="0"/>
              </a:rPr>
              <a:t>Influencer par :</a:t>
            </a:r>
          </a:p>
          <a:p>
            <a:pPr marL="800100" lvl="1" indent="-342900">
              <a:buFont typeface="Arial" panose="020B0604020202020204" pitchFamily="34" charset="0"/>
              <a:buChar char="•"/>
            </a:pPr>
            <a:r>
              <a:rPr lang="fr-BE" sz="2000" dirty="0">
                <a:latin typeface="Century Gothic" panose="020B0502020202020204" pitchFamily="34" charset="0"/>
              </a:rPr>
              <a:t>Le climat </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climat tempéré chaud</a:t>
            </a:r>
          </a:p>
          <a:p>
            <a:pPr lvl="1"/>
            <a:r>
              <a:rPr lang="fr-BE" sz="2000" dirty="0">
                <a:latin typeface="Century Gothic" panose="020B0502020202020204" pitchFamily="34" charset="0"/>
              </a:rPr>
              <a:t>Sensible à de fortes gelée et sécheresse, à une forte humidité</a:t>
            </a:r>
          </a:p>
          <a:p>
            <a:pPr lvl="1"/>
            <a:r>
              <a:rPr lang="fr-BE" sz="2000" dirty="0">
                <a:latin typeface="Century Gothic" panose="020B0502020202020204" pitchFamily="34" charset="0"/>
              </a:rPr>
              <a:t>Précipitation entre 300 et 1400 mm/an</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altitude &gt; 700m</a:t>
            </a:r>
          </a:p>
          <a:p>
            <a:pPr lvl="1"/>
            <a:r>
              <a:rPr lang="fr-BE" sz="2000" dirty="0">
                <a:latin typeface="Century Gothic" panose="020B0502020202020204" pitchFamily="34" charset="0"/>
              </a:rPr>
              <a:t>Produit plus de fleurs à de plus faible température</a:t>
            </a:r>
          </a:p>
          <a:p>
            <a:pPr lvl="1"/>
            <a:endParaRPr lang="fr-BE" sz="1000" dirty="0">
              <a:latin typeface="Century Gothic" panose="020B0502020202020204" pitchFamily="34" charset="0"/>
            </a:endParaRPr>
          </a:p>
          <a:p>
            <a:pPr marL="800100" lvl="1" indent="-342900">
              <a:buFont typeface="Arial" panose="020B0604020202020204" pitchFamily="34" charset="0"/>
              <a:buChar char="•"/>
            </a:pPr>
            <a:r>
              <a:rPr lang="fr-BE" sz="2000" dirty="0">
                <a:latin typeface="Century Gothic" panose="020B0502020202020204" pitchFamily="34" charset="0"/>
              </a:rPr>
              <a:t>La nature du sol</a:t>
            </a:r>
          </a:p>
          <a:p>
            <a:pPr lvl="1"/>
            <a:r>
              <a:rPr lang="fr-BE" sz="2000" dirty="0">
                <a:solidFill>
                  <a:srgbClr val="258B73"/>
                </a:solidFill>
                <a:latin typeface="Century Gothic" panose="020B0502020202020204" pitchFamily="34" charset="0"/>
              </a:rPr>
              <a:t>→</a:t>
            </a:r>
            <a:r>
              <a:rPr lang="fr-BE" sz="2000" dirty="0">
                <a:latin typeface="Century Gothic" panose="020B0502020202020204" pitchFamily="34" charset="0"/>
              </a:rPr>
              <a:t> sol pauvre et drainant </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sol</a:t>
            </a:r>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riche en calcaire augmente la qualité de l’HE</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pH &gt; 6</a:t>
            </a:r>
          </a:p>
          <a:p>
            <a:pPr lvl="1"/>
            <a:endParaRPr lang="fr-BE" sz="1000" dirty="0">
              <a:latin typeface="Century Gothic" panose="020B0502020202020204" pitchFamily="34" charset="0"/>
            </a:endParaRPr>
          </a:p>
          <a:p>
            <a:pPr marL="800100" lvl="1" indent="-342900">
              <a:buFont typeface="Arial" panose="020B0604020202020204" pitchFamily="34" charset="0"/>
              <a:buChar char="•"/>
            </a:pPr>
            <a:r>
              <a:rPr lang="fr-BE" sz="2000" dirty="0">
                <a:latin typeface="Century Gothic" panose="020B0502020202020204" pitchFamily="34" charset="0"/>
              </a:rPr>
              <a:t>Fertilisation</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dépend du sol</a:t>
            </a:r>
          </a:p>
          <a:p>
            <a:pPr lvl="1"/>
            <a:r>
              <a:rPr lang="fr-BE" sz="2000" dirty="0">
                <a:latin typeface="Century Gothic" panose="020B0502020202020204" pitchFamily="34" charset="0"/>
              </a:rPr>
              <a:t>Application de 80 à 100kg/ha d’azote en 3 à 4 fois/an</a:t>
            </a:r>
          </a:p>
          <a:p>
            <a:pPr lvl="1"/>
            <a:endParaRPr lang="fr-BE" sz="1000" dirty="0">
              <a:latin typeface="Century Gothic" panose="020B0502020202020204" pitchFamily="34" charset="0"/>
            </a:endParaRPr>
          </a:p>
          <a:p>
            <a:pPr marL="800100" lvl="1" indent="-342900">
              <a:buFont typeface="Arial" panose="020B0604020202020204" pitchFamily="34" charset="0"/>
              <a:buChar char="•"/>
            </a:pPr>
            <a:r>
              <a:rPr lang="fr-BE" sz="2000" dirty="0">
                <a:latin typeface="Century Gothic" panose="020B0502020202020204" pitchFamily="34" charset="0"/>
              </a:rPr>
              <a:t>Irrigation</a:t>
            </a:r>
          </a:p>
          <a:p>
            <a:pPr lvl="1"/>
            <a:r>
              <a:rPr lang="fr-BE" sz="2000" dirty="0">
                <a:solidFill>
                  <a:srgbClr val="258B73"/>
                </a:solidFill>
                <a:latin typeface="Century Gothic" panose="020B0502020202020204" pitchFamily="34" charset="0"/>
              </a:rPr>
              <a:t>→</a:t>
            </a:r>
            <a:r>
              <a:rPr lang="fr-BE" sz="2000" dirty="0">
                <a:latin typeface="Century Gothic" panose="020B0502020202020204" pitchFamily="34" charset="0"/>
              </a:rPr>
              <a:t> uniquement nécessaire si précipitation insuffisante</a:t>
            </a:r>
          </a:p>
          <a:p>
            <a:pPr lvl="1"/>
            <a:r>
              <a:rPr lang="fr-BE" sz="2000" dirty="0">
                <a:latin typeface="Century Gothic" panose="020B0502020202020204" pitchFamily="34" charset="0"/>
              </a:rPr>
              <a:t>Essentielle lors de la formation des inflorescences</a:t>
            </a:r>
          </a:p>
        </p:txBody>
      </p:sp>
    </p:spTree>
    <p:custDataLst>
      <p:tags r:id="rId1"/>
    </p:custDataLst>
    <p:extLst>
      <p:ext uri="{BB962C8B-B14F-4D97-AF65-F5344CB8AC3E}">
        <p14:creationId xmlns:p14="http://schemas.microsoft.com/office/powerpoint/2010/main" val="554165726"/>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74</a:t>
            </a:fld>
            <a:endParaRPr lang="es-ES"/>
          </a:p>
        </p:txBody>
      </p:sp>
      <p:sp>
        <p:nvSpPr>
          <p:cNvPr id="6" name="Título 13"/>
          <p:cNvSpPr>
            <a:spLocks noGrp="1"/>
          </p:cNvSpPr>
          <p:nvPr>
            <p:ph type="title"/>
          </p:nvPr>
        </p:nvSpPr>
        <p:spPr>
          <a:xfrm>
            <a:off x="171287" y="250256"/>
            <a:ext cx="8461184" cy="836864"/>
          </a:xfrm>
        </p:spPr>
        <p:txBody>
          <a:bodyPr>
            <a:normAutofit/>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Critères qualité</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8" name="ZoneTexte 7">
            <a:extLst>
              <a:ext uri="{FF2B5EF4-FFF2-40B4-BE49-F238E27FC236}">
                <a16:creationId xmlns:a16="http://schemas.microsoft.com/office/drawing/2014/main" id="{F5AA9E5D-E739-4BA4-B23C-4D8F43ED2FDF}"/>
              </a:ext>
            </a:extLst>
          </p:cNvPr>
          <p:cNvSpPr txBox="1"/>
          <p:nvPr/>
        </p:nvSpPr>
        <p:spPr>
          <a:xfrm>
            <a:off x="286482" y="881895"/>
            <a:ext cx="8517276" cy="4462760"/>
          </a:xfrm>
          <a:prstGeom prst="rect">
            <a:avLst/>
          </a:prstGeom>
          <a:noFill/>
        </p:spPr>
        <p:txBody>
          <a:bodyPr wrap="square" rtlCol="0">
            <a:spAutoFit/>
          </a:bodyPr>
          <a:lstStyle/>
          <a:p>
            <a:r>
              <a:rPr lang="fr-BE" sz="2400" dirty="0">
                <a:latin typeface="Century Gothic" panose="020B0502020202020204" pitchFamily="34" charset="0"/>
              </a:rPr>
              <a:t>Influencer par :</a:t>
            </a:r>
          </a:p>
          <a:p>
            <a:pPr marL="800100" lvl="1" indent="-342900">
              <a:buFont typeface="Arial" panose="020B0604020202020204" pitchFamily="34" charset="0"/>
              <a:buChar char="•"/>
            </a:pPr>
            <a:r>
              <a:rPr lang="fr-BE" sz="2000" dirty="0">
                <a:latin typeface="Century Gothic" panose="020B0502020202020204" pitchFamily="34" charset="0"/>
              </a:rPr>
              <a:t>Gestion des adventices</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désherbage manuel ou mécanique recommandé</a:t>
            </a:r>
          </a:p>
          <a:p>
            <a:pPr lvl="1"/>
            <a:r>
              <a:rPr lang="fr-BE" sz="2000" dirty="0">
                <a:latin typeface="Century Gothic" panose="020B0502020202020204" pitchFamily="34" charset="0"/>
              </a:rPr>
              <a:t>Peut utiliser les déchet de distillation de lavande comme mulch</a:t>
            </a:r>
          </a:p>
          <a:p>
            <a:pPr lvl="1"/>
            <a:endParaRPr lang="fr-BE" sz="1000" dirty="0">
              <a:latin typeface="Century Gothic" panose="020B0502020202020204" pitchFamily="34" charset="0"/>
            </a:endParaRPr>
          </a:p>
          <a:p>
            <a:pPr marL="800100" lvl="1" indent="-342900">
              <a:buFont typeface="Arial" panose="020B0604020202020204" pitchFamily="34" charset="0"/>
              <a:buChar char="•"/>
            </a:pPr>
            <a:r>
              <a:rPr lang="fr-BE" sz="2000" dirty="0">
                <a:latin typeface="Century Gothic" panose="020B0502020202020204" pitchFamily="34" charset="0"/>
              </a:rPr>
              <a:t>Pestes et maladie</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ravage des lavandes françaises par la larve de </a:t>
            </a:r>
            <a:r>
              <a:rPr lang="fr-BE" sz="2000" dirty="0" err="1">
                <a:latin typeface="Century Gothic" panose="020B0502020202020204" pitchFamily="34" charset="0"/>
              </a:rPr>
              <a:t>Cécidomye</a:t>
            </a:r>
            <a:endParaRPr lang="fr-BE" sz="2000" dirty="0">
              <a:latin typeface="Century Gothic" panose="020B0502020202020204" pitchFamily="34" charset="0"/>
            </a:endParaRPr>
          </a:p>
          <a:p>
            <a:pPr lvl="1"/>
            <a:r>
              <a:rPr lang="fr-BE" sz="2000" dirty="0">
                <a:latin typeface="Century Gothic" panose="020B0502020202020204" pitchFamily="34" charset="0"/>
              </a:rPr>
              <a:t>Pas de solution à ce jour</a:t>
            </a:r>
          </a:p>
          <a:p>
            <a:pPr lvl="1"/>
            <a:endParaRPr lang="fr-BE" sz="1000" dirty="0">
              <a:latin typeface="Century Gothic" panose="020B0502020202020204" pitchFamily="34" charset="0"/>
            </a:endParaRPr>
          </a:p>
          <a:p>
            <a:pPr marL="800100" lvl="1" indent="-342900">
              <a:buFont typeface="Arial" panose="020B0604020202020204" pitchFamily="34" charset="0"/>
              <a:buChar char="•"/>
            </a:pPr>
            <a:r>
              <a:rPr lang="fr-BE" sz="2000" dirty="0">
                <a:latin typeface="Century Gothic" panose="020B0502020202020204" pitchFamily="34" charset="0"/>
              </a:rPr>
              <a:t>La récolte </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en Juillet pendant 4 à 10 jours max</a:t>
            </a:r>
            <a:endParaRPr lang="fr-BE" sz="2000" dirty="0">
              <a:solidFill>
                <a:srgbClr val="258B73"/>
              </a:solidFill>
              <a:latin typeface="Century Gothic" panose="020B0502020202020204" pitchFamily="34" charset="0"/>
            </a:endParaRP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inflorescences ouvertes au 2/3</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pas quand fleurs sont couvertes de rosée</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éviter temps trop chaud ou trop venteux</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doit être reportée si le climat est trop froid</a:t>
            </a:r>
          </a:p>
        </p:txBody>
      </p:sp>
    </p:spTree>
    <p:custDataLst>
      <p:tags r:id="rId1"/>
    </p:custDataLst>
    <p:extLst>
      <p:ext uri="{BB962C8B-B14F-4D97-AF65-F5344CB8AC3E}">
        <p14:creationId xmlns:p14="http://schemas.microsoft.com/office/powerpoint/2010/main" val="3506396784"/>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75</a:t>
            </a:fld>
            <a:endParaRPr lang="es-ES"/>
          </a:p>
        </p:txBody>
      </p:sp>
      <p:sp>
        <p:nvSpPr>
          <p:cNvPr id="6" name="Título 13"/>
          <p:cNvSpPr>
            <a:spLocks noGrp="1"/>
          </p:cNvSpPr>
          <p:nvPr>
            <p:ph type="title"/>
          </p:nvPr>
        </p:nvSpPr>
        <p:spPr>
          <a:xfrm>
            <a:off x="171287" y="250256"/>
            <a:ext cx="8461184" cy="836864"/>
          </a:xfrm>
        </p:spPr>
        <p:txBody>
          <a:bodyPr>
            <a:normAutofit/>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Critères qualité</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8" name="ZoneTexte 7">
            <a:extLst>
              <a:ext uri="{FF2B5EF4-FFF2-40B4-BE49-F238E27FC236}">
                <a16:creationId xmlns:a16="http://schemas.microsoft.com/office/drawing/2014/main" id="{F5AA9E5D-E739-4BA4-B23C-4D8F43ED2FDF}"/>
              </a:ext>
            </a:extLst>
          </p:cNvPr>
          <p:cNvSpPr txBox="1"/>
          <p:nvPr/>
        </p:nvSpPr>
        <p:spPr>
          <a:xfrm>
            <a:off x="286482" y="965023"/>
            <a:ext cx="8517276" cy="5078313"/>
          </a:xfrm>
          <a:prstGeom prst="rect">
            <a:avLst/>
          </a:prstGeom>
          <a:noFill/>
        </p:spPr>
        <p:txBody>
          <a:bodyPr wrap="square" rtlCol="0">
            <a:spAutoFit/>
          </a:bodyPr>
          <a:lstStyle/>
          <a:p>
            <a:r>
              <a:rPr lang="fr-BE" sz="2400" dirty="0">
                <a:latin typeface="Century Gothic" panose="020B0502020202020204" pitchFamily="34" charset="0"/>
              </a:rPr>
              <a:t>Influencer par :</a:t>
            </a:r>
          </a:p>
          <a:p>
            <a:pPr marL="800100" lvl="1" indent="-342900">
              <a:buFont typeface="Arial" panose="020B0604020202020204" pitchFamily="34" charset="0"/>
              <a:buChar char="•"/>
            </a:pPr>
            <a:r>
              <a:rPr lang="fr-BE" sz="2000" dirty="0">
                <a:latin typeface="Century Gothic" panose="020B0502020202020204" pitchFamily="34" charset="0"/>
              </a:rPr>
              <a:t>Procédés d’extraction</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T°</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temps </a:t>
            </a:r>
          </a:p>
          <a:p>
            <a:pPr lvl="1"/>
            <a:endParaRPr lang="fr-BE" sz="1000" dirty="0">
              <a:latin typeface="Century Gothic" panose="020B0502020202020204" pitchFamily="34" charset="0"/>
            </a:endParaRPr>
          </a:p>
          <a:p>
            <a:pPr marL="800100" lvl="1" indent="-342900">
              <a:buFont typeface="Arial" panose="020B0604020202020204" pitchFamily="34" charset="0"/>
              <a:buChar char="•"/>
            </a:pPr>
            <a:r>
              <a:rPr lang="fr-BE" sz="2000" dirty="0">
                <a:latin typeface="Century Gothic" panose="020B0502020202020204" pitchFamily="34" charset="0"/>
              </a:rPr>
              <a:t>Condition de stockage</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sec et à l’abri de la lumière</a:t>
            </a:r>
          </a:p>
          <a:p>
            <a:pPr lvl="1"/>
            <a:endParaRPr lang="fr-BE" sz="1000" dirty="0">
              <a:latin typeface="Century Gothic" panose="020B0502020202020204" pitchFamily="34" charset="0"/>
            </a:endParaRPr>
          </a:p>
          <a:p>
            <a:pPr marL="800100" lvl="1" indent="-342900">
              <a:buFont typeface="Arial" panose="020B0604020202020204" pitchFamily="34" charset="0"/>
              <a:buChar char="•"/>
            </a:pPr>
            <a:r>
              <a:rPr lang="fr-BE" sz="2000" dirty="0">
                <a:latin typeface="Century Gothic" panose="020B0502020202020204" pitchFamily="34" charset="0"/>
              </a:rPr>
              <a:t>Procédés d’extraction</a:t>
            </a:r>
          </a:p>
          <a:p>
            <a:pPr lvl="1"/>
            <a:r>
              <a:rPr lang="fr-BE" sz="2000" dirty="0">
                <a:latin typeface="Century Gothic" panose="020B0502020202020204" pitchFamily="34" charset="0"/>
              </a:rPr>
              <a:t>T° – ±150°C </a:t>
            </a:r>
          </a:p>
          <a:p>
            <a:pPr lvl="1"/>
            <a:r>
              <a:rPr lang="fr-BE" sz="2000" dirty="0">
                <a:latin typeface="Century Gothic" panose="020B0502020202020204" pitchFamily="34" charset="0"/>
              </a:rPr>
              <a:t>temps – 20 à 40 minutes</a:t>
            </a:r>
          </a:p>
          <a:p>
            <a:pPr lvl="1"/>
            <a:r>
              <a:rPr lang="fr-BE" sz="2000" dirty="0">
                <a:solidFill>
                  <a:srgbClr val="258B73"/>
                </a:solidFill>
                <a:latin typeface="Century Gothic" panose="020B0502020202020204" pitchFamily="34" charset="0"/>
              </a:rPr>
              <a:t>→ </a:t>
            </a:r>
            <a:r>
              <a:rPr lang="fr-BE" sz="2000" b="1" dirty="0">
                <a:solidFill>
                  <a:srgbClr val="258B73"/>
                </a:solidFill>
                <a:latin typeface="Century Gothic" panose="020B0502020202020204" pitchFamily="34" charset="0"/>
              </a:rPr>
              <a:t>A adapter !</a:t>
            </a:r>
            <a:endParaRPr lang="fr-BE" sz="2000" b="1" dirty="0">
              <a:latin typeface="Century Gothic" panose="020B0502020202020204" pitchFamily="34" charset="0"/>
            </a:endParaRPr>
          </a:p>
          <a:p>
            <a:pPr lvl="1"/>
            <a:endParaRPr lang="fr-BE" sz="1000" dirty="0">
              <a:latin typeface="Century Gothic" panose="020B0502020202020204" pitchFamily="34" charset="0"/>
            </a:endParaRPr>
          </a:p>
          <a:p>
            <a:pPr marL="800100" lvl="1" indent="-342900">
              <a:buFont typeface="Arial" panose="020B0604020202020204" pitchFamily="34" charset="0"/>
              <a:buChar char="•"/>
            </a:pPr>
            <a:r>
              <a:rPr lang="fr-BE" sz="2000" dirty="0">
                <a:latin typeface="Century Gothic" panose="020B0502020202020204" pitchFamily="34" charset="0"/>
              </a:rPr>
              <a:t>Condition de stockage</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flacon sombre et hermétique</a:t>
            </a:r>
          </a:p>
          <a:p>
            <a:pPr lvl="1"/>
            <a:r>
              <a:rPr lang="fr-BE" sz="2000" dirty="0">
                <a:solidFill>
                  <a:srgbClr val="258B73"/>
                </a:solidFill>
                <a:latin typeface="Century Gothic" panose="020B0502020202020204" pitchFamily="34" charset="0"/>
              </a:rPr>
              <a:t>→ </a:t>
            </a:r>
            <a:r>
              <a:rPr lang="fr-BE" sz="2000" dirty="0">
                <a:latin typeface="Century Gothic" panose="020B0502020202020204" pitchFamily="34" charset="0"/>
              </a:rPr>
              <a:t>sec et à l’abri de la lumière et de la chaleur, max 35°C</a:t>
            </a:r>
          </a:p>
          <a:p>
            <a:pPr marL="800100" lvl="1" indent="-342900">
              <a:buFont typeface="Arial" panose="020B0604020202020204" pitchFamily="34" charset="0"/>
              <a:buChar char="•"/>
            </a:pPr>
            <a:endParaRPr lang="fr-BE" sz="20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274565111"/>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76</a:t>
            </a:fld>
            <a:endParaRPr lang="es-ES"/>
          </a:p>
        </p:txBody>
      </p:sp>
      <p:sp>
        <p:nvSpPr>
          <p:cNvPr id="6" name="Título 13"/>
          <p:cNvSpPr>
            <a:spLocks noGrp="1"/>
          </p:cNvSpPr>
          <p:nvPr>
            <p:ph type="title"/>
          </p:nvPr>
        </p:nvSpPr>
        <p:spPr>
          <a:xfrm>
            <a:off x="171287" y="250256"/>
            <a:ext cx="8461184" cy="836864"/>
          </a:xfrm>
        </p:spPr>
        <p:txBody>
          <a:bodyPr>
            <a:normAutofit/>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Valorisation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9" name="Diagramme 8">
            <a:extLst>
              <a:ext uri="{FF2B5EF4-FFF2-40B4-BE49-F238E27FC236}">
                <a16:creationId xmlns:a16="http://schemas.microsoft.com/office/drawing/2014/main" id="{CA87C0C2-20C1-4278-A940-52656A591548}"/>
              </a:ext>
            </a:extLst>
          </p:cNvPr>
          <p:cNvGraphicFramePr/>
          <p:nvPr/>
        </p:nvGraphicFramePr>
        <p:xfrm>
          <a:off x="1524000" y="1594499"/>
          <a:ext cx="6096000" cy="36690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Flèche droite 20">
            <a:extLst>
              <a:ext uri="{FF2B5EF4-FFF2-40B4-BE49-F238E27FC236}">
                <a16:creationId xmlns:a16="http://schemas.microsoft.com/office/drawing/2014/main" id="{3CD6952F-D56A-4A63-B00D-33ED2113C4BE}"/>
              </a:ext>
            </a:extLst>
          </p:cNvPr>
          <p:cNvSpPr/>
          <p:nvPr/>
        </p:nvSpPr>
        <p:spPr>
          <a:xfrm>
            <a:off x="2961408" y="1888338"/>
            <a:ext cx="735791" cy="50437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ustDataLst>
      <p:tags r:id="rId1"/>
    </p:custDataLst>
    <p:extLst>
      <p:ext uri="{BB962C8B-B14F-4D97-AF65-F5344CB8AC3E}">
        <p14:creationId xmlns:p14="http://schemas.microsoft.com/office/powerpoint/2010/main" val="4158267178"/>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77</a:t>
            </a:fld>
            <a:endParaRPr lang="es-ES"/>
          </a:p>
        </p:txBody>
      </p:sp>
      <p:sp>
        <p:nvSpPr>
          <p:cNvPr id="6" name="Título 13"/>
          <p:cNvSpPr>
            <a:spLocks noGrp="1"/>
          </p:cNvSpPr>
          <p:nvPr>
            <p:ph type="title"/>
          </p:nvPr>
        </p:nvSpPr>
        <p:spPr>
          <a:xfrm>
            <a:off x="171287" y="250256"/>
            <a:ext cx="8461184" cy="836864"/>
          </a:xfrm>
        </p:spPr>
        <p:txBody>
          <a:bodyPr>
            <a:normAutofit/>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Valorisation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pSp>
        <p:nvGrpSpPr>
          <p:cNvPr id="4" name="Groupe 3">
            <a:extLst>
              <a:ext uri="{FF2B5EF4-FFF2-40B4-BE49-F238E27FC236}">
                <a16:creationId xmlns:a16="http://schemas.microsoft.com/office/drawing/2014/main" id="{8A8C10D4-E762-4E45-B6E7-49A938188681}"/>
              </a:ext>
            </a:extLst>
          </p:cNvPr>
          <p:cNvGrpSpPr/>
          <p:nvPr/>
        </p:nvGrpSpPr>
        <p:grpSpPr>
          <a:xfrm>
            <a:off x="446809" y="1354313"/>
            <a:ext cx="8489373" cy="4945102"/>
            <a:chOff x="446809" y="1354313"/>
            <a:chExt cx="8489373" cy="4945102"/>
          </a:xfrm>
        </p:grpSpPr>
        <p:grpSp>
          <p:nvGrpSpPr>
            <p:cNvPr id="18" name="Groupe 17">
              <a:extLst>
                <a:ext uri="{FF2B5EF4-FFF2-40B4-BE49-F238E27FC236}">
                  <a16:creationId xmlns:a16="http://schemas.microsoft.com/office/drawing/2014/main" id="{064A911F-50CF-441D-9A23-6BF882B7876F}"/>
                </a:ext>
              </a:extLst>
            </p:cNvPr>
            <p:cNvGrpSpPr/>
            <p:nvPr/>
          </p:nvGrpSpPr>
          <p:grpSpPr>
            <a:xfrm>
              <a:off x="446809" y="1354313"/>
              <a:ext cx="8489373" cy="4945102"/>
              <a:chOff x="1127288" y="1593729"/>
              <a:chExt cx="6096000" cy="4399423"/>
            </a:xfrm>
          </p:grpSpPr>
          <p:graphicFrame>
            <p:nvGraphicFramePr>
              <p:cNvPr id="2" name="Diagramme 1">
                <a:extLst>
                  <a:ext uri="{FF2B5EF4-FFF2-40B4-BE49-F238E27FC236}">
                    <a16:creationId xmlns:a16="http://schemas.microsoft.com/office/drawing/2014/main" id="{4AD0ADC7-6488-4A40-9BAF-C5BB9560B431}"/>
                  </a:ext>
                </a:extLst>
              </p:cNvPr>
              <p:cNvGraphicFramePr/>
              <p:nvPr>
                <p:extLst>
                  <p:ext uri="{D42A27DB-BD31-4B8C-83A1-F6EECF244321}">
                    <p14:modId xmlns:p14="http://schemas.microsoft.com/office/powerpoint/2010/main" val="2622689826"/>
                  </p:ext>
                </p:extLst>
              </p:nvPr>
            </p:nvGraphicFramePr>
            <p:xfrm>
              <a:off x="1127288" y="1929152"/>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Organigramme : Alternative 10">
                <a:extLst>
                  <a:ext uri="{FF2B5EF4-FFF2-40B4-BE49-F238E27FC236}">
                    <a16:creationId xmlns:a16="http://schemas.microsoft.com/office/drawing/2014/main" id="{131BEBB6-26B5-4F21-A83D-19AF660CB895}"/>
                  </a:ext>
                </a:extLst>
              </p:cNvPr>
              <p:cNvSpPr/>
              <p:nvPr/>
            </p:nvSpPr>
            <p:spPr>
              <a:xfrm>
                <a:off x="1127288" y="1593729"/>
                <a:ext cx="6096000" cy="816961"/>
              </a:xfrm>
              <a:prstGeom prst="flowChartAlternateProcess">
                <a:avLst/>
              </a:prstGeom>
              <a:solidFill>
                <a:srgbClr val="258B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entury Gothic" panose="020B0502020202020204" pitchFamily="34" charset="0"/>
                  </a:rPr>
                  <a:t>Répondre aux demandes du marché</a:t>
                </a:r>
                <a:endParaRPr lang="fr-BE" sz="2000" b="1" dirty="0">
                  <a:latin typeface="Century Gothic" panose="020B0502020202020204" pitchFamily="34" charset="0"/>
                </a:endParaRPr>
              </a:p>
            </p:txBody>
          </p:sp>
          <p:sp>
            <p:nvSpPr>
              <p:cNvPr id="12" name="Flèche : bas 11">
                <a:extLst>
                  <a:ext uri="{FF2B5EF4-FFF2-40B4-BE49-F238E27FC236}">
                    <a16:creationId xmlns:a16="http://schemas.microsoft.com/office/drawing/2014/main" id="{4E8C1801-0D78-4286-9014-E41C1CA75604}"/>
                  </a:ext>
                </a:extLst>
              </p:cNvPr>
              <p:cNvSpPr/>
              <p:nvPr/>
            </p:nvSpPr>
            <p:spPr>
              <a:xfrm>
                <a:off x="1891595" y="2404009"/>
                <a:ext cx="332509" cy="42256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
            <p:nvSpPr>
              <p:cNvPr id="17" name="Flèche : bas 16">
                <a:extLst>
                  <a:ext uri="{FF2B5EF4-FFF2-40B4-BE49-F238E27FC236}">
                    <a16:creationId xmlns:a16="http://schemas.microsoft.com/office/drawing/2014/main" id="{AB19BFC3-E8C9-4E4A-96DA-935B3D5C4817}"/>
                  </a:ext>
                </a:extLst>
              </p:cNvPr>
              <p:cNvSpPr/>
              <p:nvPr/>
            </p:nvSpPr>
            <p:spPr>
              <a:xfrm>
                <a:off x="4009033" y="2404008"/>
                <a:ext cx="332509" cy="42256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grpSp>
        <p:sp>
          <p:nvSpPr>
            <p:cNvPr id="3" name="Flèche : bas 2">
              <a:extLst>
                <a:ext uri="{FF2B5EF4-FFF2-40B4-BE49-F238E27FC236}">
                  <a16:creationId xmlns:a16="http://schemas.microsoft.com/office/drawing/2014/main" id="{A0EDC359-FA3B-45BC-9B12-370FB3DD4B51}"/>
                </a:ext>
              </a:extLst>
            </p:cNvPr>
            <p:cNvSpPr/>
            <p:nvPr/>
          </p:nvSpPr>
          <p:spPr>
            <a:xfrm>
              <a:off x="7417804" y="2272515"/>
              <a:ext cx="463057" cy="47497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grpSp>
    </p:spTree>
    <p:custDataLst>
      <p:tags r:id="rId1"/>
    </p:custDataLst>
    <p:extLst>
      <p:ext uri="{BB962C8B-B14F-4D97-AF65-F5344CB8AC3E}">
        <p14:creationId xmlns:p14="http://schemas.microsoft.com/office/powerpoint/2010/main" val="35808251"/>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78</a:t>
            </a:fld>
            <a:endParaRPr lang="es-ES"/>
          </a:p>
        </p:txBody>
      </p:sp>
      <p:sp>
        <p:nvSpPr>
          <p:cNvPr id="6" name="Título 13"/>
          <p:cNvSpPr>
            <a:spLocks noGrp="1"/>
          </p:cNvSpPr>
          <p:nvPr>
            <p:ph type="title"/>
          </p:nvPr>
        </p:nvSpPr>
        <p:spPr>
          <a:xfrm>
            <a:off x="171287" y="250256"/>
            <a:ext cx="8461184" cy="836864"/>
          </a:xfrm>
        </p:spPr>
        <p:txBody>
          <a:bodyPr>
            <a:normAutofit fontScale="90000"/>
          </a:bodyPr>
          <a:lstStyle/>
          <a:p>
            <a:r>
              <a:rPr lang="fr-BE" sz="2800" b="1" dirty="0">
                <a:solidFill>
                  <a:srgbClr val="139D8D"/>
                </a:solidFill>
                <a:latin typeface="Century Gothic" panose="020B0502020202020204" pitchFamily="34" charset="0"/>
              </a:rPr>
              <a:t>Huiles essentielles de Lavande: </a:t>
            </a:r>
            <a:r>
              <a:rPr lang="fr-BE" sz="2800" b="1" dirty="0">
                <a:latin typeface="Century Gothic" panose="020B0502020202020204" pitchFamily="34" charset="0"/>
              </a:rPr>
              <a:t>Label biologique</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4" name="ZoneTexte 3">
            <a:extLst>
              <a:ext uri="{FF2B5EF4-FFF2-40B4-BE49-F238E27FC236}">
                <a16:creationId xmlns:a16="http://schemas.microsoft.com/office/drawing/2014/main" id="{F1A16241-D2D3-423D-94A0-63A592A96618}"/>
              </a:ext>
            </a:extLst>
          </p:cNvPr>
          <p:cNvSpPr txBox="1"/>
          <p:nvPr/>
        </p:nvSpPr>
        <p:spPr>
          <a:xfrm>
            <a:off x="-100372" y="1087120"/>
            <a:ext cx="8517276" cy="5439951"/>
          </a:xfrm>
          <a:prstGeom prst="rect">
            <a:avLst/>
          </a:prstGeom>
          <a:noFill/>
        </p:spPr>
        <p:txBody>
          <a:bodyPr wrap="square" rtlCol="0">
            <a:spAutoFit/>
          </a:bodyPr>
          <a:lstStyle/>
          <a:p>
            <a:pPr marL="800100" lvl="1" indent="-342900">
              <a:buFont typeface="Arial" panose="020B0604020202020204" pitchFamily="34" charset="0"/>
              <a:buChar char="•"/>
            </a:pPr>
            <a:r>
              <a:rPr lang="fr-BE" sz="2400" dirty="0">
                <a:latin typeface="Century Gothic" panose="020B0502020202020204" pitchFamily="34" charset="0"/>
              </a:rPr>
              <a:t>3 ans de conversion si champ précédemment conventionnel</a:t>
            </a:r>
          </a:p>
          <a:p>
            <a:pPr lvl="1"/>
            <a:endParaRPr lang="fr-BE" sz="1050" dirty="0">
              <a:latin typeface="Century Gothic" panose="020B0502020202020204" pitchFamily="34" charset="0"/>
            </a:endParaRPr>
          </a:p>
          <a:p>
            <a:pPr marL="800100" lvl="1" indent="-342900">
              <a:buFont typeface="Arial" panose="020B0604020202020204" pitchFamily="34" charset="0"/>
              <a:buChar char="•"/>
            </a:pPr>
            <a:r>
              <a:rPr lang="fr-BE" sz="2400" dirty="0">
                <a:latin typeface="Century Gothic" panose="020B0502020202020204" pitchFamily="34" charset="0"/>
              </a:rPr>
              <a:t>Éviter la proximité de champ en culture conventionnelle</a:t>
            </a:r>
          </a:p>
          <a:p>
            <a:pPr lvl="1"/>
            <a:r>
              <a:rPr lang="fr-BE" sz="2200" dirty="0">
                <a:solidFill>
                  <a:srgbClr val="258B73"/>
                </a:solidFill>
                <a:latin typeface="Century Gothic" panose="020B0502020202020204" pitchFamily="34" charset="0"/>
              </a:rPr>
              <a:t>→ </a:t>
            </a:r>
            <a:r>
              <a:rPr lang="fr-BE" sz="2200" dirty="0">
                <a:latin typeface="Century Gothic" panose="020B0502020202020204" pitchFamily="34" charset="0"/>
              </a:rPr>
              <a:t>contaminations par le vent et les eaux</a:t>
            </a:r>
          </a:p>
          <a:p>
            <a:pPr lvl="1"/>
            <a:endParaRPr lang="fr-BE" sz="1050" dirty="0">
              <a:latin typeface="Century Gothic" panose="020B0502020202020204" pitchFamily="34" charset="0"/>
            </a:endParaRPr>
          </a:p>
          <a:p>
            <a:pPr marL="800100" lvl="1" indent="-342900">
              <a:buFont typeface="Arial" panose="020B0604020202020204" pitchFamily="34" charset="0"/>
              <a:buChar char="•"/>
            </a:pPr>
            <a:r>
              <a:rPr lang="fr-BE" sz="2400" dirty="0">
                <a:latin typeface="Century Gothic" panose="020B0502020202020204" pitchFamily="34" charset="0"/>
              </a:rPr>
              <a:t>Graines ou plants de lavande certifiés biologique</a:t>
            </a:r>
          </a:p>
          <a:p>
            <a:pPr lvl="1"/>
            <a:r>
              <a:rPr lang="fr-BE" sz="2200" dirty="0">
                <a:solidFill>
                  <a:srgbClr val="258B73"/>
                </a:solidFill>
                <a:latin typeface="Century Gothic" panose="020B0502020202020204" pitchFamily="34" charset="0"/>
              </a:rPr>
              <a:t>→ </a:t>
            </a:r>
            <a:r>
              <a:rPr lang="fr-BE" sz="2200" dirty="0">
                <a:latin typeface="Century Gothic" panose="020B0502020202020204" pitchFamily="34" charset="0"/>
              </a:rPr>
              <a:t>vérifier aussi la santé des plants</a:t>
            </a:r>
          </a:p>
          <a:p>
            <a:pPr lvl="1"/>
            <a:endParaRPr lang="fr-BE" sz="1050" dirty="0">
              <a:latin typeface="Century Gothic" panose="020B0502020202020204" pitchFamily="34" charset="0"/>
            </a:endParaRPr>
          </a:p>
          <a:p>
            <a:pPr marL="800100" lvl="1" indent="-342900">
              <a:buFont typeface="Arial" panose="020B0604020202020204" pitchFamily="34" charset="0"/>
              <a:buChar char="•"/>
            </a:pPr>
            <a:r>
              <a:rPr lang="fr-BE" sz="2400" dirty="0">
                <a:latin typeface="Century Gothic" panose="020B0502020202020204" pitchFamily="34" charset="0"/>
              </a:rPr>
              <a:t>Fertilisation par enfouissement</a:t>
            </a:r>
          </a:p>
          <a:p>
            <a:pPr lvl="1"/>
            <a:r>
              <a:rPr lang="fr-BE" sz="2200" dirty="0">
                <a:solidFill>
                  <a:srgbClr val="258B73"/>
                </a:solidFill>
                <a:latin typeface="Century Gothic" panose="020B0502020202020204" pitchFamily="34" charset="0"/>
              </a:rPr>
              <a:t>→ </a:t>
            </a:r>
            <a:r>
              <a:rPr lang="fr-BE" sz="2200" dirty="0">
                <a:latin typeface="Century Gothic" panose="020B0502020202020204" pitchFamily="34" charset="0"/>
              </a:rPr>
              <a:t>avec compost ou autre engrais biologique équilibré</a:t>
            </a:r>
          </a:p>
          <a:p>
            <a:pPr lvl="1"/>
            <a:endParaRPr lang="fr-BE" sz="1000" dirty="0">
              <a:latin typeface="Century Gothic" panose="020B0502020202020204" pitchFamily="34" charset="0"/>
            </a:endParaRPr>
          </a:p>
          <a:p>
            <a:pPr marL="800100" lvl="1" indent="-342900">
              <a:buFont typeface="Arial" panose="020B0604020202020204" pitchFamily="34" charset="0"/>
              <a:buChar char="•"/>
            </a:pPr>
            <a:r>
              <a:rPr lang="fr-BE" sz="2400" dirty="0">
                <a:latin typeface="Century Gothic" panose="020B0502020202020204" pitchFamily="34" charset="0"/>
              </a:rPr>
              <a:t>Désherbage mécanique ou manuel</a:t>
            </a:r>
          </a:p>
          <a:p>
            <a:pPr lvl="1"/>
            <a:r>
              <a:rPr lang="fr-BE" sz="2200" dirty="0">
                <a:solidFill>
                  <a:srgbClr val="258B73"/>
                </a:solidFill>
                <a:latin typeface="Century Gothic" panose="020B0502020202020204" pitchFamily="34" charset="0"/>
              </a:rPr>
              <a:t>→ </a:t>
            </a:r>
            <a:r>
              <a:rPr lang="fr-BE" sz="2200" dirty="0">
                <a:latin typeface="Century Gothic" panose="020B0502020202020204" pitchFamily="34" charset="0"/>
              </a:rPr>
              <a:t>préparation du sol avant plantation</a:t>
            </a:r>
          </a:p>
          <a:p>
            <a:pPr lvl="1"/>
            <a:r>
              <a:rPr lang="fr-BE" sz="2200" dirty="0">
                <a:solidFill>
                  <a:srgbClr val="258B73"/>
                </a:solidFill>
                <a:latin typeface="Century Gothic" panose="020B0502020202020204" pitchFamily="34" charset="0"/>
              </a:rPr>
              <a:t>→ </a:t>
            </a:r>
            <a:r>
              <a:rPr lang="fr-BE" sz="2200">
                <a:latin typeface="Century Gothic" panose="020B0502020202020204" pitchFamily="34" charset="0"/>
              </a:rPr>
              <a:t>qualité de la plantation</a:t>
            </a:r>
            <a:endParaRPr lang="fr-BE" sz="2200" dirty="0">
              <a:latin typeface="Century Gothic" panose="020B0502020202020204" pitchFamily="34" charset="0"/>
            </a:endParaRPr>
          </a:p>
          <a:p>
            <a:pPr marL="800100" lvl="1" indent="-342900">
              <a:buFont typeface="Arial" panose="020B0604020202020204" pitchFamily="34" charset="0"/>
              <a:buChar char="•"/>
            </a:pPr>
            <a:endParaRPr lang="fr-BE" sz="2400" dirty="0">
              <a:latin typeface="Century Gothic" panose="020B0502020202020204" pitchFamily="34" charset="0"/>
            </a:endParaRPr>
          </a:p>
        </p:txBody>
      </p:sp>
      <p:pic>
        <p:nvPicPr>
          <p:cNvPr id="2052" name="Picture 4" descr="Alimentation bio: à quels labels peut-on encore se fier? |  gourmandiz.begourmandiz.be">
            <a:extLst>
              <a:ext uri="{FF2B5EF4-FFF2-40B4-BE49-F238E27FC236}">
                <a16:creationId xmlns:a16="http://schemas.microsoft.com/office/drawing/2014/main" id="{ADF39D9B-872A-4441-9542-19DE9AD77FB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32" t="5163" r="7952" b="9920"/>
          <a:stretch/>
        </p:blipFill>
        <p:spPr bwMode="auto">
          <a:xfrm>
            <a:off x="5813454" y="5435456"/>
            <a:ext cx="3330545" cy="14225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9804691"/>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79</a:t>
            </a:fld>
            <a:endParaRPr lang="es-ES"/>
          </a:p>
        </p:txBody>
      </p:sp>
      <p:sp>
        <p:nvSpPr>
          <p:cNvPr id="6" name="Título 13"/>
          <p:cNvSpPr>
            <a:spLocks noGrp="1"/>
          </p:cNvSpPr>
          <p:nvPr>
            <p:ph type="title"/>
          </p:nvPr>
        </p:nvSpPr>
        <p:spPr>
          <a:xfrm>
            <a:off x="171287" y="250256"/>
            <a:ext cx="8461184" cy="836864"/>
          </a:xfrm>
        </p:spPr>
        <p:txBody>
          <a:bodyPr>
            <a:normAutofit/>
          </a:bodyPr>
          <a:lstStyle/>
          <a:p>
            <a:r>
              <a:rPr lang="fr-BE" sz="2800" b="1" dirty="0">
                <a:solidFill>
                  <a:srgbClr val="139D8D"/>
                </a:solidFill>
                <a:latin typeface="Century Gothic" panose="020B0502020202020204" pitchFamily="34" charset="0"/>
              </a:rPr>
              <a:t>Conclusion: </a:t>
            </a:r>
            <a:r>
              <a:rPr lang="fr-BE" sz="2800" b="1" dirty="0">
                <a:latin typeface="Century Gothic" panose="020B0502020202020204" pitchFamily="34" charset="0"/>
              </a:rPr>
              <a:t>La clé du succès pour tous !</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3" name="Diagramme 2">
            <a:extLst>
              <a:ext uri="{FF2B5EF4-FFF2-40B4-BE49-F238E27FC236}">
                <a16:creationId xmlns:a16="http://schemas.microsoft.com/office/drawing/2014/main" id="{AF1D5CE6-9935-4593-BF3C-AF3603A74AB3}"/>
              </a:ext>
            </a:extLst>
          </p:cNvPr>
          <p:cNvGraphicFramePr/>
          <p:nvPr>
            <p:extLst>
              <p:ext uri="{D42A27DB-BD31-4B8C-83A1-F6EECF244321}">
                <p14:modId xmlns:p14="http://schemas.microsoft.com/office/powerpoint/2010/main" val="808372283"/>
              </p:ext>
            </p:extLst>
          </p:nvPr>
        </p:nvGraphicFramePr>
        <p:xfrm>
          <a:off x="0" y="1087119"/>
          <a:ext cx="9237517" cy="51730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ZoneTexte 18">
            <a:extLst>
              <a:ext uri="{FF2B5EF4-FFF2-40B4-BE49-F238E27FC236}">
                <a16:creationId xmlns:a16="http://schemas.microsoft.com/office/drawing/2014/main" id="{68D010AF-E792-43BD-8B50-94082CECAA1D}"/>
              </a:ext>
            </a:extLst>
          </p:cNvPr>
          <p:cNvSpPr txBox="1"/>
          <p:nvPr/>
        </p:nvSpPr>
        <p:spPr>
          <a:xfrm>
            <a:off x="171287" y="1610591"/>
            <a:ext cx="2497015" cy="707886"/>
          </a:xfrm>
          <a:prstGeom prst="rect">
            <a:avLst/>
          </a:prstGeom>
          <a:noFill/>
        </p:spPr>
        <p:txBody>
          <a:bodyPr wrap="square" rtlCol="0">
            <a:spAutoFit/>
          </a:bodyPr>
          <a:lstStyle/>
          <a:p>
            <a:pPr algn="ctr"/>
            <a:r>
              <a:rPr lang="fr-FR" sz="4000" b="1" dirty="0"/>
              <a:t>Plante $</a:t>
            </a:r>
          </a:p>
        </p:txBody>
      </p:sp>
      <p:sp>
        <p:nvSpPr>
          <p:cNvPr id="20" name="ZoneTexte 19">
            <a:extLst>
              <a:ext uri="{FF2B5EF4-FFF2-40B4-BE49-F238E27FC236}">
                <a16:creationId xmlns:a16="http://schemas.microsoft.com/office/drawing/2014/main" id="{B35EAF54-7067-4A80-8454-5D7A7C14E919}"/>
              </a:ext>
            </a:extLst>
          </p:cNvPr>
          <p:cNvSpPr txBox="1"/>
          <p:nvPr/>
        </p:nvSpPr>
        <p:spPr>
          <a:xfrm>
            <a:off x="5865399" y="1225060"/>
            <a:ext cx="2127738" cy="1323439"/>
          </a:xfrm>
          <a:prstGeom prst="rect">
            <a:avLst/>
          </a:prstGeom>
          <a:noFill/>
        </p:spPr>
        <p:txBody>
          <a:bodyPr wrap="square" rtlCol="0">
            <a:spAutoFit/>
          </a:bodyPr>
          <a:lstStyle/>
          <a:p>
            <a:pPr lvl="0" algn="ctr"/>
            <a:r>
              <a:rPr lang="fr-FR" sz="4000" b="1" dirty="0"/>
              <a:t>Produit</a:t>
            </a:r>
          </a:p>
          <a:p>
            <a:pPr lvl="0" algn="ctr"/>
            <a:r>
              <a:rPr lang="fr-FR" sz="4000" b="1" dirty="0"/>
              <a:t>$$$</a:t>
            </a:r>
          </a:p>
        </p:txBody>
      </p:sp>
      <p:sp>
        <p:nvSpPr>
          <p:cNvPr id="21" name="ZoneTexte 20">
            <a:extLst>
              <a:ext uri="{FF2B5EF4-FFF2-40B4-BE49-F238E27FC236}">
                <a16:creationId xmlns:a16="http://schemas.microsoft.com/office/drawing/2014/main" id="{BD83EB5C-3E47-4360-8AA6-53D901EA5C7B}"/>
              </a:ext>
            </a:extLst>
          </p:cNvPr>
          <p:cNvSpPr txBox="1"/>
          <p:nvPr/>
        </p:nvSpPr>
        <p:spPr>
          <a:xfrm>
            <a:off x="7545929" y="585192"/>
            <a:ext cx="1613887" cy="584775"/>
          </a:xfrm>
          <a:prstGeom prst="rect">
            <a:avLst/>
          </a:prstGeom>
          <a:noFill/>
        </p:spPr>
        <p:txBody>
          <a:bodyPr wrap="square" rtlCol="0">
            <a:spAutoFit/>
          </a:bodyPr>
          <a:lstStyle/>
          <a:p>
            <a:pPr algn="ctr"/>
            <a:r>
              <a:rPr lang="fr-FR" sz="3200" b="1" dirty="0">
                <a:latin typeface="Century Gothic" panose="020B0502020202020204" pitchFamily="34" charset="0"/>
                <a:hlinkClick r:id="rId11"/>
              </a:rPr>
              <a:t>Labels</a:t>
            </a:r>
            <a:endParaRPr lang="fr-FR" sz="3200" b="1" dirty="0">
              <a:latin typeface="Century Gothic" panose="020B0502020202020204" pitchFamily="34" charset="0"/>
            </a:endParaRPr>
          </a:p>
        </p:txBody>
      </p:sp>
      <p:pic>
        <p:nvPicPr>
          <p:cNvPr id="22" name="Image 21">
            <a:extLst>
              <a:ext uri="{FF2B5EF4-FFF2-40B4-BE49-F238E27FC236}">
                <a16:creationId xmlns:a16="http://schemas.microsoft.com/office/drawing/2014/main" id="{57641CD4-A540-47D1-AF87-F67D8E9E5273}"/>
              </a:ext>
            </a:extLst>
          </p:cNvPr>
          <p:cNvPicPr>
            <a:picLocks noChangeAspect="1"/>
          </p:cNvPicPr>
          <p:nvPr/>
        </p:nvPicPr>
        <p:blipFill>
          <a:blip r:embed="rId12"/>
          <a:stretch>
            <a:fillRect/>
          </a:stretch>
        </p:blipFill>
        <p:spPr>
          <a:xfrm>
            <a:off x="8085045" y="4156542"/>
            <a:ext cx="1124142" cy="698151"/>
          </a:xfrm>
          <a:prstGeom prst="rect">
            <a:avLst/>
          </a:prstGeom>
        </p:spPr>
      </p:pic>
      <p:pic>
        <p:nvPicPr>
          <p:cNvPr id="23" name="Image 22">
            <a:extLst>
              <a:ext uri="{FF2B5EF4-FFF2-40B4-BE49-F238E27FC236}">
                <a16:creationId xmlns:a16="http://schemas.microsoft.com/office/drawing/2014/main" id="{DA4530D1-8C8A-4C60-A65D-EEBA9C4CABF9}"/>
              </a:ext>
            </a:extLst>
          </p:cNvPr>
          <p:cNvPicPr>
            <a:picLocks noChangeAspect="1"/>
          </p:cNvPicPr>
          <p:nvPr/>
        </p:nvPicPr>
        <p:blipFill>
          <a:blip r:embed="rId13"/>
          <a:stretch>
            <a:fillRect/>
          </a:stretch>
        </p:blipFill>
        <p:spPr>
          <a:xfrm>
            <a:off x="8054887" y="1216406"/>
            <a:ext cx="1047828" cy="722640"/>
          </a:xfrm>
          <a:prstGeom prst="rect">
            <a:avLst/>
          </a:prstGeom>
        </p:spPr>
      </p:pic>
      <p:pic>
        <p:nvPicPr>
          <p:cNvPr id="24" name="Image 23">
            <a:extLst>
              <a:ext uri="{FF2B5EF4-FFF2-40B4-BE49-F238E27FC236}">
                <a16:creationId xmlns:a16="http://schemas.microsoft.com/office/drawing/2014/main" id="{1AE4EC24-5501-4177-8CDA-92D84E4DF11B}"/>
              </a:ext>
            </a:extLst>
          </p:cNvPr>
          <p:cNvPicPr>
            <a:picLocks noChangeAspect="1"/>
          </p:cNvPicPr>
          <p:nvPr/>
        </p:nvPicPr>
        <p:blipFill>
          <a:blip r:embed="rId14"/>
          <a:stretch>
            <a:fillRect/>
          </a:stretch>
        </p:blipFill>
        <p:spPr>
          <a:xfrm>
            <a:off x="8243344" y="4992633"/>
            <a:ext cx="843736" cy="1068732"/>
          </a:xfrm>
          <a:prstGeom prst="rect">
            <a:avLst/>
          </a:prstGeom>
        </p:spPr>
      </p:pic>
      <p:pic>
        <p:nvPicPr>
          <p:cNvPr id="25" name="Image 24">
            <a:extLst>
              <a:ext uri="{FF2B5EF4-FFF2-40B4-BE49-F238E27FC236}">
                <a16:creationId xmlns:a16="http://schemas.microsoft.com/office/drawing/2014/main" id="{A5F44E2F-785D-4349-A2FA-5B8C076E0AE3}"/>
              </a:ext>
            </a:extLst>
          </p:cNvPr>
          <p:cNvPicPr>
            <a:picLocks noChangeAspect="1"/>
          </p:cNvPicPr>
          <p:nvPr/>
        </p:nvPicPr>
        <p:blipFill>
          <a:blip r:embed="rId15"/>
          <a:stretch>
            <a:fillRect/>
          </a:stretch>
        </p:blipFill>
        <p:spPr>
          <a:xfrm>
            <a:off x="8165409" y="3163546"/>
            <a:ext cx="852052" cy="852052"/>
          </a:xfrm>
          <a:prstGeom prst="rect">
            <a:avLst/>
          </a:prstGeom>
        </p:spPr>
      </p:pic>
      <p:sp>
        <p:nvSpPr>
          <p:cNvPr id="26" name="ZoneTexte 25">
            <a:extLst>
              <a:ext uri="{FF2B5EF4-FFF2-40B4-BE49-F238E27FC236}">
                <a16:creationId xmlns:a16="http://schemas.microsoft.com/office/drawing/2014/main" id="{24DDBA27-C144-4791-A29F-D63F4EC41A05}"/>
              </a:ext>
            </a:extLst>
          </p:cNvPr>
          <p:cNvSpPr txBox="1"/>
          <p:nvPr/>
        </p:nvSpPr>
        <p:spPr>
          <a:xfrm>
            <a:off x="7481269" y="6044119"/>
            <a:ext cx="1532494" cy="707886"/>
          </a:xfrm>
          <a:prstGeom prst="rect">
            <a:avLst/>
          </a:prstGeom>
          <a:noFill/>
        </p:spPr>
        <p:txBody>
          <a:bodyPr wrap="square" rtlCol="0">
            <a:spAutoFit/>
          </a:bodyPr>
          <a:lstStyle/>
          <a:p>
            <a:pPr algn="ctr"/>
            <a:r>
              <a:rPr lang="fr-FR" sz="4000" b="1" dirty="0"/>
              <a:t>$$$$$</a:t>
            </a:r>
          </a:p>
        </p:txBody>
      </p:sp>
      <p:pic>
        <p:nvPicPr>
          <p:cNvPr id="27" name="Image 26">
            <a:extLst>
              <a:ext uri="{FF2B5EF4-FFF2-40B4-BE49-F238E27FC236}">
                <a16:creationId xmlns:a16="http://schemas.microsoft.com/office/drawing/2014/main" id="{7E3DC12E-A06E-4A80-8FA7-86BA7379FC8B}"/>
              </a:ext>
            </a:extLst>
          </p:cNvPr>
          <p:cNvPicPr>
            <a:picLocks noChangeAspect="1"/>
          </p:cNvPicPr>
          <p:nvPr/>
        </p:nvPicPr>
        <p:blipFill>
          <a:blip r:embed="rId16"/>
          <a:stretch>
            <a:fillRect/>
          </a:stretch>
        </p:blipFill>
        <p:spPr>
          <a:xfrm>
            <a:off x="8133073" y="2002753"/>
            <a:ext cx="880690" cy="944740"/>
          </a:xfrm>
          <a:prstGeom prst="rect">
            <a:avLst/>
          </a:prstGeom>
        </p:spPr>
      </p:pic>
      <p:pic>
        <p:nvPicPr>
          <p:cNvPr id="28" name="Image 27">
            <a:extLst>
              <a:ext uri="{FF2B5EF4-FFF2-40B4-BE49-F238E27FC236}">
                <a16:creationId xmlns:a16="http://schemas.microsoft.com/office/drawing/2014/main" id="{CDB0565C-1972-4117-9EE4-9FF91127DC1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18856" y="6061365"/>
            <a:ext cx="1097086" cy="667147"/>
          </a:xfrm>
          <a:prstGeom prst="rect">
            <a:avLst/>
          </a:prstGeom>
        </p:spPr>
      </p:pic>
    </p:spTree>
    <p:custDataLst>
      <p:tags r:id="rId1"/>
    </p:custDataLst>
    <p:extLst>
      <p:ext uri="{BB962C8B-B14F-4D97-AF65-F5344CB8AC3E}">
        <p14:creationId xmlns:p14="http://schemas.microsoft.com/office/powerpoint/2010/main" val="387925768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000"/>
                                        <p:tgtEl>
                                          <p:spTgt spid="20"/>
                                        </p:tgtEl>
                                      </p:cBhvr>
                                    </p:animEffect>
                                    <p:anim calcmode="lin" valueType="num">
                                      <p:cBhvr>
                                        <p:cTn id="15" dur="2000" fill="hold"/>
                                        <p:tgtEl>
                                          <p:spTgt spid="20"/>
                                        </p:tgtEl>
                                        <p:attrNameLst>
                                          <p:attrName>ppt_w</p:attrName>
                                        </p:attrNameLst>
                                      </p:cBhvr>
                                      <p:tavLst>
                                        <p:tav tm="0" fmla="#ppt_w*sin(2.5*pi*$)">
                                          <p:val>
                                            <p:fltVal val="0"/>
                                          </p:val>
                                        </p:tav>
                                        <p:tav tm="100000">
                                          <p:val>
                                            <p:fltVal val="1"/>
                                          </p:val>
                                        </p:tav>
                                      </p:tavLst>
                                    </p:anim>
                                    <p:anim calcmode="lin" valueType="num">
                                      <p:cBhvr>
                                        <p:cTn id="16"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heel(1)">
                                      <p:cBhvr>
                                        <p:cTn id="55" dur="2000"/>
                                        <p:tgtEl>
                                          <p:spTgt spid="26"/>
                                        </p:tgtEl>
                                      </p:cBhvr>
                                    </p:animEffect>
                                  </p:childTnLst>
                                </p:cTn>
                              </p:par>
                              <p:par>
                                <p:cTn id="56" presetID="21" presetClass="entr" presetSubtype="1"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heel(1)">
                                      <p:cBhvr>
                                        <p:cTn id="58"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latin typeface="Century Gothic" panose="020B0502020202020204" pitchFamily="34" charset="0"/>
              </a:rPr>
              <a:t>8</a:t>
            </a:fld>
            <a:endParaRPr lang="es-ES">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6" name="Título 13"/>
          <p:cNvSpPr>
            <a:spLocks noGrp="1"/>
          </p:cNvSpPr>
          <p:nvPr>
            <p:ph type="title"/>
          </p:nvPr>
        </p:nvSpPr>
        <p:spPr>
          <a:xfrm>
            <a:off x="91440" y="278585"/>
            <a:ext cx="7886700" cy="735617"/>
          </a:xfrm>
        </p:spPr>
        <p:txBody>
          <a:bodyPr>
            <a:normAutofit/>
          </a:bodyPr>
          <a:lstStyle/>
          <a:p>
            <a:r>
              <a:rPr lang="es-ES" sz="2800" b="1" dirty="0" err="1">
                <a:solidFill>
                  <a:srgbClr val="139D8D"/>
                </a:solidFill>
                <a:latin typeface="Century Gothic" panose="020B0502020202020204" pitchFamily="34" charset="0"/>
              </a:rPr>
              <a:t>Huiles</a:t>
            </a:r>
            <a:r>
              <a:rPr lang="es-ES" sz="2800" b="1" dirty="0">
                <a:solidFill>
                  <a:srgbClr val="139D8D"/>
                </a:solidFill>
                <a:latin typeface="Century Gothic" panose="020B0502020202020204" pitchFamily="34" charset="0"/>
              </a:rPr>
              <a:t> </a:t>
            </a:r>
            <a:r>
              <a:rPr lang="es-ES" sz="2800" b="1" dirty="0" err="1">
                <a:solidFill>
                  <a:srgbClr val="139D8D"/>
                </a:solidFill>
                <a:latin typeface="Century Gothic" panose="020B0502020202020204" pitchFamily="34" charset="0"/>
              </a:rPr>
              <a:t>essentielles</a:t>
            </a:r>
            <a:r>
              <a:rPr lang="es-ES" sz="2800" b="1" dirty="0">
                <a:solidFill>
                  <a:srgbClr val="139D8D"/>
                </a:solidFill>
                <a:latin typeface="Century Gothic" panose="020B0502020202020204" pitchFamily="34" charset="0"/>
              </a:rPr>
              <a:t> : </a:t>
            </a:r>
            <a:r>
              <a:rPr lang="es-ES" sz="2800" b="1" dirty="0" err="1">
                <a:latin typeface="Century Gothic" panose="020B0502020202020204" pitchFamily="34" charset="0"/>
              </a:rPr>
              <a:t>Répartition</a:t>
            </a:r>
            <a:r>
              <a:rPr lang="es-ES" sz="2800" b="1" dirty="0">
                <a:latin typeface="Century Gothic" panose="020B0502020202020204" pitchFamily="34" charset="0"/>
              </a:rPr>
              <a:t> par </a:t>
            </a:r>
            <a:r>
              <a:rPr lang="es-ES" sz="2800" b="1" dirty="0" err="1">
                <a:latin typeface="Century Gothic" panose="020B0502020202020204" pitchFamily="34" charset="0"/>
              </a:rPr>
              <a:t>secteur</a:t>
            </a:r>
            <a:endParaRPr lang="es-ES" sz="2800" b="1" dirty="0">
              <a:solidFill>
                <a:srgbClr val="139D8D"/>
              </a:solidFill>
              <a:latin typeface="Century Gothic" panose="020B0502020202020204" pitchFamily="34" charset="0"/>
            </a:endParaRPr>
          </a:p>
        </p:txBody>
      </p:sp>
      <p:graphicFrame>
        <p:nvGraphicFramePr>
          <p:cNvPr id="10" name="Graphique 9">
            <a:extLst>
              <a:ext uri="{FF2B5EF4-FFF2-40B4-BE49-F238E27FC236}">
                <a16:creationId xmlns:a16="http://schemas.microsoft.com/office/drawing/2014/main" id="{96F7E6B0-488C-4B59-B8E6-52FF97820CE8}"/>
              </a:ext>
            </a:extLst>
          </p:cNvPr>
          <p:cNvGraphicFramePr/>
          <p:nvPr>
            <p:extLst>
              <p:ext uri="{D42A27DB-BD31-4B8C-83A1-F6EECF244321}">
                <p14:modId xmlns:p14="http://schemas.microsoft.com/office/powerpoint/2010/main" val="3309355328"/>
              </p:ext>
            </p:extLst>
          </p:nvPr>
        </p:nvGraphicFramePr>
        <p:xfrm>
          <a:off x="-182808" y="1335822"/>
          <a:ext cx="4892459" cy="41849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phique 10">
            <a:extLst>
              <a:ext uri="{FF2B5EF4-FFF2-40B4-BE49-F238E27FC236}">
                <a16:creationId xmlns:a16="http://schemas.microsoft.com/office/drawing/2014/main" id="{512BAC03-46A4-4853-8FD5-C98AF84C314B}"/>
              </a:ext>
            </a:extLst>
          </p:cNvPr>
          <p:cNvGraphicFramePr/>
          <p:nvPr>
            <p:extLst>
              <p:ext uri="{D42A27DB-BD31-4B8C-83A1-F6EECF244321}">
                <p14:modId xmlns:p14="http://schemas.microsoft.com/office/powerpoint/2010/main" val="953865666"/>
              </p:ext>
            </p:extLst>
          </p:nvPr>
        </p:nvGraphicFramePr>
        <p:xfrm>
          <a:off x="4184439" y="1342037"/>
          <a:ext cx="5425673" cy="411825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Espace réservé du contenu 7">
            <a:extLst>
              <a:ext uri="{FF2B5EF4-FFF2-40B4-BE49-F238E27FC236}">
                <a16:creationId xmlns:a16="http://schemas.microsoft.com/office/drawing/2014/main" id="{F6EC8AD9-E6DD-4707-ACE8-A67D40FDE16E}"/>
              </a:ext>
            </a:extLst>
          </p:cNvPr>
          <p:cNvGraphicFramePr>
            <a:graphicFrameLocks noGrp="1"/>
          </p:cNvGraphicFramePr>
          <p:nvPr>
            <p:ph idx="1"/>
            <p:extLst>
              <p:ext uri="{D42A27DB-BD31-4B8C-83A1-F6EECF244321}">
                <p14:modId xmlns:p14="http://schemas.microsoft.com/office/powerpoint/2010/main" val="3079567134"/>
              </p:ext>
            </p:extLst>
          </p:nvPr>
        </p:nvGraphicFramePr>
        <p:xfrm>
          <a:off x="-132465" y="917755"/>
          <a:ext cx="6428109" cy="5324724"/>
        </p:xfrm>
        <a:graphic>
          <a:graphicData uri="http://schemas.openxmlformats.org/drawingml/2006/chart">
            <c:chart xmlns:c="http://schemas.openxmlformats.org/drawingml/2006/chart" xmlns:r="http://schemas.openxmlformats.org/officeDocument/2006/relationships" r:id="rId8"/>
          </a:graphicData>
        </a:graphic>
      </p:graphicFrame>
      <p:sp>
        <p:nvSpPr>
          <p:cNvPr id="17" name="ZoneTexte 16">
            <a:extLst>
              <a:ext uri="{FF2B5EF4-FFF2-40B4-BE49-F238E27FC236}">
                <a16:creationId xmlns:a16="http://schemas.microsoft.com/office/drawing/2014/main" id="{D70CFFC3-33FA-43FA-80D1-8D71C3BBF382}"/>
              </a:ext>
            </a:extLst>
          </p:cNvPr>
          <p:cNvSpPr txBox="1"/>
          <p:nvPr/>
        </p:nvSpPr>
        <p:spPr>
          <a:xfrm>
            <a:off x="5001296" y="1096725"/>
            <a:ext cx="4443984" cy="4154984"/>
          </a:xfrm>
          <a:prstGeom prst="rect">
            <a:avLst/>
          </a:prstGeom>
          <a:noFill/>
        </p:spPr>
        <p:txBody>
          <a:bodyPr wrap="square" rtlCol="0">
            <a:spAutoFit/>
          </a:bodyPr>
          <a:lstStyle/>
          <a:p>
            <a:r>
              <a:rPr lang="fr-FR" sz="2400" b="1" u="sng" dirty="0">
                <a:solidFill>
                  <a:srgbClr val="7030A0"/>
                </a:solidFill>
                <a:latin typeface="Century Gothic" panose="020B0502020202020204" pitchFamily="34" charset="0"/>
              </a:rPr>
              <a:t>Usages Multiples</a:t>
            </a:r>
          </a:p>
          <a:p>
            <a:pPr marL="457200" indent="-457200">
              <a:buFont typeface="Arial" panose="020B0604020202020204" pitchFamily="34" charset="0"/>
              <a:buChar char="•"/>
            </a:pPr>
            <a:r>
              <a:rPr lang="fr-FR" sz="2400" dirty="0">
                <a:solidFill>
                  <a:srgbClr val="92D050"/>
                </a:solidFill>
                <a:latin typeface="Century Gothic" panose="020B0502020202020204" pitchFamily="34" charset="0"/>
              </a:rPr>
              <a:t>Cosmétiques &amp; Parfums</a:t>
            </a:r>
          </a:p>
          <a:p>
            <a:pPr marL="457200" indent="-457200">
              <a:buFont typeface="Arial" panose="020B0604020202020204" pitchFamily="34" charset="0"/>
              <a:buChar char="•"/>
            </a:pPr>
            <a:r>
              <a:rPr lang="fr-FR" sz="2400" dirty="0">
                <a:solidFill>
                  <a:srgbClr val="92D050"/>
                </a:solidFill>
                <a:latin typeface="Century Gothic" panose="020B0502020202020204" pitchFamily="34" charset="0"/>
              </a:rPr>
              <a:t>Aromathérapie</a:t>
            </a:r>
          </a:p>
          <a:p>
            <a:pPr marL="457200" indent="-457200">
              <a:buFont typeface="Arial" panose="020B0604020202020204" pitchFamily="34" charset="0"/>
              <a:buChar char="•"/>
            </a:pPr>
            <a:r>
              <a:rPr lang="fr-FR" sz="2400" dirty="0">
                <a:solidFill>
                  <a:srgbClr val="0070C0"/>
                </a:solidFill>
                <a:latin typeface="Century Gothic" panose="020B0502020202020204" pitchFamily="34" charset="0"/>
              </a:rPr>
              <a:t>Arômes</a:t>
            </a:r>
          </a:p>
          <a:p>
            <a:pPr marL="457200" indent="-457200">
              <a:buFont typeface="Arial" panose="020B0604020202020204" pitchFamily="34" charset="0"/>
              <a:buChar char="•"/>
            </a:pPr>
            <a:r>
              <a:rPr lang="fr-FR" sz="2400" dirty="0">
                <a:solidFill>
                  <a:srgbClr val="FFC000"/>
                </a:solidFill>
                <a:latin typeface="Century Gothic" panose="020B0502020202020204" pitchFamily="34" charset="0"/>
              </a:rPr>
              <a:t>Pharmacie </a:t>
            </a:r>
          </a:p>
          <a:p>
            <a:pPr marL="457200" indent="-457200">
              <a:buFont typeface="Arial" panose="020B0604020202020204" pitchFamily="34" charset="0"/>
              <a:buChar char="•"/>
            </a:pPr>
            <a:endParaRPr lang="fr-FR" sz="2400" dirty="0">
              <a:latin typeface="Century Gothic" panose="020B0502020202020204" pitchFamily="34" charset="0"/>
            </a:endParaRPr>
          </a:p>
          <a:p>
            <a:pPr marL="457200" indent="-457200">
              <a:buFont typeface="Arial" panose="020B0604020202020204" pitchFamily="34" charset="0"/>
              <a:buChar char="•"/>
            </a:pPr>
            <a:r>
              <a:rPr lang="fr-FR" sz="2400" dirty="0">
                <a:latin typeface="Century Gothic" panose="020B0502020202020204" pitchFamily="34" charset="0"/>
              </a:rPr>
              <a:t>Produits ménagers </a:t>
            </a:r>
          </a:p>
          <a:p>
            <a:pPr marL="457200" indent="-457200">
              <a:buFont typeface="Arial" panose="020B0604020202020204" pitchFamily="34" charset="0"/>
              <a:buChar char="•"/>
            </a:pPr>
            <a:r>
              <a:rPr lang="fr-FR" sz="2400" dirty="0">
                <a:latin typeface="Century Gothic" panose="020B0502020202020204" pitchFamily="34" charset="0"/>
              </a:rPr>
              <a:t>Additifs</a:t>
            </a:r>
          </a:p>
          <a:p>
            <a:pPr marL="457200" indent="-457200">
              <a:buFont typeface="Arial" panose="020B0604020202020204" pitchFamily="34" charset="0"/>
              <a:buChar char="•"/>
            </a:pPr>
            <a:r>
              <a:rPr lang="fr-FR" sz="2400" dirty="0">
                <a:latin typeface="Century Gothic" panose="020B0502020202020204" pitchFamily="34" charset="0"/>
              </a:rPr>
              <a:t>Biocides</a:t>
            </a:r>
          </a:p>
          <a:p>
            <a:pPr marL="457200" indent="-457200">
              <a:buFont typeface="Arial" panose="020B0604020202020204" pitchFamily="34" charset="0"/>
              <a:buChar char="•"/>
            </a:pPr>
            <a:r>
              <a:rPr lang="fr-FR" sz="2400" dirty="0">
                <a:latin typeface="Century Gothic" panose="020B0502020202020204" pitchFamily="34" charset="0"/>
              </a:rPr>
              <a:t>Insecticides</a:t>
            </a:r>
          </a:p>
          <a:p>
            <a:pPr marL="457200" indent="-457200">
              <a:buFont typeface="Arial" panose="020B0604020202020204" pitchFamily="34" charset="0"/>
              <a:buChar char="•"/>
            </a:pPr>
            <a:r>
              <a:rPr lang="fr-FR" sz="2400" dirty="0">
                <a:latin typeface="Century Gothic" panose="020B0502020202020204" pitchFamily="34" charset="0"/>
              </a:rPr>
              <a:t>Précurseurs de synthèse</a:t>
            </a:r>
          </a:p>
        </p:txBody>
      </p:sp>
      <p:sp>
        <p:nvSpPr>
          <p:cNvPr id="18" name="ZoneTexte 17">
            <a:extLst>
              <a:ext uri="{FF2B5EF4-FFF2-40B4-BE49-F238E27FC236}">
                <a16:creationId xmlns:a16="http://schemas.microsoft.com/office/drawing/2014/main" id="{8A22C3C5-A7C8-451C-90F5-0A906F0E2045}"/>
              </a:ext>
            </a:extLst>
          </p:cNvPr>
          <p:cNvSpPr txBox="1"/>
          <p:nvPr/>
        </p:nvSpPr>
        <p:spPr>
          <a:xfrm>
            <a:off x="226957" y="6432884"/>
            <a:ext cx="8368403" cy="369332"/>
          </a:xfrm>
          <a:prstGeom prst="rect">
            <a:avLst/>
          </a:prstGeom>
          <a:noFill/>
        </p:spPr>
        <p:txBody>
          <a:bodyPr wrap="square" rtlCol="0">
            <a:spAutoFit/>
          </a:bodyPr>
          <a:lstStyle/>
          <a:p>
            <a:r>
              <a:rPr lang="fr-FR" i="1" dirty="0">
                <a:latin typeface="Century Gothic" panose="020B0502020202020204" pitchFamily="34" charset="0"/>
              </a:rPr>
              <a:t>Source : </a:t>
            </a:r>
            <a:r>
              <a:rPr lang="en-US" b="0" i="0" dirty="0">
                <a:solidFill>
                  <a:srgbClr val="128AB7"/>
                </a:solidFill>
                <a:effectLst/>
                <a:latin typeface="ITCFranklinGothicStd-Demi"/>
                <a:hlinkClick r:id="rId9"/>
              </a:rPr>
              <a:t>Essential Oils Market Size, Share &amp; Trends Analysis Report, 2020</a:t>
            </a:r>
            <a:endParaRPr lang="fr-FR" i="1"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3022572721"/>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l="15454" t="57150" r="79128" b="37427"/>
          <a:stretch>
            <a:fillRect/>
          </a:stretch>
        </p:blipFill>
        <p:spPr bwMode="auto">
          <a:xfrm>
            <a:off x="4129238" y="4824605"/>
            <a:ext cx="885522" cy="49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adroTexto 2"/>
          <p:cNvSpPr txBox="1"/>
          <p:nvPr/>
        </p:nvSpPr>
        <p:spPr>
          <a:xfrm>
            <a:off x="0" y="3965945"/>
            <a:ext cx="9143999" cy="646331"/>
          </a:xfrm>
          <a:prstGeom prst="rect">
            <a:avLst/>
          </a:prstGeom>
          <a:noFill/>
        </p:spPr>
        <p:txBody>
          <a:bodyPr wrap="square" rtlCol="0">
            <a:spAutoFit/>
          </a:bodyPr>
          <a:lstStyle/>
          <a:p>
            <a:pPr algn="ctr"/>
            <a:r>
              <a:rPr lang="es-ES" dirty="0">
                <a:solidFill>
                  <a:schemeClr val="accent3">
                    <a:lumMod val="75000"/>
                  </a:schemeClr>
                </a:solidFill>
                <a:latin typeface="Century Gothic" panose="020B0502020202020204" pitchFamily="34" charset="0"/>
              </a:rPr>
              <a:t>More </a:t>
            </a:r>
            <a:r>
              <a:rPr lang="es-ES" dirty="0" err="1">
                <a:solidFill>
                  <a:schemeClr val="accent3">
                    <a:lumMod val="75000"/>
                  </a:schemeClr>
                </a:solidFill>
                <a:latin typeface="Century Gothic" panose="020B0502020202020204" pitchFamily="34" charset="0"/>
              </a:rPr>
              <a:t>information</a:t>
            </a:r>
            <a:endParaRPr lang="es-ES" dirty="0">
              <a:solidFill>
                <a:schemeClr val="accent3">
                  <a:lumMod val="75000"/>
                </a:schemeClr>
              </a:solidFill>
              <a:latin typeface="Century Gothic" panose="020B0502020202020204" pitchFamily="34" charset="0"/>
            </a:endParaRPr>
          </a:p>
          <a:p>
            <a:pPr algn="ctr"/>
            <a:r>
              <a:rPr lang="es-ES" dirty="0">
                <a:solidFill>
                  <a:schemeClr val="accent3">
                    <a:lumMod val="75000"/>
                  </a:schemeClr>
                </a:solidFill>
                <a:latin typeface="Century Gothic" panose="020B0502020202020204" pitchFamily="34" charset="0"/>
              </a:rPr>
              <a:t>www.eohubbio.eu</a:t>
            </a:r>
          </a:p>
        </p:txBody>
      </p:sp>
      <p:grpSp>
        <p:nvGrpSpPr>
          <p:cNvPr id="10" name="Grupo 9"/>
          <p:cNvGrpSpPr/>
          <p:nvPr/>
        </p:nvGrpSpPr>
        <p:grpSpPr>
          <a:xfrm>
            <a:off x="1780791" y="2338989"/>
            <a:ext cx="5582416" cy="1174232"/>
            <a:chOff x="115503" y="5855837"/>
            <a:chExt cx="4793145" cy="1001027"/>
          </a:xfrm>
        </p:grpSpPr>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531" y="6018765"/>
              <a:ext cx="2460117" cy="702711"/>
            </a:xfrm>
            <a:prstGeom prst="rect">
              <a:avLst/>
            </a:prstGeom>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5855837"/>
              <a:ext cx="2333028" cy="1001027"/>
            </a:xfrm>
            <a:prstGeom prst="rect">
              <a:avLst/>
            </a:prstGeom>
          </p:spPr>
        </p:pic>
      </p:grpSp>
    </p:spTree>
    <p:custDataLst>
      <p:tags r:id="rId1"/>
    </p:custDataLst>
    <p:extLst>
      <p:ext uri="{BB962C8B-B14F-4D97-AF65-F5344CB8AC3E}">
        <p14:creationId xmlns:p14="http://schemas.microsoft.com/office/powerpoint/2010/main" val="3823016948"/>
      </p:ext>
    </p:extLst>
  </p:cSld>
  <p:clrMapOvr>
    <a:masterClrMapping/>
  </p:clrMapOvr>
  <mc:AlternateContent xmlns:mc="http://schemas.openxmlformats.org/markup-compatibility/2006" xmlns:p14="http://schemas.microsoft.com/office/powerpoint/2010/main">
    <mc:Choice Requires="p14">
      <p:transition spd="slow" p14:dur="2000" advTm="5223"/>
    </mc:Choice>
    <mc:Fallback xmlns="">
      <p:transition spd="slow" advTm="522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9</a:t>
            </a:fld>
            <a:endParaRPr lang="es-ES"/>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6" name="Título 13"/>
          <p:cNvSpPr>
            <a:spLocks noGrp="1"/>
          </p:cNvSpPr>
          <p:nvPr>
            <p:ph type="title"/>
          </p:nvPr>
        </p:nvSpPr>
        <p:spPr>
          <a:xfrm>
            <a:off x="91440" y="320855"/>
            <a:ext cx="7886700" cy="735617"/>
          </a:xfrm>
        </p:spPr>
        <p:txBody>
          <a:bodyPr>
            <a:normAutofit fontScale="90000"/>
          </a:bodyPr>
          <a:lstStyle/>
          <a:p>
            <a:r>
              <a:rPr lang="es-ES" sz="2800" b="1" dirty="0" err="1">
                <a:solidFill>
                  <a:srgbClr val="139D8D"/>
                </a:solidFill>
                <a:latin typeface="Century Gothic" panose="020B0502020202020204" pitchFamily="34" charset="0"/>
              </a:rPr>
              <a:t>Huiles</a:t>
            </a:r>
            <a:r>
              <a:rPr lang="es-ES" sz="2800" b="1" dirty="0">
                <a:solidFill>
                  <a:srgbClr val="139D8D"/>
                </a:solidFill>
                <a:latin typeface="Century Gothic" panose="020B0502020202020204" pitchFamily="34" charset="0"/>
              </a:rPr>
              <a:t> </a:t>
            </a:r>
            <a:r>
              <a:rPr lang="es-ES" sz="2800" b="1" dirty="0" err="1">
                <a:solidFill>
                  <a:srgbClr val="139D8D"/>
                </a:solidFill>
                <a:latin typeface="Century Gothic" panose="020B0502020202020204" pitchFamily="34" charset="0"/>
              </a:rPr>
              <a:t>essentielles</a:t>
            </a:r>
            <a:r>
              <a:rPr lang="es-ES" sz="2800" b="1" dirty="0">
                <a:solidFill>
                  <a:srgbClr val="139D8D"/>
                </a:solidFill>
                <a:latin typeface="Century Gothic" panose="020B0502020202020204" pitchFamily="34" charset="0"/>
              </a:rPr>
              <a:t> : </a:t>
            </a:r>
            <a:r>
              <a:rPr lang="es-ES" sz="2800" b="1" dirty="0" err="1">
                <a:latin typeface="Century Gothic" panose="020B0502020202020204" pitchFamily="34" charset="0"/>
              </a:rPr>
              <a:t>Odeur</a:t>
            </a:r>
            <a:r>
              <a:rPr lang="es-ES" sz="2800" b="1" dirty="0">
                <a:latin typeface="Century Gothic" panose="020B0502020202020204" pitchFamily="34" charset="0"/>
              </a:rPr>
              <a:t>, </a:t>
            </a:r>
            <a:r>
              <a:rPr lang="es-ES" sz="2800" b="1" dirty="0" err="1">
                <a:latin typeface="Century Gothic" panose="020B0502020202020204" pitchFamily="34" charset="0"/>
              </a:rPr>
              <a:t>argument</a:t>
            </a:r>
            <a:r>
              <a:rPr lang="es-ES" sz="2800" b="1" dirty="0">
                <a:latin typeface="Century Gothic" panose="020B0502020202020204" pitchFamily="34" charset="0"/>
              </a:rPr>
              <a:t> </a:t>
            </a:r>
            <a:r>
              <a:rPr lang="es-ES" sz="2800" b="1" dirty="0" err="1">
                <a:latin typeface="Century Gothic" panose="020B0502020202020204" pitchFamily="34" charset="0"/>
              </a:rPr>
              <a:t>essentiel</a:t>
            </a:r>
            <a:endParaRPr lang="es-ES" sz="2800" b="1" dirty="0">
              <a:solidFill>
                <a:srgbClr val="139D8D"/>
              </a:solidFill>
              <a:latin typeface="Century Gothic" panose="020B0502020202020204" pitchFamily="34" charset="0"/>
            </a:endParaRPr>
          </a:p>
        </p:txBody>
      </p:sp>
      <p:graphicFrame>
        <p:nvGraphicFramePr>
          <p:cNvPr id="10" name="Graphique 9">
            <a:extLst>
              <a:ext uri="{FF2B5EF4-FFF2-40B4-BE49-F238E27FC236}">
                <a16:creationId xmlns:a16="http://schemas.microsoft.com/office/drawing/2014/main" id="{96F7E6B0-488C-4B59-B8E6-52FF97820CE8}"/>
              </a:ext>
            </a:extLst>
          </p:cNvPr>
          <p:cNvGraphicFramePr/>
          <p:nvPr/>
        </p:nvGraphicFramePr>
        <p:xfrm>
          <a:off x="-182808" y="1335822"/>
          <a:ext cx="4892459" cy="41849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phique 10">
            <a:extLst>
              <a:ext uri="{FF2B5EF4-FFF2-40B4-BE49-F238E27FC236}">
                <a16:creationId xmlns:a16="http://schemas.microsoft.com/office/drawing/2014/main" id="{512BAC03-46A4-4853-8FD5-C98AF84C314B}"/>
              </a:ext>
            </a:extLst>
          </p:cNvPr>
          <p:cNvGraphicFramePr/>
          <p:nvPr/>
        </p:nvGraphicFramePr>
        <p:xfrm>
          <a:off x="4184439" y="1342037"/>
          <a:ext cx="5425673" cy="4118258"/>
        </p:xfrm>
        <a:graphic>
          <a:graphicData uri="http://schemas.openxmlformats.org/drawingml/2006/chart">
            <c:chart xmlns:c="http://schemas.openxmlformats.org/drawingml/2006/chart" xmlns:r="http://schemas.openxmlformats.org/officeDocument/2006/relationships" r:id="rId7"/>
          </a:graphicData>
        </a:graphic>
      </p:graphicFrame>
      <p:pic>
        <p:nvPicPr>
          <p:cNvPr id="19" name="Espace réservé du contenu 3">
            <a:extLst>
              <a:ext uri="{FF2B5EF4-FFF2-40B4-BE49-F238E27FC236}">
                <a16:creationId xmlns:a16="http://schemas.microsoft.com/office/drawing/2014/main" id="{05AFFC76-33E0-4AF7-9DE9-FF783B806E23}"/>
              </a:ext>
            </a:extLst>
          </p:cNvPr>
          <p:cNvPicPr>
            <a:picLocks noGrp="1" noChangeAspect="1"/>
          </p:cNvPicPr>
          <p:nvPr>
            <p:ph idx="1"/>
          </p:nvPr>
        </p:nvPicPr>
        <p:blipFill>
          <a:blip r:embed="rId8"/>
          <a:stretch>
            <a:fillRect/>
          </a:stretch>
        </p:blipFill>
        <p:spPr>
          <a:xfrm>
            <a:off x="718414" y="1012125"/>
            <a:ext cx="7707172" cy="5419607"/>
          </a:xfrm>
          <a:prstGeom prst="rect">
            <a:avLst/>
          </a:prstGeom>
        </p:spPr>
      </p:pic>
      <p:sp>
        <p:nvSpPr>
          <p:cNvPr id="20" name="ZoneTexte 19">
            <a:extLst>
              <a:ext uri="{FF2B5EF4-FFF2-40B4-BE49-F238E27FC236}">
                <a16:creationId xmlns:a16="http://schemas.microsoft.com/office/drawing/2014/main" id="{8FB33BD7-7871-4883-B14B-011AC924B008}"/>
              </a:ext>
            </a:extLst>
          </p:cNvPr>
          <p:cNvSpPr txBox="1"/>
          <p:nvPr/>
        </p:nvSpPr>
        <p:spPr>
          <a:xfrm>
            <a:off x="0" y="6488668"/>
            <a:ext cx="4905829" cy="369332"/>
          </a:xfrm>
          <a:prstGeom prst="rect">
            <a:avLst/>
          </a:prstGeom>
          <a:noFill/>
        </p:spPr>
        <p:txBody>
          <a:bodyPr wrap="square" rtlCol="0">
            <a:spAutoFit/>
          </a:bodyPr>
          <a:lstStyle/>
          <a:p>
            <a:r>
              <a:rPr lang="fr-FR" i="1" dirty="0" err="1"/>
              <a:t>Mintel</a:t>
            </a:r>
            <a:r>
              <a:rPr lang="fr-FR" i="1" dirty="0"/>
              <a:t> @ In-</a:t>
            </a:r>
            <a:r>
              <a:rPr lang="fr-FR" i="1" dirty="0" err="1"/>
              <a:t>Cosmetics</a:t>
            </a:r>
            <a:r>
              <a:rPr lang="fr-FR" i="1" dirty="0"/>
              <a:t> 2014 (Hambourg)</a:t>
            </a:r>
          </a:p>
        </p:txBody>
      </p:sp>
    </p:spTree>
    <p:custDataLst>
      <p:tags r:id="rId1"/>
    </p:custDataLst>
    <p:extLst>
      <p:ext uri="{BB962C8B-B14F-4D97-AF65-F5344CB8AC3E}">
        <p14:creationId xmlns:p14="http://schemas.microsoft.com/office/powerpoint/2010/main" val="1328337146"/>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PRESENTATIONINFO" val="{&quot;DocumentId&quot;:&quot;d3065de8cb6c3944b365f066b7488aa2&quot;,&quot;LanguageCode&quot;:&quot;en-US&quot;,&quot;SlideGuids&quot;:[&quot;6a273849-4689-432c-8420-be0864ab6f15&quot;,&quot;1cb464f0-7c2f-455d-bff6-93df50ac835a&quot;,&quot;0aed76cc-af70-41a9-af0b-5bba37d125d7&quot;,&quot;bb577fbc-a94f-44ac-bb96-c926c869cf47&quot;,&quot;586292e4-2368-4062-af1a-4c5be0d839fd&quot;],&quot;TimeStamp&quot;:&quot;2020-03-19T11:11:08.4589837+01:00&quot;}"/>
</p:tagLst>
</file>

<file path=ppt/tags/tag10.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1.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2.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3.xml><?xml version="1.0" encoding="utf-8"?>
<p:tagLst xmlns:a="http://schemas.openxmlformats.org/drawingml/2006/main" xmlns:r="http://schemas.openxmlformats.org/officeDocument/2006/relationships" xmlns:p="http://schemas.openxmlformats.org/presentationml/2006/main">
  <p:tag name="__MICROSOFT_TRANSLATOR_CLM_SLIDEINFO" val="{&quot;Guid&quot;:&quot;1cb464f0-7c2f-455d-bff6-93df50ac835a&quot;,&quot;TimeStamp&quot;:&quot;2020-03-03T11:26:33.7453576+01:00&quot;}"/>
</p:tagLst>
</file>

<file path=ppt/tags/tag14.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5.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6.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7.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8.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9.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6a273849-4689-432c-8420-be0864ab6f15&quot;,&quot;TimeStamp&quot;:&quot;2020-03-03T11:26:33.541502+01:00&quot;}"/>
</p:tagLst>
</file>

<file path=ppt/tags/tag20.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1.xml><?xml version="1.0" encoding="utf-8"?>
<p:tagLst xmlns:a="http://schemas.openxmlformats.org/drawingml/2006/main" xmlns:r="http://schemas.openxmlformats.org/officeDocument/2006/relationships" xmlns:p="http://schemas.openxmlformats.org/presentationml/2006/main">
  <p:tag name="__MICROSOFT_TRANSLATOR_CLM_SLIDEINFO" val="{&quot;Guid&quot;:&quot;1cb464f0-7c2f-455d-bff6-93df50ac835a&quot;,&quot;TimeStamp&quot;:&quot;2020-03-03T11:26:33.7453576+01:00&quot;}"/>
</p:tagLst>
</file>

<file path=ppt/tags/tag22.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3.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4.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5.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6.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7.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8.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9.xml><?xml version="1.0" encoding="utf-8"?>
<p:tagLst xmlns:a="http://schemas.openxmlformats.org/drawingml/2006/main" xmlns:r="http://schemas.openxmlformats.org/officeDocument/2006/relationships" xmlns:p="http://schemas.openxmlformats.org/presentationml/2006/main">
  <p:tag name="__MICROSOFT_TRANSLATOR_CLM_SLIDEINFO" val="{&quot;Guid&quot;:&quot;1cb464f0-7c2f-455d-bff6-93df50ac835a&quot;,&quot;TimeStamp&quot;:&quot;2020-03-03T11:26:33.7453576+01:00&quot;}"/>
</p:tagLst>
</file>

<file path=ppt/tags/tag3.xml><?xml version="1.0" encoding="utf-8"?>
<p:tagLst xmlns:a="http://schemas.openxmlformats.org/drawingml/2006/main" xmlns:r="http://schemas.openxmlformats.org/officeDocument/2006/relationships" xmlns:p="http://schemas.openxmlformats.org/presentationml/2006/main">
  <p:tag name="__MICROSOFT_TRANSLATOR_CLM_SLIDEINFO" val="{&quot;Guid&quot;:&quot;1cb464f0-7c2f-455d-bff6-93df50ac835a&quot;,&quot;TimeStamp&quot;:&quot;2020-03-03T11:26:33.7453576+01:00&quot;}"/>
</p:tagLst>
</file>

<file path=ppt/tags/tag30.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1.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2.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3.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4.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5.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6.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7.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8.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9.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4.xml><?xml version="1.0" encoding="utf-8"?>
<p:tagLst xmlns:a="http://schemas.openxmlformats.org/drawingml/2006/main" xmlns:r="http://schemas.openxmlformats.org/officeDocument/2006/relationships" xmlns:p="http://schemas.openxmlformats.org/presentationml/2006/main">
  <p:tag name="__MICROSOFT_TRANSLATOR_CLM_SLIDEINFO" val="{&quot;Guid&quot;:&quot;0aed76cc-af70-41a9-af0b-5bba37d125d7&quot;,&quot;TimeStamp&quot;:&quot;2020-03-03T11:26:33.7453576+01:00&quot;}"/>
</p:tagLst>
</file>

<file path=ppt/tags/tag40.xml><?xml version="1.0" encoding="utf-8"?>
<p:tagLst xmlns:a="http://schemas.openxmlformats.org/drawingml/2006/main" xmlns:r="http://schemas.openxmlformats.org/officeDocument/2006/relationships" xmlns:p="http://schemas.openxmlformats.org/presentationml/2006/main">
  <p:tag name="__MICROSOFT_TRANSLATOR_CLM_SLIDEINFO" val="{&quot;Guid&quot;:&quot;1cb464f0-7c2f-455d-bff6-93df50ac835a&quot;,&quot;TimeStamp&quot;:&quot;2020-03-03T11:26:33.7453576+01:00&quot;}"/>
</p:tagLst>
</file>

<file path=ppt/tags/tag41.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42.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43.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44.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45.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46.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47.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48.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49.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5.xml><?xml version="1.0" encoding="utf-8"?>
<p:tagLst xmlns:a="http://schemas.openxmlformats.org/drawingml/2006/main" xmlns:r="http://schemas.openxmlformats.org/officeDocument/2006/relationships" xmlns:p="http://schemas.openxmlformats.org/presentationml/2006/main">
  <p:tag name="__MICROSOFT_TRANSLATOR_CLM_SLIDEINFO" val="{&quot;Guid&quot;:&quot;1cb464f0-7c2f-455d-bff6-93df50ac835a&quot;,&quot;TimeStamp&quot;:&quot;2020-03-03T11:26:33.7453576+01:00&quot;}"/>
</p:tagLst>
</file>

<file path=ppt/tags/tag50.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51.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52.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53.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54.xml><?xml version="1.0" encoding="utf-8"?>
<p:tagLst xmlns:a="http://schemas.openxmlformats.org/drawingml/2006/main" xmlns:r="http://schemas.openxmlformats.org/officeDocument/2006/relationships" xmlns:p="http://schemas.openxmlformats.org/presentationml/2006/main">
  <p:tag name="__MICROSOFT_TRANSLATOR_CLM_SLIDEINFO" val="{&quot;Guid&quot;:&quot;1cb464f0-7c2f-455d-bff6-93df50ac835a&quot;,&quot;TimeStamp&quot;:&quot;2020-03-03T11:26:33.7453576+01:00&quot;}"/>
</p:tagLst>
</file>

<file path=ppt/tags/tag55.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56.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57.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58.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59.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6.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60.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61.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62.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63.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64.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65.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66.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67.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68.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69.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7.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70.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71.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72.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73.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74.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75.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76.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77.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78.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79.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8.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80.xml><?xml version="1.0" encoding="utf-8"?>
<p:tagLst xmlns:a="http://schemas.openxmlformats.org/drawingml/2006/main" xmlns:r="http://schemas.openxmlformats.org/officeDocument/2006/relationships" xmlns:p="http://schemas.openxmlformats.org/presentationml/2006/main">
  <p:tag name="__MICROSOFT_TRANSLATOR_CLM_SLIDEINFO" val="{&quot;Guid&quot;:&quot;586292e4-2368-4062-af1a-4c5be0d839fd&quot;,&quot;TimeStamp&quot;:&quot;2020-03-03T11:26:33.7453576+01:00&quot;}"/>
</p:tagLst>
</file>

<file path=ppt/tags/tag9.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3428</TotalTime>
  <Words>5571</Words>
  <Application>Microsoft Office PowerPoint</Application>
  <PresentationFormat>Affichage à l'écran (4:3)</PresentationFormat>
  <Paragraphs>916</Paragraphs>
  <Slides>80</Slides>
  <Notes>77</Notes>
  <HiddenSlides>1</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80</vt:i4>
      </vt:variant>
    </vt:vector>
  </HeadingPairs>
  <TitlesOfParts>
    <vt:vector size="92" baseType="lpstr">
      <vt:lpstr>Arial</vt:lpstr>
      <vt:lpstr>Calibri</vt:lpstr>
      <vt:lpstr>Calibri Light</vt:lpstr>
      <vt:lpstr>Cambria Math</vt:lpstr>
      <vt:lpstr>Century Gothic</vt:lpstr>
      <vt:lpstr>ITCFranklinGothicStd-Demi</vt:lpstr>
      <vt:lpstr>Lato</vt:lpstr>
      <vt:lpstr>Times New Roman</vt:lpstr>
      <vt:lpstr>Tw Cen MT</vt:lpstr>
      <vt:lpstr>Wingdings</vt:lpstr>
      <vt:lpstr>Tema de Office</vt:lpstr>
      <vt:lpstr>Photo Editor Photo</vt:lpstr>
      <vt:lpstr>Présentation PowerPoint</vt:lpstr>
      <vt:lpstr>Présentation PowerPoint</vt:lpstr>
      <vt:lpstr>Huiles essentielles : un bref historique</vt:lpstr>
      <vt:lpstr>Présentation PowerPoint</vt:lpstr>
      <vt:lpstr>Huiles essentielles : Production mondiale</vt:lpstr>
      <vt:lpstr>Présentation PowerPoint</vt:lpstr>
      <vt:lpstr>Huiles essentielles : Import/Export (Top 5 in US$)</vt:lpstr>
      <vt:lpstr>Huiles essentielles : Répartition par secteur</vt:lpstr>
      <vt:lpstr>Huiles essentielles : Odeur, argument essentiel</vt:lpstr>
      <vt:lpstr>Huiles essentielles : Tendance olfactive par continent</vt:lpstr>
      <vt:lpstr>Huiles essentielles : Nouvelle tendances ?</vt:lpstr>
      <vt:lpstr>Présentation PowerPoint</vt:lpstr>
      <vt:lpstr>Huiles essentielles : Législation : laquelle ? </vt:lpstr>
      <vt:lpstr>Huiles essentielles : Législation</vt:lpstr>
      <vt:lpstr>Huiles essentielles : les nombreux acteurs législatifs</vt:lpstr>
      <vt:lpstr>Huiles essentielles : ex Contradiction/législation</vt:lpstr>
      <vt:lpstr>Huiles essentielles : Toxicité/alimentaire</vt:lpstr>
      <vt:lpstr>Huiles essentielles : Toxicité/alimentaire</vt:lpstr>
      <vt:lpstr>Huiles essentielles : Toxicité/cosmétique</vt:lpstr>
      <vt:lpstr>Huiles essentielles : Nouvelle mesure </vt:lpstr>
      <vt:lpstr>Présentation PowerPoint</vt:lpstr>
      <vt:lpstr>Huiles essentielles : Définition</vt:lpstr>
      <vt:lpstr>Huiles essentielles : Terminologie</vt:lpstr>
      <vt:lpstr>Huiles essentielles : Composition complexe</vt:lpstr>
      <vt:lpstr>Huiles essentielles : Chémotype, importance !</vt:lpstr>
      <vt:lpstr>Huiles essentielles : Chiralité, facteur essentiel</vt:lpstr>
      <vt:lpstr>Huiles essentielles : Rectification</vt:lpstr>
      <vt:lpstr>Huiles essentielles : Critère qualité (AFNOR)</vt:lpstr>
      <vt:lpstr>Présentation PowerPoint</vt:lpstr>
      <vt:lpstr>Huiles essentielles : Vers une éco-extraction</vt:lpstr>
      <vt:lpstr>Huiles essentielles : Hydrodistillation </vt:lpstr>
      <vt:lpstr>Huiles essentielles : Distillation à la vapeur</vt:lpstr>
      <vt:lpstr>Huiles essentielles : Distillation à la vapeur en champ</vt:lpstr>
      <vt:lpstr>Huiles essentielles : Expression à froid</vt:lpstr>
      <vt:lpstr>Huiles essentielles : Extraction CO2 supercritique </vt:lpstr>
      <vt:lpstr>Huiles essentielles : Besoin d’alternatives ? </vt:lpstr>
      <vt:lpstr>Huiles essentielles : Cycle de l’extraction/purification</vt:lpstr>
      <vt:lpstr>Huiles essentielles : Micro-onde</vt:lpstr>
      <vt:lpstr>Huiles essentielles : Microwave Hydrodiffusion Gravity (HMG)</vt:lpstr>
      <vt:lpstr>Présentation PowerPoint</vt:lpstr>
      <vt:lpstr>Huiles essentielles : Critère qualité (AFNOR)</vt:lpstr>
      <vt:lpstr>Huiles essentielles : Paramètres physiques</vt:lpstr>
      <vt:lpstr>Huiles essentielles : Paramètres physiques</vt:lpstr>
      <vt:lpstr>Huiles essentielles : Paramètres physiques</vt:lpstr>
      <vt:lpstr>Huiles essentielles : Paramètres physiques</vt:lpstr>
      <vt:lpstr>Huiles essentielles : Paramètres chimiques</vt:lpstr>
      <vt:lpstr>Huiles essentielles : Paramètres chimiques</vt:lpstr>
      <vt:lpstr>Huiles essentielles : Chromatographie en couche mince (CCM)</vt:lpstr>
      <vt:lpstr>Huiles essentielles : Chromatographie en phase liquide à haute performance (CLHP)</vt:lpstr>
      <vt:lpstr>Huiles essentielles : Chromatographie en phase gazeuse (CPG)</vt:lpstr>
      <vt:lpstr>Huiles essentielles : Chromatographie en phase gazeuse (CPG)</vt:lpstr>
      <vt:lpstr>Huiles essentielles : Chromatographie en phase gazeuse (CPG)</vt:lpstr>
      <vt:lpstr>Huiles essentielles : Chromatographie en phase gazeuse (CPG)</vt:lpstr>
      <vt:lpstr>Présentation PowerPoint</vt:lpstr>
      <vt:lpstr>Huiles essentielles de Lavande : Différentes espèces</vt:lpstr>
      <vt:lpstr>Huiles essentielles de Lavande : Articles scientifiques</vt:lpstr>
      <vt:lpstr>Huiles essentielles de Lavande : Différentes espèces</vt:lpstr>
      <vt:lpstr>Huiles essentielles de Lavande : Production mondiale d’HE de lavande</vt:lpstr>
      <vt:lpstr>Huiles essentielles de Lavande : Norme ISO</vt:lpstr>
      <vt:lpstr>Huiles essentielles de Lavande : Fiche technique</vt:lpstr>
      <vt:lpstr>Huiles essentielles de Lavande : Chromatogramme</vt:lpstr>
      <vt:lpstr>Huiles essentielles de Lavande: Composition complexe</vt:lpstr>
      <vt:lpstr>Huiles essentielles de Lavande: Composition complexe – Variable selon la variété et l’origine</vt:lpstr>
      <vt:lpstr>Huiles essentielles de Lavande: Étapes d’extraction</vt:lpstr>
      <vt:lpstr>Huiles essentielles de Lavande: Étapes d’extraction</vt:lpstr>
      <vt:lpstr>Huiles essentielles de Lavande: Étapes d’extraction</vt:lpstr>
      <vt:lpstr>Huiles essentielles de Lavande: Étapes d’extraction</vt:lpstr>
      <vt:lpstr>Huiles essentielles de Lavande: Étapes d’extraction</vt:lpstr>
      <vt:lpstr>Huiles essentielles de Lavande: Étapes d’extraction</vt:lpstr>
      <vt:lpstr>Huiles essentielles de Lavande: Valorisation</vt:lpstr>
      <vt:lpstr>Huiles essentielles de Lavande: Critères qualité</vt:lpstr>
      <vt:lpstr>Huiles essentielles de Lavande: Valorisation</vt:lpstr>
      <vt:lpstr>Huiles essentielles de Lavande: Critères qualité</vt:lpstr>
      <vt:lpstr>Huiles essentielles de Lavande: Critères qualité</vt:lpstr>
      <vt:lpstr>Huiles essentielles de Lavande: Critères qualité</vt:lpstr>
      <vt:lpstr>Huiles essentielles de Lavande: Valorisation</vt:lpstr>
      <vt:lpstr>Huiles essentielles de Lavande: Valorisation</vt:lpstr>
      <vt:lpstr>Huiles essentielles de Lavande: Label biologique</vt:lpstr>
      <vt:lpstr>Conclusion: La clé du succès pour tous !</vt:lpstr>
      <vt:lpstr>Présentation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Hub on New Challenges in the Field of Essential Oils - EOHUB</dc:title>
  <dc:creator>HP</dc:creator>
  <cp:lastModifiedBy>Berenice Foncoux</cp:lastModifiedBy>
  <cp:revision>303</cp:revision>
  <dcterms:created xsi:type="dcterms:W3CDTF">2019-03-07T10:01:26Z</dcterms:created>
  <dcterms:modified xsi:type="dcterms:W3CDTF">2020-11-05T12:06:28Z</dcterms:modified>
</cp:coreProperties>
</file>