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4"/>
  </p:notesMasterIdLst>
  <p:sldIdLst>
    <p:sldId id="257" r:id="rId3"/>
  </p:sldIdLst>
  <p:sldSz cx="9906000" cy="6858000" type="A4"/>
  <p:notesSz cx="6881813" cy="100155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ierry" initials="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FF"/>
    <a:srgbClr val="0099FF"/>
    <a:srgbClr val="00FFFF"/>
    <a:srgbClr val="00CCFF"/>
    <a:srgbClr val="FF0000"/>
    <a:srgbClr val="D84F18"/>
    <a:srgbClr val="CC3399"/>
    <a:srgbClr val="FF66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50000" autoAdjust="0"/>
  </p:normalViewPr>
  <p:slideViewPr>
    <p:cSldViewPr>
      <p:cViewPr>
        <p:scale>
          <a:sx n="100" d="100"/>
          <a:sy n="100" d="100"/>
        </p:scale>
        <p:origin x="792" y="-55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adm01.st.chulg\users\c111958\Mes%20documents\2019%20EN%20COURS\graphiqu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ileadm01.st.chulg\users\c111958\Mes%20documents\2019%20EN%20COURS\graphiqu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fileadm01.st.chulg\users\c111958\Mes%20documents\2019%20EN%20COURS\graphique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fileadm01.st.chulg\users\c111958\Mes%20documents\2019%20EN%20COURS\graphiqu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700" dirty="0" smtClean="0"/>
              <a:t>% </a:t>
            </a:r>
            <a:r>
              <a:rPr lang="en-US" sz="700" dirty="0" err="1" smtClean="0"/>
              <a:t>Mots</a:t>
            </a:r>
            <a:endParaRPr lang="en-US" sz="700" dirty="0"/>
          </a:p>
        </c:rich>
      </c:tx>
      <c:layout>
        <c:manualLayout>
          <c:xMode val="edge"/>
          <c:yMode val="edge"/>
          <c:x val="0.39881084471999112"/>
          <c:y val="4.6264645917600357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Feuil1!$A$58</c:f>
              <c:strCache>
                <c:ptCount val="1"/>
                <c:pt idx="0">
                  <c:v>Mots</c:v>
                </c:pt>
              </c:strCache>
            </c:strRef>
          </c:tx>
          <c:invertIfNegative val="0"/>
          <c:cat>
            <c:strRef>
              <c:f>Feuil1!$B$57:$C$57</c:f>
              <c:strCache>
                <c:ptCount val="2"/>
                <c:pt idx="0">
                  <c:v>PRE-TEST</c:v>
                </c:pt>
                <c:pt idx="1">
                  <c:v>POST-TEST</c:v>
                </c:pt>
              </c:strCache>
            </c:strRef>
          </c:cat>
          <c:val>
            <c:numRef>
              <c:f>Feuil1!$B$58:$C$58</c:f>
              <c:numCache>
                <c:formatCode>General</c:formatCode>
                <c:ptCount val="2"/>
                <c:pt idx="0">
                  <c:v>38.630000000000003</c:v>
                </c:pt>
                <c:pt idx="1">
                  <c:v>79.540000000000006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2683528"/>
        <c:axId val="292683920"/>
      </c:barChart>
      <c:catAx>
        <c:axId val="292683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92683920"/>
        <c:crosses val="autoZero"/>
        <c:auto val="1"/>
        <c:lblAlgn val="ctr"/>
        <c:lblOffset val="100"/>
        <c:noMultiLvlLbl val="0"/>
      </c:catAx>
      <c:valAx>
        <c:axId val="292683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26835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 w="38100">
      <a:solidFill>
        <a:schemeClr val="tx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700" dirty="0" smtClean="0"/>
              <a:t>% Non-</a:t>
            </a:r>
            <a:r>
              <a:rPr lang="en-US" sz="700" dirty="0" err="1" smtClean="0"/>
              <a:t>Mots</a:t>
            </a:r>
            <a:endParaRPr lang="en-US" sz="7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Feuil1!$A$70</c:f>
              <c:strCache>
                <c:ptCount val="1"/>
                <c:pt idx="0">
                  <c:v>Non-Mots</c:v>
                </c:pt>
              </c:strCache>
            </c:strRef>
          </c:tx>
          <c:invertIfNegative val="0"/>
          <c:cat>
            <c:strRef>
              <c:f>Feuil1!$B$69:$C$69</c:f>
              <c:strCache>
                <c:ptCount val="2"/>
                <c:pt idx="0">
                  <c:v>PRE-TEST</c:v>
                </c:pt>
                <c:pt idx="1">
                  <c:v>POST-TEST</c:v>
                </c:pt>
              </c:strCache>
            </c:strRef>
          </c:cat>
          <c:val>
            <c:numRef>
              <c:f>Feuil1!$B$70:$C$70</c:f>
              <c:numCache>
                <c:formatCode>General</c:formatCode>
                <c:ptCount val="2"/>
                <c:pt idx="0">
                  <c:v>15</c:v>
                </c:pt>
                <c:pt idx="1">
                  <c:v>61.36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2684704"/>
        <c:axId val="292681568"/>
      </c:barChart>
      <c:catAx>
        <c:axId val="2926847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92681568"/>
        <c:crosses val="autoZero"/>
        <c:auto val="1"/>
        <c:lblAlgn val="ctr"/>
        <c:lblOffset val="100"/>
        <c:noMultiLvlLbl val="0"/>
      </c:catAx>
      <c:valAx>
        <c:axId val="292681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26847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 w="38100">
      <a:solidFill>
        <a:schemeClr val="tx1"/>
      </a:solidFill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sz="700" b="1" dirty="0" err="1"/>
              <a:t>Nbre moyen de mots lus/phrases </a:t>
            </a:r>
            <a:endParaRPr lang="fr-FR" sz="700" b="1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Feuil1!$A$4</c:f>
              <c:strCache>
                <c:ptCount val="1"/>
                <c:pt idx="0">
                  <c:v>Nbre moyen de mots lus/phrases </c:v>
                </c:pt>
              </c:strCache>
            </c:strRef>
          </c:tx>
          <c:invertIfNegative val="0"/>
          <c:cat>
            <c:strRef>
              <c:f>Feuil1!$B$1:$C$1</c:f>
              <c:strCache>
                <c:ptCount val="2"/>
                <c:pt idx="0">
                  <c:v>PRE-TEST</c:v>
                </c:pt>
                <c:pt idx="1">
                  <c:v>POST-TEST</c:v>
                </c:pt>
              </c:strCache>
            </c:strRef>
          </c:cat>
          <c:val>
            <c:numRef>
              <c:f>Feuil1!$B$4:$C$4</c:f>
              <c:numCache>
                <c:formatCode>General</c:formatCode>
                <c:ptCount val="2"/>
                <c:pt idx="0">
                  <c:v>2.7</c:v>
                </c:pt>
                <c:pt idx="1">
                  <c:v>4.7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2682352"/>
        <c:axId val="292683136"/>
      </c:barChart>
      <c:catAx>
        <c:axId val="292682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92683136"/>
        <c:crosses val="autoZero"/>
        <c:auto val="1"/>
        <c:lblAlgn val="ctr"/>
        <c:lblOffset val="100"/>
        <c:noMultiLvlLbl val="0"/>
      </c:catAx>
      <c:valAx>
        <c:axId val="292683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268235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600"/>
          </a:pPr>
          <a:endParaRPr lang="fr-FR"/>
        </a:p>
      </c:txPr>
    </c:legend>
    <c:plotVisOnly val="1"/>
    <c:dispBlanksAs val="gap"/>
    <c:showDLblsOverMax val="0"/>
  </c:chart>
  <c:spPr>
    <a:ln w="38100">
      <a:solidFill>
        <a:schemeClr val="tx1"/>
      </a:solidFill>
      <a:prstDash val="solid"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600" dirty="0"/>
              <a:t>% </a:t>
            </a:r>
            <a:r>
              <a:rPr lang="en-US" sz="600" dirty="0" err="1" smtClean="0"/>
              <a:t>Mots</a:t>
            </a:r>
            <a:r>
              <a:rPr lang="en-US" sz="600" dirty="0" smtClean="0"/>
              <a:t> ok </a:t>
            </a:r>
            <a:endParaRPr lang="en-US" sz="6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Feuil1!$A$3</c:f>
              <c:strCache>
                <c:ptCount val="1"/>
                <c:pt idx="0">
                  <c:v>% mots ok</c:v>
                </c:pt>
              </c:strCache>
            </c:strRef>
          </c:tx>
          <c:invertIfNegative val="0"/>
          <c:cat>
            <c:strRef>
              <c:f>Feuil1!$B$1:$C$1</c:f>
              <c:strCache>
                <c:ptCount val="2"/>
                <c:pt idx="0">
                  <c:v>PRE-TEST</c:v>
                </c:pt>
                <c:pt idx="1">
                  <c:v>POST-TEST</c:v>
                </c:pt>
              </c:strCache>
            </c:strRef>
          </c:cat>
          <c:val>
            <c:numRef>
              <c:f>Feuil1!$B$3:$C$3</c:f>
              <c:numCache>
                <c:formatCode>General</c:formatCode>
                <c:ptCount val="2"/>
                <c:pt idx="0">
                  <c:v>24</c:v>
                </c:pt>
                <c:pt idx="1">
                  <c:v>42.720000000000013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301040"/>
        <c:axId val="338299864"/>
      </c:barChart>
      <c:catAx>
        <c:axId val="338301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38299864"/>
        <c:crosses val="autoZero"/>
        <c:auto val="1"/>
        <c:lblAlgn val="ctr"/>
        <c:lblOffset val="100"/>
        <c:noMultiLvlLbl val="0"/>
      </c:catAx>
      <c:valAx>
        <c:axId val="338299864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83010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 w="38100">
      <a:solidFill>
        <a:schemeClr val="tx1"/>
      </a:solidFill>
      <a:prstDash val="solid"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0.4613</cdr:x>
      <cdr:y>0.50534</cdr:y>
    </cdr:from>
    <cdr:to>
      <cdr:x>0.60777</cdr:x>
      <cdr:y>0.68361</cdr:y>
    </cdr:to>
    <cdr:sp macro="" textlink="">
      <cdr:nvSpPr>
        <cdr:cNvPr id="2" name="ZoneTexte 28"/>
        <cdr:cNvSpPr txBox="1"/>
      </cdr:nvSpPr>
      <cdr:spPr>
        <a:xfrm xmlns:a="http://schemas.openxmlformats.org/drawingml/2006/main">
          <a:off x="1259070" y="523470"/>
          <a:ext cx="399790" cy="1846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600" dirty="0" smtClean="0"/>
            <a:t>61,36</a:t>
          </a:r>
          <a:endParaRPr lang="fr-BE" sz="600" dirty="0"/>
        </a:p>
      </cdr:txBody>
    </cdr:sp>
  </cdr:relSizeAnchor>
  <cdr:relSizeAnchor xmlns:cdr="http://schemas.openxmlformats.org/drawingml/2006/chartDrawing">
    <cdr:from>
      <cdr:x>0</cdr:x>
      <cdr:y>0.82173</cdr:y>
    </cdr:from>
    <cdr:to>
      <cdr:x>0.14648</cdr:x>
      <cdr:y>1</cdr:y>
    </cdr:to>
    <cdr:sp macro="" textlink="">
      <cdr:nvSpPr>
        <cdr:cNvPr id="3" name="ZoneTexte 28"/>
        <cdr:cNvSpPr txBox="1"/>
      </cdr:nvSpPr>
      <cdr:spPr>
        <a:xfrm xmlns:a="http://schemas.openxmlformats.org/drawingml/2006/main">
          <a:off x="-6738559" y="851218"/>
          <a:ext cx="399790" cy="1846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600" dirty="0" smtClean="0"/>
            <a:t>61,36</a:t>
          </a:r>
          <a:endParaRPr lang="fr-BE" sz="600" dirty="0"/>
        </a:p>
      </cdr:txBody>
    </cdr:sp>
  </cdr:relSizeAnchor>
  <cdr:relSizeAnchor xmlns:cdr="http://schemas.openxmlformats.org/drawingml/2006/chartDrawing">
    <cdr:from>
      <cdr:x>0</cdr:x>
      <cdr:y>0.82173</cdr:y>
    </cdr:from>
    <cdr:to>
      <cdr:x>0.14648</cdr:x>
      <cdr:y>1</cdr:y>
    </cdr:to>
    <cdr:sp macro="" textlink="">
      <cdr:nvSpPr>
        <cdr:cNvPr id="4" name="ZoneTexte 28"/>
        <cdr:cNvSpPr txBox="1"/>
      </cdr:nvSpPr>
      <cdr:spPr>
        <a:xfrm xmlns:a="http://schemas.openxmlformats.org/drawingml/2006/main">
          <a:off x="-6738559" y="851218"/>
          <a:ext cx="399790" cy="1846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600" dirty="0" smtClean="0"/>
            <a:t>61,36</a:t>
          </a:r>
          <a:endParaRPr lang="fr-BE" sz="6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0.16121</cdr:x>
      <cdr:y>0.46511</cdr:y>
    </cdr:from>
    <cdr:to>
      <cdr:x>0.32017</cdr:x>
      <cdr:y>0.67775</cdr:y>
    </cdr:to>
    <cdr:sp macro="" textlink="">
      <cdr:nvSpPr>
        <cdr:cNvPr id="2" name="ZoneTexte 28"/>
        <cdr:cNvSpPr txBox="1"/>
      </cdr:nvSpPr>
      <cdr:spPr>
        <a:xfrm xmlns:a="http://schemas.openxmlformats.org/drawingml/2006/main">
          <a:off x="405445" y="403937"/>
          <a:ext cx="399790" cy="1846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600" dirty="0" smtClean="0"/>
            <a:t>2,7</a:t>
          </a:r>
          <a:endParaRPr lang="fr-BE" sz="600" dirty="0"/>
        </a:p>
      </cdr:txBody>
    </cdr:sp>
  </cdr:relSizeAnchor>
  <cdr:relSizeAnchor xmlns:cdr="http://schemas.openxmlformats.org/drawingml/2006/chartDrawing">
    <cdr:from>
      <cdr:x>0.40446</cdr:x>
      <cdr:y>0.42461</cdr:y>
    </cdr:from>
    <cdr:to>
      <cdr:x>0.56343</cdr:x>
      <cdr:y>0.63724</cdr:y>
    </cdr:to>
    <cdr:sp macro="" textlink="">
      <cdr:nvSpPr>
        <cdr:cNvPr id="3" name="ZoneTexte 28"/>
        <cdr:cNvSpPr txBox="1"/>
      </cdr:nvSpPr>
      <cdr:spPr>
        <a:xfrm xmlns:a="http://schemas.openxmlformats.org/drawingml/2006/main">
          <a:off x="1017231" y="368757"/>
          <a:ext cx="399790" cy="1846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600" dirty="0" smtClean="0"/>
            <a:t>4,7</a:t>
          </a:r>
          <a:endParaRPr lang="fr-BE" sz="6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0.22945</cdr:x>
      <cdr:y>0.49713</cdr:y>
    </cdr:from>
    <cdr:to>
      <cdr:x>0.37722</cdr:x>
      <cdr:y>0.70977</cdr:y>
    </cdr:to>
    <cdr:sp macro="" textlink="">
      <cdr:nvSpPr>
        <cdr:cNvPr id="2" name="ZoneTexte 31"/>
        <cdr:cNvSpPr txBox="1"/>
      </cdr:nvSpPr>
      <cdr:spPr>
        <a:xfrm xmlns:a="http://schemas.openxmlformats.org/drawingml/2006/main">
          <a:off x="620783" y="431736"/>
          <a:ext cx="399790" cy="1846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600" dirty="0" smtClean="0"/>
            <a:t>24</a:t>
          </a:r>
          <a:endParaRPr lang="fr-BE" sz="600" dirty="0"/>
        </a:p>
      </cdr:txBody>
    </cdr:sp>
  </cdr:relSizeAnchor>
  <cdr:relSizeAnchor xmlns:cdr="http://schemas.openxmlformats.org/drawingml/2006/chartDrawing">
    <cdr:from>
      <cdr:x>0.45725</cdr:x>
      <cdr:y>0.46294</cdr:y>
    </cdr:from>
    <cdr:to>
      <cdr:x>0.60502</cdr:x>
      <cdr:y>0.67558</cdr:y>
    </cdr:to>
    <cdr:sp macro="" textlink="">
      <cdr:nvSpPr>
        <cdr:cNvPr id="3" name="ZoneTexte 31"/>
        <cdr:cNvSpPr txBox="1"/>
      </cdr:nvSpPr>
      <cdr:spPr>
        <a:xfrm xmlns:a="http://schemas.openxmlformats.org/drawingml/2006/main">
          <a:off x="1237118" y="402045"/>
          <a:ext cx="399790" cy="1846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600" dirty="0" smtClean="0"/>
            <a:t>42,72</a:t>
          </a:r>
          <a:endParaRPr lang="fr-BE" sz="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2119" cy="500777"/>
          </a:xfrm>
          <a:prstGeom prst="rect">
            <a:avLst/>
          </a:prstGeom>
        </p:spPr>
        <p:txBody>
          <a:bodyPr vert="horz" lIns="92807" tIns="46403" rIns="92807" bIns="46403" rtlCol="0"/>
          <a:lstStyle>
            <a:lvl1pPr algn="l">
              <a:defRPr sz="11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98104" y="1"/>
            <a:ext cx="2982119" cy="500777"/>
          </a:xfrm>
          <a:prstGeom prst="rect">
            <a:avLst/>
          </a:prstGeom>
        </p:spPr>
        <p:txBody>
          <a:bodyPr vert="horz" lIns="92807" tIns="46403" rIns="92807" bIns="46403" rtlCol="0"/>
          <a:lstStyle>
            <a:lvl1pPr algn="r">
              <a:defRPr sz="1100"/>
            </a:lvl1pPr>
          </a:lstStyle>
          <a:p>
            <a:fld id="{D1BDD0C8-895C-4BB7-9EF6-EDBDE5C541CF}" type="datetimeFigureOut">
              <a:rPr lang="fr-FR" smtClean="0"/>
              <a:pPr/>
              <a:t>25/05/2020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750888"/>
            <a:ext cx="5424487" cy="3754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7" tIns="46403" rIns="92807" bIns="46403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183" y="4757382"/>
            <a:ext cx="5505450" cy="4506992"/>
          </a:xfrm>
          <a:prstGeom prst="rect">
            <a:avLst/>
          </a:prstGeom>
        </p:spPr>
        <p:txBody>
          <a:bodyPr vert="horz" lIns="92807" tIns="46403" rIns="92807" bIns="46403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513023"/>
            <a:ext cx="2982119" cy="500777"/>
          </a:xfrm>
          <a:prstGeom prst="rect">
            <a:avLst/>
          </a:prstGeom>
        </p:spPr>
        <p:txBody>
          <a:bodyPr vert="horz" lIns="92807" tIns="46403" rIns="92807" bIns="46403" rtlCol="0" anchor="b"/>
          <a:lstStyle>
            <a:lvl1pPr algn="l">
              <a:defRPr sz="11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98104" y="9513023"/>
            <a:ext cx="2982119" cy="500777"/>
          </a:xfrm>
          <a:prstGeom prst="rect">
            <a:avLst/>
          </a:prstGeom>
        </p:spPr>
        <p:txBody>
          <a:bodyPr vert="horz" lIns="92807" tIns="46403" rIns="92807" bIns="46403" rtlCol="0" anchor="b"/>
          <a:lstStyle>
            <a:lvl1pPr algn="r">
              <a:defRPr sz="1100"/>
            </a:lvl1pPr>
          </a:lstStyle>
          <a:p>
            <a:fld id="{2E2DB0D3-9E51-4DE2-81B8-DD9FB6BBB890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862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730250" y="750888"/>
            <a:ext cx="5421313" cy="37544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DB0D3-9E51-4DE2-81B8-DD9FB6BBB890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7528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10783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89183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43"/>
            <a:ext cx="222885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43"/>
            <a:ext cx="652145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103918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5" y="0"/>
            <a:ext cx="9905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3355848"/>
            <a:ext cx="87503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2950" y="1828800"/>
            <a:ext cx="87503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906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91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155448"/>
            <a:ext cx="8915400" cy="1252728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93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906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906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292" y="118872"/>
            <a:ext cx="8680958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02386" y="1828800"/>
            <a:ext cx="8690864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049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773936"/>
            <a:ext cx="437515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5550" y="1773936"/>
            <a:ext cx="437515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790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698990"/>
            <a:ext cx="4376870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449512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5" y="1698990"/>
            <a:ext cx="4378590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5" y="2449512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758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2915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089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1825" y="152400"/>
            <a:ext cx="2734056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70992" y="1743134"/>
            <a:ext cx="641402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1825" y="1730018"/>
            <a:ext cx="267462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3093715" y="0"/>
            <a:ext cx="4953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3093715" y="0"/>
            <a:ext cx="4953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450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65333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8308" y="155448"/>
            <a:ext cx="2735579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145792" y="1484808"/>
            <a:ext cx="676801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dirty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8308" y="1728216"/>
            <a:ext cx="267462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78308" y="1170432"/>
            <a:ext cx="2734056" cy="201168"/>
          </a:xfrm>
        </p:spPr>
        <p:txBody>
          <a:bodyPr/>
          <a:lstStyle/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93715" y="0"/>
            <a:ext cx="4953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3093715" y="0"/>
            <a:ext cx="4953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288792" y="1170432"/>
            <a:ext cx="5626608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 dirty="0">
              <a:solidFill>
                <a:prstClr val="black">
                  <a:shade val="50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9034272" y="1170432"/>
            <a:ext cx="795019" cy="201168"/>
          </a:xfrm>
        </p:spPr>
        <p:txBody>
          <a:bodyPr/>
          <a:lstStyle/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805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4336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7148830" y="0"/>
            <a:ext cx="4953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7201666" y="0"/>
            <a:ext cx="272415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46950" y="274644"/>
            <a:ext cx="2063750" cy="5851525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304805"/>
            <a:ext cx="652145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60647" y="6377468"/>
            <a:ext cx="4156104" cy="365125"/>
          </a:xfrm>
        </p:spPr>
        <p:txBody>
          <a:bodyPr/>
          <a:lstStyle/>
          <a:p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856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0474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555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086869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2348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0962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4128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2" y="273055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6026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8236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600205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3F2EC-40CE-4159-BD1F-C15AF3249758}" type="datetimeFigureOut">
              <a:rPr lang="fr-FR" smtClean="0"/>
              <a:pPr/>
              <a:t>25/05/2020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84550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1005F-0B32-4356-AD47-58F8EAB8F9B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1482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906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4" y="6"/>
            <a:ext cx="9905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5300" y="152400"/>
            <a:ext cx="89154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775194"/>
            <a:ext cx="89154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fr-FR" dirty="0"/>
              <a:t>Modifiez les styles du texte du masque</a:t>
            </a:r>
          </a:p>
          <a:p>
            <a:pPr lvl="1" eaLnBrk="1" latinLnBrk="0" hangingPunct="1"/>
            <a:r>
              <a:rPr kumimoji="0" lang="fr-FR" dirty="0"/>
              <a:t>Deuxième niveau</a:t>
            </a:r>
          </a:p>
          <a:p>
            <a:pPr lvl="2" eaLnBrk="1" latinLnBrk="0" hangingPunct="1"/>
            <a:r>
              <a:rPr kumimoji="0" lang="fr-FR" dirty="0"/>
              <a:t>Troisième niveau</a:t>
            </a:r>
          </a:p>
          <a:p>
            <a:pPr lvl="3" eaLnBrk="1" latinLnBrk="0" hangingPunct="1"/>
            <a:r>
              <a:rPr kumimoji="0" lang="fr-FR" dirty="0"/>
              <a:t>Quatrième niveau</a:t>
            </a:r>
          </a:p>
          <a:p>
            <a:pPr lvl="4" eaLnBrk="1" latinLnBrk="0" hangingPunct="1"/>
            <a:r>
              <a:rPr kumimoji="0" lang="fr-FR" dirty="0"/>
              <a:t>Cinquième niveau</a:t>
            </a:r>
            <a:endParaRPr kumimoji="0"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5300" y="6476999"/>
            <a:ext cx="23114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8F57DDB-9158-49B9-80B5-205DE75CEF36}" type="datetimeFigureOut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25/05/2020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0647" y="6476999"/>
            <a:ext cx="5966696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888098" y="6476999"/>
            <a:ext cx="795019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CF4988-C53A-4FD1-8E3D-BAFCE4DB4FBC}" type="slidenum">
              <a:rPr lang="fr-FR" smtClean="0">
                <a:solidFill>
                  <a:prstClr val="white">
                    <a:tint val="9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482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pn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9902254" cy="935013"/>
          </a:xfrm>
          <a:ln>
            <a:noFill/>
          </a:ln>
        </p:spPr>
        <p:txBody>
          <a:bodyPr>
            <a:noAutofit/>
          </a:bodyPr>
          <a:lstStyle/>
          <a:p>
            <a:r>
              <a:rPr lang="fr-BE" sz="1200" b="1" dirty="0" smtClean="0"/>
              <a:t/>
            </a:r>
            <a:br>
              <a:rPr lang="fr-BE" sz="1200" b="1" dirty="0" smtClean="0"/>
            </a:br>
            <a:r>
              <a:rPr lang="fr-BE" sz="1800" b="1" dirty="0" smtClean="0"/>
              <a:t>Rééducation </a:t>
            </a:r>
            <a:r>
              <a:rPr lang="fr-BE" sz="1800" b="1" dirty="0"/>
              <a:t>d’une dyslexie </a:t>
            </a:r>
            <a:r>
              <a:rPr lang="fr-BE" sz="1800" b="1" dirty="0" err="1"/>
              <a:t>hémianopsique</a:t>
            </a:r>
            <a:r>
              <a:rPr lang="fr-BE" sz="1800" b="1" dirty="0"/>
              <a:t> : cas H.I. </a:t>
            </a:r>
            <a:r>
              <a:rPr lang="fr-BE" sz="1800" b="1" dirty="0" smtClean="0"/>
              <a:t/>
            </a:r>
            <a:br>
              <a:rPr lang="fr-BE" sz="1800" b="1" dirty="0" smtClean="0"/>
            </a:br>
            <a:r>
              <a:rPr lang="fr-FR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Valentine DEMOULIN (1) &amp; Jean-François KAUX (2)</a:t>
            </a:r>
            <a:r>
              <a:rPr lang="fr-FR" sz="1400" b="1" dirty="0">
                <a:cs typeface="Arial" pitchFamily="34" charset="0"/>
              </a:rPr>
              <a:t/>
            </a:r>
            <a:br>
              <a:rPr lang="fr-FR" sz="1400" b="1" dirty="0">
                <a:cs typeface="Arial" pitchFamily="34" charset="0"/>
              </a:rPr>
            </a:br>
            <a:r>
              <a:rPr lang="fr-FR" sz="800" dirty="0">
                <a:latin typeface="Arial" pitchFamily="34" charset="0"/>
                <a:cs typeface="Arial" pitchFamily="34" charset="0"/>
              </a:rPr>
              <a:t/>
            </a:r>
            <a:br>
              <a:rPr lang="fr-FR" sz="800" dirty="0">
                <a:latin typeface="Arial" pitchFamily="34" charset="0"/>
                <a:cs typeface="Arial" pitchFamily="34" charset="0"/>
              </a:rPr>
            </a:br>
            <a:r>
              <a:rPr lang="fr-BE" sz="800" dirty="0"/>
              <a:t>(1) </a:t>
            </a:r>
            <a:r>
              <a:rPr lang="fr-FR" sz="800" dirty="0"/>
              <a:t>Unité de Revalidation </a:t>
            </a:r>
            <a:r>
              <a:rPr lang="fr-FR" sz="800" dirty="0" err="1"/>
              <a:t>Neuro-Cognitive</a:t>
            </a:r>
            <a:r>
              <a:rPr lang="fr-FR" sz="800" dirty="0"/>
              <a:t> et </a:t>
            </a:r>
            <a:r>
              <a:rPr lang="fr-FR" sz="800" dirty="0" err="1"/>
              <a:t>Logopédique</a:t>
            </a:r>
            <a:r>
              <a:rPr lang="fr-FR" sz="800" dirty="0"/>
              <a:t> (RNCL</a:t>
            </a:r>
            <a:r>
              <a:rPr lang="fr-FR" sz="800" dirty="0" smtClean="0"/>
              <a:t>)</a:t>
            </a:r>
            <a:r>
              <a:rPr lang="fr-BE" sz="800" dirty="0" smtClean="0"/>
              <a:t>, </a:t>
            </a:r>
            <a:r>
              <a:rPr lang="fr-BE" sz="800" dirty="0"/>
              <a:t>Service </a:t>
            </a:r>
            <a:r>
              <a:rPr lang="fr-BE" sz="800" dirty="0" smtClean="0"/>
              <a:t>de Médecine Physique, </a:t>
            </a:r>
            <a:r>
              <a:rPr lang="fr-BE" sz="800" dirty="0"/>
              <a:t>CHU de Liège, Belgique</a:t>
            </a:r>
            <a:br>
              <a:rPr lang="fr-BE" sz="800" dirty="0"/>
            </a:br>
            <a:r>
              <a:rPr lang="fr-BE" sz="800" dirty="0"/>
              <a:t>(2</a:t>
            </a:r>
            <a:r>
              <a:rPr lang="fr-BE" sz="800" dirty="0" smtClean="0"/>
              <a:t>)</a:t>
            </a:r>
            <a:r>
              <a:rPr lang="fr-BE" sz="800" dirty="0"/>
              <a:t> </a:t>
            </a:r>
            <a:r>
              <a:rPr lang="fr-BE" sz="800" dirty="0" smtClean="0"/>
              <a:t>Service </a:t>
            </a:r>
            <a:r>
              <a:rPr lang="fr-BE" sz="800" dirty="0"/>
              <a:t>de Médecine Physique, CHU de Liège, Belgique</a:t>
            </a:r>
            <a:br>
              <a:rPr lang="fr-BE" sz="800" dirty="0"/>
            </a:br>
            <a:endParaRPr lang="fr-FR" sz="80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81964" y="3100867"/>
            <a:ext cx="3928642" cy="36689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800" b="1" u="sng" dirty="0">
              <a:solidFill>
                <a:schemeClr val="tx1"/>
              </a:solidFill>
            </a:endParaRPr>
          </a:p>
          <a:p>
            <a:pPr algn="just"/>
            <a:endParaRPr lang="en-US" sz="800" b="1" u="sng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800" b="1" u="sng" dirty="0">
              <a:solidFill>
                <a:schemeClr val="tx1"/>
              </a:solidFill>
            </a:endParaRPr>
          </a:p>
          <a:p>
            <a:pPr algn="just"/>
            <a:endParaRPr lang="en-US" sz="800" b="1" u="sng" dirty="0">
              <a:solidFill>
                <a:schemeClr val="tx1"/>
              </a:solidFill>
            </a:endParaRPr>
          </a:p>
          <a:p>
            <a:pPr algn="just"/>
            <a:endParaRPr lang="en-US" sz="800" b="1" u="sng" dirty="0">
              <a:solidFill>
                <a:schemeClr val="tx1"/>
              </a:solidFill>
            </a:endParaRPr>
          </a:p>
          <a:p>
            <a:pPr algn="just"/>
            <a:endParaRPr lang="en-US" sz="800" b="1" u="sng" dirty="0" smtClean="0">
              <a:solidFill>
                <a:schemeClr val="tx1"/>
              </a:solidFill>
            </a:endParaRPr>
          </a:p>
          <a:p>
            <a:pPr algn="just"/>
            <a:endParaRPr lang="en-US" sz="800" b="1" u="sng" dirty="0" smtClean="0">
              <a:solidFill>
                <a:schemeClr val="tx1"/>
              </a:solidFill>
            </a:endParaRPr>
          </a:p>
          <a:p>
            <a:pPr algn="just"/>
            <a:endParaRPr lang="en-US" sz="800" b="1" u="sng" dirty="0">
              <a:solidFill>
                <a:schemeClr val="tx1"/>
              </a:solidFill>
            </a:endParaRPr>
          </a:p>
          <a:p>
            <a:pPr algn="just"/>
            <a:endParaRPr lang="en-US" sz="800" b="1" u="sng" dirty="0">
              <a:solidFill>
                <a:schemeClr val="tx1"/>
              </a:solidFill>
            </a:endParaRPr>
          </a:p>
          <a:p>
            <a:pPr algn="just"/>
            <a:r>
              <a:rPr lang="en-US" sz="800" b="1" u="sng" dirty="0" smtClean="0">
                <a:solidFill>
                  <a:schemeClr val="tx1"/>
                </a:solidFill>
              </a:rPr>
              <a:t>LB </a:t>
            </a:r>
            <a:r>
              <a:rPr lang="fr-FR" sz="800" b="1" u="sng" dirty="0" smtClean="0">
                <a:solidFill>
                  <a:schemeClr val="tx1"/>
                </a:solidFill>
              </a:rPr>
              <a:t> </a:t>
            </a:r>
            <a:r>
              <a:rPr lang="fr-FR" sz="800" b="1" u="sng" dirty="0">
                <a:solidFill>
                  <a:schemeClr val="tx1"/>
                </a:solidFill>
              </a:rPr>
              <a:t>SPECIFIQUES</a:t>
            </a:r>
            <a:endParaRPr lang="fr-BE" sz="800" b="1" u="sng" dirty="0">
              <a:solidFill>
                <a:schemeClr val="tx1"/>
              </a:solidFill>
            </a:endParaRPr>
          </a:p>
          <a:p>
            <a:pPr algn="just"/>
            <a:r>
              <a:rPr lang="fr-BE" sz="800" dirty="0">
                <a:solidFill>
                  <a:schemeClr val="tx1"/>
                </a:solidFill>
              </a:rPr>
              <a:t>Test Balayage visuel de la batterie TAP 2.3 (</a:t>
            </a:r>
            <a:r>
              <a:rPr lang="fr-BE" sz="800" dirty="0" smtClean="0">
                <a:solidFill>
                  <a:schemeClr val="tx1"/>
                </a:solidFill>
              </a:rPr>
              <a:t>Zimmermann &amp; </a:t>
            </a:r>
            <a:r>
              <a:rPr lang="fr-BE" sz="800" dirty="0" err="1" smtClean="0">
                <a:solidFill>
                  <a:schemeClr val="tx1"/>
                </a:solidFill>
              </a:rPr>
              <a:t>Fimm</a:t>
            </a:r>
            <a:r>
              <a:rPr lang="fr-BE" sz="800" dirty="0" smtClean="0">
                <a:solidFill>
                  <a:schemeClr val="tx1"/>
                </a:solidFill>
              </a:rPr>
              <a:t>, 2012), </a:t>
            </a:r>
            <a:r>
              <a:rPr lang="fr-BE" sz="800" dirty="0">
                <a:solidFill>
                  <a:schemeClr val="tx1"/>
                </a:solidFill>
              </a:rPr>
              <a:t>Test D2 </a:t>
            </a:r>
            <a:r>
              <a:rPr lang="fr-BE" sz="800" dirty="0" smtClean="0">
                <a:solidFill>
                  <a:schemeClr val="tx1"/>
                </a:solidFill>
              </a:rPr>
              <a:t>(</a:t>
            </a:r>
            <a:r>
              <a:rPr lang="fr-BE" sz="800" dirty="0" err="1" smtClean="0">
                <a:solidFill>
                  <a:schemeClr val="tx1"/>
                </a:solidFill>
              </a:rPr>
              <a:t>Brickenkamp</a:t>
            </a:r>
            <a:r>
              <a:rPr lang="fr-BE" sz="800" dirty="0" smtClean="0">
                <a:solidFill>
                  <a:schemeClr val="tx1"/>
                </a:solidFill>
              </a:rPr>
              <a:t>, 98), </a:t>
            </a:r>
            <a:r>
              <a:rPr lang="fr-BE" sz="800" dirty="0">
                <a:solidFill>
                  <a:schemeClr val="tx1"/>
                </a:solidFill>
              </a:rPr>
              <a:t>subtest Lecture à voix haute </a:t>
            </a:r>
            <a:r>
              <a:rPr lang="fr-BE" sz="800" dirty="0" smtClean="0">
                <a:solidFill>
                  <a:schemeClr val="tx1"/>
                </a:solidFill>
              </a:rPr>
              <a:t>longueur/</a:t>
            </a:r>
            <a:r>
              <a:rPr lang="fr-BE" sz="800" dirty="0" err="1" smtClean="0">
                <a:solidFill>
                  <a:schemeClr val="tx1"/>
                </a:solidFill>
              </a:rPr>
              <a:t>lexicalité</a:t>
            </a:r>
            <a:r>
              <a:rPr lang="fr-BE" sz="800" dirty="0" smtClean="0">
                <a:solidFill>
                  <a:schemeClr val="tx1"/>
                </a:solidFill>
              </a:rPr>
              <a:t> de </a:t>
            </a:r>
            <a:r>
              <a:rPr lang="fr-BE" sz="800" dirty="0">
                <a:solidFill>
                  <a:schemeClr val="tx1"/>
                </a:solidFill>
              </a:rPr>
              <a:t>la batterie de lecture de M-P </a:t>
            </a:r>
            <a:r>
              <a:rPr lang="fr-BE" sz="800" dirty="0" err="1" smtClean="0">
                <a:solidFill>
                  <a:schemeClr val="tx1"/>
                </a:solidFill>
              </a:rPr>
              <a:t>Departz</a:t>
            </a:r>
            <a:r>
              <a:rPr lang="fr-BE" sz="800" dirty="0" smtClean="0">
                <a:solidFill>
                  <a:schemeClr val="tx1"/>
                </a:solidFill>
              </a:rPr>
              <a:t> (1999), </a:t>
            </a:r>
            <a:r>
              <a:rPr lang="fr-BE" sz="800" dirty="0">
                <a:solidFill>
                  <a:schemeClr val="tx1"/>
                </a:solidFill>
              </a:rPr>
              <a:t>enregistrement de la lecture d’un texte, tâche expérimentale de lecture de phrases de 11 mots </a:t>
            </a:r>
            <a:r>
              <a:rPr lang="fr-BE" sz="800" dirty="0" smtClean="0">
                <a:solidFill>
                  <a:schemeClr val="tx1"/>
                </a:solidFill>
              </a:rPr>
              <a:t>présentées 2’’ sur </a:t>
            </a:r>
            <a:r>
              <a:rPr lang="fr-BE" sz="800" dirty="0" err="1" smtClean="0">
                <a:solidFill>
                  <a:schemeClr val="tx1"/>
                </a:solidFill>
              </a:rPr>
              <a:t>E</a:t>
            </a:r>
            <a:r>
              <a:rPr lang="fr-BE" sz="800" dirty="0" err="1">
                <a:solidFill>
                  <a:schemeClr val="tx1"/>
                </a:solidFill>
              </a:rPr>
              <a:t>-</a:t>
            </a:r>
            <a:r>
              <a:rPr lang="fr-BE" sz="800" dirty="0" err="1" smtClean="0">
                <a:solidFill>
                  <a:schemeClr val="tx1"/>
                </a:solidFill>
              </a:rPr>
              <a:t>prime</a:t>
            </a:r>
            <a:r>
              <a:rPr lang="fr-BE" sz="800" dirty="0" smtClean="0">
                <a:solidFill>
                  <a:schemeClr val="tx1"/>
                </a:solidFill>
              </a:rPr>
              <a:t>. </a:t>
            </a:r>
          </a:p>
          <a:p>
            <a:r>
              <a:rPr lang="fr-FR" sz="800" dirty="0" smtClean="0">
                <a:solidFill>
                  <a:schemeClr val="tx1"/>
                </a:solidFill>
              </a:rPr>
              <a:t>Analyse des résultats : </a:t>
            </a:r>
            <a:r>
              <a:rPr lang="fr-BE" sz="800" dirty="0">
                <a:solidFill>
                  <a:schemeClr val="tx1"/>
                </a:solidFill>
              </a:rPr>
              <a:t>Lecture très ralentie </a:t>
            </a:r>
            <a:r>
              <a:rPr lang="fr-BE" altLang="fr-FR" sz="800" dirty="0">
                <a:solidFill>
                  <a:schemeClr val="tx1"/>
                </a:solidFill>
              </a:rPr>
              <a:t>- Erreurs de lecture -  Passages à la ligne </a:t>
            </a:r>
            <a:r>
              <a:rPr lang="fr-BE" altLang="fr-FR" sz="800" dirty="0" smtClean="0">
                <a:solidFill>
                  <a:schemeClr val="tx1"/>
                </a:solidFill>
              </a:rPr>
              <a:t>difficiles.</a:t>
            </a:r>
            <a:endParaRPr lang="fr-BE" altLang="fr-FR" sz="800" dirty="0" smtClean="0">
              <a:solidFill>
                <a:schemeClr val="tx1"/>
              </a:solidFill>
            </a:endParaRPr>
          </a:p>
          <a:p>
            <a:r>
              <a:rPr lang="en-US" sz="800" b="1" u="sng" dirty="0" smtClean="0">
                <a:solidFill>
                  <a:schemeClr val="tx1"/>
                </a:solidFill>
              </a:rPr>
              <a:t>PROCEDURE</a:t>
            </a:r>
            <a:endParaRPr lang="en-US" sz="800" b="1" u="sng" dirty="0">
              <a:solidFill>
                <a:schemeClr val="tx1"/>
              </a:solidFill>
            </a:endParaRPr>
          </a:p>
          <a:p>
            <a:r>
              <a:rPr lang="fr-BE" sz="800" dirty="0" smtClean="0">
                <a:solidFill>
                  <a:schemeClr val="tx1"/>
                </a:solidFill>
              </a:rPr>
              <a:t>Procédure inspirée </a:t>
            </a:r>
            <a:r>
              <a:rPr lang="fr-BE" sz="800" dirty="0">
                <a:solidFill>
                  <a:schemeClr val="tx1"/>
                </a:solidFill>
              </a:rPr>
              <a:t>d'une étude de </a:t>
            </a:r>
            <a:r>
              <a:rPr lang="fr-BE" sz="800" dirty="0" err="1" smtClean="0">
                <a:solidFill>
                  <a:schemeClr val="tx1"/>
                </a:solidFill>
              </a:rPr>
              <a:t>Schuett</a:t>
            </a:r>
            <a:r>
              <a:rPr lang="fr-BE" sz="800" dirty="0" smtClean="0">
                <a:solidFill>
                  <a:schemeClr val="tx1"/>
                </a:solidFill>
              </a:rPr>
              <a:t> &amp; al. </a:t>
            </a:r>
            <a:r>
              <a:rPr lang="fr-BE" sz="800" dirty="0">
                <a:solidFill>
                  <a:schemeClr val="tx1"/>
                </a:solidFill>
              </a:rPr>
              <a:t>(2008). </a:t>
            </a:r>
            <a:endParaRPr lang="fr-BE" sz="800" dirty="0" smtClean="0">
              <a:solidFill>
                <a:schemeClr val="tx1"/>
              </a:solidFill>
            </a:endParaRPr>
          </a:p>
          <a:p>
            <a:r>
              <a:rPr lang="fr-BE" sz="800" b="1" dirty="0" smtClean="0">
                <a:solidFill>
                  <a:schemeClr val="tx1"/>
                </a:solidFill>
              </a:rPr>
              <a:t>Objectif</a:t>
            </a:r>
            <a:r>
              <a:rPr lang="fr-BE" sz="800" dirty="0" smtClean="0">
                <a:solidFill>
                  <a:schemeClr val="tx1"/>
                </a:solidFill>
              </a:rPr>
              <a:t> :  entrainer </a:t>
            </a:r>
            <a:r>
              <a:rPr lang="fr-BE" sz="800" dirty="0">
                <a:solidFill>
                  <a:schemeClr val="tx1"/>
                </a:solidFill>
              </a:rPr>
              <a:t>les mouvements oculaires de la lecture en présentant brièvement à l'écran des mots et des chiffres (logiciel </a:t>
            </a:r>
            <a:r>
              <a:rPr lang="fr-BE" sz="800" dirty="0" err="1" smtClean="0">
                <a:solidFill>
                  <a:schemeClr val="tx1"/>
                </a:solidFill>
              </a:rPr>
              <a:t>E-</a:t>
            </a:r>
            <a:r>
              <a:rPr lang="fr-BE" sz="800" dirty="0" err="1" smtClean="0">
                <a:solidFill>
                  <a:schemeClr val="tx1"/>
                </a:solidFill>
              </a:rPr>
              <a:t>prime</a:t>
            </a:r>
            <a:r>
              <a:rPr lang="fr-BE" sz="800" dirty="0" smtClean="0">
                <a:solidFill>
                  <a:schemeClr val="tx1"/>
                </a:solidFill>
              </a:rPr>
              <a:t>).</a:t>
            </a:r>
          </a:p>
          <a:p>
            <a:r>
              <a:rPr lang="fr-FR" sz="800" b="1" dirty="0" smtClean="0">
                <a:solidFill>
                  <a:schemeClr val="tx1"/>
                </a:solidFill>
              </a:rPr>
              <a:t>Principe</a:t>
            </a:r>
            <a:r>
              <a:rPr lang="fr-FR" sz="800" dirty="0" smtClean="0">
                <a:solidFill>
                  <a:schemeClr val="tx1"/>
                </a:solidFill>
              </a:rPr>
              <a:t> : améliorer la vitesse des saccades et ajuster leur taille à la longueur des mots.</a:t>
            </a:r>
            <a:endParaRPr lang="fr-BE" sz="800" dirty="0" smtClean="0">
              <a:solidFill>
                <a:schemeClr val="tx1"/>
              </a:solidFill>
            </a:endParaRPr>
          </a:p>
          <a:p>
            <a:r>
              <a:rPr lang="fr-BE" sz="800" b="1" dirty="0" smtClean="0">
                <a:solidFill>
                  <a:schemeClr val="tx1"/>
                </a:solidFill>
              </a:rPr>
              <a:t>Consigne</a:t>
            </a:r>
            <a:r>
              <a:rPr lang="fr-BE" sz="800" dirty="0" smtClean="0">
                <a:solidFill>
                  <a:schemeClr val="tx1"/>
                </a:solidFill>
              </a:rPr>
              <a:t> :  </a:t>
            </a:r>
            <a:r>
              <a:rPr lang="fr-BE" sz="800" dirty="0">
                <a:solidFill>
                  <a:schemeClr val="tx1"/>
                </a:solidFill>
              </a:rPr>
              <a:t>déplacer les yeux (non la tête), le plus rapidement possible, du milieu de l’écran à la fin de l’item (mot </a:t>
            </a:r>
            <a:r>
              <a:rPr lang="fr-BE" sz="800" dirty="0" smtClean="0">
                <a:solidFill>
                  <a:schemeClr val="tx1"/>
                </a:solidFill>
              </a:rPr>
              <a:t>ou série de </a:t>
            </a:r>
            <a:r>
              <a:rPr lang="fr-BE" sz="800" dirty="0">
                <a:solidFill>
                  <a:schemeClr val="tx1"/>
                </a:solidFill>
              </a:rPr>
              <a:t>3 chiffres), puis </a:t>
            </a:r>
            <a:r>
              <a:rPr lang="fr-BE" sz="800" dirty="0" smtClean="0">
                <a:solidFill>
                  <a:schemeClr val="tx1"/>
                </a:solidFill>
              </a:rPr>
              <a:t>le répéter après sa disparition. Ne pas tenter de deviner le mot.</a:t>
            </a:r>
          </a:p>
          <a:p>
            <a:r>
              <a:rPr lang="fr-BE" sz="800" b="1" dirty="0" smtClean="0">
                <a:solidFill>
                  <a:schemeClr val="tx1"/>
                </a:solidFill>
              </a:rPr>
              <a:t>Niveaux de  difficulté: </a:t>
            </a:r>
            <a:r>
              <a:rPr lang="fr-BE" sz="800" dirty="0" smtClean="0">
                <a:solidFill>
                  <a:schemeClr val="tx1"/>
                </a:solidFill>
              </a:rPr>
              <a:t>augmentation progressive de la difficulté en </a:t>
            </a:r>
            <a:r>
              <a:rPr lang="fr-BE" sz="800" dirty="0">
                <a:solidFill>
                  <a:schemeClr val="tx1"/>
                </a:solidFill>
              </a:rPr>
              <a:t>variant la longueur des items et la durée de présentation (2" à 500 millisecondes). </a:t>
            </a:r>
            <a:endParaRPr lang="fr-BE" sz="800" dirty="0" smtClean="0">
              <a:solidFill>
                <a:schemeClr val="tx1"/>
              </a:solidFill>
            </a:endParaRPr>
          </a:p>
          <a:p>
            <a:r>
              <a:rPr lang="fr-BE" sz="800" b="1" dirty="0" smtClean="0">
                <a:solidFill>
                  <a:schemeClr val="tx1"/>
                </a:solidFill>
              </a:rPr>
              <a:t>Matériel</a:t>
            </a:r>
            <a:r>
              <a:rPr lang="fr-BE" sz="800" dirty="0" smtClean="0">
                <a:solidFill>
                  <a:schemeClr val="tx1"/>
                </a:solidFill>
              </a:rPr>
              <a:t>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BE" sz="800" dirty="0">
                <a:solidFill>
                  <a:schemeClr val="tx1"/>
                </a:solidFill>
              </a:rPr>
              <a:t>M</a:t>
            </a:r>
            <a:r>
              <a:rPr lang="fr-BE" sz="800" dirty="0" smtClean="0">
                <a:solidFill>
                  <a:schemeClr val="tx1"/>
                </a:solidFill>
              </a:rPr>
              <a:t>ots </a:t>
            </a:r>
            <a:r>
              <a:rPr lang="fr-BE" sz="800" dirty="0">
                <a:solidFill>
                  <a:schemeClr val="tx1"/>
                </a:solidFill>
              </a:rPr>
              <a:t>de 3 à 12 lettres (</a:t>
            </a:r>
            <a:r>
              <a:rPr lang="fr-BE" sz="800" dirty="0" err="1">
                <a:solidFill>
                  <a:schemeClr val="tx1"/>
                </a:solidFill>
              </a:rPr>
              <a:t>Brulex</a:t>
            </a:r>
            <a:r>
              <a:rPr lang="fr-BE" sz="800" dirty="0">
                <a:solidFill>
                  <a:schemeClr val="tx1"/>
                </a:solidFill>
              </a:rPr>
              <a:t> ,1990), </a:t>
            </a:r>
            <a:r>
              <a:rPr lang="fr-BE" sz="800" dirty="0" smtClean="0">
                <a:solidFill>
                  <a:schemeClr val="tx1"/>
                </a:solidFill>
              </a:rPr>
              <a:t>police </a:t>
            </a:r>
            <a:r>
              <a:rPr lang="fr-BE" sz="800" i="1" dirty="0" err="1">
                <a:solidFill>
                  <a:schemeClr val="tx1"/>
                </a:solidFill>
              </a:rPr>
              <a:t>monochasse</a:t>
            </a:r>
            <a:r>
              <a:rPr lang="fr-BE" sz="800" i="1" dirty="0">
                <a:solidFill>
                  <a:schemeClr val="tx1"/>
                </a:solidFill>
              </a:rPr>
              <a:t>,</a:t>
            </a:r>
            <a:r>
              <a:rPr lang="fr-BE" sz="800" dirty="0">
                <a:solidFill>
                  <a:schemeClr val="tx1"/>
                </a:solidFill>
              </a:rPr>
              <a:t> de 3 niveaux de </a:t>
            </a:r>
            <a:r>
              <a:rPr lang="fr-BE" sz="800" dirty="0" smtClean="0">
                <a:solidFill>
                  <a:schemeClr val="tx1"/>
                </a:solidFill>
              </a:rPr>
              <a:t>fréquence</a:t>
            </a:r>
            <a:r>
              <a:rPr lang="fr-BE" sz="800" dirty="0">
                <a:solidFill>
                  <a:schemeClr val="tx1"/>
                </a:solidFill>
              </a:rPr>
              <a:t>.</a:t>
            </a:r>
            <a:endParaRPr lang="fr-BE" sz="8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BE" sz="800" dirty="0">
                <a:solidFill>
                  <a:schemeClr val="tx1"/>
                </a:solidFill>
              </a:rPr>
              <a:t>S</a:t>
            </a:r>
            <a:r>
              <a:rPr lang="fr-BE" sz="800" dirty="0" smtClean="0">
                <a:solidFill>
                  <a:schemeClr val="tx1"/>
                </a:solidFill>
              </a:rPr>
              <a:t>éries </a:t>
            </a:r>
            <a:r>
              <a:rPr lang="fr-BE" sz="800" dirty="0">
                <a:solidFill>
                  <a:schemeClr val="tx1"/>
                </a:solidFill>
              </a:rPr>
              <a:t>de 3 chiffres. Les 3 chiffres sont répartis aléatoirement sur un espace </a:t>
            </a:r>
            <a:r>
              <a:rPr lang="fr-BE" sz="800" dirty="0" smtClean="0">
                <a:solidFill>
                  <a:schemeClr val="tx1"/>
                </a:solidFill>
              </a:rPr>
              <a:t>occupant au </a:t>
            </a:r>
            <a:r>
              <a:rPr lang="fr-BE" sz="800" dirty="0">
                <a:solidFill>
                  <a:schemeClr val="tx1"/>
                </a:solidFill>
              </a:rPr>
              <a:t>départ </a:t>
            </a:r>
            <a:r>
              <a:rPr lang="fr-BE" sz="800" dirty="0" smtClean="0">
                <a:solidFill>
                  <a:schemeClr val="tx1"/>
                </a:solidFill>
              </a:rPr>
              <a:t>3 caractères puis augmentant progressivement jusqu'à occuper 20 </a:t>
            </a:r>
            <a:r>
              <a:rPr lang="fr-BE" sz="800" dirty="0">
                <a:solidFill>
                  <a:schemeClr val="tx1"/>
                </a:solidFill>
              </a:rPr>
              <a:t>caractères (charge en mémoire de travail constante). </a:t>
            </a:r>
            <a:endParaRPr lang="fr-BE" sz="8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BE" sz="800" dirty="0" smtClean="0">
              <a:solidFill>
                <a:schemeClr val="tx1"/>
              </a:solidFill>
            </a:endParaRPr>
          </a:p>
          <a:p>
            <a:r>
              <a:rPr lang="fr-BE" sz="800" b="1" dirty="0" smtClean="0">
                <a:solidFill>
                  <a:schemeClr val="tx1"/>
                </a:solidFill>
              </a:rPr>
              <a:t>Durée de la  </a:t>
            </a:r>
            <a:r>
              <a:rPr lang="fr-BE" sz="800" b="1" dirty="0">
                <a:solidFill>
                  <a:schemeClr val="tx1"/>
                </a:solidFill>
              </a:rPr>
              <a:t>rééducation </a:t>
            </a:r>
            <a:r>
              <a:rPr lang="fr-BE" sz="800" dirty="0" smtClean="0">
                <a:solidFill>
                  <a:schemeClr val="tx1"/>
                </a:solidFill>
              </a:rPr>
              <a:t>:  </a:t>
            </a:r>
            <a:r>
              <a:rPr lang="fr-BE" sz="800" dirty="0">
                <a:solidFill>
                  <a:schemeClr val="tx1"/>
                </a:solidFill>
              </a:rPr>
              <a:t>9 mois, à raison de 3 séances par semaine dont 20 minutes consacrées à la rééducation de la lecture.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81346" y="1098730"/>
            <a:ext cx="5696190" cy="406880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115981" y="1047167"/>
            <a:ext cx="1404000" cy="14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RESULTATS</a:t>
            </a:r>
            <a:endParaRPr lang="fr-BE" sz="1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" name="ZoneTexte 82"/>
          <p:cNvSpPr txBox="1"/>
          <p:nvPr/>
        </p:nvSpPr>
        <p:spPr>
          <a:xfrm>
            <a:off x="4088906" y="5283087"/>
            <a:ext cx="5683877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 smtClean="0"/>
              <a:t>La méthode de rééducation présentée a permis une amélioration significative de la lecture objectivée dans les lignes de base administrées et observée dans les activités de la vie quotidienne du patient, professionnelle et privée.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 smtClean="0"/>
              <a:t>Il faut néanmoins tenir compte du fait que la rééducation de la lecture était concomitante à la prise en charge d’autres sphères de la cognition (fonctions mnésiques et exécutives).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 smtClean="0"/>
              <a:t>La réplication de la procédure sur un groupe de patients </a:t>
            </a:r>
            <a:r>
              <a:rPr lang="fr-FR" sz="800" dirty="0"/>
              <a:t> </a:t>
            </a:r>
            <a:r>
              <a:rPr lang="fr-FR" sz="800" dirty="0" smtClean="0"/>
              <a:t>serait nécessaire afin de confirmer l’efficacité de la méthode.</a:t>
            </a:r>
            <a:endParaRPr lang="en-US" sz="800" dirty="0"/>
          </a:p>
        </p:txBody>
      </p:sp>
      <p:sp>
        <p:nvSpPr>
          <p:cNvPr id="42" name="Text Box 1897"/>
          <p:cNvSpPr txBox="1">
            <a:spLocks noChangeArrowheads="1"/>
          </p:cNvSpPr>
          <p:nvPr/>
        </p:nvSpPr>
        <p:spPr bwMode="auto">
          <a:xfrm>
            <a:off x="4081346" y="6170607"/>
            <a:ext cx="5683877" cy="54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50000"/>
              </a:spcBef>
            </a:pPr>
            <a:r>
              <a:rPr lang="en-US" sz="600" dirty="0" err="1" smtClean="0"/>
              <a:t>Références</a:t>
            </a:r>
            <a:r>
              <a:rPr lang="fr-BE" sz="600" dirty="0"/>
              <a:t>:</a:t>
            </a:r>
          </a:p>
          <a:p>
            <a:pPr lvl="0"/>
            <a:r>
              <a:rPr lang="en-US" sz="600" dirty="0" err="1"/>
              <a:t>Schuett</a:t>
            </a:r>
            <a:r>
              <a:rPr lang="en-US" sz="600" dirty="0"/>
              <a:t>, S., Heywood, Ch. A., </a:t>
            </a:r>
            <a:r>
              <a:rPr lang="en-US" sz="600" dirty="0" err="1"/>
              <a:t>Kentridge</a:t>
            </a:r>
            <a:r>
              <a:rPr lang="en-US" sz="600" dirty="0"/>
              <a:t>, R; W., </a:t>
            </a:r>
            <a:r>
              <a:rPr lang="en-US" sz="600" dirty="0" err="1"/>
              <a:t>Zihl</a:t>
            </a:r>
            <a:r>
              <a:rPr lang="en-US" sz="600" dirty="0"/>
              <a:t>, J. (2008). Rehabilitation of </a:t>
            </a:r>
            <a:r>
              <a:rPr lang="en-US" sz="600" dirty="0" err="1"/>
              <a:t>hemianopic</a:t>
            </a:r>
            <a:r>
              <a:rPr lang="en-US" sz="600" dirty="0"/>
              <a:t> dyslexia: are words necessary for re-learning oculomotor control? </a:t>
            </a:r>
            <a:r>
              <a:rPr lang="fr-FR" sz="600" dirty="0"/>
              <a:t>Brain 2008, 131. 3156-3168.</a:t>
            </a:r>
            <a:endParaRPr lang="fr-BE" sz="600" dirty="0"/>
          </a:p>
          <a:p>
            <a:pPr lvl="0"/>
            <a:r>
              <a:rPr lang="fr-BE" sz="600" dirty="0" err="1"/>
              <a:t>Spitzyna</a:t>
            </a:r>
            <a:r>
              <a:rPr lang="fr-BE" sz="600" dirty="0"/>
              <a:t> GA, Wise RJS, McDonald SA, et al. 2007. </a:t>
            </a:r>
            <a:r>
              <a:rPr lang="en-US" sz="600" dirty="0"/>
              <a:t>Optokinetic therapy improves text reading in patients with </a:t>
            </a:r>
            <a:r>
              <a:rPr lang="en-US" sz="600" dirty="0" err="1"/>
              <a:t>hemianopic</a:t>
            </a:r>
            <a:r>
              <a:rPr lang="en-US" sz="600" dirty="0"/>
              <a:t> alexia : </a:t>
            </a:r>
            <a:r>
              <a:rPr lang="en-US" sz="600" i="1" dirty="0"/>
              <a:t>A controlled trial. Neurology, 68</a:t>
            </a:r>
            <a:r>
              <a:rPr lang="en-US" sz="600" dirty="0"/>
              <a:t>: 1922-30. </a:t>
            </a:r>
            <a:endParaRPr lang="fr-BE" sz="600" dirty="0"/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4118519" y="6654910"/>
            <a:ext cx="2383157" cy="20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205" tIns="39603" rIns="79205" bIns="39603">
            <a:spAutoFit/>
          </a:bodyPr>
          <a:lstStyle>
            <a:lvl1pPr defTabSz="7921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79216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79216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79216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79216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792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792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792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792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BE" sz="800" dirty="0">
                <a:latin typeface="Times New Roman" pitchFamily="18" charset="0"/>
              </a:rPr>
              <a:t>Contact: </a:t>
            </a:r>
            <a:r>
              <a:rPr lang="fr-BE" sz="800" dirty="0" smtClean="0">
                <a:latin typeface="Times New Roman" pitchFamily="18" charset="0"/>
              </a:rPr>
              <a:t>valentine.demoulin@chuliege.be</a:t>
            </a:r>
            <a:endParaRPr lang="en-US" sz="800" dirty="0">
              <a:latin typeface="Times New Roman" pitchFamily="18" charset="0"/>
            </a:endParaRPr>
          </a:p>
        </p:txBody>
      </p:sp>
      <p:cxnSp>
        <p:nvCxnSpPr>
          <p:cNvPr id="31" name="Connecteur droit 30"/>
          <p:cNvCxnSpPr/>
          <p:nvPr/>
        </p:nvCxnSpPr>
        <p:spPr>
          <a:xfrm>
            <a:off x="-3746" y="961837"/>
            <a:ext cx="990600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6006401" y="5217404"/>
            <a:ext cx="1564768" cy="14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CRITIQUES -DISCUSSION</a:t>
            </a:r>
            <a:endParaRPr lang="fr-BE" sz="1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294093" y="3028867"/>
            <a:ext cx="1404000" cy="14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METHODE</a:t>
            </a:r>
            <a:endParaRPr lang="fr-BE" sz="1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1963" y="1119167"/>
            <a:ext cx="3907913" cy="188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algn="just">
              <a:buFont typeface="Arial" panose="020B0604020202020204" pitchFamily="34" charset="0"/>
              <a:buChar char="•"/>
            </a:pPr>
            <a:endParaRPr lang="en-US" sz="800" dirty="0" smtClean="0">
              <a:solidFill>
                <a:schemeClr val="tx1"/>
              </a:solidFill>
            </a:endParaRPr>
          </a:p>
          <a:p>
            <a:pPr lvl="0" algn="just"/>
            <a:endParaRPr lang="en-US" sz="800" b="1" u="sng" dirty="0" smtClean="0">
              <a:solidFill>
                <a:schemeClr val="tx1"/>
              </a:solidFill>
            </a:endParaRPr>
          </a:p>
          <a:p>
            <a:pPr lvl="0" algn="just"/>
            <a:r>
              <a:rPr lang="en-US" sz="800" b="1" u="sng" dirty="0" smtClean="0">
                <a:solidFill>
                  <a:schemeClr val="tx1"/>
                </a:solidFill>
              </a:rPr>
              <a:t>HISTOIRE MEDICALE</a:t>
            </a:r>
            <a:endParaRPr lang="en-US" sz="800" dirty="0">
              <a:solidFill>
                <a:schemeClr val="tx1"/>
              </a:solidFill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 Patient </a:t>
            </a:r>
            <a:r>
              <a:rPr lang="fr-BE" sz="800" dirty="0" smtClean="0">
                <a:solidFill>
                  <a:schemeClr val="tx1"/>
                </a:solidFill>
              </a:rPr>
              <a:t>gaucher</a:t>
            </a:r>
            <a:r>
              <a:rPr lang="en-US" sz="800" dirty="0" smtClean="0">
                <a:solidFill>
                  <a:schemeClr val="tx1"/>
                </a:solidFill>
              </a:rPr>
              <a:t> - 55 ans  - </a:t>
            </a:r>
            <a:r>
              <a:rPr lang="fr-BE" sz="800" dirty="0" smtClean="0">
                <a:solidFill>
                  <a:schemeClr val="tx1"/>
                </a:solidFill>
              </a:rPr>
              <a:t>médecin.</a:t>
            </a:r>
            <a:endParaRPr lang="fr-BE" sz="800" dirty="0" smtClean="0">
              <a:solidFill>
                <a:schemeClr val="tx1"/>
              </a:solidFill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 Hémianopsie </a:t>
            </a:r>
            <a:r>
              <a:rPr lang="fr-BE" sz="800" dirty="0" smtClean="0">
                <a:solidFill>
                  <a:schemeClr val="tx1"/>
                </a:solidFill>
              </a:rPr>
              <a:t>droite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  <a:r>
              <a:rPr lang="fr-BE" sz="800" dirty="0" smtClean="0">
                <a:solidFill>
                  <a:schemeClr val="tx1"/>
                </a:solidFill>
              </a:rPr>
              <a:t>complète</a:t>
            </a:r>
            <a:r>
              <a:rPr lang="en-US" sz="800" dirty="0" smtClean="0">
                <a:solidFill>
                  <a:schemeClr val="tx1"/>
                </a:solidFill>
              </a:rPr>
              <a:t> suite à l’ablation d’un </a:t>
            </a:r>
            <a:r>
              <a:rPr lang="fr-BE" sz="800" dirty="0" smtClean="0">
                <a:solidFill>
                  <a:schemeClr val="tx1"/>
                </a:solidFill>
              </a:rPr>
              <a:t>tumeur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  <a:r>
              <a:rPr lang="fr-BE" sz="800" dirty="0" smtClean="0">
                <a:solidFill>
                  <a:schemeClr val="tx1"/>
                </a:solidFill>
              </a:rPr>
              <a:t>en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  <a:r>
              <a:rPr lang="fr-BE" sz="800" dirty="0" smtClean="0">
                <a:solidFill>
                  <a:schemeClr val="tx1"/>
                </a:solidFill>
              </a:rPr>
              <a:t>région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  <a:r>
              <a:rPr lang="fr-BE" sz="800" dirty="0" smtClean="0">
                <a:solidFill>
                  <a:schemeClr val="tx1"/>
                </a:solidFill>
              </a:rPr>
              <a:t>occipitale</a:t>
            </a:r>
            <a:r>
              <a:rPr lang="en-US" sz="800" dirty="0" smtClean="0">
                <a:solidFill>
                  <a:schemeClr val="tx1"/>
                </a:solidFill>
              </a:rPr>
              <a:t> gauche.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Résultat du bilan neuropsychologique : dyslexie hémianopsique, </a:t>
            </a:r>
            <a:r>
              <a:rPr lang="fr-BE" sz="800" dirty="0" smtClean="0">
                <a:solidFill>
                  <a:schemeClr val="tx1"/>
                </a:solidFill>
              </a:rPr>
              <a:t>déficit</a:t>
            </a:r>
            <a:r>
              <a:rPr lang="en-US" sz="800" dirty="0" smtClean="0">
                <a:solidFill>
                  <a:schemeClr val="tx1"/>
                </a:solidFill>
              </a:rPr>
              <a:t> mnésique et </a:t>
            </a:r>
            <a:r>
              <a:rPr lang="fr-BE" sz="800" dirty="0" smtClean="0">
                <a:solidFill>
                  <a:schemeClr val="tx1"/>
                </a:solidFill>
              </a:rPr>
              <a:t>exécutif</a:t>
            </a:r>
            <a:r>
              <a:rPr lang="en-US" sz="800" dirty="0" smtClean="0">
                <a:solidFill>
                  <a:schemeClr val="tx1"/>
                </a:solidFill>
              </a:rPr>
              <a:t>.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smtClean="0">
                <a:solidFill>
                  <a:schemeClr val="tx1"/>
                </a:solidFill>
              </a:rPr>
              <a:t>Reprise du travail à mi-temps </a:t>
            </a:r>
            <a:r>
              <a:rPr lang="en-US" sz="800" dirty="0" err="1" smtClean="0">
                <a:solidFill>
                  <a:schemeClr val="tx1"/>
                </a:solidFill>
              </a:rPr>
              <a:t>médical</a:t>
            </a:r>
            <a:r>
              <a:rPr lang="en-US" sz="800" dirty="0" smtClean="0">
                <a:solidFill>
                  <a:schemeClr val="tx1"/>
                </a:solidFill>
              </a:rPr>
              <a:t> après 1 </a:t>
            </a:r>
            <a:r>
              <a:rPr lang="fr-BE" sz="800" dirty="0" smtClean="0">
                <a:solidFill>
                  <a:schemeClr val="tx1"/>
                </a:solidFill>
              </a:rPr>
              <a:t>mois</a:t>
            </a:r>
            <a:r>
              <a:rPr lang="en-US" sz="800" dirty="0" smtClean="0">
                <a:solidFill>
                  <a:schemeClr val="tx1"/>
                </a:solidFill>
              </a:rPr>
              <a:t>.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 Entrée </a:t>
            </a:r>
            <a:r>
              <a:rPr lang="fr-BE" sz="800" dirty="0" smtClean="0">
                <a:solidFill>
                  <a:schemeClr val="tx1"/>
                </a:solidFill>
              </a:rPr>
              <a:t>en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  <a:r>
              <a:rPr lang="fr-BE" sz="800" dirty="0" smtClean="0">
                <a:solidFill>
                  <a:schemeClr val="tx1"/>
                </a:solidFill>
              </a:rPr>
              <a:t>rééducation</a:t>
            </a:r>
            <a:r>
              <a:rPr lang="en-US" sz="800" dirty="0" smtClean="0">
                <a:solidFill>
                  <a:schemeClr val="tx1"/>
                </a:solidFill>
              </a:rPr>
              <a:t> 2 </a:t>
            </a:r>
            <a:r>
              <a:rPr lang="fr-BE" sz="800" dirty="0" smtClean="0">
                <a:solidFill>
                  <a:schemeClr val="tx1"/>
                </a:solidFill>
              </a:rPr>
              <a:t>mois</a:t>
            </a:r>
            <a:r>
              <a:rPr lang="en-US" sz="800" dirty="0" smtClean="0">
                <a:solidFill>
                  <a:schemeClr val="tx1"/>
                </a:solidFill>
              </a:rPr>
              <a:t> et demi après installation de la lesion.</a:t>
            </a:r>
            <a:endParaRPr lang="en-US" sz="800" dirty="0">
              <a:solidFill>
                <a:schemeClr val="tx1"/>
              </a:solidFill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endParaRPr lang="en-US" sz="600" dirty="0">
              <a:solidFill>
                <a:schemeClr val="tx1"/>
              </a:solidFill>
            </a:endParaRPr>
          </a:p>
          <a:p>
            <a:pPr lvl="0" algn="just"/>
            <a:r>
              <a:rPr lang="en-US" sz="800" b="1" u="sng" dirty="0" smtClean="0">
                <a:solidFill>
                  <a:schemeClr val="tx1"/>
                </a:solidFill>
              </a:rPr>
              <a:t>PLAINTES</a:t>
            </a:r>
            <a:endParaRPr lang="en-US" sz="8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BE" sz="800" dirty="0" smtClean="0">
                <a:solidFill>
                  <a:schemeClr val="tx1"/>
                </a:solidFill>
              </a:rPr>
              <a:t> Plaintes centrées majoritairement sur </a:t>
            </a:r>
            <a:r>
              <a:rPr lang="fr-BE" sz="800" dirty="0">
                <a:solidFill>
                  <a:schemeClr val="tx1"/>
                </a:solidFill>
              </a:rPr>
              <a:t>la </a:t>
            </a:r>
            <a:r>
              <a:rPr lang="fr-BE" sz="800" dirty="0" smtClean="0">
                <a:solidFill>
                  <a:schemeClr val="tx1"/>
                </a:solidFill>
              </a:rPr>
              <a:t>lecture:  lenteur </a:t>
            </a:r>
            <a:r>
              <a:rPr lang="fr-BE" sz="800" dirty="0">
                <a:solidFill>
                  <a:schemeClr val="tx1"/>
                </a:solidFill>
              </a:rPr>
              <a:t>extrême, erreurs d’anticipation, retours en arrière, passages à la ligne difficiles, saturation </a:t>
            </a:r>
            <a:r>
              <a:rPr lang="fr-BE" sz="800" dirty="0" smtClean="0">
                <a:solidFill>
                  <a:schemeClr val="tx1"/>
                </a:solidFill>
              </a:rPr>
              <a:t>mentale</a:t>
            </a:r>
            <a:endParaRPr lang="fr-BE" sz="8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BE" sz="800" dirty="0" smtClean="0">
                <a:solidFill>
                  <a:schemeClr val="tx1"/>
                </a:solidFill>
              </a:rPr>
              <a:t>Répercussion </a:t>
            </a:r>
            <a:r>
              <a:rPr lang="fr-BE" sz="800" dirty="0">
                <a:solidFill>
                  <a:schemeClr val="tx1"/>
                </a:solidFill>
              </a:rPr>
              <a:t>significative dans la sphère professionnelle </a:t>
            </a:r>
            <a:r>
              <a:rPr lang="fr-BE" sz="800" dirty="0" smtClean="0">
                <a:solidFill>
                  <a:schemeClr val="tx1"/>
                </a:solidFill>
              </a:rPr>
              <a:t>(lecture d’articles scientifiques, de dossiers etc. ) </a:t>
            </a:r>
            <a:r>
              <a:rPr lang="fr-BE" sz="800" dirty="0">
                <a:solidFill>
                  <a:schemeClr val="tx1"/>
                </a:solidFill>
              </a:rPr>
              <a:t>et privée (abandon de la lecture </a:t>
            </a:r>
            <a:r>
              <a:rPr lang="fr-BE" sz="800" dirty="0" smtClean="0">
                <a:solidFill>
                  <a:schemeClr val="tx1"/>
                </a:solidFill>
              </a:rPr>
              <a:t>loisir autrefois très investie). </a:t>
            </a:r>
          </a:p>
          <a:p>
            <a:pPr algn="just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26807" y="1047167"/>
            <a:ext cx="1404000" cy="14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H.I.</a:t>
            </a:r>
            <a:endParaRPr lang="fr-BE" sz="1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2" name="Picture 4" descr="Logo CH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384" y="95319"/>
            <a:ext cx="1276684" cy="73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2616032" y="5800734"/>
            <a:ext cx="586700" cy="416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 dirty="0"/>
          </a:p>
        </p:txBody>
      </p:sp>
      <p:sp>
        <p:nvSpPr>
          <p:cNvPr id="26" name="ZoneTexte 4"/>
          <p:cNvSpPr txBox="1">
            <a:spLocks noChangeArrowheads="1"/>
          </p:cNvSpPr>
          <p:nvPr/>
        </p:nvSpPr>
        <p:spPr bwMode="auto">
          <a:xfrm>
            <a:off x="2817153" y="5916723"/>
            <a:ext cx="55687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BE" altLang="fr-FR" sz="600" dirty="0"/>
              <a:t>1  4     </a:t>
            </a:r>
            <a:r>
              <a:rPr lang="fr-BE" altLang="fr-FR" sz="600" dirty="0" smtClean="0"/>
              <a:t> </a:t>
            </a:r>
            <a:r>
              <a:rPr lang="fr-BE" altLang="fr-FR" sz="600" dirty="0"/>
              <a:t>9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06301" y="5800734"/>
            <a:ext cx="586700" cy="416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 dirty="0"/>
          </a:p>
        </p:txBody>
      </p:sp>
      <p:sp>
        <p:nvSpPr>
          <p:cNvPr id="28" name="ZoneTexte 4"/>
          <p:cNvSpPr txBox="1">
            <a:spLocks noChangeArrowheads="1"/>
          </p:cNvSpPr>
          <p:nvPr/>
        </p:nvSpPr>
        <p:spPr bwMode="auto">
          <a:xfrm>
            <a:off x="3507685" y="5916723"/>
            <a:ext cx="55687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altLang="fr-FR" sz="600" dirty="0" smtClean="0"/>
              <a:t>chemin</a:t>
            </a:r>
            <a:endParaRPr lang="fr-BE" altLang="fr-FR" sz="600" dirty="0"/>
          </a:p>
        </p:txBody>
      </p:sp>
      <p:sp>
        <p:nvSpPr>
          <p:cNvPr id="4" name="Rectangle 3"/>
          <p:cNvSpPr/>
          <p:nvPr/>
        </p:nvSpPr>
        <p:spPr>
          <a:xfrm>
            <a:off x="4136057" y="1157053"/>
            <a:ext cx="555001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800" dirty="0"/>
              <a:t>Les lignes de base post-rééducatives ont mis en évidence une amélioration significative à toutes les épreuves administrées </a:t>
            </a:r>
            <a:r>
              <a:rPr lang="fr-BE" sz="800" dirty="0" smtClean="0"/>
              <a:t>alors </a:t>
            </a:r>
            <a:r>
              <a:rPr lang="fr-BE" sz="800" dirty="0"/>
              <a:t>que le champ visuel est </a:t>
            </a:r>
            <a:r>
              <a:rPr lang="fr-BE" sz="800" dirty="0" smtClean="0"/>
              <a:t>inchangé (Batterie TAP 2.3). </a:t>
            </a:r>
          </a:p>
          <a:p>
            <a:endParaRPr lang="fr-BE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BE" sz="800" dirty="0" smtClean="0"/>
              <a:t>Batterie </a:t>
            </a:r>
            <a:r>
              <a:rPr lang="fr-BE" sz="800" dirty="0"/>
              <a:t>de lecture de M-P </a:t>
            </a:r>
            <a:r>
              <a:rPr lang="fr-BE" sz="800" dirty="0" err="1"/>
              <a:t>Departz</a:t>
            </a:r>
            <a:endParaRPr lang="fr-BE" sz="8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fr-BE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BE" sz="800" dirty="0" smtClean="0"/>
          </a:p>
          <a:p>
            <a:pPr algn="ctr"/>
            <a:r>
              <a:rPr lang="fr-BE" sz="800" dirty="0"/>
              <a:t>	</a:t>
            </a:r>
            <a:endParaRPr lang="fr-FR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BE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 smtClean="0"/>
              <a:t>Ligne de base expérimentale : lecture de phrases de 11 mots présentées 2 secondes </a:t>
            </a:r>
            <a:r>
              <a:rPr lang="fr-FR" sz="800" dirty="0" smtClean="0"/>
              <a:t>(</a:t>
            </a:r>
            <a:r>
              <a:rPr lang="fr-FR" sz="800" dirty="0" err="1" smtClean="0"/>
              <a:t>E-</a:t>
            </a:r>
            <a:r>
              <a:rPr lang="fr-FR" sz="800" dirty="0" err="1" smtClean="0"/>
              <a:t>prime</a:t>
            </a:r>
            <a:r>
              <a:rPr lang="fr-FR" sz="800" dirty="0" smtClean="0"/>
              <a:t>)</a:t>
            </a:r>
          </a:p>
          <a:p>
            <a:r>
              <a:rPr lang="fr-FR" sz="800" dirty="0" smtClean="0"/>
              <a:t> </a:t>
            </a:r>
            <a:endParaRPr lang="fr-FR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 smtClean="0"/>
              <a:t>Ligne </a:t>
            </a:r>
            <a:r>
              <a:rPr lang="fr-FR" sz="800" dirty="0"/>
              <a:t>de base expérimentale : lecture </a:t>
            </a:r>
            <a:r>
              <a:rPr lang="fr-FR" sz="800" dirty="0" smtClean="0"/>
              <a:t>d’un texte	</a:t>
            </a:r>
            <a:r>
              <a:rPr lang="fr-FR" sz="800" dirty="0" smtClean="0">
                <a:sym typeface="Wingdings 3" panose="05040102010807070707" pitchFamily="18" charset="2"/>
              </a:rPr>
              <a:t> </a:t>
            </a:r>
            <a:r>
              <a:rPr lang="fr-FR" sz="800" dirty="0" smtClean="0"/>
              <a:t>Test D2</a:t>
            </a:r>
            <a:endParaRPr lang="fr-FR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BE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BE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BE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BE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BE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BE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BE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BE" sz="800" dirty="0" smtClean="0"/>
              <a:t>Amélioration rapportée par le patient en </a:t>
            </a:r>
            <a:r>
              <a:rPr lang="fr-BE" sz="800" dirty="0"/>
              <a:t>situation professionnelle et </a:t>
            </a:r>
            <a:r>
              <a:rPr lang="fr-BE" sz="800" dirty="0" smtClean="0"/>
              <a:t>reprise de la </a:t>
            </a:r>
            <a:r>
              <a:rPr lang="fr-BE" sz="800" dirty="0"/>
              <a:t>lecture </a:t>
            </a:r>
            <a:r>
              <a:rPr lang="fr-BE" sz="800" dirty="0" smtClean="0"/>
              <a:t>d’essais </a:t>
            </a:r>
            <a:r>
              <a:rPr lang="fr-BE" sz="800" dirty="0"/>
              <a:t>durant ses heures de loisir.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BE" sz="800" dirty="0" smtClean="0"/>
          </a:p>
        </p:txBody>
      </p:sp>
      <p:graphicFrame>
        <p:nvGraphicFramePr>
          <p:cNvPr id="30" name="Graphique 29"/>
          <p:cNvGraphicFramePr/>
          <p:nvPr>
            <p:extLst>
              <p:ext uri="{D42A27DB-BD31-4B8C-83A1-F6EECF244321}">
                <p14:modId xmlns:p14="http://schemas.microsoft.com/office/powerpoint/2010/main" val="2200223239"/>
              </p:ext>
            </p:extLst>
          </p:nvPr>
        </p:nvGraphicFramePr>
        <p:xfrm>
          <a:off x="4159702" y="1704640"/>
          <a:ext cx="2487388" cy="1044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3" name="Graphique 32"/>
          <p:cNvGraphicFramePr/>
          <p:nvPr>
            <p:extLst>
              <p:ext uri="{D42A27DB-BD31-4B8C-83A1-F6EECF244321}">
                <p14:modId xmlns:p14="http://schemas.microsoft.com/office/powerpoint/2010/main" val="2227579690"/>
              </p:ext>
            </p:extLst>
          </p:nvPr>
        </p:nvGraphicFramePr>
        <p:xfrm>
          <a:off x="6738559" y="1704640"/>
          <a:ext cx="2729405" cy="1035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5" name="Graphique 34"/>
          <p:cNvGraphicFramePr/>
          <p:nvPr>
            <p:extLst>
              <p:ext uri="{D42A27DB-BD31-4B8C-83A1-F6EECF244321}">
                <p14:modId xmlns:p14="http://schemas.microsoft.com/office/powerpoint/2010/main" val="3594585018"/>
              </p:ext>
            </p:extLst>
          </p:nvPr>
        </p:nvGraphicFramePr>
        <p:xfrm>
          <a:off x="4144019" y="2977619"/>
          <a:ext cx="2515004" cy="868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6" name="Graphique 35"/>
          <p:cNvGraphicFramePr/>
          <p:nvPr>
            <p:extLst>
              <p:ext uri="{D42A27DB-BD31-4B8C-83A1-F6EECF244321}">
                <p14:modId xmlns:p14="http://schemas.microsoft.com/office/powerpoint/2010/main" val="3376848028"/>
              </p:ext>
            </p:extLst>
          </p:nvPr>
        </p:nvGraphicFramePr>
        <p:xfrm>
          <a:off x="6750491" y="2979511"/>
          <a:ext cx="2705541" cy="868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39" name="Image 38"/>
          <p:cNvPicPr/>
          <p:nvPr/>
        </p:nvPicPr>
        <p:blipFill rotWithShape="1">
          <a:blip r:embed="rId8"/>
          <a:srcRect l="27231" t="62457" r="40665" b="25816"/>
          <a:stretch/>
        </p:blipFill>
        <p:spPr bwMode="auto">
          <a:xfrm>
            <a:off x="6750491" y="4070315"/>
            <a:ext cx="2133600" cy="438150"/>
          </a:xfrm>
          <a:prstGeom prst="rect">
            <a:avLst/>
          </a:prstGeom>
          <a:ln w="28575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0" name="Image 39"/>
          <p:cNvPicPr/>
          <p:nvPr/>
        </p:nvPicPr>
        <p:blipFill rotWithShape="1">
          <a:blip r:embed="rId9"/>
          <a:srcRect l="24222" t="30591" r="42671" b="53348"/>
          <a:stretch/>
        </p:blipFill>
        <p:spPr bwMode="auto">
          <a:xfrm>
            <a:off x="4169679" y="4082498"/>
            <a:ext cx="2200275" cy="600075"/>
          </a:xfrm>
          <a:prstGeom prst="rect">
            <a:avLst/>
          </a:prstGeom>
          <a:ln w="28575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5430468" y="2199083"/>
            <a:ext cx="36004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 smtClean="0"/>
              <a:t>79,54</a:t>
            </a:r>
            <a:endParaRPr lang="fr-BE" sz="600" dirty="0"/>
          </a:p>
        </p:txBody>
      </p:sp>
      <p:sp>
        <p:nvSpPr>
          <p:cNvPr id="29" name="ZoneTexte 28"/>
          <p:cNvSpPr txBox="1"/>
          <p:nvPr/>
        </p:nvSpPr>
        <p:spPr>
          <a:xfrm>
            <a:off x="4736976" y="2291416"/>
            <a:ext cx="3997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 smtClean="0"/>
              <a:t>38,63</a:t>
            </a:r>
            <a:endParaRPr lang="fr-BE" sz="600" dirty="0"/>
          </a:p>
        </p:txBody>
      </p:sp>
      <p:sp>
        <p:nvSpPr>
          <p:cNvPr id="32" name="ZoneTexte 31"/>
          <p:cNvSpPr txBox="1"/>
          <p:nvPr/>
        </p:nvSpPr>
        <p:spPr>
          <a:xfrm>
            <a:off x="7320086" y="2303466"/>
            <a:ext cx="3997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90" dirty="0" smtClean="0"/>
              <a:t>15,9</a:t>
            </a:r>
            <a:endParaRPr lang="fr-BE" sz="590" dirty="0"/>
          </a:p>
        </p:txBody>
      </p:sp>
    </p:spTree>
    <p:extLst>
      <p:ext uri="{BB962C8B-B14F-4D97-AF65-F5344CB8AC3E}">
        <p14:creationId xmlns:p14="http://schemas.microsoft.com/office/powerpoint/2010/main" val="204955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é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dule">
  <a:themeElements>
    <a:clrScheme name="Personnalisé 1">
      <a:dk1>
        <a:sysClr val="windowText" lastClr="000000"/>
      </a:dk1>
      <a:lt1>
        <a:sysClr val="window" lastClr="FFFFFF"/>
      </a:lt1>
      <a:dk2>
        <a:srgbClr val="26697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</Template>
  <TotalTime>6394</TotalTime>
  <Words>636</Words>
  <Application>Microsoft Office PowerPoint</Application>
  <PresentationFormat>Format A4 (210 x 297 mm)</PresentationFormat>
  <Paragraphs>105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Wingdings 2</vt:lpstr>
      <vt:lpstr>Wingdings 3</vt:lpstr>
      <vt:lpstr>Présentation</vt:lpstr>
      <vt:lpstr>1_Module</vt:lpstr>
      <vt:lpstr> Rééducation d’une dyslexie hémianopsique : cas H.I.  Valentine DEMOULIN (1) &amp; Jean-François KAUX (2)  (1) Unité de Revalidation Neuro-Cognitive et Logopédique (RNCL), Service de Médecine Physique, CHU de Liège, Belgique (2) Service de Médecine Physique, CHU de Liège, Belgique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ULG</dc:creator>
  <cp:lastModifiedBy>Valentine DEMOULIN</cp:lastModifiedBy>
  <cp:revision>804</cp:revision>
  <cp:lastPrinted>2014-04-01T13:40:32Z</cp:lastPrinted>
  <dcterms:created xsi:type="dcterms:W3CDTF">2008-05-23T12:05:59Z</dcterms:created>
  <dcterms:modified xsi:type="dcterms:W3CDTF">2020-05-25T15:53:45Z</dcterms:modified>
</cp:coreProperties>
</file>