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68" r:id="rId3"/>
    <p:sldId id="269" r:id="rId4"/>
    <p:sldId id="270" r:id="rId5"/>
    <p:sldId id="271" r:id="rId6"/>
    <p:sldId id="295" r:id="rId7"/>
    <p:sldId id="297" r:id="rId8"/>
    <p:sldId id="275" r:id="rId9"/>
    <p:sldId id="278" r:id="rId10"/>
    <p:sldId id="279" r:id="rId11"/>
    <p:sldId id="280" r:id="rId12"/>
    <p:sldId id="277" r:id="rId13"/>
    <p:sldId id="281" r:id="rId14"/>
    <p:sldId id="282" r:id="rId15"/>
    <p:sldId id="285" r:id="rId16"/>
    <p:sldId id="284" r:id="rId17"/>
    <p:sldId id="283" r:id="rId18"/>
    <p:sldId id="288" r:id="rId19"/>
    <p:sldId id="300" r:id="rId20"/>
    <p:sldId id="287" r:id="rId21"/>
    <p:sldId id="289" r:id="rId22"/>
    <p:sldId id="290" r:id="rId23"/>
    <p:sldId id="291" r:id="rId24"/>
    <p:sldId id="292" r:id="rId25"/>
    <p:sldId id="293" r:id="rId26"/>
    <p:sldId id="265" r:id="rId27"/>
    <p:sldId id="298" r:id="rId28"/>
    <p:sldId id="296" r:id="rId29"/>
    <p:sldId id="301" r:id="rId30"/>
    <p:sldId id="302" r:id="rId31"/>
    <p:sldId id="276" r:id="rId32"/>
    <p:sldId id="29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41C"/>
    <a:srgbClr val="2A881A"/>
    <a:srgbClr val="3F9747"/>
    <a:srgbClr val="42B832"/>
    <a:srgbClr val="339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 autoAdjust="0"/>
  </p:normalViewPr>
  <p:slideViewPr>
    <p:cSldViewPr>
      <p:cViewPr>
        <p:scale>
          <a:sx n="68" d="100"/>
          <a:sy n="68" d="100"/>
        </p:scale>
        <p:origin x="-1572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DF145-B57E-4C0E-AE74-B899376C9FAF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3C3DB-800C-4D4D-92E1-D9A167263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1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00F134-3052-4F17-8722-C0FE673E23A5}" type="slidenum">
              <a:rPr lang="uk-UA" altLang="uk-UA"/>
              <a:pPr/>
              <a:t>32</a:t>
            </a:fld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Isotopic and microbiologic evidence of greenhouse gases transformation mechanisms in groundwater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03483" y="692696"/>
            <a:ext cx="1811310" cy="472280"/>
          </a:xfrm>
        </p:spPr>
        <p:txBody>
          <a:bodyPr>
            <a:norm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24.11.2020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4877" y="5157192"/>
            <a:ext cx="4041775" cy="639762"/>
          </a:xfrm>
        </p:spPr>
        <p:txBody>
          <a:bodyPr>
            <a:noAutofit/>
          </a:bodyPr>
          <a:lstStyle/>
          <a:p>
            <a:r>
              <a:rPr lang="en-US" sz="20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Supervisor: Serge </a:t>
            </a:r>
            <a:r>
              <a:rPr lang="en-US" sz="2000" b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Brouyère</a:t>
            </a:r>
            <a:endParaRPr lang="en-US" sz="20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Co-supervisor: Alberto V. Borges</a:t>
            </a:r>
            <a:endParaRPr lang="en-US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259836" y="692696"/>
            <a:ext cx="7488628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9822" y="764704"/>
            <a:ext cx="3523064" cy="4320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Liège (Belgium)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93575" y="6021288"/>
            <a:ext cx="8352928" cy="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2" y="6157516"/>
            <a:ext cx="1213597" cy="58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4840" y="188640"/>
            <a:ext cx="8563624" cy="504056"/>
          </a:xfrm>
          <a:prstGeom prst="rect">
            <a:avLst/>
          </a:prstGeom>
          <a:solidFill>
            <a:srgbClr val="2D941C"/>
          </a:solidFill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Doctoral thesis defense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840" y="692696"/>
            <a:ext cx="8561663" cy="504056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152400" y="3869432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Olha Nikolenko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 descr="Inspiration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79" y="6128785"/>
            <a:ext cx="523161" cy="6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flag_yellow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177086"/>
            <a:ext cx="701520" cy="4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2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Olha\Desktop\work\N2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3" y="1088740"/>
            <a:ext cx="7992888" cy="4464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stable isotopes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1824" y="6121506"/>
            <a:ext cx="76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 Sources, processes and factors that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 δ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N-N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values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8593" y="4569653"/>
            <a:ext cx="64807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2277107"/>
            <a:ext cx="64807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2203570"/>
            <a:ext cx="64807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Левая фигурная скобка 3"/>
          <p:cNvSpPr/>
          <p:nvPr/>
        </p:nvSpPr>
        <p:spPr>
          <a:xfrm rot="16200000">
            <a:off x="2079495" y="1764326"/>
            <a:ext cx="191070" cy="2182752"/>
          </a:xfrm>
          <a:prstGeom prst="leftBrace">
            <a:avLst>
              <a:gd name="adj1" fmla="val 278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Левая фигурная скобка 15"/>
          <p:cNvSpPr/>
          <p:nvPr/>
        </p:nvSpPr>
        <p:spPr>
          <a:xfrm rot="16200000">
            <a:off x="3571638" y="2454931"/>
            <a:ext cx="191071" cy="801540"/>
          </a:xfrm>
          <a:prstGeom prst="leftBrace">
            <a:avLst>
              <a:gd name="adj1" fmla="val 278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Левая фигурная скобка 17"/>
          <p:cNvSpPr/>
          <p:nvPr/>
        </p:nvSpPr>
        <p:spPr>
          <a:xfrm rot="16200000">
            <a:off x="1835151" y="4125185"/>
            <a:ext cx="191070" cy="2182752"/>
          </a:xfrm>
          <a:prstGeom prst="leftBrace">
            <a:avLst>
              <a:gd name="adj1" fmla="val 278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6688877" y="2299474"/>
            <a:ext cx="191070" cy="1112452"/>
          </a:xfrm>
          <a:prstGeom prst="leftBrace">
            <a:avLst>
              <a:gd name="adj1" fmla="val 2789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9664" y="3059377"/>
            <a:ext cx="1258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nrichment in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N-N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2648" y="3053656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depletion in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N-N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7510" y="3053656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depletion in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N-N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3648" y="5420619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depletion in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N-N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309" y="2203570"/>
            <a:ext cx="743339" cy="556596"/>
          </a:xfrm>
          <a:prstGeom prst="rect">
            <a:avLst/>
          </a:prstGeom>
          <a:noFill/>
          <a:ln w="38100">
            <a:solidFill>
              <a:srgbClr val="2A8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01824" y="4149080"/>
            <a:ext cx="1133872" cy="420573"/>
          </a:xfrm>
          <a:prstGeom prst="rect">
            <a:avLst/>
          </a:prstGeom>
          <a:noFill/>
          <a:ln w="38100">
            <a:solidFill>
              <a:srgbClr val="2A8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4" grpId="0" animBg="1"/>
      <p:bldP spid="16" grpId="0" animBg="1"/>
      <p:bldP spid="18" grpId="0" animBg="1"/>
      <p:bldP spid="19" grpId="0" animBg="1"/>
      <p:bldP spid="5" grpId="0"/>
      <p:bldP spid="20" grpId="0"/>
      <p:bldP spid="21" grpId="0"/>
      <p:bldP spid="22" grpId="0"/>
      <p:bldP spid="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507288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isotope studies: O, B, S, 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7"/>
          <p:cNvSpPr>
            <a:spLocks noGrp="1"/>
          </p:cNvSpPr>
          <p:nvPr>
            <p:ph idx="1"/>
          </p:nvPr>
        </p:nvSpPr>
        <p:spPr>
          <a:xfrm>
            <a:off x="6017443" y="4956616"/>
            <a:ext cx="1297175" cy="3600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S-SO</a:t>
            </a:r>
            <a:r>
              <a:rPr lang="en-US" sz="1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210" y="2414062"/>
            <a:ext cx="36359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nitrate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1/3* δ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O2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+ 2/3 * δ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H2O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855" y="1985791"/>
            <a:ext cx="376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itrification:</a:t>
            </a:r>
            <a:endParaRPr lang="en-US" sz="1600" b="1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6732" y="1562806"/>
            <a:ext cx="4032448" cy="2736304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1749711" y="1642924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O-NO</a:t>
            </a:r>
            <a:r>
              <a:rPr lang="en-US" sz="1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33562" y="2365579"/>
            <a:ext cx="3545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D941C"/>
              </a:buClr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δ11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sewage: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-7.7‰ to +12.9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‰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88024" y="1562806"/>
            <a:ext cx="4032448" cy="2736304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угольник 24"/>
          <p:cNvSpPr/>
          <p:nvPr/>
        </p:nvSpPr>
        <p:spPr>
          <a:xfrm>
            <a:off x="6419662" y="1778830"/>
            <a:ext cx="600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02371" y="3356992"/>
            <a:ext cx="3545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D941C"/>
              </a:buClr>
            </a:pP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δ11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manure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+14.5‰ to +42.5‰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6732" y="4509120"/>
            <a:ext cx="8443740" cy="2160240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Прямоугольник 33"/>
          <p:cNvSpPr/>
          <p:nvPr/>
        </p:nvSpPr>
        <p:spPr>
          <a:xfrm>
            <a:off x="853726" y="5929221"/>
            <a:ext cx="285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D941C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eterotrophic denitrification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Левая фигурная скобка 26"/>
          <p:cNvSpPr/>
          <p:nvPr/>
        </p:nvSpPr>
        <p:spPr>
          <a:xfrm rot="16200000">
            <a:off x="2099940" y="4529339"/>
            <a:ext cx="318708" cy="2337624"/>
          </a:xfrm>
          <a:prstGeom prst="leftBrace">
            <a:avLst>
              <a:gd name="adj1" fmla="val 40540"/>
              <a:gd name="adj2" fmla="val 5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5237990" y="5904320"/>
            <a:ext cx="285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D941C"/>
              </a:buClr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autotrophic denitrification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Левая фигурная скобка 39"/>
          <p:cNvSpPr/>
          <p:nvPr/>
        </p:nvSpPr>
        <p:spPr>
          <a:xfrm rot="16200000">
            <a:off x="6392869" y="4413110"/>
            <a:ext cx="318708" cy="2520279"/>
          </a:xfrm>
          <a:prstGeom prst="leftBrace">
            <a:avLst>
              <a:gd name="adj1" fmla="val 40540"/>
              <a:gd name="adj2" fmla="val 5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Объект 7"/>
          <p:cNvSpPr txBox="1">
            <a:spLocks/>
          </p:cNvSpPr>
          <p:nvPr/>
        </p:nvSpPr>
        <p:spPr>
          <a:xfrm>
            <a:off x="1754927" y="4956616"/>
            <a:ext cx="1152128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Clr>
                <a:srgbClr val="2D941C"/>
              </a:buClr>
              <a:buFont typeface="Arial" pitchFamily="34" charset="0"/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C-DIC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7906" y="2822808"/>
            <a:ext cx="37578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Denitrification:</a:t>
            </a:r>
            <a:endParaRPr lang="en-US" sz="1600" b="1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1600" b="1" baseline="30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O-NO</a:t>
            </a:r>
            <a:r>
              <a:rPr lang="en-US" sz="1600" b="1" baseline="-25000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baseline="30000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l-GR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1600" b="1" baseline="30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baseline="30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N-NO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baseline="30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1:2 (Kendall &amp;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Aravena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2000), 1:1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Koba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etc.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part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772815"/>
            <a:ext cx="8640960" cy="2016225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scale investigations: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buClr>
                <a:srgbClr val="2D941C"/>
              </a:buClr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of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and accumulation of GHGs in different parts of the studied aquifer across its lateral and vertical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dimensions;</a:t>
            </a:r>
          </a:p>
          <a:p>
            <a:pPr algn="just">
              <a:lnSpc>
                <a:spcPct val="120000"/>
              </a:lnSpc>
              <a:buClr>
                <a:srgbClr val="2D941C"/>
              </a:buClr>
              <a:buAutoNum type="arabicParenR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ollecting information about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hydrochemical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of the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subsurface.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7"/>
          <p:cNvSpPr txBox="1">
            <a:spLocks/>
          </p:cNvSpPr>
          <p:nvPr/>
        </p:nvSpPr>
        <p:spPr>
          <a:xfrm>
            <a:off x="251520" y="3789074"/>
            <a:ext cx="8640960" cy="4233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Clr>
                <a:srgbClr val="2D941C"/>
              </a:buClr>
              <a:buFont typeface="Arial" pitchFamily="34" charset="0"/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scale explorations: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Font typeface="Arial" pitchFamily="34" charset="0"/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aim:</a:t>
            </a: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and quantification of the rates of N</a:t>
            </a:r>
            <a:r>
              <a:rPr lang="en-US" sz="16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production and consumption processes within the studied aquifer using in situ and laboratory designed hydrogeological, isotope and microbiological experiments.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Font typeface="Arial" pitchFamily="34" charset="0"/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objectives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23371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arenR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variability of GHGs concentration along groundwater flow;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arenR" startAt="2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sources of N and C loads across the aquifer;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arenR" startAt="3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processes that govern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biogeochemistry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GHGs under different environmental settings.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description of the area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C:\Users\Olha\Desktop\Belgium map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5" y="1700808"/>
            <a:ext cx="5320952" cy="44792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722646" y="1700808"/>
            <a:ext cx="327795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Peculiarities of the </a:t>
            </a:r>
            <a:r>
              <a:rPr lang="en-GB" altLang="uk-UA" sz="1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studied area:</a:t>
            </a:r>
            <a:endParaRPr lang="en-GB" altLang="uk-UA" sz="14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GB" altLang="uk-UA" sz="1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rea: </a:t>
            </a: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480 km</a:t>
            </a:r>
            <a:r>
              <a:rPr lang="en-GB" altLang="uk-UA" sz="1400" kern="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altLang="uk-UA" sz="1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en-GB" altLang="uk-UA" sz="14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65% of </a:t>
            </a:r>
            <a:r>
              <a:rPr lang="en-GB" altLang="uk-UA" sz="1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agricultural </a:t>
            </a: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activities</a:t>
            </a:r>
            <a:r>
              <a:rPr lang="en-GB" altLang="uk-UA" sz="1400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en-GB" altLang="uk-UA" sz="1400" kern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uk-UA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34102" y="2683218"/>
            <a:ext cx="32004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fracturing of chalk aquifer;</a:t>
            </a:r>
          </a:p>
          <a:p>
            <a:pPr marL="285750" lvl="0" indent="-28575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nconfined – the South;</a:t>
            </a:r>
          </a:p>
          <a:p>
            <a:pPr lvl="0" algn="just">
              <a:lnSpc>
                <a:spcPct val="150000"/>
              </a:lnSpc>
              <a:buClr>
                <a:srgbClr val="00B050"/>
              </a:buClr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semi-confined –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near the Geer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river;</a:t>
            </a:r>
          </a:p>
          <a:p>
            <a:pPr lvl="0" algn="just">
              <a:lnSpc>
                <a:spcPct val="150000"/>
              </a:lnSpc>
              <a:buClr>
                <a:srgbClr val="00B050"/>
              </a:buClr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confined – the North-West.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4391378"/>
            <a:ext cx="452506" cy="4057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3940416"/>
            <a:ext cx="720080" cy="326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2076570" y="4797152"/>
            <a:ext cx="839246" cy="3264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-101500" y="6397929"/>
            <a:ext cx="6219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the studied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 in the Geer basin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132856"/>
            <a:ext cx="2880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3619500" y="6167059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Nikolenko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et 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al.,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analyzed parameters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2433302"/>
            <a:ext cx="3174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hydrogeochemical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(DO, DOC, SO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HCO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pH etc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>
              <a:buClr>
                <a:srgbClr val="2D941C"/>
              </a:buClr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concentrations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N-species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O);</a:t>
            </a:r>
          </a:p>
          <a:p>
            <a:pPr marL="285750" indent="-285750"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O, NO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80528" y="6006909"/>
            <a:ext cx="6619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istribution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DO, Cl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along </a:t>
            </a: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flow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C:\Users\Olha\Desktop\work\graph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5247018" cy="4030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8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distribution of GHGs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6423857"/>
            <a:ext cx="6475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istribution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O, CH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CO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along groundwater flow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C:\Users\Olha\Desktop\work\graph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93" y="1340768"/>
            <a:ext cx="6658814" cy="5069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N sources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" y="6276991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Sources of N loading across the aquifer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D:\Documents\Conferences\figures Korea\Nsourc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" y="1700807"/>
            <a:ext cx="4320477" cy="302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723330"/>
            <a:ext cx="1224136" cy="12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723329"/>
            <a:ext cx="1368153" cy="107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6781515" y="5821703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Nikolenko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et 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al.,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C:\Users\Olha\Desktop\work\source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89" y="1700808"/>
            <a:ext cx="4644011" cy="2977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Olha\Desktop\work\lan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08" y="1556702"/>
            <a:ext cx="6199584" cy="47202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N sources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" y="6276991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 use map of the studied area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971600" y="1916832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5529" y="157827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68144" y="2780928"/>
            <a:ext cx="144016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3501008"/>
            <a:ext cx="144016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5868144" y="4581128"/>
            <a:ext cx="144016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CO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888" y="4221088"/>
            <a:ext cx="8165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accumulation</a:t>
            </a: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northern zone is characterized with the higher tendency towards CH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accumulation;</a:t>
            </a: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resence under aerobic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conditions in southern, central and north-eastern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zones suggests its thermogenic origin.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332" y="1988840"/>
            <a:ext cx="8165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tendency towards accumulation of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 smtClean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subsurface dynamics of CO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governed by two processes: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AutoNum type="arabicParenR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dissolution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carbonate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minerals;</a:t>
            </a: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AutoNum type="arabicParenR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degradation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DOC derived from the mineralization processes in the soil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6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study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502286"/>
            <a:ext cx="4677496" cy="361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807709" y="5503899"/>
            <a:ext cx="538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Fig. 2.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</a:rPr>
              <a:t>historical change in the </a:t>
            </a:r>
          </a:p>
          <a:p>
            <a:pPr lvl="0" algn="ctr"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</a:rPr>
              <a:t>atmospheric concentrations of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GHGs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Прямоугольник 22"/>
          <p:cNvSpPr>
            <a:spLocks noChangeArrowheads="1"/>
          </p:cNvSpPr>
          <p:nvPr/>
        </p:nvSpPr>
        <p:spPr bwMode="auto">
          <a:xfrm>
            <a:off x="6450650" y="5203022"/>
            <a:ext cx="2349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800" dirty="0">
                <a:latin typeface="Arial" panose="020B0604020202020204" pitchFamily="34" charset="0"/>
                <a:cs typeface="Arial" panose="020B0604020202020204" pitchFamily="34" charset="0"/>
              </a:rPr>
              <a:t>Source: IPCC AR5  WGIII, 2014</a:t>
            </a:r>
            <a:endParaRPr lang="uk-UA" altLang="uk-UA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">
            <a:extLst>
              <a:ext uri="{FF2B5EF4-FFF2-40B4-BE49-F238E27FC236}">
                <a16:creationId xmlns="" xmlns:a16="http://schemas.microsoft.com/office/drawing/2014/main" id="{44A7B9A5-F786-4C97-9A33-3853703CB71D}"/>
              </a:ext>
            </a:extLst>
          </p:cNvPr>
          <p:cNvSpPr txBox="1"/>
          <p:nvPr/>
        </p:nvSpPr>
        <p:spPr>
          <a:xfrm>
            <a:off x="232120" y="1502286"/>
            <a:ext cx="61587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>
              <a:spcBef>
                <a:spcPts val="600"/>
              </a:spcBef>
            </a:pP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BE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BE" b="1" baseline="-25000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fr-BE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fr-BE" b="1" baseline="-25000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</a:pP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fr-BE" b="1" dirty="0" smtClean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8" name="Accolade fermante 3">
            <a:extLst>
              <a:ext uri="{FF2B5EF4-FFF2-40B4-BE49-F238E27FC236}">
                <a16:creationId xmlns="" xmlns:a16="http://schemas.microsoft.com/office/drawing/2014/main" id="{BF638025-CCA2-4BFE-92CE-409E2C6827BC}"/>
              </a:ext>
            </a:extLst>
          </p:cNvPr>
          <p:cNvSpPr/>
          <p:nvPr/>
        </p:nvSpPr>
        <p:spPr>
          <a:xfrm>
            <a:off x="919733" y="1610218"/>
            <a:ext cx="504056" cy="1476244"/>
          </a:xfrm>
          <a:prstGeom prst="rightBrace">
            <a:avLst/>
          </a:prstGeom>
          <a:ln w="317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ZoneTexte 4">
            <a:extLst>
              <a:ext uri="{FF2B5EF4-FFF2-40B4-BE49-F238E27FC236}">
                <a16:creationId xmlns="" xmlns:a16="http://schemas.microsoft.com/office/drawing/2014/main" id="{CD610D6B-18D8-4D22-A0D3-69A1D19709E7}"/>
              </a:ext>
            </a:extLst>
          </p:cNvPr>
          <p:cNvSpPr txBox="1"/>
          <p:nvPr/>
        </p:nvSpPr>
        <p:spPr>
          <a:xfrm>
            <a:off x="1203752" y="1816902"/>
            <a:ext cx="258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Most significant greenhouse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</a:p>
          <a:p>
            <a:pPr algn="ctr"/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11">
            <a:extLst>
              <a:ext uri="{FF2B5EF4-FFF2-40B4-BE49-F238E27FC236}">
                <a16:creationId xmlns="" xmlns:a16="http://schemas.microsoft.com/office/drawing/2014/main" id="{4F9F4A21-1083-4B63-B79D-F94FCE389EB8}"/>
              </a:ext>
            </a:extLst>
          </p:cNvPr>
          <p:cNvSpPr txBox="1"/>
          <p:nvPr/>
        </p:nvSpPr>
        <p:spPr>
          <a:xfrm>
            <a:off x="1835695" y="2786854"/>
            <a:ext cx="229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Strong ozone </a:t>
            </a:r>
            <a:endParaRPr lang="fr-B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epleting substance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8ACD1098-ABF5-4EF1-AF5C-2D3BAC7BF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38987" r="30813" b="15774"/>
          <a:stretch/>
        </p:blipFill>
        <p:spPr bwMode="auto">
          <a:xfrm>
            <a:off x="315967" y="3597724"/>
            <a:ext cx="3453449" cy="220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21316" y="583632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www.ehso.com/climatechange/climatechangecauses-</a:t>
            </a:r>
          </a:p>
          <a:p>
            <a:r>
              <a:rPr lang="fr-B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greenhouseeffect.php</a:t>
            </a:r>
            <a:endParaRPr lang="fr-B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 стрелкой 38"/>
          <p:cNvCxnSpPr>
            <a:stCxn id="28" idx="2"/>
          </p:cNvCxnSpPr>
          <p:nvPr/>
        </p:nvCxnSpPr>
        <p:spPr>
          <a:xfrm flipV="1">
            <a:off x="919733" y="3086461"/>
            <a:ext cx="915962" cy="1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-650659" y="6165304"/>
            <a:ext cx="5386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Fig. 1. </a:t>
            </a:r>
            <a:r>
              <a:rPr lang="en-US" sz="1600" b="1" dirty="0">
                <a:solidFill>
                  <a:srgbClr val="202122"/>
                </a:solidFill>
                <a:latin typeface="Arial"/>
              </a:rPr>
              <a:t>The greenhouse effect of solar </a:t>
            </a:r>
            <a:endParaRPr lang="en-US" sz="1600" b="1" dirty="0" smtClean="0">
              <a:solidFill>
                <a:srgbClr val="202122"/>
              </a:solidFill>
              <a:latin typeface="Arial"/>
            </a:endParaRPr>
          </a:p>
          <a:p>
            <a:pPr lvl="0" algn="ctr">
              <a:defRPr/>
            </a:pPr>
            <a:r>
              <a:rPr lang="en-US" sz="1600" b="1" dirty="0" smtClean="0">
                <a:solidFill>
                  <a:srgbClr val="202122"/>
                </a:solidFill>
                <a:latin typeface="Arial"/>
              </a:rPr>
              <a:t>radiation on the </a:t>
            </a:r>
            <a:r>
              <a:rPr lang="en-US" sz="1600" b="1" dirty="0">
                <a:solidFill>
                  <a:srgbClr val="202122"/>
                </a:solidFill>
                <a:latin typeface="Arial"/>
              </a:rPr>
              <a:t>Earth's </a:t>
            </a:r>
            <a:r>
              <a:rPr lang="en-US" sz="1600" b="1" dirty="0" smtClean="0">
                <a:solidFill>
                  <a:srgbClr val="202122"/>
                </a:solidFill>
                <a:latin typeface="Arial"/>
              </a:rPr>
              <a:t>surface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studies: N</a:t>
            </a:r>
            <a:r>
              <a:rPr lang="en-US" sz="32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biochemistry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3" y="1435943"/>
            <a:ext cx="3377106" cy="293900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07504" y="4374951"/>
            <a:ext cx="3951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blue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1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group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C:\Users\Olha\Desktop\Belgium ma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386681"/>
            <a:ext cx="4316266" cy="35311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22155"/>
              </p:ext>
            </p:extLst>
          </p:nvPr>
        </p:nvGraphicFramePr>
        <p:xfrm>
          <a:off x="76723" y="5373216"/>
          <a:ext cx="8990553" cy="13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5623"/>
                <a:gridCol w="1288968"/>
                <a:gridCol w="1288968"/>
                <a:gridCol w="1208408"/>
                <a:gridCol w="1288968"/>
                <a:gridCol w="2819618"/>
              </a:tblGrid>
              <a:tr h="270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Group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200" i="1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O (µg N/L)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>
                          <a:solidFill>
                            <a:schemeClr val="tx1"/>
                          </a:solidFill>
                          <a:effectLst/>
                        </a:rPr>
                        <a:t>SP (‰)</a:t>
                      </a:r>
                      <a:endParaRPr lang="en-US" sz="1000" i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>
                          <a:solidFill>
                            <a:schemeClr val="tx1"/>
                          </a:solidFill>
                          <a:effectLst/>
                        </a:rPr>
                        <a:t>DO (mg/L)</a:t>
                      </a:r>
                      <a:endParaRPr lang="en-US" sz="1000" i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200" i="1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200" i="1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 (mg/L)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Processes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Group </a:t>
                      </a:r>
                      <a:r>
                        <a:rPr lang="en-US" sz="1200" i="1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3.4 ± 1.2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11.2 ± 1.6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8.2 ± 1.9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28.7 ± 3.8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nitrification and incomplete  denitrification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Group </a:t>
                      </a:r>
                      <a:r>
                        <a:rPr lang="en-US" sz="1200" i="1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13.6 ± 6.3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26.1 ± 3.4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5.7 ± 2.4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48.7 ± 18.7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nitrification and complete denitrification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Group 3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6.7 ± 3.4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19.1 ± 6.7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7.2 ± 2.6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39.6 ± 16.2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nitrification and incomplete  denitrification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</a:rPr>
                        <a:t>Group 4</a:t>
                      </a:r>
                      <a:endParaRPr lang="en-US" sz="1000" i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0.1 ± 0.1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not available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1.5 ± 2.1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0.2 ± 0.4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complete denitrification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331614" y="5838753"/>
            <a:ext cx="576064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31839" y="6126785"/>
            <a:ext cx="576064" cy="0"/>
          </a:xfrm>
          <a:prstGeom prst="line">
            <a:avLst/>
          </a:prstGeom>
          <a:ln w="50800">
            <a:solidFill>
              <a:srgbClr val="2D94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31839" y="6414817"/>
            <a:ext cx="57606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31614" y="6705719"/>
            <a:ext cx="576064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3419872" y="4760155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Nikolenko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et 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al.,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006490"/>
            <a:ext cx="8928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Clustering of the groundwater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samples using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SOM algorithm</a:t>
            </a:r>
          </a:p>
        </p:txBody>
      </p:sp>
    </p:spTree>
    <p:extLst>
      <p:ext uri="{BB962C8B-B14F-4D97-AF65-F5344CB8AC3E}">
        <p14:creationId xmlns:p14="http://schemas.microsoft.com/office/powerpoint/2010/main" val="34901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C:\Users\Olha\Desktop\work\Без имени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92" y="1956902"/>
            <a:ext cx="2398447" cy="41863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studies: description of the area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Olha\Desktop\Bovenisti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7" y="2160986"/>
            <a:ext cx="3962400" cy="398229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002516" y="1556792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SGB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8142" y="1556792"/>
            <a:ext cx="243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Bovenistier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02370" y="5806810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19342" y="4474522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681142" y="4474522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81142" y="5660506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527984" y="4593706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670267" y="4986537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670267" y="5367898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452320" y="3996298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452320" y="4474522"/>
            <a:ext cx="287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-4585" y="6351245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Piezometers and sampling depths at the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Bovenistier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SGB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3890" y="56685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8862" y="546825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4575" y="429305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2042" y="456940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042" y="425515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1787" y="524651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1787" y="48651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1465" y="429184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1465" y="385152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1" grpId="0"/>
      <p:bldP spid="12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Olha\Desktop\work\SGB_tot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30" y="1429623"/>
            <a:ext cx="5456467" cy="50518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studies: vertical profile SGB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220784" y="3717032"/>
            <a:ext cx="695032" cy="1224136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991" y="5368898"/>
            <a:ext cx="541801" cy="10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Овал 27"/>
          <p:cNvSpPr/>
          <p:nvPr/>
        </p:nvSpPr>
        <p:spPr>
          <a:xfrm>
            <a:off x="4659561" y="5366110"/>
            <a:ext cx="489314" cy="1088128"/>
          </a:xfrm>
          <a:prstGeom prst="ellipse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Овал 28"/>
          <p:cNvSpPr/>
          <p:nvPr/>
        </p:nvSpPr>
        <p:spPr>
          <a:xfrm>
            <a:off x="5106379" y="5366111"/>
            <a:ext cx="661128" cy="1088127"/>
          </a:xfrm>
          <a:prstGeom prst="ellipse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Овал 29"/>
          <p:cNvSpPr/>
          <p:nvPr/>
        </p:nvSpPr>
        <p:spPr>
          <a:xfrm>
            <a:off x="5721632" y="5366111"/>
            <a:ext cx="489314" cy="1013203"/>
          </a:xfrm>
          <a:prstGeom prst="ellipse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-4586" y="652839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N compounds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their isotopes and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355976" y="2492896"/>
            <a:ext cx="1888573" cy="504056"/>
          </a:xfrm>
          <a:prstGeom prst="ellipse">
            <a:avLst/>
          </a:prstGeom>
          <a:solidFill>
            <a:srgbClr val="7030A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C:\Users\Olha\Desktop\work\Boven_Tot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66" y="1346775"/>
            <a:ext cx="5578693" cy="52029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studies: vertical profile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Bovenistier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224108" y="537321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5755240" y="5370193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5242356" y="537321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Овал 15"/>
          <p:cNvSpPr/>
          <p:nvPr/>
        </p:nvSpPr>
        <p:spPr>
          <a:xfrm>
            <a:off x="4810308" y="537321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2283188" y="3724520"/>
            <a:ext cx="576064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Овал 17"/>
          <p:cNvSpPr/>
          <p:nvPr/>
        </p:nvSpPr>
        <p:spPr>
          <a:xfrm>
            <a:off x="4790328" y="3724520"/>
            <a:ext cx="71700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>
            <a:off x="2571220" y="537321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вал 19"/>
          <p:cNvSpPr/>
          <p:nvPr/>
        </p:nvSpPr>
        <p:spPr>
          <a:xfrm>
            <a:off x="3376236" y="537321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Овал 20"/>
          <p:cNvSpPr/>
          <p:nvPr/>
        </p:nvSpPr>
        <p:spPr>
          <a:xfrm>
            <a:off x="5862904" y="1829656"/>
            <a:ext cx="432048" cy="1008112"/>
          </a:xfrm>
          <a:prstGeom prst="ellipse">
            <a:avLst/>
          </a:prstGeom>
          <a:solidFill>
            <a:srgbClr val="2D941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-4586" y="652839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N compounds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their isotopes and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0308" y="2627376"/>
            <a:ext cx="148472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741609" y="4585385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5148832" y="6118329"/>
            <a:ext cx="1294608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4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867328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studies: isotope labeled experiment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D:\Documents\Conferences\figures Korea\tracerexperimen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6" y="1844824"/>
            <a:ext cx="8055768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175716" y="4941168"/>
            <a:ext cx="432048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560092" y="4581128"/>
            <a:ext cx="360040" cy="7250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807564" y="4565480"/>
            <a:ext cx="432048" cy="432048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5263948" y="4565480"/>
            <a:ext cx="432048" cy="432048"/>
          </a:xfrm>
          <a:prstGeom prst="rect">
            <a:avLst/>
          </a:prstGeom>
          <a:noFill/>
          <a:ln w="508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5902533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Scheme of laboratory 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stable isotope labeled experiment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6868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studies: summary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176" y="2276872"/>
            <a:ext cx="8165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produced by nitrification and denitrification processes occurring within the other parts of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aquifer</a:t>
            </a: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>
                <a:srgbClr val="269E34"/>
              </a:buClr>
            </a:pP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>
              <a:lnSpc>
                <a:spcPct val="150000"/>
              </a:lnSpc>
              <a:buClr>
                <a:srgbClr val="269E34"/>
              </a:buClr>
            </a:pPr>
            <a:endParaRPr lang="en-US" sz="1600" b="1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>
                <a:srgbClr val="269E34"/>
              </a:buClr>
            </a:pPr>
            <a:endParaRPr lang="en-US" sz="1600" b="1" dirty="0">
              <a:solidFill>
                <a:srgbClr val="2D94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269E34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discrepancy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real aquifer conditions and laboratory experiments.</a:t>
            </a:r>
          </a:p>
        </p:txBody>
      </p:sp>
    </p:spTree>
    <p:extLst>
      <p:ext uri="{BB962C8B-B14F-4D97-AF65-F5344CB8AC3E}">
        <p14:creationId xmlns:p14="http://schemas.microsoft.com/office/powerpoint/2010/main" val="944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studies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Olha\Desktop\work\Grpoundwater_RNA_DN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65" y="1965065"/>
            <a:ext cx="5071070" cy="3655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7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D:\Thesis_combined\PCRs\nirS_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7" y="1700808"/>
            <a:ext cx="615150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studies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4724" y="4941168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Results of PCR analysis aimed to reveal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nirS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 expression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groundwater samples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2604370"/>
            <a:ext cx="360040" cy="2880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652288" y="2604370"/>
            <a:ext cx="576064" cy="2880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604370"/>
            <a:ext cx="1098122" cy="2880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979560" y="2604370"/>
            <a:ext cx="288032" cy="2880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C:\Users\Olha\Desktop\work\cDN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52863"/>
            <a:ext cx="195262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415729" y="5661247"/>
            <a:ext cx="2555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Sanger sequence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analyses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PCR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15729" y="5445224"/>
            <a:ext cx="2555508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79612" y="2931767"/>
            <a:ext cx="5220580" cy="2729480"/>
          </a:xfrm>
          <a:prstGeom prst="straightConnector1">
            <a:avLst/>
          </a:prstGeom>
          <a:ln w="38100">
            <a:gradFill>
              <a:gsLst>
                <a:gs pos="98000">
                  <a:srgbClr val="FF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0">
                  <a:schemeClr val="bg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940320" y="2931767"/>
            <a:ext cx="4575896" cy="2441449"/>
          </a:xfrm>
          <a:prstGeom prst="straightConnector1">
            <a:avLst/>
          </a:prstGeom>
          <a:ln w="38100"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193028" y="2931767"/>
            <a:ext cx="4043268" cy="2441449"/>
          </a:xfrm>
          <a:prstGeom prst="straightConnector1">
            <a:avLst/>
          </a:prstGeom>
          <a:ln w="38100"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123576" y="2931767"/>
            <a:ext cx="4048824" cy="2441449"/>
          </a:xfrm>
          <a:prstGeom prst="straightConnector1">
            <a:avLst/>
          </a:prstGeom>
          <a:ln w="38100"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7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4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studies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7197" y="1963579"/>
            <a:ext cx="720080" cy="2880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283218" y="2539643"/>
            <a:ext cx="720080" cy="2880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03301" y="2514382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enitrifiers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genes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8469" y="1913057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itrifiers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genes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3218" y="3479522"/>
            <a:ext cx="720080" cy="2880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6299239" y="4055586"/>
            <a:ext cx="720080" cy="288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19322" y="4030325"/>
            <a:ext cx="1787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consumption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4490" y="3429000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production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844824"/>
            <a:ext cx="144016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700808"/>
            <a:ext cx="144016" cy="72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700808"/>
            <a:ext cx="144016" cy="72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106288"/>
              </p:ext>
            </p:extLst>
          </p:nvPr>
        </p:nvGraphicFramePr>
        <p:xfrm>
          <a:off x="107504" y="1412781"/>
          <a:ext cx="5760635" cy="5417542"/>
        </p:xfrm>
        <a:graphic>
          <a:graphicData uri="http://schemas.openxmlformats.org/drawingml/2006/table">
            <a:tbl>
              <a:tblPr firstRow="1" firstCol="1" bandRow="1"/>
              <a:tblGrid>
                <a:gridCol w="793104"/>
                <a:gridCol w="279920"/>
                <a:gridCol w="326572"/>
                <a:gridCol w="326572"/>
                <a:gridCol w="285102"/>
                <a:gridCol w="266960"/>
                <a:gridCol w="266960"/>
                <a:gridCol w="267478"/>
                <a:gridCol w="267997"/>
                <a:gridCol w="267997"/>
                <a:gridCol w="267997"/>
                <a:gridCol w="267997"/>
                <a:gridCol w="267997"/>
                <a:gridCol w="267997"/>
                <a:gridCol w="267997"/>
                <a:gridCol w="267997"/>
                <a:gridCol w="267997"/>
                <a:gridCol w="267997"/>
                <a:gridCol w="267997"/>
              </a:tblGrid>
              <a:tr h="42889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Location </a:t>
                      </a:r>
                      <a:r>
                        <a:rPr lang="en-US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(S/W)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amoA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nirK_3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nirK_5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nirS_3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nirS_5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norB_4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norC_2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norC_3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nosZ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88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PCR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SSA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5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(Pz13)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(Pz12 bot)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(Pz12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(PzCs bot)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(PzCs top)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(SGB1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30810" algn="l"/>
                          <a:tab pos="179070" algn="ctr"/>
                        </a:tabLs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(SGB1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(SGB3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(SGB3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1`(Pz13)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2`(Pz12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3`(Pz12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4`(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PzCs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5`(</a:t>
                      </a:r>
                      <a:r>
                        <a:rPr lang="en-US" sz="1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PzCs</a:t>
                      </a: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6`(SGB1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7`(SGB1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8`(SGB3 bot)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9`(SGB3 top)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12" marR="399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6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2D941C"/>
              </a:buClr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concentration of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variable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which is attributed to the fact that its production/consumption pathways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within the studied aquifer are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a large extent by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onsequently,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flux of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originating from the given aquifer is associated with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 of uncertainty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particularly in comparison to the other GHGs.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2D941C"/>
              </a:buClr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+mj-lt"/>
              <a:buAutoNum type="arabicPeriod" startAt="2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concentration of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change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significantly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groundwater which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might be explained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by:</a:t>
            </a: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matter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across the studied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area;</a:t>
            </a: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aquifer geology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amount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dissolved in groundwater.</a:t>
            </a: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+mj-lt"/>
              <a:buAutoNum type="arabicPeriod" startAt="3"/>
            </a:pPr>
            <a:endParaRPr lang="en-US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+mj-lt"/>
              <a:buAutoNum type="arabicPeriod" startAt="3"/>
            </a:pP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accumulated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despite </a:t>
            </a:r>
            <a:r>
              <a:rPr lang="en-US" sz="1600" b="1" dirty="0" err="1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oxic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subsurface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which might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 related to the presence of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sources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this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coal formations below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aquifer.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study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0057" y="6345051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3.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Types of GHGs emissions from agricultural areas </a:t>
            </a:r>
          </a:p>
        </p:txBody>
      </p:sp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6660232" y="6098829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Jurado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et al., 2017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C:\Users\Olha\Desktop\work\Scheme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490"/>
            <a:ext cx="7992888" cy="44103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987239" y="5485873"/>
            <a:ext cx="359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NO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NO → 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→ 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839542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NO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rot="5400000">
            <a:off x="1431989" y="5198043"/>
            <a:ext cx="426533" cy="355861"/>
          </a:xfrm>
          <a:prstGeom prst="bentConnector3">
            <a:avLst/>
          </a:prstGeom>
          <a:ln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84324" y="558924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1011" y="5092549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denitrification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70603" y="4500461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nitrification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0192" y="234887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 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72927" y="2810496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Young et al.,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23" grpId="0"/>
      <p:bldP spid="24" grpId="0"/>
      <p:bldP spid="25" grpId="0"/>
      <p:bldP spid="2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pPr marL="347472" indent="-347472" algn="just">
              <a:buClr>
                <a:srgbClr val="2D941C"/>
              </a:buClr>
              <a:buFont typeface="+mj-lt"/>
              <a:buAutoNum type="arabicPeriod" startAt="4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ithin the framework of this study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not possible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obtain the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about dynamics of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within the aquifer:</a:t>
            </a:r>
          </a:p>
          <a:p>
            <a:pPr algn="just"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evertheless,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evidence that show that isotopic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signatures of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aquifer are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affected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denitrification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rgbClr val="2D941C"/>
              </a:buClr>
              <a:buFont typeface="+mj-lt"/>
              <a:buAutoNum type="arabicPeriod" startAt="5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2D941C"/>
              </a:buClr>
              <a:buFont typeface="+mj-lt"/>
              <a:buAutoNum type="arabicPeriod" startAt="5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isotope/</a:t>
            </a:r>
            <a:r>
              <a:rPr lang="en-US" sz="1600" b="1" dirty="0" err="1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isotopomer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mapping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approach together with </a:t>
            </a:r>
            <a:r>
              <a:rPr lang="en-US" sz="1600" b="1" dirty="0" err="1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hydrochemical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can give the general idea about the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of N</a:t>
            </a:r>
            <a:r>
              <a:rPr lang="en-US" sz="1600" b="1" baseline="-25000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production and consumption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mechanisms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cannot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which exactly </a:t>
            </a:r>
            <a:r>
              <a:rPr lang="en-US" sz="1600" b="1" dirty="0" smtClean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processes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occur in the aquifer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observed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isotopic signatures are affected by </a:t>
            </a:r>
            <a:r>
              <a:rPr lang="en-US" sz="1600" b="1" dirty="0" smtClean="0">
                <a:solidFill>
                  <a:srgbClr val="339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different subsurface compartments.</a:t>
            </a:r>
          </a:p>
          <a:p>
            <a:pPr algn="just">
              <a:buClr>
                <a:srgbClr val="2D941C"/>
              </a:buClr>
              <a:buFont typeface="+mj-lt"/>
              <a:buAutoNum type="arabicPeriod" startAt="6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2D941C"/>
              </a:buClr>
              <a:buFont typeface="+mj-lt"/>
              <a:buAutoNum type="arabicPeriod" startAt="6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order to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processes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occurring </a:t>
            </a:r>
            <a:r>
              <a:rPr lang="en-US" sz="1600" b="1" dirty="0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necessary to complement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subsurface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findings with the study of enzyme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6536" y="1626498"/>
            <a:ext cx="8321928" cy="4970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steps in studying N</a:t>
            </a:r>
            <a:r>
              <a:rPr lang="en-US" sz="160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dynamics:</a:t>
            </a:r>
          </a:p>
          <a:p>
            <a:pPr marL="0" indent="0" algn="ctr">
              <a:buNone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GHGs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transformation processes in the “soil – unsaturated zone – aquifer”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system;</a:t>
            </a:r>
          </a:p>
          <a:p>
            <a:pPr algn="just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tudying GHGs production and consumption processes within the riparian zones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river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sediments;</a:t>
            </a:r>
          </a:p>
          <a:p>
            <a:pPr algn="just">
              <a:buFont typeface="+mj-lt"/>
              <a:buAutoNum type="arabicPeriod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omparison of N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fluxes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areas of similar hydrogeological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conditions but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sources of 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loads;</a:t>
            </a:r>
          </a:p>
          <a:p>
            <a:pPr marL="0" indent="0" algn="just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+mj-lt"/>
              <a:buAutoNum type="arabicPeriod" startAt="4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omparison of GHGs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fluxes occurring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contrasting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hydrological/meteorological conditions and under different agricultural management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practices.</a:t>
            </a:r>
          </a:p>
          <a:p>
            <a:pPr marL="0" indent="0" algn="just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6536" y="1583090"/>
            <a:ext cx="8321928" cy="4608512"/>
          </a:xfrm>
          <a:prstGeom prst="rect">
            <a:avLst/>
          </a:prstGeom>
          <a:noFill/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629025" y="6465888"/>
            <a:ext cx="186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altLang="uk-UA" sz="1400" dirty="0">
                <a:latin typeface="Arial" panose="020B0604020202020204" pitchFamily="34" charset="0"/>
                <a:cs typeface="Arial" panose="020B0604020202020204" pitchFamily="34" charset="0"/>
              </a:rPr>
              <a:t>www.inspirationitn.eu</a:t>
            </a:r>
            <a:endParaRPr lang="en-US" alt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2" name="AutoShape 2" descr="~ (131×6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uk-UA"/>
          </a:p>
        </p:txBody>
      </p:sp>
      <p:pic>
        <p:nvPicPr>
          <p:cNvPr id="13" name="Picture 3" descr="Inspiration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5925" y="146957"/>
            <a:ext cx="666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flag_yellow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24657"/>
            <a:ext cx="1008111" cy="66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2098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</a:rPr>
              <a:t>THANK YOU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!</a:t>
            </a:r>
          </a:p>
          <a:p>
            <a:pPr algn="ctr" eaLnBrk="1" hangingPunct="1">
              <a:defRPr/>
            </a:pPr>
            <a:endParaRPr lang="en-US" sz="4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This project has received funding from the European Union’s Horizon 2020 research and  innovation  </a:t>
            </a:r>
            <a:r>
              <a:rPr lang="en-US" sz="1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under the Marie </a:t>
            </a:r>
            <a:r>
              <a:rPr lang="en-US" sz="1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Skłodowska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-Curie grant agreement No 675120</a:t>
            </a:r>
            <a:r>
              <a:rPr lang="en-US" sz="1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defRPr/>
            </a:pP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acknowledge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the Department of the Applied Science of the University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Liége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(Belgium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4234"/>
            <a:ext cx="1213597" cy="58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4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C:\Users\Olha\Desktop\work\heterogeneous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18" y="1403255"/>
            <a:ext cx="5765564" cy="47548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challenges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5434850" y="6294697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Hartmann 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et al., 2017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1260" y="2981202"/>
            <a:ext cx="45719" cy="117290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985276" y="2981202"/>
            <a:ext cx="45719" cy="7200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3388" y="4717036"/>
            <a:ext cx="997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O, CH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6538" y="4788497"/>
            <a:ext cx="1704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4865" y="524025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2361" y="5483973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3388" y="4717036"/>
            <a:ext cx="997388" cy="559105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190005" y="3553370"/>
            <a:ext cx="997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O, CH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3155" y="3624831"/>
            <a:ext cx="1704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1482" y="407659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68978" y="4320307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90005" y="3553370"/>
            <a:ext cx="997388" cy="559105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139468" y="3179584"/>
            <a:ext cx="360040" cy="974524"/>
          </a:xfrm>
          <a:prstGeom prst="lef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Левая фигурная скобка 24"/>
          <p:cNvSpPr/>
          <p:nvPr/>
        </p:nvSpPr>
        <p:spPr>
          <a:xfrm>
            <a:off x="2160609" y="4239673"/>
            <a:ext cx="360040" cy="1713202"/>
          </a:xfrm>
          <a:prstGeom prst="lef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1824" y="334783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Unsaturated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9150" y="479116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aturated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4042" y="6330312"/>
            <a:ext cx="4032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4.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Heterogeneous subsurface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2" grpId="0"/>
      <p:bldP spid="14" grpId="0"/>
      <p:bldP spid="17" grpId="0"/>
      <p:bldP spid="18" grpId="0" animBg="1"/>
      <p:bldP spid="19" grpId="0"/>
      <p:bldP spid="20" grpId="0"/>
      <p:bldP spid="21" grpId="0"/>
      <p:bldP spid="22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applied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00520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 and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isotopomer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analysis.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r>
              <a:rPr lang="en-US" sz="1600" dirty="0" err="1">
                <a:solidFill>
                  <a:srgbClr val="2D94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Isotopomers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are molecules having the same number of each isotopic atom but differing in their positions.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02" y="3872286"/>
            <a:ext cx="2678218" cy="1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 rot="5400000" flipH="1" flipV="1">
            <a:off x="4592507" y="4052546"/>
            <a:ext cx="533400" cy="457200"/>
          </a:xfrm>
          <a:prstGeom prst="bentConnector3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55753" y="4888573"/>
            <a:ext cx="0" cy="5292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087208" y="5501364"/>
            <a:ext cx="367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entral (</a:t>
            </a:r>
            <a:r>
              <a:rPr lang="el-GR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position (</a:t>
            </a:r>
            <a:r>
              <a:rPr lang="en-US" sz="1600" baseline="30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aseline="30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NO)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0667" y="3564509"/>
            <a:ext cx="2754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(</a:t>
            </a:r>
            <a:r>
              <a:rPr lang="el-GR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position (</a:t>
            </a:r>
            <a:r>
              <a:rPr lang="en-US" sz="1400" baseline="30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300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NO)</a:t>
            </a:r>
            <a:endParaRPr lang="en-US" sz="1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39332" y="2771430"/>
            <a:ext cx="3429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preference</a:t>
            </a:r>
            <a:r>
              <a:rPr lang="pt-BR" sz="16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l-GR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6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115932" y="2911835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696332" y="294041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956129" y="2573281"/>
            <a:ext cx="1538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11478" y="2601856"/>
            <a:ext cx="1538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58932" y="2718923"/>
            <a:ext cx="1538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onsumption 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4732" y="2761905"/>
            <a:ext cx="1538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16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26904" y="6172908"/>
            <a:ext cx="9170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5.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sotopomer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representation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Olha\Desktop\work\nitrificatio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77" y="2348880"/>
            <a:ext cx="6528509" cy="13729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Microbiological studies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Nitrification</a:t>
            </a: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2D941C"/>
              </a:buClr>
              <a:buNone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2D941C"/>
              </a:buClr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Denitrification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D:\Thesis_new\DEnitrificati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725144"/>
            <a:ext cx="9036496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2852936"/>
            <a:ext cx="57606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5445224"/>
            <a:ext cx="93610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5364088" y="5445224"/>
            <a:ext cx="93610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7506002" y="5445224"/>
            <a:ext cx="93610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-80656" y="6448131"/>
            <a:ext cx="9170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6.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Biotic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itrification and denitrification pathways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applied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638451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Schematic representation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a protein formation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17"/>
          <p:cNvSpPr>
            <a:spLocks noChangeArrowheads="1"/>
          </p:cNvSpPr>
          <p:nvPr/>
        </p:nvSpPr>
        <p:spPr bwMode="auto">
          <a:xfrm>
            <a:off x="4572325" y="5999984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Campbell et al.,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D:\Thesis_combined\RN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01" y="1693029"/>
            <a:ext cx="480628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4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study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1484785"/>
            <a:ext cx="8640960" cy="41764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rgbClr val="2D941C"/>
              </a:buClr>
              <a:buNone/>
            </a:pPr>
            <a:r>
              <a:rPr lang="en-US" sz="1600" b="1" dirty="0" smtClean="0">
                <a:solidFill>
                  <a:srgbClr val="3F9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 part:</a:t>
            </a:r>
          </a:p>
          <a:p>
            <a:pPr algn="just">
              <a:lnSpc>
                <a:spcPct val="150000"/>
              </a:lnSpc>
              <a:buClr>
                <a:srgbClr val="2D941C"/>
              </a:buClr>
              <a:buFont typeface="+mj-lt"/>
              <a:buAutoNum type="arabicPeriod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available information about the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of </a:t>
            </a:r>
            <a:r>
              <a:rPr lang="en-US" sz="16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isotopes in groundwater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agricultural areas.</a:t>
            </a:r>
          </a:p>
          <a:p>
            <a:pPr marL="0" indent="0" algn="just">
              <a:lnSpc>
                <a:spcPct val="150000"/>
              </a:lnSpc>
              <a:buClr>
                <a:srgbClr val="2D941C"/>
              </a:buClr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r>
              <a:rPr lang="en-US" sz="1600" b="1" dirty="0" smtClean="0">
                <a:solidFill>
                  <a:srgbClr val="3F9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part:</a:t>
            </a:r>
            <a:endParaRPr lang="en-US" sz="1600" b="1" dirty="0">
              <a:solidFill>
                <a:srgbClr val="3F9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the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 of GHGs concentrations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groundwater under different hydrogeological,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hydrochemical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land management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conditions;</a:t>
            </a: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eriod" startAt="2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and consumption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reveal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govern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accumulation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groundwater;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Clr>
                <a:srgbClr val="2D941C"/>
              </a:buClr>
              <a:buFont typeface="+mj-lt"/>
              <a:buAutoNum type="arabicPeriod" startAt="3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in situ evidence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the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ranges of N</a:t>
            </a:r>
            <a:r>
              <a:rPr lang="en-US" sz="16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of bacteria involved into N</a:t>
            </a:r>
            <a:r>
              <a:rPr lang="en-US" sz="16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production and consumption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processes.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Clr>
                <a:srgbClr val="2D941C"/>
              </a:buClr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45000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stable isotopes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08720"/>
            <a:ext cx="9144000" cy="360040"/>
          </a:xfrm>
          <a:prstGeom prst="rect">
            <a:avLst/>
          </a:prstGeom>
          <a:solidFill>
            <a:schemeClr val="bg1"/>
          </a:solidFill>
          <a:ln w="63500"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908720"/>
            <a:ext cx="1403648" cy="360040"/>
          </a:xfrm>
          <a:prstGeom prst="rect">
            <a:avLst/>
          </a:prstGeom>
          <a:solidFill>
            <a:srgbClr val="2D941C"/>
          </a:solidFill>
          <a:ln>
            <a:solidFill>
              <a:srgbClr val="2D94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6717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8</a:t>
            </a: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sources and transformation processes that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 species in the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subsurface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17"/>
          <p:cNvSpPr>
            <a:spLocks noChangeArrowheads="1"/>
          </p:cNvSpPr>
          <p:nvPr/>
        </p:nvSpPr>
        <p:spPr bwMode="auto">
          <a:xfrm>
            <a:off x="6660232" y="5981792"/>
            <a:ext cx="1905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uk-UA" sz="1000" dirty="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uk-UA" sz="10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Nikolenko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et </a:t>
            </a:r>
            <a:r>
              <a:rPr lang="en-US" altLang="uk-UA" sz="1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al., </a:t>
            </a:r>
            <a:r>
              <a:rPr lang="en-US" altLang="uk-UA" sz="1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2018</a:t>
            </a:r>
            <a:endParaRPr lang="uk-UA" alt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C:\Users\Olha\Desktop\work\Graph_intro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40960" cy="435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8134</TotalTime>
  <Words>1740</Words>
  <Application>Microsoft Office PowerPoint</Application>
  <PresentationFormat>Экран (4:3)</PresentationFormat>
  <Paragraphs>678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Isotopic and microbiologic evidence of greenhouse gases transformation mechanisms in groundwater</vt:lpstr>
      <vt:lpstr>Background of the study</vt:lpstr>
      <vt:lpstr>Background of the study</vt:lpstr>
      <vt:lpstr>Main challenges </vt:lpstr>
      <vt:lpstr>Approaches applied</vt:lpstr>
      <vt:lpstr>Microbiological studies</vt:lpstr>
      <vt:lpstr>Approaches applied </vt:lpstr>
      <vt:lpstr>Objectives of the study</vt:lpstr>
      <vt:lpstr>N stable isotopes</vt:lpstr>
      <vt:lpstr>N stable isotopes</vt:lpstr>
      <vt:lpstr>Complementary isotope studies: O, B, S, C</vt:lpstr>
      <vt:lpstr>Practical part</vt:lpstr>
      <vt:lpstr>Regional studies: objectives</vt:lpstr>
      <vt:lpstr>Regional studies: description of the area</vt:lpstr>
      <vt:lpstr>Regional studies: analyzed parameters </vt:lpstr>
      <vt:lpstr>Regional studies: distribution of GHGs</vt:lpstr>
      <vt:lpstr>Regional studies: N sources</vt:lpstr>
      <vt:lpstr>Regional studies: N sources</vt:lpstr>
      <vt:lpstr>Regional studies: CO2 and CH4 biochemistry</vt:lpstr>
      <vt:lpstr>Regional studies: N2O biochemistry</vt:lpstr>
      <vt:lpstr>Local studies: description of the area </vt:lpstr>
      <vt:lpstr>Local studies: vertical profile SGB</vt:lpstr>
      <vt:lpstr>Local studies: vertical profile Bovenistier</vt:lpstr>
      <vt:lpstr>Local studies: isotope labeled experiment</vt:lpstr>
      <vt:lpstr>Local studies: summary</vt:lpstr>
      <vt:lpstr>Microbiological studies</vt:lpstr>
      <vt:lpstr>Microbiological studies</vt:lpstr>
      <vt:lpstr>Microbiological studies</vt:lpstr>
      <vt:lpstr>Conclusions</vt:lpstr>
      <vt:lpstr>Conclusions</vt:lpstr>
      <vt:lpstr>Perspectives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Olha</dc:creator>
  <cp:lastModifiedBy>Olha</cp:lastModifiedBy>
  <cp:revision>305</cp:revision>
  <dcterms:created xsi:type="dcterms:W3CDTF">2020-09-24T09:37:39Z</dcterms:created>
  <dcterms:modified xsi:type="dcterms:W3CDTF">2020-12-13T16:42:17Z</dcterms:modified>
</cp:coreProperties>
</file>