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57" r:id="rId4"/>
    <p:sldId id="263" r:id="rId5"/>
    <p:sldId id="264" r:id="rId6"/>
    <p:sldId id="268" r:id="rId7"/>
    <p:sldId id="265" r:id="rId8"/>
    <p:sldId id="269" r:id="rId9"/>
    <p:sldId id="271"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6666F-A7FE-4DA1-8162-CAE665F03811}" type="datetimeFigureOut">
              <a:rPr lang="fr-BE" smtClean="0"/>
              <a:t>21-09-20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1C411-E3BE-4672-A28C-EAD37D42F70C}" type="slidenum">
              <a:rPr lang="fr-BE" smtClean="0"/>
              <a:t>‹N°›</a:t>
            </a:fld>
            <a:endParaRPr lang="fr-BE"/>
          </a:p>
        </p:txBody>
      </p:sp>
    </p:spTree>
    <p:extLst>
      <p:ext uri="{BB962C8B-B14F-4D97-AF65-F5344CB8AC3E}">
        <p14:creationId xmlns:p14="http://schemas.microsoft.com/office/powerpoint/2010/main" val="143243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sp>
        <p:nvSpPr>
          <p:cNvPr id="4" name="Espace réservé de la date 3"/>
          <p:cNvSpPr>
            <a:spLocks noGrp="1"/>
          </p:cNvSpPr>
          <p:nvPr>
            <p:ph type="dt" sz="half" idx="10"/>
          </p:nvPr>
        </p:nvSpPr>
        <p:spPr/>
        <p:txBody>
          <a:bodyPr/>
          <a:lstStyle/>
          <a:p>
            <a:fld id="{5A3D3901-8AE1-4057-B28E-4A552B9A517F}" type="datetimeFigureOut">
              <a:rPr lang="fr-BE" smtClean="0"/>
              <a:t>21-09-20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259878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A3D3901-8AE1-4057-B28E-4A552B9A517F}" type="datetimeFigureOut">
              <a:rPr lang="fr-BE" smtClean="0"/>
              <a:t>21-09-20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372273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A3D3901-8AE1-4057-B28E-4A552B9A517F}" type="datetimeFigureOut">
              <a:rPr lang="fr-BE" smtClean="0"/>
              <a:t>21-09-20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20447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A3D3901-8AE1-4057-B28E-4A552B9A517F}" type="datetimeFigureOut">
              <a:rPr lang="fr-BE" smtClean="0"/>
              <a:t>21-09-20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136081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A3D3901-8AE1-4057-B28E-4A552B9A517F}" type="datetimeFigureOut">
              <a:rPr lang="fr-BE" smtClean="0"/>
              <a:t>21-09-20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188541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5A3D3901-8AE1-4057-B28E-4A552B9A517F}" type="datetimeFigureOut">
              <a:rPr lang="fr-BE" smtClean="0"/>
              <a:t>21-09-20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298231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5A3D3901-8AE1-4057-B28E-4A552B9A517F}" type="datetimeFigureOut">
              <a:rPr lang="fr-BE" smtClean="0"/>
              <a:t>21-09-20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28710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5A3D3901-8AE1-4057-B28E-4A552B9A517F}" type="datetimeFigureOut">
              <a:rPr lang="fr-BE" smtClean="0"/>
              <a:t>21-09-20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203062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3D3901-8AE1-4057-B28E-4A552B9A517F}" type="datetimeFigureOut">
              <a:rPr lang="fr-BE" smtClean="0"/>
              <a:t>21-09-20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167299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A3D3901-8AE1-4057-B28E-4A552B9A517F}" type="datetimeFigureOut">
              <a:rPr lang="fr-BE" smtClean="0"/>
              <a:t>21-09-20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38734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A3D3901-8AE1-4057-B28E-4A552B9A517F}" type="datetimeFigureOut">
              <a:rPr lang="fr-BE" smtClean="0"/>
              <a:t>21-09-20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CD4F58E-D434-40CF-845B-5C1A10387322}" type="slidenum">
              <a:rPr lang="fr-BE" smtClean="0"/>
              <a:t>‹N°›</a:t>
            </a:fld>
            <a:endParaRPr lang="fr-BE"/>
          </a:p>
        </p:txBody>
      </p:sp>
    </p:spTree>
    <p:extLst>
      <p:ext uri="{BB962C8B-B14F-4D97-AF65-F5344CB8AC3E}">
        <p14:creationId xmlns:p14="http://schemas.microsoft.com/office/powerpoint/2010/main" val="201066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D3901-8AE1-4057-B28E-4A552B9A517F}" type="datetimeFigureOut">
              <a:rPr lang="fr-BE" smtClean="0"/>
              <a:t>21-09-20</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4F58E-D434-40CF-845B-5C1A10387322}" type="slidenum">
              <a:rPr lang="fr-BE" smtClean="0"/>
              <a:t>‹N°›</a:t>
            </a:fld>
            <a:endParaRPr lang="fr-BE"/>
          </a:p>
        </p:txBody>
      </p:sp>
    </p:spTree>
    <p:extLst>
      <p:ext uri="{BB962C8B-B14F-4D97-AF65-F5344CB8AC3E}">
        <p14:creationId xmlns:p14="http://schemas.microsoft.com/office/powerpoint/2010/main" val="350754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948802"/>
            <a:ext cx="9144000" cy="2387600"/>
          </a:xfrm>
        </p:spPr>
        <p:txBody>
          <a:bodyPr>
            <a:noAutofit/>
          </a:bodyPr>
          <a:lstStyle/>
          <a:p>
            <a:r>
              <a:rPr lang="fr-BE" sz="4400" b="1" dirty="0"/>
              <a:t/>
            </a:r>
            <a:br>
              <a:rPr lang="fr-BE" sz="4400" b="1" dirty="0"/>
            </a:br>
            <a:r>
              <a:rPr lang="en-US" sz="4400" b="1" dirty="0"/>
              <a:t> The Politics of Citizens’ Assemblies: </a:t>
            </a:r>
            <a:r>
              <a:rPr lang="en-US" sz="4400" dirty="0"/>
              <a:t/>
            </a:r>
            <a:br>
              <a:rPr lang="en-US" sz="4400" dirty="0"/>
            </a:br>
            <a:r>
              <a:rPr lang="en-US" sz="4000" dirty="0"/>
              <a:t>Why political leaders establish participatory and deliberative institutions </a:t>
            </a:r>
            <a:endParaRPr lang="fr-BE" sz="4000" dirty="0"/>
          </a:p>
        </p:txBody>
      </p:sp>
      <p:sp>
        <p:nvSpPr>
          <p:cNvPr id="5" name="Sous-titre 4"/>
          <p:cNvSpPr>
            <a:spLocks noGrp="1"/>
          </p:cNvSpPr>
          <p:nvPr>
            <p:ph type="subTitle" idx="1"/>
          </p:nvPr>
        </p:nvSpPr>
        <p:spPr>
          <a:xfrm>
            <a:off x="1524000" y="5044819"/>
            <a:ext cx="9144000" cy="1655762"/>
          </a:xfrm>
        </p:spPr>
        <p:txBody>
          <a:bodyPr/>
          <a:lstStyle/>
          <a:p>
            <a:r>
              <a:rPr lang="fr-BE" dirty="0"/>
              <a:t>Hadrien Macq &amp; Vincent Jacquet</a:t>
            </a:r>
          </a:p>
        </p:txBody>
      </p:sp>
      <p:pic>
        <p:nvPicPr>
          <p:cNvPr id="6" name="Image 5"/>
          <p:cNvPicPr>
            <a:picLocks noChangeAspect="1"/>
          </p:cNvPicPr>
          <p:nvPr/>
        </p:nvPicPr>
        <p:blipFill>
          <a:blip r:embed="rId2"/>
          <a:stretch>
            <a:fillRect/>
          </a:stretch>
        </p:blipFill>
        <p:spPr>
          <a:xfrm>
            <a:off x="406399" y="329362"/>
            <a:ext cx="1899949" cy="1199258"/>
          </a:xfrm>
          <a:prstGeom prst="rect">
            <a:avLst/>
          </a:prstGeom>
        </p:spPr>
      </p:pic>
      <p:pic>
        <p:nvPicPr>
          <p:cNvPr id="1028" name="Picture 4" descr="UClouvain - Logo Ge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02" y="-1400680"/>
            <a:ext cx="695325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9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715491" y="899313"/>
            <a:ext cx="6894130" cy="5096581"/>
          </a:xfrm>
          <a:prstGeom prst="rect">
            <a:avLst/>
          </a:prstGeom>
        </p:spPr>
      </p:pic>
      <p:sp>
        <p:nvSpPr>
          <p:cNvPr id="5" name="Espace réservé du numéro de diapositive 4">
            <a:extLst>
              <a:ext uri="{FF2B5EF4-FFF2-40B4-BE49-F238E27FC236}">
                <a16:creationId xmlns:a16="http://schemas.microsoft.com/office/drawing/2014/main" id="{250CCB13-45CE-4B57-A791-C4954007168D}"/>
              </a:ext>
            </a:extLst>
          </p:cNvPr>
          <p:cNvSpPr>
            <a:spLocks noGrp="1"/>
          </p:cNvSpPr>
          <p:nvPr>
            <p:ph type="sldNum" sz="quarter" idx="12"/>
          </p:nvPr>
        </p:nvSpPr>
        <p:spPr/>
        <p:txBody>
          <a:bodyPr/>
          <a:lstStyle/>
          <a:p>
            <a:fld id="{CCD4F58E-D434-40CF-845B-5C1A10387322}" type="slidenum">
              <a:rPr lang="fr-BE" smtClean="0"/>
              <a:t>10</a:t>
            </a:fld>
            <a:endParaRPr lang="fr-BE"/>
          </a:p>
        </p:txBody>
      </p:sp>
    </p:spTree>
    <p:extLst>
      <p:ext uri="{BB962C8B-B14F-4D97-AF65-F5344CB8AC3E}">
        <p14:creationId xmlns:p14="http://schemas.microsoft.com/office/powerpoint/2010/main" val="8367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2308" y="4414982"/>
            <a:ext cx="10515600" cy="1903125"/>
          </a:xfrm>
        </p:spPr>
        <p:txBody>
          <a:bodyPr/>
          <a:lstStyle/>
          <a:p>
            <a:pPr algn="ctr"/>
            <a:r>
              <a:rPr lang="fr-BE" b="1" dirty="0" err="1"/>
              <a:t>Why</a:t>
            </a:r>
            <a:r>
              <a:rPr lang="fr-BE" b="1" dirty="0"/>
              <a:t> do </a:t>
            </a:r>
            <a:r>
              <a:rPr lang="fr-BE" b="1" dirty="0" err="1"/>
              <a:t>political</a:t>
            </a:r>
            <a:r>
              <a:rPr lang="fr-BE" b="1" dirty="0"/>
              <a:t> leaders </a:t>
            </a:r>
            <a:r>
              <a:rPr lang="fr-BE" b="1" dirty="0" err="1"/>
              <a:t>establish</a:t>
            </a:r>
            <a:r>
              <a:rPr lang="fr-BE" b="1" dirty="0"/>
              <a:t> (permanent) </a:t>
            </a:r>
            <a:r>
              <a:rPr lang="fr-BE" b="1" dirty="0" err="1"/>
              <a:t>citizens</a:t>
            </a:r>
            <a:r>
              <a:rPr lang="fr-BE" b="1" dirty="0"/>
              <a:t>’ </a:t>
            </a:r>
            <a:r>
              <a:rPr lang="fr-BE" b="1" dirty="0" err="1"/>
              <a:t>assemblies</a:t>
            </a:r>
            <a:r>
              <a:rPr lang="fr-BE" b="1" dirty="0"/>
              <a:t>?</a:t>
            </a:r>
          </a:p>
        </p:txBody>
      </p:sp>
      <p:pic>
        <p:nvPicPr>
          <p:cNvPr id="2050" name="Picture 2" descr="Parlement de la Communauté germanophone : trois ministres comme têtes de  lis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127" y="771038"/>
            <a:ext cx="4123658" cy="269259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8007060" y="915504"/>
            <a:ext cx="3279999" cy="2403663"/>
          </a:xfrm>
          <a:prstGeom prst="rect">
            <a:avLst/>
          </a:prstGeom>
        </p:spPr>
      </p:pic>
      <p:sp>
        <p:nvSpPr>
          <p:cNvPr id="7" name="Flèche droite 6"/>
          <p:cNvSpPr/>
          <p:nvPr/>
        </p:nvSpPr>
        <p:spPr>
          <a:xfrm>
            <a:off x="5708072" y="1758221"/>
            <a:ext cx="1644072" cy="7182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p>
        </p:txBody>
      </p:sp>
      <p:sp>
        <p:nvSpPr>
          <p:cNvPr id="3" name="Espace réservé du numéro de diapositive 2">
            <a:extLst>
              <a:ext uri="{FF2B5EF4-FFF2-40B4-BE49-F238E27FC236}">
                <a16:creationId xmlns:a16="http://schemas.microsoft.com/office/drawing/2014/main" id="{F4EF72FD-8977-4BF2-9D7F-0958D789AD63}"/>
              </a:ext>
            </a:extLst>
          </p:cNvPr>
          <p:cNvSpPr>
            <a:spLocks noGrp="1"/>
          </p:cNvSpPr>
          <p:nvPr>
            <p:ph type="sldNum" sz="quarter" idx="12"/>
          </p:nvPr>
        </p:nvSpPr>
        <p:spPr/>
        <p:txBody>
          <a:bodyPr/>
          <a:lstStyle/>
          <a:p>
            <a:fld id="{CCD4F58E-D434-40CF-845B-5C1A10387322}" type="slidenum">
              <a:rPr lang="fr-BE" smtClean="0"/>
              <a:t>2</a:t>
            </a:fld>
            <a:endParaRPr lang="fr-BE"/>
          </a:p>
        </p:txBody>
      </p:sp>
    </p:spTree>
    <p:extLst>
      <p:ext uri="{BB962C8B-B14F-4D97-AF65-F5344CB8AC3E}">
        <p14:creationId xmlns:p14="http://schemas.microsoft.com/office/powerpoint/2010/main" val="37298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31910" y="559400"/>
            <a:ext cx="3842327" cy="14400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t>The </a:t>
            </a:r>
            <a:r>
              <a:rPr lang="fr-BE" sz="2800" dirty="0" err="1"/>
              <a:t>events</a:t>
            </a:r>
            <a:endParaRPr lang="fr-BE" sz="2800" dirty="0"/>
          </a:p>
        </p:txBody>
      </p:sp>
      <p:sp>
        <p:nvSpPr>
          <p:cNvPr id="5" name="Rectangle 4"/>
          <p:cNvSpPr/>
          <p:nvPr/>
        </p:nvSpPr>
        <p:spPr>
          <a:xfrm>
            <a:off x="7431910" y="4840456"/>
            <a:ext cx="3842327" cy="14400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t>A </a:t>
            </a:r>
            <a:r>
              <a:rPr lang="fr-BE" sz="2800" dirty="0" err="1"/>
              <a:t>particular</a:t>
            </a:r>
            <a:r>
              <a:rPr lang="fr-BE" sz="2800" dirty="0"/>
              <a:t> </a:t>
            </a:r>
            <a:r>
              <a:rPr lang="fr-BE" sz="2800" dirty="0" err="1"/>
              <a:t>context</a:t>
            </a:r>
            <a:endParaRPr lang="fr-BE" sz="2800" dirty="0"/>
          </a:p>
        </p:txBody>
      </p:sp>
      <p:sp>
        <p:nvSpPr>
          <p:cNvPr id="6" name="Rectangle 5"/>
          <p:cNvSpPr/>
          <p:nvPr/>
        </p:nvSpPr>
        <p:spPr>
          <a:xfrm>
            <a:off x="7431909" y="2699928"/>
            <a:ext cx="3842327" cy="14400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t>The </a:t>
            </a:r>
            <a:r>
              <a:rPr lang="fr-BE" sz="2800" dirty="0" err="1"/>
              <a:t>expected</a:t>
            </a:r>
            <a:r>
              <a:rPr lang="fr-BE" sz="2800" dirty="0"/>
              <a:t> </a:t>
            </a:r>
            <a:r>
              <a:rPr lang="fr-BE" sz="2800" dirty="0" err="1"/>
              <a:t>benefits</a:t>
            </a:r>
            <a:endParaRPr lang="fr-BE" sz="2800" dirty="0"/>
          </a:p>
        </p:txBody>
      </p:sp>
      <p:sp>
        <p:nvSpPr>
          <p:cNvPr id="7" name="Rectangle 6"/>
          <p:cNvSpPr/>
          <p:nvPr/>
        </p:nvSpPr>
        <p:spPr>
          <a:xfrm>
            <a:off x="794327" y="895054"/>
            <a:ext cx="4433455" cy="49045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BE" sz="2400" dirty="0">
                <a:solidFill>
                  <a:srgbClr val="00B050"/>
                </a:solidFill>
              </a:rPr>
              <a:t>RESEARCH DESIGN</a:t>
            </a:r>
          </a:p>
          <a:p>
            <a:pPr marL="285750" indent="-285750">
              <a:buFont typeface="Arial" panose="020B0604020202020204" pitchFamily="34" charset="0"/>
              <a:buChar char="•"/>
            </a:pPr>
            <a:endParaRPr lang="fr-BE" sz="2400" dirty="0"/>
          </a:p>
          <a:p>
            <a:pPr marL="285750" indent="-285750">
              <a:buFont typeface="Arial" panose="020B0604020202020204" pitchFamily="34" charset="0"/>
              <a:buChar char="•"/>
            </a:pPr>
            <a:r>
              <a:rPr lang="fr-BE" sz="2400" dirty="0"/>
              <a:t>The German-</a:t>
            </a:r>
            <a:r>
              <a:rPr lang="fr-BE" sz="2400" dirty="0" err="1"/>
              <a:t>speaking</a:t>
            </a:r>
            <a:r>
              <a:rPr lang="fr-BE" sz="2400" dirty="0"/>
              <a:t> Community as an </a:t>
            </a:r>
            <a:r>
              <a:rPr lang="fr-BE" sz="2400" dirty="0" err="1"/>
              <a:t>extreme</a:t>
            </a:r>
            <a:r>
              <a:rPr lang="fr-BE" sz="2400" dirty="0"/>
              <a:t> case</a:t>
            </a:r>
          </a:p>
          <a:p>
            <a:endParaRPr lang="fr-BE" sz="2400" dirty="0"/>
          </a:p>
          <a:p>
            <a:pPr marL="285750" indent="-285750">
              <a:buFont typeface="Arial" panose="020B0604020202020204" pitchFamily="34" charset="0"/>
              <a:buChar char="•"/>
            </a:pPr>
            <a:r>
              <a:rPr lang="fr-BE" sz="2400" dirty="0" err="1"/>
              <a:t>Interpretive</a:t>
            </a:r>
            <a:r>
              <a:rPr lang="fr-BE" sz="2400" dirty="0"/>
              <a:t> </a:t>
            </a:r>
            <a:r>
              <a:rPr lang="fr-BE" sz="2400" dirty="0" err="1"/>
              <a:t>approach</a:t>
            </a:r>
            <a:endParaRPr lang="fr-BE" sz="2400" dirty="0"/>
          </a:p>
          <a:p>
            <a:pPr marL="285750" indent="-285750">
              <a:buFont typeface="Arial" panose="020B0604020202020204" pitchFamily="34" charset="0"/>
              <a:buChar char="•"/>
            </a:pPr>
            <a:endParaRPr lang="fr-BE" sz="2400" dirty="0"/>
          </a:p>
          <a:p>
            <a:pPr marL="285750" indent="-285750">
              <a:buFont typeface="Arial" panose="020B0604020202020204" pitchFamily="34" charset="0"/>
              <a:buChar char="•"/>
            </a:pPr>
            <a:r>
              <a:rPr lang="fr-BE" sz="2400" dirty="0"/>
              <a:t>Interviews </a:t>
            </a:r>
            <a:r>
              <a:rPr lang="fr-BE" sz="2400" dirty="0" err="1"/>
              <a:t>with</a:t>
            </a:r>
            <a:r>
              <a:rPr lang="fr-BE" sz="2400" dirty="0"/>
              <a:t> all of the main </a:t>
            </a:r>
            <a:r>
              <a:rPr lang="fr-BE" sz="2400" dirty="0" err="1"/>
              <a:t>actors</a:t>
            </a:r>
            <a:endParaRPr lang="fr-BE" sz="2400" dirty="0"/>
          </a:p>
          <a:p>
            <a:pPr marL="285750" indent="-285750">
              <a:buFont typeface="Arial" panose="020B0604020202020204" pitchFamily="34" charset="0"/>
              <a:buChar char="•"/>
            </a:pPr>
            <a:endParaRPr lang="fr-BE" sz="2400" dirty="0"/>
          </a:p>
          <a:p>
            <a:pPr marL="285750" indent="-285750">
              <a:buFont typeface="Arial" panose="020B0604020202020204" pitchFamily="34" charset="0"/>
              <a:buChar char="•"/>
            </a:pPr>
            <a:r>
              <a:rPr lang="fr-BE" sz="2400" dirty="0"/>
              <a:t>Inductive and </a:t>
            </a:r>
            <a:r>
              <a:rPr lang="fr-BE" sz="2400" dirty="0" err="1"/>
              <a:t>thematic</a:t>
            </a:r>
            <a:r>
              <a:rPr lang="fr-BE" sz="2400" dirty="0"/>
              <a:t> </a:t>
            </a:r>
            <a:r>
              <a:rPr lang="fr-BE" sz="2400" dirty="0" err="1"/>
              <a:t>analysis</a:t>
            </a:r>
            <a:endParaRPr lang="fr-BE" sz="2400" dirty="0"/>
          </a:p>
        </p:txBody>
      </p:sp>
      <p:sp>
        <p:nvSpPr>
          <p:cNvPr id="2" name="Espace réservé du numéro de diapositive 1">
            <a:extLst>
              <a:ext uri="{FF2B5EF4-FFF2-40B4-BE49-F238E27FC236}">
                <a16:creationId xmlns:a16="http://schemas.microsoft.com/office/drawing/2014/main" id="{3467A3B0-7B5B-40CC-A88D-7977ED1A02A1}"/>
              </a:ext>
            </a:extLst>
          </p:cNvPr>
          <p:cNvSpPr>
            <a:spLocks noGrp="1"/>
          </p:cNvSpPr>
          <p:nvPr>
            <p:ph type="sldNum" sz="quarter" idx="12"/>
          </p:nvPr>
        </p:nvSpPr>
        <p:spPr/>
        <p:txBody>
          <a:bodyPr/>
          <a:lstStyle/>
          <a:p>
            <a:fld id="{CCD4F58E-D434-40CF-845B-5C1A10387322}" type="slidenum">
              <a:rPr lang="fr-BE" smtClean="0"/>
              <a:t>3</a:t>
            </a:fld>
            <a:endParaRPr lang="fr-BE"/>
          </a:p>
        </p:txBody>
      </p:sp>
    </p:spTree>
    <p:extLst>
      <p:ext uri="{BB962C8B-B14F-4D97-AF65-F5344CB8AC3E}">
        <p14:creationId xmlns:p14="http://schemas.microsoft.com/office/powerpoint/2010/main" val="137512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5418" y="420253"/>
            <a:ext cx="3842327" cy="14400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t>The </a:t>
            </a:r>
            <a:r>
              <a:rPr lang="fr-BE" sz="2800" dirty="0" err="1"/>
              <a:t>events</a:t>
            </a:r>
            <a:endParaRPr lang="fr-BE" sz="2800" dirty="0"/>
          </a:p>
        </p:txBody>
      </p:sp>
      <p:sp>
        <p:nvSpPr>
          <p:cNvPr id="5" name="Rectangle 4"/>
          <p:cNvSpPr/>
          <p:nvPr/>
        </p:nvSpPr>
        <p:spPr>
          <a:xfrm>
            <a:off x="7675418" y="4701309"/>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A </a:t>
            </a:r>
            <a:r>
              <a:rPr lang="fr-BE" sz="2800" dirty="0" err="1">
                <a:solidFill>
                  <a:schemeClr val="bg2">
                    <a:lumMod val="90000"/>
                  </a:schemeClr>
                </a:solidFill>
              </a:rPr>
              <a:t>particular</a:t>
            </a:r>
            <a:r>
              <a:rPr lang="fr-BE" sz="2800" dirty="0">
                <a:solidFill>
                  <a:schemeClr val="bg2">
                    <a:lumMod val="90000"/>
                  </a:schemeClr>
                </a:solidFill>
              </a:rPr>
              <a:t> </a:t>
            </a:r>
            <a:r>
              <a:rPr lang="fr-BE" sz="2800" dirty="0" err="1">
                <a:solidFill>
                  <a:schemeClr val="bg2">
                    <a:lumMod val="90000"/>
                  </a:schemeClr>
                </a:solidFill>
              </a:rPr>
              <a:t>context</a:t>
            </a:r>
            <a:endParaRPr lang="fr-BE" sz="2800" dirty="0">
              <a:solidFill>
                <a:schemeClr val="bg2">
                  <a:lumMod val="90000"/>
                </a:schemeClr>
              </a:solidFill>
            </a:endParaRPr>
          </a:p>
        </p:txBody>
      </p:sp>
      <p:sp>
        <p:nvSpPr>
          <p:cNvPr id="6" name="Rectangle 5"/>
          <p:cNvSpPr/>
          <p:nvPr/>
        </p:nvSpPr>
        <p:spPr>
          <a:xfrm>
            <a:off x="7675417" y="2560781"/>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The </a:t>
            </a:r>
            <a:r>
              <a:rPr lang="fr-BE" sz="2800" dirty="0" err="1">
                <a:solidFill>
                  <a:schemeClr val="bg2">
                    <a:lumMod val="90000"/>
                  </a:schemeClr>
                </a:solidFill>
              </a:rPr>
              <a:t>expected</a:t>
            </a:r>
            <a:r>
              <a:rPr lang="fr-BE" sz="2800" dirty="0">
                <a:solidFill>
                  <a:schemeClr val="bg2">
                    <a:lumMod val="90000"/>
                  </a:schemeClr>
                </a:solidFill>
              </a:rPr>
              <a:t> </a:t>
            </a:r>
            <a:r>
              <a:rPr lang="fr-BE" sz="2800" dirty="0" err="1">
                <a:solidFill>
                  <a:schemeClr val="bg2">
                    <a:lumMod val="90000"/>
                  </a:schemeClr>
                </a:solidFill>
              </a:rPr>
              <a:t>benefits</a:t>
            </a:r>
            <a:endParaRPr lang="fr-BE" sz="2800" dirty="0">
              <a:solidFill>
                <a:schemeClr val="bg2">
                  <a:lumMod val="90000"/>
                </a:schemeClr>
              </a:solidFill>
            </a:endParaRPr>
          </a:p>
        </p:txBody>
      </p:sp>
      <p:pic>
        <p:nvPicPr>
          <p:cNvPr id="3" name="Image 2"/>
          <p:cNvPicPr>
            <a:picLocks noChangeAspect="1"/>
          </p:cNvPicPr>
          <p:nvPr/>
        </p:nvPicPr>
        <p:blipFill>
          <a:blip r:embed="rId2"/>
          <a:stretch>
            <a:fillRect/>
          </a:stretch>
        </p:blipFill>
        <p:spPr>
          <a:xfrm>
            <a:off x="1031961" y="805963"/>
            <a:ext cx="1543628" cy="1543628"/>
          </a:xfrm>
          <a:prstGeom prst="rect">
            <a:avLst/>
          </a:prstGeom>
        </p:spPr>
      </p:pic>
      <p:sp>
        <p:nvSpPr>
          <p:cNvPr id="7" name="Croix 6"/>
          <p:cNvSpPr/>
          <p:nvPr/>
        </p:nvSpPr>
        <p:spPr>
          <a:xfrm rot="2826416">
            <a:off x="100562" y="47904"/>
            <a:ext cx="3268028" cy="3323945"/>
          </a:xfrm>
          <a:prstGeom prst="plus">
            <a:avLst>
              <a:gd name="adj" fmla="val 4911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solidFill>
                <a:schemeClr val="tx1"/>
              </a:solidFill>
            </a:endParaRPr>
          </a:p>
        </p:txBody>
      </p:sp>
      <p:sp>
        <p:nvSpPr>
          <p:cNvPr id="8" name="AutoShape 4" descr="icône de chemin de fer train isolé sur fond blanc - Telecharger Vectoriel  Gratuit, Clipart Graphique, Vecteur Dessins et Pictogramme Gratu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9" name="Image 8"/>
          <p:cNvPicPr>
            <a:picLocks noChangeAspect="1"/>
          </p:cNvPicPr>
          <p:nvPr/>
        </p:nvPicPr>
        <p:blipFill>
          <a:blip r:embed="rId3"/>
          <a:stretch>
            <a:fillRect/>
          </a:stretch>
        </p:blipFill>
        <p:spPr>
          <a:xfrm>
            <a:off x="4545570" y="160338"/>
            <a:ext cx="2143125" cy="2143125"/>
          </a:xfrm>
          <a:prstGeom prst="rect">
            <a:avLst/>
          </a:prstGeom>
        </p:spPr>
      </p:pic>
      <p:pic>
        <p:nvPicPr>
          <p:cNvPr id="10" name="Image 9"/>
          <p:cNvPicPr>
            <a:picLocks noChangeAspect="1"/>
          </p:cNvPicPr>
          <p:nvPr/>
        </p:nvPicPr>
        <p:blipFill>
          <a:blip r:embed="rId4"/>
          <a:stretch>
            <a:fillRect/>
          </a:stretch>
        </p:blipFill>
        <p:spPr>
          <a:xfrm rot="21191884">
            <a:off x="268760" y="3614340"/>
            <a:ext cx="2647868" cy="838270"/>
          </a:xfrm>
          <a:prstGeom prst="rect">
            <a:avLst/>
          </a:prstGeom>
        </p:spPr>
      </p:pic>
      <p:pic>
        <p:nvPicPr>
          <p:cNvPr id="2" name="Image 1"/>
          <p:cNvPicPr>
            <a:picLocks noChangeAspect="1"/>
          </p:cNvPicPr>
          <p:nvPr/>
        </p:nvPicPr>
        <p:blipFill>
          <a:blip r:embed="rId5"/>
          <a:stretch>
            <a:fillRect/>
          </a:stretch>
        </p:blipFill>
        <p:spPr>
          <a:xfrm rot="263089">
            <a:off x="4903183" y="2191600"/>
            <a:ext cx="2329232" cy="2329232"/>
          </a:xfrm>
          <a:prstGeom prst="rect">
            <a:avLst/>
          </a:prstGeom>
        </p:spPr>
      </p:pic>
      <p:pic>
        <p:nvPicPr>
          <p:cNvPr id="11" name="Image 10"/>
          <p:cNvPicPr>
            <a:picLocks noChangeAspect="1"/>
          </p:cNvPicPr>
          <p:nvPr/>
        </p:nvPicPr>
        <p:blipFill>
          <a:blip r:embed="rId6"/>
          <a:stretch>
            <a:fillRect/>
          </a:stretch>
        </p:blipFill>
        <p:spPr>
          <a:xfrm>
            <a:off x="2396733" y="4599470"/>
            <a:ext cx="2981036" cy="2235777"/>
          </a:xfrm>
          <a:prstGeom prst="rect">
            <a:avLst/>
          </a:prstGeom>
        </p:spPr>
      </p:pic>
      <p:sp>
        <p:nvSpPr>
          <p:cNvPr id="12" name="Espace réservé du numéro de diapositive 11">
            <a:extLst>
              <a:ext uri="{FF2B5EF4-FFF2-40B4-BE49-F238E27FC236}">
                <a16:creationId xmlns:a16="http://schemas.microsoft.com/office/drawing/2014/main" id="{45D92999-01A1-494C-940D-A270DD81ED7E}"/>
              </a:ext>
            </a:extLst>
          </p:cNvPr>
          <p:cNvSpPr>
            <a:spLocks noGrp="1"/>
          </p:cNvSpPr>
          <p:nvPr>
            <p:ph type="sldNum" sz="quarter" idx="12"/>
          </p:nvPr>
        </p:nvSpPr>
        <p:spPr/>
        <p:txBody>
          <a:bodyPr/>
          <a:lstStyle/>
          <a:p>
            <a:fld id="{CCD4F58E-D434-40CF-845B-5C1A10387322}" type="slidenum">
              <a:rPr lang="fr-BE" smtClean="0"/>
              <a:t>4</a:t>
            </a:fld>
            <a:endParaRPr lang="fr-BE"/>
          </a:p>
        </p:txBody>
      </p:sp>
    </p:spTree>
    <p:extLst>
      <p:ext uri="{BB962C8B-B14F-4D97-AF65-F5344CB8AC3E}">
        <p14:creationId xmlns:p14="http://schemas.microsoft.com/office/powerpoint/2010/main" val="7035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5418" y="420253"/>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The </a:t>
            </a:r>
            <a:r>
              <a:rPr lang="fr-BE" sz="2800" dirty="0" err="1">
                <a:solidFill>
                  <a:schemeClr val="bg2">
                    <a:lumMod val="90000"/>
                  </a:schemeClr>
                </a:solidFill>
              </a:rPr>
              <a:t>events</a:t>
            </a:r>
            <a:endParaRPr lang="fr-BE" sz="2800" dirty="0">
              <a:solidFill>
                <a:schemeClr val="bg2">
                  <a:lumMod val="90000"/>
                </a:schemeClr>
              </a:solidFill>
            </a:endParaRPr>
          </a:p>
        </p:txBody>
      </p:sp>
      <p:sp>
        <p:nvSpPr>
          <p:cNvPr id="5" name="Rectangle 4"/>
          <p:cNvSpPr/>
          <p:nvPr/>
        </p:nvSpPr>
        <p:spPr>
          <a:xfrm>
            <a:off x="7675418" y="4701309"/>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A </a:t>
            </a:r>
            <a:r>
              <a:rPr lang="fr-BE" sz="2800" dirty="0" err="1">
                <a:solidFill>
                  <a:schemeClr val="bg2">
                    <a:lumMod val="90000"/>
                  </a:schemeClr>
                </a:solidFill>
              </a:rPr>
              <a:t>particular</a:t>
            </a:r>
            <a:r>
              <a:rPr lang="fr-BE" sz="2800" dirty="0">
                <a:solidFill>
                  <a:schemeClr val="bg2">
                    <a:lumMod val="90000"/>
                  </a:schemeClr>
                </a:solidFill>
              </a:rPr>
              <a:t> </a:t>
            </a:r>
            <a:r>
              <a:rPr lang="fr-BE" sz="2800" dirty="0" err="1">
                <a:solidFill>
                  <a:schemeClr val="bg2">
                    <a:lumMod val="90000"/>
                  </a:schemeClr>
                </a:solidFill>
              </a:rPr>
              <a:t>context</a:t>
            </a:r>
            <a:endParaRPr lang="fr-BE" sz="2800" dirty="0">
              <a:solidFill>
                <a:schemeClr val="bg2">
                  <a:lumMod val="90000"/>
                </a:schemeClr>
              </a:solidFill>
            </a:endParaRPr>
          </a:p>
        </p:txBody>
      </p:sp>
      <p:sp>
        <p:nvSpPr>
          <p:cNvPr id="6" name="Rectangle 5"/>
          <p:cNvSpPr/>
          <p:nvPr/>
        </p:nvSpPr>
        <p:spPr>
          <a:xfrm>
            <a:off x="7675417" y="2560781"/>
            <a:ext cx="3842327" cy="14400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t>The </a:t>
            </a:r>
            <a:r>
              <a:rPr lang="fr-BE" sz="2800" dirty="0" err="1"/>
              <a:t>expected</a:t>
            </a:r>
            <a:r>
              <a:rPr lang="fr-BE" sz="2800" dirty="0"/>
              <a:t> </a:t>
            </a:r>
            <a:r>
              <a:rPr lang="fr-BE" sz="2800" dirty="0" err="1"/>
              <a:t>benefits</a:t>
            </a:r>
            <a:endParaRPr lang="fr-BE" sz="2800" dirty="0"/>
          </a:p>
        </p:txBody>
      </p:sp>
      <p:sp>
        <p:nvSpPr>
          <p:cNvPr id="2" name="Rectangle à coins arrondis 1"/>
          <p:cNvSpPr/>
          <p:nvPr/>
        </p:nvSpPr>
        <p:spPr>
          <a:xfrm>
            <a:off x="360218" y="266980"/>
            <a:ext cx="5985164" cy="31865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fr-BE" dirty="0" err="1">
                <a:effectLst>
                  <a:outerShdw blurRad="38100" dist="38100" dir="2700000" algn="tl">
                    <a:srgbClr val="000000">
                      <a:alpha val="43137"/>
                    </a:srgbClr>
                  </a:outerShdw>
                </a:effectLst>
              </a:rPr>
              <a:t>Better</a:t>
            </a:r>
            <a:r>
              <a:rPr lang="fr-BE" dirty="0">
                <a:effectLst>
                  <a:outerShdw blurRad="38100" dist="38100" dir="2700000" algn="tl">
                    <a:srgbClr val="000000">
                      <a:alpha val="43137"/>
                    </a:srgbClr>
                  </a:outerShdw>
                </a:effectLst>
              </a:rPr>
              <a:t> </a:t>
            </a:r>
            <a:r>
              <a:rPr lang="fr-BE" dirty="0" err="1">
                <a:effectLst>
                  <a:outerShdw blurRad="38100" dist="38100" dir="2700000" algn="tl">
                    <a:srgbClr val="000000">
                      <a:alpha val="43137"/>
                    </a:srgbClr>
                  </a:outerShdw>
                </a:effectLst>
              </a:rPr>
              <a:t>Decisions</a:t>
            </a:r>
            <a:endParaRPr lang="fr-BE" dirty="0">
              <a:effectLst>
                <a:outerShdw blurRad="38100" dist="38100" dir="2700000" algn="tl">
                  <a:srgbClr val="000000">
                    <a:alpha val="43137"/>
                  </a:srgbClr>
                </a:outerShdw>
              </a:effectLst>
            </a:endParaRPr>
          </a:p>
          <a:p>
            <a:r>
              <a:rPr lang="fr-BE" dirty="0"/>
              <a:t>« </a:t>
            </a:r>
            <a:r>
              <a:rPr lang="en-US" i="1" dirty="0"/>
              <a:t>Teaching, retirement homes, employment</a:t>
            </a:r>
            <a:r>
              <a:rPr lang="en-US" i="1" dirty="0" smtClean="0"/>
              <a:t>, (…) </a:t>
            </a:r>
            <a:r>
              <a:rPr lang="en-US" i="1" dirty="0"/>
              <a:t>The citizens who has a relative in a retirement home, he may </a:t>
            </a:r>
            <a:r>
              <a:rPr lang="en-US" b="1" i="1" dirty="0"/>
              <a:t>give information </a:t>
            </a:r>
            <a:r>
              <a:rPr lang="en-US" i="1" dirty="0"/>
              <a:t>that I, as an entrepreneur, wouldn’t have obtained or thought otherwise. And the same goes when we speak of child care: there are practical things we do not think about.” </a:t>
            </a:r>
            <a:r>
              <a:rPr lang="en-US" dirty="0"/>
              <a:t>(Leader of a parliamentary group).</a:t>
            </a:r>
            <a:endParaRPr lang="fr-BE" dirty="0"/>
          </a:p>
        </p:txBody>
      </p:sp>
      <p:sp>
        <p:nvSpPr>
          <p:cNvPr id="7" name="Rectangle à coins arrondis 6"/>
          <p:cNvSpPr/>
          <p:nvPr/>
        </p:nvSpPr>
        <p:spPr>
          <a:xfrm>
            <a:off x="360218" y="3620652"/>
            <a:ext cx="5985164" cy="31865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BE" dirty="0">
                <a:effectLst>
                  <a:outerShdw blurRad="38100" dist="38100" dir="2700000" algn="tl">
                    <a:srgbClr val="000000">
                      <a:alpha val="43137"/>
                    </a:srgbClr>
                  </a:outerShdw>
                </a:effectLst>
              </a:rPr>
              <a:t>2. Healing </a:t>
            </a:r>
            <a:r>
              <a:rPr lang="fr-BE" dirty="0" err="1" smtClean="0">
                <a:effectLst>
                  <a:outerShdw blurRad="38100" dist="38100" dir="2700000" algn="tl">
                    <a:srgbClr val="000000">
                      <a:alpha val="43137"/>
                    </a:srgbClr>
                  </a:outerShdw>
                </a:effectLst>
              </a:rPr>
              <a:t>democracy</a:t>
            </a:r>
            <a:r>
              <a:rPr lang="fr-BE" dirty="0" smtClean="0">
                <a:effectLst>
                  <a:outerShdw blurRad="38100" dist="38100" dir="2700000" algn="tl">
                    <a:srgbClr val="000000">
                      <a:alpha val="43137"/>
                    </a:srgbClr>
                  </a:outerShdw>
                </a:effectLst>
              </a:rPr>
              <a:t> </a:t>
            </a:r>
            <a:r>
              <a:rPr lang="fr-BE" dirty="0">
                <a:effectLst>
                  <a:outerShdw blurRad="38100" dist="38100" dir="2700000" algn="tl">
                    <a:srgbClr val="000000">
                      <a:alpha val="43137"/>
                    </a:srgbClr>
                  </a:outerShdw>
                </a:effectLst>
              </a:rPr>
              <a:t>(ex 1)</a:t>
            </a:r>
          </a:p>
          <a:p>
            <a:endParaRPr lang="fr-BE" dirty="0"/>
          </a:p>
          <a:p>
            <a:r>
              <a:rPr lang="fr-BE" i="1" dirty="0"/>
              <a:t>« </a:t>
            </a:r>
            <a:r>
              <a:rPr lang="en-US" i="1" dirty="0"/>
              <a:t>Mutual comprehension and thinking ‘</a:t>
            </a:r>
            <a:r>
              <a:rPr lang="en-US" b="1" i="1" dirty="0"/>
              <a:t>it is not that easy to make political choices after all</a:t>
            </a:r>
            <a:r>
              <a:rPr lang="en-US" i="1" dirty="0"/>
              <a:t>’, because people quickly understand that there is not enough budget etc., that one has to make choices in decision-making processes” (Leader of a parliamentary group). </a:t>
            </a:r>
            <a:endParaRPr lang="fr-BE" i="1" dirty="0"/>
          </a:p>
        </p:txBody>
      </p:sp>
      <p:sp>
        <p:nvSpPr>
          <p:cNvPr id="3" name="Espace réservé du numéro de diapositive 2">
            <a:extLst>
              <a:ext uri="{FF2B5EF4-FFF2-40B4-BE49-F238E27FC236}">
                <a16:creationId xmlns:a16="http://schemas.microsoft.com/office/drawing/2014/main" id="{57632BA3-A4A9-493B-A756-4ABDFC6A2FDD}"/>
              </a:ext>
            </a:extLst>
          </p:cNvPr>
          <p:cNvSpPr>
            <a:spLocks noGrp="1"/>
          </p:cNvSpPr>
          <p:nvPr>
            <p:ph type="sldNum" sz="quarter" idx="12"/>
          </p:nvPr>
        </p:nvSpPr>
        <p:spPr/>
        <p:txBody>
          <a:bodyPr/>
          <a:lstStyle/>
          <a:p>
            <a:fld id="{CCD4F58E-D434-40CF-845B-5C1A10387322}" type="slidenum">
              <a:rPr lang="fr-BE" smtClean="0"/>
              <a:t>5</a:t>
            </a:fld>
            <a:endParaRPr lang="fr-BE"/>
          </a:p>
        </p:txBody>
      </p:sp>
    </p:spTree>
    <p:extLst>
      <p:ext uri="{BB962C8B-B14F-4D97-AF65-F5344CB8AC3E}">
        <p14:creationId xmlns:p14="http://schemas.microsoft.com/office/powerpoint/2010/main" val="17444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5418" y="420253"/>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The </a:t>
            </a:r>
            <a:r>
              <a:rPr lang="fr-BE" sz="2800" dirty="0" err="1">
                <a:solidFill>
                  <a:schemeClr val="bg2">
                    <a:lumMod val="90000"/>
                  </a:schemeClr>
                </a:solidFill>
              </a:rPr>
              <a:t>events</a:t>
            </a:r>
            <a:endParaRPr lang="fr-BE" sz="2800" dirty="0">
              <a:solidFill>
                <a:schemeClr val="bg2">
                  <a:lumMod val="90000"/>
                </a:schemeClr>
              </a:solidFill>
            </a:endParaRPr>
          </a:p>
        </p:txBody>
      </p:sp>
      <p:sp>
        <p:nvSpPr>
          <p:cNvPr id="5" name="Rectangle 4"/>
          <p:cNvSpPr/>
          <p:nvPr/>
        </p:nvSpPr>
        <p:spPr>
          <a:xfrm>
            <a:off x="7675418" y="4701309"/>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A </a:t>
            </a:r>
            <a:r>
              <a:rPr lang="fr-BE" sz="2800" dirty="0" err="1">
                <a:solidFill>
                  <a:schemeClr val="bg2">
                    <a:lumMod val="90000"/>
                  </a:schemeClr>
                </a:solidFill>
              </a:rPr>
              <a:t>particular</a:t>
            </a:r>
            <a:r>
              <a:rPr lang="fr-BE" sz="2800" dirty="0">
                <a:solidFill>
                  <a:schemeClr val="bg2">
                    <a:lumMod val="90000"/>
                  </a:schemeClr>
                </a:solidFill>
              </a:rPr>
              <a:t> </a:t>
            </a:r>
            <a:r>
              <a:rPr lang="fr-BE" sz="2800" dirty="0" err="1">
                <a:solidFill>
                  <a:schemeClr val="bg2">
                    <a:lumMod val="90000"/>
                  </a:schemeClr>
                </a:solidFill>
              </a:rPr>
              <a:t>context</a:t>
            </a:r>
            <a:endParaRPr lang="fr-BE" sz="2800" dirty="0">
              <a:solidFill>
                <a:schemeClr val="bg2">
                  <a:lumMod val="90000"/>
                </a:schemeClr>
              </a:solidFill>
            </a:endParaRPr>
          </a:p>
        </p:txBody>
      </p:sp>
      <p:sp>
        <p:nvSpPr>
          <p:cNvPr id="6" name="Rectangle 5"/>
          <p:cNvSpPr/>
          <p:nvPr/>
        </p:nvSpPr>
        <p:spPr>
          <a:xfrm>
            <a:off x="7675417" y="2560781"/>
            <a:ext cx="3842327" cy="14400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t>The </a:t>
            </a:r>
            <a:r>
              <a:rPr lang="fr-BE" sz="2800" dirty="0" err="1"/>
              <a:t>expected</a:t>
            </a:r>
            <a:r>
              <a:rPr lang="fr-BE" sz="2800" dirty="0"/>
              <a:t> </a:t>
            </a:r>
            <a:r>
              <a:rPr lang="fr-BE" sz="2800" dirty="0" err="1"/>
              <a:t>benefits</a:t>
            </a:r>
            <a:endParaRPr lang="fr-BE" sz="2800" dirty="0"/>
          </a:p>
        </p:txBody>
      </p:sp>
      <p:sp>
        <p:nvSpPr>
          <p:cNvPr id="7" name="Rectangle à coins arrondis 6"/>
          <p:cNvSpPr/>
          <p:nvPr/>
        </p:nvSpPr>
        <p:spPr>
          <a:xfrm>
            <a:off x="480291" y="914398"/>
            <a:ext cx="5985164" cy="42856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BE" dirty="0"/>
          </a:p>
          <a:p>
            <a:r>
              <a:rPr lang="fr-BE" dirty="0">
                <a:effectLst>
                  <a:outerShdw blurRad="38100" dist="38100" dir="2700000" algn="tl">
                    <a:srgbClr val="000000">
                      <a:alpha val="43137"/>
                    </a:srgbClr>
                  </a:outerShdw>
                </a:effectLst>
              </a:rPr>
              <a:t>2. Healing </a:t>
            </a:r>
            <a:r>
              <a:rPr lang="fr-BE" dirty="0" err="1" smtClean="0">
                <a:effectLst>
                  <a:outerShdw blurRad="38100" dist="38100" dir="2700000" algn="tl">
                    <a:srgbClr val="000000">
                      <a:alpha val="43137"/>
                    </a:srgbClr>
                  </a:outerShdw>
                </a:effectLst>
              </a:rPr>
              <a:t>democracy</a:t>
            </a:r>
            <a:r>
              <a:rPr lang="fr-BE" dirty="0" smtClean="0">
                <a:effectLst>
                  <a:outerShdw blurRad="38100" dist="38100" dir="2700000" algn="tl">
                    <a:srgbClr val="000000">
                      <a:alpha val="43137"/>
                    </a:srgbClr>
                  </a:outerShdw>
                </a:effectLst>
              </a:rPr>
              <a:t> </a:t>
            </a:r>
            <a:r>
              <a:rPr lang="fr-BE" dirty="0">
                <a:effectLst>
                  <a:outerShdw blurRad="38100" dist="38100" dir="2700000" algn="tl">
                    <a:srgbClr val="000000">
                      <a:alpha val="43137"/>
                    </a:srgbClr>
                  </a:outerShdw>
                </a:effectLst>
              </a:rPr>
              <a:t>(ex 2)</a:t>
            </a:r>
          </a:p>
          <a:p>
            <a:r>
              <a:rPr lang="fr-BE" dirty="0"/>
              <a:t>« </a:t>
            </a:r>
            <a:r>
              <a:rPr lang="en-US" i="1" dirty="0"/>
              <a:t>If we succeed in organizing </a:t>
            </a:r>
            <a:r>
              <a:rPr lang="en-US" b="1" i="1" dirty="0"/>
              <a:t>a certain peace between citizens and politicians</a:t>
            </a:r>
            <a:r>
              <a:rPr lang="en-US" i="1" dirty="0"/>
              <a:t>, if we succeed in making our representative democratic system more credible, then we take that from the </a:t>
            </a:r>
            <a:r>
              <a:rPr lang="en-US" b="1" i="1" dirty="0"/>
              <a:t>populist parties</a:t>
            </a:r>
            <a:r>
              <a:rPr lang="en-US" i="1" dirty="0"/>
              <a:t>, and it costs them votes because they benefit from the failure of our system, of our democracy. This is their market, where they get all their votes from. And so they do not want us to reform because we might of course take off a little bit of the people’s frustration that they benefit from on a daily basis “</a:t>
            </a:r>
            <a:r>
              <a:rPr lang="en-US" dirty="0"/>
              <a:t>(Minister-President)</a:t>
            </a:r>
            <a:endParaRPr lang="fr-BE" dirty="0"/>
          </a:p>
        </p:txBody>
      </p:sp>
      <p:sp>
        <p:nvSpPr>
          <p:cNvPr id="2" name="Espace réservé du numéro de diapositive 1">
            <a:extLst>
              <a:ext uri="{FF2B5EF4-FFF2-40B4-BE49-F238E27FC236}">
                <a16:creationId xmlns:a16="http://schemas.microsoft.com/office/drawing/2014/main" id="{9E00E9AE-148C-469E-93A5-9B83D39D0BAE}"/>
              </a:ext>
            </a:extLst>
          </p:cNvPr>
          <p:cNvSpPr>
            <a:spLocks noGrp="1"/>
          </p:cNvSpPr>
          <p:nvPr>
            <p:ph type="sldNum" sz="quarter" idx="12"/>
          </p:nvPr>
        </p:nvSpPr>
        <p:spPr/>
        <p:txBody>
          <a:bodyPr/>
          <a:lstStyle/>
          <a:p>
            <a:fld id="{CCD4F58E-D434-40CF-845B-5C1A10387322}" type="slidenum">
              <a:rPr lang="fr-BE" smtClean="0"/>
              <a:t>6</a:t>
            </a:fld>
            <a:endParaRPr lang="fr-BE"/>
          </a:p>
        </p:txBody>
      </p:sp>
    </p:spTree>
    <p:extLst>
      <p:ext uri="{BB962C8B-B14F-4D97-AF65-F5344CB8AC3E}">
        <p14:creationId xmlns:p14="http://schemas.microsoft.com/office/powerpoint/2010/main" val="227781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5418" y="420253"/>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The </a:t>
            </a:r>
            <a:r>
              <a:rPr lang="fr-BE" sz="2800" dirty="0" err="1">
                <a:solidFill>
                  <a:schemeClr val="bg2">
                    <a:lumMod val="90000"/>
                  </a:schemeClr>
                </a:solidFill>
              </a:rPr>
              <a:t>events</a:t>
            </a:r>
            <a:endParaRPr lang="fr-BE" sz="2800" dirty="0">
              <a:solidFill>
                <a:schemeClr val="bg2">
                  <a:lumMod val="90000"/>
                </a:schemeClr>
              </a:solidFill>
            </a:endParaRPr>
          </a:p>
        </p:txBody>
      </p:sp>
      <p:sp>
        <p:nvSpPr>
          <p:cNvPr id="5" name="Rectangle 4"/>
          <p:cNvSpPr/>
          <p:nvPr/>
        </p:nvSpPr>
        <p:spPr>
          <a:xfrm>
            <a:off x="7675418" y="4701309"/>
            <a:ext cx="3842327" cy="14400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t>A </a:t>
            </a:r>
            <a:r>
              <a:rPr lang="fr-BE" sz="2800" dirty="0" err="1"/>
              <a:t>particular</a:t>
            </a:r>
            <a:r>
              <a:rPr lang="fr-BE" sz="2800" dirty="0"/>
              <a:t> </a:t>
            </a:r>
            <a:r>
              <a:rPr lang="fr-BE" sz="2800" dirty="0" err="1"/>
              <a:t>context</a:t>
            </a:r>
            <a:endParaRPr lang="fr-BE" sz="2800" dirty="0"/>
          </a:p>
        </p:txBody>
      </p:sp>
      <p:sp>
        <p:nvSpPr>
          <p:cNvPr id="6" name="Rectangle 5"/>
          <p:cNvSpPr/>
          <p:nvPr/>
        </p:nvSpPr>
        <p:spPr>
          <a:xfrm>
            <a:off x="7675417" y="2560781"/>
            <a:ext cx="3842327" cy="1440000"/>
          </a:xfrm>
          <a:prstGeom prst="rect">
            <a:avLst/>
          </a:prstGeo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2800" dirty="0">
                <a:solidFill>
                  <a:schemeClr val="bg2">
                    <a:lumMod val="90000"/>
                  </a:schemeClr>
                </a:solidFill>
              </a:rPr>
              <a:t>The </a:t>
            </a:r>
            <a:r>
              <a:rPr lang="fr-BE" sz="2800" dirty="0" err="1">
                <a:solidFill>
                  <a:schemeClr val="bg2">
                    <a:lumMod val="90000"/>
                  </a:schemeClr>
                </a:solidFill>
              </a:rPr>
              <a:t>expected</a:t>
            </a:r>
            <a:r>
              <a:rPr lang="fr-BE" sz="2800" dirty="0">
                <a:solidFill>
                  <a:schemeClr val="bg2">
                    <a:lumMod val="90000"/>
                  </a:schemeClr>
                </a:solidFill>
              </a:rPr>
              <a:t> </a:t>
            </a:r>
            <a:r>
              <a:rPr lang="fr-BE" sz="2800" dirty="0" err="1">
                <a:solidFill>
                  <a:schemeClr val="bg2">
                    <a:lumMod val="90000"/>
                  </a:schemeClr>
                </a:solidFill>
              </a:rPr>
              <a:t>benefits</a:t>
            </a:r>
            <a:endParaRPr lang="fr-BE" sz="2800" dirty="0">
              <a:solidFill>
                <a:schemeClr val="bg2">
                  <a:lumMod val="90000"/>
                </a:schemeClr>
              </a:solidFill>
            </a:endParaRPr>
          </a:p>
        </p:txBody>
      </p:sp>
      <p:pic>
        <p:nvPicPr>
          <p:cNvPr id="2" name="Image 1"/>
          <p:cNvPicPr>
            <a:picLocks noChangeAspect="1"/>
          </p:cNvPicPr>
          <p:nvPr/>
        </p:nvPicPr>
        <p:blipFill>
          <a:blip r:embed="rId2"/>
          <a:stretch>
            <a:fillRect/>
          </a:stretch>
        </p:blipFill>
        <p:spPr>
          <a:xfrm>
            <a:off x="184727" y="420253"/>
            <a:ext cx="7019636" cy="1343107"/>
          </a:xfrm>
          <a:prstGeom prst="rect">
            <a:avLst/>
          </a:prstGeom>
        </p:spPr>
      </p:pic>
      <p:sp>
        <p:nvSpPr>
          <p:cNvPr id="3" name="Rectangle à coins arrondis 2"/>
          <p:cNvSpPr/>
          <p:nvPr/>
        </p:nvSpPr>
        <p:spPr>
          <a:xfrm>
            <a:off x="350982" y="2253673"/>
            <a:ext cx="2983345" cy="4285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BE" b="1" dirty="0" err="1">
                <a:effectLst>
                  <a:outerShdw blurRad="38100" dist="38100" dir="2700000" algn="tl">
                    <a:srgbClr val="000000">
                      <a:alpha val="43137"/>
                    </a:srgbClr>
                  </a:outerShdw>
                </a:effectLst>
              </a:rPr>
              <a:t>Breeding</a:t>
            </a:r>
            <a:r>
              <a:rPr lang="fr-BE" b="1" dirty="0">
                <a:effectLst>
                  <a:outerShdw blurRad="38100" dist="38100" dir="2700000" algn="tl">
                    <a:srgbClr val="000000">
                      <a:alpha val="43137"/>
                    </a:srgbClr>
                  </a:outerShdw>
                </a:effectLst>
              </a:rPr>
              <a:t> </a:t>
            </a:r>
            <a:r>
              <a:rPr lang="fr-BE" b="1" dirty="0" err="1">
                <a:effectLst>
                  <a:outerShdw blurRad="38100" dist="38100" dir="2700000" algn="tl">
                    <a:srgbClr val="000000">
                      <a:alpha val="43137"/>
                    </a:srgbClr>
                  </a:outerShdw>
                </a:effectLst>
              </a:rPr>
              <a:t>ground</a:t>
            </a:r>
            <a:endParaRPr lang="fr-BE" b="1" dirty="0">
              <a:effectLst>
                <a:outerShdw blurRad="38100" dist="38100" dir="2700000" algn="tl">
                  <a:srgbClr val="000000">
                    <a:alpha val="43137"/>
                  </a:srgbClr>
                </a:outerShdw>
              </a:effectLst>
            </a:endParaRPr>
          </a:p>
          <a:p>
            <a:endParaRPr lang="fr-BE" b="1" dirty="0">
              <a:effectLst>
                <a:outerShdw blurRad="38100" dist="38100" dir="2700000" algn="tl">
                  <a:srgbClr val="000000">
                    <a:alpha val="43137"/>
                  </a:srgbClr>
                </a:outerShdw>
              </a:effectLst>
            </a:endParaRPr>
          </a:p>
          <a:p>
            <a:r>
              <a:rPr lang="en-US" dirty="0"/>
              <a:t>“</a:t>
            </a:r>
            <a:r>
              <a:rPr lang="en-US" i="1" dirty="0"/>
              <a:t>We have always lived here in a small community (…) we are very close to the people, (…) so </a:t>
            </a:r>
            <a:r>
              <a:rPr lang="en-US" b="1" i="1" dirty="0"/>
              <a:t>we have some ‘citizens dialogue’ almost daily, if you want</a:t>
            </a:r>
            <a:r>
              <a:rPr lang="en-US" dirty="0"/>
              <a:t>” (Leader of a </a:t>
            </a:r>
            <a:r>
              <a:rPr lang="en-US" dirty="0" smtClean="0"/>
              <a:t>parliamentary group)</a:t>
            </a:r>
            <a:endParaRPr lang="fr-BE" dirty="0"/>
          </a:p>
        </p:txBody>
      </p:sp>
      <p:sp>
        <p:nvSpPr>
          <p:cNvPr id="7" name="Rectangle à coins arrondis 6"/>
          <p:cNvSpPr/>
          <p:nvPr/>
        </p:nvSpPr>
        <p:spPr>
          <a:xfrm>
            <a:off x="3957782" y="2253673"/>
            <a:ext cx="2983345" cy="4285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BE" b="1" dirty="0">
                <a:effectLst>
                  <a:outerShdw blurRad="38100" dist="38100" dir="2700000" algn="tl">
                    <a:srgbClr val="000000">
                      <a:alpha val="43137"/>
                    </a:srgbClr>
                  </a:outerShdw>
                </a:effectLst>
              </a:rPr>
              <a:t>Building the </a:t>
            </a:r>
            <a:r>
              <a:rPr lang="fr-BE" b="1" dirty="0" err="1">
                <a:effectLst>
                  <a:outerShdw blurRad="38100" dist="38100" dir="2700000" algn="tl">
                    <a:srgbClr val="000000">
                      <a:alpha val="43137"/>
                    </a:srgbClr>
                  </a:outerShdw>
                </a:effectLst>
              </a:rPr>
              <a:t>Community</a:t>
            </a:r>
            <a:endParaRPr lang="fr-BE" b="1" dirty="0">
              <a:effectLst>
                <a:outerShdw blurRad="38100" dist="38100" dir="2700000" algn="tl">
                  <a:srgbClr val="000000">
                    <a:alpha val="43137"/>
                  </a:srgbClr>
                </a:outerShdw>
              </a:effectLst>
            </a:endParaRPr>
          </a:p>
          <a:p>
            <a:endParaRPr lang="fr-BE" dirty="0"/>
          </a:p>
          <a:p>
            <a:r>
              <a:rPr lang="en-US" i="1" dirty="0"/>
              <a:t>This aspect of identification is crucial for a minority, for its survival, for its autonomy. And the elected representatives, in general, they are interested in </a:t>
            </a:r>
            <a:r>
              <a:rPr lang="en-US" b="1" i="1" dirty="0"/>
              <a:t>augmenting the credibility </a:t>
            </a:r>
            <a:r>
              <a:rPr lang="en-US" i="1" dirty="0"/>
              <a:t>of the political work by working with [the citizens] </a:t>
            </a:r>
            <a:r>
              <a:rPr lang="en-US" dirty="0" smtClean="0"/>
              <a:t>(Member of Parliament </a:t>
            </a:r>
            <a:r>
              <a:rPr lang="en-US" dirty="0"/>
              <a:t>staff). </a:t>
            </a:r>
            <a:endParaRPr lang="fr-BE" dirty="0"/>
          </a:p>
          <a:p>
            <a:r>
              <a:rPr lang="fr-BE" dirty="0"/>
              <a:t> </a:t>
            </a:r>
          </a:p>
        </p:txBody>
      </p:sp>
      <p:sp>
        <p:nvSpPr>
          <p:cNvPr id="8" name="Espace réservé du numéro de diapositive 7">
            <a:extLst>
              <a:ext uri="{FF2B5EF4-FFF2-40B4-BE49-F238E27FC236}">
                <a16:creationId xmlns:a16="http://schemas.microsoft.com/office/drawing/2014/main" id="{8DBF45C7-EE82-4E7C-A958-C7D8EDBC9443}"/>
              </a:ext>
            </a:extLst>
          </p:cNvPr>
          <p:cNvSpPr>
            <a:spLocks noGrp="1"/>
          </p:cNvSpPr>
          <p:nvPr>
            <p:ph type="sldNum" sz="quarter" idx="12"/>
          </p:nvPr>
        </p:nvSpPr>
        <p:spPr/>
        <p:txBody>
          <a:bodyPr/>
          <a:lstStyle/>
          <a:p>
            <a:fld id="{CCD4F58E-D434-40CF-845B-5C1A10387322}" type="slidenum">
              <a:rPr lang="fr-BE" smtClean="0"/>
              <a:t>7</a:t>
            </a:fld>
            <a:endParaRPr lang="fr-BE"/>
          </a:p>
        </p:txBody>
      </p:sp>
    </p:spTree>
    <p:extLst>
      <p:ext uri="{BB962C8B-B14F-4D97-AF65-F5344CB8AC3E}">
        <p14:creationId xmlns:p14="http://schemas.microsoft.com/office/powerpoint/2010/main" val="38966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Citizens’ assemblies as elites’ legitimation tools? </a:t>
            </a:r>
            <a:endParaRPr lang="fr-BE" dirty="0"/>
          </a:p>
        </p:txBody>
      </p:sp>
      <p:sp>
        <p:nvSpPr>
          <p:cNvPr id="4" name="Rectangle 3"/>
          <p:cNvSpPr/>
          <p:nvPr/>
        </p:nvSpPr>
        <p:spPr>
          <a:xfrm>
            <a:off x="1265903" y="1847120"/>
            <a:ext cx="4010891" cy="405476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i="1" dirty="0"/>
              <a:t>To me it’s crystal clear: a </a:t>
            </a:r>
            <a:r>
              <a:rPr lang="en-US" sz="2000" i="1" dirty="0" err="1"/>
              <a:t>Bürgerdialog</a:t>
            </a:r>
            <a:r>
              <a:rPr lang="en-US" sz="2000" i="1" dirty="0"/>
              <a:t> is a </a:t>
            </a:r>
            <a:r>
              <a:rPr lang="en-US" sz="2000" i="1" dirty="0" err="1"/>
              <a:t>Bürgerdialog</a:t>
            </a:r>
            <a:r>
              <a:rPr lang="en-US" sz="2000" i="1" dirty="0"/>
              <a:t>. In a democratic system like ours, the Parliament decides. This, to me, is not object to any discussion, because the elections provide us with legitimacy </a:t>
            </a:r>
            <a:r>
              <a:rPr lang="en-US" sz="2000" dirty="0"/>
              <a:t>(Leader of a parliamentary group)</a:t>
            </a:r>
            <a:endParaRPr lang="fr-BE" sz="2000" dirty="0"/>
          </a:p>
        </p:txBody>
      </p:sp>
      <p:sp>
        <p:nvSpPr>
          <p:cNvPr id="5" name="Rectangle 4"/>
          <p:cNvSpPr/>
          <p:nvPr/>
        </p:nvSpPr>
        <p:spPr>
          <a:xfrm>
            <a:off x="6928167" y="1850846"/>
            <a:ext cx="3889663" cy="405476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i="1" dirty="0"/>
              <a:t>This, to me, is the crucial point. If we do not respect what the citizens have thought and discussed, then we are not trustworthy anymore. So we have to make sure that these people, which take time to participate, do not feel aggrieved </a:t>
            </a:r>
            <a:r>
              <a:rPr lang="en-US" sz="2000" dirty="0"/>
              <a:t>(Leader of a parliamentary group). </a:t>
            </a:r>
            <a:endParaRPr lang="fr-BE" sz="2000" dirty="0"/>
          </a:p>
        </p:txBody>
      </p:sp>
      <p:sp>
        <p:nvSpPr>
          <p:cNvPr id="3" name="Espace réservé du numéro de diapositive 2">
            <a:extLst>
              <a:ext uri="{FF2B5EF4-FFF2-40B4-BE49-F238E27FC236}">
                <a16:creationId xmlns:a16="http://schemas.microsoft.com/office/drawing/2014/main" id="{DD047543-7B5E-4763-B160-8774482321AC}"/>
              </a:ext>
            </a:extLst>
          </p:cNvPr>
          <p:cNvSpPr>
            <a:spLocks noGrp="1"/>
          </p:cNvSpPr>
          <p:nvPr>
            <p:ph type="sldNum" sz="quarter" idx="12"/>
          </p:nvPr>
        </p:nvSpPr>
        <p:spPr/>
        <p:txBody>
          <a:bodyPr/>
          <a:lstStyle/>
          <a:p>
            <a:fld id="{CCD4F58E-D434-40CF-845B-5C1A10387322}" type="slidenum">
              <a:rPr lang="fr-BE" smtClean="0"/>
              <a:t>8</a:t>
            </a:fld>
            <a:endParaRPr lang="fr-BE"/>
          </a:p>
        </p:txBody>
      </p:sp>
    </p:spTree>
    <p:extLst>
      <p:ext uri="{BB962C8B-B14F-4D97-AF65-F5344CB8AC3E}">
        <p14:creationId xmlns:p14="http://schemas.microsoft.com/office/powerpoint/2010/main" val="261764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948802"/>
            <a:ext cx="9144000" cy="2387600"/>
          </a:xfrm>
        </p:spPr>
        <p:txBody>
          <a:bodyPr>
            <a:noAutofit/>
          </a:bodyPr>
          <a:lstStyle/>
          <a:p>
            <a:r>
              <a:rPr lang="fr-BE" sz="4400" b="1" dirty="0"/>
              <a:t/>
            </a:r>
            <a:br>
              <a:rPr lang="fr-BE" sz="4400" b="1" dirty="0"/>
            </a:br>
            <a:r>
              <a:rPr lang="en-US" sz="4400" b="1" dirty="0"/>
              <a:t> The Politics of Citizens’ Assemblies: </a:t>
            </a:r>
            <a:r>
              <a:rPr lang="en-US" sz="4400" dirty="0"/>
              <a:t/>
            </a:r>
            <a:br>
              <a:rPr lang="en-US" sz="4400" dirty="0"/>
            </a:br>
            <a:r>
              <a:rPr lang="en-US" sz="4000" dirty="0"/>
              <a:t>Why political leaders establish participatory and deliberative institutions </a:t>
            </a:r>
            <a:endParaRPr lang="fr-BE" sz="4000" dirty="0"/>
          </a:p>
        </p:txBody>
      </p:sp>
      <p:sp>
        <p:nvSpPr>
          <p:cNvPr id="5" name="Sous-titre 4"/>
          <p:cNvSpPr>
            <a:spLocks noGrp="1"/>
          </p:cNvSpPr>
          <p:nvPr>
            <p:ph type="subTitle" idx="1"/>
          </p:nvPr>
        </p:nvSpPr>
        <p:spPr>
          <a:xfrm>
            <a:off x="1524000" y="5044819"/>
            <a:ext cx="9144000" cy="1655762"/>
          </a:xfrm>
        </p:spPr>
        <p:txBody>
          <a:bodyPr/>
          <a:lstStyle/>
          <a:p>
            <a:r>
              <a:rPr lang="fr-BE" dirty="0"/>
              <a:t>Hadrien Macq &amp; Vincent Jacquet</a:t>
            </a:r>
          </a:p>
        </p:txBody>
      </p:sp>
      <p:pic>
        <p:nvPicPr>
          <p:cNvPr id="6" name="Image 5"/>
          <p:cNvPicPr>
            <a:picLocks noChangeAspect="1"/>
          </p:cNvPicPr>
          <p:nvPr/>
        </p:nvPicPr>
        <p:blipFill>
          <a:blip r:embed="rId2"/>
          <a:stretch>
            <a:fillRect/>
          </a:stretch>
        </p:blipFill>
        <p:spPr>
          <a:xfrm>
            <a:off x="406399" y="329362"/>
            <a:ext cx="1899949" cy="1199258"/>
          </a:xfrm>
          <a:prstGeom prst="rect">
            <a:avLst/>
          </a:prstGeom>
        </p:spPr>
      </p:pic>
      <p:pic>
        <p:nvPicPr>
          <p:cNvPr id="1028" name="Picture 4" descr="UClouvain - Logo Ge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02" y="-1400680"/>
            <a:ext cx="695325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46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macq_jacquet_oneyear_HM</Template>
  <TotalTime>177</TotalTime>
  <Words>326</Words>
  <Application>Microsoft Office PowerPoint</Application>
  <PresentationFormat>Grand écran</PresentationFormat>
  <Paragraphs>55</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  The Politics of Citizens’ Assemblies:  Why political leaders establish participatory and deliberative institutions </vt:lpstr>
      <vt:lpstr>Why do political leaders establish (permanent) citizens’ assemblies?</vt:lpstr>
      <vt:lpstr>Présentation PowerPoint</vt:lpstr>
      <vt:lpstr>Présentation PowerPoint</vt:lpstr>
      <vt:lpstr>Présentation PowerPoint</vt:lpstr>
      <vt:lpstr>Présentation PowerPoint</vt:lpstr>
      <vt:lpstr>Présentation PowerPoint</vt:lpstr>
      <vt:lpstr>Citizens’ assemblies as elites’ legitimation tools? </vt:lpstr>
      <vt:lpstr>  The Politics of Citizens’ Assemblies:  Why political leaders establish participatory and deliberative institutions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Politics of Citizens’ Assemblies:  Why political leaders establish participatory and deliberative institutions </dc:title>
  <dc:creator>Hadrien Macq</dc:creator>
  <cp:lastModifiedBy>Hadrien Macq</cp:lastModifiedBy>
  <cp:revision>6</cp:revision>
  <dcterms:created xsi:type="dcterms:W3CDTF">2020-09-21T08:02:05Z</dcterms:created>
  <dcterms:modified xsi:type="dcterms:W3CDTF">2020-09-21T10:59:23Z</dcterms:modified>
</cp:coreProperties>
</file>