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48"/>
  </p:notesMasterIdLst>
  <p:sldIdLst>
    <p:sldId id="256" r:id="rId3"/>
    <p:sldId id="257" r:id="rId4"/>
    <p:sldId id="258" r:id="rId5"/>
    <p:sldId id="274" r:id="rId6"/>
    <p:sldId id="264" r:id="rId7"/>
    <p:sldId id="300" r:id="rId8"/>
    <p:sldId id="301" r:id="rId9"/>
    <p:sldId id="302" r:id="rId10"/>
    <p:sldId id="267" r:id="rId11"/>
    <p:sldId id="268" r:id="rId12"/>
    <p:sldId id="269" r:id="rId13"/>
    <p:sldId id="270" r:id="rId14"/>
    <p:sldId id="285" r:id="rId15"/>
    <p:sldId id="304" r:id="rId16"/>
    <p:sldId id="303" r:id="rId17"/>
    <p:sldId id="345" r:id="rId18"/>
    <p:sldId id="329" r:id="rId19"/>
    <p:sldId id="330" r:id="rId20"/>
    <p:sldId id="331" r:id="rId21"/>
    <p:sldId id="332" r:id="rId22"/>
    <p:sldId id="333" r:id="rId23"/>
    <p:sldId id="334" r:id="rId24"/>
    <p:sldId id="335" r:id="rId25"/>
    <p:sldId id="336" r:id="rId26"/>
    <p:sldId id="337" r:id="rId27"/>
    <p:sldId id="338" r:id="rId28"/>
    <p:sldId id="339" r:id="rId29"/>
    <p:sldId id="340" r:id="rId30"/>
    <p:sldId id="341" r:id="rId31"/>
    <p:sldId id="342" r:id="rId32"/>
    <p:sldId id="343" r:id="rId33"/>
    <p:sldId id="344" r:id="rId34"/>
    <p:sldId id="305" r:id="rId35"/>
    <p:sldId id="306" r:id="rId36"/>
    <p:sldId id="272" r:id="rId37"/>
    <p:sldId id="275" r:id="rId38"/>
    <p:sldId id="294" r:id="rId39"/>
    <p:sldId id="295" r:id="rId40"/>
    <p:sldId id="296" r:id="rId41"/>
    <p:sldId id="276" r:id="rId42"/>
    <p:sldId id="277" r:id="rId43"/>
    <p:sldId id="284" r:id="rId44"/>
    <p:sldId id="293" r:id="rId45"/>
    <p:sldId id="278" r:id="rId46"/>
    <p:sldId id="273" r:id="rId47"/>
  </p:sldIdLst>
  <p:sldSz cx="9144000" cy="5143500" type="screen16x9"/>
  <p:notesSz cx="6858000" cy="9144000"/>
  <p:defaultTextStyle>
    <a:defPPr marL="0" marR="0" indent="0" algn="l" defTabSz="573969" rtl="0" fontAlgn="auto" latinLnBrk="1" hangingPunct="0">
      <a:lnSpc>
        <a:spcPct val="100000"/>
      </a:lnSpc>
      <a:spcBef>
        <a:spcPts val="0"/>
      </a:spcBef>
      <a:spcAft>
        <a:spcPts val="0"/>
      </a:spcAft>
      <a:buClrTx/>
      <a:buSzTx/>
      <a:buFontTx/>
      <a:buNone/>
      <a:tabLst/>
      <a:defRPr kumimoji="0" sz="1130" b="0" i="0" u="none" strike="noStrike" cap="none" spc="0" normalizeH="0" baseline="0">
        <a:ln>
          <a:noFill/>
        </a:ln>
        <a:solidFill>
          <a:srgbClr val="000000"/>
        </a:solidFill>
        <a:effectLst/>
        <a:uFillTx/>
      </a:defRPr>
    </a:defPPr>
    <a:lvl1pPr marL="0" marR="0" indent="0"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143492"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286984"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430477"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573969"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717461"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860953"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004446"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147938" algn="ctr" defTabSz="366702" rtl="0" fontAlgn="auto" latinLnBrk="0" hangingPunct="0">
      <a:lnSpc>
        <a:spcPct val="100000"/>
      </a:lnSpc>
      <a:spcBef>
        <a:spcPts val="0"/>
      </a:spcBef>
      <a:spcAft>
        <a:spcPts val="0"/>
      </a:spcAft>
      <a:buClrTx/>
      <a:buSzTx/>
      <a:buFontTx/>
      <a:buNone/>
      <a:tabLst/>
      <a:defRPr kumimoji="0" sz="1506"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as Berger" initials="MB" lastIdx="1" clrIdx="0"/>
  <p:cmAuthor id="2" name="Mathias Berger" initials="MB [2]" lastIdx="1" clrIdx="1"/>
  <p:cmAuthor id="3" name="Mathias Berger" initials="MB [3]" lastIdx="1" clrIdx="2"/>
  <p:cmAuthor id="4" name="Mathias Berger" initials="MB [4]"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7F"/>
    <a:srgbClr val="85BAC3"/>
    <a:srgbClr val="6699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94674"/>
  </p:normalViewPr>
  <p:slideViewPr>
    <p:cSldViewPr snapToGrid="0" snapToObjects="1">
      <p:cViewPr varScale="1">
        <p:scale>
          <a:sx n="68" d="100"/>
          <a:sy n="68" d="100"/>
        </p:scale>
        <p:origin x="5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286984" latinLnBrk="0">
      <a:lnSpc>
        <a:spcPct val="117999"/>
      </a:lnSpc>
      <a:defRPr sz="1381">
        <a:latin typeface="Helvetica Neue"/>
        <a:ea typeface="Helvetica Neue"/>
        <a:cs typeface="Helvetica Neue"/>
        <a:sym typeface="Helvetica Neue"/>
      </a:defRPr>
    </a:lvl1pPr>
    <a:lvl2pPr indent="143492" defTabSz="286984" latinLnBrk="0">
      <a:lnSpc>
        <a:spcPct val="117999"/>
      </a:lnSpc>
      <a:defRPr sz="1381">
        <a:latin typeface="Helvetica Neue"/>
        <a:ea typeface="Helvetica Neue"/>
        <a:cs typeface="Helvetica Neue"/>
        <a:sym typeface="Helvetica Neue"/>
      </a:defRPr>
    </a:lvl2pPr>
    <a:lvl3pPr indent="286984" defTabSz="286984" latinLnBrk="0">
      <a:lnSpc>
        <a:spcPct val="117999"/>
      </a:lnSpc>
      <a:defRPr sz="1381">
        <a:latin typeface="Helvetica Neue"/>
        <a:ea typeface="Helvetica Neue"/>
        <a:cs typeface="Helvetica Neue"/>
        <a:sym typeface="Helvetica Neue"/>
      </a:defRPr>
    </a:lvl3pPr>
    <a:lvl4pPr indent="430477" defTabSz="286984" latinLnBrk="0">
      <a:lnSpc>
        <a:spcPct val="117999"/>
      </a:lnSpc>
      <a:defRPr sz="1381">
        <a:latin typeface="Helvetica Neue"/>
        <a:ea typeface="Helvetica Neue"/>
        <a:cs typeface="Helvetica Neue"/>
        <a:sym typeface="Helvetica Neue"/>
      </a:defRPr>
    </a:lvl4pPr>
    <a:lvl5pPr indent="573969" defTabSz="286984" latinLnBrk="0">
      <a:lnSpc>
        <a:spcPct val="117999"/>
      </a:lnSpc>
      <a:defRPr sz="1381">
        <a:latin typeface="Helvetica Neue"/>
        <a:ea typeface="Helvetica Neue"/>
        <a:cs typeface="Helvetica Neue"/>
        <a:sym typeface="Helvetica Neue"/>
      </a:defRPr>
    </a:lvl5pPr>
    <a:lvl6pPr indent="717461" defTabSz="286984" latinLnBrk="0">
      <a:lnSpc>
        <a:spcPct val="117999"/>
      </a:lnSpc>
      <a:defRPr sz="1381">
        <a:latin typeface="Helvetica Neue"/>
        <a:ea typeface="Helvetica Neue"/>
        <a:cs typeface="Helvetica Neue"/>
        <a:sym typeface="Helvetica Neue"/>
      </a:defRPr>
    </a:lvl6pPr>
    <a:lvl7pPr indent="860953" defTabSz="286984" latinLnBrk="0">
      <a:lnSpc>
        <a:spcPct val="117999"/>
      </a:lnSpc>
      <a:defRPr sz="1381">
        <a:latin typeface="Helvetica Neue"/>
        <a:ea typeface="Helvetica Neue"/>
        <a:cs typeface="Helvetica Neue"/>
        <a:sym typeface="Helvetica Neue"/>
      </a:defRPr>
    </a:lvl7pPr>
    <a:lvl8pPr indent="1004446" defTabSz="286984" latinLnBrk="0">
      <a:lnSpc>
        <a:spcPct val="117999"/>
      </a:lnSpc>
      <a:defRPr sz="1381">
        <a:latin typeface="Helvetica Neue"/>
        <a:ea typeface="Helvetica Neue"/>
        <a:cs typeface="Helvetica Neue"/>
        <a:sym typeface="Helvetica Neue"/>
      </a:defRPr>
    </a:lvl8pPr>
    <a:lvl9pPr indent="1147938" defTabSz="286984" latinLnBrk="0">
      <a:lnSpc>
        <a:spcPct val="117999"/>
      </a:lnSpc>
      <a:defRPr sz="1381">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2942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3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892969" y="863947"/>
            <a:ext cx="7358063" cy="1741289"/>
          </a:xfrm>
          <a:prstGeom prst="rect">
            <a:avLst/>
          </a:prstGeom>
        </p:spPr>
        <p:txBody>
          <a:bodyPr anchor="b"/>
          <a:lstStyle/>
          <a:p>
            <a:r>
              <a:t>Texte du titre</a:t>
            </a:r>
          </a:p>
        </p:txBody>
      </p:sp>
      <p:sp>
        <p:nvSpPr>
          <p:cNvPr id="12" name="Texte niveau 1…"/>
          <p:cNvSpPr txBox="1">
            <a:spLocks noGrp="1"/>
          </p:cNvSpPr>
          <p:nvPr>
            <p:ph type="body" sz="quarter" idx="1"/>
          </p:nvPr>
        </p:nvSpPr>
        <p:spPr>
          <a:xfrm>
            <a:off x="892969" y="2658814"/>
            <a:ext cx="7358063" cy="596057"/>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AAD3EF-2806-40E4-A854-9F0B08F72010}"/>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45D4BE69-B27C-4D67-82F3-44A146934675}"/>
              </a:ext>
            </a:extLst>
          </p:cNvPr>
          <p:cNvSpPr>
            <a:spLocks noGrp="1"/>
          </p:cNvSpPr>
          <p:nvPr>
            <p:ph type="dt" sz="half" idx="10"/>
          </p:nvPr>
        </p:nvSpPr>
        <p:spPr/>
        <p:txBody>
          <a:bodyPr/>
          <a:lstStyle/>
          <a:p>
            <a:fld id="{E40529A6-4E6F-47E1-8FB5-AF3D5F1D153E}" type="datetimeFigureOut">
              <a:rPr lang="fr-BE" smtClean="0"/>
              <a:t>21-10-20</a:t>
            </a:fld>
            <a:endParaRPr lang="fr-BE"/>
          </a:p>
        </p:txBody>
      </p:sp>
      <p:sp>
        <p:nvSpPr>
          <p:cNvPr id="4" name="Espace réservé du pied de page 3">
            <a:extLst>
              <a:ext uri="{FF2B5EF4-FFF2-40B4-BE49-F238E27FC236}">
                <a16:creationId xmlns:a16="http://schemas.microsoft.com/office/drawing/2014/main" id="{F8746E9A-0538-48FC-89E8-3FBD54F3CAB6}"/>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E077D986-48A0-4B4D-829B-A0DF1D370D9C}"/>
              </a:ext>
            </a:extLst>
          </p:cNvPr>
          <p:cNvSpPr>
            <a:spLocks noGrp="1"/>
          </p:cNvSpPr>
          <p:nvPr>
            <p:ph type="sldNum" sz="quarter" idx="12"/>
          </p:nvPr>
        </p:nvSpPr>
        <p:spPr>
          <a:xfrm>
            <a:off x="4430959" y="4902399"/>
            <a:ext cx="277319" cy="232500"/>
          </a:xfrm>
        </p:spPr>
        <p:txBody>
          <a:bodyPr/>
          <a:lstStyle/>
          <a:p>
            <a:fld id="{2B46D94C-3559-4E1E-8A24-A8835FC318B6}" type="slidenum">
              <a:rPr lang="fr-BE" smtClean="0"/>
              <a:t>‹N°›</a:t>
            </a:fld>
            <a:endParaRPr lang="fr-BE"/>
          </a:p>
        </p:txBody>
      </p:sp>
    </p:spTree>
    <p:extLst>
      <p:ext uri="{BB962C8B-B14F-4D97-AF65-F5344CB8AC3E}">
        <p14:creationId xmlns:p14="http://schemas.microsoft.com/office/powerpoint/2010/main" val="1681558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6836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03177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9293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98039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1878806"/>
            <a:ext cx="3887391" cy="2763441"/>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62085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43633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10880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92457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38871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 Centré">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892969" y="1701106"/>
            <a:ext cx="7358063" cy="1741289"/>
          </a:xfrm>
          <a:prstGeom prst="rect">
            <a:avLst/>
          </a:prstGeom>
        </p:spPr>
        <p:txBody>
          <a:bodyPr/>
          <a:lstStyle/>
          <a:p>
            <a:r>
              <a:t>Texte du titre</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264428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pPr defTabSz="685733" hangingPunct="1"/>
            <a:fld id="{E40529A6-4E6F-47E1-8FB5-AF3D5F1D153E}" type="datetimeFigureOut">
              <a:rPr lang="fr-BE" b="0" kern="1200" smtClean="0">
                <a:solidFill>
                  <a:prstClr val="black">
                    <a:tint val="75000"/>
                  </a:prstClr>
                </a:solidFill>
                <a:latin typeface="Calibri" panose="020F0502020204030204"/>
                <a:ea typeface="+mn-ea"/>
                <a:cs typeface="+mn-cs"/>
              </a:rPr>
              <a:pPr defTabSz="685733" hangingPunct="1"/>
              <a:t>21-10-20</a:t>
            </a:fld>
            <a:endParaRPr lang="fr-BE" b="0"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685733" hangingPunct="1"/>
            <a:endParaRPr lang="fr-BE" b="0"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685733" hangingPunct="1"/>
            <a:fld id="{2B46D94C-3559-4E1E-8A24-A8835FC318B6}" type="slidenum">
              <a:rPr lang="fr-BE" b="0" kern="1200" smtClean="0">
                <a:solidFill>
                  <a:prstClr val="black">
                    <a:tint val="75000"/>
                  </a:prstClr>
                </a:solidFill>
                <a:latin typeface="Calibri" panose="020F0502020204030204"/>
                <a:ea typeface="+mn-ea"/>
                <a:cs typeface="+mn-cs"/>
              </a:rPr>
              <a:pPr defTabSz="685733" hangingPunct="1"/>
              <a:t>‹N°›</a:t>
            </a:fld>
            <a:endParaRPr lang="fr-BE" b="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58251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e">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334863"/>
            <a:ext cx="3750469" cy="4333131"/>
          </a:xfrm>
          <a:prstGeom prst="rect">
            <a:avLst/>
          </a:prstGeom>
        </p:spPr>
        <p:txBody>
          <a:bodyPr lIns="91439" tIns="45719" rIns="91439" bIns="45719" anchor="t">
            <a:noAutofit/>
          </a:bodyPr>
          <a:lstStyle/>
          <a:p>
            <a:endParaRPr/>
          </a:p>
        </p:txBody>
      </p:sp>
      <p:sp>
        <p:nvSpPr>
          <p:cNvPr id="39" name="Texte du titre"/>
          <p:cNvSpPr txBox="1">
            <a:spLocks noGrp="1"/>
          </p:cNvSpPr>
          <p:nvPr>
            <p:ph type="title"/>
          </p:nvPr>
        </p:nvSpPr>
        <p:spPr>
          <a:xfrm>
            <a:off x="669726" y="334863"/>
            <a:ext cx="3750469" cy="2102941"/>
          </a:xfrm>
          <a:prstGeom prst="rect">
            <a:avLst/>
          </a:prstGeom>
        </p:spPr>
        <p:txBody>
          <a:bodyPr anchor="b"/>
          <a:lstStyle>
            <a:lvl1pPr>
              <a:defRPr sz="3164"/>
            </a:lvl1pPr>
          </a:lstStyle>
          <a:p>
            <a:r>
              <a:t>Texte du titre</a:t>
            </a:r>
          </a:p>
        </p:txBody>
      </p:sp>
      <p:sp>
        <p:nvSpPr>
          <p:cNvPr id="40" name="Texte niveau 1…"/>
          <p:cNvSpPr txBox="1">
            <a:spLocks noGrp="1"/>
          </p:cNvSpPr>
          <p:nvPr>
            <p:ph type="body" sz="quarter" idx="1"/>
          </p:nvPr>
        </p:nvSpPr>
        <p:spPr>
          <a:xfrm>
            <a:off x="669726" y="2491383"/>
            <a:ext cx="3750469" cy="2169914"/>
          </a:xfrm>
          <a:prstGeom prst="rect">
            <a:avLst/>
          </a:prstGeom>
        </p:spPr>
        <p:txBody>
          <a:bodyPr anchor="t"/>
          <a:lstStyle>
            <a:lvl1pPr marL="0" indent="0" algn="ctr">
              <a:spcBef>
                <a:spcPts val="0"/>
              </a:spcBef>
              <a:buSzTx/>
              <a:buNone/>
              <a:defRPr sz="1951"/>
            </a:lvl1pPr>
            <a:lvl2pPr marL="0" indent="0" algn="ctr">
              <a:spcBef>
                <a:spcPts val="0"/>
              </a:spcBef>
              <a:buSzTx/>
              <a:buNone/>
              <a:defRPr sz="1951"/>
            </a:lvl2pPr>
            <a:lvl3pPr marL="0" indent="0" algn="ctr">
              <a:spcBef>
                <a:spcPts val="0"/>
              </a:spcBef>
              <a:buSzTx/>
              <a:buNone/>
              <a:defRPr sz="1951"/>
            </a:lvl3pPr>
            <a:lvl4pPr marL="0" indent="0" algn="ctr">
              <a:spcBef>
                <a:spcPts val="0"/>
              </a:spcBef>
              <a:buSzTx/>
              <a:buNone/>
              <a:defRPr sz="1951"/>
            </a:lvl4pPr>
            <a:lvl5pPr marL="0" indent="0" algn="ctr">
              <a:spcBef>
                <a:spcPts val="0"/>
              </a:spcBef>
              <a:buSzTx/>
              <a:buNone/>
              <a:defRPr sz="1951"/>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366242"/>
            <a:ext cx="3750469" cy="3315146"/>
          </a:xfrm>
          <a:prstGeom prst="rect">
            <a:avLst/>
          </a:prstGeom>
        </p:spPr>
        <p:txBody>
          <a:bodyPr lIns="91439" tIns="45719" rIns="91439" bIns="45719" anchor="t">
            <a:noAutofit/>
          </a:bodyPr>
          <a:lstStyle/>
          <a:p>
            <a:endParaRPr/>
          </a:p>
        </p:txBody>
      </p:sp>
      <p:sp>
        <p:nvSpPr>
          <p:cNvPr id="66" name="Texte du titre"/>
          <p:cNvSpPr txBox="1">
            <a:spLocks noGrp="1"/>
          </p:cNvSpPr>
          <p:nvPr>
            <p:ph type="title"/>
          </p:nvPr>
        </p:nvSpPr>
        <p:spPr>
          <a:prstGeom prst="rect">
            <a:avLst/>
          </a:prstGeom>
        </p:spPr>
        <p:txBody>
          <a:bodyPr/>
          <a:lstStyle/>
          <a:p>
            <a:r>
              <a:t>Texte du titre</a:t>
            </a:r>
          </a:p>
        </p:txBody>
      </p:sp>
      <p:sp>
        <p:nvSpPr>
          <p:cNvPr id="67" name="Texte niveau 1…"/>
          <p:cNvSpPr txBox="1">
            <a:spLocks noGrp="1"/>
          </p:cNvSpPr>
          <p:nvPr>
            <p:ph type="body" sz="half" idx="1"/>
          </p:nvPr>
        </p:nvSpPr>
        <p:spPr>
          <a:xfrm>
            <a:off x="669726" y="1366242"/>
            <a:ext cx="3750469" cy="3315146"/>
          </a:xfrm>
          <a:prstGeom prst="rect">
            <a:avLst/>
          </a:prstGeom>
        </p:spPr>
        <p:txBody>
          <a:bodyPr/>
          <a:lstStyle>
            <a:lvl1pPr marL="180811" indent="-180811">
              <a:spcBef>
                <a:spcPts val="1687"/>
              </a:spcBef>
              <a:defRPr sz="1476"/>
            </a:lvl1pPr>
            <a:lvl2pPr marL="361622" indent="-180811">
              <a:spcBef>
                <a:spcPts val="1687"/>
              </a:spcBef>
              <a:defRPr sz="1476"/>
            </a:lvl2pPr>
            <a:lvl3pPr marL="542434" indent="-180811">
              <a:spcBef>
                <a:spcPts val="1687"/>
              </a:spcBef>
              <a:defRPr sz="1476"/>
            </a:lvl3pPr>
            <a:lvl4pPr marL="723245" indent="-180811">
              <a:spcBef>
                <a:spcPts val="1687"/>
              </a:spcBef>
              <a:defRPr sz="1476"/>
            </a:lvl4pPr>
            <a:lvl5pPr marL="904056" indent="-180811">
              <a:spcBef>
                <a:spcPts val="1687"/>
              </a:spcBef>
              <a:defRPr sz="1476"/>
            </a:lvl5pPr>
          </a:lstStyle>
          <a:p>
            <a:r>
              <a:t>Texte niveau 1</a:t>
            </a:r>
          </a:p>
          <a:p>
            <a:pPr lvl="1"/>
            <a:r>
              <a:t>Texte niveau 2</a:t>
            </a:r>
          </a:p>
          <a:p>
            <a:pPr lvl="2"/>
            <a:r>
              <a:t>Texte niveau 3</a:t>
            </a:r>
          </a:p>
          <a:p>
            <a:pPr lvl="3"/>
            <a:r>
              <a:t>Texte niveau 4</a:t>
            </a:r>
          </a:p>
          <a:p>
            <a:pPr lvl="4"/>
            <a:r>
              <a:t>Texte niveau 5</a:t>
            </a:r>
          </a:p>
        </p:txBody>
      </p:sp>
      <p:sp>
        <p:nvSpPr>
          <p:cNvPr id="68" name="Numéro de diapositive"/>
          <p:cNvSpPr txBox="1">
            <a:spLocks noGrp="1"/>
          </p:cNvSpPr>
          <p:nvPr>
            <p:ph type="sldNum" sz="quarter" idx="2"/>
          </p:nvPr>
        </p:nvSpPr>
        <p:spPr>
          <a:xfrm>
            <a:off x="4415731" y="4902399"/>
            <a:ext cx="307778" cy="2325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75" name="Texte niveau 1…"/>
          <p:cNvSpPr txBox="1">
            <a:spLocks noGrp="1"/>
          </p:cNvSpPr>
          <p:nvPr>
            <p:ph type="body" idx="1"/>
          </p:nvPr>
        </p:nvSpPr>
        <p:spPr>
          <a:xfrm>
            <a:off x="669727" y="669727"/>
            <a:ext cx="7804547" cy="3804047"/>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2685603"/>
            <a:ext cx="3750469" cy="198908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23805" y="468809"/>
            <a:ext cx="3750469" cy="198908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468809"/>
            <a:ext cx="3750469" cy="4205883"/>
          </a:xfrm>
          <a:prstGeom prst="rect">
            <a:avLst/>
          </a:prstGeom>
        </p:spPr>
        <p:txBody>
          <a:bodyPr lIns="91439" tIns="45719" rIns="91439" bIns="45719" anchor="t">
            <a:noAutofit/>
          </a:bodyPr>
          <a:lstStyle/>
          <a:p>
            <a:endParaRPr/>
          </a:p>
        </p:txBody>
      </p:sp>
      <p:sp>
        <p:nvSpPr>
          <p:cNvPr id="8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93" name="-Gilles Allain"/>
          <p:cNvSpPr txBox="1">
            <a:spLocks noGrp="1"/>
          </p:cNvSpPr>
          <p:nvPr>
            <p:ph type="body" sz="quarter" idx="13"/>
          </p:nvPr>
        </p:nvSpPr>
        <p:spPr>
          <a:xfrm>
            <a:off x="892969" y="3355330"/>
            <a:ext cx="7358063" cy="297389"/>
          </a:xfrm>
          <a:prstGeom prst="rect">
            <a:avLst/>
          </a:prstGeom>
        </p:spPr>
        <p:txBody>
          <a:bodyPr anchor="t">
            <a:spAutoFit/>
          </a:bodyPr>
          <a:lstStyle>
            <a:lvl1pPr marL="0" indent="0" algn="ctr">
              <a:spcBef>
                <a:spcPts val="0"/>
              </a:spcBef>
              <a:buSzTx/>
              <a:buNone/>
              <a:defRPr sz="1266" i="1"/>
            </a:lvl1pPr>
          </a:lstStyle>
          <a:p>
            <a:r>
              <a:t>-Gilles Allain</a:t>
            </a:r>
          </a:p>
        </p:txBody>
      </p:sp>
      <p:sp>
        <p:nvSpPr>
          <p:cNvPr id="94" name="« Saisissez une citation ici. »"/>
          <p:cNvSpPr txBox="1">
            <a:spLocks noGrp="1"/>
          </p:cNvSpPr>
          <p:nvPr>
            <p:ph type="body" sz="quarter" idx="14"/>
          </p:nvPr>
        </p:nvSpPr>
        <p:spPr>
          <a:xfrm>
            <a:off x="892969" y="2221765"/>
            <a:ext cx="7358063" cy="378502"/>
          </a:xfrm>
          <a:prstGeom prst="rect">
            <a:avLst/>
          </a:prstGeom>
        </p:spPr>
        <p:txBody>
          <a:bodyPr>
            <a:spAutoFit/>
          </a:bodyPr>
          <a:lstStyle>
            <a:lvl1pPr marL="0" indent="0" algn="ctr">
              <a:spcBef>
                <a:spcPts val="0"/>
              </a:spcBef>
              <a:buSzTx/>
              <a:buNone/>
              <a:defRPr sz="1793">
                <a:latin typeface="+mn-lt"/>
                <a:ea typeface="+mn-ea"/>
                <a:cs typeface="+mn-cs"/>
                <a:sym typeface="Helvetica Neue Medium"/>
              </a:defRPr>
            </a:lvl1pPr>
          </a:lstStyle>
          <a:p>
            <a:r>
              <a:t>« Saisissez une citation ici. » </a:t>
            </a:r>
          </a:p>
        </p:txBody>
      </p:sp>
      <p:sp>
        <p:nvSpPr>
          <p:cNvPr id="9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289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669727" y="133945"/>
            <a:ext cx="7804547" cy="113853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Texte du titre</a:t>
            </a:r>
          </a:p>
        </p:txBody>
      </p:sp>
      <p:sp>
        <p:nvSpPr>
          <p:cNvPr id="3" name="Texte niveau 1…"/>
          <p:cNvSpPr txBox="1">
            <a:spLocks noGrp="1"/>
          </p:cNvSpPr>
          <p:nvPr>
            <p:ph type="body" idx="1"/>
          </p:nvPr>
        </p:nvSpPr>
        <p:spPr>
          <a:xfrm>
            <a:off x="669727" y="1366242"/>
            <a:ext cx="7804547" cy="3315146"/>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4430960" y="4902398"/>
            <a:ext cx="277320" cy="232500"/>
          </a:xfrm>
          <a:prstGeom prst="rect">
            <a:avLst/>
          </a:prstGeom>
          <a:ln w="12700">
            <a:miter lim="400000"/>
          </a:ln>
        </p:spPr>
        <p:txBody>
          <a:bodyPr wrap="none" lIns="50800" tIns="50800" rIns="50800" bIns="50800">
            <a:spAutoFit/>
          </a:bodyPr>
          <a:lstStyle>
            <a:lvl1pPr>
              <a:defRPr sz="844"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72" r:id="rId10"/>
  </p:sldLayoutIdLst>
  <p:transition spd="med"/>
  <p:txStyles>
    <p:titleStyle>
      <a:lvl1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1pPr>
      <a:lvl2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2pPr>
      <a:lvl3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3pPr>
      <a:lvl4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4pPr>
      <a:lvl5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5pPr>
      <a:lvl6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6pPr>
      <a:lvl7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7pPr>
      <a:lvl8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8pPr>
      <a:lvl9pPr marL="0" marR="0" indent="0" algn="ctr" defTabSz="308049" rtl="0" latinLnBrk="0">
        <a:lnSpc>
          <a:spcPct val="100000"/>
        </a:lnSpc>
        <a:spcBef>
          <a:spcPts val="0"/>
        </a:spcBef>
        <a:spcAft>
          <a:spcPts val="0"/>
        </a:spcAft>
        <a:buClrTx/>
        <a:buSzTx/>
        <a:buFontTx/>
        <a:buNone/>
        <a:tabLst/>
        <a:defRPr sz="4218" b="0" i="0" u="none" strike="noStrike" cap="none" spc="0" baseline="0">
          <a:ln>
            <a:noFill/>
          </a:ln>
          <a:solidFill>
            <a:srgbClr val="000000"/>
          </a:solidFill>
          <a:uFillTx/>
          <a:latin typeface="+mn-lt"/>
          <a:ea typeface="+mn-ea"/>
          <a:cs typeface="+mn-cs"/>
          <a:sym typeface="Helvetica Neue Medium"/>
        </a:defRPr>
      </a:lvl9pPr>
    </p:titleStyle>
    <p:bodyStyle>
      <a:lvl1pPr marL="234385"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1pPr>
      <a:lvl2pPr marL="468770"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2pPr>
      <a:lvl3pPr marL="703155"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3pPr>
      <a:lvl4pPr marL="937539"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4pPr>
      <a:lvl5pPr marL="1171924"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5pPr>
      <a:lvl6pPr marL="1406309"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6pPr>
      <a:lvl7pPr marL="1640694"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7pPr>
      <a:lvl8pPr marL="1875079"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8pPr>
      <a:lvl9pPr marL="2109464" marR="0" indent="-234385" algn="l" defTabSz="308049" rtl="0" latinLnBrk="0">
        <a:lnSpc>
          <a:spcPct val="100000"/>
        </a:lnSpc>
        <a:spcBef>
          <a:spcPts val="2215"/>
        </a:spcBef>
        <a:spcAft>
          <a:spcPts val="0"/>
        </a:spcAft>
        <a:buClrTx/>
        <a:buSzPct val="145000"/>
        <a:buFontTx/>
        <a:buChar char="•"/>
        <a:tabLst/>
        <a:defRPr sz="1687"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1pPr>
      <a:lvl2pPr marL="0" marR="0" indent="120541"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2pPr>
      <a:lvl3pPr marL="0" marR="0" indent="241082"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3pPr>
      <a:lvl4pPr marL="0" marR="0" indent="361622"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4pPr>
      <a:lvl5pPr marL="0" marR="0" indent="482163"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5pPr>
      <a:lvl6pPr marL="0" marR="0" indent="602704"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6pPr>
      <a:lvl7pPr marL="0" marR="0" indent="723245"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7pPr>
      <a:lvl8pPr marL="0" marR="0" indent="843785"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8pPr>
      <a:lvl9pPr marL="0" marR="0" indent="964326" algn="ctr" defTabSz="308049" latinLnBrk="0">
        <a:lnSpc>
          <a:spcPct val="100000"/>
        </a:lnSpc>
        <a:spcBef>
          <a:spcPts val="0"/>
        </a:spcBef>
        <a:spcAft>
          <a:spcPts val="0"/>
        </a:spcAft>
        <a:buClrTx/>
        <a:buSzTx/>
        <a:buFontTx/>
        <a:buNone/>
        <a:tabLst/>
        <a:defRPr sz="844"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10/21/2020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fr-BE" smtClean="0"/>
              <a:t>‹N°›</a:t>
            </a:fld>
            <a:endParaRPr lang="fr-BE"/>
          </a:p>
        </p:txBody>
      </p:sp>
    </p:spTree>
    <p:extLst>
      <p:ext uri="{BB962C8B-B14F-4D97-AF65-F5344CB8AC3E}">
        <p14:creationId xmlns:p14="http://schemas.microsoft.com/office/powerpoint/2010/main" val="20729304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3.jp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s://carbonengineering.com/" TargetMode="External"/><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1812.02809" TargetMode="External"/><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hdl.handle.net/2268/239969" TargetMode="External"/><Relationship Id="rId5" Type="http://schemas.openxmlformats.org/officeDocument/2006/relationships/hyperlink" Target="http://hdl.handle.net/2268/235110" TargetMode="External"/><Relationship Id="rId4" Type="http://schemas.openxmlformats.org/officeDocument/2006/relationships/hyperlink" Target="http://hdl.handle.net/2268/2300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6" y="0"/>
            <a:ext cx="9139184" cy="5529206"/>
          </a:xfrm>
          <a:prstGeom prst="rect">
            <a:avLst/>
          </a:prstGeom>
        </p:spPr>
      </p:pic>
      <p:sp>
        <p:nvSpPr>
          <p:cNvPr id="2" name="Rectangle 1"/>
          <p:cNvSpPr/>
          <p:nvPr/>
        </p:nvSpPr>
        <p:spPr>
          <a:xfrm>
            <a:off x="1630837" y="4793190"/>
            <a:ext cx="6273538" cy="338554"/>
          </a:xfrm>
          <a:prstGeom prst="rect">
            <a:avLst/>
          </a:prstGeom>
        </p:spPr>
        <p:txBody>
          <a:bodyPr wrap="square">
            <a:spAutoFit/>
          </a:bodyPr>
          <a:lstStyle/>
          <a:p>
            <a:r>
              <a:rPr lang="en-US" sz="1600" dirty="0">
                <a:solidFill>
                  <a:schemeClr val="bg1"/>
                </a:solidFill>
                <a:latin typeface="Source Sans Pro" panose="020B0503030403020204" pitchFamily="34" charset="0"/>
              </a:rPr>
              <a:t>Damien ERNST, Xavier </a:t>
            </a:r>
            <a:r>
              <a:rPr lang="en-US" sz="1600" dirty="0" smtClean="0">
                <a:solidFill>
                  <a:schemeClr val="bg1"/>
                </a:solidFill>
                <a:latin typeface="Source Sans Pro" panose="020B0503030403020204" pitchFamily="34" charset="0"/>
              </a:rPr>
              <a:t>FETTWEIS, </a:t>
            </a:r>
            <a:r>
              <a:rPr lang="en-US" sz="1600" dirty="0" err="1">
                <a:solidFill>
                  <a:schemeClr val="bg1"/>
                </a:solidFill>
                <a:latin typeface="Source Sans Pro" panose="020B0503030403020204" pitchFamily="34" charset="0"/>
              </a:rPr>
              <a:t>Michaël</a:t>
            </a:r>
            <a:r>
              <a:rPr lang="en-US" sz="1600" dirty="0">
                <a:solidFill>
                  <a:schemeClr val="bg1"/>
                </a:solidFill>
                <a:latin typeface="Source Sans Pro" panose="020B0503030403020204" pitchFamily="34" charset="0"/>
              </a:rPr>
              <a:t> </a:t>
            </a:r>
            <a:r>
              <a:rPr lang="en-US" sz="1600" dirty="0" smtClean="0">
                <a:solidFill>
                  <a:schemeClr val="bg1"/>
                </a:solidFill>
                <a:latin typeface="Source Sans Pro" panose="020B0503030403020204" pitchFamily="34" charset="0"/>
              </a:rPr>
              <a:t>FONDER and Julie LOUIS</a:t>
            </a:r>
            <a:endParaRPr lang="en-US" sz="1600" dirty="0">
              <a:solidFill>
                <a:schemeClr val="bg1"/>
              </a:solidFill>
              <a:latin typeface="Source Sans Pro" panose="020B0503030403020204" pitchFamily="34" charset="0"/>
            </a:endParaRPr>
          </a:p>
        </p:txBody>
      </p:sp>
      <p:sp>
        <p:nvSpPr>
          <p:cNvPr id="3" name="Rectangle 2"/>
          <p:cNvSpPr/>
          <p:nvPr/>
        </p:nvSpPr>
        <p:spPr>
          <a:xfrm>
            <a:off x="683443" y="3490728"/>
            <a:ext cx="7876095" cy="1077218"/>
          </a:xfrm>
          <a:prstGeom prst="rect">
            <a:avLst/>
          </a:prstGeom>
        </p:spPr>
        <p:txBody>
          <a:bodyPr wrap="square">
            <a:spAutoFit/>
          </a:bodyPr>
          <a:lstStyle/>
          <a:p>
            <a:r>
              <a:rPr lang="en-US" sz="3200" dirty="0">
                <a:solidFill>
                  <a:schemeClr val="bg1"/>
                </a:solidFill>
                <a:latin typeface="Source Sans Pro" panose="020B0503030403020204" pitchFamily="34" charset="0"/>
              </a:rPr>
              <a:t>Extreme engineering for fighting climate change and the </a:t>
            </a:r>
            <a:r>
              <a:rPr lang="en-US" sz="3200" dirty="0" err="1">
                <a:solidFill>
                  <a:schemeClr val="bg1"/>
                </a:solidFill>
                <a:latin typeface="Source Sans Pro" panose="020B0503030403020204" pitchFamily="34" charset="0"/>
              </a:rPr>
              <a:t>Katabata</a:t>
            </a:r>
            <a:r>
              <a:rPr lang="en-US" sz="3200" dirty="0">
                <a:solidFill>
                  <a:schemeClr val="bg1"/>
                </a:solidFill>
                <a:latin typeface="Source Sans Pro" panose="020B0503030403020204" pitchFamily="34" charset="0"/>
              </a:rPr>
              <a:t> project</a:t>
            </a:r>
            <a:endParaRPr lang="en-US" sz="3200" dirty="0">
              <a:solidFill>
                <a:schemeClr val="bg1"/>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e Greenland case"/>
          <p:cNvSpPr txBox="1">
            <a:spLocks/>
          </p:cNvSpPr>
          <p:nvPr/>
        </p:nvSpPr>
        <p:spPr>
          <a:xfrm>
            <a:off x="1503445" y="232526"/>
            <a:ext cx="5853410" cy="54523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lvl="1" hangingPunct="1">
              <a:defRPr sz="5000"/>
            </a:pPr>
            <a:r>
              <a:rPr lang="fr-BE" sz="3000" b="1" dirty="0">
                <a:solidFill>
                  <a:schemeClr val="tx2"/>
                </a:solidFill>
                <a:latin typeface="Source Sans Pro" panose="020B0503030403020204" pitchFamily="34" charset="0"/>
              </a:rPr>
              <a:t>Wind ressource </a:t>
            </a:r>
            <a:r>
              <a:rPr lang="fr-BE" sz="3000" b="1" dirty="0" err="1">
                <a:solidFill>
                  <a:schemeClr val="tx2"/>
                </a:solidFill>
                <a:latin typeface="Source Sans Pro" panose="020B0503030403020204" pitchFamily="34" charset="0"/>
              </a:rPr>
              <a:t>assessment</a:t>
            </a:r>
            <a:r>
              <a:rPr lang="fr-BE" sz="3000" b="1" dirty="0">
                <a:solidFill>
                  <a:schemeClr val="tx2"/>
                </a:solidFill>
                <a:latin typeface="Source Sans Pro" panose="020B0503030403020204" pitchFamily="34" charset="0"/>
              </a:rPr>
              <a:t> </a:t>
            </a:r>
            <a:endParaRPr lang="en-US" sz="3000" b="1" dirty="0">
              <a:solidFill>
                <a:schemeClr val="tx2"/>
              </a:solidFill>
              <a:latin typeface="Source Sans Pro" panose="020B0503030403020204" pitchFamily="34" charset="0"/>
            </a:endParaRPr>
          </a:p>
        </p:txBody>
      </p:sp>
      <p:pic>
        <p:nvPicPr>
          <p:cNvPr id="6" name="Image 5"/>
          <p:cNvPicPr>
            <a:picLocks noChangeAspect="1"/>
          </p:cNvPicPr>
          <p:nvPr/>
        </p:nvPicPr>
        <p:blipFill>
          <a:blip r:embed="rId2"/>
          <a:stretch>
            <a:fillRect/>
          </a:stretch>
        </p:blipFill>
        <p:spPr>
          <a:xfrm>
            <a:off x="284357" y="1270120"/>
            <a:ext cx="4103750" cy="2968563"/>
          </a:xfrm>
          <a:prstGeom prst="rect">
            <a:avLst/>
          </a:prstGeom>
        </p:spPr>
      </p:pic>
      <p:sp>
        <p:nvSpPr>
          <p:cNvPr id="9" name="Titre 1"/>
          <p:cNvSpPr txBox="1">
            <a:spLocks/>
          </p:cNvSpPr>
          <p:nvPr/>
        </p:nvSpPr>
        <p:spPr>
          <a:xfrm>
            <a:off x="4430150" y="1113381"/>
            <a:ext cx="4414306" cy="3176939"/>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1800" b="1" dirty="0" err="1">
                <a:solidFill>
                  <a:srgbClr val="00707F"/>
                </a:solidFill>
                <a:latin typeface="Source Sans Pro" panose="020B0503030403020204" pitchFamily="34" charset="0"/>
              </a:rPr>
              <a:t>Higher</a:t>
            </a:r>
            <a:r>
              <a:rPr lang="fr-BE" sz="1800" b="1" dirty="0">
                <a:solidFill>
                  <a:srgbClr val="00707F"/>
                </a:solidFill>
                <a:latin typeface="Source Sans Pro" panose="020B0503030403020204" pitchFamily="34" charset="0"/>
              </a:rPr>
              <a:t> </a:t>
            </a:r>
            <a:r>
              <a:rPr lang="fr-BE" sz="1800" b="1" dirty="0" err="1">
                <a:solidFill>
                  <a:srgbClr val="00707F"/>
                </a:solidFill>
                <a:latin typeface="Source Sans Pro" panose="020B0503030403020204" pitchFamily="34" charset="0"/>
              </a:rPr>
              <a:t>mean</a:t>
            </a:r>
            <a:r>
              <a:rPr lang="fr-BE" sz="1800" b="1" dirty="0">
                <a:solidFill>
                  <a:srgbClr val="00707F"/>
                </a:solidFill>
                <a:latin typeface="Source Sans Pro" panose="020B0503030403020204" pitchFamily="34" charset="0"/>
              </a:rPr>
              <a:t> wind speeds </a:t>
            </a:r>
            <a:r>
              <a:rPr lang="fr-BE" sz="1800" dirty="0">
                <a:solidFill>
                  <a:schemeClr val="tx2"/>
                </a:solidFill>
                <a:latin typeface="Source Sans Pro" panose="020B0503030403020204" pitchFamily="34" charset="0"/>
              </a:rPr>
              <a:t>in </a:t>
            </a:r>
            <a:r>
              <a:rPr lang="fr-BE" sz="1800" dirty="0" err="1">
                <a:solidFill>
                  <a:schemeClr val="tx2"/>
                </a:solidFill>
                <a:latin typeface="Source Sans Pro" panose="020B0503030403020204" pitchFamily="34" charset="0"/>
              </a:rPr>
              <a:t>Greenland</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than</a:t>
            </a:r>
            <a:r>
              <a:rPr lang="fr-BE" sz="1800" dirty="0">
                <a:solidFill>
                  <a:schemeClr val="tx2"/>
                </a:solidFill>
                <a:latin typeface="Source Sans Pro" panose="020B0503030403020204" pitchFamily="34" charset="0"/>
              </a:rPr>
              <a:t> in the </a:t>
            </a:r>
            <a:r>
              <a:rPr lang="fr-BE" sz="1800" dirty="0" err="1">
                <a:solidFill>
                  <a:schemeClr val="tx2"/>
                </a:solidFill>
                <a:latin typeface="Source Sans Pro" panose="020B0503030403020204" pitchFamily="34" charset="0"/>
              </a:rPr>
              <a:t>two</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European</a:t>
            </a:r>
            <a:r>
              <a:rPr lang="fr-BE" sz="1800" dirty="0">
                <a:solidFill>
                  <a:schemeClr val="tx2"/>
                </a:solidFill>
                <a:latin typeface="Source Sans Pro" panose="020B0503030403020204" pitchFamily="34" charset="0"/>
              </a:rPr>
              <a:t> locations.</a:t>
            </a:r>
          </a:p>
          <a:p>
            <a:pPr algn="l" hangingPunct="1"/>
            <a:endParaRPr lang="fr-BE" sz="1800" dirty="0">
              <a:solidFill>
                <a:schemeClr val="tx2"/>
              </a:solidFill>
              <a:latin typeface="Source Sans Pro" panose="020B0503030403020204" pitchFamily="34" charset="0"/>
            </a:endParaRPr>
          </a:p>
          <a:p>
            <a:pPr algn="l" hangingPunct="1"/>
            <a:r>
              <a:rPr lang="fr-BE" sz="1800" dirty="0">
                <a:solidFill>
                  <a:schemeClr val="tx2"/>
                </a:solidFill>
                <a:latin typeface="Source Sans Pro" panose="020B0503030403020204" pitchFamily="34" charset="0"/>
              </a:rPr>
              <a:t>Distribution of wind speeds more </a:t>
            </a:r>
            <a:r>
              <a:rPr lang="fr-BE" sz="1800" dirty="0" err="1">
                <a:solidFill>
                  <a:schemeClr val="tx2"/>
                </a:solidFill>
                <a:latin typeface="Source Sans Pro" panose="020B0503030403020204" pitchFamily="34" charset="0"/>
              </a:rPr>
              <a:t>asymmetric</a:t>
            </a:r>
            <a:r>
              <a:rPr lang="fr-BE" sz="1800" dirty="0">
                <a:solidFill>
                  <a:schemeClr val="tx2"/>
                </a:solidFill>
                <a:latin typeface="Source Sans Pro" panose="020B0503030403020204" pitchFamily="34" charset="0"/>
              </a:rPr>
              <a:t> for </a:t>
            </a:r>
            <a:r>
              <a:rPr lang="fr-BE" sz="1800" dirty="0" err="1">
                <a:solidFill>
                  <a:schemeClr val="tx2"/>
                </a:solidFill>
                <a:latin typeface="Source Sans Pro" panose="020B0503030403020204" pitchFamily="34" charset="0"/>
              </a:rPr>
              <a:t>GR</a:t>
            </a:r>
            <a:r>
              <a:rPr lang="fr-BE" sz="1800" baseline="-25000" dirty="0" err="1">
                <a:solidFill>
                  <a:schemeClr val="tx2"/>
                </a:solidFill>
                <a:latin typeface="Source Sans Pro" panose="020B0503030403020204" pitchFamily="34" charset="0"/>
              </a:rPr>
              <a:t>off</a:t>
            </a:r>
            <a:r>
              <a:rPr lang="fr-BE" sz="1800" dirty="0">
                <a:solidFill>
                  <a:schemeClr val="tx2"/>
                </a:solidFill>
                <a:latin typeface="Source Sans Pro" panose="020B0503030403020204" pitchFamily="34" charset="0"/>
              </a:rPr>
              <a:t> and </a:t>
            </a:r>
            <a:r>
              <a:rPr lang="fr-BE" sz="1800" dirty="0" err="1">
                <a:solidFill>
                  <a:schemeClr val="tx2"/>
                </a:solidFill>
                <a:latin typeface="Source Sans Pro" panose="020B0503030403020204" pitchFamily="34" charset="0"/>
              </a:rPr>
              <a:t>GR</a:t>
            </a:r>
            <a:r>
              <a:rPr lang="fr-BE" sz="1800" baseline="-25000" dirty="0" err="1">
                <a:solidFill>
                  <a:schemeClr val="tx2"/>
                </a:solidFill>
                <a:latin typeface="Source Sans Pro" panose="020B0503030403020204" pitchFamily="34" charset="0"/>
              </a:rPr>
              <a:t>on</a:t>
            </a:r>
            <a:r>
              <a:rPr lang="fr-BE" sz="1800" baseline="-250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than</a:t>
            </a:r>
            <a:r>
              <a:rPr lang="fr-BE" sz="1800" dirty="0">
                <a:solidFill>
                  <a:schemeClr val="tx2"/>
                </a:solidFill>
                <a:latin typeface="Source Sans Pro" panose="020B0503030403020204" pitchFamily="34" charset="0"/>
              </a:rPr>
              <a:t> for DK and FR. </a:t>
            </a:r>
          </a:p>
          <a:p>
            <a:pPr algn="l" hangingPunct="1"/>
            <a:endParaRPr lang="fr-BE" sz="1800" dirty="0">
              <a:solidFill>
                <a:schemeClr val="tx2"/>
              </a:solidFill>
              <a:latin typeface="Source Sans Pro" panose="020B0503030403020204" pitchFamily="34" charset="0"/>
            </a:endParaRPr>
          </a:p>
          <a:p>
            <a:pPr algn="l"/>
            <a:r>
              <a:rPr lang="en-US" sz="1800" dirty="0">
                <a:solidFill>
                  <a:schemeClr val="tx2"/>
                </a:solidFill>
                <a:latin typeface="Source Sans Pro" panose="020B0503030403020204" pitchFamily="34" charset="0"/>
              </a:rPr>
              <a:t>The high standard deviations of the wind speeds in Greenland do not correspond to a high turbulence intensity, but to the strong influence of seasonality of the local natural resource. </a:t>
            </a:r>
          </a:p>
        </p:txBody>
      </p:sp>
      <p:pic>
        <p:nvPicPr>
          <p:cNvPr id="5" name="Picture 2" descr="Résultat de recherche d'images pour &quot;logo universite de Liège&quot;">
            <a:extLst>
              <a:ext uri="{FF2B5EF4-FFF2-40B4-BE49-F238E27FC236}">
                <a16:creationId xmlns:a16="http://schemas.microsoft.com/office/drawing/2014/main" id="{F16C8E1C-9313-154A-B0A7-BAB87E6682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5390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 Greenland case"/>
          <p:cNvSpPr txBox="1">
            <a:spLocks noGrp="1"/>
          </p:cNvSpPr>
          <p:nvPr>
            <p:ph type="title"/>
          </p:nvPr>
        </p:nvSpPr>
        <p:spPr>
          <a:xfrm>
            <a:off x="658077" y="356492"/>
            <a:ext cx="7804547" cy="568418"/>
          </a:xfrm>
          <a:prstGeom prst="rect">
            <a:avLst/>
          </a:prstGeom>
        </p:spPr>
        <p:txBody>
          <a:bodyPr>
            <a:normAutofit/>
          </a:bodyPr>
          <a:lstStyle/>
          <a:p>
            <a:pPr lvl="1">
              <a:defRPr sz="5000"/>
            </a:pPr>
            <a:r>
              <a:rPr lang="fr-BE" sz="3000" b="1" dirty="0" err="1">
                <a:solidFill>
                  <a:schemeClr val="tx2"/>
                </a:solidFill>
                <a:latin typeface="Source Sans Pro" panose="020B0503030403020204" pitchFamily="34" charset="0"/>
              </a:rPr>
              <a:t>Load</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factors</a:t>
            </a:r>
            <a:r>
              <a:rPr lang="fr-BE" sz="3000" b="1" dirty="0">
                <a:solidFill>
                  <a:schemeClr val="tx2"/>
                </a:solidFill>
                <a:latin typeface="Source Sans Pro" panose="020B0503030403020204" pitchFamily="34" charset="0"/>
              </a:rPr>
              <a:t> of the wind </a:t>
            </a:r>
            <a:r>
              <a:rPr lang="fr-BE" sz="3000" b="1" dirty="0" err="1">
                <a:solidFill>
                  <a:schemeClr val="tx2"/>
                </a:solidFill>
                <a:latin typeface="Source Sans Pro" panose="020B0503030403020204" pitchFamily="34" charset="0"/>
              </a:rPr>
              <a:t>farms</a:t>
            </a:r>
            <a:endParaRPr sz="3000" b="1" dirty="0">
              <a:solidFill>
                <a:schemeClr val="tx2"/>
              </a:solidFill>
              <a:latin typeface="Source Sans Pro" panose="020B0503030403020204" pitchFamily="34" charset="0"/>
            </a:endParaRPr>
          </a:p>
        </p:txBody>
      </p:sp>
      <p:sp>
        <p:nvSpPr>
          <p:cNvPr id="131" name="Texte"/>
          <p:cNvSpPr txBox="1"/>
          <p:nvPr/>
        </p:nvSpPr>
        <p:spPr>
          <a:xfrm>
            <a:off x="3413373" y="-7674823"/>
            <a:ext cx="74941" cy="34777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l" defTabSz="457200">
              <a:lnSpc>
                <a:spcPts val="2800"/>
              </a:lnSpc>
              <a:defRPr sz="1200" b="0">
                <a:latin typeface="Times"/>
                <a:ea typeface="Times"/>
                <a:cs typeface="Times"/>
                <a:sym typeface="Times"/>
              </a:defRPr>
            </a:lvl1pPr>
          </a:lstStyle>
          <a:p>
            <a:r>
              <a:rPr sz="633"/>
              <a:t> </a:t>
            </a:r>
          </a:p>
        </p:txBody>
      </p:sp>
      <p:sp>
        <p:nvSpPr>
          <p:cNvPr id="133" name="Texte"/>
          <p:cNvSpPr txBox="1"/>
          <p:nvPr/>
        </p:nvSpPr>
        <p:spPr>
          <a:xfrm>
            <a:off x="1337221" y="-4024813"/>
            <a:ext cx="74941" cy="34777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l" defTabSz="457200">
              <a:lnSpc>
                <a:spcPts val="2800"/>
              </a:lnSpc>
              <a:defRPr sz="1200" b="0">
                <a:latin typeface="Times"/>
                <a:ea typeface="Times"/>
                <a:cs typeface="Times"/>
                <a:sym typeface="Times"/>
              </a:defRPr>
            </a:lvl1pPr>
          </a:lstStyle>
          <a:p>
            <a:r>
              <a:rPr sz="633"/>
              <a:t> </a:t>
            </a:r>
          </a:p>
        </p:txBody>
      </p:sp>
      <p:pic>
        <p:nvPicPr>
          <p:cNvPr id="3" name="Image 2"/>
          <p:cNvPicPr>
            <a:picLocks noChangeAspect="1"/>
          </p:cNvPicPr>
          <p:nvPr/>
        </p:nvPicPr>
        <p:blipFill>
          <a:blip r:embed="rId2"/>
          <a:stretch>
            <a:fillRect/>
          </a:stretch>
        </p:blipFill>
        <p:spPr>
          <a:xfrm>
            <a:off x="1011937" y="1278543"/>
            <a:ext cx="3444691" cy="2258187"/>
          </a:xfrm>
          <a:prstGeom prst="rect">
            <a:avLst/>
          </a:prstGeom>
        </p:spPr>
      </p:pic>
      <p:sp>
        <p:nvSpPr>
          <p:cNvPr id="5" name="Rectangle 4"/>
          <p:cNvSpPr/>
          <p:nvPr/>
        </p:nvSpPr>
        <p:spPr>
          <a:xfrm>
            <a:off x="4673517" y="1747997"/>
            <a:ext cx="4105827" cy="1200329"/>
          </a:xfrm>
          <a:prstGeom prst="rect">
            <a:avLst/>
          </a:prstGeom>
        </p:spPr>
        <p:txBody>
          <a:bodyPr wrap="square">
            <a:spAutoFit/>
          </a:bodyPr>
          <a:lstStyle/>
          <a:p>
            <a:pPr algn="l"/>
            <a:r>
              <a:rPr lang="en-US" sz="1800" b="0" dirty="0">
                <a:solidFill>
                  <a:schemeClr val="tx2"/>
                </a:solidFill>
                <a:latin typeface="Source Sans Pro" panose="020B0503030403020204" pitchFamily="34" charset="0"/>
              </a:rPr>
              <a:t>Single turbine and wind farm transfer functions. Example of wind farm power curve aggregation based on multiple </a:t>
            </a:r>
            <a:r>
              <a:rPr lang="en-US" sz="1800" b="0" dirty="0" err="1">
                <a:solidFill>
                  <a:schemeClr val="tx2"/>
                </a:solidFill>
                <a:latin typeface="Source Sans Pro" panose="020B0503030403020204" pitchFamily="34" charset="0"/>
              </a:rPr>
              <a:t>aerodyn</a:t>
            </a:r>
            <a:r>
              <a:rPr lang="en-US" sz="1800" b="0" dirty="0">
                <a:solidFill>
                  <a:schemeClr val="tx2"/>
                </a:solidFill>
                <a:latin typeface="Source Sans Pro" panose="020B0503030403020204" pitchFamily="34" charset="0"/>
              </a:rPr>
              <a:t> SCD 8.0/168 units.</a:t>
            </a:r>
          </a:p>
        </p:txBody>
      </p:sp>
      <p:pic>
        <p:nvPicPr>
          <p:cNvPr id="7" name="Image 6"/>
          <p:cNvPicPr>
            <a:picLocks noChangeAspect="1"/>
          </p:cNvPicPr>
          <p:nvPr/>
        </p:nvPicPr>
        <p:blipFill>
          <a:blip r:embed="rId3"/>
          <a:stretch>
            <a:fillRect/>
          </a:stretch>
        </p:blipFill>
        <p:spPr>
          <a:xfrm>
            <a:off x="1299657" y="3812837"/>
            <a:ext cx="2869250" cy="771450"/>
          </a:xfrm>
          <a:prstGeom prst="rect">
            <a:avLst/>
          </a:prstGeom>
        </p:spPr>
      </p:pic>
      <p:sp>
        <p:nvSpPr>
          <p:cNvPr id="14" name="Rectangle 13"/>
          <p:cNvSpPr/>
          <p:nvPr/>
        </p:nvSpPr>
        <p:spPr>
          <a:xfrm>
            <a:off x="4673517" y="4013896"/>
            <a:ext cx="4252335" cy="369332"/>
          </a:xfrm>
          <a:prstGeom prst="rect">
            <a:avLst/>
          </a:prstGeom>
        </p:spPr>
        <p:txBody>
          <a:bodyPr wrap="square">
            <a:spAutoFit/>
          </a:bodyPr>
          <a:lstStyle/>
          <a:p>
            <a:pPr algn="l"/>
            <a:r>
              <a:rPr lang="fr-BE" sz="1800" b="0" dirty="0" err="1">
                <a:solidFill>
                  <a:schemeClr val="tx2"/>
                </a:solidFill>
                <a:latin typeface="Source Sans Pro" panose="020B0503030403020204" pitchFamily="34" charset="0"/>
              </a:rPr>
              <a:t>Capacity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factors</a:t>
            </a:r>
            <a:r>
              <a:rPr lang="fr-BE" sz="1800" b="0" dirty="0">
                <a:solidFill>
                  <a:schemeClr val="tx2"/>
                </a:solidFill>
                <a:latin typeface="Source Sans Pro" panose="020B0503030403020204" pitchFamily="34" charset="0"/>
              </a:rPr>
              <a:t> for the </a:t>
            </a:r>
            <a:r>
              <a:rPr lang="fr-BE" sz="1800" b="0" dirty="0" err="1">
                <a:solidFill>
                  <a:schemeClr val="tx2"/>
                </a:solidFill>
                <a:latin typeface="Source Sans Pro" panose="020B0503030403020204" pitchFamily="34" charset="0"/>
              </a:rPr>
              <a:t>different</a:t>
            </a:r>
            <a:r>
              <a:rPr lang="fr-BE" sz="1800" b="0" dirty="0">
                <a:solidFill>
                  <a:schemeClr val="tx2"/>
                </a:solidFill>
                <a:latin typeface="Source Sans Pro" panose="020B0503030403020204" pitchFamily="34" charset="0"/>
              </a:rPr>
              <a:t> locations </a:t>
            </a:r>
            <a:endParaRPr lang="en-US" sz="1800" b="0" dirty="0">
              <a:solidFill>
                <a:schemeClr val="tx2"/>
              </a:solidFill>
              <a:latin typeface="Source Sans Pro" panose="020B0503030403020204" pitchFamily="34" charset="0"/>
            </a:endParaRPr>
          </a:p>
        </p:txBody>
      </p:sp>
      <p:pic>
        <p:nvPicPr>
          <p:cNvPr id="9" name="Picture 2" descr="Résultat de recherche d'images pour &quot;logo universite de Liège&quot;">
            <a:extLst>
              <a:ext uri="{FF2B5EF4-FFF2-40B4-BE49-F238E27FC236}">
                <a16:creationId xmlns:a16="http://schemas.microsoft.com/office/drawing/2014/main" id="{3464C8A1-D0D1-824D-8895-F6ED23E6AE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81733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740193" y="585316"/>
            <a:ext cx="4580886" cy="1350838"/>
          </a:xfrm>
          <a:prstGeom prst="rect">
            <a:avLst/>
          </a:prstGeom>
        </p:spPr>
      </p:pic>
      <p:sp>
        <p:nvSpPr>
          <p:cNvPr id="5" name="Rectangle 4"/>
          <p:cNvSpPr/>
          <p:nvPr/>
        </p:nvSpPr>
        <p:spPr>
          <a:xfrm>
            <a:off x="778391" y="1314446"/>
            <a:ext cx="1154706" cy="70043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algn="l" defTabSz="308049"/>
            <a:r>
              <a:rPr lang="fr-BE" sz="1400" b="0" dirty="0">
                <a:solidFill>
                  <a:schemeClr val="tx1"/>
                </a:solidFill>
                <a:latin typeface="Source Sans Pro Semibold" panose="020B0503030403020204" pitchFamily="34" charset="0"/>
                <a:ea typeface="+mn-ea"/>
                <a:cs typeface="+mn-cs"/>
                <a:sym typeface="Helvetica Neue Medium"/>
              </a:rPr>
              <a:t>Highest wind speed observed</a:t>
            </a:r>
            <a:endParaRPr lang="en-US" sz="1400" b="0" dirty="0">
              <a:solidFill>
                <a:schemeClr val="tx1"/>
              </a:solidFill>
              <a:latin typeface="Source Sans Pro Semibold" panose="020B0503030403020204" pitchFamily="34" charset="0"/>
              <a:ea typeface="+mn-ea"/>
              <a:cs typeface="+mn-cs"/>
              <a:sym typeface="Helvetica Neue Medium"/>
            </a:endParaRPr>
          </a:p>
        </p:txBody>
      </p:sp>
      <p:sp>
        <p:nvSpPr>
          <p:cNvPr id="6" name="Rectangle 5"/>
          <p:cNvSpPr/>
          <p:nvPr/>
        </p:nvSpPr>
        <p:spPr>
          <a:xfrm>
            <a:off x="5502166" y="758179"/>
            <a:ext cx="2850931" cy="923330"/>
          </a:xfrm>
          <a:prstGeom prst="rect">
            <a:avLst/>
          </a:prstGeom>
        </p:spPr>
        <p:txBody>
          <a:bodyPr wrap="square">
            <a:spAutoFit/>
          </a:bodyPr>
          <a:lstStyle/>
          <a:p>
            <a:pPr algn="l"/>
            <a:r>
              <a:rPr lang="fr-BE" sz="1800" b="0" dirty="0" err="1">
                <a:solidFill>
                  <a:schemeClr val="tx2"/>
                </a:solidFill>
                <a:latin typeface="Source Sans Pro" panose="020B0503030403020204" pitchFamily="34" charset="0"/>
              </a:rPr>
              <a:t>Capacity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factors</a:t>
            </a:r>
            <a:r>
              <a:rPr lang="fr-BE" sz="1800" b="0" dirty="0">
                <a:solidFill>
                  <a:schemeClr val="tx2"/>
                </a:solidFill>
                <a:latin typeface="Source Sans Pro" panose="020B0503030403020204" pitchFamily="34" charset="0"/>
              </a:rPr>
              <a:t> versus </a:t>
            </a:r>
          </a:p>
          <a:p>
            <a:pPr algn="l"/>
            <a:r>
              <a:rPr lang="fr-BE" sz="1800" b="0" dirty="0" err="1">
                <a:solidFill>
                  <a:schemeClr val="tx2"/>
                </a:solidFill>
                <a:latin typeface="Source Sans Pro" panose="020B0503030403020204" pitchFamily="34" charset="0"/>
              </a:rPr>
              <a:t>cut</a:t>
            </a:r>
            <a:r>
              <a:rPr lang="fr-BE" sz="1800" b="0" dirty="0">
                <a:solidFill>
                  <a:schemeClr val="tx2"/>
                </a:solidFill>
                <a:latin typeface="Source Sans Pro" panose="020B0503030403020204" pitchFamily="34" charset="0"/>
              </a:rPr>
              <a:t>-out wind speed for the wind turbines.   </a:t>
            </a:r>
            <a:endParaRPr lang="en-US" sz="1800" b="0" dirty="0">
              <a:solidFill>
                <a:schemeClr val="tx2"/>
              </a:solidFill>
              <a:latin typeface="Source Sans Pro" panose="020B0503030403020204" pitchFamily="34" charset="0"/>
            </a:endParaRPr>
          </a:p>
        </p:txBody>
      </p:sp>
      <p:sp>
        <p:nvSpPr>
          <p:cNvPr id="7" name="Rectangle 6"/>
          <p:cNvSpPr/>
          <p:nvPr/>
        </p:nvSpPr>
        <p:spPr>
          <a:xfrm>
            <a:off x="462455" y="2350194"/>
            <a:ext cx="8802413" cy="2535438"/>
          </a:xfrm>
          <a:prstGeom prst="rect">
            <a:avLst/>
          </a:prstGeom>
        </p:spPr>
        <p:txBody>
          <a:bodyPr wrap="square">
            <a:spAutoFit/>
          </a:bodyPr>
          <a:lstStyle/>
          <a:p>
            <a:pPr algn="l"/>
            <a:r>
              <a:rPr lang="fr-BE" sz="1800" b="0" dirty="0">
                <a:solidFill>
                  <a:schemeClr val="tx2"/>
                </a:solidFill>
                <a:latin typeface="Source Sans Pro" panose="020B0503030403020204" pitchFamily="34" charset="0"/>
              </a:rPr>
              <a:t>Important </a:t>
            </a:r>
            <a:r>
              <a:rPr lang="fr-BE" sz="1800" b="0" dirty="0" err="1">
                <a:solidFill>
                  <a:schemeClr val="tx2"/>
                </a:solidFill>
                <a:latin typeface="Source Sans Pro" panose="020B0503030403020204" pitchFamily="34" charset="0"/>
              </a:rPr>
              <a:t>remarks</a:t>
            </a:r>
            <a:r>
              <a:rPr lang="fr-BE" sz="1800" b="0" dirty="0">
                <a:solidFill>
                  <a:schemeClr val="tx2"/>
                </a:solidFill>
                <a:latin typeface="Source Sans Pro" panose="020B0503030403020204" pitchFamily="34" charset="0"/>
              </a:rPr>
              <a:t> for </a:t>
            </a:r>
            <a:r>
              <a:rPr lang="fr-BE" sz="1800" b="0" dirty="0" err="1">
                <a:solidFill>
                  <a:schemeClr val="tx2"/>
                </a:solidFill>
                <a:latin typeface="Source Sans Pro" panose="020B0503030403020204" pitchFamily="34" charset="0"/>
              </a:rPr>
              <a:t>manufacturers</a:t>
            </a:r>
            <a:r>
              <a:rPr lang="fr-BE" sz="1800" b="0" dirty="0">
                <a:solidFill>
                  <a:schemeClr val="tx2"/>
                </a:solidFill>
                <a:latin typeface="Source Sans Pro" panose="020B0503030403020204" pitchFamily="34" charset="0"/>
              </a:rPr>
              <a:t> of wind turbines </a:t>
            </a:r>
            <a:r>
              <a:rPr lang="fr-BE" sz="1800" b="0" dirty="0" err="1">
                <a:solidFill>
                  <a:schemeClr val="tx2"/>
                </a:solidFill>
                <a:latin typeface="Source Sans Pro" panose="020B0503030403020204" pitchFamily="34" charset="0"/>
              </a:rPr>
              <a:t>willing</a:t>
            </a:r>
            <a:r>
              <a:rPr lang="fr-BE" sz="1800" b="0" dirty="0">
                <a:solidFill>
                  <a:schemeClr val="tx2"/>
                </a:solidFill>
                <a:latin typeface="Source Sans Pro" panose="020B0503030403020204" pitchFamily="34" charset="0"/>
              </a:rPr>
              <a:t> to </a:t>
            </a:r>
            <a:r>
              <a:rPr lang="fr-BE" sz="1800" b="0" dirty="0" err="1">
                <a:solidFill>
                  <a:schemeClr val="tx2"/>
                </a:solidFill>
                <a:latin typeface="Source Sans Pro" panose="020B0503030403020204" pitchFamily="34" charset="0"/>
              </a:rPr>
              <a:t>tap</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into</a:t>
            </a:r>
            <a:r>
              <a:rPr lang="fr-BE" sz="1800" b="0" dirty="0">
                <a:solidFill>
                  <a:schemeClr val="tx2"/>
                </a:solidFill>
                <a:latin typeface="Source Sans Pro" panose="020B0503030403020204" pitchFamily="34" charset="0"/>
              </a:rPr>
              <a:t> the </a:t>
            </a:r>
            <a:r>
              <a:rPr lang="fr-BE" sz="1800" b="0" dirty="0" err="1">
                <a:solidFill>
                  <a:schemeClr val="tx2"/>
                </a:solidFill>
                <a:latin typeface="Source Sans Pro" panose="020B0503030403020204" pitchFamily="34" charset="0"/>
              </a:rPr>
              <a:t>Greenland</a:t>
            </a:r>
            <a:r>
              <a:rPr lang="fr-BE" sz="1800" b="0" dirty="0">
                <a:solidFill>
                  <a:schemeClr val="tx2"/>
                </a:solidFill>
                <a:latin typeface="Source Sans Pro" panose="020B0503030403020204" pitchFamily="34" charset="0"/>
              </a:rPr>
              <a:t> wind </a:t>
            </a:r>
            <a:r>
              <a:rPr lang="fr-BE" sz="1800" b="0" dirty="0" err="1">
                <a:solidFill>
                  <a:schemeClr val="tx2"/>
                </a:solidFill>
                <a:latin typeface="Source Sans Pro" panose="020B0503030403020204" pitchFamily="34" charset="0"/>
              </a:rPr>
              <a:t>energy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market</a:t>
            </a:r>
            <a:r>
              <a:rPr lang="fr-BE" sz="1800" b="0" dirty="0">
                <a:solidFill>
                  <a:schemeClr val="tx2"/>
                </a:solidFill>
                <a:latin typeface="Source Sans Pro" panose="020B0503030403020204" pitchFamily="34" charset="0"/>
              </a:rPr>
              <a:t>:</a:t>
            </a:r>
          </a:p>
          <a:p>
            <a:pPr algn="l"/>
            <a:endParaRPr lang="fr-BE" sz="1800" b="0" dirty="0">
              <a:solidFill>
                <a:schemeClr val="tx2"/>
              </a:solidFill>
              <a:latin typeface="Source Sans Pro" panose="020B0503030403020204" pitchFamily="34" charset="0"/>
            </a:endParaRPr>
          </a:p>
          <a:p>
            <a:pPr marL="271217" indent="-271217" algn="l">
              <a:buAutoNum type="arabicPeriod"/>
            </a:pPr>
            <a:r>
              <a:rPr lang="fr-BE" sz="1800" b="0" dirty="0">
                <a:solidFill>
                  <a:schemeClr val="tx2"/>
                </a:solidFill>
                <a:latin typeface="Source Sans Pro" panose="020B0503030403020204" pitchFamily="34" charset="0"/>
              </a:rPr>
              <a:t>Wind turbines capable of operating </a:t>
            </a:r>
            <a:r>
              <a:rPr lang="fr-BE" sz="1800" b="0" dirty="0" err="1">
                <a:solidFill>
                  <a:schemeClr val="tx2"/>
                </a:solidFill>
                <a:latin typeface="Source Sans Pro" panose="020B0503030403020204" pitchFamily="34" charset="0"/>
              </a:rPr>
              <a:t>with</a:t>
            </a:r>
            <a:r>
              <a:rPr lang="fr-BE" sz="1800" b="0" dirty="0">
                <a:solidFill>
                  <a:schemeClr val="tx2"/>
                </a:solidFill>
                <a:latin typeface="Source Sans Pro" panose="020B0503030403020204" pitchFamily="34" charset="0"/>
              </a:rPr>
              <a:t> </a:t>
            </a:r>
            <a:r>
              <a:rPr lang="fr-BE" sz="1800" dirty="0" err="1">
                <a:solidFill>
                  <a:srgbClr val="00707F"/>
                </a:solidFill>
                <a:latin typeface="Source Sans Pro" panose="020B0503030403020204" pitchFamily="34" charset="0"/>
              </a:rPr>
              <a:t>higher</a:t>
            </a:r>
            <a:r>
              <a:rPr lang="fr-BE" sz="1800" dirty="0">
                <a:solidFill>
                  <a:srgbClr val="00707F"/>
                </a:solidFill>
                <a:latin typeface="Source Sans Pro" panose="020B0503030403020204" pitchFamily="34" charset="0"/>
              </a:rPr>
              <a:t> </a:t>
            </a:r>
            <a:r>
              <a:rPr lang="fr-BE" sz="1800" dirty="0" err="1">
                <a:solidFill>
                  <a:srgbClr val="00707F"/>
                </a:solidFill>
                <a:latin typeface="Source Sans Pro" panose="020B0503030403020204" pitchFamily="34" charset="0"/>
              </a:rPr>
              <a:t>cut</a:t>
            </a:r>
            <a:r>
              <a:rPr lang="fr-BE" sz="1800" dirty="0">
                <a:solidFill>
                  <a:srgbClr val="00707F"/>
                </a:solidFill>
                <a:latin typeface="Source Sans Pro" panose="020B0503030403020204" pitchFamily="34" charset="0"/>
              </a:rPr>
              <a:t>-out speed </a:t>
            </a:r>
            <a:r>
              <a:rPr lang="fr-BE" sz="1800" b="0" dirty="0">
                <a:solidFill>
                  <a:schemeClr val="tx2"/>
                </a:solidFill>
                <a:latin typeface="Source Sans Pro" panose="020B0503030403020204" pitchFamily="34" charset="0"/>
              </a:rPr>
              <a:t>lead to  </a:t>
            </a:r>
            <a:r>
              <a:rPr lang="fr-BE" sz="1800" b="0" dirty="0" err="1">
                <a:solidFill>
                  <a:schemeClr val="tx2"/>
                </a:solidFill>
                <a:latin typeface="Source Sans Pro" panose="020B0503030403020204" pitchFamily="34" charset="0"/>
              </a:rPr>
              <a:t>significantly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higher</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capacity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factors</a:t>
            </a:r>
            <a:r>
              <a:rPr lang="fr-BE" sz="1800" b="0" dirty="0">
                <a:solidFill>
                  <a:schemeClr val="tx2"/>
                </a:solidFill>
                <a:latin typeface="Source Sans Pro" panose="020B0503030403020204" pitchFamily="34" charset="0"/>
              </a:rPr>
              <a:t> in </a:t>
            </a:r>
            <a:r>
              <a:rPr lang="fr-BE" sz="1800" b="0" dirty="0" err="1">
                <a:solidFill>
                  <a:schemeClr val="tx2"/>
                </a:solidFill>
                <a:latin typeface="Source Sans Pro" panose="020B0503030403020204" pitchFamily="34" charset="0"/>
              </a:rPr>
              <a:t>Greenland</a:t>
            </a:r>
            <a:r>
              <a:rPr lang="fr-BE" sz="1800" b="0" dirty="0">
                <a:solidFill>
                  <a:schemeClr val="tx2"/>
                </a:solidFill>
                <a:latin typeface="Source Sans Pro" panose="020B0503030403020204" pitchFamily="34" charset="0"/>
              </a:rPr>
              <a:t>.</a:t>
            </a:r>
          </a:p>
          <a:p>
            <a:pPr marL="271217" indent="-271217" algn="l">
              <a:buAutoNum type="arabicPeriod"/>
            </a:pPr>
            <a:endParaRPr lang="fr-BE" sz="1800" b="0" dirty="0">
              <a:solidFill>
                <a:schemeClr val="tx2"/>
              </a:solidFill>
              <a:latin typeface="Source Sans Pro" panose="020B0503030403020204" pitchFamily="34" charset="0"/>
            </a:endParaRPr>
          </a:p>
          <a:p>
            <a:pPr marL="271217" indent="-271217" algn="l">
              <a:buAutoNum type="arabicPeriod"/>
            </a:pPr>
            <a:r>
              <a:rPr lang="fr-BE" sz="1800" b="0" dirty="0">
                <a:solidFill>
                  <a:schemeClr val="tx2"/>
                </a:solidFill>
                <a:latin typeface="Source Sans Pro" panose="020B0503030403020204" pitchFamily="34" charset="0"/>
              </a:rPr>
              <a:t>May </a:t>
            </a:r>
            <a:r>
              <a:rPr lang="fr-BE" sz="1800" b="0" dirty="0" err="1">
                <a:solidFill>
                  <a:schemeClr val="tx2"/>
                </a:solidFill>
                <a:latin typeface="Source Sans Pro" panose="020B0503030403020204" pitchFamily="34" charset="0"/>
              </a:rPr>
              <a:t>also</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be</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interesting</a:t>
            </a:r>
            <a:r>
              <a:rPr lang="fr-BE" sz="1800" b="0" dirty="0">
                <a:solidFill>
                  <a:schemeClr val="tx2"/>
                </a:solidFill>
                <a:latin typeface="Source Sans Pro" panose="020B0503030403020204" pitchFamily="34" charset="0"/>
              </a:rPr>
              <a:t> to design wind turbines </a:t>
            </a:r>
            <a:r>
              <a:rPr lang="fr-BE" sz="1800" b="0" dirty="0" err="1">
                <a:solidFill>
                  <a:schemeClr val="tx2"/>
                </a:solidFill>
                <a:latin typeface="Source Sans Pro" panose="020B0503030403020204" pitchFamily="34" charset="0"/>
              </a:rPr>
              <a:t>which</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saturate</a:t>
            </a:r>
            <a:r>
              <a:rPr lang="fr-BE" sz="1800" b="0" dirty="0">
                <a:solidFill>
                  <a:schemeClr val="tx2"/>
                </a:solidFill>
                <a:latin typeface="Source Sans Pro" panose="020B0503030403020204" pitchFamily="34" charset="0"/>
              </a:rPr>
              <a:t> in </a:t>
            </a:r>
            <a:r>
              <a:rPr lang="fr-BE" sz="1800" b="0" dirty="0" err="1">
                <a:solidFill>
                  <a:schemeClr val="tx2"/>
                </a:solidFill>
                <a:latin typeface="Source Sans Pro" panose="020B0503030403020204" pitchFamily="34" charset="0"/>
              </a:rPr>
              <a:t>terms</a:t>
            </a:r>
            <a:r>
              <a:rPr lang="fr-BE" sz="1800" b="0" dirty="0">
                <a:solidFill>
                  <a:schemeClr val="tx2"/>
                </a:solidFill>
                <a:latin typeface="Source Sans Pro" panose="020B0503030403020204" pitchFamily="34" charset="0"/>
              </a:rPr>
              <a:t> of power output for </a:t>
            </a:r>
            <a:r>
              <a:rPr lang="fr-BE" sz="1800" b="0" dirty="0" err="1">
                <a:solidFill>
                  <a:schemeClr val="tx2"/>
                </a:solidFill>
                <a:latin typeface="Source Sans Pro" panose="020B0503030403020204" pitchFamily="34" charset="0"/>
              </a:rPr>
              <a:t>higher</a:t>
            </a:r>
            <a:r>
              <a:rPr lang="fr-BE" sz="1800" b="0" dirty="0">
                <a:solidFill>
                  <a:schemeClr val="tx2"/>
                </a:solidFill>
                <a:latin typeface="Source Sans Pro" panose="020B0503030403020204" pitchFamily="34" charset="0"/>
              </a:rPr>
              <a:t> wind speeds (i.e., turbines </a:t>
            </a:r>
            <a:r>
              <a:rPr lang="fr-BE" sz="1800" b="0" dirty="0" err="1">
                <a:solidFill>
                  <a:schemeClr val="tx2"/>
                </a:solidFill>
                <a:latin typeface="Source Sans Pro" panose="020B0503030403020204" pitchFamily="34" charset="0"/>
              </a:rPr>
              <a:t>having</a:t>
            </a:r>
            <a:r>
              <a:rPr lang="fr-BE" sz="1800" b="0" dirty="0">
                <a:solidFill>
                  <a:schemeClr val="tx2"/>
                </a:solidFill>
                <a:latin typeface="Source Sans Pro" panose="020B0503030403020204" pitchFamily="34" charset="0"/>
              </a:rPr>
              <a:t> a </a:t>
            </a:r>
            <a:r>
              <a:rPr lang="fr-BE" sz="1800" dirty="0" err="1">
                <a:solidFill>
                  <a:srgbClr val="00707F"/>
                </a:solidFill>
                <a:latin typeface="Source Sans Pro" panose="020B0503030403020204" pitchFamily="34" charset="0"/>
              </a:rPr>
              <a:t>higher</a:t>
            </a:r>
            <a:r>
              <a:rPr lang="fr-BE" sz="1800" dirty="0">
                <a:solidFill>
                  <a:srgbClr val="00707F"/>
                </a:solidFill>
                <a:latin typeface="Source Sans Pro" panose="020B0503030403020204" pitchFamily="34" charset="0"/>
              </a:rPr>
              <a:t> </a:t>
            </a:r>
            <a:r>
              <a:rPr lang="fr-BE" sz="1800" dirty="0" err="1">
                <a:solidFill>
                  <a:srgbClr val="00707F"/>
                </a:solidFill>
                <a:latin typeface="Source Sans Pro" panose="020B0503030403020204" pitchFamily="34" charset="0"/>
              </a:rPr>
              <a:t>rated</a:t>
            </a:r>
            <a:r>
              <a:rPr lang="fr-BE" sz="1800" dirty="0">
                <a:solidFill>
                  <a:srgbClr val="00707F"/>
                </a:solidFill>
                <a:latin typeface="Source Sans Pro" panose="020B0503030403020204" pitchFamily="34" charset="0"/>
              </a:rPr>
              <a:t> output speed</a:t>
            </a:r>
            <a:r>
              <a:rPr lang="fr-BE" sz="1800" b="0" dirty="0">
                <a:solidFill>
                  <a:schemeClr val="tx2"/>
                </a:solidFill>
                <a:latin typeface="Source Sans Pro" panose="020B0503030403020204" pitchFamily="34" charset="0"/>
              </a:rPr>
              <a:t>).</a:t>
            </a:r>
          </a:p>
          <a:p>
            <a:pPr algn="l"/>
            <a:endParaRPr lang="fr-BE" sz="1476" b="0" dirty="0"/>
          </a:p>
        </p:txBody>
      </p:sp>
      <p:pic>
        <p:nvPicPr>
          <p:cNvPr id="8" name="Picture 2" descr="Résultat de recherche d'images pour &quot;logo universite de Liège&quot;">
            <a:extLst>
              <a:ext uri="{FF2B5EF4-FFF2-40B4-BE49-F238E27FC236}">
                <a16:creationId xmlns:a16="http://schemas.microsoft.com/office/drawing/2014/main" id="{60DA5DDC-0F99-1742-B386-8D106416FB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4401"/>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1395751" y="155874"/>
            <a:ext cx="6204819" cy="69902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hangingPunct="1"/>
            <a:r>
              <a:rPr lang="en-US" sz="3000" b="1" dirty="0" err="1">
                <a:solidFill>
                  <a:schemeClr val="tx2"/>
                </a:solidFill>
                <a:latin typeface="Source Sans Pro" panose="020B0503030403020204" pitchFamily="34" charset="0"/>
              </a:rPr>
              <a:t>Katabata</a:t>
            </a:r>
            <a:r>
              <a:rPr lang="en-US" sz="3000" b="1" dirty="0">
                <a:solidFill>
                  <a:schemeClr val="tx2"/>
                </a:solidFill>
                <a:latin typeface="Source Sans Pro" panose="020B0503030403020204" pitchFamily="34" charset="0"/>
              </a:rPr>
              <a:t> project</a:t>
            </a:r>
          </a:p>
        </p:txBody>
      </p:sp>
      <p:pic>
        <p:nvPicPr>
          <p:cNvPr id="4" name="Image 3"/>
          <p:cNvPicPr>
            <a:picLocks noChangeAspect="1"/>
          </p:cNvPicPr>
          <p:nvPr/>
        </p:nvPicPr>
        <p:blipFill>
          <a:blip r:embed="rId2"/>
          <a:stretch>
            <a:fillRect/>
          </a:stretch>
        </p:blipFill>
        <p:spPr>
          <a:xfrm>
            <a:off x="882923" y="713011"/>
            <a:ext cx="3615237" cy="2290355"/>
          </a:xfrm>
          <a:prstGeom prst="rect">
            <a:avLst/>
          </a:prstGeom>
        </p:spPr>
      </p:pic>
      <p:sp>
        <p:nvSpPr>
          <p:cNvPr id="5" name="Rectangle 4"/>
          <p:cNvSpPr/>
          <p:nvPr/>
        </p:nvSpPr>
        <p:spPr>
          <a:xfrm>
            <a:off x="5173274" y="1119524"/>
            <a:ext cx="3713223" cy="1477328"/>
          </a:xfrm>
          <a:prstGeom prst="rect">
            <a:avLst/>
          </a:prstGeom>
        </p:spPr>
        <p:txBody>
          <a:bodyPr wrap="square">
            <a:spAutoFit/>
          </a:bodyPr>
          <a:lstStyle/>
          <a:p>
            <a:pPr algn="l" hangingPunct="1"/>
            <a:r>
              <a:rPr lang="en-US" sz="1800" b="0" dirty="0">
                <a:solidFill>
                  <a:schemeClr val="tx2"/>
                </a:solidFill>
                <a:latin typeface="Source Sans Pro" panose="020B0503030403020204" pitchFamily="34" charset="0"/>
              </a:rPr>
              <a:t>Goal of the project: installing three weather stations in the South-East of Greenland.</a:t>
            </a:r>
          </a:p>
          <a:p>
            <a:pPr algn="l" hangingPunct="1"/>
            <a:r>
              <a:rPr lang="en-US" sz="1800" b="0" dirty="0">
                <a:solidFill>
                  <a:schemeClr val="tx2"/>
                </a:solidFill>
                <a:latin typeface="Source Sans Pro" panose="020B0503030403020204" pitchFamily="34" charset="0"/>
              </a:rPr>
              <a:t>The wind in this area has never been properly measured before!</a:t>
            </a:r>
          </a:p>
        </p:txBody>
      </p:sp>
      <p:pic>
        <p:nvPicPr>
          <p:cNvPr id="6" name="Picture 2" descr="KATABATA Team"/>
          <p:cNvPicPr>
            <a:picLocks noChangeAspect="1" noChangeArrowheads="1"/>
          </p:cNvPicPr>
          <p:nvPr/>
        </p:nvPicPr>
        <p:blipFill rotWithShape="1">
          <a:blip r:embed="rId3">
            <a:extLst>
              <a:ext uri="{28A0092B-C50C-407E-A947-70E740481C1C}">
                <a14:useLocalDpi xmlns:a14="http://schemas.microsoft.com/office/drawing/2010/main" val="0"/>
              </a:ext>
            </a:extLst>
          </a:blip>
          <a:srcRect l="10008" t="2000" r="9833" b="-2000"/>
          <a:stretch/>
        </p:blipFill>
        <p:spPr bwMode="auto">
          <a:xfrm>
            <a:off x="882923" y="3029668"/>
            <a:ext cx="4026396" cy="20091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173274" y="3507271"/>
            <a:ext cx="3752578" cy="923330"/>
          </a:xfrm>
          <a:prstGeom prst="rect">
            <a:avLst/>
          </a:prstGeom>
        </p:spPr>
        <p:txBody>
          <a:bodyPr wrap="square">
            <a:spAutoFit/>
          </a:bodyPr>
          <a:lstStyle/>
          <a:p>
            <a:pPr algn="l"/>
            <a:r>
              <a:rPr lang="de-DE" sz="1800" b="0" dirty="0">
                <a:solidFill>
                  <a:schemeClr val="tx2"/>
                </a:solidFill>
                <a:latin typeface="Source Sans Pro" panose="020B0503030403020204" pitchFamily="34" charset="0"/>
              </a:rPr>
              <a:t>The </a:t>
            </a:r>
            <a:r>
              <a:rPr lang="de-DE" sz="1800" b="0" dirty="0" err="1" smtClean="0">
                <a:solidFill>
                  <a:schemeClr val="tx2"/>
                </a:solidFill>
                <a:latin typeface="Source Sans Pro" panose="020B0503030403020204" pitchFamily="34" charset="0"/>
              </a:rPr>
              <a:t>team</a:t>
            </a:r>
            <a:r>
              <a:rPr lang="de-DE" sz="1800" b="0" dirty="0" smtClean="0">
                <a:solidFill>
                  <a:schemeClr val="tx2"/>
                </a:solidFill>
                <a:latin typeface="Source Sans Pro" panose="020B0503030403020204" pitchFamily="34" charset="0"/>
              </a:rPr>
              <a:t>: </a:t>
            </a:r>
            <a:endParaRPr lang="de-DE" sz="1800" b="0" dirty="0">
              <a:solidFill>
                <a:schemeClr val="tx2"/>
              </a:solidFill>
              <a:latin typeface="Source Sans Pro" panose="020B0503030403020204" pitchFamily="34" charset="0"/>
            </a:endParaRPr>
          </a:p>
          <a:p>
            <a:pPr algn="l"/>
            <a:r>
              <a:rPr lang="de-DE" sz="1800" b="0" dirty="0">
                <a:solidFill>
                  <a:schemeClr val="tx2"/>
                </a:solidFill>
                <a:latin typeface="Source Sans Pro" panose="020B0503030403020204" pitchFamily="34" charset="0"/>
              </a:rPr>
              <a:t>Dr. Xavier </a:t>
            </a:r>
            <a:r>
              <a:rPr lang="de-DE" sz="1800" b="0" dirty="0" err="1">
                <a:solidFill>
                  <a:schemeClr val="tx2"/>
                </a:solidFill>
                <a:latin typeface="Source Sans Pro" panose="020B0503030403020204" pitchFamily="34" charset="0"/>
              </a:rPr>
              <a:t>Fettweis</a:t>
            </a:r>
            <a:r>
              <a:rPr lang="de-DE" sz="1800" b="0" dirty="0">
                <a:solidFill>
                  <a:schemeClr val="tx2"/>
                </a:solidFill>
                <a:latin typeface="Source Sans Pro" panose="020B0503030403020204" pitchFamily="34" charset="0"/>
              </a:rPr>
              <a:t>, Michaël </a:t>
            </a:r>
            <a:r>
              <a:rPr lang="de-DE" sz="1800" b="0" dirty="0" err="1">
                <a:solidFill>
                  <a:schemeClr val="tx2"/>
                </a:solidFill>
                <a:latin typeface="Source Sans Pro" panose="020B0503030403020204" pitchFamily="34" charset="0"/>
              </a:rPr>
              <a:t>Fonder</a:t>
            </a:r>
            <a:endParaRPr lang="de-DE" sz="1800" b="0" dirty="0">
              <a:solidFill>
                <a:schemeClr val="tx2"/>
              </a:solidFill>
              <a:latin typeface="Source Sans Pro" panose="020B0503030403020204" pitchFamily="34" charset="0"/>
            </a:endParaRPr>
          </a:p>
          <a:p>
            <a:pPr algn="l"/>
            <a:r>
              <a:rPr lang="de-DE" sz="1800" b="0" dirty="0" err="1">
                <a:solidFill>
                  <a:schemeClr val="tx2"/>
                </a:solidFill>
                <a:latin typeface="Source Sans Pro" panose="020B0503030403020204" pitchFamily="34" charset="0"/>
              </a:rPr>
              <a:t>and</a:t>
            </a:r>
            <a:r>
              <a:rPr lang="de-DE" sz="1800" b="0" dirty="0">
                <a:solidFill>
                  <a:schemeClr val="tx2"/>
                </a:solidFill>
                <a:latin typeface="Source Sans Pro" panose="020B0503030403020204" pitchFamily="34" charset="0"/>
              </a:rPr>
              <a:t> Prof. Damien Ernst</a:t>
            </a:r>
            <a:endParaRPr lang="en-US" sz="1800" b="0"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50D293E0-BD44-3843-9D1F-5828E7D631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75553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1645421" y="30364"/>
            <a:ext cx="5853073" cy="619851"/>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a:solidFill>
                  <a:schemeClr val="tx2"/>
                </a:solidFill>
                <a:latin typeface="Source Sans Pro" panose="020B0503030403020204" pitchFamily="34" charset="0"/>
                <a:ea typeface="Helvetica Neue Medium"/>
              </a:rPr>
              <a:t>Location of the </a:t>
            </a:r>
            <a:r>
              <a:rPr lang="fr-BE" sz="3000" spc="-1" dirty="0" err="1">
                <a:solidFill>
                  <a:schemeClr val="tx2"/>
                </a:solidFill>
                <a:latin typeface="Source Sans Pro" panose="020B0503030403020204" pitchFamily="34" charset="0"/>
                <a:ea typeface="Helvetica Neue Medium"/>
              </a:rPr>
              <a:t>weather</a:t>
            </a:r>
            <a:r>
              <a:rPr lang="fr-BE" sz="3000" spc="-1" dirty="0">
                <a:solidFill>
                  <a:schemeClr val="tx2"/>
                </a:solidFill>
                <a:latin typeface="Source Sans Pro" panose="020B0503030403020204" pitchFamily="34" charset="0"/>
                <a:ea typeface="Helvetica Neue Medium"/>
              </a:rPr>
              <a:t> stations</a:t>
            </a:r>
            <a:endParaRPr lang="en-US" sz="3000" spc="-1" dirty="0">
              <a:solidFill>
                <a:schemeClr val="tx2"/>
              </a:solidFill>
              <a:latin typeface="Source Sans Pro" panose="020B0503030403020204" pitchFamily="34" charset="0"/>
            </a:endParaRPr>
          </a:p>
        </p:txBody>
      </p:sp>
      <p:sp>
        <p:nvSpPr>
          <p:cNvPr id="201" name="CustomShape 2"/>
          <p:cNvSpPr/>
          <p:nvPr/>
        </p:nvSpPr>
        <p:spPr>
          <a:xfrm>
            <a:off x="3425886" y="-7609728"/>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sp>
        <p:nvSpPr>
          <p:cNvPr id="202" name="CustomShape 3"/>
          <p:cNvSpPr/>
          <p:nvPr/>
        </p:nvSpPr>
        <p:spPr>
          <a:xfrm>
            <a:off x="1349755" y="-3959792"/>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pic>
        <p:nvPicPr>
          <p:cNvPr id="203" name="Image 202"/>
          <p:cNvPicPr/>
          <p:nvPr/>
        </p:nvPicPr>
        <p:blipFill>
          <a:blip r:embed="rId2"/>
          <a:stretch/>
        </p:blipFill>
        <p:spPr>
          <a:xfrm>
            <a:off x="1782204" y="626864"/>
            <a:ext cx="5579508" cy="4278698"/>
          </a:xfrm>
          <a:prstGeom prst="rect">
            <a:avLst/>
          </a:prstGeom>
          <a:ln>
            <a:noFill/>
          </a:ln>
        </p:spPr>
      </p:pic>
      <p:sp>
        <p:nvSpPr>
          <p:cNvPr id="204" name="TextShape 4"/>
          <p:cNvSpPr txBox="1"/>
          <p:nvPr/>
        </p:nvSpPr>
        <p:spPr>
          <a:xfrm>
            <a:off x="1785811" y="4146947"/>
            <a:ext cx="2175989" cy="182630"/>
          </a:xfrm>
          <a:prstGeom prst="rect">
            <a:avLst/>
          </a:prstGeom>
          <a:noFill/>
          <a:ln>
            <a:noFill/>
          </a:ln>
        </p:spPr>
        <p:txBody>
          <a:bodyPr lIns="47461" tIns="23730" rIns="47461" bIns="23730">
            <a:noAutofit/>
          </a:bodyPr>
          <a:lstStyle/>
          <a:p>
            <a:r>
              <a:rPr lang="en-US" sz="949" spc="-1">
                <a:solidFill>
                  <a:srgbClr val="FF0000"/>
                </a:solidFill>
                <a:latin typeface="Arial"/>
              </a:rPr>
              <a:t>AWS1 (synoptic wind + see breezes)</a:t>
            </a:r>
          </a:p>
        </p:txBody>
      </p:sp>
      <p:sp>
        <p:nvSpPr>
          <p:cNvPr id="205" name="TextShape 5"/>
          <p:cNvSpPr txBox="1"/>
          <p:nvPr/>
        </p:nvSpPr>
        <p:spPr>
          <a:xfrm>
            <a:off x="2059186" y="2807029"/>
            <a:ext cx="1189181" cy="317609"/>
          </a:xfrm>
          <a:prstGeom prst="rect">
            <a:avLst/>
          </a:prstGeom>
          <a:noFill/>
          <a:ln>
            <a:noFill/>
          </a:ln>
        </p:spPr>
        <p:txBody>
          <a:bodyPr lIns="47461" tIns="23730" rIns="47461" bIns="23730">
            <a:noAutofit/>
          </a:bodyPr>
          <a:lstStyle/>
          <a:p>
            <a:r>
              <a:rPr lang="en-US" sz="949" spc="-1">
                <a:solidFill>
                  <a:srgbClr val="FF0000"/>
                </a:solidFill>
                <a:latin typeface="Arial"/>
              </a:rPr>
              <a:t>AWS2 (both winds)</a:t>
            </a:r>
          </a:p>
          <a:p>
            <a:r>
              <a:rPr lang="en-US" sz="949" spc="-1">
                <a:solidFill>
                  <a:srgbClr val="FF0000"/>
                </a:solidFill>
                <a:latin typeface="Arial"/>
              </a:rPr>
              <a:t>+ venturi effect</a:t>
            </a:r>
          </a:p>
        </p:txBody>
      </p:sp>
      <p:sp>
        <p:nvSpPr>
          <p:cNvPr id="206" name="TextShape 6"/>
          <p:cNvSpPr txBox="1"/>
          <p:nvPr/>
        </p:nvSpPr>
        <p:spPr>
          <a:xfrm>
            <a:off x="4940065" y="2894737"/>
            <a:ext cx="1757384" cy="182630"/>
          </a:xfrm>
          <a:prstGeom prst="rect">
            <a:avLst/>
          </a:prstGeom>
          <a:noFill/>
          <a:ln>
            <a:noFill/>
          </a:ln>
        </p:spPr>
        <p:txBody>
          <a:bodyPr lIns="47461" tIns="23730" rIns="47461" bIns="23730">
            <a:noAutofit/>
          </a:bodyPr>
          <a:lstStyle/>
          <a:p>
            <a:r>
              <a:rPr lang="en-US" sz="949" spc="-1">
                <a:solidFill>
                  <a:srgbClr val="FF0000"/>
                </a:solidFill>
                <a:latin typeface="Arial"/>
              </a:rPr>
              <a:t>AWS3 (local katabatic winds)</a:t>
            </a:r>
          </a:p>
        </p:txBody>
      </p:sp>
      <p:sp>
        <p:nvSpPr>
          <p:cNvPr id="207" name="CustomShape 7"/>
          <p:cNvSpPr/>
          <p:nvPr/>
        </p:nvSpPr>
        <p:spPr>
          <a:xfrm>
            <a:off x="2589609" y="3945333"/>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08" name="CustomShape 8"/>
          <p:cNvSpPr/>
          <p:nvPr/>
        </p:nvSpPr>
        <p:spPr>
          <a:xfrm>
            <a:off x="2589799" y="3945522"/>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09" name="CustomShape 9"/>
          <p:cNvSpPr/>
          <p:nvPr/>
        </p:nvSpPr>
        <p:spPr>
          <a:xfrm>
            <a:off x="2798627" y="335700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0" name="CustomShape 10"/>
          <p:cNvSpPr/>
          <p:nvPr/>
        </p:nvSpPr>
        <p:spPr>
          <a:xfrm>
            <a:off x="2798817" y="335719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1" name="CustomShape 11"/>
          <p:cNvSpPr/>
          <p:nvPr/>
        </p:nvSpPr>
        <p:spPr>
          <a:xfrm>
            <a:off x="4659096" y="318614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2" name="CustomShape 12"/>
          <p:cNvSpPr/>
          <p:nvPr/>
        </p:nvSpPr>
        <p:spPr>
          <a:xfrm>
            <a:off x="4659286" y="318633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3" name="CustomShape 13"/>
          <p:cNvSpPr/>
          <p:nvPr/>
        </p:nvSpPr>
        <p:spPr>
          <a:xfrm>
            <a:off x="2589989" y="3945712"/>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4" name="CustomShape 14"/>
          <p:cNvSpPr/>
          <p:nvPr/>
        </p:nvSpPr>
        <p:spPr>
          <a:xfrm>
            <a:off x="2590179" y="3945902"/>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15" name="Line 15"/>
          <p:cNvSpPr/>
          <p:nvPr/>
        </p:nvSpPr>
        <p:spPr>
          <a:xfrm flipH="1">
            <a:off x="3264694" y="2652117"/>
            <a:ext cx="241102" cy="482203"/>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16" name="Line 16"/>
          <p:cNvSpPr/>
          <p:nvPr/>
        </p:nvSpPr>
        <p:spPr>
          <a:xfrm flipH="1">
            <a:off x="3795117" y="1784152"/>
            <a:ext cx="241102" cy="482203"/>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17" name="Line 17"/>
          <p:cNvSpPr/>
          <p:nvPr/>
        </p:nvSpPr>
        <p:spPr>
          <a:xfrm flipH="1">
            <a:off x="2927152" y="3230761"/>
            <a:ext cx="289322" cy="144661"/>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18" name="Line 18"/>
          <p:cNvSpPr/>
          <p:nvPr/>
        </p:nvSpPr>
        <p:spPr>
          <a:xfrm flipH="1">
            <a:off x="4778508" y="2970675"/>
            <a:ext cx="144661" cy="144661"/>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19" name="Line 19"/>
          <p:cNvSpPr/>
          <p:nvPr/>
        </p:nvSpPr>
        <p:spPr>
          <a:xfrm>
            <a:off x="2231564" y="3654492"/>
            <a:ext cx="241102" cy="241102"/>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pic>
        <p:nvPicPr>
          <p:cNvPr id="220" name="Image 219"/>
          <p:cNvPicPr/>
          <p:nvPr/>
        </p:nvPicPr>
        <p:blipFill>
          <a:blip r:embed="rId3"/>
          <a:stretch/>
        </p:blipFill>
        <p:spPr>
          <a:xfrm>
            <a:off x="5820370" y="3207980"/>
            <a:ext cx="2164788" cy="1855153"/>
          </a:xfrm>
          <a:prstGeom prst="rect">
            <a:avLst/>
          </a:prstGeom>
          <a:ln>
            <a:noFill/>
          </a:ln>
        </p:spPr>
      </p:pic>
      <p:sp>
        <p:nvSpPr>
          <p:cNvPr id="221" name="CustomShape 20"/>
          <p:cNvSpPr/>
          <p:nvPr/>
        </p:nvSpPr>
        <p:spPr>
          <a:xfrm>
            <a:off x="6462801" y="457219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22" name="CustomShape 21"/>
          <p:cNvSpPr/>
          <p:nvPr/>
        </p:nvSpPr>
        <p:spPr>
          <a:xfrm>
            <a:off x="6462991" y="4572387"/>
            <a:ext cx="96441" cy="96441"/>
          </a:xfrm>
          <a:prstGeom prst="ellipse">
            <a:avLst/>
          </a:prstGeom>
          <a:noFill/>
          <a:ln>
            <a:solidFill>
              <a:srgbClr val="FF0000"/>
            </a:solidFill>
          </a:ln>
        </p:spPr>
        <p:style>
          <a:lnRef idx="0">
            <a:scrgbClr r="0" g="0" b="0"/>
          </a:lnRef>
          <a:fillRef idx="0">
            <a:scrgbClr r="0" g="0" b="0"/>
          </a:fillRef>
          <a:effectRef idx="0">
            <a:scrgbClr r="0" g="0" b="0"/>
          </a:effectRef>
          <a:fontRef idx="minor"/>
        </p:style>
      </p:sp>
      <p:sp>
        <p:nvSpPr>
          <p:cNvPr id="223" name="Line 22"/>
          <p:cNvSpPr/>
          <p:nvPr/>
        </p:nvSpPr>
        <p:spPr>
          <a:xfrm flipH="1">
            <a:off x="6736556" y="3954066"/>
            <a:ext cx="192881" cy="289322"/>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24" name="Line 23"/>
          <p:cNvSpPr/>
          <p:nvPr/>
        </p:nvSpPr>
        <p:spPr>
          <a:xfrm flipH="1">
            <a:off x="7218759" y="3423642"/>
            <a:ext cx="337542" cy="96441"/>
          </a:xfrm>
          <a:prstGeom prst="line">
            <a:avLst/>
          </a:prstGeom>
          <a:ln w="29160">
            <a:solidFill>
              <a:srgbClr val="FF0000"/>
            </a:solidFill>
            <a:round/>
            <a:tailEnd type="triangle" w="med" len="med"/>
          </a:ln>
        </p:spPr>
        <p:style>
          <a:lnRef idx="0">
            <a:scrgbClr r="0" g="0" b="0"/>
          </a:lnRef>
          <a:fillRef idx="0">
            <a:scrgbClr r="0" g="0" b="0"/>
          </a:fillRef>
          <a:effectRef idx="0">
            <a:scrgbClr r="0" g="0" b="0"/>
          </a:effectRef>
          <a:fontRef idx="minor"/>
        </p:style>
      </p:sp>
      <p:sp>
        <p:nvSpPr>
          <p:cNvPr id="225" name="TextShape 24"/>
          <p:cNvSpPr txBox="1"/>
          <p:nvPr/>
        </p:nvSpPr>
        <p:spPr>
          <a:xfrm>
            <a:off x="6529816" y="4841015"/>
            <a:ext cx="976177" cy="182630"/>
          </a:xfrm>
          <a:prstGeom prst="rect">
            <a:avLst/>
          </a:prstGeom>
          <a:noFill/>
          <a:ln>
            <a:noFill/>
          </a:ln>
        </p:spPr>
        <p:txBody>
          <a:bodyPr lIns="47461" tIns="23730" rIns="47461" bIns="23730">
            <a:noAutofit/>
          </a:bodyPr>
          <a:lstStyle/>
          <a:p>
            <a:r>
              <a:rPr lang="en-US" sz="949" spc="-1">
                <a:solidFill>
                  <a:srgbClr val="FF0000"/>
                </a:solidFill>
                <a:latin typeface="Arial"/>
              </a:rPr>
              <a:t>Zoom on AWS3</a:t>
            </a:r>
          </a:p>
        </p:txBody>
      </p:sp>
      <p:pic>
        <p:nvPicPr>
          <p:cNvPr id="28" name="Picture 2" descr="Résultat de recherche d'images pour &quot;logo universite de Liège&quot;">
            <a:extLst>
              <a:ext uri="{FF2B5EF4-FFF2-40B4-BE49-F238E27FC236}">
                <a16:creationId xmlns:a16="http://schemas.microsoft.com/office/drawing/2014/main" id="{46AA856A-C73C-1848-BCBC-0984F089CE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39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1575020" y="249939"/>
            <a:ext cx="5853073" cy="555048"/>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err="1">
                <a:solidFill>
                  <a:schemeClr val="tx2"/>
                </a:solidFill>
                <a:latin typeface="Source Sans Pro" panose="020B0503030403020204" pitchFamily="34" charset="0"/>
                <a:ea typeface="Helvetica Neue Medium"/>
              </a:rPr>
              <a:t>Winds</a:t>
            </a:r>
            <a:r>
              <a:rPr lang="fr-BE" sz="3000" spc="-1" dirty="0">
                <a:solidFill>
                  <a:schemeClr val="tx2"/>
                </a:solidFill>
                <a:latin typeface="Source Sans Pro" panose="020B0503030403020204" pitchFamily="34" charset="0"/>
                <a:ea typeface="Helvetica Neue Medium"/>
              </a:rPr>
              <a:t> at </a:t>
            </a:r>
            <a:r>
              <a:rPr lang="fr-BE" sz="3000" spc="-1" dirty="0" err="1">
                <a:solidFill>
                  <a:schemeClr val="tx2"/>
                </a:solidFill>
                <a:latin typeface="Source Sans Pro" panose="020B0503030403020204" pitchFamily="34" charset="0"/>
                <a:ea typeface="Helvetica Neue Medium"/>
              </a:rPr>
              <a:t>those</a:t>
            </a:r>
            <a:r>
              <a:rPr lang="fr-BE" sz="3000" spc="-1" dirty="0">
                <a:solidFill>
                  <a:schemeClr val="tx2"/>
                </a:solidFill>
                <a:latin typeface="Source Sans Pro" panose="020B0503030403020204" pitchFamily="34" charset="0"/>
                <a:ea typeface="Helvetica Neue Medium"/>
              </a:rPr>
              <a:t> locations</a:t>
            </a:r>
            <a:endParaRPr lang="en-US" sz="3000" spc="-1" dirty="0">
              <a:solidFill>
                <a:schemeClr val="tx2"/>
              </a:solidFill>
              <a:latin typeface="Source Sans Pro" panose="020B0503030403020204" pitchFamily="34" charset="0"/>
            </a:endParaRPr>
          </a:p>
        </p:txBody>
      </p:sp>
      <p:sp>
        <p:nvSpPr>
          <p:cNvPr id="194" name="CustomShape 2"/>
          <p:cNvSpPr/>
          <p:nvPr/>
        </p:nvSpPr>
        <p:spPr>
          <a:xfrm>
            <a:off x="3425886" y="-7609728"/>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sp>
        <p:nvSpPr>
          <p:cNvPr id="195" name="CustomShape 3"/>
          <p:cNvSpPr/>
          <p:nvPr/>
        </p:nvSpPr>
        <p:spPr>
          <a:xfrm>
            <a:off x="1349755" y="-3959792"/>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pic>
        <p:nvPicPr>
          <p:cNvPr id="196" name="Image 195"/>
          <p:cNvPicPr/>
          <p:nvPr/>
        </p:nvPicPr>
        <p:blipFill>
          <a:blip r:embed="rId2"/>
          <a:stretch/>
        </p:blipFill>
        <p:spPr>
          <a:xfrm>
            <a:off x="1173565" y="1157288"/>
            <a:ext cx="6655985" cy="3277652"/>
          </a:xfrm>
          <a:prstGeom prst="rect">
            <a:avLst/>
          </a:prstGeom>
          <a:ln>
            <a:noFill/>
          </a:ln>
        </p:spPr>
      </p:pic>
      <p:sp>
        <p:nvSpPr>
          <p:cNvPr id="197" name="TextShape 4"/>
          <p:cNvSpPr txBox="1"/>
          <p:nvPr/>
        </p:nvSpPr>
        <p:spPr>
          <a:xfrm>
            <a:off x="1173565" y="4208611"/>
            <a:ext cx="1584196" cy="312103"/>
          </a:xfrm>
          <a:prstGeom prst="rect">
            <a:avLst/>
          </a:prstGeom>
          <a:noFill/>
          <a:ln>
            <a:noFill/>
          </a:ln>
        </p:spPr>
        <p:txBody>
          <a:bodyPr lIns="47461" tIns="23730" rIns="47461" bIns="23730">
            <a:noAutofit/>
          </a:bodyPr>
          <a:lstStyle/>
          <a:p>
            <a:r>
              <a:rPr lang="en-US" sz="1400" b="0" spc="-1" dirty="0">
                <a:solidFill>
                  <a:schemeClr val="tx2"/>
                </a:solidFill>
                <a:latin typeface="Source Sans Pro" panose="020B0503030403020204" pitchFamily="34" charset="0"/>
              </a:rPr>
              <a:t>Weather stations</a:t>
            </a:r>
          </a:p>
        </p:txBody>
      </p:sp>
      <p:sp>
        <p:nvSpPr>
          <p:cNvPr id="198" name="Line 5"/>
          <p:cNvSpPr/>
          <p:nvPr/>
        </p:nvSpPr>
        <p:spPr>
          <a:xfrm flipV="1">
            <a:off x="2688391" y="3714704"/>
            <a:ext cx="1253728" cy="63154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99" name="Line 6"/>
          <p:cNvSpPr/>
          <p:nvPr/>
        </p:nvSpPr>
        <p:spPr>
          <a:xfrm flipV="1">
            <a:off x="2696871" y="3508344"/>
            <a:ext cx="1826677" cy="833414"/>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9" name="Line 5"/>
          <p:cNvSpPr/>
          <p:nvPr/>
        </p:nvSpPr>
        <p:spPr>
          <a:xfrm flipV="1">
            <a:off x="2694087" y="3504009"/>
            <a:ext cx="1334095" cy="84224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0" name="Picture 2" descr="Résultat de recherche d'images pour &quot;logo universite de Liège&quot;">
            <a:extLst>
              <a:ext uri="{FF2B5EF4-FFF2-40B4-BE49-F238E27FC236}">
                <a16:creationId xmlns:a16="http://schemas.microsoft.com/office/drawing/2014/main" id="{82CE0608-B849-D944-93C1-91BA2EA41E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2226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957075E-CFC0-40F1-901A-29C1B8FC19BC}"/>
              </a:ext>
            </a:extLst>
          </p:cNvPr>
          <p:cNvPicPr>
            <a:picLocks noChangeAspect="1"/>
          </p:cNvPicPr>
          <p:nvPr/>
        </p:nvPicPr>
        <p:blipFill rotWithShape="1">
          <a:blip r:embed="rId2">
            <a:extLst>
              <a:ext uri="{28A0092B-C50C-407E-A947-70E740481C1C}">
                <a14:useLocalDpi xmlns:a14="http://schemas.microsoft.com/office/drawing/2010/main" val="0"/>
              </a:ext>
            </a:extLst>
          </a:blip>
          <a:srcRect l="6666" r="7272"/>
          <a:stretch/>
        </p:blipFill>
        <p:spPr>
          <a:xfrm>
            <a:off x="302173" y="0"/>
            <a:ext cx="2951018" cy="5143500"/>
          </a:xfrm>
          <a:prstGeom prst="rect">
            <a:avLst/>
          </a:prstGeom>
        </p:spPr>
      </p:pic>
      <p:sp>
        <p:nvSpPr>
          <p:cNvPr id="7" name="Titre 1">
            <a:extLst>
              <a:ext uri="{FF2B5EF4-FFF2-40B4-BE49-F238E27FC236}">
                <a16:creationId xmlns:a16="http://schemas.microsoft.com/office/drawing/2014/main" id="{00C0FFC6-D437-49D1-9FEE-73EB84387AB8}"/>
              </a:ext>
            </a:extLst>
          </p:cNvPr>
          <p:cNvSpPr txBox="1">
            <a:spLocks/>
          </p:cNvSpPr>
          <p:nvPr/>
        </p:nvSpPr>
        <p:spPr>
          <a:xfrm>
            <a:off x="3474536" y="279711"/>
            <a:ext cx="4524861" cy="611210"/>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299">
              <a:defRPr/>
            </a:pPr>
            <a:r>
              <a:rPr lang="fr-FR" sz="3000" dirty="0" err="1">
                <a:solidFill>
                  <a:schemeClr val="tx2"/>
                </a:solidFill>
                <a:latin typeface="Source Sans Pro" panose="020B0503030403020204" pitchFamily="34" charset="0"/>
              </a:rPr>
              <a:t>Vaisala’s</a:t>
            </a:r>
            <a:r>
              <a:rPr lang="fr-FR" sz="3000" dirty="0">
                <a:solidFill>
                  <a:schemeClr val="tx2"/>
                </a:solidFill>
                <a:latin typeface="Source Sans Pro" panose="020B0503030403020204" pitchFamily="34" charset="0"/>
              </a:rPr>
              <a:t> AWS310 stations</a:t>
            </a:r>
            <a:endParaRPr lang="fr-BE" sz="3000" dirty="0">
              <a:solidFill>
                <a:schemeClr val="tx2"/>
              </a:solidFill>
              <a:latin typeface="Source Sans Pro" panose="020B0503030403020204" pitchFamily="34" charset="0"/>
            </a:endParaRPr>
          </a:p>
        </p:txBody>
      </p:sp>
      <p:sp>
        <p:nvSpPr>
          <p:cNvPr id="2" name="ZoneTexte 1">
            <a:extLst>
              <a:ext uri="{FF2B5EF4-FFF2-40B4-BE49-F238E27FC236}">
                <a16:creationId xmlns:a16="http://schemas.microsoft.com/office/drawing/2014/main" id="{106BFEBF-0A7E-49BB-8666-3DD94E3C527E}"/>
              </a:ext>
            </a:extLst>
          </p:cNvPr>
          <p:cNvSpPr txBox="1"/>
          <p:nvPr/>
        </p:nvSpPr>
        <p:spPr>
          <a:xfrm>
            <a:off x="3474536" y="890921"/>
            <a:ext cx="4829661" cy="4447371"/>
          </a:xfrm>
          <a:prstGeom prst="rect">
            <a:avLst/>
          </a:prstGeom>
          <a:noFill/>
        </p:spPr>
        <p:txBody>
          <a:bodyPr wrap="square" rtlCol="0">
            <a:spAutoFit/>
          </a:bodyPr>
          <a:lstStyle/>
          <a:p>
            <a:pPr algn="l" defTabSz="685733" hangingPunct="1">
              <a:defRPr/>
            </a:pPr>
            <a:r>
              <a:rPr lang="fr-FR" sz="1600" b="0" kern="1200" dirty="0">
                <a:solidFill>
                  <a:schemeClr val="tx2"/>
                </a:solidFill>
                <a:latin typeface="Source Sans Pro" panose="020B0503030403020204" pitchFamily="34" charset="0"/>
                <a:ea typeface="+mn-ea"/>
                <a:cs typeface="+mn-cs"/>
              </a:rPr>
              <a:t>Description of AWS310 stations:</a:t>
            </a:r>
          </a:p>
          <a:p>
            <a:pPr marL="180811" indent="-180811" algn="l" defTabSz="308049">
              <a:buFont typeface="Wingdings" panose="05000000000000000000" pitchFamily="2" charset="2"/>
              <a:buChar char="§"/>
              <a:defRPr/>
            </a:pPr>
            <a:r>
              <a:rPr lang="fr-FR" sz="1600" b="0" dirty="0">
                <a:solidFill>
                  <a:schemeClr val="tx2"/>
                </a:solidFill>
                <a:latin typeface="Source Sans Pro" panose="020B0503030403020204" pitchFamily="34" charset="0"/>
              </a:rPr>
              <a:t>4 </a:t>
            </a:r>
            <a:r>
              <a:rPr lang="fr-FR" sz="1600" b="0" dirty="0" err="1">
                <a:solidFill>
                  <a:schemeClr val="tx2"/>
                </a:solidFill>
                <a:latin typeface="Source Sans Pro" panose="020B0503030403020204" pitchFamily="34" charset="0"/>
              </a:rPr>
              <a:t>sensors</a:t>
            </a:r>
            <a:r>
              <a:rPr lang="fr-FR" sz="1600" b="0" dirty="0">
                <a:solidFill>
                  <a:schemeClr val="tx2"/>
                </a:solidFill>
                <a:latin typeface="Source Sans Pro" panose="020B0503030403020204" pitchFamily="34" charset="0"/>
              </a:rPr>
              <a:t>:</a:t>
            </a:r>
          </a:p>
          <a:p>
            <a:pPr marL="512298" lvl="1" indent="-271217" algn="l" defTabSz="308049">
              <a:buFont typeface="+mj-lt"/>
              <a:buAutoNum type="romanLcPeriod"/>
              <a:defRPr/>
            </a:pPr>
            <a:r>
              <a:rPr lang="fr-FR" sz="1600" b="0" dirty="0" err="1">
                <a:solidFill>
                  <a:schemeClr val="tx2"/>
                </a:solidFill>
                <a:latin typeface="Source Sans Pro" panose="020B0503030403020204" pitchFamily="34" charset="0"/>
              </a:rPr>
              <a:t>Anemometer</a:t>
            </a:r>
            <a:r>
              <a:rPr lang="fr-FR" sz="1600" b="0" dirty="0">
                <a:solidFill>
                  <a:schemeClr val="tx2"/>
                </a:solidFill>
                <a:latin typeface="Source Sans Pro" panose="020B0503030403020204" pitchFamily="34" charset="0"/>
              </a:rPr>
              <a:t> for </a:t>
            </a:r>
            <a:r>
              <a:rPr lang="fr-FR" sz="1600" b="0" dirty="0" err="1">
                <a:solidFill>
                  <a:schemeClr val="tx2"/>
                </a:solidFill>
                <a:latin typeface="Source Sans Pro" panose="020B0503030403020204" pitchFamily="34" charset="0"/>
              </a:rPr>
              <a:t>wind</a:t>
            </a:r>
            <a:r>
              <a:rPr lang="fr-FR" sz="1600" b="0" dirty="0">
                <a:solidFill>
                  <a:schemeClr val="tx2"/>
                </a:solidFill>
                <a:latin typeface="Source Sans Pro" panose="020B0503030403020204" pitchFamily="34" charset="0"/>
              </a:rPr>
              <a:t> speed</a:t>
            </a:r>
          </a:p>
          <a:p>
            <a:pPr marL="512298" lvl="1" indent="-271217" algn="l" defTabSz="308049">
              <a:buFont typeface="+mj-lt"/>
              <a:buAutoNum type="romanLcPeriod"/>
              <a:defRPr/>
            </a:pPr>
            <a:r>
              <a:rPr lang="fr-FR" sz="1600" b="0" dirty="0" err="1">
                <a:solidFill>
                  <a:schemeClr val="tx2"/>
                </a:solidFill>
                <a:latin typeface="Source Sans Pro" panose="020B0503030403020204" pitchFamily="34" charset="0"/>
              </a:rPr>
              <a:t>Weathervane</a:t>
            </a:r>
            <a:r>
              <a:rPr lang="fr-FR" sz="1600" b="0" dirty="0">
                <a:solidFill>
                  <a:schemeClr val="tx2"/>
                </a:solidFill>
                <a:latin typeface="Source Sans Pro" panose="020B0503030403020204" pitchFamily="34" charset="0"/>
              </a:rPr>
              <a:t> for </a:t>
            </a:r>
            <a:r>
              <a:rPr lang="fr-FR" sz="1600" b="0" dirty="0" err="1">
                <a:solidFill>
                  <a:schemeClr val="tx2"/>
                </a:solidFill>
                <a:latin typeface="Source Sans Pro" panose="020B0503030403020204" pitchFamily="34" charset="0"/>
              </a:rPr>
              <a:t>wind</a:t>
            </a:r>
            <a:r>
              <a:rPr lang="fr-FR" sz="1600" b="0" dirty="0">
                <a:solidFill>
                  <a:schemeClr val="tx2"/>
                </a:solidFill>
                <a:latin typeface="Source Sans Pro" panose="020B0503030403020204" pitchFamily="34" charset="0"/>
              </a:rPr>
              <a:t> direction</a:t>
            </a:r>
          </a:p>
          <a:p>
            <a:pPr marL="512298" lvl="1" indent="-271217" algn="l" defTabSz="308049">
              <a:buFont typeface="+mj-lt"/>
              <a:buAutoNum type="romanLcPeriod"/>
              <a:defRPr/>
            </a:pPr>
            <a:r>
              <a:rPr lang="fr-FR" sz="1600" b="0" dirty="0" err="1">
                <a:solidFill>
                  <a:schemeClr val="tx2"/>
                </a:solidFill>
                <a:latin typeface="Source Sans Pro" panose="020B0503030403020204" pitchFamily="34" charset="0"/>
              </a:rPr>
              <a:t>Thermometer</a:t>
            </a:r>
            <a:endParaRPr lang="fr-FR" sz="1600" b="0" dirty="0">
              <a:solidFill>
                <a:schemeClr val="tx2"/>
              </a:solidFill>
              <a:latin typeface="Source Sans Pro" panose="020B0503030403020204" pitchFamily="34" charset="0"/>
            </a:endParaRPr>
          </a:p>
          <a:p>
            <a:pPr marL="512298" lvl="1" indent="-271217" algn="l" defTabSz="308049">
              <a:buFont typeface="+mj-lt"/>
              <a:buAutoNum type="romanLcPeriod"/>
              <a:defRPr/>
            </a:pPr>
            <a:r>
              <a:rPr lang="fr-FR" sz="1600" b="0" dirty="0" err="1">
                <a:solidFill>
                  <a:schemeClr val="tx2"/>
                </a:solidFill>
                <a:latin typeface="Source Sans Pro" panose="020B0503030403020204" pitchFamily="34" charset="0"/>
              </a:rPr>
              <a:t>Humidity</a:t>
            </a:r>
            <a:r>
              <a:rPr lang="fr-FR" sz="1600" b="0" dirty="0">
                <a:solidFill>
                  <a:schemeClr val="tx2"/>
                </a:solidFill>
                <a:latin typeface="Source Sans Pro" panose="020B0503030403020204" pitchFamily="34" charset="0"/>
              </a:rPr>
              <a:t> </a:t>
            </a:r>
            <a:r>
              <a:rPr lang="fr-FR" sz="1600" b="0" dirty="0" err="1">
                <a:solidFill>
                  <a:schemeClr val="tx2"/>
                </a:solidFill>
                <a:latin typeface="Source Sans Pro" panose="020B0503030403020204" pitchFamily="34" charset="0"/>
              </a:rPr>
              <a:t>sensor</a:t>
            </a:r>
            <a:endParaRPr lang="fr-FR" sz="1600" b="0" dirty="0">
              <a:solidFill>
                <a:schemeClr val="tx2"/>
              </a:solidFill>
              <a:latin typeface="Source Sans Pro" panose="020B0503030403020204" pitchFamily="34" charset="0"/>
            </a:endParaRPr>
          </a:p>
          <a:p>
            <a:pPr marL="241082" indent="-241082" algn="l" defTabSz="685733" hangingPunct="1">
              <a:buFont typeface="Wingdings" panose="05000000000000000000" pitchFamily="2" charset="2"/>
              <a:buChar char="§"/>
              <a:defRPr/>
            </a:pPr>
            <a:r>
              <a:rPr lang="fr-FR" sz="1600" b="0" kern="1200" dirty="0">
                <a:solidFill>
                  <a:schemeClr val="tx2"/>
                </a:solidFill>
                <a:latin typeface="Source Sans Pro" panose="020B0503030403020204" pitchFamily="34" charset="0"/>
                <a:ea typeface="+mn-ea"/>
                <a:cs typeface="+mn-cs"/>
              </a:rPr>
              <a:t>Satellite </a:t>
            </a:r>
            <a:r>
              <a:rPr lang="fr-FR" sz="1600" b="0" kern="1200" dirty="0" err="1">
                <a:solidFill>
                  <a:schemeClr val="tx2"/>
                </a:solidFill>
                <a:latin typeface="Source Sans Pro" panose="020B0503030403020204" pitchFamily="34" charset="0"/>
                <a:ea typeface="+mn-ea"/>
                <a:cs typeface="+mn-cs"/>
              </a:rPr>
              <a:t>antenna</a:t>
            </a:r>
            <a:r>
              <a:rPr lang="fr-FR" sz="1600" b="0" kern="1200" dirty="0">
                <a:solidFill>
                  <a:schemeClr val="tx2"/>
                </a:solidFill>
                <a:latin typeface="Source Sans Pro" panose="020B0503030403020204" pitchFamily="34" charset="0"/>
                <a:ea typeface="+mn-ea"/>
                <a:cs typeface="+mn-cs"/>
              </a:rPr>
              <a:t> for data </a:t>
            </a:r>
            <a:r>
              <a:rPr lang="fr-FR" sz="1600" b="0" kern="1200" dirty="0" err="1">
                <a:solidFill>
                  <a:schemeClr val="tx2"/>
                </a:solidFill>
                <a:latin typeface="Source Sans Pro" panose="020B0503030403020204" pitchFamily="34" charset="0"/>
                <a:ea typeface="+mn-ea"/>
                <a:cs typeface="+mn-cs"/>
              </a:rPr>
              <a:t>transfer</a:t>
            </a:r>
            <a:endParaRPr lang="fr-FR" sz="1600" b="0" kern="1200" dirty="0">
              <a:solidFill>
                <a:schemeClr val="tx2"/>
              </a:solidFill>
              <a:latin typeface="Source Sans Pro" panose="020B0503030403020204" pitchFamily="34" charset="0"/>
              <a:ea typeface="+mn-ea"/>
              <a:cs typeface="+mn-cs"/>
            </a:endParaRPr>
          </a:p>
          <a:p>
            <a:pPr marL="241082" indent="-241082" algn="l" defTabSz="685733" hangingPunct="1">
              <a:buFont typeface="Wingdings" panose="05000000000000000000" pitchFamily="2" charset="2"/>
              <a:buChar char="§"/>
              <a:defRPr/>
            </a:pPr>
            <a:r>
              <a:rPr lang="fr-FR" sz="1600" b="0" kern="1200" dirty="0">
                <a:solidFill>
                  <a:schemeClr val="tx2"/>
                </a:solidFill>
                <a:latin typeface="Source Sans Pro" panose="020B0503030403020204" pitchFamily="34" charset="0"/>
                <a:ea typeface="+mn-ea"/>
                <a:cs typeface="+mn-cs"/>
              </a:rPr>
              <a:t>10m </a:t>
            </a:r>
            <a:r>
              <a:rPr lang="fr-FR" sz="1600" b="0" kern="1200" dirty="0" err="1">
                <a:solidFill>
                  <a:schemeClr val="tx2"/>
                </a:solidFill>
                <a:latin typeface="Source Sans Pro" panose="020B0503030403020204" pitchFamily="34" charset="0"/>
                <a:ea typeface="+mn-ea"/>
                <a:cs typeface="+mn-cs"/>
              </a:rPr>
              <a:t>mast</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with</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three</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guy</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wires</a:t>
            </a:r>
            <a:endParaRPr lang="fr-FR" sz="1600" b="0" kern="1200" dirty="0">
              <a:solidFill>
                <a:schemeClr val="tx2"/>
              </a:solidFill>
              <a:latin typeface="Source Sans Pro" panose="020B0503030403020204" pitchFamily="34" charset="0"/>
              <a:ea typeface="+mn-ea"/>
              <a:cs typeface="+mn-cs"/>
            </a:endParaRPr>
          </a:p>
          <a:p>
            <a:pPr marL="241082" indent="-241082" algn="l" defTabSz="685733" hangingPunct="1">
              <a:buFont typeface="Wingdings" panose="05000000000000000000" pitchFamily="2" charset="2"/>
              <a:buChar char="§"/>
              <a:defRPr/>
            </a:pPr>
            <a:r>
              <a:rPr lang="fr-FR" sz="1600" b="0" kern="1200" dirty="0">
                <a:solidFill>
                  <a:schemeClr val="tx2"/>
                </a:solidFill>
                <a:latin typeface="Source Sans Pro" panose="020B0503030403020204" pitchFamily="34" charset="0"/>
                <a:ea typeface="+mn-ea"/>
                <a:cs typeface="+mn-cs"/>
              </a:rPr>
              <a:t>Battery </a:t>
            </a:r>
            <a:r>
              <a:rPr lang="fr-FR" sz="1600" b="0" kern="1200" dirty="0" err="1">
                <a:solidFill>
                  <a:schemeClr val="tx2"/>
                </a:solidFill>
                <a:latin typeface="Source Sans Pro" panose="020B0503030403020204" pitchFamily="34" charset="0"/>
                <a:ea typeface="+mn-ea"/>
                <a:cs typeface="+mn-cs"/>
              </a:rPr>
              <a:t>with</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photovoltaic</a:t>
            </a:r>
            <a:r>
              <a:rPr lang="fr-FR" sz="1600" b="0" kern="1200" dirty="0">
                <a:solidFill>
                  <a:schemeClr val="tx2"/>
                </a:solidFill>
                <a:latin typeface="Source Sans Pro" panose="020B0503030403020204" pitchFamily="34" charset="0"/>
                <a:ea typeface="+mn-ea"/>
                <a:cs typeface="+mn-cs"/>
              </a:rPr>
              <a:t> panel for </a:t>
            </a:r>
            <a:r>
              <a:rPr lang="fr-FR" sz="1600" b="0" kern="1200" dirty="0" err="1">
                <a:solidFill>
                  <a:schemeClr val="tx2"/>
                </a:solidFill>
                <a:latin typeface="Source Sans Pro" panose="020B0503030403020204" pitchFamily="34" charset="0"/>
                <a:ea typeface="+mn-ea"/>
                <a:cs typeface="+mn-cs"/>
              </a:rPr>
              <a:t>lengthy</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operations</a:t>
            </a:r>
            <a:r>
              <a:rPr lang="fr-FR" sz="1600" b="0" kern="1200" dirty="0">
                <a:solidFill>
                  <a:schemeClr val="tx2"/>
                </a:solidFill>
                <a:latin typeface="Source Sans Pro" panose="020B0503030403020204" pitchFamily="34" charset="0"/>
                <a:ea typeface="+mn-ea"/>
                <a:cs typeface="+mn-cs"/>
              </a:rPr>
              <a:t> in </a:t>
            </a:r>
            <a:r>
              <a:rPr lang="fr-FR" sz="1600" b="0" kern="1200" dirty="0" err="1">
                <a:solidFill>
                  <a:schemeClr val="tx2"/>
                </a:solidFill>
                <a:latin typeface="Source Sans Pro" panose="020B0503030403020204" pitchFamily="34" charset="0"/>
                <a:ea typeface="+mn-ea"/>
                <a:cs typeface="+mn-cs"/>
              </a:rPr>
              <a:t>complete</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autonomy</a:t>
            </a:r>
            <a:endParaRPr lang="fr-FR" sz="1600" b="0" kern="1200" dirty="0">
              <a:solidFill>
                <a:schemeClr val="tx2"/>
              </a:solidFill>
              <a:latin typeface="Source Sans Pro" panose="020B0503030403020204" pitchFamily="34" charset="0"/>
              <a:ea typeface="+mn-ea"/>
              <a:cs typeface="+mn-cs"/>
            </a:endParaRPr>
          </a:p>
          <a:p>
            <a:pPr algn="l" defTabSz="685733" hangingPunct="1">
              <a:defRPr/>
            </a:pPr>
            <a:endParaRPr lang="fr-FR" sz="1600" b="0" kern="1200" dirty="0">
              <a:solidFill>
                <a:schemeClr val="tx2"/>
              </a:solidFill>
              <a:latin typeface="Source Sans Pro" panose="020B0503030403020204" pitchFamily="34" charset="0"/>
              <a:ea typeface="+mn-ea"/>
              <a:cs typeface="+mn-cs"/>
            </a:endParaRPr>
          </a:p>
          <a:p>
            <a:pPr algn="l" defTabSz="685733" hangingPunct="1">
              <a:defRPr/>
            </a:pPr>
            <a:r>
              <a:rPr lang="fr-FR" sz="1600" b="0" kern="1200" dirty="0">
                <a:solidFill>
                  <a:schemeClr val="tx2"/>
                </a:solidFill>
                <a:latin typeface="Source Sans Pro" panose="020B0503030403020204" pitchFamily="34" charset="0"/>
                <a:ea typeface="+mn-ea"/>
                <a:cs typeface="+mn-cs"/>
              </a:rPr>
              <a:t>Our AWS310s are </a:t>
            </a:r>
            <a:r>
              <a:rPr lang="fr-FR" sz="1600" b="0" kern="1200" dirty="0" err="1">
                <a:solidFill>
                  <a:schemeClr val="tx2"/>
                </a:solidFill>
                <a:latin typeface="Source Sans Pro" panose="020B0503030403020204" pitchFamily="34" charset="0"/>
                <a:ea typeface="+mn-ea"/>
                <a:cs typeface="+mn-cs"/>
              </a:rPr>
              <a:t>also</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synonyms</a:t>
            </a:r>
            <a:r>
              <a:rPr lang="fr-FR" sz="1600" b="0" kern="1200" dirty="0">
                <a:solidFill>
                  <a:schemeClr val="tx2"/>
                </a:solidFill>
                <a:latin typeface="Source Sans Pro" panose="020B0503030403020204" pitchFamily="34" charset="0"/>
                <a:ea typeface="+mn-ea"/>
                <a:cs typeface="+mn-cs"/>
              </a:rPr>
              <a:t> for an </a:t>
            </a:r>
            <a:r>
              <a:rPr lang="fr-FR" sz="1600" b="0" kern="1200" dirty="0" err="1">
                <a:solidFill>
                  <a:schemeClr val="tx2"/>
                </a:solidFill>
                <a:latin typeface="Source Sans Pro" panose="020B0503030403020204" pitchFamily="34" charset="0"/>
                <a:ea typeface="+mn-ea"/>
                <a:cs typeface="+mn-cs"/>
              </a:rPr>
              <a:t>epic</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delivery</a:t>
            </a:r>
            <a:r>
              <a:rPr lang="fr-FR" sz="1600" b="0" kern="1200" dirty="0">
                <a:solidFill>
                  <a:schemeClr val="tx2"/>
                </a:solidFill>
                <a:latin typeface="Source Sans Pro" panose="020B0503030403020204" pitchFamily="34" charset="0"/>
                <a:ea typeface="+mn-ea"/>
                <a:cs typeface="+mn-cs"/>
              </a:rPr>
              <a:t>:</a:t>
            </a:r>
          </a:p>
          <a:p>
            <a:pPr marL="241082" indent="-241082" algn="l" defTabSz="685733" hangingPunct="1">
              <a:buFont typeface="Wingdings" panose="05000000000000000000" pitchFamily="2" charset="2"/>
              <a:buChar char="§"/>
              <a:defRPr/>
            </a:pPr>
            <a:r>
              <a:rPr lang="fr-FR" sz="1600" b="0" kern="1200" dirty="0">
                <a:solidFill>
                  <a:schemeClr val="tx2"/>
                </a:solidFill>
                <a:latin typeface="Source Sans Pro" panose="020B0503030403020204" pitchFamily="34" charset="0"/>
                <a:ea typeface="+mn-ea"/>
                <a:cs typeface="+mn-cs"/>
              </a:rPr>
              <a:t>Packages </a:t>
            </a:r>
            <a:r>
              <a:rPr lang="fr-FR" sz="1600" b="0" kern="1200" dirty="0" err="1">
                <a:solidFill>
                  <a:schemeClr val="tx2"/>
                </a:solidFill>
                <a:latin typeface="Source Sans Pro" panose="020B0503030403020204" pitchFamily="34" charset="0"/>
                <a:ea typeface="+mn-ea"/>
                <a:cs typeface="+mn-cs"/>
              </a:rPr>
              <a:t>weighing</a:t>
            </a:r>
            <a:r>
              <a:rPr lang="fr-FR" sz="1600" b="0" kern="1200" dirty="0">
                <a:solidFill>
                  <a:schemeClr val="tx2"/>
                </a:solidFill>
                <a:latin typeface="Source Sans Pro" panose="020B0503030403020204" pitchFamily="34" charset="0"/>
                <a:ea typeface="+mn-ea"/>
                <a:cs typeface="+mn-cs"/>
              </a:rPr>
              <a:t> more </a:t>
            </a:r>
            <a:r>
              <a:rPr lang="fr-FR" sz="1600" b="0" kern="1200" dirty="0" err="1">
                <a:solidFill>
                  <a:schemeClr val="tx2"/>
                </a:solidFill>
                <a:latin typeface="Source Sans Pro" panose="020B0503030403020204" pitchFamily="34" charset="0"/>
                <a:ea typeface="+mn-ea"/>
                <a:cs typeface="+mn-cs"/>
              </a:rPr>
              <a:t>than</a:t>
            </a:r>
            <a:r>
              <a:rPr lang="fr-FR" sz="1600" b="0" kern="1200" dirty="0">
                <a:solidFill>
                  <a:schemeClr val="tx2"/>
                </a:solidFill>
                <a:latin typeface="Source Sans Pro" panose="020B0503030403020204" pitchFamily="34" charset="0"/>
                <a:ea typeface="+mn-ea"/>
                <a:cs typeface="+mn-cs"/>
              </a:rPr>
              <a:t> 350kg for a total volume of 2m³ </a:t>
            </a:r>
            <a:r>
              <a:rPr lang="fr-FR" sz="1600" b="0" kern="1200" dirty="0" err="1">
                <a:solidFill>
                  <a:schemeClr val="tx2"/>
                </a:solidFill>
                <a:latin typeface="Source Sans Pro" panose="020B0503030403020204" pitchFamily="34" charset="0"/>
                <a:ea typeface="+mn-ea"/>
                <a:cs typeface="+mn-cs"/>
              </a:rPr>
              <a:t>divided</a:t>
            </a:r>
            <a:r>
              <a:rPr lang="fr-FR" sz="1600" b="0" kern="1200" dirty="0">
                <a:solidFill>
                  <a:schemeClr val="tx2"/>
                </a:solidFill>
                <a:latin typeface="Source Sans Pro" panose="020B0503030403020204" pitchFamily="34" charset="0"/>
                <a:ea typeface="+mn-ea"/>
                <a:cs typeface="+mn-cs"/>
              </a:rPr>
              <a:t> in </a:t>
            </a:r>
            <a:r>
              <a:rPr lang="fr-FR" sz="1600" b="0" kern="1200" dirty="0" err="1">
                <a:solidFill>
                  <a:schemeClr val="tx2"/>
                </a:solidFill>
                <a:latin typeface="Source Sans Pro" panose="020B0503030403020204" pitchFamily="34" charset="0"/>
                <a:ea typeface="+mn-ea"/>
                <a:cs typeface="+mn-cs"/>
              </a:rPr>
              <a:t>seven</a:t>
            </a:r>
            <a:r>
              <a:rPr lang="fr-FR" sz="1600" b="0" kern="1200" dirty="0">
                <a:solidFill>
                  <a:schemeClr val="tx2"/>
                </a:solidFill>
                <a:latin typeface="Source Sans Pro" panose="020B0503030403020204" pitchFamily="34" charset="0"/>
                <a:ea typeface="+mn-ea"/>
                <a:cs typeface="+mn-cs"/>
              </a:rPr>
              <a:t> boxes for </a:t>
            </a:r>
            <a:r>
              <a:rPr lang="fr-FR" sz="1600" b="0" kern="1200" dirty="0" err="1">
                <a:solidFill>
                  <a:schemeClr val="tx2"/>
                </a:solidFill>
                <a:latin typeface="Source Sans Pro" panose="020B0503030403020204" pitchFamily="34" charset="0"/>
                <a:ea typeface="+mn-ea"/>
                <a:cs typeface="+mn-cs"/>
              </a:rPr>
              <a:t>each</a:t>
            </a:r>
            <a:r>
              <a:rPr lang="fr-FR" sz="1600" b="0" kern="1200" dirty="0">
                <a:solidFill>
                  <a:schemeClr val="tx2"/>
                </a:solidFill>
                <a:latin typeface="Source Sans Pro" panose="020B0503030403020204" pitchFamily="34" charset="0"/>
                <a:ea typeface="+mn-ea"/>
                <a:cs typeface="+mn-cs"/>
              </a:rPr>
              <a:t> station</a:t>
            </a:r>
          </a:p>
          <a:p>
            <a:pPr marL="241082" indent="-241082" algn="l" defTabSz="685733" hangingPunct="1">
              <a:buFont typeface="Wingdings" panose="05000000000000000000" pitchFamily="2" charset="2"/>
              <a:buChar char="§"/>
              <a:defRPr/>
            </a:pPr>
            <a:r>
              <a:rPr lang="fr-FR" sz="1600" b="0" kern="1200" dirty="0">
                <a:solidFill>
                  <a:schemeClr val="tx2"/>
                </a:solidFill>
                <a:latin typeface="Source Sans Pro" panose="020B0503030403020204" pitchFamily="34" charset="0"/>
                <a:ea typeface="+mn-ea"/>
                <a:cs typeface="+mn-cs"/>
              </a:rPr>
              <a:t>A total </a:t>
            </a:r>
            <a:r>
              <a:rPr lang="fr-FR" sz="1600" b="0" kern="1200" dirty="0" err="1">
                <a:solidFill>
                  <a:schemeClr val="tx2"/>
                </a:solidFill>
                <a:latin typeface="Source Sans Pro" panose="020B0503030403020204" pitchFamily="34" charset="0"/>
                <a:ea typeface="+mn-ea"/>
                <a:cs typeface="+mn-cs"/>
              </a:rPr>
              <a:t>delivery</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delay</a:t>
            </a:r>
            <a:r>
              <a:rPr lang="fr-FR" sz="1600" b="0" kern="1200" dirty="0">
                <a:solidFill>
                  <a:schemeClr val="tx2"/>
                </a:solidFill>
                <a:latin typeface="Source Sans Pro" panose="020B0503030403020204" pitchFamily="34" charset="0"/>
                <a:ea typeface="+mn-ea"/>
                <a:cs typeface="+mn-cs"/>
              </a:rPr>
              <a:t> of </a:t>
            </a:r>
            <a:r>
              <a:rPr lang="fr-FR" sz="1600" b="0" kern="1200" dirty="0" err="1">
                <a:solidFill>
                  <a:schemeClr val="tx2"/>
                </a:solidFill>
                <a:latin typeface="Source Sans Pro" panose="020B0503030403020204" pitchFamily="34" charset="0"/>
                <a:ea typeface="+mn-ea"/>
                <a:cs typeface="+mn-cs"/>
              </a:rPr>
              <a:t>three</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months</a:t>
            </a:r>
            <a:endParaRPr lang="fr-FR" sz="1350" b="0" kern="1200" dirty="0">
              <a:solidFill>
                <a:prstClr val="black"/>
              </a:solidFill>
              <a:latin typeface="Helvetica Neue Light"/>
              <a:ea typeface="+mn-ea"/>
              <a:cs typeface="+mn-cs"/>
            </a:endParaRPr>
          </a:p>
          <a:p>
            <a:pPr marL="214292" indent="-214292" algn="l" defTabSz="685733" hangingPunct="1">
              <a:buFont typeface="Arial" panose="020B0604020202020204" pitchFamily="34" charset="0"/>
              <a:buChar char="•"/>
              <a:defRPr/>
            </a:pPr>
            <a:endParaRPr lang="fr-FR" sz="1350" b="0" kern="1200" dirty="0">
              <a:solidFill>
                <a:prstClr val="black"/>
              </a:solidFill>
              <a:latin typeface="Helvetica Neue Light"/>
              <a:ea typeface="+mn-ea"/>
              <a:cs typeface="+mn-cs"/>
            </a:endParaRPr>
          </a:p>
          <a:p>
            <a:pPr marL="557157" lvl="1" indent="-214292" algn="l" defTabSz="685733" hangingPunct="1">
              <a:buFont typeface="Arial" panose="020B0604020202020204" pitchFamily="34" charset="0"/>
              <a:buChar char="•"/>
              <a:defRPr/>
            </a:pPr>
            <a:endParaRPr lang="fr-BE" sz="1350" b="0" kern="1200" dirty="0">
              <a:solidFill>
                <a:prstClr val="black"/>
              </a:solidFill>
              <a:latin typeface="Helvetica Neue Light"/>
              <a:ea typeface="+mn-ea"/>
              <a:cs typeface="+mn-cs"/>
            </a:endParaRPr>
          </a:p>
        </p:txBody>
      </p:sp>
      <p:pic>
        <p:nvPicPr>
          <p:cNvPr id="6" name="Picture 2" descr="Résultat de recherche d'images pour &quot;logo universite de Liège&quot;">
            <a:extLst>
              <a:ext uri="{FF2B5EF4-FFF2-40B4-BE49-F238E27FC236}">
                <a16:creationId xmlns:a16="http://schemas.microsoft.com/office/drawing/2014/main" id="{EA08A2EC-A015-0D40-983D-67D85D1965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3682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ECB006-C7A7-48C0-A21F-ED890A7AD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1" r="5138" b="15584"/>
          <a:stretch/>
        </p:blipFill>
        <p:spPr>
          <a:xfrm>
            <a:off x="1268904" y="998479"/>
            <a:ext cx="6442450" cy="3875420"/>
          </a:xfrm>
          <a:prstGeom prst="rect">
            <a:avLst/>
          </a:prstGeom>
        </p:spPr>
      </p:pic>
      <p:sp>
        <p:nvSpPr>
          <p:cNvPr id="5" name="Titre 1">
            <a:extLst>
              <a:ext uri="{FF2B5EF4-FFF2-40B4-BE49-F238E27FC236}">
                <a16:creationId xmlns:a16="http://schemas.microsoft.com/office/drawing/2014/main" id="{4D049E25-24EC-4FEC-B42E-DFDA49BC607A}"/>
              </a:ext>
            </a:extLst>
          </p:cNvPr>
          <p:cNvSpPr txBox="1">
            <a:spLocks/>
          </p:cNvSpPr>
          <p:nvPr/>
        </p:nvSpPr>
        <p:spPr>
          <a:xfrm>
            <a:off x="1268904" y="204952"/>
            <a:ext cx="6436364" cy="651641"/>
          </a:xfrm>
          <a:prstGeom prst="rect">
            <a:avLst/>
          </a:prstGeom>
        </p:spPr>
        <p:txBody>
          <a:bodyPr vert="horz" lIns="48220" tIns="24110" rIns="48220" bIns="24110" rtlCol="0" anchor="ctr">
            <a:normAutofit/>
          </a:bodyPr>
          <a:lstStyle>
            <a:lvl1pPr algn="l" defTabSz="975345" rtl="0" eaLnBrk="1" latinLnBrk="0" hangingPunct="1">
              <a:lnSpc>
                <a:spcPct val="90000"/>
              </a:lnSpc>
              <a:spcBef>
                <a:spcPct val="0"/>
              </a:spcBef>
              <a:buNone/>
              <a:defRPr sz="4693" kern="1200">
                <a:solidFill>
                  <a:schemeClr val="tx1"/>
                </a:solidFill>
                <a:latin typeface="+mj-lt"/>
                <a:ea typeface="+mj-ea"/>
                <a:cs typeface="+mj-cs"/>
              </a:defRPr>
            </a:lvl1pPr>
          </a:lstStyle>
          <a:p>
            <a:pPr algn="ctr" defTabSz="514299">
              <a:defRPr/>
            </a:pPr>
            <a:r>
              <a:rPr lang="fr-FR" sz="3000" dirty="0" err="1">
                <a:solidFill>
                  <a:schemeClr val="tx2"/>
                </a:solidFill>
                <a:latin typeface="Source Sans Pro" panose="020B0503030403020204" pitchFamily="34" charset="0"/>
              </a:rPr>
              <a:t>Departure</a:t>
            </a:r>
            <a:r>
              <a:rPr lang="fr-FR" sz="3000" dirty="0">
                <a:solidFill>
                  <a:schemeClr val="tx2"/>
                </a:solidFill>
                <a:latin typeface="Source Sans Pro" panose="020B0503030403020204" pitchFamily="34" charset="0"/>
              </a:rPr>
              <a:t> </a:t>
            </a:r>
            <a:r>
              <a:rPr lang="fr-FR" sz="3000" dirty="0" err="1">
                <a:solidFill>
                  <a:schemeClr val="tx2"/>
                </a:solidFill>
                <a:latin typeface="Source Sans Pro" panose="020B0503030403020204" pitchFamily="34" charset="0"/>
              </a:rPr>
              <a:t>from</a:t>
            </a:r>
            <a:r>
              <a:rPr lang="fr-FR" sz="3000" dirty="0">
                <a:solidFill>
                  <a:schemeClr val="tx2"/>
                </a:solidFill>
                <a:latin typeface="Source Sans Pro" panose="020B0503030403020204" pitchFamily="34" charset="0"/>
              </a:rPr>
              <a:t> Saint-Malo</a:t>
            </a:r>
            <a:endParaRPr lang="fr-BE" sz="3000" dirty="0">
              <a:solidFill>
                <a:schemeClr val="tx2"/>
              </a:solidFill>
              <a:latin typeface="Source Sans Pro" panose="020B0503030403020204" pitchFamily="34" charset="0"/>
            </a:endParaRPr>
          </a:p>
        </p:txBody>
      </p:sp>
      <p:pic>
        <p:nvPicPr>
          <p:cNvPr id="4" name="Picture 2" descr="Résultat de recherche d'images pour &quot;logo universite de Liège&quot;">
            <a:extLst>
              <a:ext uri="{FF2B5EF4-FFF2-40B4-BE49-F238E27FC236}">
                <a16:creationId xmlns:a16="http://schemas.microsoft.com/office/drawing/2014/main" id="{0C8DF96C-DE58-5847-8D27-1FDF17EF1B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347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2BA7B9-8D09-47F9-88D6-1D52B6768D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2192" y="2541134"/>
            <a:ext cx="3607205" cy="2404804"/>
          </a:xfrm>
          <a:prstGeom prst="rect">
            <a:avLst/>
          </a:prstGeom>
        </p:spPr>
      </p:pic>
      <p:pic>
        <p:nvPicPr>
          <p:cNvPr id="6" name="Image 5">
            <a:extLst>
              <a:ext uri="{FF2B5EF4-FFF2-40B4-BE49-F238E27FC236}">
                <a16:creationId xmlns:a16="http://schemas.microsoft.com/office/drawing/2014/main" id="{D1724442-5CB8-4DFB-9BF6-9BC19F06C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012" y="1023494"/>
            <a:ext cx="2607758" cy="3911636"/>
          </a:xfrm>
          <a:prstGeom prst="rect">
            <a:avLst/>
          </a:prstGeom>
        </p:spPr>
      </p:pic>
      <p:sp>
        <p:nvSpPr>
          <p:cNvPr id="7" name="ZoneTexte 6">
            <a:extLst>
              <a:ext uri="{FF2B5EF4-FFF2-40B4-BE49-F238E27FC236}">
                <a16:creationId xmlns:a16="http://schemas.microsoft.com/office/drawing/2014/main" id="{E7CE043C-3D84-4FE9-B786-C003B5CEBEFA}"/>
              </a:ext>
            </a:extLst>
          </p:cNvPr>
          <p:cNvSpPr txBox="1"/>
          <p:nvPr/>
        </p:nvSpPr>
        <p:spPr>
          <a:xfrm>
            <a:off x="4345888" y="1023494"/>
            <a:ext cx="3375787" cy="1477328"/>
          </a:xfrm>
          <a:prstGeom prst="rect">
            <a:avLst/>
          </a:prstGeom>
          <a:noFill/>
        </p:spPr>
        <p:txBody>
          <a:bodyPr wrap="square" rtlCol="0">
            <a:spAutoFit/>
          </a:bodyPr>
          <a:lstStyle/>
          <a:p>
            <a:pPr marL="285750" indent="-285750" algn="l" defTabSz="308049">
              <a:buFont typeface="Arial" panose="020B0604020202020204" pitchFamily="34" charset="0"/>
              <a:buChar char="•"/>
              <a:defRPr/>
            </a:pPr>
            <a:r>
              <a:rPr lang="fr-FR" sz="1800" b="0" dirty="0">
                <a:solidFill>
                  <a:schemeClr val="tx2"/>
                </a:solidFill>
                <a:latin typeface="Source Sans Pro" panose="020B0503030403020204" pitchFamily="34" charset="0"/>
              </a:rPr>
              <a:t>10 </a:t>
            </a:r>
            <a:r>
              <a:rPr lang="fr-FR" sz="1800" b="0" dirty="0" err="1">
                <a:solidFill>
                  <a:schemeClr val="tx2"/>
                </a:solidFill>
                <a:latin typeface="Source Sans Pro" panose="020B0503030403020204" pitchFamily="34" charset="0"/>
              </a:rPr>
              <a:t>bunks</a:t>
            </a:r>
            <a:endParaRPr lang="fr-FR" sz="1800" b="0" dirty="0">
              <a:solidFill>
                <a:schemeClr val="tx2"/>
              </a:solidFill>
              <a:latin typeface="Source Sans Pro" panose="020B0503030403020204" pitchFamily="34" charset="0"/>
            </a:endParaRPr>
          </a:p>
          <a:p>
            <a:pPr marL="285750" indent="-285750" algn="l" defTabSz="308049">
              <a:buFont typeface="Arial" panose="020B0604020202020204" pitchFamily="34" charset="0"/>
              <a:buChar char="•"/>
              <a:defRPr/>
            </a:pPr>
            <a:r>
              <a:rPr lang="fr-FR" sz="1800" b="0" dirty="0" err="1">
                <a:solidFill>
                  <a:schemeClr val="tx2"/>
                </a:solidFill>
                <a:latin typeface="Source Sans Pro" panose="020B0503030403020204" pitchFamily="34" charset="0"/>
              </a:rPr>
              <a:t>Sufficient</a:t>
            </a:r>
            <a:r>
              <a:rPr lang="fr-FR" sz="1800" b="0" dirty="0">
                <a:solidFill>
                  <a:schemeClr val="tx2"/>
                </a:solidFill>
                <a:latin typeface="Source Sans Pro" panose="020B0503030403020204" pitchFamily="34" charset="0"/>
              </a:rPr>
              <a:t> </a:t>
            </a:r>
            <a:r>
              <a:rPr lang="fr-FR" sz="1800" b="0" dirty="0" err="1">
                <a:solidFill>
                  <a:schemeClr val="tx2"/>
                </a:solidFill>
                <a:latin typeface="Source Sans Pro" panose="020B0503030403020204" pitchFamily="34" charset="0"/>
              </a:rPr>
              <a:t>food</a:t>
            </a:r>
            <a:r>
              <a:rPr lang="fr-FR" sz="1800" b="0" dirty="0">
                <a:solidFill>
                  <a:schemeClr val="tx2"/>
                </a:solidFill>
                <a:latin typeface="Source Sans Pro" panose="020B0503030403020204" pitchFamily="34" charset="0"/>
              </a:rPr>
              <a:t> for 3 </a:t>
            </a:r>
            <a:r>
              <a:rPr lang="fr-FR" sz="1800" b="0" dirty="0" err="1">
                <a:solidFill>
                  <a:schemeClr val="tx2"/>
                </a:solidFill>
                <a:latin typeface="Source Sans Pro" panose="020B0503030403020204" pitchFamily="34" charset="0"/>
              </a:rPr>
              <a:t>months</a:t>
            </a:r>
            <a:endParaRPr lang="fr-FR" sz="1800" b="0" dirty="0">
              <a:solidFill>
                <a:schemeClr val="tx2"/>
              </a:solidFill>
              <a:latin typeface="Source Sans Pro" panose="020B0503030403020204" pitchFamily="34" charset="0"/>
            </a:endParaRPr>
          </a:p>
          <a:p>
            <a:pPr marL="285750" indent="-285750" algn="l" defTabSz="308049">
              <a:buFont typeface="Arial" panose="020B0604020202020204" pitchFamily="34" charset="0"/>
              <a:buChar char="•"/>
              <a:defRPr/>
            </a:pPr>
            <a:r>
              <a:rPr lang="fr-FR" sz="1800" b="0" dirty="0">
                <a:solidFill>
                  <a:schemeClr val="tx2"/>
                </a:solidFill>
                <a:latin typeface="Source Sans Pro" panose="020B0503030403020204" pitchFamily="34" charset="0"/>
              </a:rPr>
              <a:t>15m </a:t>
            </a:r>
            <a:r>
              <a:rPr lang="fr-FR" sz="1800" b="0" dirty="0" err="1">
                <a:solidFill>
                  <a:schemeClr val="tx2"/>
                </a:solidFill>
                <a:latin typeface="Source Sans Pro" panose="020B0503030403020204" pitchFamily="34" charset="0"/>
              </a:rPr>
              <a:t>length</a:t>
            </a:r>
            <a:r>
              <a:rPr lang="fr-FR" sz="1800" b="0" dirty="0">
                <a:solidFill>
                  <a:schemeClr val="tx2"/>
                </a:solidFill>
                <a:latin typeface="Source Sans Pro" panose="020B0503030403020204" pitchFamily="34" charset="0"/>
              </a:rPr>
              <a:t>, 18m </a:t>
            </a:r>
            <a:r>
              <a:rPr lang="fr-FR" sz="1800" b="0" dirty="0" err="1">
                <a:solidFill>
                  <a:schemeClr val="tx2"/>
                </a:solidFill>
                <a:latin typeface="Source Sans Pro" panose="020B0503030403020204" pitchFamily="34" charset="0"/>
              </a:rPr>
              <a:t>mast</a:t>
            </a:r>
            <a:endParaRPr lang="fr-FR" sz="1800" b="0" dirty="0">
              <a:solidFill>
                <a:schemeClr val="tx2"/>
              </a:solidFill>
              <a:latin typeface="Source Sans Pro" panose="020B0503030403020204" pitchFamily="34" charset="0"/>
            </a:endParaRPr>
          </a:p>
          <a:p>
            <a:pPr marL="285750" indent="-285750" algn="l" defTabSz="308049">
              <a:buFont typeface="Arial" panose="020B0604020202020204" pitchFamily="34" charset="0"/>
              <a:buChar char="•"/>
              <a:defRPr/>
            </a:pPr>
            <a:r>
              <a:rPr lang="fr-FR" sz="1800" b="0" dirty="0" err="1">
                <a:solidFill>
                  <a:schemeClr val="tx2"/>
                </a:solidFill>
                <a:latin typeface="Source Sans Pro" panose="020B0503030403020204" pitchFamily="34" charset="0"/>
              </a:rPr>
              <a:t>Reinforced</a:t>
            </a:r>
            <a:r>
              <a:rPr lang="fr-FR" sz="1800" b="0" dirty="0">
                <a:solidFill>
                  <a:schemeClr val="tx2"/>
                </a:solidFill>
                <a:latin typeface="Source Sans Pro" panose="020B0503030403020204" pitchFamily="34" charset="0"/>
              </a:rPr>
              <a:t> aluminium </a:t>
            </a:r>
            <a:r>
              <a:rPr lang="fr-FR" sz="1800" b="0" dirty="0" err="1">
                <a:solidFill>
                  <a:schemeClr val="tx2"/>
                </a:solidFill>
                <a:latin typeface="Source Sans Pro" panose="020B0503030403020204" pitchFamily="34" charset="0"/>
              </a:rPr>
              <a:t>hull</a:t>
            </a:r>
            <a:endParaRPr lang="fr-FR" sz="1800" b="0" dirty="0">
              <a:solidFill>
                <a:schemeClr val="tx2"/>
              </a:solidFill>
              <a:latin typeface="Source Sans Pro" panose="020B0503030403020204" pitchFamily="34" charset="0"/>
            </a:endParaRPr>
          </a:p>
          <a:p>
            <a:pPr marL="285750" indent="-285750" algn="l" defTabSz="308049">
              <a:buFont typeface="Arial" panose="020B0604020202020204" pitchFamily="34" charset="0"/>
              <a:buChar char="•"/>
              <a:defRPr/>
            </a:pPr>
            <a:r>
              <a:rPr lang="fr-FR" sz="1800" b="0" dirty="0">
                <a:solidFill>
                  <a:schemeClr val="tx2"/>
                </a:solidFill>
                <a:latin typeface="Source Sans Pro" panose="020B0503030403020204" pitchFamily="34" charset="0"/>
              </a:rPr>
              <a:t>Extra-large fuel tanks</a:t>
            </a:r>
          </a:p>
        </p:txBody>
      </p:sp>
      <p:sp>
        <p:nvSpPr>
          <p:cNvPr id="9" name="ZoneTexte 8">
            <a:extLst>
              <a:ext uri="{FF2B5EF4-FFF2-40B4-BE49-F238E27FC236}">
                <a16:creationId xmlns:a16="http://schemas.microsoft.com/office/drawing/2014/main" id="{37D1341B-A0F0-42CD-94AC-A947FAF2FC97}"/>
              </a:ext>
            </a:extLst>
          </p:cNvPr>
          <p:cNvSpPr txBox="1"/>
          <p:nvPr/>
        </p:nvSpPr>
        <p:spPr>
          <a:xfrm>
            <a:off x="6606605" y="4785089"/>
            <a:ext cx="1183577" cy="300082"/>
          </a:xfrm>
          <a:prstGeom prst="rect">
            <a:avLst/>
          </a:prstGeom>
          <a:noFill/>
        </p:spPr>
        <p:txBody>
          <a:bodyPr wrap="square" rtlCol="0">
            <a:spAutoFit/>
          </a:bodyPr>
          <a:lstStyle/>
          <a:p>
            <a:pPr algn="r" defTabSz="308049">
              <a:defRPr/>
            </a:pPr>
            <a:r>
              <a:rPr lang="fr-FR" sz="675" dirty="0">
                <a:solidFill>
                  <a:prstClr val="white"/>
                </a:solidFill>
              </a:rPr>
              <a:t>Photos © Studio Corsaire</a:t>
            </a:r>
            <a:endParaRPr lang="fr-BE" sz="675" dirty="0">
              <a:solidFill>
                <a:prstClr val="white"/>
              </a:solidFill>
            </a:endParaRPr>
          </a:p>
        </p:txBody>
      </p:sp>
      <p:sp>
        <p:nvSpPr>
          <p:cNvPr id="8" name="Titre 1">
            <a:extLst>
              <a:ext uri="{FF2B5EF4-FFF2-40B4-BE49-F238E27FC236}">
                <a16:creationId xmlns:a16="http://schemas.microsoft.com/office/drawing/2014/main" id="{219D1DD9-B58A-4EB1-87E7-EB83C5019961}"/>
              </a:ext>
            </a:extLst>
          </p:cNvPr>
          <p:cNvSpPr txBox="1">
            <a:spLocks/>
          </p:cNvSpPr>
          <p:nvPr/>
        </p:nvSpPr>
        <p:spPr>
          <a:xfrm>
            <a:off x="1353818" y="0"/>
            <a:ext cx="6436364" cy="966952"/>
          </a:xfrm>
          <a:prstGeom prst="rect">
            <a:avLst/>
          </a:prstGeom>
        </p:spPr>
        <p:txBody>
          <a:bodyPr vert="horz" lIns="48220" tIns="24110" rIns="48220" bIns="24110" rtlCol="0" anchor="ctr">
            <a:normAutofit/>
          </a:bodyPr>
          <a:lstStyle>
            <a:lvl1pPr algn="l" defTabSz="975345" rtl="0" eaLnBrk="1" latinLnBrk="0" hangingPunct="1">
              <a:lnSpc>
                <a:spcPct val="90000"/>
              </a:lnSpc>
              <a:spcBef>
                <a:spcPct val="0"/>
              </a:spcBef>
              <a:buNone/>
              <a:defRPr sz="4693" kern="1200">
                <a:solidFill>
                  <a:schemeClr val="tx1"/>
                </a:solidFill>
                <a:latin typeface="+mj-lt"/>
                <a:ea typeface="+mj-ea"/>
                <a:cs typeface="+mj-cs"/>
              </a:defRPr>
            </a:lvl1pPr>
          </a:lstStyle>
          <a:p>
            <a:pPr algn="ctr" defTabSz="514299">
              <a:defRPr/>
            </a:pPr>
            <a:r>
              <a:rPr lang="fr-FR" sz="3000" dirty="0" err="1">
                <a:solidFill>
                  <a:schemeClr val="tx2"/>
                </a:solidFill>
                <a:latin typeface="Source Sans Pro" panose="020B0503030403020204" pitchFamily="34" charset="0"/>
              </a:rPr>
              <a:t>Northabout</a:t>
            </a:r>
            <a:r>
              <a:rPr lang="fr-FR" sz="3000" dirty="0">
                <a:solidFill>
                  <a:schemeClr val="tx2"/>
                </a:solidFill>
                <a:latin typeface="Source Sans Pro" panose="020B0503030403020204" pitchFamily="34" charset="0"/>
              </a:rPr>
              <a:t> : a  boat </a:t>
            </a:r>
            <a:r>
              <a:rPr lang="fr-FR" sz="3000" dirty="0" err="1">
                <a:solidFill>
                  <a:schemeClr val="tx2"/>
                </a:solidFill>
                <a:latin typeface="Source Sans Pro" panose="020B0503030403020204" pitchFamily="34" charset="0"/>
              </a:rPr>
              <a:t>designed</a:t>
            </a:r>
            <a:r>
              <a:rPr lang="fr-FR" sz="3000" dirty="0">
                <a:solidFill>
                  <a:schemeClr val="tx2"/>
                </a:solidFill>
                <a:latin typeface="Source Sans Pro" panose="020B0503030403020204" pitchFamily="34" charset="0"/>
              </a:rPr>
              <a:t> for polar </a:t>
            </a:r>
            <a:r>
              <a:rPr lang="fr-FR" sz="3000" dirty="0" err="1">
                <a:solidFill>
                  <a:schemeClr val="tx2"/>
                </a:solidFill>
                <a:latin typeface="Source Sans Pro" panose="020B0503030403020204" pitchFamily="34" charset="0"/>
              </a:rPr>
              <a:t>expeditions</a:t>
            </a:r>
            <a:endParaRPr lang="fr-BE" sz="3000" dirty="0">
              <a:solidFill>
                <a:schemeClr val="tx2"/>
              </a:solidFill>
              <a:latin typeface="Source Sans Pro" panose="020B0503030403020204" pitchFamily="34" charset="0"/>
            </a:endParaRPr>
          </a:p>
        </p:txBody>
      </p:sp>
      <p:pic>
        <p:nvPicPr>
          <p:cNvPr id="10" name="Picture 2" descr="Résultat de recherche d'images pour &quot;logo universite de Liège&quot;">
            <a:extLst>
              <a:ext uri="{FF2B5EF4-FFF2-40B4-BE49-F238E27FC236}">
                <a16:creationId xmlns:a16="http://schemas.microsoft.com/office/drawing/2014/main" id="{4E889E52-6C77-F24F-BE73-9EAB370DB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290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9216A6-BE27-4FEB-932A-59697151C7F9}"/>
              </a:ext>
            </a:extLst>
          </p:cNvPr>
          <p:cNvSpPr>
            <a:spLocks noGrp="1"/>
          </p:cNvSpPr>
          <p:nvPr>
            <p:ph type="title"/>
          </p:nvPr>
        </p:nvSpPr>
        <p:spPr>
          <a:xfrm>
            <a:off x="0" y="215917"/>
            <a:ext cx="9144000" cy="630621"/>
          </a:xfrm>
        </p:spPr>
        <p:txBody>
          <a:bodyPr>
            <a:normAutofit/>
          </a:bodyPr>
          <a:lstStyle/>
          <a:p>
            <a:pPr algn="ctr"/>
            <a:r>
              <a:rPr lang="fr-FR" sz="3000" b="1" dirty="0">
                <a:solidFill>
                  <a:schemeClr val="tx2"/>
                </a:solidFill>
                <a:latin typeface="Source Sans Pro" panose="020B0503030403020204" pitchFamily="34" charset="0"/>
              </a:rPr>
              <a:t>Final </a:t>
            </a:r>
            <a:r>
              <a:rPr lang="fr-FR" sz="3000" b="1" dirty="0" err="1">
                <a:solidFill>
                  <a:schemeClr val="tx2"/>
                </a:solidFill>
                <a:latin typeface="Source Sans Pro" panose="020B0503030403020204" pitchFamily="34" charset="0"/>
              </a:rPr>
              <a:t>preparations</a:t>
            </a:r>
            <a:r>
              <a:rPr lang="fr-FR" sz="3000" b="1" dirty="0">
                <a:solidFill>
                  <a:schemeClr val="tx2"/>
                </a:solidFill>
                <a:latin typeface="Source Sans Pro" panose="020B0503030403020204" pitchFamily="34" charset="0"/>
              </a:rPr>
              <a:t> in Roscoff</a:t>
            </a:r>
            <a:endParaRPr lang="fr-BE" sz="3000" b="1" dirty="0">
              <a:solidFill>
                <a:schemeClr val="tx2"/>
              </a:solidFill>
              <a:latin typeface="Source Sans Pro" panose="020B0503030403020204" pitchFamily="34" charset="0"/>
            </a:endParaRPr>
          </a:p>
        </p:txBody>
      </p:sp>
      <p:pic>
        <p:nvPicPr>
          <p:cNvPr id="4" name="Image 3">
            <a:extLst>
              <a:ext uri="{FF2B5EF4-FFF2-40B4-BE49-F238E27FC236}">
                <a16:creationId xmlns:a16="http://schemas.microsoft.com/office/drawing/2014/main" id="{B0FE7C83-2618-4B59-88AB-D6F6AA38CA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7540" y="940675"/>
            <a:ext cx="3933893" cy="3933893"/>
          </a:xfrm>
          <a:prstGeom prst="rect">
            <a:avLst/>
          </a:prstGeom>
        </p:spPr>
      </p:pic>
      <p:pic>
        <p:nvPicPr>
          <p:cNvPr id="6" name="Image 5">
            <a:extLst>
              <a:ext uri="{FF2B5EF4-FFF2-40B4-BE49-F238E27FC236}">
                <a16:creationId xmlns:a16="http://schemas.microsoft.com/office/drawing/2014/main" id="{DA3E59D5-E600-4361-BCF7-AA5B94E85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157" y="940676"/>
            <a:ext cx="2918954" cy="1945970"/>
          </a:xfrm>
          <a:prstGeom prst="rect">
            <a:avLst/>
          </a:prstGeom>
        </p:spPr>
      </p:pic>
      <p:pic>
        <p:nvPicPr>
          <p:cNvPr id="8" name="Image 7">
            <a:extLst>
              <a:ext uri="{FF2B5EF4-FFF2-40B4-BE49-F238E27FC236}">
                <a16:creationId xmlns:a16="http://schemas.microsoft.com/office/drawing/2014/main" id="{F43D7C84-5A9A-4664-8AC8-F9A333727C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157" y="3074919"/>
            <a:ext cx="2918953" cy="1797590"/>
          </a:xfrm>
          <a:prstGeom prst="rect">
            <a:avLst/>
          </a:prstGeom>
        </p:spPr>
      </p:pic>
      <p:pic>
        <p:nvPicPr>
          <p:cNvPr id="7" name="Picture 2" descr="Résultat de recherche d'images pour &quot;logo universite de Liège&quot;">
            <a:extLst>
              <a:ext uri="{FF2B5EF4-FFF2-40B4-BE49-F238E27FC236}">
                <a16:creationId xmlns:a16="http://schemas.microsoft.com/office/drawing/2014/main" id="{08EE2E8B-C9B5-094D-B42D-918F3ABB16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904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80% of primary energy is from fossil fuel.…"/>
          <p:cNvSpPr txBox="1">
            <a:spLocks noGrp="1"/>
          </p:cNvSpPr>
          <p:nvPr>
            <p:ph type="body" idx="1"/>
          </p:nvPr>
        </p:nvSpPr>
        <p:spPr>
          <a:xfrm>
            <a:off x="914401" y="1173120"/>
            <a:ext cx="7339106" cy="2974551"/>
          </a:xfrm>
          <a:prstGeom prst="rect">
            <a:avLst/>
          </a:prstGeom>
        </p:spPr>
        <p:txBody>
          <a:bodyPr>
            <a:normAutofit/>
          </a:bodyPr>
          <a:lstStyle/>
          <a:p>
            <a:pPr marL="0" indent="0" algn="ctr">
              <a:buSzTx/>
              <a:buNone/>
              <a:defRPr sz="2400"/>
            </a:pPr>
            <a:r>
              <a:rPr sz="2000" dirty="0">
                <a:solidFill>
                  <a:schemeClr val="tx2"/>
                </a:solidFill>
                <a:latin typeface="Source Sans Pro" panose="020B0503030403020204" pitchFamily="34" charset="0"/>
              </a:rPr>
              <a:t>80% of </a:t>
            </a:r>
            <a:r>
              <a:rPr lang="fr-BE" sz="2000" dirty="0" err="1">
                <a:solidFill>
                  <a:schemeClr val="tx2"/>
                </a:solidFill>
                <a:latin typeface="Source Sans Pro" panose="020B0503030403020204" pitchFamily="34" charset="0"/>
              </a:rPr>
              <a:t>our</a:t>
            </a:r>
            <a:r>
              <a:rPr lang="fr-BE" sz="2000" dirty="0">
                <a:solidFill>
                  <a:schemeClr val="tx2"/>
                </a:solidFill>
                <a:latin typeface="Source Sans Pro" panose="020B0503030403020204" pitchFamily="34" charset="0"/>
              </a:rPr>
              <a:t> </a:t>
            </a:r>
            <a:r>
              <a:rPr sz="2000" dirty="0">
                <a:solidFill>
                  <a:schemeClr val="tx2"/>
                </a:solidFill>
                <a:latin typeface="Source Sans Pro" panose="020B0503030403020204" pitchFamily="34" charset="0"/>
              </a:rPr>
              <a:t>primary energy </a:t>
            </a:r>
            <a:r>
              <a:rPr lang="nl-BE" sz="2000" dirty="0">
                <a:solidFill>
                  <a:schemeClr val="tx2"/>
                </a:solidFill>
                <a:latin typeface="Source Sans Pro" panose="020B0503030403020204" pitchFamily="34" charset="0"/>
              </a:rPr>
              <a:t>comes </a:t>
            </a:r>
            <a:r>
              <a:rPr sz="2000" dirty="0">
                <a:solidFill>
                  <a:schemeClr val="tx2"/>
                </a:solidFill>
                <a:latin typeface="Source Sans Pro" panose="020B0503030403020204" pitchFamily="34" charset="0"/>
              </a:rPr>
              <a:t>from fossil fuel</a:t>
            </a:r>
            <a:r>
              <a:rPr lang="nl-BE" sz="2000" dirty="0">
                <a:solidFill>
                  <a:schemeClr val="tx2"/>
                </a:solidFill>
                <a:latin typeface="Source Sans Pro" panose="020B0503030403020204" pitchFamily="34" charset="0"/>
              </a:rPr>
              <a:t>s</a:t>
            </a:r>
            <a:r>
              <a:rPr sz="2000" dirty="0">
                <a:solidFill>
                  <a:schemeClr val="tx2"/>
                </a:solidFill>
                <a:latin typeface="Source Sans Pro" panose="020B0503030403020204" pitchFamily="34" charset="0"/>
              </a:rPr>
              <a:t>.</a:t>
            </a:r>
          </a:p>
          <a:p>
            <a:pPr marL="0" indent="0" algn="ctr">
              <a:buSzTx/>
              <a:buNone/>
              <a:defRPr sz="2400"/>
            </a:pPr>
            <a:r>
              <a:rPr sz="2000" dirty="0">
                <a:solidFill>
                  <a:schemeClr val="tx2"/>
                </a:solidFill>
                <a:latin typeface="Source Sans Pro" panose="020B0503030403020204" pitchFamily="34" charset="0"/>
              </a:rPr>
              <a:t>This percentage has </a:t>
            </a:r>
            <a:r>
              <a:rPr lang="fr-BE" sz="2000" dirty="0" err="1">
                <a:solidFill>
                  <a:schemeClr val="tx2"/>
                </a:solidFill>
                <a:latin typeface="Source Sans Pro" panose="020B0503030403020204" pitchFamily="34" charset="0"/>
              </a:rPr>
              <a:t>hardly</a:t>
            </a:r>
            <a:r>
              <a:rPr sz="2000" dirty="0">
                <a:solidFill>
                  <a:schemeClr val="tx2"/>
                </a:solidFill>
                <a:latin typeface="Source Sans Pro" panose="020B0503030403020204" pitchFamily="34" charset="0"/>
              </a:rPr>
              <a:t> changed in the </a:t>
            </a:r>
            <a:r>
              <a:rPr lang="fr-BE" sz="2000" dirty="0" err="1">
                <a:solidFill>
                  <a:schemeClr val="tx2"/>
                </a:solidFill>
                <a:latin typeface="Source Sans Pro" panose="020B0503030403020204" pitchFamily="34" charset="0"/>
              </a:rPr>
              <a:t>past</a:t>
            </a:r>
            <a:r>
              <a:rPr sz="2000" dirty="0">
                <a:solidFill>
                  <a:schemeClr val="tx2"/>
                </a:solidFill>
                <a:latin typeface="Source Sans Pro" panose="020B0503030403020204" pitchFamily="34" charset="0"/>
              </a:rPr>
              <a:t> decade.</a:t>
            </a:r>
            <a:endParaRPr lang="en-US" sz="2000" dirty="0">
              <a:solidFill>
                <a:schemeClr val="tx2"/>
              </a:solidFill>
              <a:latin typeface="Source Sans Pro" panose="020B0503030403020204" pitchFamily="34" charset="0"/>
            </a:endParaRPr>
          </a:p>
          <a:p>
            <a:pPr marL="0" indent="0" algn="ctr">
              <a:buSzTx/>
              <a:buNone/>
              <a:defRPr sz="2400"/>
            </a:pPr>
            <a:r>
              <a:rPr lang="en-US" sz="2000" dirty="0">
                <a:solidFill>
                  <a:schemeClr val="tx2"/>
                </a:solidFill>
                <a:latin typeface="Source Sans Pro" panose="020B0503030403020204" pitchFamily="34" charset="0"/>
              </a:rPr>
              <a:t>CO</a:t>
            </a:r>
            <a:r>
              <a:rPr lang="en-US" sz="2000" baseline="-25000" dirty="0">
                <a:solidFill>
                  <a:schemeClr val="tx2"/>
                </a:solidFill>
                <a:latin typeface="Source Sans Pro" panose="020B0503030403020204" pitchFamily="34" charset="0"/>
              </a:rPr>
              <a:t>2 </a:t>
            </a:r>
            <a:r>
              <a:rPr lang="en-US" sz="2000" dirty="0">
                <a:solidFill>
                  <a:schemeClr val="tx2"/>
                </a:solidFill>
                <a:latin typeface="Source Sans Pro" panose="020B0503030403020204" pitchFamily="34" charset="0"/>
              </a:rPr>
              <a:t>concentrations are climbing at a record pace.</a:t>
            </a:r>
            <a:br>
              <a:rPr lang="en-US" sz="2000" dirty="0">
                <a:solidFill>
                  <a:schemeClr val="tx2"/>
                </a:solidFill>
                <a:latin typeface="Source Sans Pro" panose="020B0503030403020204" pitchFamily="34" charset="0"/>
              </a:rPr>
            </a:br>
            <a:endParaRPr lang="fr-BE" sz="2000" dirty="0">
              <a:solidFill>
                <a:schemeClr val="tx2"/>
              </a:solidFill>
              <a:latin typeface="Source Sans Pro" panose="020B0503030403020204" pitchFamily="34" charset="0"/>
            </a:endParaRPr>
          </a:p>
          <a:p>
            <a:pPr marL="0" indent="0" algn="ctr">
              <a:buSzTx/>
              <a:buNone/>
              <a:defRPr sz="2400"/>
            </a:pPr>
            <a:r>
              <a:rPr lang="fr-BE" sz="2400" b="1" dirty="0">
                <a:solidFill>
                  <a:schemeClr val="tx2"/>
                </a:solidFill>
                <a:latin typeface="Source Sans Pro" panose="020B0503030403020204" pitchFamily="34" charset="0"/>
              </a:rPr>
              <a:t>And </a:t>
            </a:r>
            <a:r>
              <a:rPr lang="fr-BE" sz="2400" b="1" dirty="0" err="1">
                <a:solidFill>
                  <a:schemeClr val="tx2"/>
                </a:solidFill>
                <a:latin typeface="Source Sans Pro" panose="020B0503030403020204" pitchFamily="34" charset="0"/>
              </a:rPr>
              <a:t>now</a:t>
            </a:r>
            <a:r>
              <a:rPr lang="fr-BE" sz="2400" b="1" dirty="0">
                <a:solidFill>
                  <a:schemeClr val="tx2"/>
                </a:solidFill>
                <a:latin typeface="Source Sans Pro" panose="020B0503030403020204" pitchFamily="34" charset="0"/>
              </a:rPr>
              <a:t> ? </a:t>
            </a:r>
            <a:r>
              <a:rPr lang="fr-BE" sz="2400" b="1" dirty="0" err="1">
                <a:solidFill>
                  <a:schemeClr val="tx2"/>
                </a:solidFill>
                <a:latin typeface="Source Sans Pro" panose="020B0503030403020204" pitchFamily="34" charset="0"/>
              </a:rPr>
              <a:t>Extreme</a:t>
            </a:r>
            <a:r>
              <a:rPr lang="fr-BE" sz="2400" b="1" dirty="0">
                <a:solidFill>
                  <a:schemeClr val="tx2"/>
                </a:solidFill>
                <a:latin typeface="Source Sans Pro" panose="020B0503030403020204" pitchFamily="34" charset="0"/>
              </a:rPr>
              <a:t> engineering solutions are </a:t>
            </a:r>
            <a:r>
              <a:rPr lang="fr-BE" sz="2400" b="1" dirty="0" err="1">
                <a:solidFill>
                  <a:schemeClr val="tx2"/>
                </a:solidFill>
                <a:latin typeface="Source Sans Pro" panose="020B0503030403020204" pitchFamily="34" charset="0"/>
              </a:rPr>
              <a:t>needed</a:t>
            </a:r>
            <a:r>
              <a:rPr lang="fr-BE" sz="2400" b="1" dirty="0">
                <a:solidFill>
                  <a:schemeClr val="tx2"/>
                </a:solidFill>
                <a:latin typeface="Source Sans Pro" panose="020B0503030403020204" pitchFamily="34" charset="0"/>
              </a:rPr>
              <a:t>. </a:t>
            </a:r>
          </a:p>
        </p:txBody>
      </p:sp>
      <p:pic>
        <p:nvPicPr>
          <p:cNvPr id="3" name="Picture 2" descr="Résultat de recherche d'images pour &quot;logo universite de Liège&quot;">
            <a:extLst>
              <a:ext uri="{FF2B5EF4-FFF2-40B4-BE49-F238E27FC236}">
                <a16:creationId xmlns:a16="http://schemas.microsoft.com/office/drawing/2014/main" id="{4ABC1C77-7036-AB49-934F-8DE8CF934A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84D8EE5-E535-4122-AA76-013947B6E8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86"/>
          <a:stretch/>
        </p:blipFill>
        <p:spPr>
          <a:xfrm>
            <a:off x="4767120" y="905881"/>
            <a:ext cx="3095290" cy="1995730"/>
          </a:xfrm>
          <a:prstGeom prst="rect">
            <a:avLst/>
          </a:prstGeom>
        </p:spPr>
      </p:pic>
      <p:pic>
        <p:nvPicPr>
          <p:cNvPr id="6" name="Image 5">
            <a:extLst>
              <a:ext uri="{FF2B5EF4-FFF2-40B4-BE49-F238E27FC236}">
                <a16:creationId xmlns:a16="http://schemas.microsoft.com/office/drawing/2014/main" id="{80D8B0F7-9319-4CA2-8580-776DDACCD65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877" y="905881"/>
            <a:ext cx="4007466" cy="4007466"/>
          </a:xfrm>
          <a:prstGeom prst="rect">
            <a:avLst/>
          </a:prstGeom>
        </p:spPr>
      </p:pic>
      <p:pic>
        <p:nvPicPr>
          <p:cNvPr id="8" name="Image 7">
            <a:extLst>
              <a:ext uri="{FF2B5EF4-FFF2-40B4-BE49-F238E27FC236}">
                <a16:creationId xmlns:a16="http://schemas.microsoft.com/office/drawing/2014/main" id="{21A7B37C-E578-46EE-836E-6C2AD5E25E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726"/>
          <a:stretch/>
        </p:blipFill>
        <p:spPr>
          <a:xfrm>
            <a:off x="4767120" y="2988607"/>
            <a:ext cx="3095290" cy="1924740"/>
          </a:xfrm>
          <a:prstGeom prst="rect">
            <a:avLst/>
          </a:prstGeom>
        </p:spPr>
      </p:pic>
      <p:sp>
        <p:nvSpPr>
          <p:cNvPr id="7" name="Titre 1">
            <a:extLst>
              <a:ext uri="{FF2B5EF4-FFF2-40B4-BE49-F238E27FC236}">
                <a16:creationId xmlns:a16="http://schemas.microsoft.com/office/drawing/2014/main" id="{0F23F08B-0163-451D-9D1C-EAA03D6C5E54}"/>
              </a:ext>
            </a:extLst>
          </p:cNvPr>
          <p:cNvSpPr txBox="1">
            <a:spLocks/>
          </p:cNvSpPr>
          <p:nvPr/>
        </p:nvSpPr>
        <p:spPr>
          <a:xfrm>
            <a:off x="0" y="177754"/>
            <a:ext cx="9144000" cy="641131"/>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hangingPunct="1">
              <a:defRPr/>
            </a:pPr>
            <a:r>
              <a:rPr lang="fr-FR" sz="3000" b="1" dirty="0" err="1">
                <a:solidFill>
                  <a:schemeClr val="tx2"/>
                </a:solidFill>
                <a:latin typeface="Source Sans Pro" panose="020B0503030403020204" pitchFamily="34" charset="0"/>
              </a:rPr>
              <a:t>Crossing</a:t>
            </a:r>
            <a:r>
              <a:rPr lang="fr-FR" sz="3000" b="1" dirty="0">
                <a:solidFill>
                  <a:schemeClr val="tx2"/>
                </a:solidFill>
                <a:latin typeface="Source Sans Pro" panose="020B0503030403020204" pitchFamily="34" charset="0"/>
              </a:rPr>
              <a:t> the Atlantic</a:t>
            </a:r>
            <a:endParaRPr lang="fr-BE" sz="3000" b="1" dirty="0">
              <a:solidFill>
                <a:schemeClr val="tx2"/>
              </a:solidFill>
              <a:latin typeface="Source Sans Pro" panose="020B0503030403020204" pitchFamily="34" charset="0"/>
            </a:endParaRPr>
          </a:p>
        </p:txBody>
      </p:sp>
      <p:pic>
        <p:nvPicPr>
          <p:cNvPr id="9" name="Picture 2" descr="Résultat de recherche d'images pour &quot;logo universite de Liège&quot;">
            <a:extLst>
              <a:ext uri="{FF2B5EF4-FFF2-40B4-BE49-F238E27FC236}">
                <a16:creationId xmlns:a16="http://schemas.microsoft.com/office/drawing/2014/main" id="{5A938644-A460-2741-A29B-D0AD9D6C88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450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210" y="922650"/>
            <a:ext cx="6645579" cy="4020575"/>
          </a:xfrm>
          <a:prstGeom prst="rect">
            <a:avLst/>
          </a:prstGeom>
        </p:spPr>
      </p:pic>
      <p:sp>
        <p:nvSpPr>
          <p:cNvPr id="2" name="Titre 1">
            <a:extLst>
              <a:ext uri="{FF2B5EF4-FFF2-40B4-BE49-F238E27FC236}">
                <a16:creationId xmlns:a16="http://schemas.microsoft.com/office/drawing/2014/main" id="{0529A450-B613-471A-8159-4E6426A05BC4}"/>
              </a:ext>
            </a:extLst>
          </p:cNvPr>
          <p:cNvSpPr txBox="1">
            <a:spLocks/>
          </p:cNvSpPr>
          <p:nvPr/>
        </p:nvSpPr>
        <p:spPr>
          <a:xfrm>
            <a:off x="1249210" y="80513"/>
            <a:ext cx="6645578" cy="80929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en-US" sz="3000" b="1" dirty="0">
                <a:solidFill>
                  <a:schemeClr val="tx2"/>
                </a:solidFill>
                <a:latin typeface="Source Sans Pro" panose="020B0503030403020204" pitchFamily="34" charset="0"/>
              </a:rPr>
              <a:t>Crossing the Atlantic</a:t>
            </a:r>
          </a:p>
          <a:p>
            <a:pPr defTabSz="308049">
              <a:defRPr/>
            </a:pPr>
            <a:r>
              <a:rPr lang="en-US" sz="1600" i="1" dirty="0">
                <a:solidFill>
                  <a:schemeClr val="tx2"/>
                </a:solidFill>
                <a:latin typeface="Source Sans Pro Light" panose="020B0403030403020204" pitchFamily="34" charset="0"/>
              </a:rPr>
              <a:t>(artist representation)</a:t>
            </a:r>
          </a:p>
        </p:txBody>
      </p:sp>
      <p:pic>
        <p:nvPicPr>
          <p:cNvPr id="4" name="Picture 2" descr="Résultat de recherche d'images pour &quot;logo universite de Liège&quot;">
            <a:extLst>
              <a:ext uri="{FF2B5EF4-FFF2-40B4-BE49-F238E27FC236}">
                <a16:creationId xmlns:a16="http://schemas.microsoft.com/office/drawing/2014/main" id="{F37FF477-A8CA-0F40-97FA-1D4095A01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4910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E07EC14-147C-49F2-BF9E-80C8EAEA4D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15316" y="2870176"/>
            <a:ext cx="2970522" cy="1980348"/>
          </a:xfrm>
          <a:prstGeom prst="rect">
            <a:avLst/>
          </a:prstGeom>
        </p:spPr>
      </p:pic>
      <p:pic>
        <p:nvPicPr>
          <p:cNvPr id="13" name="Image 12">
            <a:extLst>
              <a:ext uri="{FF2B5EF4-FFF2-40B4-BE49-F238E27FC236}">
                <a16:creationId xmlns:a16="http://schemas.microsoft.com/office/drawing/2014/main" id="{E614887A-44FF-484F-B5B7-52299E277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41" y="851367"/>
            <a:ext cx="3999157" cy="3999157"/>
          </a:xfrm>
          <a:prstGeom prst="rect">
            <a:avLst/>
          </a:prstGeom>
        </p:spPr>
      </p:pic>
      <p:pic>
        <p:nvPicPr>
          <p:cNvPr id="15" name="Image 14">
            <a:extLst>
              <a:ext uri="{FF2B5EF4-FFF2-40B4-BE49-F238E27FC236}">
                <a16:creationId xmlns:a16="http://schemas.microsoft.com/office/drawing/2014/main" id="{E3C72D0B-54AE-4E2E-B1CA-94DA976BAD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532"/>
          <a:stretch/>
        </p:blipFill>
        <p:spPr>
          <a:xfrm>
            <a:off x="5115315" y="851367"/>
            <a:ext cx="2970523" cy="1870812"/>
          </a:xfrm>
          <a:prstGeom prst="rect">
            <a:avLst/>
          </a:prstGeom>
        </p:spPr>
      </p:pic>
      <p:sp>
        <p:nvSpPr>
          <p:cNvPr id="3" name="Titre 1">
            <a:extLst>
              <a:ext uri="{FF2B5EF4-FFF2-40B4-BE49-F238E27FC236}">
                <a16:creationId xmlns:a16="http://schemas.microsoft.com/office/drawing/2014/main" id="{4CD4DE96-750C-42DF-95ED-202163B47F62}"/>
              </a:ext>
            </a:extLst>
          </p:cNvPr>
          <p:cNvSpPr txBox="1">
            <a:spLocks/>
          </p:cNvSpPr>
          <p:nvPr/>
        </p:nvSpPr>
        <p:spPr>
          <a:xfrm>
            <a:off x="1353818" y="0"/>
            <a:ext cx="6436364" cy="106795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a:solidFill>
                  <a:schemeClr val="tx2"/>
                </a:solidFill>
                <a:latin typeface="Source Sans Pro" panose="020B0503030403020204" pitchFamily="34" charset="0"/>
              </a:rPr>
              <a:t>Snapshots of life </a:t>
            </a:r>
            <a:r>
              <a:rPr lang="fr-FR" sz="3000" b="1" dirty="0" err="1">
                <a:solidFill>
                  <a:schemeClr val="tx2"/>
                </a:solidFill>
                <a:latin typeface="Source Sans Pro" panose="020B0503030403020204" pitchFamily="34" charset="0"/>
              </a:rPr>
              <a:t>onboard</a:t>
            </a:r>
            <a:endParaRPr lang="en-US" sz="3000" b="1" dirty="0">
              <a:solidFill>
                <a:schemeClr val="tx2"/>
              </a:solidFill>
              <a:latin typeface="Source Sans Pro" panose="020B0503030403020204" pitchFamily="34" charset="0"/>
            </a:endParaRPr>
          </a:p>
        </p:txBody>
      </p:sp>
      <p:pic>
        <p:nvPicPr>
          <p:cNvPr id="6" name="Picture 2" descr="Résultat de recherche d'images pour &quot;logo universite de Liège&quot;">
            <a:extLst>
              <a:ext uri="{FF2B5EF4-FFF2-40B4-BE49-F238E27FC236}">
                <a16:creationId xmlns:a16="http://schemas.microsoft.com/office/drawing/2014/main" id="{DEF04F85-53FD-BE4D-9B20-476895555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620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C6692B8-7499-44DC-B719-16751188EC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446" r="6903"/>
          <a:stretch/>
        </p:blipFill>
        <p:spPr>
          <a:xfrm>
            <a:off x="940675" y="779092"/>
            <a:ext cx="2224900" cy="4188341"/>
          </a:xfrm>
          <a:prstGeom prst="rect">
            <a:avLst/>
          </a:prstGeom>
        </p:spPr>
      </p:pic>
      <p:pic>
        <p:nvPicPr>
          <p:cNvPr id="10" name="Image 9">
            <a:extLst>
              <a:ext uri="{FF2B5EF4-FFF2-40B4-BE49-F238E27FC236}">
                <a16:creationId xmlns:a16="http://schemas.microsoft.com/office/drawing/2014/main" id="{C0BA2910-8D71-465C-9ED0-B20B5CF1E0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87" r="6352"/>
          <a:stretch/>
        </p:blipFill>
        <p:spPr>
          <a:xfrm>
            <a:off x="3335042" y="767468"/>
            <a:ext cx="2240694" cy="4208578"/>
          </a:xfrm>
          <a:prstGeom prst="rect">
            <a:avLst/>
          </a:prstGeom>
        </p:spPr>
      </p:pic>
      <p:pic>
        <p:nvPicPr>
          <p:cNvPr id="8" name="Image 7">
            <a:extLst>
              <a:ext uri="{FF2B5EF4-FFF2-40B4-BE49-F238E27FC236}">
                <a16:creationId xmlns:a16="http://schemas.microsoft.com/office/drawing/2014/main" id="{98FE5F69-AE94-44F2-9DF9-EB5477BF43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439" r="3731"/>
          <a:stretch/>
        </p:blipFill>
        <p:spPr>
          <a:xfrm>
            <a:off x="5745203" y="765595"/>
            <a:ext cx="2241691" cy="4210451"/>
          </a:xfrm>
          <a:prstGeom prst="rect">
            <a:avLst/>
          </a:prstGeom>
        </p:spPr>
      </p:pic>
      <p:sp>
        <p:nvSpPr>
          <p:cNvPr id="3" name="Titre 1">
            <a:extLst>
              <a:ext uri="{FF2B5EF4-FFF2-40B4-BE49-F238E27FC236}">
                <a16:creationId xmlns:a16="http://schemas.microsoft.com/office/drawing/2014/main" id="{6DB82A13-4957-4088-A934-DC01E5899592}"/>
              </a:ext>
            </a:extLst>
          </p:cNvPr>
          <p:cNvSpPr txBox="1">
            <a:spLocks/>
          </p:cNvSpPr>
          <p:nvPr/>
        </p:nvSpPr>
        <p:spPr>
          <a:xfrm>
            <a:off x="1353817" y="142571"/>
            <a:ext cx="6436364" cy="58531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err="1">
                <a:solidFill>
                  <a:schemeClr val="tx2"/>
                </a:solidFill>
                <a:latin typeface="Source Sans Pro" panose="020B0503030403020204" pitchFamily="34" charset="0"/>
              </a:rPr>
              <a:t>Arrival</a:t>
            </a:r>
            <a:r>
              <a:rPr lang="fr-FR" sz="3000" b="1" dirty="0">
                <a:solidFill>
                  <a:schemeClr val="tx2"/>
                </a:solidFill>
                <a:latin typeface="Source Sans Pro" panose="020B0503030403020204" pitchFamily="34" charset="0"/>
              </a:rPr>
              <a:t> in </a:t>
            </a:r>
            <a:r>
              <a:rPr lang="fr-FR" sz="3000" b="1" dirty="0" err="1">
                <a:solidFill>
                  <a:schemeClr val="tx2"/>
                </a:solidFill>
                <a:latin typeface="Source Sans Pro" panose="020B0503030403020204" pitchFamily="34" charset="0"/>
              </a:rPr>
              <a:t>Greenland</a:t>
            </a:r>
            <a:endParaRPr lang="en-US" sz="3000" b="1"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60A570A6-108A-F642-AC21-2167F84579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62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9BA772C-8B8F-41EE-A948-E40E0BED0C3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97439" y="1760484"/>
            <a:ext cx="4703380" cy="3135586"/>
          </a:xfrm>
        </p:spPr>
      </p:pic>
      <p:pic>
        <p:nvPicPr>
          <p:cNvPr id="11" name="Image 10">
            <a:extLst>
              <a:ext uri="{FF2B5EF4-FFF2-40B4-BE49-F238E27FC236}">
                <a16:creationId xmlns:a16="http://schemas.microsoft.com/office/drawing/2014/main" id="{331DE4AE-1701-4ABF-A6E0-4714A39C0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75" y="788310"/>
            <a:ext cx="2738509" cy="4107760"/>
          </a:xfrm>
          <a:prstGeom prst="rect">
            <a:avLst/>
          </a:prstGeom>
        </p:spPr>
      </p:pic>
      <p:sp>
        <p:nvSpPr>
          <p:cNvPr id="12" name="ZoneTexte 11">
            <a:extLst>
              <a:ext uri="{FF2B5EF4-FFF2-40B4-BE49-F238E27FC236}">
                <a16:creationId xmlns:a16="http://schemas.microsoft.com/office/drawing/2014/main" id="{C2E78375-D4C1-49D4-AD58-BF75D74CF1EE}"/>
              </a:ext>
            </a:extLst>
          </p:cNvPr>
          <p:cNvSpPr txBox="1"/>
          <p:nvPr/>
        </p:nvSpPr>
        <p:spPr>
          <a:xfrm>
            <a:off x="3576744" y="788310"/>
            <a:ext cx="5349108" cy="830997"/>
          </a:xfrm>
          <a:prstGeom prst="rect">
            <a:avLst/>
          </a:prstGeom>
          <a:noFill/>
        </p:spPr>
        <p:txBody>
          <a:bodyPr wrap="square" rtlCol="0">
            <a:spAutoFit/>
          </a:bodyPr>
          <a:lstStyle/>
          <a:p>
            <a:pPr algn="l" defTabSz="685733" hangingPunct="1">
              <a:defRPr/>
            </a:pPr>
            <a:r>
              <a:rPr lang="fr-FR" sz="1600" b="0" kern="1200" dirty="0">
                <a:solidFill>
                  <a:schemeClr val="tx2"/>
                </a:solidFill>
                <a:latin typeface="Source Sans Pro" panose="020B0503030403020204" pitchFamily="34" charset="0"/>
                <a:ea typeface="+mn-ea"/>
                <a:cs typeface="+mn-cs"/>
              </a:rPr>
              <a:t>Icebergs are </a:t>
            </a:r>
            <a:r>
              <a:rPr lang="fr-FR" sz="1600" b="0" kern="1200" dirty="0" err="1">
                <a:solidFill>
                  <a:schemeClr val="tx2"/>
                </a:solidFill>
                <a:latin typeface="Source Sans Pro" panose="020B0503030403020204" pitchFamily="34" charset="0"/>
                <a:ea typeface="+mn-ea"/>
                <a:cs typeface="+mn-cs"/>
              </a:rPr>
              <a:t>everywhere</a:t>
            </a:r>
            <a:r>
              <a:rPr lang="fr-FR" sz="1600" b="0" kern="1200" dirty="0">
                <a:solidFill>
                  <a:schemeClr val="tx2"/>
                </a:solidFill>
                <a:latin typeface="Source Sans Pro" panose="020B0503030403020204" pitchFamily="34" charset="0"/>
                <a:ea typeface="+mn-ea"/>
                <a:cs typeface="+mn-cs"/>
              </a:rPr>
              <a:t>!</a:t>
            </a:r>
          </a:p>
          <a:p>
            <a:pPr algn="l" defTabSz="685733" hangingPunct="1">
              <a:defRPr/>
            </a:pPr>
            <a:endParaRPr lang="fr-FR" sz="1600" b="0" kern="1200" dirty="0">
              <a:solidFill>
                <a:schemeClr val="tx2"/>
              </a:solidFill>
              <a:latin typeface="Source Sans Pro" panose="020B0503030403020204" pitchFamily="34" charset="0"/>
              <a:ea typeface="+mn-ea"/>
              <a:cs typeface="+mn-cs"/>
            </a:endParaRPr>
          </a:p>
          <a:p>
            <a:pPr algn="l" defTabSz="685733" hangingPunct="1">
              <a:defRPr/>
            </a:pPr>
            <a:r>
              <a:rPr lang="en-US" sz="1600" b="0" kern="1200" dirty="0">
                <a:solidFill>
                  <a:schemeClr val="tx2"/>
                </a:solidFill>
                <a:latin typeface="Source Sans Pro" panose="020B0503030403020204" pitchFamily="34" charset="0"/>
                <a:ea typeface="+mn-ea"/>
                <a:cs typeface="+mn-cs"/>
              </a:rPr>
              <a:t>Lack of concentration could lead to catastrophic damage</a:t>
            </a:r>
            <a:r>
              <a:rPr lang="en-US" sz="1600" b="0" kern="1200" dirty="0">
                <a:solidFill>
                  <a:prstClr val="black"/>
                </a:solidFill>
                <a:latin typeface="Helvetica Neue Light"/>
                <a:ea typeface="+mn-ea"/>
                <a:cs typeface="+mn-cs"/>
              </a:rPr>
              <a:t>.</a:t>
            </a:r>
            <a:endParaRPr lang="fr-FR" sz="1600" b="0" kern="1200" dirty="0">
              <a:solidFill>
                <a:prstClr val="black"/>
              </a:solidFill>
              <a:latin typeface="Helvetica Neue Light"/>
              <a:ea typeface="+mn-ea"/>
              <a:cs typeface="+mn-cs"/>
            </a:endParaRPr>
          </a:p>
        </p:txBody>
      </p:sp>
      <p:sp>
        <p:nvSpPr>
          <p:cNvPr id="3" name="Titre 1">
            <a:extLst>
              <a:ext uri="{FF2B5EF4-FFF2-40B4-BE49-F238E27FC236}">
                <a16:creationId xmlns:a16="http://schemas.microsoft.com/office/drawing/2014/main" id="{A3BCC9A1-D334-4B3B-8F4A-55A87069CE3A}"/>
              </a:ext>
            </a:extLst>
          </p:cNvPr>
          <p:cNvSpPr txBox="1">
            <a:spLocks/>
          </p:cNvSpPr>
          <p:nvPr/>
        </p:nvSpPr>
        <p:spPr>
          <a:xfrm>
            <a:off x="1353818" y="135324"/>
            <a:ext cx="6436364" cy="704193"/>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err="1">
                <a:solidFill>
                  <a:schemeClr val="tx2"/>
                </a:solidFill>
                <a:latin typeface="Source Sans Pro" panose="020B0503030403020204" pitchFamily="34" charset="0"/>
              </a:rPr>
              <a:t>Sailing</a:t>
            </a:r>
            <a:r>
              <a:rPr lang="fr-FR" sz="3000" b="1" dirty="0">
                <a:solidFill>
                  <a:schemeClr val="tx2"/>
                </a:solidFill>
                <a:latin typeface="Source Sans Pro" panose="020B0503030403020204" pitchFamily="34" charset="0"/>
              </a:rPr>
              <a:t> challenges in </a:t>
            </a:r>
            <a:r>
              <a:rPr lang="fr-FR" sz="3000" b="1" dirty="0" err="1">
                <a:solidFill>
                  <a:schemeClr val="tx2"/>
                </a:solidFill>
                <a:latin typeface="Source Sans Pro" panose="020B0503030403020204" pitchFamily="34" charset="0"/>
              </a:rPr>
              <a:t>Greenland</a:t>
            </a:r>
            <a:endParaRPr lang="en-US" sz="3000" b="1" dirty="0">
              <a:solidFill>
                <a:schemeClr val="tx2"/>
              </a:solidFill>
              <a:latin typeface="Source Sans Pro" panose="020B0503030403020204" pitchFamily="34" charset="0"/>
            </a:endParaRPr>
          </a:p>
        </p:txBody>
      </p:sp>
      <p:pic>
        <p:nvPicPr>
          <p:cNvPr id="6" name="Picture 2" descr="Résultat de recherche d'images pour &quot;logo universite de Liège&quot;">
            <a:extLst>
              <a:ext uri="{FF2B5EF4-FFF2-40B4-BE49-F238E27FC236}">
                <a16:creationId xmlns:a16="http://schemas.microsoft.com/office/drawing/2014/main" id="{77D60CF7-6D1E-8742-AE33-42B6FCDB00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088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B10C7AB-3FC2-4E2B-8BAE-CB5403D31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04" y="0"/>
            <a:ext cx="3173655" cy="5063954"/>
          </a:xfrm>
          <a:prstGeom prst="rect">
            <a:avLst/>
          </a:prstGeom>
        </p:spPr>
      </p:pic>
      <p:pic>
        <p:nvPicPr>
          <p:cNvPr id="8" name="Image 7">
            <a:extLst>
              <a:ext uri="{FF2B5EF4-FFF2-40B4-BE49-F238E27FC236}">
                <a16:creationId xmlns:a16="http://schemas.microsoft.com/office/drawing/2014/main" id="{46B41DF8-54BE-4509-BA0B-739D9A2011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59" t="33369" r="8365" b="12299"/>
          <a:stretch/>
        </p:blipFill>
        <p:spPr>
          <a:xfrm>
            <a:off x="4071728" y="2439596"/>
            <a:ext cx="3454321" cy="2064179"/>
          </a:xfrm>
          <a:prstGeom prst="rect">
            <a:avLst/>
          </a:prstGeom>
          <a:ln>
            <a:noFill/>
          </a:ln>
        </p:spPr>
      </p:pic>
      <p:sp>
        <p:nvSpPr>
          <p:cNvPr id="13" name="Légende : flèche courbée à une bordure 12">
            <a:extLst>
              <a:ext uri="{FF2B5EF4-FFF2-40B4-BE49-F238E27FC236}">
                <a16:creationId xmlns:a16="http://schemas.microsoft.com/office/drawing/2014/main" id="{10BC6655-286B-4E0F-9CCB-5BE683ED81EE}"/>
              </a:ext>
            </a:extLst>
          </p:cNvPr>
          <p:cNvSpPr/>
          <p:nvPr/>
        </p:nvSpPr>
        <p:spPr>
          <a:xfrm flipH="1">
            <a:off x="4498078" y="4008876"/>
            <a:ext cx="958789" cy="219722"/>
          </a:xfrm>
          <a:prstGeom prst="accentCallout2">
            <a:avLst>
              <a:gd name="adj1" fmla="val 58144"/>
              <a:gd name="adj2" fmla="val -3333"/>
              <a:gd name="adj3" fmla="val 58573"/>
              <a:gd name="adj4" fmla="val -21307"/>
              <a:gd name="adj5" fmla="val -42514"/>
              <a:gd name="adj6" fmla="val -42399"/>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r" defTabSz="685733" hangingPunct="1">
              <a:defRPr/>
            </a:pPr>
            <a:r>
              <a:rPr lang="fr-FR" sz="1600" b="0" kern="1200" dirty="0">
                <a:solidFill>
                  <a:schemeClr val="tx2"/>
                </a:solidFill>
                <a:latin typeface="Source Sans Pro" panose="020B0503030403020204" pitchFamily="34" charset="0"/>
              </a:rPr>
              <a:t>Station 1</a:t>
            </a:r>
            <a:endParaRPr lang="fr-BE" sz="1600" b="0" kern="1200" dirty="0">
              <a:solidFill>
                <a:schemeClr val="tx2"/>
              </a:solidFill>
              <a:latin typeface="Source Sans Pro" panose="020B0503030403020204" pitchFamily="34" charset="0"/>
            </a:endParaRPr>
          </a:p>
        </p:txBody>
      </p:sp>
      <p:sp>
        <p:nvSpPr>
          <p:cNvPr id="17" name="Légende : flèche courbée à une bordure 16">
            <a:extLst>
              <a:ext uri="{FF2B5EF4-FFF2-40B4-BE49-F238E27FC236}">
                <a16:creationId xmlns:a16="http://schemas.microsoft.com/office/drawing/2014/main" id="{5E7900F6-E266-4515-9A6C-1EF35614D988}"/>
              </a:ext>
            </a:extLst>
          </p:cNvPr>
          <p:cNvSpPr/>
          <p:nvPr/>
        </p:nvSpPr>
        <p:spPr>
          <a:xfrm>
            <a:off x="7059349" y="3634306"/>
            <a:ext cx="1100720" cy="219722"/>
          </a:xfrm>
          <a:prstGeom prst="accentCallout2">
            <a:avLst>
              <a:gd name="adj1" fmla="val 58144"/>
              <a:gd name="adj2" fmla="val -3333"/>
              <a:gd name="adj3" fmla="val 55105"/>
              <a:gd name="adj4" fmla="val -50737"/>
              <a:gd name="adj5" fmla="val 130707"/>
              <a:gd name="adj6" fmla="val -67021"/>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l" defTabSz="685733" hangingPunct="1">
              <a:defRPr/>
            </a:pPr>
            <a:r>
              <a:rPr lang="fr-FR" sz="1600" b="0" kern="1200" dirty="0">
                <a:solidFill>
                  <a:schemeClr val="tx2"/>
                </a:solidFill>
                <a:latin typeface="Source Sans Pro" panose="020B0503030403020204" pitchFamily="34" charset="0"/>
              </a:rPr>
              <a:t>Station 3</a:t>
            </a:r>
            <a:endParaRPr lang="fr-BE" sz="1600" b="0" kern="1200" dirty="0">
              <a:solidFill>
                <a:schemeClr val="tx2"/>
              </a:solidFill>
              <a:latin typeface="Source Sans Pro" panose="020B0503030403020204" pitchFamily="34" charset="0"/>
            </a:endParaRPr>
          </a:p>
        </p:txBody>
      </p:sp>
      <p:sp>
        <p:nvSpPr>
          <p:cNvPr id="19" name="Légende : flèche courbée à une bordure 18">
            <a:extLst>
              <a:ext uri="{FF2B5EF4-FFF2-40B4-BE49-F238E27FC236}">
                <a16:creationId xmlns:a16="http://schemas.microsoft.com/office/drawing/2014/main" id="{B3F5E5B6-7896-4D10-B273-8562F12FC447}"/>
              </a:ext>
            </a:extLst>
          </p:cNvPr>
          <p:cNvSpPr/>
          <p:nvPr/>
        </p:nvSpPr>
        <p:spPr>
          <a:xfrm flipH="1">
            <a:off x="4129350" y="3648102"/>
            <a:ext cx="1198399" cy="219722"/>
          </a:xfrm>
          <a:prstGeom prst="accentCallout2">
            <a:avLst>
              <a:gd name="adj1" fmla="val 58144"/>
              <a:gd name="adj2" fmla="val -3333"/>
              <a:gd name="adj3" fmla="val 58573"/>
              <a:gd name="adj4" fmla="val -48130"/>
              <a:gd name="adj5" fmla="val 107298"/>
              <a:gd name="adj6" fmla="val -66933"/>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r" defTabSz="685733" hangingPunct="1">
              <a:defRPr/>
            </a:pPr>
            <a:r>
              <a:rPr lang="fr-FR" sz="1600" b="0" kern="1200" dirty="0">
                <a:solidFill>
                  <a:schemeClr val="tx2"/>
                </a:solidFill>
                <a:latin typeface="Source Sans Pro" panose="020B0503030403020204" pitchFamily="34" charset="0"/>
              </a:rPr>
              <a:t>Station 2</a:t>
            </a:r>
            <a:endParaRPr lang="fr-BE" sz="1600" b="0" kern="1200" dirty="0">
              <a:solidFill>
                <a:schemeClr val="tx2"/>
              </a:solidFill>
              <a:latin typeface="Source Sans Pro" panose="020B0503030403020204" pitchFamily="34" charset="0"/>
            </a:endParaRPr>
          </a:p>
        </p:txBody>
      </p:sp>
      <p:sp>
        <p:nvSpPr>
          <p:cNvPr id="21" name="Légende : flèche courbée à une bordure 20">
            <a:extLst>
              <a:ext uri="{FF2B5EF4-FFF2-40B4-BE49-F238E27FC236}">
                <a16:creationId xmlns:a16="http://schemas.microsoft.com/office/drawing/2014/main" id="{A2E9217D-1836-4FDB-9B31-43E9AE5D295B}"/>
              </a:ext>
            </a:extLst>
          </p:cNvPr>
          <p:cNvSpPr/>
          <p:nvPr/>
        </p:nvSpPr>
        <p:spPr>
          <a:xfrm flipH="1">
            <a:off x="4073694" y="3311171"/>
            <a:ext cx="958789" cy="219722"/>
          </a:xfrm>
          <a:prstGeom prst="accentCallout2">
            <a:avLst>
              <a:gd name="adj1" fmla="val 58144"/>
              <a:gd name="adj2" fmla="val -3333"/>
              <a:gd name="adj3" fmla="val 58573"/>
              <a:gd name="adj4" fmla="val -23691"/>
              <a:gd name="adj5" fmla="val -74773"/>
              <a:gd name="adj6" fmla="val -52628"/>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r" defTabSz="685733" hangingPunct="1">
              <a:defRPr/>
            </a:pPr>
            <a:r>
              <a:rPr lang="fr-FR" sz="1600" b="0" kern="1200" dirty="0" err="1">
                <a:solidFill>
                  <a:schemeClr val="tx2"/>
                </a:solidFill>
                <a:latin typeface="Source Sans Pro" panose="020B0503030403020204" pitchFamily="34" charset="0"/>
              </a:rPr>
              <a:t>Narsaq</a:t>
            </a:r>
            <a:endParaRPr lang="fr-BE" sz="1600" b="0" kern="1200" dirty="0">
              <a:solidFill>
                <a:schemeClr val="tx2"/>
              </a:solidFill>
              <a:latin typeface="Source Sans Pro" panose="020B0503030403020204" pitchFamily="34" charset="0"/>
            </a:endParaRPr>
          </a:p>
        </p:txBody>
      </p:sp>
      <p:sp>
        <p:nvSpPr>
          <p:cNvPr id="23" name="Légende : flèche courbée à une bordure 22">
            <a:extLst>
              <a:ext uri="{FF2B5EF4-FFF2-40B4-BE49-F238E27FC236}">
                <a16:creationId xmlns:a16="http://schemas.microsoft.com/office/drawing/2014/main" id="{FF191BF7-BEED-4652-8E9B-5A3B9791044D}"/>
              </a:ext>
            </a:extLst>
          </p:cNvPr>
          <p:cNvSpPr/>
          <p:nvPr/>
        </p:nvSpPr>
        <p:spPr>
          <a:xfrm>
            <a:off x="6956173" y="4349581"/>
            <a:ext cx="1245511" cy="219722"/>
          </a:xfrm>
          <a:prstGeom prst="accentCallout2">
            <a:avLst>
              <a:gd name="adj1" fmla="val 58144"/>
              <a:gd name="adj2" fmla="val -3333"/>
              <a:gd name="adj3" fmla="val 57706"/>
              <a:gd name="adj4" fmla="val -24900"/>
              <a:gd name="adj5" fmla="val -198581"/>
              <a:gd name="adj6" fmla="val -51103"/>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l" defTabSz="685733" hangingPunct="1">
              <a:defRPr/>
            </a:pPr>
            <a:r>
              <a:rPr lang="fr-FR" sz="1600" b="0" kern="1200" dirty="0">
                <a:solidFill>
                  <a:schemeClr val="tx2"/>
                </a:solidFill>
                <a:latin typeface="Source Sans Pro" panose="020B0503030403020204" pitchFamily="34" charset="0"/>
              </a:rPr>
              <a:t>Aappilattoq</a:t>
            </a:r>
            <a:endParaRPr lang="fr-BE" sz="1600" b="0" kern="1200" dirty="0">
              <a:solidFill>
                <a:schemeClr val="tx2"/>
              </a:solidFill>
              <a:latin typeface="Source Sans Pro" panose="020B0503030403020204" pitchFamily="34" charset="0"/>
            </a:endParaRPr>
          </a:p>
        </p:txBody>
      </p:sp>
      <p:sp>
        <p:nvSpPr>
          <p:cNvPr id="24" name="Rectangle 23">
            <a:extLst>
              <a:ext uri="{FF2B5EF4-FFF2-40B4-BE49-F238E27FC236}">
                <a16:creationId xmlns:a16="http://schemas.microsoft.com/office/drawing/2014/main" id="{EF58FCC8-178B-46F5-8217-ABF4226EA644}"/>
              </a:ext>
            </a:extLst>
          </p:cNvPr>
          <p:cNvSpPr/>
          <p:nvPr/>
        </p:nvSpPr>
        <p:spPr>
          <a:xfrm>
            <a:off x="1155222" y="4518454"/>
            <a:ext cx="708357" cy="4214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cxnSp>
        <p:nvCxnSpPr>
          <p:cNvPr id="34" name="Connecteur droit 33">
            <a:extLst>
              <a:ext uri="{FF2B5EF4-FFF2-40B4-BE49-F238E27FC236}">
                <a16:creationId xmlns:a16="http://schemas.microsoft.com/office/drawing/2014/main" id="{E998D5A2-A007-4D73-BB1A-2007B09E861B}"/>
              </a:ext>
            </a:extLst>
          </p:cNvPr>
          <p:cNvCxnSpPr>
            <a:cxnSpLocks/>
          </p:cNvCxnSpPr>
          <p:nvPr/>
        </p:nvCxnSpPr>
        <p:spPr>
          <a:xfrm>
            <a:off x="4030953" y="2439595"/>
            <a:ext cx="3386425"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1998678B-03E4-4281-9ABD-EBB64EF99021}"/>
              </a:ext>
            </a:extLst>
          </p:cNvPr>
          <p:cNvSpPr/>
          <p:nvPr/>
        </p:nvSpPr>
        <p:spPr>
          <a:xfrm>
            <a:off x="5500941" y="3309325"/>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41" name="Ellipse 40">
            <a:extLst>
              <a:ext uri="{FF2B5EF4-FFF2-40B4-BE49-F238E27FC236}">
                <a16:creationId xmlns:a16="http://schemas.microsoft.com/office/drawing/2014/main" id="{71A64AA9-990B-4544-9ED3-27ED6A9DFDC2}"/>
              </a:ext>
            </a:extLst>
          </p:cNvPr>
          <p:cNvSpPr/>
          <p:nvPr/>
        </p:nvSpPr>
        <p:spPr>
          <a:xfrm>
            <a:off x="5694827" y="3552472"/>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43" name="Ellipse 42">
            <a:extLst>
              <a:ext uri="{FF2B5EF4-FFF2-40B4-BE49-F238E27FC236}">
                <a16:creationId xmlns:a16="http://schemas.microsoft.com/office/drawing/2014/main" id="{334AB32E-F476-43D5-AE42-9BF8D4A1A367}"/>
              </a:ext>
            </a:extLst>
          </p:cNvPr>
          <p:cNvSpPr/>
          <p:nvPr/>
        </p:nvSpPr>
        <p:spPr>
          <a:xfrm>
            <a:off x="5032482" y="3228454"/>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45" name="Ellipse 44">
            <a:extLst>
              <a:ext uri="{FF2B5EF4-FFF2-40B4-BE49-F238E27FC236}">
                <a16:creationId xmlns:a16="http://schemas.microsoft.com/office/drawing/2014/main" id="{21EE15AE-3844-489F-A9E2-6739B43D0F0C}"/>
              </a:ext>
            </a:extLst>
          </p:cNvPr>
          <p:cNvSpPr/>
          <p:nvPr/>
        </p:nvSpPr>
        <p:spPr>
          <a:xfrm>
            <a:off x="5510942" y="3121566"/>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47" name="Ellipse 46">
            <a:extLst>
              <a:ext uri="{FF2B5EF4-FFF2-40B4-BE49-F238E27FC236}">
                <a16:creationId xmlns:a16="http://schemas.microsoft.com/office/drawing/2014/main" id="{2FD7A180-6BBF-481F-AD12-E045A2755C35}"/>
              </a:ext>
            </a:extLst>
          </p:cNvPr>
          <p:cNvSpPr/>
          <p:nvPr/>
        </p:nvSpPr>
        <p:spPr>
          <a:xfrm>
            <a:off x="5924515" y="3854028"/>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49" name="Ellipse 48">
            <a:extLst>
              <a:ext uri="{FF2B5EF4-FFF2-40B4-BE49-F238E27FC236}">
                <a16:creationId xmlns:a16="http://schemas.microsoft.com/office/drawing/2014/main" id="{E2C0CB3E-E955-4617-B31F-574156C4C1AA}"/>
              </a:ext>
            </a:extLst>
          </p:cNvPr>
          <p:cNvSpPr/>
          <p:nvPr/>
        </p:nvSpPr>
        <p:spPr>
          <a:xfrm>
            <a:off x="6294561" y="3894033"/>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51" name="Ellipse 50">
            <a:extLst>
              <a:ext uri="{FF2B5EF4-FFF2-40B4-BE49-F238E27FC236}">
                <a16:creationId xmlns:a16="http://schemas.microsoft.com/office/drawing/2014/main" id="{3BAE8692-CDC1-4563-8E76-93B325DBEE06}"/>
              </a:ext>
            </a:extLst>
          </p:cNvPr>
          <p:cNvSpPr/>
          <p:nvPr/>
        </p:nvSpPr>
        <p:spPr>
          <a:xfrm>
            <a:off x="6077391" y="4067302"/>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53" name="Ellipse 52">
            <a:extLst>
              <a:ext uri="{FF2B5EF4-FFF2-40B4-BE49-F238E27FC236}">
                <a16:creationId xmlns:a16="http://schemas.microsoft.com/office/drawing/2014/main" id="{996F55BE-E465-4530-A062-2E64B67EE625}"/>
              </a:ext>
            </a:extLst>
          </p:cNvPr>
          <p:cNvSpPr/>
          <p:nvPr/>
        </p:nvSpPr>
        <p:spPr>
          <a:xfrm>
            <a:off x="5800651" y="3069659"/>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55" name="Ellipse 54">
            <a:extLst>
              <a:ext uri="{FF2B5EF4-FFF2-40B4-BE49-F238E27FC236}">
                <a16:creationId xmlns:a16="http://schemas.microsoft.com/office/drawing/2014/main" id="{67134AFC-884C-45F7-ADF6-318551D50BD1}"/>
              </a:ext>
            </a:extLst>
          </p:cNvPr>
          <p:cNvSpPr/>
          <p:nvPr/>
        </p:nvSpPr>
        <p:spPr>
          <a:xfrm>
            <a:off x="5810652" y="2940127"/>
            <a:ext cx="58675" cy="51435"/>
          </a:xfrm>
          <a:prstGeom prst="ellipse">
            <a:avLst/>
          </a:prstGeom>
          <a:solidFill>
            <a:schemeClr val="accent1">
              <a:lumMod val="40000"/>
              <a:lumOff val="6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
        <p:nvSpPr>
          <p:cNvPr id="57" name="Légende : flèche courbée à une bordure 56">
            <a:extLst>
              <a:ext uri="{FF2B5EF4-FFF2-40B4-BE49-F238E27FC236}">
                <a16:creationId xmlns:a16="http://schemas.microsoft.com/office/drawing/2014/main" id="{B7630526-8AF1-4F94-98CB-54ECF9BC443F}"/>
              </a:ext>
            </a:extLst>
          </p:cNvPr>
          <p:cNvSpPr/>
          <p:nvPr/>
        </p:nvSpPr>
        <p:spPr>
          <a:xfrm flipH="1">
            <a:off x="3945933" y="4349661"/>
            <a:ext cx="1332257" cy="219722"/>
          </a:xfrm>
          <a:prstGeom prst="accentCallout2">
            <a:avLst>
              <a:gd name="adj1" fmla="val 58144"/>
              <a:gd name="adj2" fmla="val -3333"/>
              <a:gd name="adj3" fmla="val 58573"/>
              <a:gd name="adj4" fmla="val -48328"/>
              <a:gd name="adj5" fmla="val -201087"/>
              <a:gd name="adj6" fmla="val -49656"/>
            </a:avLst>
          </a:prstGeom>
          <a:noFill/>
          <a:ln w="9525" cap="flat" cmpd="sng" algn="ctr">
            <a:solidFill>
              <a:schemeClr val="accent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r" defTabSz="685733" hangingPunct="1">
              <a:defRPr/>
            </a:pPr>
            <a:r>
              <a:rPr lang="fr-FR" sz="1600" b="0" kern="1200" dirty="0" err="1">
                <a:solidFill>
                  <a:schemeClr val="tx2"/>
                </a:solidFill>
                <a:latin typeface="Source Sans Pro" panose="020B0503030403020204" pitchFamily="34" charset="0"/>
              </a:rPr>
              <a:t>Nanortalik</a:t>
            </a:r>
            <a:endParaRPr lang="fr-BE" sz="1600" b="0" kern="1200" dirty="0">
              <a:solidFill>
                <a:schemeClr val="tx2"/>
              </a:solidFill>
              <a:latin typeface="Source Sans Pro" panose="020B0503030403020204" pitchFamily="34" charset="0"/>
            </a:endParaRPr>
          </a:p>
        </p:txBody>
      </p:sp>
      <p:sp>
        <p:nvSpPr>
          <p:cNvPr id="58" name="ZoneTexte 57">
            <a:extLst>
              <a:ext uri="{FF2B5EF4-FFF2-40B4-BE49-F238E27FC236}">
                <a16:creationId xmlns:a16="http://schemas.microsoft.com/office/drawing/2014/main" id="{EBEB7262-E19D-4BCF-8259-D4964E0B1FC4}"/>
              </a:ext>
            </a:extLst>
          </p:cNvPr>
          <p:cNvSpPr txBox="1"/>
          <p:nvPr/>
        </p:nvSpPr>
        <p:spPr>
          <a:xfrm>
            <a:off x="3234364" y="1164404"/>
            <a:ext cx="5444906" cy="1077218"/>
          </a:xfrm>
          <a:prstGeom prst="rect">
            <a:avLst/>
          </a:prstGeom>
          <a:noFill/>
        </p:spPr>
        <p:txBody>
          <a:bodyPr wrap="square" rtlCol="0">
            <a:spAutoFit/>
          </a:bodyPr>
          <a:lstStyle/>
          <a:p>
            <a:pPr marL="285750" indent="-285750" algn="l" defTabSz="685733" hangingPunct="1">
              <a:buFont typeface="Arial" panose="020B0604020202020204" pitchFamily="34" charset="0"/>
              <a:buChar char="•"/>
              <a:defRPr/>
            </a:pPr>
            <a:r>
              <a:rPr lang="fr-FR" sz="1600" b="0" kern="1200" dirty="0">
                <a:solidFill>
                  <a:schemeClr val="tx2"/>
                </a:solidFill>
                <a:latin typeface="Source Sans Pro" panose="020B0503030403020204" pitchFamily="34" charset="0"/>
                <a:ea typeface="+mn-ea"/>
                <a:cs typeface="+mn-cs"/>
              </a:rPr>
              <a:t>Delivery and </a:t>
            </a:r>
            <a:r>
              <a:rPr lang="fr-FR" sz="1600" b="0" kern="1200" dirty="0" err="1">
                <a:solidFill>
                  <a:schemeClr val="tx2"/>
                </a:solidFill>
                <a:latin typeface="Source Sans Pro" panose="020B0503030403020204" pitchFamily="34" charset="0"/>
                <a:ea typeface="+mn-ea"/>
                <a:cs typeface="+mn-cs"/>
              </a:rPr>
              <a:t>blank</a:t>
            </a:r>
            <a:r>
              <a:rPr lang="fr-FR" sz="1600" b="0" kern="1200" dirty="0">
                <a:solidFill>
                  <a:schemeClr val="tx2"/>
                </a:solidFill>
                <a:latin typeface="Source Sans Pro" panose="020B0503030403020204" pitchFamily="34" charset="0"/>
                <a:ea typeface="+mn-ea"/>
                <a:cs typeface="+mn-cs"/>
              </a:rPr>
              <a:t> test of the stations in </a:t>
            </a:r>
            <a:r>
              <a:rPr lang="fr-FR" sz="1600" kern="1200" dirty="0" err="1">
                <a:solidFill>
                  <a:schemeClr val="tx2"/>
                </a:solidFill>
                <a:latin typeface="Source Sans Pro" panose="020B0503030403020204" pitchFamily="34" charset="0"/>
                <a:ea typeface="+mn-ea"/>
                <a:cs typeface="+mn-cs"/>
              </a:rPr>
              <a:t>Narsaq</a:t>
            </a:r>
            <a:endParaRPr lang="fr-FR" sz="1600" kern="1200" dirty="0">
              <a:solidFill>
                <a:schemeClr val="tx2"/>
              </a:solidFill>
              <a:latin typeface="Source Sans Pro" panose="020B0503030403020204" pitchFamily="34" charset="0"/>
              <a:ea typeface="+mn-ea"/>
              <a:cs typeface="+mn-cs"/>
            </a:endParaRPr>
          </a:p>
          <a:p>
            <a:pPr marL="285750" indent="-285750" algn="l" defTabSz="685733" hangingPunct="1">
              <a:buFont typeface="Arial" panose="020B0604020202020204" pitchFamily="34" charset="0"/>
              <a:buChar char="•"/>
              <a:defRPr/>
            </a:pPr>
            <a:r>
              <a:rPr lang="fr-FR" sz="1600" b="0" kern="1200" dirty="0">
                <a:solidFill>
                  <a:schemeClr val="tx2"/>
                </a:solidFill>
                <a:latin typeface="Source Sans Pro" panose="020B0503030403020204" pitchFamily="34" charset="0"/>
                <a:ea typeface="+mn-ea"/>
                <a:cs typeface="+mn-cs"/>
              </a:rPr>
              <a:t>Use of </a:t>
            </a:r>
            <a:r>
              <a:rPr lang="fr-FR" sz="1600" kern="1200" dirty="0" err="1">
                <a:solidFill>
                  <a:schemeClr val="tx2"/>
                </a:solidFill>
                <a:latin typeface="Source Sans Pro" panose="020B0503030403020204" pitchFamily="34" charset="0"/>
                <a:ea typeface="+mn-ea"/>
                <a:cs typeface="+mn-cs"/>
              </a:rPr>
              <a:t>Nanortalik</a:t>
            </a:r>
            <a:r>
              <a:rPr lang="fr-FR" sz="1600" b="0" kern="1200" dirty="0">
                <a:solidFill>
                  <a:schemeClr val="tx2"/>
                </a:solidFill>
                <a:latin typeface="Source Sans Pro" panose="020B0503030403020204" pitchFamily="34" charset="0"/>
                <a:ea typeface="+mn-ea"/>
                <a:cs typeface="+mn-cs"/>
              </a:rPr>
              <a:t> as </a:t>
            </a:r>
            <a:r>
              <a:rPr lang="fr-FR" sz="1600" b="0" kern="1200" dirty="0" err="1">
                <a:solidFill>
                  <a:schemeClr val="tx2"/>
                </a:solidFill>
                <a:latin typeface="Source Sans Pro" panose="020B0503030403020204" pitchFamily="34" charset="0"/>
                <a:ea typeface="+mn-ea"/>
                <a:cs typeface="+mn-cs"/>
              </a:rPr>
              <a:t>operational</a:t>
            </a:r>
            <a:r>
              <a:rPr lang="fr-FR" sz="1600" b="0" kern="1200" dirty="0">
                <a:solidFill>
                  <a:schemeClr val="tx2"/>
                </a:solidFill>
                <a:latin typeface="Source Sans Pro" panose="020B0503030403020204" pitchFamily="34" charset="0"/>
                <a:ea typeface="+mn-ea"/>
                <a:cs typeface="+mn-cs"/>
              </a:rPr>
              <a:t> base for Stations 1 and 2</a:t>
            </a:r>
          </a:p>
          <a:p>
            <a:pPr marL="285750" indent="-285750" algn="l" defTabSz="685733" hangingPunct="1">
              <a:buFont typeface="Arial" panose="020B0604020202020204" pitchFamily="34" charset="0"/>
              <a:buChar char="•"/>
              <a:defRPr/>
            </a:pPr>
            <a:r>
              <a:rPr lang="fr-FR" sz="1600" b="0" kern="1200" dirty="0">
                <a:solidFill>
                  <a:schemeClr val="tx2"/>
                </a:solidFill>
                <a:latin typeface="Source Sans Pro" panose="020B0503030403020204" pitchFamily="34" charset="0"/>
                <a:ea typeface="+mn-ea"/>
                <a:cs typeface="+mn-cs"/>
              </a:rPr>
              <a:t>Use of </a:t>
            </a:r>
            <a:r>
              <a:rPr lang="fr-FR" sz="1600" kern="1200" dirty="0">
                <a:solidFill>
                  <a:schemeClr val="tx2"/>
                </a:solidFill>
                <a:latin typeface="Source Sans Pro" panose="020B0503030403020204" pitchFamily="34" charset="0"/>
                <a:ea typeface="+mn-ea"/>
                <a:cs typeface="+mn-cs"/>
              </a:rPr>
              <a:t>Aappilattoq</a:t>
            </a:r>
            <a:r>
              <a:rPr lang="fr-FR" sz="1600" b="0" kern="1200" dirty="0">
                <a:solidFill>
                  <a:schemeClr val="tx2"/>
                </a:solidFill>
                <a:latin typeface="Source Sans Pro" panose="020B0503030403020204" pitchFamily="34" charset="0"/>
                <a:ea typeface="+mn-ea"/>
                <a:cs typeface="+mn-cs"/>
              </a:rPr>
              <a:t> as </a:t>
            </a:r>
            <a:r>
              <a:rPr lang="fr-FR" sz="1600" b="0" kern="1200" dirty="0" err="1">
                <a:solidFill>
                  <a:schemeClr val="tx2"/>
                </a:solidFill>
                <a:latin typeface="Source Sans Pro" panose="020B0503030403020204" pitchFamily="34" charset="0"/>
                <a:ea typeface="+mn-ea"/>
                <a:cs typeface="+mn-cs"/>
              </a:rPr>
              <a:t>operational</a:t>
            </a:r>
            <a:r>
              <a:rPr lang="fr-FR" sz="1600" b="0" kern="1200" dirty="0">
                <a:solidFill>
                  <a:schemeClr val="tx2"/>
                </a:solidFill>
                <a:latin typeface="Source Sans Pro" panose="020B0503030403020204" pitchFamily="34" charset="0"/>
                <a:ea typeface="+mn-ea"/>
                <a:cs typeface="+mn-cs"/>
              </a:rPr>
              <a:t> base for Station 3 and maintenance</a:t>
            </a:r>
            <a:endParaRPr lang="fr-BE" sz="1600" b="0" kern="1200" dirty="0">
              <a:solidFill>
                <a:schemeClr val="tx2"/>
              </a:solidFill>
              <a:latin typeface="Source Sans Pro" panose="020B0503030403020204" pitchFamily="34" charset="0"/>
              <a:ea typeface="+mn-ea"/>
              <a:cs typeface="+mn-cs"/>
            </a:endParaRPr>
          </a:p>
        </p:txBody>
      </p:sp>
      <p:sp>
        <p:nvSpPr>
          <p:cNvPr id="3" name="Titre 1">
            <a:extLst>
              <a:ext uri="{FF2B5EF4-FFF2-40B4-BE49-F238E27FC236}">
                <a16:creationId xmlns:a16="http://schemas.microsoft.com/office/drawing/2014/main" id="{96488E6D-9628-4148-B3E2-10B0A6B3CDEF}"/>
              </a:ext>
            </a:extLst>
          </p:cNvPr>
          <p:cNvSpPr txBox="1">
            <a:spLocks/>
          </p:cNvSpPr>
          <p:nvPr/>
        </p:nvSpPr>
        <p:spPr>
          <a:xfrm>
            <a:off x="2801007" y="209242"/>
            <a:ext cx="4989175" cy="678382"/>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defTabSz="308049">
              <a:defRPr/>
            </a:pPr>
            <a:r>
              <a:rPr lang="fr-FR" sz="3000" b="1" dirty="0">
                <a:solidFill>
                  <a:schemeClr val="tx2"/>
                </a:solidFill>
                <a:latin typeface="Source Sans Pro" panose="020B0503030403020204" pitchFamily="34" charset="0"/>
              </a:rPr>
              <a:t>Our stops in South </a:t>
            </a:r>
            <a:r>
              <a:rPr lang="fr-FR" sz="3000" b="1" dirty="0" err="1">
                <a:solidFill>
                  <a:schemeClr val="tx2"/>
                </a:solidFill>
                <a:latin typeface="Source Sans Pro" panose="020B0503030403020204" pitchFamily="34" charset="0"/>
              </a:rPr>
              <a:t>Greenland</a:t>
            </a:r>
            <a:endParaRPr lang="en-US" sz="3000" b="1" dirty="0">
              <a:solidFill>
                <a:schemeClr val="tx2"/>
              </a:solidFill>
              <a:latin typeface="Source Sans Pro" panose="020B0503030403020204" pitchFamily="34" charset="0"/>
            </a:endParaRPr>
          </a:p>
        </p:txBody>
      </p:sp>
      <p:pic>
        <p:nvPicPr>
          <p:cNvPr id="25" name="Picture 2" descr="Résultat de recherche d'images pour &quot;logo universite de Liège&quot;">
            <a:extLst>
              <a:ext uri="{FF2B5EF4-FFF2-40B4-BE49-F238E27FC236}">
                <a16:creationId xmlns:a16="http://schemas.microsoft.com/office/drawing/2014/main" id="{F6EFFD1A-2CF8-CD46-A3F1-9E2AED8AC8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A3D25D9-D8AE-5A45-96B1-2AAB41E5C6AD}"/>
              </a:ext>
            </a:extLst>
          </p:cNvPr>
          <p:cNvSpPr/>
          <p:nvPr/>
        </p:nvSpPr>
        <p:spPr>
          <a:xfrm>
            <a:off x="3755905" y="2438140"/>
            <a:ext cx="4445779" cy="2418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33" hangingPunct="1">
              <a:defRPr/>
            </a:pPr>
            <a:endParaRPr lang="fr-BE" sz="1350" b="0" kern="1200">
              <a:solidFill>
                <a:prstClr val="white"/>
              </a:solidFill>
              <a:latin typeface="Calibri" panose="020F0502020204030204"/>
            </a:endParaRPr>
          </a:p>
        </p:txBody>
      </p:sp>
    </p:spTree>
    <p:extLst>
      <p:ext uri="{BB962C8B-B14F-4D97-AF65-F5344CB8AC3E}">
        <p14:creationId xmlns:p14="http://schemas.microsoft.com/office/powerpoint/2010/main" val="562968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1D00958-0480-4A81-9A12-521FD9B87C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10"/>
          <a:stretch/>
        </p:blipFill>
        <p:spPr>
          <a:xfrm>
            <a:off x="1271728" y="135324"/>
            <a:ext cx="2859220" cy="4885259"/>
          </a:xfrm>
          <a:prstGeom prst="rect">
            <a:avLst/>
          </a:prstGeom>
        </p:spPr>
      </p:pic>
      <p:pic>
        <p:nvPicPr>
          <p:cNvPr id="4" name="Image 3">
            <a:extLst>
              <a:ext uri="{FF2B5EF4-FFF2-40B4-BE49-F238E27FC236}">
                <a16:creationId xmlns:a16="http://schemas.microsoft.com/office/drawing/2014/main" id="{6B7F7D6A-2603-4649-A398-948C12F353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03" b="10556"/>
          <a:stretch/>
        </p:blipFill>
        <p:spPr>
          <a:xfrm>
            <a:off x="4350673" y="3202825"/>
            <a:ext cx="3123796" cy="1796032"/>
          </a:xfrm>
          <a:prstGeom prst="rect">
            <a:avLst/>
          </a:prstGeom>
        </p:spPr>
      </p:pic>
      <p:pic>
        <p:nvPicPr>
          <p:cNvPr id="8" name="Image 7">
            <a:extLst>
              <a:ext uri="{FF2B5EF4-FFF2-40B4-BE49-F238E27FC236}">
                <a16:creationId xmlns:a16="http://schemas.microsoft.com/office/drawing/2014/main" id="{5C0804D9-7B92-4DFC-BF64-B6A7BB924B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411"/>
          <a:stretch/>
        </p:blipFill>
        <p:spPr>
          <a:xfrm>
            <a:off x="4345417" y="1081297"/>
            <a:ext cx="3129051" cy="1973163"/>
          </a:xfrm>
          <a:prstGeom prst="rect">
            <a:avLst/>
          </a:prstGeom>
        </p:spPr>
      </p:pic>
      <p:sp>
        <p:nvSpPr>
          <p:cNvPr id="3" name="Titre 1">
            <a:extLst>
              <a:ext uri="{FF2B5EF4-FFF2-40B4-BE49-F238E27FC236}">
                <a16:creationId xmlns:a16="http://schemas.microsoft.com/office/drawing/2014/main" id="{B8F84643-966C-4875-9454-7BF1EB80CAA9}"/>
              </a:ext>
            </a:extLst>
          </p:cNvPr>
          <p:cNvSpPr txBox="1">
            <a:spLocks/>
          </p:cNvSpPr>
          <p:nvPr/>
        </p:nvSpPr>
        <p:spPr>
          <a:xfrm>
            <a:off x="4340163" y="0"/>
            <a:ext cx="3450019" cy="1067952"/>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defTabSz="308049">
              <a:defRPr/>
            </a:pPr>
            <a:r>
              <a:rPr lang="fr-FR" sz="3000" b="1" dirty="0" err="1">
                <a:solidFill>
                  <a:schemeClr val="tx2"/>
                </a:solidFill>
                <a:latin typeface="Source Sans Pro" panose="020B0503030403020204" pitchFamily="34" charset="0"/>
              </a:rPr>
              <a:t>Narsaq</a:t>
            </a:r>
            <a:r>
              <a:rPr lang="fr-FR" sz="3000" b="1" dirty="0">
                <a:solidFill>
                  <a:schemeClr val="tx2"/>
                </a:solidFill>
                <a:latin typeface="Source Sans Pro" panose="020B0503030403020204" pitchFamily="34" charset="0"/>
              </a:rPr>
              <a:t> :</a:t>
            </a:r>
          </a:p>
          <a:p>
            <a:pPr algn="l" defTabSz="308049">
              <a:defRPr/>
            </a:pPr>
            <a:r>
              <a:rPr lang="fr-FR" sz="3000" b="1" dirty="0" err="1">
                <a:solidFill>
                  <a:schemeClr val="tx2"/>
                </a:solidFill>
                <a:latin typeface="Source Sans Pro" panose="020B0503030403020204" pitchFamily="34" charset="0"/>
              </a:rPr>
              <a:t>Incoming</a:t>
            </a:r>
            <a:r>
              <a:rPr lang="fr-FR" sz="3000" b="1" dirty="0">
                <a:solidFill>
                  <a:schemeClr val="tx2"/>
                </a:solidFill>
                <a:latin typeface="Source Sans Pro" panose="020B0503030403020204" pitchFamily="34" charset="0"/>
              </a:rPr>
              <a:t> boxes</a:t>
            </a:r>
            <a:endParaRPr lang="en-US" sz="3000" b="1"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751CEFFB-8474-C440-A078-7264F1F1B6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4337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DA8B605-1CAE-4A6E-A05B-7F6346F83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6414" y="2953363"/>
            <a:ext cx="2622983" cy="1967236"/>
          </a:xfrm>
          <a:prstGeom prst="rect">
            <a:avLst/>
          </a:prstGeom>
        </p:spPr>
      </p:pic>
      <p:pic>
        <p:nvPicPr>
          <p:cNvPr id="6" name="Image 5">
            <a:extLst>
              <a:ext uri="{FF2B5EF4-FFF2-40B4-BE49-F238E27FC236}">
                <a16:creationId xmlns:a16="http://schemas.microsoft.com/office/drawing/2014/main" id="{76215142-4F64-479B-B9CA-06C871143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888" y="2953363"/>
            <a:ext cx="2640340" cy="1980255"/>
          </a:xfrm>
          <a:prstGeom prst="rect">
            <a:avLst/>
          </a:prstGeom>
        </p:spPr>
      </p:pic>
      <p:pic>
        <p:nvPicPr>
          <p:cNvPr id="8" name="Image 7">
            <a:extLst>
              <a:ext uri="{FF2B5EF4-FFF2-40B4-BE49-F238E27FC236}">
                <a16:creationId xmlns:a16="http://schemas.microsoft.com/office/drawing/2014/main" id="{889D966A-2E54-4148-8BC5-E4363C98A9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199" b="7054"/>
          <a:stretch/>
        </p:blipFill>
        <p:spPr>
          <a:xfrm>
            <a:off x="1044888" y="698938"/>
            <a:ext cx="3561547" cy="2130187"/>
          </a:xfrm>
          <a:prstGeom prst="rect">
            <a:avLst/>
          </a:prstGeom>
        </p:spPr>
      </p:pic>
      <p:sp>
        <p:nvSpPr>
          <p:cNvPr id="11" name="ZoneTexte 10">
            <a:extLst>
              <a:ext uri="{FF2B5EF4-FFF2-40B4-BE49-F238E27FC236}">
                <a16:creationId xmlns:a16="http://schemas.microsoft.com/office/drawing/2014/main" id="{FC3F20E2-416D-47D7-9290-CC79C4C3B993}"/>
              </a:ext>
            </a:extLst>
          </p:cNvPr>
          <p:cNvSpPr txBox="1"/>
          <p:nvPr/>
        </p:nvSpPr>
        <p:spPr>
          <a:xfrm>
            <a:off x="4697123" y="821047"/>
            <a:ext cx="4390110" cy="2018694"/>
          </a:xfrm>
          <a:prstGeom prst="rect">
            <a:avLst/>
          </a:prstGeom>
          <a:noFill/>
        </p:spPr>
        <p:txBody>
          <a:bodyPr wrap="square" rtlCol="0">
            <a:spAutoFit/>
          </a:bodyPr>
          <a:lstStyle/>
          <a:p>
            <a:pPr algn="l" defTabSz="685733" hangingPunct="1">
              <a:defRPr/>
            </a:pPr>
            <a:r>
              <a:rPr lang="fr-FR" sz="1600" b="0" kern="1200" dirty="0" err="1">
                <a:solidFill>
                  <a:schemeClr val="tx2"/>
                </a:solidFill>
                <a:latin typeface="Source Sans Pro" panose="020B0503030403020204" pitchFamily="34" charset="0"/>
                <a:ea typeface="+mn-ea"/>
                <a:cs typeface="+mn-cs"/>
              </a:rPr>
              <a:t>Installing</a:t>
            </a:r>
            <a:r>
              <a:rPr lang="fr-FR" sz="1600" b="0" kern="1200" dirty="0">
                <a:solidFill>
                  <a:schemeClr val="tx2"/>
                </a:solidFill>
                <a:latin typeface="Source Sans Pro" panose="020B0503030403020204" pitchFamily="34" charset="0"/>
                <a:ea typeface="+mn-ea"/>
                <a:cs typeface="+mn-cs"/>
              </a:rPr>
              <a:t> a station </a:t>
            </a:r>
            <a:r>
              <a:rPr lang="fr-FR" sz="1600" b="0" kern="1200" dirty="0" err="1">
                <a:solidFill>
                  <a:schemeClr val="tx2"/>
                </a:solidFill>
                <a:latin typeface="Source Sans Pro" panose="020B0503030403020204" pitchFamily="34" charset="0"/>
                <a:ea typeface="+mn-ea"/>
                <a:cs typeface="+mn-cs"/>
              </a:rPr>
              <a:t>is</a:t>
            </a:r>
            <a:r>
              <a:rPr lang="fr-FR" sz="1600" b="0" kern="1200" dirty="0">
                <a:solidFill>
                  <a:schemeClr val="tx2"/>
                </a:solidFill>
                <a:latin typeface="Source Sans Pro" panose="020B0503030403020204" pitchFamily="34" charset="0"/>
                <a:ea typeface="+mn-ea"/>
                <a:cs typeface="+mn-cs"/>
              </a:rPr>
              <a:t> a </a:t>
            </a:r>
            <a:r>
              <a:rPr lang="fr-FR" sz="1600" b="0" kern="1200" dirty="0" err="1">
                <a:solidFill>
                  <a:schemeClr val="tx2"/>
                </a:solidFill>
                <a:latin typeface="Source Sans Pro" panose="020B0503030403020204" pitchFamily="34" charset="0"/>
                <a:ea typeface="+mn-ea"/>
                <a:cs typeface="+mn-cs"/>
              </a:rPr>
              <a:t>challenging</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task</a:t>
            </a:r>
            <a:r>
              <a:rPr lang="fr-FR" sz="1600" b="0" kern="1200" dirty="0">
                <a:solidFill>
                  <a:schemeClr val="tx2"/>
                </a:solidFill>
                <a:latin typeface="Source Sans Pro" panose="020B0503030403020204" pitchFamily="34" charset="0"/>
                <a:ea typeface="+mn-ea"/>
                <a:cs typeface="+mn-cs"/>
              </a:rPr>
              <a:t>:</a:t>
            </a:r>
          </a:p>
          <a:p>
            <a:pPr marL="285750" indent="-285750" algn="l" defTabSz="685733" hangingPunct="1">
              <a:buFont typeface="Arial" panose="020B0604020202020204" pitchFamily="34" charset="0"/>
              <a:buChar char="•"/>
              <a:defRPr/>
            </a:pPr>
            <a:r>
              <a:rPr lang="fr-FR" sz="1600" b="0" kern="1200" dirty="0">
                <a:solidFill>
                  <a:schemeClr val="tx2"/>
                </a:solidFill>
                <a:latin typeface="Source Sans Pro" panose="020B0503030403020204" pitchFamily="34" charset="0"/>
                <a:ea typeface="+mn-ea"/>
                <a:cs typeface="+mn-cs"/>
              </a:rPr>
              <a:t>Planning all </a:t>
            </a:r>
            <a:r>
              <a:rPr lang="fr-FR" sz="1600" b="0" kern="1200" dirty="0" err="1">
                <a:solidFill>
                  <a:schemeClr val="tx2"/>
                </a:solidFill>
                <a:latin typeface="Source Sans Pro" panose="020B0503030403020204" pitchFamily="34" charset="0"/>
                <a:ea typeface="+mn-ea"/>
                <a:cs typeface="+mn-cs"/>
              </a:rPr>
              <a:t>details</a:t>
            </a:r>
            <a:r>
              <a:rPr lang="fr-FR" sz="1600" b="0" kern="1200" dirty="0">
                <a:solidFill>
                  <a:schemeClr val="tx2"/>
                </a:solidFill>
                <a:latin typeface="Source Sans Pro" panose="020B0503030403020204" pitchFamily="34" charset="0"/>
                <a:ea typeface="+mn-ea"/>
                <a:cs typeface="+mn-cs"/>
              </a:rPr>
              <a:t> on the boat</a:t>
            </a:r>
          </a:p>
          <a:p>
            <a:pPr marL="285750" indent="-285750" algn="l" defTabSz="685733" hangingPunct="1">
              <a:buFont typeface="Arial" panose="020B0604020202020204" pitchFamily="34" charset="0"/>
              <a:buChar char="•"/>
              <a:defRPr/>
            </a:pPr>
            <a:r>
              <a:rPr lang="fr-FR" sz="1600" b="0" kern="1200" dirty="0" err="1">
                <a:solidFill>
                  <a:schemeClr val="tx2"/>
                </a:solidFill>
                <a:latin typeface="Source Sans Pro" panose="020B0503030403020204" pitchFamily="34" charset="0"/>
                <a:ea typeface="+mn-ea"/>
                <a:cs typeface="+mn-cs"/>
              </a:rPr>
              <a:t>Transferring</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everything</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ashore</a:t>
            </a:r>
            <a:endParaRPr lang="fr-FR" sz="1600" b="0" kern="1200" dirty="0">
              <a:solidFill>
                <a:schemeClr val="tx2"/>
              </a:solidFill>
              <a:latin typeface="Source Sans Pro" panose="020B0503030403020204" pitchFamily="34" charset="0"/>
              <a:ea typeface="+mn-ea"/>
              <a:cs typeface="+mn-cs"/>
            </a:endParaRPr>
          </a:p>
          <a:p>
            <a:pPr marL="285750" indent="-285750" algn="l" defTabSz="685733" hangingPunct="1">
              <a:buFont typeface="Arial" panose="020B0604020202020204" pitchFamily="34" charset="0"/>
              <a:buChar char="•"/>
              <a:defRPr/>
            </a:pPr>
            <a:r>
              <a:rPr lang="fr-FR" sz="1600" b="0" kern="1200" dirty="0" err="1">
                <a:solidFill>
                  <a:schemeClr val="tx2"/>
                </a:solidFill>
                <a:latin typeface="Source Sans Pro" panose="020B0503030403020204" pitchFamily="34" charset="0"/>
                <a:ea typeface="+mn-ea"/>
                <a:cs typeface="+mn-cs"/>
              </a:rPr>
              <a:t>Finding</a:t>
            </a:r>
            <a:r>
              <a:rPr lang="fr-FR" sz="1600" b="0" kern="1200" dirty="0">
                <a:solidFill>
                  <a:schemeClr val="tx2"/>
                </a:solidFill>
                <a:latin typeface="Source Sans Pro" panose="020B0503030403020204" pitchFamily="34" charset="0"/>
                <a:ea typeface="+mn-ea"/>
                <a:cs typeface="+mn-cs"/>
              </a:rPr>
              <a:t> the right spot for the station</a:t>
            </a:r>
          </a:p>
          <a:p>
            <a:pPr marL="285750" indent="-285750" algn="l" defTabSz="685733" hangingPunct="1">
              <a:buFont typeface="Arial" panose="020B0604020202020204" pitchFamily="34" charset="0"/>
              <a:buChar char="•"/>
              <a:defRPr/>
            </a:pPr>
            <a:r>
              <a:rPr lang="fr-FR" sz="1600" b="0" kern="1200" dirty="0" err="1">
                <a:solidFill>
                  <a:schemeClr val="tx2"/>
                </a:solidFill>
                <a:latin typeface="Source Sans Pro" panose="020B0503030403020204" pitchFamily="34" charset="0"/>
                <a:ea typeface="+mn-ea"/>
                <a:cs typeface="+mn-cs"/>
              </a:rPr>
              <a:t>Getting</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everything</a:t>
            </a:r>
            <a:r>
              <a:rPr lang="fr-FR" sz="1600" b="0" kern="1200" dirty="0">
                <a:solidFill>
                  <a:schemeClr val="tx2"/>
                </a:solidFill>
                <a:latin typeface="Source Sans Pro" panose="020B0503030403020204" pitchFamily="34" charset="0"/>
                <a:ea typeface="+mn-ea"/>
                <a:cs typeface="+mn-cs"/>
              </a:rPr>
              <a:t> on site</a:t>
            </a:r>
          </a:p>
          <a:p>
            <a:pPr marL="285750" indent="-285750" algn="l" defTabSz="685733" hangingPunct="1">
              <a:buFont typeface="Arial" panose="020B0604020202020204" pitchFamily="34" charset="0"/>
              <a:buChar char="•"/>
              <a:defRPr/>
            </a:pPr>
            <a:r>
              <a:rPr lang="fr-FR" sz="1600" b="0" kern="1200" dirty="0" err="1">
                <a:solidFill>
                  <a:schemeClr val="tx2"/>
                </a:solidFill>
                <a:latin typeface="Source Sans Pro" panose="020B0503030403020204" pitchFamily="34" charset="0"/>
                <a:ea typeface="+mn-ea"/>
                <a:cs typeface="+mn-cs"/>
              </a:rPr>
              <a:t>Starting</a:t>
            </a:r>
            <a:r>
              <a:rPr lang="fr-FR" sz="1600" b="0" kern="1200" dirty="0">
                <a:solidFill>
                  <a:schemeClr val="tx2"/>
                </a:solidFill>
                <a:latin typeface="Source Sans Pro" panose="020B0503030403020204" pitchFamily="34" charset="0"/>
                <a:ea typeface="+mn-ea"/>
                <a:cs typeface="+mn-cs"/>
              </a:rPr>
              <a:t> the installation, </a:t>
            </a:r>
            <a:r>
              <a:rPr lang="fr-FR" sz="1600" b="0" kern="1200" dirty="0" err="1">
                <a:solidFill>
                  <a:schemeClr val="tx2"/>
                </a:solidFill>
                <a:latin typeface="Source Sans Pro" panose="020B0503030403020204" pitchFamily="34" charset="0"/>
                <a:ea typeface="+mn-ea"/>
                <a:cs typeface="+mn-cs"/>
              </a:rPr>
              <a:t>hoping</a:t>
            </a:r>
            <a:r>
              <a:rPr lang="fr-FR" sz="1600" b="0" kern="1200" dirty="0">
                <a:solidFill>
                  <a:schemeClr val="tx2"/>
                </a:solidFill>
                <a:latin typeface="Source Sans Pro" panose="020B0503030403020204" pitchFamily="34" charset="0"/>
                <a:ea typeface="+mn-ea"/>
                <a:cs typeface="+mn-cs"/>
              </a:rPr>
              <a:t> for the best</a:t>
            </a:r>
          </a:p>
          <a:p>
            <a:pPr marL="285750" indent="-285750" algn="l" defTabSz="685733" hangingPunct="1">
              <a:buFont typeface="Arial" panose="020B0604020202020204" pitchFamily="34" charset="0"/>
              <a:buChar char="•"/>
              <a:defRPr/>
            </a:pPr>
            <a:r>
              <a:rPr lang="fr-FR" sz="1600" b="0" kern="1200" dirty="0" err="1">
                <a:solidFill>
                  <a:schemeClr val="tx2"/>
                </a:solidFill>
                <a:latin typeface="Source Sans Pro" panose="020B0503030403020204" pitchFamily="34" charset="0"/>
                <a:ea typeface="+mn-ea"/>
                <a:cs typeface="+mn-cs"/>
              </a:rPr>
              <a:t>Dealing</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with</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unpredictable</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weather</a:t>
            </a:r>
            <a:endParaRPr lang="fr-FR" sz="1600" b="0" kern="1200" dirty="0">
              <a:solidFill>
                <a:schemeClr val="tx2"/>
              </a:solidFill>
              <a:latin typeface="Source Sans Pro" panose="020B0503030403020204" pitchFamily="34" charset="0"/>
              <a:ea typeface="+mn-ea"/>
              <a:cs typeface="+mn-cs"/>
            </a:endParaRPr>
          </a:p>
          <a:p>
            <a:pPr marL="214292" indent="-214292" algn="l" defTabSz="685733" hangingPunct="1">
              <a:buFont typeface="Arial" panose="020B0604020202020204" pitchFamily="34" charset="0"/>
              <a:buChar char="•"/>
              <a:defRPr/>
            </a:pPr>
            <a:endParaRPr lang="fr-BE" sz="1318" b="0" kern="1200" dirty="0">
              <a:solidFill>
                <a:prstClr val="black"/>
              </a:solidFill>
              <a:latin typeface="Helvetica Neue Light"/>
              <a:ea typeface="+mn-ea"/>
              <a:cs typeface="+mn-cs"/>
            </a:endParaRPr>
          </a:p>
        </p:txBody>
      </p:sp>
      <p:pic>
        <p:nvPicPr>
          <p:cNvPr id="13" name="Image 12">
            <a:extLst>
              <a:ext uri="{FF2B5EF4-FFF2-40B4-BE49-F238E27FC236}">
                <a16:creationId xmlns:a16="http://schemas.microsoft.com/office/drawing/2014/main" id="{5B7C7CE7-A282-4D08-A026-98CD885C5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226" y="2953363"/>
            <a:ext cx="1485191" cy="1980255"/>
          </a:xfrm>
          <a:prstGeom prst="rect">
            <a:avLst/>
          </a:prstGeom>
        </p:spPr>
      </p:pic>
      <p:sp>
        <p:nvSpPr>
          <p:cNvPr id="14" name="ZoneTexte 13">
            <a:extLst>
              <a:ext uri="{FF2B5EF4-FFF2-40B4-BE49-F238E27FC236}">
                <a16:creationId xmlns:a16="http://schemas.microsoft.com/office/drawing/2014/main" id="{2AF60099-BFC1-424C-8EFD-755D742D8A21}"/>
              </a:ext>
            </a:extLst>
          </p:cNvPr>
          <p:cNvSpPr txBox="1"/>
          <p:nvPr/>
        </p:nvSpPr>
        <p:spPr>
          <a:xfrm>
            <a:off x="6810704" y="4920599"/>
            <a:ext cx="1188694" cy="215444"/>
          </a:xfrm>
          <a:prstGeom prst="rect">
            <a:avLst/>
          </a:prstGeom>
          <a:noFill/>
        </p:spPr>
        <p:txBody>
          <a:bodyPr wrap="square" rtlCol="0">
            <a:spAutoFit/>
          </a:bodyPr>
          <a:lstStyle/>
          <a:p>
            <a:pPr algn="r" defTabSz="685733" hangingPunct="1">
              <a:defRPr/>
            </a:pPr>
            <a:r>
              <a:rPr lang="fr-FR" sz="800" b="0" i="1" kern="1200" dirty="0">
                <a:solidFill>
                  <a:schemeClr val="tx2"/>
                </a:solidFill>
                <a:latin typeface="Source Sans Pro Light" panose="020B0403030403020204" pitchFamily="34" charset="0"/>
                <a:ea typeface="+mn-ea"/>
                <a:cs typeface="+mn-cs"/>
              </a:rPr>
              <a:t>Photos © Julien </a:t>
            </a:r>
            <a:r>
              <a:rPr lang="fr-FR" sz="800" b="0" i="1" kern="1200" dirty="0" err="1">
                <a:solidFill>
                  <a:schemeClr val="tx2"/>
                </a:solidFill>
                <a:latin typeface="Source Sans Pro Light" panose="020B0403030403020204" pitchFamily="34" charset="0"/>
                <a:ea typeface="+mn-ea"/>
                <a:cs typeface="+mn-cs"/>
              </a:rPr>
              <a:t>Fumard</a:t>
            </a:r>
            <a:endParaRPr lang="fr-BE" sz="800" b="0" i="1" kern="1200" dirty="0">
              <a:solidFill>
                <a:schemeClr val="tx2"/>
              </a:solidFill>
              <a:latin typeface="Source Sans Pro Light" panose="020B0403030403020204" pitchFamily="34" charset="0"/>
              <a:ea typeface="+mn-ea"/>
              <a:cs typeface="+mn-cs"/>
            </a:endParaRPr>
          </a:p>
        </p:txBody>
      </p:sp>
      <p:sp>
        <p:nvSpPr>
          <p:cNvPr id="3" name="Titre 1">
            <a:extLst>
              <a:ext uri="{FF2B5EF4-FFF2-40B4-BE49-F238E27FC236}">
                <a16:creationId xmlns:a16="http://schemas.microsoft.com/office/drawing/2014/main" id="{A04DD30B-D3CA-4D29-B11D-2DFA5D4300D8}"/>
              </a:ext>
            </a:extLst>
          </p:cNvPr>
          <p:cNvSpPr txBox="1">
            <a:spLocks/>
          </p:cNvSpPr>
          <p:nvPr/>
        </p:nvSpPr>
        <p:spPr>
          <a:xfrm>
            <a:off x="0" y="0"/>
            <a:ext cx="8739352" cy="69893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en-US" sz="3000" b="1" dirty="0">
                <a:solidFill>
                  <a:schemeClr val="tx2"/>
                </a:solidFill>
                <a:latin typeface="Source Sans Pro" panose="020B0503030403020204" pitchFamily="34" charset="0"/>
              </a:rPr>
              <a:t>Installing a station is easier said than done!</a:t>
            </a:r>
          </a:p>
        </p:txBody>
      </p:sp>
      <p:pic>
        <p:nvPicPr>
          <p:cNvPr id="9" name="Picture 2" descr="Résultat de recherche d'images pour &quot;logo universite de Liège&quot;">
            <a:extLst>
              <a:ext uri="{FF2B5EF4-FFF2-40B4-BE49-F238E27FC236}">
                <a16:creationId xmlns:a16="http://schemas.microsoft.com/office/drawing/2014/main" id="{FD416234-CD02-1840-B0A5-97F2444317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28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E2D7DCA-09F9-423F-A80C-D7BDF3DA9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48" y="893379"/>
            <a:ext cx="7753683" cy="3876843"/>
          </a:xfrm>
          <a:prstGeom prst="rect">
            <a:avLst/>
          </a:prstGeom>
        </p:spPr>
      </p:pic>
      <p:sp>
        <p:nvSpPr>
          <p:cNvPr id="3" name="Titre 1">
            <a:extLst>
              <a:ext uri="{FF2B5EF4-FFF2-40B4-BE49-F238E27FC236}">
                <a16:creationId xmlns:a16="http://schemas.microsoft.com/office/drawing/2014/main" id="{3975C901-E8A3-40CE-BABA-E2B83025A63A}"/>
              </a:ext>
            </a:extLst>
          </p:cNvPr>
          <p:cNvSpPr txBox="1">
            <a:spLocks/>
          </p:cNvSpPr>
          <p:nvPr/>
        </p:nvSpPr>
        <p:spPr>
          <a:xfrm>
            <a:off x="1368107" y="246573"/>
            <a:ext cx="6436364" cy="585316"/>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err="1">
                <a:solidFill>
                  <a:schemeClr val="tx2"/>
                </a:solidFill>
                <a:latin typeface="Source Sans Pro" panose="020B0503030403020204" pitchFamily="34" charset="0"/>
              </a:rPr>
              <a:t>Transporting</a:t>
            </a:r>
            <a:r>
              <a:rPr lang="fr-FR" sz="3000" b="1" dirty="0">
                <a:solidFill>
                  <a:schemeClr val="tx2"/>
                </a:solidFill>
                <a:latin typeface="Source Sans Pro" panose="020B0503030403020204" pitchFamily="34" charset="0"/>
              </a:rPr>
              <a:t> a station </a:t>
            </a:r>
            <a:r>
              <a:rPr lang="fr-FR" sz="3000" b="1" dirty="0" err="1">
                <a:solidFill>
                  <a:schemeClr val="tx2"/>
                </a:solidFill>
                <a:latin typeface="Source Sans Pro" panose="020B0503030403020204" pitchFamily="34" charset="0"/>
              </a:rPr>
              <a:t>ashore</a:t>
            </a:r>
            <a:endParaRPr lang="en-US" sz="3000" b="1" dirty="0">
              <a:solidFill>
                <a:schemeClr val="tx2"/>
              </a:solidFill>
              <a:latin typeface="Source Sans Pro" panose="020B0503030403020204" pitchFamily="34" charset="0"/>
            </a:endParaRPr>
          </a:p>
        </p:txBody>
      </p:sp>
      <p:pic>
        <p:nvPicPr>
          <p:cNvPr id="5" name="Picture 2" descr="Résultat de recherche d'images pour &quot;logo universite de Liège&quot;">
            <a:extLst>
              <a:ext uri="{FF2B5EF4-FFF2-40B4-BE49-F238E27FC236}">
                <a16:creationId xmlns:a16="http://schemas.microsoft.com/office/drawing/2014/main" id="{2EA52B8D-4625-824B-82C1-C56E232A44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8047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DD3061-3368-49ED-B8F4-476608A33B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14"/>
          <a:stretch/>
        </p:blipFill>
        <p:spPr>
          <a:xfrm>
            <a:off x="1639204" y="823622"/>
            <a:ext cx="5865592" cy="4152250"/>
          </a:xfrm>
          <a:prstGeom prst="rect">
            <a:avLst/>
          </a:prstGeom>
        </p:spPr>
      </p:pic>
      <p:sp>
        <p:nvSpPr>
          <p:cNvPr id="3" name="Titre 1">
            <a:extLst>
              <a:ext uri="{FF2B5EF4-FFF2-40B4-BE49-F238E27FC236}">
                <a16:creationId xmlns:a16="http://schemas.microsoft.com/office/drawing/2014/main" id="{65D6E8DC-E454-439A-B40A-7B4B62D19131}"/>
              </a:ext>
            </a:extLst>
          </p:cNvPr>
          <p:cNvSpPr txBox="1">
            <a:spLocks/>
          </p:cNvSpPr>
          <p:nvPr/>
        </p:nvSpPr>
        <p:spPr>
          <a:xfrm>
            <a:off x="1353818" y="0"/>
            <a:ext cx="6436364" cy="1067952"/>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err="1">
                <a:solidFill>
                  <a:schemeClr val="tx2"/>
                </a:solidFill>
                <a:latin typeface="Source Sans Pro" panose="020B0503030403020204" pitchFamily="34" charset="0"/>
              </a:rPr>
              <a:t>Finalizing</a:t>
            </a:r>
            <a:r>
              <a:rPr lang="fr-FR" sz="3000" b="1" dirty="0">
                <a:solidFill>
                  <a:schemeClr val="tx2"/>
                </a:solidFill>
                <a:latin typeface="Source Sans Pro" panose="020B0503030403020204" pitchFamily="34" charset="0"/>
              </a:rPr>
              <a:t> the installation of Station 1</a:t>
            </a:r>
            <a:endParaRPr lang="en-US" sz="3000" b="1" dirty="0">
              <a:solidFill>
                <a:schemeClr val="tx2"/>
              </a:solidFill>
              <a:latin typeface="Source Sans Pro" panose="020B0503030403020204" pitchFamily="34" charset="0"/>
            </a:endParaRPr>
          </a:p>
        </p:txBody>
      </p:sp>
      <p:pic>
        <p:nvPicPr>
          <p:cNvPr id="5" name="Picture 2" descr="Résultat de recherche d'images pour &quot;logo universite de Liège&quot;">
            <a:extLst>
              <a:ext uri="{FF2B5EF4-FFF2-40B4-BE49-F238E27FC236}">
                <a16:creationId xmlns:a16="http://schemas.microsoft.com/office/drawing/2014/main" id="{BA02E88F-4D54-E143-9547-BBBFB19BE3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13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Global picture of the Global Grid"/>
          <p:cNvSpPr txBox="1">
            <a:spLocks noGrp="1"/>
          </p:cNvSpPr>
          <p:nvPr>
            <p:ph type="title"/>
          </p:nvPr>
        </p:nvSpPr>
        <p:spPr>
          <a:xfrm>
            <a:off x="1321480" y="16746"/>
            <a:ext cx="6679520" cy="1138535"/>
          </a:xfrm>
          <a:prstGeom prst="rect">
            <a:avLst/>
          </a:prstGeom>
        </p:spPr>
        <p:txBody>
          <a:bodyPr>
            <a:normAutofit/>
          </a:bodyPr>
          <a:lstStyle>
            <a:lvl1pPr>
              <a:defRPr sz="5000"/>
            </a:lvl1pPr>
          </a:lstStyle>
          <a:p>
            <a:r>
              <a:rPr sz="3000" b="1" dirty="0">
                <a:solidFill>
                  <a:schemeClr val="tx2"/>
                </a:solidFill>
                <a:latin typeface="Source Sans Pro" panose="020B0503030403020204" pitchFamily="34" charset="0"/>
              </a:rPr>
              <a:t>Global </a:t>
            </a:r>
            <a:r>
              <a:rPr lang="fr-BE" sz="3000" b="1" dirty="0" err="1">
                <a:solidFill>
                  <a:schemeClr val="tx2"/>
                </a:solidFill>
                <a:latin typeface="Source Sans Pro" panose="020B0503030403020204" pitchFamily="34" charset="0"/>
              </a:rPr>
              <a:t>grid</a:t>
            </a:r>
            <a:r>
              <a:rPr lang="fr-BE" sz="3000" b="1" dirty="0">
                <a:solidFill>
                  <a:schemeClr val="tx2"/>
                </a:solidFill>
                <a:latin typeface="Source Sans Pro" panose="020B0503030403020204" pitchFamily="34" charset="0"/>
              </a:rPr>
              <a:t>:</a:t>
            </a:r>
            <a:br>
              <a:rPr lang="fr-BE" sz="3000" b="1" dirty="0">
                <a:solidFill>
                  <a:schemeClr val="tx2"/>
                </a:solidFill>
                <a:latin typeface="Source Sans Pro" panose="020B0503030403020204" pitchFamily="34" charset="0"/>
              </a:rPr>
            </a:br>
            <a:r>
              <a:rPr lang="fr-BE" sz="3000" b="1" dirty="0">
                <a:solidFill>
                  <a:schemeClr val="tx2"/>
                </a:solidFill>
                <a:latin typeface="Source Sans Pro" panose="020B0503030403020204" pitchFamily="34" charset="0"/>
              </a:rPr>
              <a:t>The </a:t>
            </a:r>
            <a:r>
              <a:rPr lang="fr-BE" sz="3000" b="1" dirty="0" err="1">
                <a:solidFill>
                  <a:schemeClr val="tx2"/>
                </a:solidFill>
                <a:latin typeface="Source Sans Pro" panose="020B0503030403020204" pitchFamily="34" charset="0"/>
              </a:rPr>
              <a:t>extreme</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electrical</a:t>
            </a:r>
            <a:r>
              <a:rPr lang="fr-BE" sz="3000" b="1" dirty="0">
                <a:solidFill>
                  <a:schemeClr val="tx2"/>
                </a:solidFill>
                <a:latin typeface="Source Sans Pro" panose="020B0503030403020204" pitchFamily="34" charset="0"/>
              </a:rPr>
              <a:t> network</a:t>
            </a:r>
            <a:endParaRPr sz="3000" b="1" dirty="0">
              <a:solidFill>
                <a:schemeClr val="tx2"/>
              </a:solidFill>
              <a:latin typeface="Source Sans Pro" panose="020B0503030403020204" pitchFamily="34" charset="0"/>
            </a:endParaRPr>
          </a:p>
        </p:txBody>
      </p:sp>
      <p:sp>
        <p:nvSpPr>
          <p:cNvPr id="126" name="Fact 1 : there is always sun shining and wind blowing somewhere on Earth.…"/>
          <p:cNvSpPr txBox="1">
            <a:spLocks noGrp="1"/>
          </p:cNvSpPr>
          <p:nvPr>
            <p:ph type="body" idx="1"/>
          </p:nvPr>
        </p:nvSpPr>
        <p:spPr>
          <a:xfrm>
            <a:off x="530008" y="1155281"/>
            <a:ext cx="8262463" cy="3715461"/>
          </a:xfrm>
          <a:prstGeom prst="rect">
            <a:avLst/>
          </a:prstGeom>
        </p:spPr>
        <p:txBody>
          <a:bodyPr>
            <a:noAutofit/>
          </a:bodyPr>
          <a:lstStyle/>
          <a:p>
            <a:pPr marL="0" indent="0">
              <a:buNone/>
            </a:pPr>
            <a:r>
              <a:rPr sz="1800" b="1" dirty="0">
                <a:solidFill>
                  <a:schemeClr val="tx2"/>
                </a:solidFill>
                <a:latin typeface="Source Sans Pro" panose="020B0503030403020204" pitchFamily="34" charset="0"/>
              </a:rPr>
              <a:t>Fact 1</a:t>
            </a:r>
            <a:r>
              <a:rPr sz="1800" dirty="0">
                <a:solidFill>
                  <a:schemeClr val="tx2"/>
                </a:solidFill>
                <a:latin typeface="Source Sans Pro" panose="020B0503030403020204" pitchFamily="34" charset="0"/>
              </a:rPr>
              <a:t>:</a:t>
            </a:r>
            <a:r>
              <a:rPr lang="fr-BE" sz="1800" dirty="0">
                <a:solidFill>
                  <a:schemeClr val="tx2"/>
                </a:solidFill>
                <a:latin typeface="Source Sans Pro" panose="020B0503030403020204" pitchFamily="34" charset="0"/>
              </a:rPr>
              <a:t> </a:t>
            </a:r>
            <a:r>
              <a:rPr lang="en-US" sz="1800" dirty="0">
                <a:solidFill>
                  <a:schemeClr val="tx2"/>
                </a:solidFill>
                <a:latin typeface="Source Sans Pro" panose="020B0503030403020204" pitchFamily="34" charset="0"/>
              </a:rPr>
              <a:t>Natural smoothing of renewable energy sources and loads variability in a global grid setting. Very little investment in storage needed.</a:t>
            </a:r>
          </a:p>
          <a:p>
            <a:pPr marL="0" indent="0">
              <a:buSzTx/>
              <a:buNone/>
              <a:defRPr sz="2400"/>
            </a:pPr>
            <a:r>
              <a:rPr sz="1800" b="1" dirty="0">
                <a:solidFill>
                  <a:schemeClr val="tx2"/>
                </a:solidFill>
                <a:latin typeface="Source Sans Pro" panose="020B0503030403020204" pitchFamily="34" charset="0"/>
              </a:rPr>
              <a:t>Fact 2</a:t>
            </a:r>
            <a:r>
              <a:rPr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Renewable</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electricity</a:t>
            </a:r>
            <a:r>
              <a:rPr lang="fr-BE" sz="1800" dirty="0">
                <a:solidFill>
                  <a:schemeClr val="tx2"/>
                </a:solidFill>
                <a:latin typeface="Source Sans Pro" panose="020B0503030403020204" pitchFamily="34" charset="0"/>
              </a:rPr>
              <a:t> – in €/</a:t>
            </a:r>
            <a:r>
              <a:rPr lang="fr-BE" sz="1800" dirty="0" err="1">
                <a:solidFill>
                  <a:schemeClr val="tx2"/>
                </a:solidFill>
                <a:latin typeface="Source Sans Pro" panose="020B0503030403020204" pitchFamily="34" charset="0"/>
              </a:rPr>
              <a:t>MWh</a:t>
            </a:r>
            <a:r>
              <a:rPr lang="fr-BE" sz="1800" dirty="0">
                <a:solidFill>
                  <a:schemeClr val="tx2"/>
                </a:solidFill>
                <a:latin typeface="Source Sans Pro" panose="020B0503030403020204" pitchFamily="34" charset="0"/>
              </a:rPr>
              <a:t> – </a:t>
            </a:r>
            <a:r>
              <a:rPr lang="fr-BE" sz="1800" dirty="0" err="1">
                <a:solidFill>
                  <a:schemeClr val="tx2"/>
                </a:solidFill>
                <a:latin typeface="Source Sans Pro" panose="020B0503030403020204" pitchFamily="34" charset="0"/>
              </a:rPr>
              <a:t>is</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very</a:t>
            </a:r>
            <a:r>
              <a:rPr lang="fr-BE" sz="1800" dirty="0">
                <a:solidFill>
                  <a:schemeClr val="tx2"/>
                </a:solidFill>
                <a:latin typeface="Source Sans Pro" panose="020B0503030403020204" pitchFamily="34" charset="0"/>
              </a:rPr>
              <a:t> cheap in </a:t>
            </a:r>
            <a:r>
              <a:rPr sz="1800" dirty="0">
                <a:solidFill>
                  <a:schemeClr val="tx2"/>
                </a:solidFill>
                <a:latin typeface="Source Sans Pro" panose="020B0503030403020204" pitchFamily="34" charset="0"/>
              </a:rPr>
              <a:t>high-density renewable energy fields (</a:t>
            </a:r>
            <a:r>
              <a:rPr lang="fr-BE" sz="1800" dirty="0" err="1">
                <a:solidFill>
                  <a:schemeClr val="tx2"/>
                </a:solidFill>
                <a:latin typeface="Source Sans Pro" panose="020B0503030403020204" pitchFamily="34" charset="0"/>
              </a:rPr>
              <a:t>e.g</a:t>
            </a:r>
            <a:r>
              <a:rPr lang="fr-BE" sz="1800" dirty="0">
                <a:solidFill>
                  <a:schemeClr val="tx2"/>
                </a:solidFill>
                <a:latin typeface="Source Sans Pro" panose="020B0503030403020204" pitchFamily="34" charset="0"/>
              </a:rPr>
              <a:t>., Atacama</a:t>
            </a:r>
            <a:r>
              <a:rPr sz="1800" dirty="0">
                <a:solidFill>
                  <a:schemeClr val="tx2"/>
                </a:solidFill>
                <a:latin typeface="Source Sans Pro" panose="020B0503030403020204" pitchFamily="34" charset="0"/>
              </a:rPr>
              <a:t> desert</a:t>
            </a:r>
            <a:r>
              <a:rPr lang="fr-BE" sz="1800" dirty="0">
                <a:solidFill>
                  <a:schemeClr val="tx2"/>
                </a:solidFill>
                <a:latin typeface="Source Sans Pro" panose="020B0503030403020204" pitchFamily="34" charset="0"/>
              </a:rPr>
              <a:t> for </a:t>
            </a:r>
            <a:r>
              <a:rPr lang="fr-BE" sz="1800" dirty="0" err="1">
                <a:solidFill>
                  <a:schemeClr val="tx2"/>
                </a:solidFill>
                <a:latin typeface="Source Sans Pro" panose="020B0503030403020204" pitchFamily="34" charset="0"/>
              </a:rPr>
              <a:t>solar</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energy</a:t>
            </a:r>
            <a:r>
              <a:rPr sz="1800" dirty="0">
                <a:solidFill>
                  <a:schemeClr val="tx2"/>
                </a:solidFill>
                <a:latin typeface="Source Sans Pro" panose="020B0503030403020204" pitchFamily="34" charset="0"/>
              </a:rPr>
              <a:t>, Greenland coast</a:t>
            </a:r>
            <a:r>
              <a:rPr lang="fr-BE" sz="1800" dirty="0">
                <a:solidFill>
                  <a:schemeClr val="tx2"/>
                </a:solidFill>
                <a:latin typeface="Source Sans Pro" panose="020B0503030403020204" pitchFamily="34" charset="0"/>
              </a:rPr>
              <a:t> for </a:t>
            </a:r>
            <a:r>
              <a:rPr lang="fr-BE" sz="1800" dirty="0" err="1">
                <a:solidFill>
                  <a:schemeClr val="tx2"/>
                </a:solidFill>
                <a:latin typeface="Source Sans Pro" panose="020B0503030403020204" pitchFamily="34" charset="0"/>
              </a:rPr>
              <a:t>wind</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energy</a:t>
            </a:r>
            <a:r>
              <a:rPr sz="1800" dirty="0">
                <a:solidFill>
                  <a:schemeClr val="tx2"/>
                </a:solidFill>
                <a:latin typeface="Source Sans Pro" panose="020B0503030403020204" pitchFamily="34" charset="0"/>
              </a:rPr>
              <a:t>).</a:t>
            </a:r>
          </a:p>
          <a:p>
            <a:pPr marL="0" indent="0">
              <a:buSzTx/>
              <a:buNone/>
              <a:defRPr sz="2400"/>
            </a:pPr>
            <a:r>
              <a:rPr sz="1800" b="1" dirty="0">
                <a:solidFill>
                  <a:schemeClr val="tx2"/>
                </a:solidFill>
                <a:latin typeface="Source Sans Pro" panose="020B0503030403020204" pitchFamily="34" charset="0"/>
              </a:rPr>
              <a:t>Fact 3</a:t>
            </a:r>
            <a:r>
              <a:rPr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T</a:t>
            </a:r>
            <a:r>
              <a:rPr sz="1800" dirty="0" err="1">
                <a:solidFill>
                  <a:schemeClr val="tx2"/>
                </a:solidFill>
                <a:latin typeface="Source Sans Pro" panose="020B0503030403020204" pitchFamily="34" charset="0"/>
              </a:rPr>
              <a:t>ransporting</a:t>
            </a:r>
            <a:r>
              <a:rPr sz="1800" dirty="0">
                <a:solidFill>
                  <a:schemeClr val="tx2"/>
                </a:solidFill>
                <a:latin typeface="Source Sans Pro" panose="020B0503030403020204" pitchFamily="34" charset="0"/>
              </a:rPr>
              <a:t> electricity over long-distances </a:t>
            </a:r>
            <a:r>
              <a:rPr lang="fr-BE" sz="1800" dirty="0" err="1">
                <a:solidFill>
                  <a:schemeClr val="tx2"/>
                </a:solidFill>
                <a:latin typeface="Source Sans Pro" panose="020B0503030403020204" pitchFamily="34" charset="0"/>
              </a:rPr>
              <a:t>is</a:t>
            </a:r>
            <a:r>
              <a:rPr lang="fr-BE" sz="1800" dirty="0">
                <a:solidFill>
                  <a:schemeClr val="tx2"/>
                </a:solidFill>
                <a:latin typeface="Source Sans Pro" panose="020B0503030403020204" pitchFamily="34" charset="0"/>
              </a:rPr>
              <a:t> b</a:t>
            </a:r>
            <a:r>
              <a:rPr sz="1800" dirty="0" err="1">
                <a:solidFill>
                  <a:schemeClr val="tx2"/>
                </a:solidFill>
                <a:latin typeface="Source Sans Pro" panose="020B0503030403020204" pitchFamily="34" charset="0"/>
              </a:rPr>
              <a:t>ecom</a:t>
            </a:r>
            <a:r>
              <a:rPr lang="fr-BE" sz="1800" dirty="0" err="1">
                <a:solidFill>
                  <a:schemeClr val="tx2"/>
                </a:solidFill>
                <a:latin typeface="Source Sans Pro" panose="020B0503030403020204" pitchFamily="34" charset="0"/>
              </a:rPr>
              <a:t>ing</a:t>
            </a:r>
            <a:r>
              <a:rPr sz="1800" dirty="0">
                <a:solidFill>
                  <a:schemeClr val="tx2"/>
                </a:solidFill>
                <a:latin typeface="Source Sans Pro" panose="020B0503030403020204" pitchFamily="34" charset="0"/>
              </a:rPr>
              <a:t> cheap.</a:t>
            </a:r>
            <a:endParaRPr lang="fr-BE" sz="1800" dirty="0">
              <a:solidFill>
                <a:schemeClr val="tx2"/>
              </a:solidFill>
              <a:latin typeface="Source Sans Pro" panose="020B0503030403020204" pitchFamily="34" charset="0"/>
            </a:endParaRPr>
          </a:p>
          <a:p>
            <a:pPr marL="0" indent="0">
              <a:buSzTx/>
              <a:buNone/>
              <a:defRPr sz="2400"/>
            </a:pPr>
            <a:r>
              <a:rPr lang="fr-BE" sz="1800" b="1" dirty="0">
                <a:solidFill>
                  <a:schemeClr val="tx2"/>
                </a:solidFill>
                <a:latin typeface="Source Sans Pro" panose="020B0503030403020204" pitchFamily="34" charset="0"/>
              </a:rPr>
              <a:t/>
            </a:r>
            <a:br>
              <a:rPr lang="fr-BE" sz="1800" b="1" dirty="0">
                <a:solidFill>
                  <a:schemeClr val="tx2"/>
                </a:solidFill>
                <a:latin typeface="Source Sans Pro" panose="020B0503030403020204" pitchFamily="34" charset="0"/>
              </a:rPr>
            </a:br>
            <a:r>
              <a:rPr lang="fr-BE" sz="1800" b="1" dirty="0">
                <a:solidFill>
                  <a:schemeClr val="tx2"/>
                </a:solidFill>
                <a:latin typeface="Source Sans Pro" panose="020B0503030403020204" pitchFamily="34" charset="0"/>
              </a:rPr>
              <a:t>Fact 1 + Fact 2 + Fact 3 </a:t>
            </a:r>
            <a:r>
              <a:rPr lang="fr-BE" sz="1800" dirty="0" err="1">
                <a:solidFill>
                  <a:schemeClr val="tx2"/>
                </a:solidFill>
                <a:latin typeface="Source Sans Pro" panose="020B0503030403020204" pitchFamily="34" charset="0"/>
              </a:rPr>
              <a:t>offer</a:t>
            </a:r>
            <a:r>
              <a:rPr lang="fr-BE" sz="1800" dirty="0">
                <a:solidFill>
                  <a:schemeClr val="tx2"/>
                </a:solidFill>
                <a:latin typeface="Source Sans Pro" panose="020B0503030403020204" pitchFamily="34" charset="0"/>
              </a:rPr>
              <a:t> a </a:t>
            </a:r>
            <a:r>
              <a:rPr lang="fr-BE" sz="1800" dirty="0" err="1">
                <a:solidFill>
                  <a:schemeClr val="tx2"/>
                </a:solidFill>
                <a:latin typeface="Source Sans Pro" panose="020B0503030403020204" pitchFamily="34" charset="0"/>
              </a:rPr>
              <a:t>true</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possibility</a:t>
            </a:r>
            <a:r>
              <a:rPr lang="fr-BE" sz="1800" dirty="0">
                <a:solidFill>
                  <a:schemeClr val="tx2"/>
                </a:solidFill>
                <a:latin typeface="Source Sans Pro" panose="020B0503030403020204" pitchFamily="34" charset="0"/>
              </a:rPr>
              <a:t> for putting </a:t>
            </a:r>
            <a:r>
              <a:rPr lang="fr-BE" sz="1800" dirty="0" err="1">
                <a:solidFill>
                  <a:schemeClr val="tx2"/>
                </a:solidFill>
                <a:latin typeface="Source Sans Pro" panose="020B0503030403020204" pitchFamily="34" charset="0"/>
              </a:rPr>
              <a:t>fossil</a:t>
            </a:r>
            <a:r>
              <a:rPr lang="fr-BE" sz="1800" dirty="0">
                <a:solidFill>
                  <a:schemeClr val="tx2"/>
                </a:solidFill>
                <a:latin typeface="Source Sans Pro" panose="020B0503030403020204" pitchFamily="34" charset="0"/>
              </a:rPr>
              <a:t> fuels </a:t>
            </a:r>
            <a:r>
              <a:rPr lang="fr-BE" sz="1800" b="1" dirty="0">
                <a:solidFill>
                  <a:srgbClr val="00707F"/>
                </a:solidFill>
                <a:latin typeface="Source Sans Pro" panose="020B0503030403020204" pitchFamily="34" charset="0"/>
              </a:rPr>
              <a:t>out of business </a:t>
            </a:r>
            <a:r>
              <a:rPr lang="fr-BE" sz="1800" dirty="0">
                <a:solidFill>
                  <a:schemeClr val="tx2"/>
                </a:solidFill>
                <a:latin typeface="Source Sans Pro" panose="020B0503030403020204" pitchFamily="34" charset="0"/>
              </a:rPr>
              <a:t>for </a:t>
            </a:r>
            <a:r>
              <a:rPr lang="fr-BE" sz="1800" dirty="0" err="1">
                <a:solidFill>
                  <a:schemeClr val="tx2"/>
                </a:solidFill>
                <a:latin typeface="Source Sans Pro" panose="020B0503030403020204" pitchFamily="34" charset="0"/>
              </a:rPr>
              <a:t>electricity</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generation</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even</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without</a:t>
            </a:r>
            <a:r>
              <a:rPr lang="fr-BE" sz="1800" dirty="0">
                <a:solidFill>
                  <a:schemeClr val="tx2"/>
                </a:solidFill>
                <a:latin typeface="Source Sans Pro" panose="020B0503030403020204" pitchFamily="34" charset="0"/>
              </a:rPr>
              <a:t> a CO</a:t>
            </a:r>
            <a:r>
              <a:rPr lang="fr-BE" sz="1800" baseline="-25000" dirty="0">
                <a:solidFill>
                  <a:schemeClr val="tx2"/>
                </a:solidFill>
                <a:latin typeface="Source Sans Pro" panose="020B0503030403020204" pitchFamily="34" charset="0"/>
              </a:rPr>
              <a:t>2</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tax</a:t>
            </a:r>
            <a:r>
              <a:rPr lang="fr-BE" sz="1800" dirty="0">
                <a:solidFill>
                  <a:schemeClr val="tx2"/>
                </a:solidFill>
                <a:latin typeface="Source Sans Pro" panose="020B0503030403020204" pitchFamily="34" charset="0"/>
              </a:rPr>
              <a:t>) by building a global </a:t>
            </a:r>
            <a:r>
              <a:rPr lang="fr-BE" sz="1800" dirty="0" err="1">
                <a:solidFill>
                  <a:schemeClr val="tx2"/>
                </a:solidFill>
                <a:latin typeface="Source Sans Pro" panose="020B0503030403020204" pitchFamily="34" charset="0"/>
              </a:rPr>
              <a:t>grid</a:t>
            </a:r>
            <a:r>
              <a:rPr lang="fr-BE" sz="1800" dirty="0">
                <a:solidFill>
                  <a:schemeClr val="tx2"/>
                </a:solidFill>
                <a:latin typeface="Source Sans Pro" panose="020B0503030403020204" pitchFamily="34" charset="0"/>
              </a:rPr>
              <a:t>.</a:t>
            </a:r>
          </a:p>
        </p:txBody>
      </p:sp>
      <p:cxnSp>
        <p:nvCxnSpPr>
          <p:cNvPr id="3" name="Connecteur droit 2"/>
          <p:cNvCxnSpPr>
            <a:cxnSpLocks/>
          </p:cNvCxnSpPr>
          <p:nvPr/>
        </p:nvCxnSpPr>
        <p:spPr>
          <a:xfrm>
            <a:off x="585694" y="3809072"/>
            <a:ext cx="8032377" cy="0"/>
          </a:xfrm>
          <a:prstGeom prst="line">
            <a:avLst/>
          </a:prstGeom>
          <a:noFill/>
          <a:ln w="38100" cap="flat">
            <a:solidFill>
              <a:srgbClr val="00707F"/>
            </a:solidFill>
            <a:prstDash val="solid"/>
            <a:miter lim="400000"/>
          </a:ln>
          <a:effectLst/>
          <a:sp3d/>
        </p:spPr>
        <p:style>
          <a:lnRef idx="0">
            <a:scrgbClr r="0" g="0" b="0"/>
          </a:lnRef>
          <a:fillRef idx="0">
            <a:scrgbClr r="0" g="0" b="0"/>
          </a:fillRef>
          <a:effectRef idx="0">
            <a:scrgbClr r="0" g="0" b="0"/>
          </a:effectRef>
          <a:fontRef idx="none"/>
        </p:style>
      </p:cxnSp>
      <p:pic>
        <p:nvPicPr>
          <p:cNvPr id="5" name="Picture 2" descr="Résultat de recherche d'images pour &quot;logo universite de Liège&quot;">
            <a:extLst>
              <a:ext uri="{FF2B5EF4-FFF2-40B4-BE49-F238E27FC236}">
                <a16:creationId xmlns:a16="http://schemas.microsoft.com/office/drawing/2014/main" id="{90E7F363-31A7-A243-A815-1DD9615499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397" y="141300"/>
            <a:ext cx="926455" cy="449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264C1DD-081F-452E-A04D-F55E28B60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293" y="953178"/>
            <a:ext cx="6986163" cy="3929716"/>
          </a:xfrm>
          <a:prstGeom prst="rect">
            <a:avLst/>
          </a:prstGeom>
        </p:spPr>
      </p:pic>
      <p:sp>
        <p:nvSpPr>
          <p:cNvPr id="3" name="Titre 1">
            <a:extLst>
              <a:ext uri="{FF2B5EF4-FFF2-40B4-BE49-F238E27FC236}">
                <a16:creationId xmlns:a16="http://schemas.microsoft.com/office/drawing/2014/main" id="{AD9F184E-0810-4238-B579-9338F0E4ACB2}"/>
              </a:ext>
            </a:extLst>
          </p:cNvPr>
          <p:cNvSpPr txBox="1">
            <a:spLocks/>
          </p:cNvSpPr>
          <p:nvPr/>
        </p:nvSpPr>
        <p:spPr>
          <a:xfrm>
            <a:off x="1353817" y="217454"/>
            <a:ext cx="6436364" cy="73572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a:solidFill>
                  <a:schemeClr val="tx2"/>
                </a:solidFill>
                <a:latin typeface="Source Sans Pro" panose="020B0503030403020204" pitchFamily="34" charset="0"/>
              </a:rPr>
              <a:t>Aappilattoq, </a:t>
            </a:r>
            <a:r>
              <a:rPr lang="fr-FR" sz="3000" b="1" dirty="0" err="1">
                <a:solidFill>
                  <a:schemeClr val="tx2"/>
                </a:solidFill>
                <a:latin typeface="Source Sans Pro" panose="020B0503030403020204" pitchFamily="34" charset="0"/>
              </a:rPr>
              <a:t>our</a:t>
            </a:r>
            <a:r>
              <a:rPr lang="fr-FR" sz="3000" b="1" dirty="0">
                <a:solidFill>
                  <a:schemeClr val="tx2"/>
                </a:solidFill>
                <a:latin typeface="Source Sans Pro" panose="020B0503030403020204" pitchFamily="34" charset="0"/>
              </a:rPr>
              <a:t> last </a:t>
            </a:r>
            <a:r>
              <a:rPr lang="fr-FR" sz="3000" b="1" dirty="0" err="1">
                <a:solidFill>
                  <a:schemeClr val="tx2"/>
                </a:solidFill>
                <a:latin typeface="Source Sans Pro" panose="020B0503030403020204" pitchFamily="34" charset="0"/>
              </a:rPr>
              <a:t>sheltered</a:t>
            </a:r>
            <a:r>
              <a:rPr lang="fr-FR" sz="3000" b="1" dirty="0">
                <a:solidFill>
                  <a:schemeClr val="tx2"/>
                </a:solidFill>
                <a:latin typeface="Source Sans Pro" panose="020B0503030403020204" pitchFamily="34" charset="0"/>
              </a:rPr>
              <a:t> stop</a:t>
            </a:r>
            <a:endParaRPr lang="en-US" sz="3000" b="1" dirty="0">
              <a:solidFill>
                <a:schemeClr val="tx2"/>
              </a:solidFill>
              <a:latin typeface="Source Sans Pro" panose="020B0503030403020204" pitchFamily="34" charset="0"/>
            </a:endParaRPr>
          </a:p>
        </p:txBody>
      </p:sp>
      <p:pic>
        <p:nvPicPr>
          <p:cNvPr id="5" name="Picture 2" descr="Résultat de recherche d'images pour &quot;logo universite de Liège&quot;">
            <a:extLst>
              <a:ext uri="{FF2B5EF4-FFF2-40B4-BE49-F238E27FC236}">
                <a16:creationId xmlns:a16="http://schemas.microsoft.com/office/drawing/2014/main" id="{36DECBEF-FF81-4242-8543-7EE08034D0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782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75E9C8-4B3E-4307-91D5-B6F8D9CE2707}"/>
              </a:ext>
            </a:extLst>
          </p:cNvPr>
          <p:cNvPicPr>
            <a:picLocks noChangeAspect="1"/>
          </p:cNvPicPr>
          <p:nvPr/>
        </p:nvPicPr>
        <p:blipFill rotWithShape="1">
          <a:blip r:embed="rId2">
            <a:extLst>
              <a:ext uri="{28A0092B-C50C-407E-A947-70E740481C1C}">
                <a14:useLocalDpi xmlns:a14="http://schemas.microsoft.com/office/drawing/2010/main" val="0"/>
              </a:ext>
            </a:extLst>
          </a:blip>
          <a:srcRect l="4077" r="6990"/>
          <a:stretch/>
        </p:blipFill>
        <p:spPr>
          <a:xfrm>
            <a:off x="917026" y="5332"/>
            <a:ext cx="3049481" cy="5143500"/>
          </a:xfrm>
          <a:prstGeom prst="rect">
            <a:avLst/>
          </a:prstGeom>
        </p:spPr>
      </p:pic>
      <p:sp>
        <p:nvSpPr>
          <p:cNvPr id="2" name="ZoneTexte 1">
            <a:extLst>
              <a:ext uri="{FF2B5EF4-FFF2-40B4-BE49-F238E27FC236}">
                <a16:creationId xmlns:a16="http://schemas.microsoft.com/office/drawing/2014/main" id="{55E4A634-03DC-4A89-A14C-58DEBD00D26A}"/>
              </a:ext>
            </a:extLst>
          </p:cNvPr>
          <p:cNvSpPr txBox="1"/>
          <p:nvPr/>
        </p:nvSpPr>
        <p:spPr>
          <a:xfrm>
            <a:off x="4275354" y="1066595"/>
            <a:ext cx="4337871" cy="1526252"/>
          </a:xfrm>
          <a:prstGeom prst="rect">
            <a:avLst/>
          </a:prstGeom>
          <a:noFill/>
        </p:spPr>
        <p:txBody>
          <a:bodyPr wrap="square" rtlCol="0">
            <a:spAutoFit/>
          </a:bodyPr>
          <a:lstStyle/>
          <a:p>
            <a:pPr algn="l" defTabSz="685733" hangingPunct="1">
              <a:defRPr/>
            </a:pPr>
            <a:r>
              <a:rPr lang="fr-FR" sz="1600" b="0" kern="1200" dirty="0">
                <a:solidFill>
                  <a:schemeClr val="tx2"/>
                </a:solidFill>
                <a:latin typeface="Source Sans Pro" panose="020B0503030403020204" pitchFamily="34" charset="0"/>
                <a:ea typeface="+mn-ea"/>
                <a:cs typeface="+mn-cs"/>
              </a:rPr>
              <a:t>All stations </a:t>
            </a:r>
            <a:r>
              <a:rPr lang="fr-FR" sz="1600" b="0" kern="1200" dirty="0" err="1">
                <a:solidFill>
                  <a:schemeClr val="tx2"/>
                </a:solidFill>
                <a:latin typeface="Source Sans Pro" panose="020B0503030403020204" pitchFamily="34" charset="0"/>
                <a:ea typeface="+mn-ea"/>
                <a:cs typeface="+mn-cs"/>
              </a:rPr>
              <a:t>encountered</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some</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critical</a:t>
            </a:r>
            <a:r>
              <a:rPr lang="fr-FR" sz="1600" b="0" kern="1200" dirty="0">
                <a:solidFill>
                  <a:schemeClr val="tx2"/>
                </a:solidFill>
                <a:latin typeface="Source Sans Pro" panose="020B0503030403020204" pitchFamily="34" charset="0"/>
                <a:ea typeface="+mn-ea"/>
                <a:cs typeface="+mn-cs"/>
              </a:rPr>
              <a:t> issues a few </a:t>
            </a:r>
            <a:r>
              <a:rPr lang="fr-FR" sz="1600" b="0" kern="1200" dirty="0" err="1">
                <a:solidFill>
                  <a:schemeClr val="tx2"/>
                </a:solidFill>
                <a:latin typeface="Source Sans Pro" panose="020B0503030403020204" pitchFamily="34" charset="0"/>
                <a:ea typeface="+mn-ea"/>
                <a:cs typeface="+mn-cs"/>
              </a:rPr>
              <a:t>days</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after</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rPr>
              <a:t>their</a:t>
            </a:r>
            <a:r>
              <a:rPr lang="fr-FR" sz="1600" b="0" kern="1200" dirty="0">
                <a:solidFill>
                  <a:schemeClr val="tx2"/>
                </a:solidFill>
                <a:latin typeface="Source Sans Pro" panose="020B0503030403020204" pitchFamily="34" charset="0"/>
                <a:ea typeface="+mn-ea"/>
                <a:cs typeface="+mn-cs"/>
              </a:rPr>
              <a:t> installation</a:t>
            </a:r>
          </a:p>
          <a:p>
            <a:pPr algn="l" defTabSz="685733" hangingPunct="1">
              <a:defRPr/>
            </a:pPr>
            <a:endParaRPr lang="fr-FR" sz="1600" b="0" kern="1200" dirty="0">
              <a:solidFill>
                <a:schemeClr val="tx2"/>
              </a:solidFill>
              <a:latin typeface="Source Sans Pro" panose="020B0503030403020204" pitchFamily="34" charset="0"/>
              <a:ea typeface="+mn-ea"/>
              <a:cs typeface="+mn-cs"/>
            </a:endParaRPr>
          </a:p>
          <a:p>
            <a:pPr algn="l" defTabSz="685733" hangingPunct="1">
              <a:defRPr/>
            </a:pPr>
            <a:r>
              <a:rPr lang="fr-FR" sz="1600" b="0" kern="1200" dirty="0" err="1">
                <a:solidFill>
                  <a:schemeClr val="tx2"/>
                </a:solidFill>
                <a:latin typeface="Source Sans Pro" panose="020B0503030403020204" pitchFamily="34" charset="0"/>
                <a:ea typeface="+mn-ea"/>
                <a:cs typeface="+mn-cs"/>
              </a:rPr>
              <a:t>Need</a:t>
            </a:r>
            <a:r>
              <a:rPr lang="fr-FR" sz="1600" b="0" kern="1200" dirty="0">
                <a:solidFill>
                  <a:schemeClr val="tx2"/>
                </a:solidFill>
                <a:latin typeface="Source Sans Pro" panose="020B0503030403020204" pitchFamily="34" charset="0"/>
                <a:ea typeface="+mn-ea"/>
                <a:cs typeface="+mn-cs"/>
              </a:rPr>
              <a:t> for </a:t>
            </a:r>
            <a:r>
              <a:rPr lang="fr-FR" sz="1600" b="0" kern="1200" dirty="0" err="1">
                <a:solidFill>
                  <a:schemeClr val="tx2"/>
                </a:solidFill>
                <a:latin typeface="Source Sans Pro" panose="020B0503030403020204" pitchFamily="34" charset="0"/>
                <a:ea typeface="+mn-ea"/>
                <a:cs typeface="+mn-cs"/>
              </a:rPr>
              <a:t>going</a:t>
            </a:r>
            <a:r>
              <a:rPr lang="fr-FR" sz="1600" b="0" kern="1200" dirty="0">
                <a:solidFill>
                  <a:schemeClr val="tx2"/>
                </a:solidFill>
                <a:latin typeface="Source Sans Pro" panose="020B0503030403020204" pitchFamily="34" charset="0"/>
                <a:ea typeface="+mn-ea"/>
                <a:cs typeface="+mn-cs"/>
              </a:rPr>
              <a:t> back to the installations sites for </a:t>
            </a:r>
            <a:r>
              <a:rPr lang="fr-FR" sz="1600" b="0" kern="1200" dirty="0" err="1">
                <a:solidFill>
                  <a:schemeClr val="tx2"/>
                </a:solidFill>
                <a:latin typeface="Source Sans Pro" panose="020B0503030403020204" pitchFamily="34" charset="0"/>
                <a:ea typeface="+mn-ea"/>
                <a:cs typeface="+mn-cs"/>
              </a:rPr>
              <a:t>repairs</a:t>
            </a:r>
            <a:r>
              <a:rPr lang="fr-FR" sz="1600" b="0" kern="1200" dirty="0">
                <a:solidFill>
                  <a:schemeClr val="tx2"/>
                </a:solidFill>
                <a:latin typeface="Source Sans Pro" panose="020B0503030403020204" pitchFamily="34" charset="0"/>
                <a:ea typeface="+mn-ea"/>
                <a:cs typeface="+mn-cs"/>
              </a:rPr>
              <a:t>!  </a:t>
            </a:r>
            <a:r>
              <a:rPr lang="fr-FR" sz="1600" b="0" kern="1200" dirty="0" err="1">
                <a:solidFill>
                  <a:schemeClr val="tx2"/>
                </a:solidFill>
                <a:latin typeface="Source Sans Pro" panose="020B0503030403020204" pitchFamily="34" charset="0"/>
                <a:ea typeface="+mn-ea"/>
                <a:cs typeface="+mn-cs"/>
                <a:sym typeface="Symbol" panose="05050102010706020507" pitchFamily="18" charset="2"/>
              </a:rPr>
              <a:t>Done</a:t>
            </a:r>
            <a:r>
              <a:rPr lang="fr-FR" sz="1600" b="0" kern="1200" dirty="0">
                <a:solidFill>
                  <a:schemeClr val="tx2"/>
                </a:solidFill>
                <a:latin typeface="Source Sans Pro" panose="020B0503030403020204" pitchFamily="34" charset="0"/>
                <a:ea typeface="+mn-ea"/>
                <a:cs typeface="+mn-cs"/>
                <a:sym typeface="Symbol" panose="05050102010706020507" pitchFamily="18" charset="2"/>
              </a:rPr>
              <a:t> by </a:t>
            </a:r>
            <a:r>
              <a:rPr lang="fr-FR" sz="1600" b="0" kern="1200" dirty="0" err="1">
                <a:solidFill>
                  <a:schemeClr val="tx2"/>
                </a:solidFill>
                <a:latin typeface="Source Sans Pro" panose="020B0503030403020204" pitchFamily="34" charset="0"/>
                <a:ea typeface="+mn-ea"/>
                <a:cs typeface="+mn-cs"/>
                <a:sym typeface="Symbol" panose="05050102010706020507" pitchFamily="18" charset="2"/>
              </a:rPr>
              <a:t>hiring</a:t>
            </a:r>
            <a:r>
              <a:rPr lang="fr-FR" sz="1600" b="0" kern="1200" dirty="0">
                <a:solidFill>
                  <a:schemeClr val="tx2"/>
                </a:solidFill>
                <a:latin typeface="Source Sans Pro" panose="020B0503030403020204" pitchFamily="34" charset="0"/>
                <a:ea typeface="+mn-ea"/>
                <a:cs typeface="+mn-cs"/>
                <a:sym typeface="Symbol" panose="05050102010706020507" pitchFamily="18" charset="2"/>
              </a:rPr>
              <a:t> a local </a:t>
            </a:r>
            <a:r>
              <a:rPr lang="fr-FR" sz="1600" b="0" kern="1200" dirty="0" err="1">
                <a:solidFill>
                  <a:schemeClr val="tx2"/>
                </a:solidFill>
                <a:latin typeface="Source Sans Pro" panose="020B0503030403020204" pitchFamily="34" charset="0"/>
                <a:ea typeface="+mn-ea"/>
                <a:cs typeface="+mn-cs"/>
                <a:sym typeface="Symbol" panose="05050102010706020507" pitchFamily="18" charset="2"/>
              </a:rPr>
              <a:t>fisherman</a:t>
            </a:r>
            <a:r>
              <a:rPr lang="fr-FR" sz="1600" b="0" kern="1200" dirty="0">
                <a:solidFill>
                  <a:schemeClr val="tx2"/>
                </a:solidFill>
                <a:latin typeface="Source Sans Pro" panose="020B0503030403020204" pitchFamily="34" charset="0"/>
                <a:ea typeface="+mn-ea"/>
                <a:cs typeface="+mn-cs"/>
                <a:sym typeface="Symbol" panose="05050102010706020507" pitchFamily="18" charset="2"/>
              </a:rPr>
              <a:t>.</a:t>
            </a:r>
            <a:endParaRPr lang="fr-FR" sz="1600" b="0" kern="1200" dirty="0">
              <a:solidFill>
                <a:schemeClr val="tx2"/>
              </a:solidFill>
              <a:latin typeface="Source Sans Pro" panose="020B0503030403020204" pitchFamily="34" charset="0"/>
              <a:ea typeface="+mn-ea"/>
              <a:cs typeface="+mn-cs"/>
            </a:endParaRPr>
          </a:p>
          <a:p>
            <a:pPr algn="l" defTabSz="685733" hangingPunct="1">
              <a:defRPr/>
            </a:pPr>
            <a:endParaRPr lang="fr-BE" sz="1318" b="0" kern="1200" dirty="0">
              <a:solidFill>
                <a:prstClr val="black"/>
              </a:solidFill>
              <a:latin typeface="Helvetica Neue Light"/>
              <a:ea typeface="+mn-ea"/>
              <a:cs typeface="+mn-cs"/>
            </a:endParaRPr>
          </a:p>
        </p:txBody>
      </p:sp>
      <p:pic>
        <p:nvPicPr>
          <p:cNvPr id="6" name="Image 5">
            <a:extLst>
              <a:ext uri="{FF2B5EF4-FFF2-40B4-BE49-F238E27FC236}">
                <a16:creationId xmlns:a16="http://schemas.microsoft.com/office/drawing/2014/main" id="{25632775-41D9-4846-A047-B379160E6F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2172" y="2451640"/>
            <a:ext cx="3849141" cy="2566095"/>
          </a:xfrm>
          <a:prstGeom prst="rect">
            <a:avLst/>
          </a:prstGeom>
        </p:spPr>
      </p:pic>
      <p:sp>
        <p:nvSpPr>
          <p:cNvPr id="5" name="Titre 1">
            <a:extLst>
              <a:ext uri="{FF2B5EF4-FFF2-40B4-BE49-F238E27FC236}">
                <a16:creationId xmlns:a16="http://schemas.microsoft.com/office/drawing/2014/main" id="{45F9312D-BAEF-4374-80EC-70FE96E3C6E6}"/>
              </a:ext>
            </a:extLst>
          </p:cNvPr>
          <p:cNvSpPr txBox="1">
            <a:spLocks/>
          </p:cNvSpPr>
          <p:nvPr/>
        </p:nvSpPr>
        <p:spPr>
          <a:xfrm>
            <a:off x="4320131" y="51340"/>
            <a:ext cx="3404467" cy="1067952"/>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defTabSz="514299">
              <a:defRPr/>
            </a:pPr>
            <a:r>
              <a:rPr lang="fr-FR" sz="3000" b="1" dirty="0" err="1">
                <a:solidFill>
                  <a:schemeClr val="tx2"/>
                </a:solidFill>
                <a:latin typeface="Source Sans Pro" panose="020B0503030403020204" pitchFamily="34" charset="0"/>
              </a:rPr>
              <a:t>Unforseen</a:t>
            </a:r>
            <a:r>
              <a:rPr lang="fr-FR" sz="3000" b="1" dirty="0">
                <a:solidFill>
                  <a:schemeClr val="tx2"/>
                </a:solidFill>
                <a:latin typeface="Source Sans Pro" panose="020B0503030403020204" pitchFamily="34" charset="0"/>
              </a:rPr>
              <a:t> </a:t>
            </a:r>
            <a:r>
              <a:rPr lang="fr-FR" sz="3000" b="1" dirty="0" err="1">
                <a:solidFill>
                  <a:schemeClr val="tx2"/>
                </a:solidFill>
                <a:latin typeface="Source Sans Pro" panose="020B0503030403020204" pitchFamily="34" charset="0"/>
              </a:rPr>
              <a:t>need</a:t>
            </a:r>
            <a:r>
              <a:rPr lang="fr-FR" sz="3000" b="1" dirty="0">
                <a:solidFill>
                  <a:schemeClr val="tx2"/>
                </a:solidFill>
                <a:latin typeface="Source Sans Pro" panose="020B0503030403020204" pitchFamily="34" charset="0"/>
              </a:rPr>
              <a:t> for </a:t>
            </a:r>
            <a:r>
              <a:rPr lang="fr-FR" sz="3000" b="1" dirty="0" err="1">
                <a:solidFill>
                  <a:schemeClr val="tx2"/>
                </a:solidFill>
                <a:latin typeface="Source Sans Pro" panose="020B0503030403020204" pitchFamily="34" charset="0"/>
              </a:rPr>
              <a:t>early</a:t>
            </a:r>
            <a:r>
              <a:rPr lang="fr-FR" sz="3000" b="1" dirty="0">
                <a:solidFill>
                  <a:schemeClr val="tx2"/>
                </a:solidFill>
                <a:latin typeface="Source Sans Pro" panose="020B0503030403020204" pitchFamily="34" charset="0"/>
              </a:rPr>
              <a:t> maintenance</a:t>
            </a:r>
            <a:endParaRPr lang="fr-BE" sz="3000" b="1"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C86D2368-BBAE-A341-8AF6-2D261B0D3E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3774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CFE0E47-64D4-4D58-9CF6-DA89451011D5}"/>
              </a:ext>
            </a:extLst>
          </p:cNvPr>
          <p:cNvPicPr>
            <a:picLocks noChangeAspect="1"/>
          </p:cNvPicPr>
          <p:nvPr/>
        </p:nvPicPr>
        <p:blipFill rotWithShape="1">
          <a:blip r:embed="rId2">
            <a:extLst>
              <a:ext uri="{28A0092B-C50C-407E-A947-70E740481C1C}">
                <a14:useLocalDpi xmlns:a14="http://schemas.microsoft.com/office/drawing/2010/main" val="0"/>
              </a:ext>
            </a:extLst>
          </a:blip>
          <a:srcRect t="4370" b="6045"/>
          <a:stretch/>
        </p:blipFill>
        <p:spPr>
          <a:xfrm>
            <a:off x="474808" y="1178155"/>
            <a:ext cx="8186740" cy="3667114"/>
          </a:xfrm>
          <a:prstGeom prst="rect">
            <a:avLst/>
          </a:prstGeom>
        </p:spPr>
      </p:pic>
      <p:sp>
        <p:nvSpPr>
          <p:cNvPr id="3" name="Titre 1">
            <a:extLst>
              <a:ext uri="{FF2B5EF4-FFF2-40B4-BE49-F238E27FC236}">
                <a16:creationId xmlns:a16="http://schemas.microsoft.com/office/drawing/2014/main" id="{B63EA057-0FA9-4DFC-A5C9-09644997006A}"/>
              </a:ext>
            </a:extLst>
          </p:cNvPr>
          <p:cNvSpPr txBox="1">
            <a:spLocks/>
          </p:cNvSpPr>
          <p:nvPr/>
        </p:nvSpPr>
        <p:spPr>
          <a:xfrm>
            <a:off x="1356259" y="109049"/>
            <a:ext cx="6423837" cy="98271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defTabSz="308049">
              <a:defRPr/>
            </a:pPr>
            <a:r>
              <a:rPr lang="fr-FR" sz="3000" b="1" dirty="0">
                <a:solidFill>
                  <a:schemeClr val="tx2"/>
                </a:solidFill>
                <a:latin typeface="Source Sans Pro" panose="020B0503030403020204" pitchFamily="34" charset="0"/>
              </a:rPr>
              <a:t>All 3 stations are </a:t>
            </a:r>
            <a:r>
              <a:rPr lang="fr-FR" sz="3000" b="1" dirty="0" err="1">
                <a:solidFill>
                  <a:schemeClr val="tx2"/>
                </a:solidFill>
                <a:latin typeface="Source Sans Pro" panose="020B0503030403020204" pitchFamily="34" charset="0"/>
              </a:rPr>
              <a:t>now</a:t>
            </a:r>
            <a:r>
              <a:rPr lang="fr-FR" sz="3000" b="1" dirty="0">
                <a:solidFill>
                  <a:schemeClr val="tx2"/>
                </a:solidFill>
                <a:latin typeface="Source Sans Pro" panose="020B0503030403020204" pitchFamily="34" charset="0"/>
              </a:rPr>
              <a:t> </a:t>
            </a:r>
            <a:r>
              <a:rPr lang="fr-FR" sz="3000" b="1" dirty="0" err="1">
                <a:solidFill>
                  <a:schemeClr val="tx2"/>
                </a:solidFill>
                <a:latin typeface="Source Sans Pro" panose="020B0503030403020204" pitchFamily="34" charset="0"/>
              </a:rPr>
              <a:t>operational</a:t>
            </a:r>
            <a:endParaRPr lang="fr-FR" sz="3000" b="1" dirty="0">
              <a:solidFill>
                <a:schemeClr val="tx2"/>
              </a:solidFill>
              <a:latin typeface="Source Sans Pro" panose="020B0503030403020204" pitchFamily="34" charset="0"/>
            </a:endParaRPr>
          </a:p>
          <a:p>
            <a:pPr defTabSz="308049">
              <a:defRPr/>
            </a:pPr>
            <a:r>
              <a:rPr lang="fr-FR" sz="3000" b="1" dirty="0">
                <a:solidFill>
                  <a:schemeClr val="tx2"/>
                </a:solidFill>
                <a:latin typeface="Source Sans Pro" panose="020B0503030403020204" pitchFamily="34" charset="0"/>
              </a:rPr>
              <a:t>and </a:t>
            </a:r>
            <a:r>
              <a:rPr lang="fr-FR" sz="3000" b="1" dirty="0" err="1">
                <a:solidFill>
                  <a:schemeClr val="tx2"/>
                </a:solidFill>
                <a:latin typeface="Source Sans Pro" panose="020B0503030403020204" pitchFamily="34" charset="0"/>
              </a:rPr>
              <a:t>sending</a:t>
            </a:r>
            <a:r>
              <a:rPr lang="fr-FR" sz="3000" b="1" dirty="0">
                <a:solidFill>
                  <a:schemeClr val="tx2"/>
                </a:solidFill>
                <a:latin typeface="Source Sans Pro" panose="020B0503030403020204" pitchFamily="34" charset="0"/>
              </a:rPr>
              <a:t> data</a:t>
            </a:r>
            <a:endParaRPr lang="en-US" sz="3000" b="1"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57F0AA12-249B-044B-B67E-745B66E32B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64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CustomShape 1"/>
          <p:cNvSpPr/>
          <p:nvPr/>
        </p:nvSpPr>
        <p:spPr>
          <a:xfrm>
            <a:off x="1645326" y="888279"/>
            <a:ext cx="5853073" cy="3877369"/>
          </a:xfrm>
          <a:prstGeom prst="rect">
            <a:avLst/>
          </a:prstGeom>
          <a:noFill/>
          <a:ln w="12600">
            <a:noFill/>
          </a:ln>
        </p:spPr>
        <p:style>
          <a:lnRef idx="0">
            <a:scrgbClr r="0" g="0" b="0"/>
          </a:lnRef>
          <a:fillRef idx="0">
            <a:scrgbClr r="0" g="0" b="0"/>
          </a:fillRef>
          <a:effectRef idx="0">
            <a:scrgbClr r="0" g="0" b="0"/>
          </a:effectRef>
          <a:fontRef idx="minor"/>
        </p:style>
      </p:sp>
      <p:sp>
        <p:nvSpPr>
          <p:cNvPr id="230" name="CustomShape 2"/>
          <p:cNvSpPr/>
          <p:nvPr/>
        </p:nvSpPr>
        <p:spPr>
          <a:xfrm>
            <a:off x="554699" y="39594"/>
            <a:ext cx="7541684" cy="531199"/>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en-US" sz="3000" spc="-1" dirty="0">
                <a:solidFill>
                  <a:schemeClr val="tx2"/>
                </a:solidFill>
                <a:latin typeface="Source Sans Pro" panose="020B0503030403020204" pitchFamily="34" charset="0"/>
                <a:ea typeface="Helvetica Neue Medium"/>
              </a:rPr>
              <a:t>First</a:t>
            </a:r>
            <a:r>
              <a:rPr lang="fr-BE" sz="3000" spc="-1" dirty="0">
                <a:solidFill>
                  <a:schemeClr val="tx2"/>
                </a:solidFill>
                <a:latin typeface="Source Sans Pro" panose="020B0503030403020204" pitchFamily="34" charset="0"/>
                <a:ea typeface="Helvetica Neue Medium"/>
              </a:rPr>
              <a:t> </a:t>
            </a:r>
            <a:r>
              <a:rPr lang="en-US" sz="3000" spc="-1" dirty="0">
                <a:solidFill>
                  <a:schemeClr val="tx2"/>
                </a:solidFill>
                <a:latin typeface="Source Sans Pro" panose="020B0503030403020204" pitchFamily="34" charset="0"/>
                <a:ea typeface="Helvetica Neue Medium"/>
              </a:rPr>
              <a:t>comparison: </a:t>
            </a:r>
            <a:r>
              <a:rPr lang="en-US" sz="3000" spc="-1" dirty="0">
                <a:solidFill>
                  <a:srgbClr val="FF0000"/>
                </a:solidFill>
                <a:latin typeface="Source Sans Pro" panose="020B0503030403020204" pitchFamily="34" charset="0"/>
                <a:ea typeface="Helvetica Neue Medium"/>
              </a:rPr>
              <a:t>MAR</a:t>
            </a:r>
            <a:r>
              <a:rPr lang="en-US" sz="3000" spc="-1" dirty="0">
                <a:latin typeface="Source Sans Pro" panose="020B0503030403020204" pitchFamily="34" charset="0"/>
                <a:ea typeface="Helvetica Neue Medium"/>
              </a:rPr>
              <a:t> </a:t>
            </a:r>
            <a:r>
              <a:rPr lang="en-US" sz="3000" spc="-1" dirty="0">
                <a:solidFill>
                  <a:schemeClr val="tx2"/>
                </a:solidFill>
                <a:latin typeface="Source Sans Pro" panose="020B0503030403020204" pitchFamily="34" charset="0"/>
                <a:ea typeface="Helvetica Neue Medium"/>
              </a:rPr>
              <a:t>vs</a:t>
            </a:r>
            <a:r>
              <a:rPr lang="en-US" sz="3000" spc="-1" dirty="0">
                <a:latin typeface="Source Sans Pro" panose="020B0503030403020204" pitchFamily="34" charset="0"/>
                <a:ea typeface="Helvetica Neue Medium"/>
              </a:rPr>
              <a:t> </a:t>
            </a:r>
            <a:r>
              <a:rPr lang="en-US" sz="3000" spc="-1" dirty="0">
                <a:solidFill>
                  <a:srgbClr val="0000FF"/>
                </a:solidFill>
                <a:latin typeface="Source Sans Pro" panose="020B0503030403020204" pitchFamily="34" charset="0"/>
                <a:ea typeface="Helvetica Neue Medium"/>
              </a:rPr>
              <a:t>observations</a:t>
            </a:r>
            <a:endParaRPr lang="en-US" sz="3000" spc="-1" dirty="0">
              <a:latin typeface="Source Sans Pro" panose="020B0503030403020204" pitchFamily="34" charset="0"/>
            </a:endParaRPr>
          </a:p>
        </p:txBody>
      </p:sp>
      <p:pic>
        <p:nvPicPr>
          <p:cNvPr id="231" name="Image 230"/>
          <p:cNvPicPr/>
          <p:nvPr/>
        </p:nvPicPr>
        <p:blipFill>
          <a:blip r:embed="rId2"/>
          <a:srcRect b="3739"/>
          <a:stretch/>
        </p:blipFill>
        <p:spPr>
          <a:xfrm>
            <a:off x="2692631" y="690651"/>
            <a:ext cx="4471010" cy="4255348"/>
          </a:xfrm>
          <a:prstGeom prst="rect">
            <a:avLst/>
          </a:prstGeom>
          <a:ln>
            <a:noFill/>
          </a:ln>
        </p:spPr>
      </p:pic>
      <p:sp>
        <p:nvSpPr>
          <p:cNvPr id="232" name="TextShape 3"/>
          <p:cNvSpPr txBox="1"/>
          <p:nvPr/>
        </p:nvSpPr>
        <p:spPr>
          <a:xfrm>
            <a:off x="0" y="4922790"/>
            <a:ext cx="9143999" cy="221927"/>
          </a:xfrm>
          <a:prstGeom prst="rect">
            <a:avLst/>
          </a:prstGeom>
          <a:noFill/>
          <a:ln>
            <a:noFill/>
          </a:ln>
        </p:spPr>
        <p:txBody>
          <a:bodyPr lIns="47461" tIns="23730" rIns="47461" bIns="23730">
            <a:noAutofit/>
          </a:bodyPr>
          <a:lstStyle/>
          <a:p>
            <a:r>
              <a:rPr lang="en-US" sz="1000" b="0" spc="-1" dirty="0">
                <a:solidFill>
                  <a:schemeClr val="tx2"/>
                </a:solidFill>
                <a:latin typeface="Source Sans Pro" panose="020B0503030403020204" pitchFamily="34" charset="0"/>
              </a:rPr>
              <a:t>MAR is able to simulate both spatial and temporal variability observed until now at the 3 stations</a:t>
            </a:r>
          </a:p>
        </p:txBody>
      </p:sp>
      <p:sp>
        <p:nvSpPr>
          <p:cNvPr id="233" name="TextShape 4"/>
          <p:cNvSpPr txBox="1"/>
          <p:nvPr/>
        </p:nvSpPr>
        <p:spPr>
          <a:xfrm>
            <a:off x="2172973" y="574847"/>
            <a:ext cx="578644" cy="182630"/>
          </a:xfrm>
          <a:prstGeom prst="rect">
            <a:avLst/>
          </a:prstGeom>
          <a:noFill/>
          <a:ln>
            <a:noFill/>
          </a:ln>
        </p:spPr>
        <p:txBody>
          <a:bodyPr lIns="47461" tIns="23730" rIns="47461" bIns="23730">
            <a:noAutofit/>
          </a:bodyPr>
          <a:lstStyle/>
          <a:p>
            <a:r>
              <a:rPr lang="en-US" sz="949" spc="-1" dirty="0">
                <a:solidFill>
                  <a:srgbClr val="0000FF"/>
                </a:solidFill>
                <a:latin typeface="Arial"/>
              </a:rPr>
              <a:t>AWS1</a:t>
            </a:r>
          </a:p>
        </p:txBody>
      </p:sp>
      <p:sp>
        <p:nvSpPr>
          <p:cNvPr id="234" name="TextShape 5"/>
          <p:cNvSpPr txBox="1"/>
          <p:nvPr/>
        </p:nvSpPr>
        <p:spPr>
          <a:xfrm>
            <a:off x="2172973" y="2070119"/>
            <a:ext cx="578644" cy="182630"/>
          </a:xfrm>
          <a:prstGeom prst="rect">
            <a:avLst/>
          </a:prstGeom>
          <a:noFill/>
          <a:ln>
            <a:noFill/>
          </a:ln>
        </p:spPr>
        <p:txBody>
          <a:bodyPr lIns="47461" tIns="23730" rIns="47461" bIns="23730">
            <a:noAutofit/>
          </a:bodyPr>
          <a:lstStyle/>
          <a:p>
            <a:r>
              <a:rPr lang="en-US" sz="949" spc="-1" dirty="0">
                <a:solidFill>
                  <a:srgbClr val="0000FF"/>
                </a:solidFill>
                <a:latin typeface="Arial"/>
              </a:rPr>
              <a:t>AWS2</a:t>
            </a:r>
          </a:p>
        </p:txBody>
      </p:sp>
      <p:sp>
        <p:nvSpPr>
          <p:cNvPr id="235" name="TextShape 6"/>
          <p:cNvSpPr txBox="1"/>
          <p:nvPr/>
        </p:nvSpPr>
        <p:spPr>
          <a:xfrm>
            <a:off x="2155626" y="3537928"/>
            <a:ext cx="578644" cy="182630"/>
          </a:xfrm>
          <a:prstGeom prst="rect">
            <a:avLst/>
          </a:prstGeom>
          <a:noFill/>
          <a:ln>
            <a:noFill/>
          </a:ln>
        </p:spPr>
        <p:txBody>
          <a:bodyPr lIns="47461" tIns="23730" rIns="47461" bIns="23730">
            <a:noAutofit/>
          </a:bodyPr>
          <a:lstStyle/>
          <a:p>
            <a:r>
              <a:rPr lang="en-US" sz="949" spc="-1" dirty="0">
                <a:solidFill>
                  <a:srgbClr val="0000FF"/>
                </a:solidFill>
                <a:latin typeface="Arial"/>
              </a:rPr>
              <a:t>AWS3</a:t>
            </a:r>
          </a:p>
        </p:txBody>
      </p:sp>
      <p:sp>
        <p:nvSpPr>
          <p:cNvPr id="239" name="CustomShape 10"/>
          <p:cNvSpPr/>
          <p:nvPr/>
        </p:nvSpPr>
        <p:spPr>
          <a:xfrm>
            <a:off x="4277320" y="3423642"/>
            <a:ext cx="916186" cy="241102"/>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240" name="CustomShape 11"/>
          <p:cNvSpPr/>
          <p:nvPr/>
        </p:nvSpPr>
        <p:spPr>
          <a:xfrm>
            <a:off x="4325541" y="1958048"/>
            <a:ext cx="916186" cy="241102"/>
          </a:xfrm>
          <a:prstGeom prst="rect">
            <a:avLst/>
          </a:prstGeom>
          <a:solidFill>
            <a:srgbClr val="FFFFFF"/>
          </a:solidFill>
          <a:ln>
            <a:noFill/>
          </a:ln>
        </p:spPr>
        <p:style>
          <a:lnRef idx="0">
            <a:scrgbClr r="0" g="0" b="0"/>
          </a:lnRef>
          <a:fillRef idx="0">
            <a:scrgbClr r="0" g="0" b="0"/>
          </a:fillRef>
          <a:effectRef idx="0">
            <a:scrgbClr r="0" g="0" b="0"/>
          </a:effectRef>
          <a:fontRef idx="minor"/>
        </p:style>
      </p:sp>
      <p:sp>
        <p:nvSpPr>
          <p:cNvPr id="241" name="TextShape 12"/>
          <p:cNvSpPr txBox="1"/>
          <p:nvPr/>
        </p:nvSpPr>
        <p:spPr>
          <a:xfrm>
            <a:off x="7248231" y="928763"/>
            <a:ext cx="1203989" cy="722545"/>
          </a:xfrm>
          <a:prstGeom prst="rect">
            <a:avLst/>
          </a:prstGeom>
          <a:noFill/>
          <a:ln>
            <a:noFill/>
          </a:ln>
        </p:spPr>
        <p:txBody>
          <a:bodyPr lIns="47461" tIns="23730" rIns="47461" bIns="23730">
            <a:noAutofit/>
          </a:bodyPr>
          <a:lstStyle/>
          <a:p>
            <a:pPr algn="l"/>
            <a:r>
              <a:rPr lang="en-US" sz="800" b="0" spc="-1" dirty="0">
                <a:solidFill>
                  <a:schemeClr val="tx2"/>
                </a:solidFill>
                <a:latin typeface="Source Sans Pro" panose="020B0503030403020204" pitchFamily="34" charset="0"/>
              </a:rPr>
              <a:t>Correlation: 0.87</a:t>
            </a:r>
          </a:p>
          <a:p>
            <a:pPr algn="l"/>
            <a:r>
              <a:rPr lang="en-US" sz="800" b="0" spc="-1" dirty="0">
                <a:solidFill>
                  <a:schemeClr val="tx2"/>
                </a:solidFill>
                <a:latin typeface="Source Sans Pro" panose="020B0503030403020204" pitchFamily="34" charset="0"/>
              </a:rPr>
              <a:t>Bias=+2.4km/h</a:t>
            </a:r>
            <a:r>
              <a:rPr sz="800" b="0" dirty="0">
                <a:solidFill>
                  <a:schemeClr val="tx2"/>
                </a:solidFill>
                <a:latin typeface="Source Sans Pro" panose="020B0503030403020204" pitchFamily="34" charset="0"/>
              </a:rPr>
              <a:t/>
            </a:r>
            <a:br>
              <a:rPr sz="800" b="0" dirty="0">
                <a:solidFill>
                  <a:schemeClr val="tx2"/>
                </a:solidFill>
                <a:latin typeface="Source Sans Pro" panose="020B0503030403020204" pitchFamily="34" charset="0"/>
              </a:rPr>
            </a:br>
            <a:r>
              <a:rPr lang="en-US" sz="800" b="0" spc="-1" dirty="0">
                <a:solidFill>
                  <a:schemeClr val="tx2"/>
                </a:solidFill>
                <a:latin typeface="Source Sans Pro" panose="020B0503030403020204" pitchFamily="34" charset="0"/>
              </a:rPr>
              <a:t>RMSE=11km/h</a:t>
            </a:r>
          </a:p>
          <a:p>
            <a:pPr algn="l"/>
            <a:endParaRPr lang="en-US" sz="800" b="0" spc="-1" dirty="0">
              <a:solidFill>
                <a:schemeClr val="tx2"/>
              </a:solidFill>
              <a:latin typeface="Source Sans Pro" panose="020B0503030403020204" pitchFamily="34" charset="0"/>
            </a:endParaRPr>
          </a:p>
          <a:p>
            <a:pPr algn="l"/>
            <a:r>
              <a:rPr lang="en-US" sz="800" b="0" spc="-1" dirty="0">
                <a:solidFill>
                  <a:schemeClr val="tx2"/>
                </a:solidFill>
                <a:latin typeface="Source Sans Pro" panose="020B0503030403020204" pitchFamily="34" charset="0"/>
              </a:rPr>
              <a:t>Mean: 34</a:t>
            </a:r>
            <a:r>
              <a:rPr lang="en-US" sz="800" b="0" spc="-1" dirty="0">
                <a:solidFill>
                  <a:schemeClr val="tx2"/>
                </a:solidFill>
                <a:latin typeface="Source Sans Pro" panose="020B0503030403020204" pitchFamily="34" charset="0"/>
                <a:ea typeface="Arial"/>
              </a:rPr>
              <a:t>±20</a:t>
            </a:r>
            <a:r>
              <a:rPr lang="en-US" sz="800" b="0" spc="-1" dirty="0">
                <a:solidFill>
                  <a:schemeClr val="tx2"/>
                </a:solidFill>
                <a:latin typeface="Source Sans Pro" panose="020B0503030403020204" pitchFamily="34" charset="0"/>
              </a:rPr>
              <a:t>km/h</a:t>
            </a:r>
          </a:p>
        </p:txBody>
      </p:sp>
      <p:sp>
        <p:nvSpPr>
          <p:cNvPr id="242" name="TextShape 13"/>
          <p:cNvSpPr txBox="1"/>
          <p:nvPr/>
        </p:nvSpPr>
        <p:spPr>
          <a:xfrm>
            <a:off x="7249256" y="2398201"/>
            <a:ext cx="1099575" cy="728627"/>
          </a:xfrm>
          <a:prstGeom prst="rect">
            <a:avLst/>
          </a:prstGeom>
          <a:noFill/>
          <a:ln>
            <a:noFill/>
          </a:ln>
        </p:spPr>
        <p:txBody>
          <a:bodyPr lIns="47461" tIns="23730" rIns="47461" bIns="23730">
            <a:noAutofit/>
          </a:bodyPr>
          <a:lstStyle/>
          <a:p>
            <a:pPr algn="l"/>
            <a:r>
              <a:rPr lang="en-US" sz="800" b="0" spc="-1" dirty="0">
                <a:solidFill>
                  <a:schemeClr val="tx2"/>
                </a:solidFill>
                <a:latin typeface="Source Sans Pro" panose="020B0503030403020204" pitchFamily="34" charset="0"/>
              </a:rPr>
              <a:t>Correlation: 0.9</a:t>
            </a:r>
          </a:p>
          <a:p>
            <a:pPr algn="l"/>
            <a:r>
              <a:rPr lang="en-US" sz="800" b="0" spc="-1" dirty="0">
                <a:solidFill>
                  <a:schemeClr val="tx2"/>
                </a:solidFill>
                <a:latin typeface="Source Sans Pro" panose="020B0503030403020204" pitchFamily="34" charset="0"/>
              </a:rPr>
              <a:t>bias=-2km/h</a:t>
            </a:r>
          </a:p>
          <a:p>
            <a:pPr algn="l">
              <a:lnSpc>
                <a:spcPct val="100000"/>
              </a:lnSpc>
            </a:pPr>
            <a:r>
              <a:rPr lang="en-US" sz="800" b="0" spc="-1" dirty="0">
                <a:solidFill>
                  <a:schemeClr val="tx2"/>
                </a:solidFill>
                <a:latin typeface="Source Sans Pro" panose="020B0503030403020204" pitchFamily="34" charset="0"/>
              </a:rPr>
              <a:t>RMSE=10km/h</a:t>
            </a:r>
          </a:p>
          <a:p>
            <a:pPr algn="l">
              <a:lnSpc>
                <a:spcPct val="100000"/>
              </a:lnSpc>
            </a:pPr>
            <a:endParaRPr lang="en-US" sz="800" b="0" spc="-1" dirty="0">
              <a:solidFill>
                <a:schemeClr val="tx2"/>
              </a:solidFill>
              <a:latin typeface="Source Sans Pro" panose="020B0503030403020204" pitchFamily="34" charset="0"/>
            </a:endParaRPr>
          </a:p>
          <a:p>
            <a:pPr algn="l">
              <a:lnSpc>
                <a:spcPct val="100000"/>
              </a:lnSpc>
            </a:pPr>
            <a:r>
              <a:rPr lang="en-US" sz="800" b="0" spc="-1" dirty="0">
                <a:solidFill>
                  <a:schemeClr val="tx2"/>
                </a:solidFill>
                <a:latin typeface="Source Sans Pro" panose="020B0503030403020204" pitchFamily="34" charset="0"/>
              </a:rPr>
              <a:t>Mean: 29</a:t>
            </a:r>
            <a:r>
              <a:rPr lang="en-US" sz="800" b="0" spc="-1" dirty="0">
                <a:solidFill>
                  <a:schemeClr val="tx2"/>
                </a:solidFill>
                <a:latin typeface="Source Sans Pro" panose="020B0503030403020204" pitchFamily="34" charset="0"/>
                <a:ea typeface="Arial"/>
              </a:rPr>
              <a:t>±23</a:t>
            </a:r>
            <a:r>
              <a:rPr lang="en-US" sz="800" b="0" spc="-1" dirty="0">
                <a:solidFill>
                  <a:schemeClr val="tx2"/>
                </a:solidFill>
                <a:latin typeface="Source Sans Pro" panose="020B0503030403020204" pitchFamily="34" charset="0"/>
              </a:rPr>
              <a:t>km/h</a:t>
            </a:r>
          </a:p>
        </p:txBody>
      </p:sp>
      <p:sp>
        <p:nvSpPr>
          <p:cNvPr id="243" name="TextShape 14"/>
          <p:cNvSpPr txBox="1"/>
          <p:nvPr/>
        </p:nvSpPr>
        <p:spPr>
          <a:xfrm>
            <a:off x="347243" y="997881"/>
            <a:ext cx="2345388" cy="1072238"/>
          </a:xfrm>
          <a:prstGeom prst="rect">
            <a:avLst/>
          </a:prstGeom>
          <a:noFill/>
          <a:ln>
            <a:noFill/>
          </a:ln>
        </p:spPr>
        <p:txBody>
          <a:bodyPr lIns="47461" tIns="23730" rIns="47461" bIns="23730">
            <a:noAutofit/>
          </a:bodyPr>
          <a:lstStyle/>
          <a:p>
            <a:r>
              <a:rPr lang="en-US" sz="1200" b="0" spc="-1" dirty="0">
                <a:solidFill>
                  <a:schemeClr val="tx2"/>
                </a:solidFill>
                <a:latin typeface="Source Sans Pro" panose="020B0503030403020204" pitchFamily="34" charset="0"/>
              </a:rPr>
              <a:t>1 observation every 20m</a:t>
            </a:r>
          </a:p>
          <a:p>
            <a:r>
              <a:rPr lang="en-US" sz="1200" b="0" spc="-1" dirty="0">
                <a:solidFill>
                  <a:schemeClr val="tx2"/>
                </a:solidFill>
                <a:latin typeface="Source Sans Pro" panose="020B0503030403020204" pitchFamily="34" charset="0"/>
              </a:rPr>
              <a:t>from 6 SEP 2020 to 15 OCT </a:t>
            </a:r>
            <a:r>
              <a:rPr lang="en-US" sz="1200" b="0" spc="-1" dirty="0" smtClean="0">
                <a:solidFill>
                  <a:schemeClr val="tx2"/>
                </a:solidFill>
                <a:latin typeface="Source Sans Pro" panose="020B0503030403020204" pitchFamily="34" charset="0"/>
              </a:rPr>
              <a:t>2020</a:t>
            </a:r>
            <a:endParaRPr lang="en-US" sz="1200" b="0" spc="-1" dirty="0">
              <a:solidFill>
                <a:schemeClr val="tx2"/>
              </a:solidFill>
              <a:latin typeface="Source Sans Pro" panose="020B0503030403020204" pitchFamily="34" charset="0"/>
            </a:endParaRPr>
          </a:p>
          <a:p>
            <a:pPr algn="l"/>
            <a:endParaRPr lang="en-US" sz="794" b="0" spc="-1" dirty="0">
              <a:latin typeface="Arial"/>
            </a:endParaRPr>
          </a:p>
          <a:p>
            <a:pPr algn="l"/>
            <a:endParaRPr lang="en-US" sz="794" b="0" spc="-1" dirty="0">
              <a:latin typeface="Arial"/>
            </a:endParaRPr>
          </a:p>
          <a:p>
            <a:pPr algn="l"/>
            <a:endParaRPr lang="en-US" sz="1266" b="0" spc="-1" dirty="0">
              <a:latin typeface="Arial"/>
            </a:endParaRPr>
          </a:p>
          <a:p>
            <a:pPr algn="l"/>
            <a:endParaRPr lang="en-US" sz="1266" b="0" spc="-1" dirty="0">
              <a:latin typeface="Arial"/>
            </a:endParaRPr>
          </a:p>
          <a:p>
            <a:pPr algn="l"/>
            <a:endParaRPr lang="en-US" sz="1266" b="0" spc="-1" dirty="0">
              <a:latin typeface="Arial"/>
            </a:endParaRPr>
          </a:p>
        </p:txBody>
      </p:sp>
      <p:sp>
        <p:nvSpPr>
          <p:cNvPr id="244" name="TextShape 15"/>
          <p:cNvSpPr txBox="1"/>
          <p:nvPr/>
        </p:nvSpPr>
        <p:spPr>
          <a:xfrm>
            <a:off x="7249256" y="3925624"/>
            <a:ext cx="1099575" cy="675741"/>
          </a:xfrm>
          <a:prstGeom prst="rect">
            <a:avLst/>
          </a:prstGeom>
          <a:noFill/>
          <a:ln>
            <a:noFill/>
          </a:ln>
        </p:spPr>
        <p:txBody>
          <a:bodyPr lIns="47461" tIns="23730" rIns="47461" bIns="23730">
            <a:noAutofit/>
          </a:bodyPr>
          <a:lstStyle/>
          <a:p>
            <a:pPr algn="l"/>
            <a:r>
              <a:rPr lang="en-US" sz="800" b="0" spc="-1" dirty="0">
                <a:solidFill>
                  <a:schemeClr val="tx2"/>
                </a:solidFill>
                <a:latin typeface="Source Sans Pro" panose="020B0503030403020204" pitchFamily="34" charset="0"/>
              </a:rPr>
              <a:t>Correlation: 0.86</a:t>
            </a:r>
          </a:p>
          <a:p>
            <a:pPr algn="l"/>
            <a:r>
              <a:rPr lang="en-US" sz="800" b="0" spc="-1" dirty="0">
                <a:solidFill>
                  <a:schemeClr val="tx2"/>
                </a:solidFill>
                <a:latin typeface="Source Sans Pro" panose="020B0503030403020204" pitchFamily="34" charset="0"/>
              </a:rPr>
              <a:t>bias=+4km/h</a:t>
            </a:r>
          </a:p>
          <a:p>
            <a:pPr algn="l">
              <a:lnSpc>
                <a:spcPct val="100000"/>
              </a:lnSpc>
            </a:pPr>
            <a:r>
              <a:rPr lang="en-US" sz="800" b="0" spc="-1" dirty="0">
                <a:solidFill>
                  <a:schemeClr val="tx2"/>
                </a:solidFill>
                <a:latin typeface="Source Sans Pro" panose="020B0503030403020204" pitchFamily="34" charset="0"/>
              </a:rPr>
              <a:t>RMSE=11km/h</a:t>
            </a:r>
          </a:p>
          <a:p>
            <a:pPr algn="l">
              <a:lnSpc>
                <a:spcPct val="100000"/>
              </a:lnSpc>
            </a:pPr>
            <a:endParaRPr lang="en-US" sz="800" b="0" spc="-1" dirty="0">
              <a:solidFill>
                <a:schemeClr val="tx2"/>
              </a:solidFill>
              <a:latin typeface="Source Sans Pro" panose="020B0503030403020204" pitchFamily="34" charset="0"/>
            </a:endParaRPr>
          </a:p>
          <a:p>
            <a:pPr algn="l">
              <a:lnSpc>
                <a:spcPct val="100000"/>
              </a:lnSpc>
            </a:pPr>
            <a:r>
              <a:rPr lang="en-US" sz="800" b="0" spc="-1" dirty="0">
                <a:solidFill>
                  <a:schemeClr val="tx2"/>
                </a:solidFill>
                <a:latin typeface="Source Sans Pro" panose="020B0503030403020204" pitchFamily="34" charset="0"/>
              </a:rPr>
              <a:t>Mean: 17</a:t>
            </a:r>
            <a:r>
              <a:rPr lang="en-US" sz="800" b="0" spc="-1" dirty="0">
                <a:solidFill>
                  <a:schemeClr val="tx2"/>
                </a:solidFill>
                <a:latin typeface="Source Sans Pro" panose="020B0503030403020204" pitchFamily="34" charset="0"/>
                <a:ea typeface="Arial"/>
              </a:rPr>
              <a:t>±17</a:t>
            </a:r>
            <a:r>
              <a:rPr lang="en-US" sz="800" b="0" spc="-1" dirty="0">
                <a:solidFill>
                  <a:schemeClr val="tx2"/>
                </a:solidFill>
                <a:latin typeface="Source Sans Pro" panose="020B0503030403020204" pitchFamily="34" charset="0"/>
              </a:rPr>
              <a:t>km/h</a:t>
            </a:r>
          </a:p>
        </p:txBody>
      </p:sp>
      <p:sp>
        <p:nvSpPr>
          <p:cNvPr id="245" name="TextShape 16"/>
          <p:cNvSpPr txBox="1"/>
          <p:nvPr/>
        </p:nvSpPr>
        <p:spPr>
          <a:xfrm>
            <a:off x="5576642" y="3549698"/>
            <a:ext cx="1350169" cy="452588"/>
          </a:xfrm>
          <a:prstGeom prst="rect">
            <a:avLst/>
          </a:prstGeom>
          <a:noFill/>
          <a:ln>
            <a:noFill/>
          </a:ln>
        </p:spPr>
        <p:txBody>
          <a:bodyPr lIns="47461" tIns="23730" rIns="47461" bIns="23730">
            <a:noAutofit/>
          </a:bodyPr>
          <a:lstStyle/>
          <a:p>
            <a:r>
              <a:rPr lang="en-US" sz="949" b="0" i="1" spc="-1" dirty="0">
                <a:latin typeface="Arial"/>
              </a:rPr>
              <a:t>Problem with the censor when high wind speeds</a:t>
            </a:r>
          </a:p>
        </p:txBody>
      </p:sp>
      <p:sp>
        <p:nvSpPr>
          <p:cNvPr id="246" name="Line 17"/>
          <p:cNvSpPr/>
          <p:nvPr/>
        </p:nvSpPr>
        <p:spPr>
          <a:xfrm flipH="1">
            <a:off x="5075424" y="3829512"/>
            <a:ext cx="509920" cy="43398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2" descr="Résultat de recherche d'images pour &quot;logo universite de Liège&quot;">
            <a:extLst>
              <a:ext uri="{FF2B5EF4-FFF2-40B4-BE49-F238E27FC236}">
                <a16:creationId xmlns:a16="http://schemas.microsoft.com/office/drawing/2014/main" id="{47F33C91-34C5-BE46-A114-A87B7DDF1D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2555A7F-F9CD-4B4A-BBC3-B977A2741C44}"/>
              </a:ext>
            </a:extLst>
          </p:cNvPr>
          <p:cNvSpPr/>
          <p:nvPr/>
        </p:nvSpPr>
        <p:spPr>
          <a:xfrm>
            <a:off x="691505" y="2604895"/>
            <a:ext cx="1656864" cy="276999"/>
          </a:xfrm>
          <a:prstGeom prst="rect">
            <a:avLst/>
          </a:prstGeom>
        </p:spPr>
        <p:txBody>
          <a:bodyPr wrap="none">
            <a:spAutoFit/>
          </a:bodyPr>
          <a:lstStyle/>
          <a:p>
            <a:pPr algn="l"/>
            <a:r>
              <a:rPr lang="en-US" sz="1200" b="0" spc="-1" dirty="0">
                <a:solidFill>
                  <a:schemeClr val="tx2"/>
                </a:solidFill>
                <a:latin typeface="Source Sans Pro" panose="020B0503030403020204" pitchFamily="34" charset="0"/>
              </a:rPr>
              <a:t>Wind measured at 10m</a:t>
            </a:r>
          </a:p>
        </p:txBody>
      </p:sp>
    </p:spTree>
    <p:extLst>
      <p:ext uri="{BB962C8B-B14F-4D97-AF65-F5344CB8AC3E}">
        <p14:creationId xmlns:p14="http://schemas.microsoft.com/office/powerpoint/2010/main" val="3328283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 246"/>
          <p:cNvPicPr/>
          <p:nvPr/>
        </p:nvPicPr>
        <p:blipFill>
          <a:blip r:embed="rId2"/>
          <a:stretch/>
        </p:blipFill>
        <p:spPr>
          <a:xfrm>
            <a:off x="1158239" y="1656956"/>
            <a:ext cx="6827245" cy="3347262"/>
          </a:xfrm>
          <a:prstGeom prst="rect">
            <a:avLst/>
          </a:prstGeom>
          <a:ln>
            <a:noFill/>
          </a:ln>
        </p:spPr>
      </p:pic>
      <p:sp>
        <p:nvSpPr>
          <p:cNvPr id="248" name="CustomShape 1"/>
          <p:cNvSpPr/>
          <p:nvPr/>
        </p:nvSpPr>
        <p:spPr>
          <a:xfrm>
            <a:off x="1645326" y="888279"/>
            <a:ext cx="5853073" cy="3877369"/>
          </a:xfrm>
          <a:prstGeom prst="rect">
            <a:avLst/>
          </a:prstGeom>
          <a:noFill/>
          <a:ln w="12600">
            <a:noFill/>
          </a:ln>
        </p:spPr>
        <p:style>
          <a:lnRef idx="0">
            <a:scrgbClr r="0" g="0" b="0"/>
          </a:lnRef>
          <a:fillRef idx="0">
            <a:scrgbClr r="0" g="0" b="0"/>
          </a:fillRef>
          <a:effectRef idx="0">
            <a:scrgbClr r="0" g="0" b="0"/>
          </a:effectRef>
          <a:fontRef idx="minor"/>
        </p:style>
      </p:sp>
      <p:sp>
        <p:nvSpPr>
          <p:cNvPr id="249" name="CustomShape 2"/>
          <p:cNvSpPr/>
          <p:nvPr/>
        </p:nvSpPr>
        <p:spPr>
          <a:xfrm>
            <a:off x="1492976" y="87043"/>
            <a:ext cx="5853073" cy="708560"/>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err="1">
                <a:solidFill>
                  <a:schemeClr val="tx2"/>
                </a:solidFill>
                <a:latin typeface="Source Sans Pro" panose="020B0503030403020204" pitchFamily="34" charset="0"/>
              </a:rPr>
              <a:t>Katabata</a:t>
            </a:r>
            <a:r>
              <a:rPr lang="fr-BE" sz="3000" spc="-1" dirty="0">
                <a:solidFill>
                  <a:schemeClr val="tx2"/>
                </a:solidFill>
                <a:latin typeface="Source Sans Pro" panose="020B0503030403020204" pitchFamily="34" charset="0"/>
              </a:rPr>
              <a:t> 2?</a:t>
            </a:r>
            <a:endParaRPr lang="en-US" sz="3000" spc="-1" dirty="0">
              <a:solidFill>
                <a:schemeClr val="tx2"/>
              </a:solidFill>
              <a:latin typeface="Source Sans Pro" panose="020B0503030403020204" pitchFamily="34" charset="0"/>
            </a:endParaRPr>
          </a:p>
        </p:txBody>
      </p:sp>
      <p:pic>
        <p:nvPicPr>
          <p:cNvPr id="250" name="Image 249"/>
          <p:cNvPicPr/>
          <p:nvPr/>
        </p:nvPicPr>
        <p:blipFill>
          <a:blip r:embed="rId3"/>
          <a:stretch/>
        </p:blipFill>
        <p:spPr>
          <a:xfrm>
            <a:off x="307307" y="135324"/>
            <a:ext cx="1177411" cy="894734"/>
          </a:xfrm>
          <a:prstGeom prst="rect">
            <a:avLst/>
          </a:prstGeom>
          <a:ln>
            <a:noFill/>
          </a:ln>
        </p:spPr>
      </p:pic>
      <p:sp>
        <p:nvSpPr>
          <p:cNvPr id="251" name="TextShape 3"/>
          <p:cNvSpPr txBox="1"/>
          <p:nvPr/>
        </p:nvSpPr>
        <p:spPr>
          <a:xfrm>
            <a:off x="1279037" y="694014"/>
            <a:ext cx="6280949" cy="768677"/>
          </a:xfrm>
          <a:prstGeom prst="rect">
            <a:avLst/>
          </a:prstGeom>
          <a:noFill/>
          <a:ln>
            <a:noFill/>
          </a:ln>
        </p:spPr>
        <p:txBody>
          <a:bodyPr lIns="47461" tIns="23730" rIns="47461" bIns="23730">
            <a:noAutofit/>
          </a:bodyPr>
          <a:lstStyle/>
          <a:p>
            <a:pPr>
              <a:spcBef>
                <a:spcPts val="2215"/>
              </a:spcBef>
              <a:tabLst>
                <a:tab pos="0" algn="l"/>
              </a:tabLst>
            </a:pPr>
            <a:r>
              <a:rPr lang="en-GB" sz="1800" b="0" spc="-1" dirty="0">
                <a:solidFill>
                  <a:schemeClr val="tx2"/>
                </a:solidFill>
                <a:latin typeface="Source Sans Pro" panose="020B0503030403020204" pitchFamily="34" charset="0"/>
              </a:rPr>
              <a:t>First observations confirm the MAR results over the South of Greenland and the high wind speed in this area. </a:t>
            </a:r>
            <a:r>
              <a:rPr lang="en-GB" sz="1800" b="0" spc="-1" dirty="0" smtClean="0">
                <a:solidFill>
                  <a:schemeClr val="tx2"/>
                </a:solidFill>
                <a:latin typeface="Source Sans Pro" panose="020B0503030403020204" pitchFamily="34" charset="0"/>
              </a:rPr>
              <a:t>Weather </a:t>
            </a:r>
            <a:r>
              <a:rPr lang="en-GB" sz="1800" b="0" spc="-1" dirty="0">
                <a:solidFill>
                  <a:schemeClr val="tx2"/>
                </a:solidFill>
                <a:latin typeface="Source Sans Pro" panose="020B0503030403020204" pitchFamily="34" charset="0"/>
              </a:rPr>
              <a:t>stations could be installed in other locations.</a:t>
            </a:r>
            <a:endParaRPr lang="en-US" sz="1800" b="0" spc="-1" dirty="0">
              <a:solidFill>
                <a:schemeClr val="tx2"/>
              </a:solidFill>
              <a:latin typeface="Source Sans Pro" panose="020B0503030403020204" pitchFamily="34" charset="0"/>
            </a:endParaRPr>
          </a:p>
        </p:txBody>
      </p:sp>
      <p:sp>
        <p:nvSpPr>
          <p:cNvPr id="252" name="TextShape 4"/>
          <p:cNvSpPr txBox="1"/>
          <p:nvPr/>
        </p:nvSpPr>
        <p:spPr>
          <a:xfrm>
            <a:off x="2462034" y="1861324"/>
            <a:ext cx="3914302" cy="436830"/>
          </a:xfrm>
          <a:prstGeom prst="rect">
            <a:avLst/>
          </a:prstGeom>
          <a:noFill/>
          <a:ln>
            <a:noFill/>
          </a:ln>
        </p:spPr>
        <p:txBody>
          <a:bodyPr lIns="47461" tIns="23730" rIns="47461" bIns="23730">
            <a:noAutofit/>
          </a:bodyPr>
          <a:lstStyle/>
          <a:p>
            <a:r>
              <a:rPr lang="en-US" sz="1500" spc="-1" dirty="0">
                <a:solidFill>
                  <a:srgbClr val="FF0000"/>
                </a:solidFill>
                <a:latin typeface="Source Sans Pro" panose="020B0503030403020204" pitchFamily="34" charset="0"/>
              </a:rPr>
              <a:t>Next step (summer?):</a:t>
            </a:r>
            <a:endParaRPr lang="en-US" sz="1500" spc="-1" dirty="0">
              <a:latin typeface="Source Sans Pro" panose="020B0503030403020204" pitchFamily="34" charset="0"/>
            </a:endParaRPr>
          </a:p>
          <a:p>
            <a:r>
              <a:rPr lang="en-US" sz="1500" spc="-1" dirty="0">
                <a:latin typeface="Source Sans Pro" panose="020B0503030403020204" pitchFamily="34" charset="0"/>
              </a:rPr>
              <a:t>Moving the weather stations to these area</a:t>
            </a:r>
          </a:p>
        </p:txBody>
      </p:sp>
      <p:sp>
        <p:nvSpPr>
          <p:cNvPr id="253" name="Line 5"/>
          <p:cNvSpPr/>
          <p:nvPr/>
        </p:nvSpPr>
        <p:spPr>
          <a:xfrm>
            <a:off x="4419185" y="2379944"/>
            <a:ext cx="964406" cy="1886098"/>
          </a:xfrm>
          <a:prstGeom prst="line">
            <a:avLst/>
          </a:prstGeom>
          <a:ln>
            <a:tailEnd type="triangle" w="med" len="med"/>
          </a:ln>
        </p:spPr>
        <p:style>
          <a:lnRef idx="2">
            <a:schemeClr val="dk1"/>
          </a:lnRef>
          <a:fillRef idx="0">
            <a:schemeClr val="dk1"/>
          </a:fillRef>
          <a:effectRef idx="1">
            <a:schemeClr val="dk1"/>
          </a:effectRef>
          <a:fontRef idx="minor">
            <a:schemeClr val="tx1"/>
          </a:fontRef>
        </p:style>
      </p:sp>
      <p:sp>
        <p:nvSpPr>
          <p:cNvPr id="254" name="Line 6"/>
          <p:cNvSpPr/>
          <p:nvPr/>
        </p:nvSpPr>
        <p:spPr>
          <a:xfrm>
            <a:off x="4428107" y="2410130"/>
            <a:ext cx="532891" cy="1888566"/>
          </a:xfrm>
          <a:prstGeom prst="line">
            <a:avLst/>
          </a:prstGeom>
          <a:ln>
            <a:tailEnd type="triangle" w="med" len="med"/>
          </a:ln>
        </p:spPr>
        <p:style>
          <a:lnRef idx="2">
            <a:schemeClr val="dk1"/>
          </a:lnRef>
          <a:fillRef idx="0">
            <a:schemeClr val="dk1"/>
          </a:fillRef>
          <a:effectRef idx="1">
            <a:schemeClr val="dk1"/>
          </a:effectRef>
          <a:fontRef idx="minor">
            <a:schemeClr val="tx1"/>
          </a:fontRef>
        </p:style>
      </p:sp>
      <p:sp>
        <p:nvSpPr>
          <p:cNvPr id="255" name="Line 7"/>
          <p:cNvSpPr/>
          <p:nvPr/>
        </p:nvSpPr>
        <p:spPr>
          <a:xfrm flipH="1">
            <a:off x="1778458" y="2407662"/>
            <a:ext cx="2651358" cy="926627"/>
          </a:xfrm>
          <a:prstGeom prst="line">
            <a:avLst/>
          </a:prstGeom>
          <a:ln>
            <a:tailEnd type="triangle" w="med" len="med"/>
          </a:ln>
        </p:spPr>
        <p:style>
          <a:lnRef idx="2">
            <a:schemeClr val="dk1"/>
          </a:lnRef>
          <a:fillRef idx="0">
            <a:schemeClr val="dk1"/>
          </a:fillRef>
          <a:effectRef idx="1">
            <a:schemeClr val="dk1"/>
          </a:effectRef>
          <a:fontRef idx="minor">
            <a:schemeClr val="tx1"/>
          </a:fontRef>
        </p:style>
      </p:sp>
      <p:pic>
        <p:nvPicPr>
          <p:cNvPr id="11" name="Picture 2" descr="Résultat de recherche d'images pour &quot;logo universite de Liège&quot;">
            <a:extLst>
              <a:ext uri="{FF2B5EF4-FFF2-40B4-BE49-F238E27FC236}">
                <a16:creationId xmlns:a16="http://schemas.microsoft.com/office/drawing/2014/main" id="{BD6A779A-415D-0041-B2E2-A0BAAB203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8651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1395751" y="155874"/>
            <a:ext cx="6204819" cy="699027"/>
          </a:xfrm>
        </p:spPr>
        <p:txBody>
          <a:bodyPr>
            <a:normAutofit/>
          </a:bodyPr>
          <a:lstStyle/>
          <a:p>
            <a:r>
              <a:rPr lang="en-US" sz="3000" b="1" dirty="0">
                <a:solidFill>
                  <a:schemeClr val="tx2"/>
                </a:solidFill>
                <a:latin typeface="Source Sans Pro" panose="020B0503030403020204" pitchFamily="34" charset="0"/>
              </a:rPr>
              <a:t>Direct air CO</a:t>
            </a:r>
            <a:r>
              <a:rPr lang="en-US" sz="3000" b="1" baseline="-25000" dirty="0">
                <a:solidFill>
                  <a:schemeClr val="tx2"/>
                </a:solidFill>
                <a:latin typeface="Source Sans Pro" panose="020B0503030403020204" pitchFamily="34" charset="0"/>
              </a:rPr>
              <a:t>2</a:t>
            </a:r>
            <a:r>
              <a:rPr lang="en-US" sz="3000" b="1" dirty="0">
                <a:solidFill>
                  <a:schemeClr val="tx2"/>
                </a:solidFill>
                <a:latin typeface="Source Sans Pro" panose="020B0503030403020204" pitchFamily="34" charset="0"/>
              </a:rPr>
              <a:t> capture</a:t>
            </a:r>
          </a:p>
        </p:txBody>
      </p:sp>
      <p:sp>
        <p:nvSpPr>
          <p:cNvPr id="10" name="Espace réservé du contenu 2"/>
          <p:cNvSpPr txBox="1">
            <a:spLocks/>
          </p:cNvSpPr>
          <p:nvPr/>
        </p:nvSpPr>
        <p:spPr>
          <a:xfrm>
            <a:off x="1889266" y="489259"/>
            <a:ext cx="5545336" cy="2294651"/>
          </a:xfrm>
          <a:prstGeom prst="rect">
            <a:avLst/>
          </a:prstGeom>
        </p:spPr>
        <p:txBody>
          <a:bodyPr/>
          <a:lst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marL="0" indent="0" hangingPunct="1">
              <a:buNone/>
            </a:pPr>
            <a:endParaRPr lang="en-US" sz="1687"/>
          </a:p>
          <a:p>
            <a:pPr marL="0" indent="0" hangingPunct="1">
              <a:buNone/>
            </a:pPr>
            <a:endParaRPr lang="en-US" sz="1687" dirty="0"/>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596" y="903387"/>
            <a:ext cx="6520510" cy="2349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252844" y="3395483"/>
            <a:ext cx="8818179" cy="2044342"/>
          </a:xfrm>
          <a:prstGeom prst="rect">
            <a:avLst/>
          </a:prstGeom>
        </p:spPr>
        <p:txBody>
          <a:bodyPr wrap="square">
            <a:spAutoFit/>
          </a:bodyPr>
          <a:lstStyle/>
          <a:p>
            <a:r>
              <a:rPr lang="fr-BE" sz="1800" b="0" dirty="0" err="1">
                <a:solidFill>
                  <a:schemeClr val="tx2"/>
                </a:solidFill>
                <a:latin typeface="Source Sans Pro" panose="020B0503030403020204" pitchFamily="34" charset="0"/>
              </a:rPr>
              <a:t>Process</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commercialized</a:t>
            </a:r>
            <a:r>
              <a:rPr lang="fr-BE" sz="1800" b="0" dirty="0">
                <a:solidFill>
                  <a:schemeClr val="tx2"/>
                </a:solidFill>
                <a:latin typeface="Source Sans Pro" panose="020B0503030403020204" pitchFamily="34" charset="0"/>
              </a:rPr>
              <a:t> by </a:t>
            </a:r>
            <a:r>
              <a:rPr lang="fr-BE" sz="1800" b="0" dirty="0" err="1">
                <a:solidFill>
                  <a:schemeClr val="tx2"/>
                </a:solidFill>
                <a:latin typeface="Source Sans Pro" panose="020B0503030403020204" pitchFamily="34" charset="0"/>
              </a:rPr>
              <a:t>Carbon</a:t>
            </a:r>
            <a:r>
              <a:rPr lang="fr-BE" sz="1800" b="0" dirty="0">
                <a:solidFill>
                  <a:schemeClr val="tx2"/>
                </a:solidFill>
                <a:latin typeface="Source Sans Pro" panose="020B0503030403020204" pitchFamily="34" charset="0"/>
              </a:rPr>
              <a:t> Engineering for </a:t>
            </a:r>
            <a:r>
              <a:rPr lang="fr-BE" sz="1800" b="0" dirty="0" err="1">
                <a:solidFill>
                  <a:schemeClr val="tx2"/>
                </a:solidFill>
                <a:latin typeface="Source Sans Pro" panose="020B0503030403020204" pitchFamily="34" charset="0"/>
              </a:rPr>
              <a:t>capturing</a:t>
            </a:r>
            <a:r>
              <a:rPr lang="fr-BE" sz="1800" b="0" dirty="0">
                <a:solidFill>
                  <a:schemeClr val="tx2"/>
                </a:solidFill>
                <a:latin typeface="Source Sans Pro" panose="020B0503030403020204" pitchFamily="34" charset="0"/>
              </a:rPr>
              <a:t> </a:t>
            </a:r>
            <a:r>
              <a:rPr lang="en-US" sz="1800" b="0" dirty="0">
                <a:solidFill>
                  <a:schemeClr val="tx2"/>
                </a:solidFill>
                <a:latin typeface="Source Sans Pro" panose="020B0503030403020204" pitchFamily="34" charset="0"/>
              </a:rPr>
              <a:t>CO</a:t>
            </a:r>
            <a:r>
              <a:rPr lang="en-US" sz="1800" b="0" baseline="-25000" dirty="0">
                <a:solidFill>
                  <a:schemeClr val="tx2"/>
                </a:solidFill>
                <a:latin typeface="Source Sans Pro" panose="020B0503030403020204" pitchFamily="34" charset="0"/>
              </a:rPr>
              <a:t>2</a:t>
            </a:r>
            <a:r>
              <a:rPr lang="fr-BE" sz="1800" b="0" dirty="0">
                <a:solidFill>
                  <a:schemeClr val="tx2"/>
                </a:solidFill>
                <a:latin typeface="Source Sans Pro" panose="020B0503030403020204" pitchFamily="34" charset="0"/>
              </a:rPr>
              <a:t>. Air exits </a:t>
            </a:r>
            <a:r>
              <a:rPr lang="fr-BE" sz="1800" b="0" dirty="0" err="1">
                <a:solidFill>
                  <a:schemeClr val="tx2"/>
                </a:solidFill>
                <a:latin typeface="Source Sans Pro" panose="020B0503030403020204" pitchFamily="34" charset="0"/>
              </a:rPr>
              <a:t>with</a:t>
            </a:r>
            <a:r>
              <a:rPr lang="fr-BE" sz="1800" b="0" dirty="0">
                <a:solidFill>
                  <a:schemeClr val="tx2"/>
                </a:solidFill>
                <a:latin typeface="Source Sans Pro" panose="020B0503030403020204" pitchFamily="34" charset="0"/>
              </a:rPr>
              <a:t> a </a:t>
            </a:r>
            <a:r>
              <a:rPr lang="en-US" sz="1800" b="0" dirty="0">
                <a:solidFill>
                  <a:schemeClr val="tx2"/>
                </a:solidFill>
                <a:latin typeface="Source Sans Pro" panose="020B0503030403020204" pitchFamily="34" charset="0"/>
              </a:rPr>
              <a:t>CO</a:t>
            </a:r>
            <a:r>
              <a:rPr lang="en-US" sz="1800" b="0" baseline="-25000" dirty="0">
                <a:solidFill>
                  <a:schemeClr val="tx2"/>
                </a:solidFill>
                <a:latin typeface="Source Sans Pro" panose="020B0503030403020204" pitchFamily="34" charset="0"/>
              </a:rPr>
              <a:t>2  </a:t>
            </a:r>
            <a:r>
              <a:rPr lang="fr-BE" sz="1800" b="0" dirty="0">
                <a:solidFill>
                  <a:schemeClr val="tx2"/>
                </a:solidFill>
                <a:latin typeface="Source Sans Pro" panose="020B0503030403020204" pitchFamily="34" charset="0"/>
              </a:rPr>
              <a:t>concentration of </a:t>
            </a:r>
            <a:r>
              <a:rPr lang="fr-BE" sz="1800" b="0" dirty="0" err="1">
                <a:solidFill>
                  <a:schemeClr val="tx2"/>
                </a:solidFill>
                <a:latin typeface="Source Sans Pro" panose="020B0503030403020204" pitchFamily="34" charset="0"/>
              </a:rPr>
              <a:t>around</a:t>
            </a:r>
            <a:r>
              <a:rPr lang="fr-BE" sz="1800" b="0" dirty="0">
                <a:solidFill>
                  <a:schemeClr val="tx2"/>
                </a:solidFill>
                <a:latin typeface="Source Sans Pro" panose="020B0503030403020204" pitchFamily="34" charset="0"/>
              </a:rPr>
              <a:t> 110 ppm. </a:t>
            </a:r>
            <a:r>
              <a:rPr lang="fr-BE" sz="1800" b="0" dirty="0" err="1">
                <a:solidFill>
                  <a:schemeClr val="tx2"/>
                </a:solidFill>
                <a:latin typeface="Source Sans Pro" panose="020B0503030403020204" pitchFamily="34" charset="0"/>
              </a:rPr>
              <a:t>Energy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required</a:t>
            </a:r>
            <a:r>
              <a:rPr lang="fr-BE" sz="1800" b="0" dirty="0">
                <a:solidFill>
                  <a:schemeClr val="tx2"/>
                </a:solidFill>
                <a:latin typeface="Source Sans Pro" panose="020B0503030403020204" pitchFamily="34" charset="0"/>
              </a:rPr>
              <a:t> per ton of </a:t>
            </a:r>
            <a:r>
              <a:rPr lang="en-US" sz="1800" b="0" dirty="0">
                <a:solidFill>
                  <a:schemeClr val="tx2"/>
                </a:solidFill>
                <a:latin typeface="Source Sans Pro" panose="020B0503030403020204" pitchFamily="34" charset="0"/>
              </a:rPr>
              <a:t>CO</a:t>
            </a:r>
            <a:r>
              <a:rPr lang="en-US" sz="1800" b="0" baseline="-25000" dirty="0">
                <a:solidFill>
                  <a:schemeClr val="tx2"/>
                </a:solidFill>
                <a:latin typeface="Source Sans Pro" panose="020B0503030403020204" pitchFamily="34" charset="0"/>
              </a:rPr>
              <a:t>2  </a:t>
            </a:r>
            <a:r>
              <a:rPr lang="fr-BE" sz="1800" b="0" dirty="0" err="1">
                <a:solidFill>
                  <a:schemeClr val="tx2"/>
                </a:solidFill>
                <a:latin typeface="Source Sans Pro" panose="020B0503030403020204" pitchFamily="34" charset="0"/>
              </a:rPr>
              <a:t>captured</a:t>
            </a:r>
            <a:r>
              <a:rPr lang="fr-BE" sz="1800" b="0" dirty="0">
                <a:solidFill>
                  <a:schemeClr val="tx2"/>
                </a:solidFill>
                <a:latin typeface="Source Sans Pro" panose="020B0503030403020204" pitchFamily="34" charset="0"/>
              </a:rPr>
              <a:t> and </a:t>
            </a:r>
            <a:r>
              <a:rPr lang="fr-BE" sz="1800" b="0" dirty="0" err="1">
                <a:solidFill>
                  <a:schemeClr val="tx2"/>
                </a:solidFill>
                <a:latin typeface="Source Sans Pro" panose="020B0503030403020204" pitchFamily="34" charset="0"/>
              </a:rPr>
              <a:t>compressed</a:t>
            </a:r>
            <a:r>
              <a:rPr lang="fr-BE" sz="1800" b="0" dirty="0">
                <a:solidFill>
                  <a:schemeClr val="tx2"/>
                </a:solidFill>
                <a:latin typeface="Source Sans Pro" panose="020B0503030403020204" pitchFamily="34" charset="0"/>
              </a:rPr>
              <a:t> at 150 bars: </a:t>
            </a:r>
            <a:r>
              <a:rPr lang="fr-BE" sz="1800" dirty="0" err="1">
                <a:solidFill>
                  <a:srgbClr val="00707F"/>
                </a:solidFill>
                <a:latin typeface="Source Sans Pro" panose="020B0503030403020204" pitchFamily="34" charset="0"/>
              </a:rPr>
              <a:t>around</a:t>
            </a:r>
            <a:r>
              <a:rPr lang="fr-BE" sz="1800" dirty="0">
                <a:solidFill>
                  <a:srgbClr val="00707F"/>
                </a:solidFill>
                <a:latin typeface="Source Sans Pro" panose="020B0503030403020204" pitchFamily="34" charset="0"/>
              </a:rPr>
              <a:t> 1.4 </a:t>
            </a:r>
            <a:r>
              <a:rPr lang="fr-BE" sz="1800" dirty="0" err="1">
                <a:solidFill>
                  <a:srgbClr val="00707F"/>
                </a:solidFill>
                <a:latin typeface="Source Sans Pro" panose="020B0503030403020204" pitchFamily="34" charset="0"/>
              </a:rPr>
              <a:t>MWh</a:t>
            </a:r>
            <a:r>
              <a:rPr lang="fr-BE" sz="1800" dirty="0">
                <a:solidFill>
                  <a:srgbClr val="00707F"/>
                </a:solidFill>
                <a:latin typeface="Source Sans Pro" panose="020B0503030403020204" pitchFamily="34" charset="0"/>
              </a:rPr>
              <a:t> of </a:t>
            </a:r>
            <a:r>
              <a:rPr lang="fr-BE" sz="1800" dirty="0" err="1">
                <a:solidFill>
                  <a:srgbClr val="00707F"/>
                </a:solidFill>
                <a:latin typeface="Source Sans Pro" panose="020B0503030403020204" pitchFamily="34" charset="0"/>
              </a:rPr>
              <a:t>heat</a:t>
            </a:r>
            <a:r>
              <a:rPr lang="fr-BE" sz="1800" dirty="0">
                <a:solidFill>
                  <a:srgbClr val="00707F"/>
                </a:solidFill>
                <a:latin typeface="Source Sans Pro" panose="020B0503030403020204" pitchFamily="34" charset="0"/>
              </a:rPr>
              <a:t> </a:t>
            </a:r>
            <a:r>
              <a:rPr lang="fr-BE" sz="1800" b="0" dirty="0">
                <a:solidFill>
                  <a:schemeClr val="tx2"/>
                </a:solidFill>
                <a:latin typeface="Source Sans Pro" panose="020B0503030403020204" pitchFamily="34" charset="0"/>
              </a:rPr>
              <a:t>(at a </a:t>
            </a:r>
            <a:r>
              <a:rPr lang="fr-BE" sz="1800" b="0" dirty="0" err="1">
                <a:solidFill>
                  <a:schemeClr val="tx2"/>
                </a:solidFill>
                <a:latin typeface="Source Sans Pro" panose="020B0503030403020204" pitchFamily="34" charset="0"/>
              </a:rPr>
              <a:t>temperature</a:t>
            </a:r>
            <a:r>
              <a:rPr lang="fr-BE" sz="1800" b="0" dirty="0">
                <a:solidFill>
                  <a:schemeClr val="tx2"/>
                </a:solidFill>
                <a:latin typeface="Source Sans Pro" panose="020B0503030403020204" pitchFamily="34" charset="0"/>
              </a:rPr>
              <a:t> of more </a:t>
            </a:r>
            <a:r>
              <a:rPr lang="fr-BE" sz="1800" b="0" dirty="0" err="1">
                <a:solidFill>
                  <a:schemeClr val="tx2"/>
                </a:solidFill>
                <a:latin typeface="Source Sans Pro" panose="020B0503030403020204" pitchFamily="34" charset="0"/>
              </a:rPr>
              <a:t>than</a:t>
            </a:r>
            <a:r>
              <a:rPr lang="fr-BE" sz="1800" b="0" dirty="0">
                <a:solidFill>
                  <a:schemeClr val="tx2"/>
                </a:solidFill>
                <a:latin typeface="Source Sans Pro" panose="020B0503030403020204" pitchFamily="34" charset="0"/>
              </a:rPr>
              <a:t> 600 °C for the calciner – </a:t>
            </a:r>
            <a:r>
              <a:rPr lang="fr-BE" sz="1800" b="0" dirty="0" err="1">
                <a:solidFill>
                  <a:schemeClr val="tx2"/>
                </a:solidFill>
                <a:latin typeface="Source Sans Pro" panose="020B0503030403020204" pitchFamily="34" charset="0"/>
              </a:rPr>
              <a:t>provided</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now</a:t>
            </a:r>
            <a:r>
              <a:rPr lang="fr-BE" sz="1800" b="0" dirty="0">
                <a:solidFill>
                  <a:schemeClr val="tx2"/>
                </a:solidFill>
                <a:latin typeface="Source Sans Pro" panose="020B0503030403020204" pitchFamily="34" charset="0"/>
              </a:rPr>
              <a:t> by </a:t>
            </a:r>
            <a:r>
              <a:rPr lang="fr-BE" sz="1800" b="0" dirty="0" err="1">
                <a:solidFill>
                  <a:schemeClr val="tx2"/>
                </a:solidFill>
                <a:latin typeface="Source Sans Pro" panose="020B0503030403020204" pitchFamily="34" charset="0"/>
              </a:rPr>
              <a:t>burning</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natural</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gas</a:t>
            </a:r>
            <a:r>
              <a:rPr lang="fr-BE" sz="1800" b="0" dirty="0">
                <a:solidFill>
                  <a:schemeClr val="tx2"/>
                </a:solidFill>
                <a:latin typeface="Source Sans Pro" panose="020B0503030403020204" pitchFamily="34" charset="0"/>
              </a:rPr>
              <a:t>) and </a:t>
            </a:r>
            <a:r>
              <a:rPr lang="fr-BE" sz="1800" dirty="0">
                <a:solidFill>
                  <a:srgbClr val="00707F"/>
                </a:solidFill>
                <a:latin typeface="Source Sans Pro" panose="020B0503030403020204" pitchFamily="34" charset="0"/>
              </a:rPr>
              <a:t>0.4 </a:t>
            </a:r>
            <a:r>
              <a:rPr lang="fr-BE" sz="1800" dirty="0" err="1">
                <a:solidFill>
                  <a:srgbClr val="00707F"/>
                </a:solidFill>
                <a:latin typeface="Source Sans Pro" panose="020B0503030403020204" pitchFamily="34" charset="0"/>
              </a:rPr>
              <a:t>MWh</a:t>
            </a:r>
            <a:r>
              <a:rPr lang="fr-BE" sz="1800" dirty="0">
                <a:solidFill>
                  <a:srgbClr val="00707F"/>
                </a:solidFill>
                <a:latin typeface="Source Sans Pro" panose="020B0503030403020204" pitchFamily="34" charset="0"/>
              </a:rPr>
              <a:t> of </a:t>
            </a:r>
            <a:r>
              <a:rPr lang="fr-BE" sz="1800" dirty="0" err="1">
                <a:solidFill>
                  <a:srgbClr val="00707F"/>
                </a:solidFill>
                <a:latin typeface="Source Sans Pro" panose="020B0503030403020204" pitchFamily="34" charset="0"/>
              </a:rPr>
              <a:t>electricity</a:t>
            </a:r>
            <a:r>
              <a:rPr lang="fr-BE" sz="1800" b="0" dirty="0">
                <a:latin typeface="Source Sans Pro" panose="020B0503030403020204" pitchFamily="34" charset="0"/>
              </a:rPr>
              <a:t>. </a:t>
            </a:r>
          </a:p>
          <a:p>
            <a:endParaRPr lang="fr-BE" sz="1687" b="0" dirty="0"/>
          </a:p>
          <a:p>
            <a:endParaRPr lang="fr-BE" sz="1266" dirty="0"/>
          </a:p>
          <a:p>
            <a:endParaRPr lang="fr-BE" sz="1266" dirty="0"/>
          </a:p>
          <a:p>
            <a:endParaRPr lang="en-US" sz="1266" dirty="0"/>
          </a:p>
        </p:txBody>
      </p:sp>
      <p:sp>
        <p:nvSpPr>
          <p:cNvPr id="14" name="Rectangle 13"/>
          <p:cNvSpPr/>
          <p:nvPr/>
        </p:nvSpPr>
        <p:spPr>
          <a:xfrm>
            <a:off x="2585893" y="4880112"/>
            <a:ext cx="3824533" cy="230832"/>
          </a:xfrm>
          <a:prstGeom prst="rect">
            <a:avLst/>
          </a:prstGeom>
        </p:spPr>
        <p:txBody>
          <a:bodyPr wrap="square">
            <a:spAutoFit/>
          </a:bodyPr>
          <a:lstStyle/>
          <a:p>
            <a:r>
              <a:rPr lang="fr-FR" sz="900" b="0" dirty="0">
                <a:latin typeface="Source Sans Pro Light" panose="020B0403030403020204" pitchFamily="34" charset="0"/>
              </a:rPr>
              <a:t>Source: </a:t>
            </a:r>
            <a:r>
              <a:rPr lang="en-US" sz="900" b="0" dirty="0">
                <a:latin typeface="Source Sans Pro Light" panose="020B0403030403020204" pitchFamily="34" charset="0"/>
                <a:hlinkClick r:id="rId3"/>
              </a:rPr>
              <a:t>htts://carbonengineering.com/</a:t>
            </a:r>
            <a:endParaRPr lang="fr-FR" sz="900" b="0" dirty="0">
              <a:latin typeface="Source Sans Pro Light" panose="020B04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E15BB5D4-51DB-BD48-A9D9-6AB76C549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3632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a:spLocks noGrp="1"/>
          </p:cNvSpPr>
          <p:nvPr>
            <p:ph type="title"/>
          </p:nvPr>
        </p:nvSpPr>
        <p:spPr>
          <a:xfrm>
            <a:off x="1765846" y="128293"/>
            <a:ext cx="5838102" cy="699027"/>
          </a:xfrm>
        </p:spPr>
        <p:txBody>
          <a:bodyPr>
            <a:normAutofit/>
          </a:bodyPr>
          <a:lstStyle/>
          <a:p>
            <a:r>
              <a:rPr lang="en-US" sz="3000" b="1" dirty="0">
                <a:solidFill>
                  <a:schemeClr val="tx2"/>
                </a:solidFill>
                <a:latin typeface="Source Sans Pro" panose="020B0503030403020204" pitchFamily="34" charset="0"/>
              </a:rPr>
              <a:t>What can be done with this CO</a:t>
            </a:r>
            <a:r>
              <a:rPr lang="en-US" sz="3000" b="1" baseline="-25000" dirty="0">
                <a:solidFill>
                  <a:schemeClr val="tx2"/>
                </a:solidFill>
                <a:latin typeface="Source Sans Pro" panose="020B0503030403020204" pitchFamily="34" charset="0"/>
              </a:rPr>
              <a:t>2</a:t>
            </a:r>
            <a:r>
              <a:rPr lang="en-US" sz="3000" b="1" dirty="0">
                <a:solidFill>
                  <a:schemeClr val="tx2"/>
                </a:solidFill>
                <a:latin typeface="Source Sans Pro" panose="020B0503030403020204" pitchFamily="34" charset="0"/>
              </a:rPr>
              <a:t>?</a:t>
            </a:r>
          </a:p>
        </p:txBody>
      </p:sp>
      <p:sp>
        <p:nvSpPr>
          <p:cNvPr id="10" name="Espace réservé du contenu 2"/>
          <p:cNvSpPr txBox="1">
            <a:spLocks/>
          </p:cNvSpPr>
          <p:nvPr/>
        </p:nvSpPr>
        <p:spPr>
          <a:xfrm>
            <a:off x="710543" y="1050750"/>
            <a:ext cx="7948706" cy="3497345"/>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t">
            <a:normAutofit/>
          </a:bodyPr>
          <a:lstStyle>
            <a:lvl1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584200" rtl="0" latinLnBrk="0">
              <a:lnSpc>
                <a:spcPct val="100000"/>
              </a:lnSpc>
              <a:spcBef>
                <a:spcPts val="0"/>
              </a:spcBef>
              <a:spcAft>
                <a:spcPts val="0"/>
              </a:spcAft>
              <a:buClrTx/>
              <a:buSzTx/>
              <a:buFontTx/>
              <a:buNone/>
              <a:tabLst/>
              <a:defRPr sz="37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a:lstStyle>
          <a:p>
            <a:pPr marL="271217" indent="-271217" algn="l" hangingPunct="1">
              <a:buFontTx/>
              <a:buAutoNum type="arabicPeriod"/>
            </a:pPr>
            <a:r>
              <a:rPr lang="en-US" sz="1800" dirty="0">
                <a:solidFill>
                  <a:schemeClr val="tx2"/>
                </a:solidFill>
                <a:latin typeface="Source Sans Pro" panose="020B0503030403020204" pitchFamily="34" charset="0"/>
              </a:rPr>
              <a:t>Storing CO</a:t>
            </a:r>
            <a:r>
              <a:rPr lang="en-US" sz="1800" baseline="-25000" dirty="0">
                <a:solidFill>
                  <a:schemeClr val="tx2"/>
                </a:solidFill>
                <a:latin typeface="Source Sans Pro" panose="020B0503030403020204" pitchFamily="34" charset="0"/>
              </a:rPr>
              <a:t>2</a:t>
            </a:r>
            <a:r>
              <a:rPr lang="en-US" sz="1800" dirty="0">
                <a:solidFill>
                  <a:schemeClr val="tx2"/>
                </a:solidFill>
                <a:latin typeface="Source Sans Pro" panose="020B0503030403020204" pitchFamily="34" charset="0"/>
              </a:rPr>
              <a:t> underground. </a:t>
            </a:r>
          </a:p>
          <a:p>
            <a:pPr algn="l" hangingPunct="1"/>
            <a:endParaRPr lang="en-US" sz="1800" dirty="0">
              <a:solidFill>
                <a:schemeClr val="tx2"/>
              </a:solidFill>
              <a:latin typeface="Source Sans Pro" panose="020B0503030403020204" pitchFamily="34" charset="0"/>
            </a:endParaRPr>
          </a:p>
          <a:p>
            <a:pPr algn="l" hangingPunct="1"/>
            <a:r>
              <a:rPr lang="en-US" sz="1800" dirty="0">
                <a:solidFill>
                  <a:schemeClr val="tx2"/>
                </a:solidFill>
                <a:latin typeface="Source Sans Pro" panose="020B0503030403020204" pitchFamily="34" charset="0"/>
              </a:rPr>
              <a:t>2. Synthesize </a:t>
            </a:r>
            <a:r>
              <a:rPr lang="en-US" sz="1800" b="1" dirty="0">
                <a:solidFill>
                  <a:srgbClr val="00707F"/>
                </a:solidFill>
                <a:latin typeface="Source Sans Pro" panose="020B0503030403020204" pitchFamily="34" charset="0"/>
              </a:rPr>
              <a:t>synthetic green fuels </a:t>
            </a:r>
            <a:r>
              <a:rPr lang="en-US" sz="1800" dirty="0">
                <a:solidFill>
                  <a:schemeClr val="tx2"/>
                </a:solidFill>
                <a:latin typeface="Source Sans Pro" panose="020B0503030403020204" pitchFamily="34" charset="0"/>
              </a:rPr>
              <a:t>with high energy density using hydrogen produced from water electrolysis and renewable electricity. </a:t>
            </a:r>
          </a:p>
          <a:p>
            <a:pPr algn="l" hangingPunct="1"/>
            <a:r>
              <a:rPr lang="en-US" sz="1800" dirty="0">
                <a:solidFill>
                  <a:schemeClr val="tx2"/>
                </a:solidFill>
                <a:latin typeface="Source Sans Pro" panose="020B0503030403020204" pitchFamily="34" charset="0"/>
              </a:rPr>
              <a:t>Example: the Sabatier reaction for producing CH</a:t>
            </a:r>
            <a:r>
              <a:rPr lang="en-US" sz="1800" baseline="-25000" dirty="0">
                <a:solidFill>
                  <a:schemeClr val="tx2"/>
                </a:solidFill>
                <a:latin typeface="Source Sans Pro" panose="020B0503030403020204" pitchFamily="34" charset="0"/>
              </a:rPr>
              <a:t>4</a:t>
            </a:r>
            <a:endParaRPr lang="en-US" sz="1800" dirty="0">
              <a:solidFill>
                <a:schemeClr val="tx2"/>
              </a:solidFill>
              <a:latin typeface="Source Sans Pro" panose="020B0503030403020204" pitchFamily="34" charset="0"/>
            </a:endParaRPr>
          </a:p>
          <a:p>
            <a:pPr algn="l" hangingPunct="1"/>
            <a:endParaRPr lang="en-US" sz="1800" dirty="0">
              <a:solidFill>
                <a:schemeClr val="tx2"/>
              </a:solidFill>
              <a:latin typeface="Source Sans Pro" panose="020B0503030403020204" pitchFamily="34" charset="0"/>
            </a:endParaRPr>
          </a:p>
          <a:p>
            <a:pPr marL="271217" indent="-271217" algn="l" hangingPunct="1">
              <a:buFontTx/>
              <a:buAutoNum type="arabicPeriod"/>
            </a:pPr>
            <a:endParaRPr lang="en-US" sz="1800" dirty="0">
              <a:solidFill>
                <a:schemeClr val="tx2"/>
              </a:solidFill>
              <a:latin typeface="Source Sans Pro" panose="020B0503030403020204" pitchFamily="34" charset="0"/>
            </a:endParaRPr>
          </a:p>
          <a:p>
            <a:pPr algn="l" hangingPunct="1"/>
            <a:endParaRPr lang="en-US" sz="1800" dirty="0">
              <a:solidFill>
                <a:schemeClr val="tx2"/>
              </a:solidFill>
              <a:latin typeface="Source Sans Pro" panose="020B0503030403020204" pitchFamily="34" charset="0"/>
            </a:endParaRPr>
          </a:p>
          <a:p>
            <a:pPr algn="l"/>
            <a:r>
              <a:rPr lang="en-US" sz="1800" dirty="0">
                <a:solidFill>
                  <a:schemeClr val="tx2"/>
                </a:solidFill>
                <a:latin typeface="Source Sans Pro" panose="020B0503030403020204" pitchFamily="34" charset="0"/>
              </a:rPr>
              <a:t>3. Transform CO</a:t>
            </a:r>
            <a:r>
              <a:rPr lang="en-US" sz="1800" baseline="-25000" dirty="0">
                <a:solidFill>
                  <a:schemeClr val="tx2"/>
                </a:solidFill>
                <a:latin typeface="Source Sans Pro" panose="020B0503030403020204" pitchFamily="34" charset="0"/>
              </a:rPr>
              <a:t>2 </a:t>
            </a:r>
            <a:r>
              <a:rPr lang="en-US" sz="1800" dirty="0">
                <a:solidFill>
                  <a:schemeClr val="tx2"/>
                </a:solidFill>
                <a:latin typeface="Source Sans Pro" panose="020B0503030403020204" pitchFamily="34" charset="0"/>
              </a:rPr>
              <a:t>into graphite (pure coal) using, for example, the Bosch reaction, and building a mountain of coal. </a:t>
            </a:r>
          </a:p>
          <a:p>
            <a:pPr algn="l"/>
            <a:endParaRPr lang="en-US" sz="1800" dirty="0">
              <a:solidFill>
                <a:schemeClr val="tx2"/>
              </a:solidFill>
              <a:latin typeface="Source Sans Pro" panose="020B0503030403020204" pitchFamily="34" charset="0"/>
            </a:endParaRPr>
          </a:p>
          <a:p>
            <a:pPr algn="l"/>
            <a:r>
              <a:rPr lang="en-US" sz="1800" dirty="0">
                <a:solidFill>
                  <a:schemeClr val="tx2"/>
                </a:solidFill>
                <a:latin typeface="Source Sans Pro" panose="020B0503030403020204" pitchFamily="34" charset="0"/>
              </a:rPr>
              <a:t>High-temperature heat input can help </a:t>
            </a:r>
            <a:r>
              <a:rPr lang="en-US" sz="1800" dirty="0" err="1">
                <a:solidFill>
                  <a:schemeClr val="tx2"/>
                </a:solidFill>
                <a:latin typeface="Source Sans Pro" panose="020B0503030403020204" pitchFamily="34" charset="0"/>
              </a:rPr>
              <a:t>optimise</a:t>
            </a:r>
            <a:r>
              <a:rPr lang="en-US" sz="1800" dirty="0">
                <a:solidFill>
                  <a:schemeClr val="tx2"/>
                </a:solidFill>
                <a:latin typeface="Source Sans Pro" panose="020B0503030403020204" pitchFamily="34" charset="0"/>
              </a:rPr>
              <a:t> Solutions 2. and 3. </a:t>
            </a:r>
          </a:p>
        </p:txBody>
      </p:sp>
      <p:pic>
        <p:nvPicPr>
          <p:cNvPr id="12" name="Image 11"/>
          <p:cNvPicPr>
            <a:picLocks noChangeAspect="1"/>
          </p:cNvPicPr>
          <p:nvPr/>
        </p:nvPicPr>
        <p:blipFill rotWithShape="1">
          <a:blip r:embed="rId2"/>
          <a:srcRect t="5728" b="6177"/>
          <a:stretch/>
        </p:blipFill>
        <p:spPr>
          <a:xfrm>
            <a:off x="2021876" y="2545217"/>
            <a:ext cx="5326041" cy="604189"/>
          </a:xfrm>
          <a:prstGeom prst="rect">
            <a:avLst/>
          </a:prstGeom>
        </p:spPr>
      </p:pic>
      <p:pic>
        <p:nvPicPr>
          <p:cNvPr id="5" name="Picture 2" descr="Résultat de recherche d'images pour &quot;logo universite de Liège&quot;">
            <a:extLst>
              <a:ext uri="{FF2B5EF4-FFF2-40B4-BE49-F238E27FC236}">
                <a16:creationId xmlns:a16="http://schemas.microsoft.com/office/drawing/2014/main" id="{893DAA5D-A591-4246-B1EF-19CC7BAE65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948541"/>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064" y="979763"/>
            <a:ext cx="8113822" cy="3352630"/>
          </a:xfrm>
          <a:prstGeom prst="rect">
            <a:avLst/>
          </a:prstGeom>
        </p:spPr>
      </p:pic>
      <p:pic>
        <p:nvPicPr>
          <p:cNvPr id="3" name="Picture 2" descr="Résultat de recherche d'images pour &quot;logo universite de Liège&quot;">
            <a:extLst>
              <a:ext uri="{FF2B5EF4-FFF2-40B4-BE49-F238E27FC236}">
                <a16:creationId xmlns:a16="http://schemas.microsoft.com/office/drawing/2014/main" id="{78536880-C71C-444D-A8CF-780A7A69A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798816"/>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24" y="770964"/>
            <a:ext cx="7661834" cy="3830917"/>
          </a:xfrm>
          <a:prstGeom prst="rect">
            <a:avLst/>
          </a:prstGeom>
        </p:spPr>
      </p:pic>
      <p:pic>
        <p:nvPicPr>
          <p:cNvPr id="4" name="Picture 2" descr="Résultat de recherche d'images pour &quot;logo universite de Liège&quot;">
            <a:extLst>
              <a:ext uri="{FF2B5EF4-FFF2-40B4-BE49-F238E27FC236}">
                <a16:creationId xmlns:a16="http://schemas.microsoft.com/office/drawing/2014/main" id="{74FC4CDC-29CD-4B45-ACA8-B085B8E2A8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20771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9565" y="292274"/>
            <a:ext cx="6774611" cy="584775"/>
          </a:xfrm>
          <a:prstGeom prst="rect">
            <a:avLst/>
          </a:prstGeom>
        </p:spPr>
        <p:txBody>
          <a:bodyPr wrap="none">
            <a:spAutoFit/>
          </a:bodyPr>
          <a:lstStyle/>
          <a:p>
            <a:r>
              <a:rPr lang="en-US" sz="3200" dirty="0">
                <a:solidFill>
                  <a:schemeClr val="tx2"/>
                </a:solidFill>
                <a:latin typeface="Source Sans Pro" panose="020B0503030403020204" pitchFamily="34" charset="0"/>
                <a:cs typeface="Calibri Light" panose="020F0302020204030204" pitchFamily="34" charset="0"/>
              </a:rPr>
              <a:t>Energy needed to return to 280 ppm </a:t>
            </a:r>
          </a:p>
        </p:txBody>
      </p:sp>
      <p:sp>
        <p:nvSpPr>
          <p:cNvPr id="7" name="Rectangle 6"/>
          <p:cNvSpPr/>
          <p:nvPr/>
        </p:nvSpPr>
        <p:spPr>
          <a:xfrm>
            <a:off x="779979" y="1168783"/>
            <a:ext cx="7682645" cy="3416320"/>
          </a:xfrm>
          <a:prstGeom prst="rect">
            <a:avLst/>
          </a:prstGeom>
        </p:spPr>
        <p:txBody>
          <a:bodyPr wrap="square">
            <a:spAutoFit/>
          </a:bodyPr>
          <a:lstStyle/>
          <a:p>
            <a:pPr algn="l"/>
            <a:r>
              <a:rPr lang="en-US" sz="1800" b="0" dirty="0">
                <a:solidFill>
                  <a:schemeClr val="tx2"/>
                </a:solidFill>
                <a:latin typeface="Source Sans Pro" panose="020B0503030403020204" pitchFamily="34" charset="0"/>
                <a:cs typeface="Calibri" panose="020F0502020204030204" pitchFamily="34" charset="0"/>
              </a:rPr>
              <a:t>There are around 3.25 x 1012 tons of CO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in the atmosphere. To return to preindustrial levels (280 ppm),  (412−280)/412 * 3.25 x 1012=1.04 x 10exp(12) tons of CO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have to be removed from the atmosphere.</a:t>
            </a:r>
          </a:p>
          <a:p>
            <a:pPr algn="l"/>
            <a:endParaRPr lang="en-US" sz="1800" b="0" dirty="0">
              <a:solidFill>
                <a:schemeClr val="tx2"/>
              </a:solidFill>
              <a:latin typeface="Source Sans Pro" panose="020B0503030403020204" pitchFamily="34" charset="0"/>
              <a:cs typeface="Calibri" panose="020F0502020204030204" pitchFamily="34" charset="0"/>
            </a:endParaRPr>
          </a:p>
          <a:p>
            <a:pPr algn="l"/>
            <a:r>
              <a:rPr lang="en-US" sz="1800" b="0" dirty="0">
                <a:solidFill>
                  <a:schemeClr val="tx2"/>
                </a:solidFill>
                <a:latin typeface="Source Sans Pro" panose="020B0503030403020204" pitchFamily="34" charset="0"/>
                <a:cs typeface="Calibri" panose="020F0502020204030204" pitchFamily="34" charset="0"/>
              </a:rPr>
              <a:t>Removing 1 ton of CO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from the atmosphere requires (1.4+0.4)=1.8 MWh.</a:t>
            </a:r>
          </a:p>
          <a:p>
            <a:pPr algn="l"/>
            <a:endParaRPr lang="en-US" sz="1800" b="0" dirty="0">
              <a:solidFill>
                <a:schemeClr val="tx2"/>
              </a:solidFill>
              <a:latin typeface="Source Sans Pro" panose="020B0503030403020204" pitchFamily="34" charset="0"/>
              <a:cs typeface="Calibri" panose="020F0502020204030204" pitchFamily="34" charset="0"/>
            </a:endParaRPr>
          </a:p>
          <a:p>
            <a:pPr algn="l"/>
            <a:r>
              <a:rPr lang="en-US" sz="1800" b="0" dirty="0">
                <a:solidFill>
                  <a:schemeClr val="tx2"/>
                </a:solidFill>
                <a:latin typeface="Source Sans Pro" panose="020B0503030403020204" pitchFamily="34" charset="0"/>
                <a:cs typeface="Calibri" panose="020F0502020204030204" pitchFamily="34" charset="0"/>
              </a:rPr>
              <a:t>One ton of graphite generates 8.9 MWh when combusted. Due to the energy conservation principle, transforming one ton of CO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into graphite and 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would at least require 12/((2∗16+12)) * 8.9 = 2.42 MWh of energy.</a:t>
            </a:r>
          </a:p>
          <a:p>
            <a:pPr algn="l"/>
            <a:endParaRPr lang="en-US" sz="1800" b="0" dirty="0">
              <a:solidFill>
                <a:schemeClr val="tx2"/>
              </a:solidFill>
              <a:latin typeface="Source Sans Pro" panose="020B0503030403020204" pitchFamily="34" charset="0"/>
              <a:cs typeface="Calibri" panose="020F0502020204030204" pitchFamily="34" charset="0"/>
            </a:endParaRPr>
          </a:p>
          <a:p>
            <a:pPr algn="l"/>
            <a:r>
              <a:rPr lang="en-US" sz="1800" b="0" dirty="0">
                <a:solidFill>
                  <a:schemeClr val="tx2"/>
                </a:solidFill>
                <a:latin typeface="Source Sans Pro" panose="020B0503030403020204" pitchFamily="34" charset="0"/>
                <a:cs typeface="Calibri" panose="020F0502020204030204" pitchFamily="34" charset="0"/>
              </a:rPr>
              <a:t>Transforming 1.05 x 1012 of CO</a:t>
            </a:r>
            <a:r>
              <a:rPr lang="en-US" sz="1800" b="0" baseline="-25000" dirty="0">
                <a:solidFill>
                  <a:schemeClr val="tx2"/>
                </a:solidFill>
                <a:latin typeface="Source Sans Pro" panose="020B0503030403020204" pitchFamily="34" charset="0"/>
                <a:cs typeface="Calibri" panose="020F0502020204030204" pitchFamily="34" charset="0"/>
              </a:rPr>
              <a:t>2</a:t>
            </a:r>
            <a:r>
              <a:rPr lang="en-US" sz="1800" b="0" dirty="0">
                <a:solidFill>
                  <a:schemeClr val="tx2"/>
                </a:solidFill>
                <a:latin typeface="Source Sans Pro" panose="020B0503030403020204" pitchFamily="34" charset="0"/>
                <a:cs typeface="Calibri" panose="020F0502020204030204" pitchFamily="34" charset="0"/>
              </a:rPr>
              <a:t> into graphite would require a minimum of 4,431,000 </a:t>
            </a:r>
            <a:r>
              <a:rPr lang="en-US" sz="1800" b="0" dirty="0" err="1">
                <a:solidFill>
                  <a:schemeClr val="tx2"/>
                </a:solidFill>
                <a:latin typeface="Source Sans Pro" panose="020B0503030403020204" pitchFamily="34" charset="0"/>
                <a:cs typeface="Calibri" panose="020F0502020204030204" pitchFamily="34" charset="0"/>
              </a:rPr>
              <a:t>TWh</a:t>
            </a:r>
            <a:r>
              <a:rPr lang="en-US" sz="1800" b="0" dirty="0">
                <a:solidFill>
                  <a:schemeClr val="tx2"/>
                </a:solidFill>
                <a:latin typeface="Source Sans Pro" panose="020B0503030403020204" pitchFamily="34" charset="0"/>
                <a:cs typeface="Calibri" panose="020F0502020204030204" pitchFamily="34" charset="0"/>
              </a:rPr>
              <a:t> of energy. This is 40 times our annual final energy consumption.</a:t>
            </a:r>
          </a:p>
        </p:txBody>
      </p:sp>
      <p:pic>
        <p:nvPicPr>
          <p:cNvPr id="5" name="Picture 2" descr="Résultat de recherche d'images pour &quot;logo universite de Liège&quot;">
            <a:extLst>
              <a:ext uri="{FF2B5EF4-FFF2-40B4-BE49-F238E27FC236}">
                <a16:creationId xmlns:a16="http://schemas.microsoft.com/office/drawing/2014/main" id="{2D524AF1-4EB6-2B44-A3B0-51B1F9501E8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20799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p:cNvPicPr>
          <p:nvPr/>
        </p:nvPicPr>
        <p:blipFill rotWithShape="1">
          <a:blip r:embed="rId2"/>
          <a:srcRect b="7374"/>
          <a:stretch/>
        </p:blipFill>
        <p:spPr>
          <a:xfrm>
            <a:off x="1304022" y="516647"/>
            <a:ext cx="6696978" cy="3787184"/>
          </a:xfrm>
          <a:prstGeom prst="rect">
            <a:avLst/>
          </a:prstGeom>
        </p:spPr>
      </p:pic>
      <p:sp>
        <p:nvSpPr>
          <p:cNvPr id="2" name="TextBox 1"/>
          <p:cNvSpPr txBox="1"/>
          <p:nvPr/>
        </p:nvSpPr>
        <p:spPr>
          <a:xfrm>
            <a:off x="7160895" y="4331395"/>
            <a:ext cx="289322" cy="248898"/>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defTabSz="308049"/>
            <a:endParaRPr lang="en-GB" sz="1266"/>
          </a:p>
        </p:txBody>
      </p:sp>
      <p:pic>
        <p:nvPicPr>
          <p:cNvPr id="4" name="Picture 2" descr="Résultat de recherche d'images pour &quot;logo universite de Liège&quot;">
            <a:extLst>
              <a:ext uri="{FF2B5EF4-FFF2-40B4-BE49-F238E27FC236}">
                <a16:creationId xmlns:a16="http://schemas.microsoft.com/office/drawing/2014/main" id="{6047DA90-73B2-6840-B5FF-D4B352477C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43EB6E0-A453-124F-80D2-0BB0DDE6C8F5}"/>
              </a:ext>
            </a:extLst>
          </p:cNvPr>
          <p:cNvSpPr/>
          <p:nvPr/>
        </p:nvSpPr>
        <p:spPr>
          <a:xfrm>
            <a:off x="1496998" y="4367611"/>
            <a:ext cx="6078247" cy="246221"/>
          </a:xfrm>
          <a:prstGeom prst="rect">
            <a:avLst/>
          </a:prstGeom>
        </p:spPr>
        <p:txBody>
          <a:bodyPr wrap="square">
            <a:spAutoFit/>
          </a:bodyPr>
          <a:lstStyle/>
          <a:p>
            <a:r>
              <a:rPr lang="nl-BE" sz="1000" b="0" i="1" dirty="0">
                <a:solidFill>
                  <a:schemeClr val="tx2"/>
                </a:solidFill>
                <a:latin typeface="Source Sans Pro Light" panose="020B0403030403020204" pitchFamily="34" charset="0"/>
              </a:rPr>
              <a:t>Schematic representation of the backbone electricty interconnection.</a:t>
            </a:r>
            <a:endParaRPr lang="en-US" sz="1000" b="0" i="1" dirty="0">
              <a:solidFill>
                <a:schemeClr val="tx2"/>
              </a:solidFill>
              <a:latin typeface="Source Sans Pro Light" panose="020B0403030403020204" pitchFamily="34" charset="0"/>
            </a:endParaRPr>
          </a:p>
        </p:txBody>
      </p:sp>
    </p:spTree>
    <p:extLst>
      <p:ext uri="{BB962C8B-B14F-4D97-AF65-F5344CB8AC3E}">
        <p14:creationId xmlns:p14="http://schemas.microsoft.com/office/powerpoint/2010/main" val="242294145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4568294" y="1811197"/>
            <a:ext cx="3039754" cy="2907824"/>
          </a:xfrm>
          <a:prstGeom prst="rect">
            <a:avLst/>
          </a:prstGeom>
        </p:spPr>
      </p:pic>
      <p:pic>
        <p:nvPicPr>
          <p:cNvPr id="4"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694" y="1912152"/>
            <a:ext cx="2143777" cy="2753722"/>
          </a:xfrm>
          <a:prstGeom prst="rect">
            <a:avLst/>
          </a:prstGeom>
        </p:spPr>
      </p:pic>
      <p:sp>
        <p:nvSpPr>
          <p:cNvPr id="5" name="Titre 1"/>
          <p:cNvSpPr>
            <a:spLocks noGrp="1"/>
          </p:cNvSpPr>
          <p:nvPr>
            <p:ph type="title"/>
          </p:nvPr>
        </p:nvSpPr>
        <p:spPr>
          <a:xfrm>
            <a:off x="305120" y="534693"/>
            <a:ext cx="8447166" cy="699027"/>
          </a:xfrm>
        </p:spPr>
        <p:txBody>
          <a:bodyPr>
            <a:noAutofit/>
          </a:bodyPr>
          <a:lstStyle/>
          <a:p>
            <a:r>
              <a:rPr lang="en-US" sz="3000" b="1" dirty="0">
                <a:solidFill>
                  <a:schemeClr val="tx2"/>
                </a:solidFill>
                <a:latin typeface="Source Sans Pro" panose="020B0503030403020204" pitchFamily="34" charset="0"/>
              </a:rPr>
              <a:t>Wouldn’t it be nice to be able </a:t>
            </a:r>
            <a:br>
              <a:rPr lang="en-US" sz="3000" b="1" dirty="0">
                <a:solidFill>
                  <a:schemeClr val="tx2"/>
                </a:solidFill>
                <a:latin typeface="Source Sans Pro" panose="020B0503030403020204" pitchFamily="34" charset="0"/>
              </a:rPr>
            </a:br>
            <a:r>
              <a:rPr lang="en-US" sz="3000" b="1" dirty="0">
                <a:solidFill>
                  <a:schemeClr val="tx2"/>
                </a:solidFill>
                <a:latin typeface="Source Sans Pro" panose="020B0503030403020204" pitchFamily="34" charset="0"/>
              </a:rPr>
              <a:t>to import 125 </a:t>
            </a:r>
            <a:r>
              <a:rPr lang="en-US" sz="3000" b="1" dirty="0" err="1">
                <a:solidFill>
                  <a:schemeClr val="tx2"/>
                </a:solidFill>
                <a:latin typeface="Source Sans Pro" panose="020B0503030403020204" pitchFamily="34" charset="0"/>
              </a:rPr>
              <a:t>TWh</a:t>
            </a:r>
            <a:r>
              <a:rPr lang="en-US" sz="3000" b="1" dirty="0">
                <a:solidFill>
                  <a:schemeClr val="tx2"/>
                </a:solidFill>
                <a:latin typeface="Source Sans Pro" panose="020B0503030403020204" pitchFamily="34" charset="0"/>
              </a:rPr>
              <a:t> of cheap synthetic</a:t>
            </a:r>
            <a:br>
              <a:rPr lang="en-US" sz="3000" b="1" dirty="0">
                <a:solidFill>
                  <a:schemeClr val="tx2"/>
                </a:solidFill>
                <a:latin typeface="Source Sans Pro" panose="020B0503030403020204" pitchFamily="34" charset="0"/>
              </a:rPr>
            </a:br>
            <a:r>
              <a:rPr lang="en-US" sz="3000" b="1" dirty="0">
                <a:solidFill>
                  <a:schemeClr val="tx2"/>
                </a:solidFill>
                <a:latin typeface="Source Sans Pro" panose="020B0503030403020204" pitchFamily="34" charset="0"/>
              </a:rPr>
              <a:t>green CH</a:t>
            </a:r>
            <a:r>
              <a:rPr lang="en-US" sz="3000" b="1" baseline="-25000" dirty="0">
                <a:solidFill>
                  <a:schemeClr val="tx2"/>
                </a:solidFill>
                <a:latin typeface="Source Sans Pro" panose="020B0503030403020204" pitchFamily="34" charset="0"/>
              </a:rPr>
              <a:t>4 </a:t>
            </a:r>
            <a:r>
              <a:rPr lang="en-US" sz="3000" b="1" dirty="0">
                <a:solidFill>
                  <a:schemeClr val="tx2"/>
                </a:solidFill>
                <a:latin typeface="Source Sans Pro" panose="020B0503030403020204" pitchFamily="34" charset="0"/>
              </a:rPr>
              <a:t>in Belgium?</a:t>
            </a:r>
          </a:p>
        </p:txBody>
      </p:sp>
      <p:pic>
        <p:nvPicPr>
          <p:cNvPr id="6" name="Picture 2" descr="Résultat de recherche d'images pour &quot;logo universite de Liège&quot;">
            <a:extLst>
              <a:ext uri="{FF2B5EF4-FFF2-40B4-BE49-F238E27FC236}">
                <a16:creationId xmlns:a16="http://schemas.microsoft.com/office/drawing/2014/main" id="{B1ADD7E0-7306-1E4B-AB12-C45F60A0BE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894501"/>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5">
            <a:extLst>
              <a:ext uri="{FF2B5EF4-FFF2-40B4-BE49-F238E27FC236}">
                <a16:creationId xmlns:a16="http://schemas.microsoft.com/office/drawing/2014/main" id="{10B0FF3B-1ACD-2648-BAF7-731090D9F744}"/>
              </a:ext>
            </a:extLst>
          </p:cNvPr>
          <p:cNvPicPr>
            <a:picLocks noChangeAspect="1"/>
          </p:cNvPicPr>
          <p:nvPr/>
        </p:nvPicPr>
        <p:blipFill>
          <a:blip r:embed="rId2"/>
          <a:stretch>
            <a:fillRect/>
          </a:stretch>
        </p:blipFill>
        <p:spPr>
          <a:xfrm>
            <a:off x="1761647" y="964969"/>
            <a:ext cx="5609810" cy="3959865"/>
          </a:xfrm>
          <a:prstGeom prst="rect">
            <a:avLst/>
          </a:prstGeom>
        </p:spPr>
      </p:pic>
      <p:sp>
        <p:nvSpPr>
          <p:cNvPr id="6" name="Rectangle 5"/>
          <p:cNvSpPr/>
          <p:nvPr/>
        </p:nvSpPr>
        <p:spPr>
          <a:xfrm>
            <a:off x="1143000" y="349284"/>
            <a:ext cx="6758498" cy="553998"/>
          </a:xfrm>
          <a:prstGeom prst="rect">
            <a:avLst/>
          </a:prstGeom>
        </p:spPr>
        <p:txBody>
          <a:bodyPr wrap="square">
            <a:spAutoFit/>
          </a:bodyPr>
          <a:lstStyle/>
          <a:p>
            <a:r>
              <a:rPr lang="en-US" sz="3000" dirty="0">
                <a:solidFill>
                  <a:schemeClr val="tx2"/>
                </a:solidFill>
                <a:latin typeface="Source Sans Pro" panose="020B0503030403020204" pitchFamily="34" charset="0"/>
              </a:rPr>
              <a:t>Remote renewable energy hub</a:t>
            </a:r>
          </a:p>
        </p:txBody>
      </p:sp>
      <p:pic>
        <p:nvPicPr>
          <p:cNvPr id="4" name="Picture 2" descr="Résultat de recherche d'images pour &quot;logo universite de Liège&quot;">
            <a:extLst>
              <a:ext uri="{FF2B5EF4-FFF2-40B4-BE49-F238E27FC236}">
                <a16:creationId xmlns:a16="http://schemas.microsoft.com/office/drawing/2014/main" id="{77BD467B-173D-514F-A767-E04C6FD9A8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174437"/>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6998" y="4607858"/>
            <a:ext cx="6078247" cy="400110"/>
          </a:xfrm>
          <a:prstGeom prst="rect">
            <a:avLst/>
          </a:prstGeom>
        </p:spPr>
        <p:txBody>
          <a:bodyPr wrap="square">
            <a:spAutoFit/>
          </a:bodyPr>
          <a:lstStyle/>
          <a:p>
            <a:r>
              <a:rPr lang="fr-BE" sz="1000" b="0" i="1" dirty="0" err="1">
                <a:solidFill>
                  <a:schemeClr val="tx2"/>
                </a:solidFill>
                <a:latin typeface="Source Sans Pro Light" panose="020B0403030403020204" pitchFamily="34" charset="0"/>
              </a:rPr>
              <a:t>Artist</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representation</a:t>
            </a:r>
            <a:r>
              <a:rPr lang="fr-BE" sz="1000" b="0" i="1" dirty="0">
                <a:solidFill>
                  <a:schemeClr val="tx2"/>
                </a:solidFill>
                <a:latin typeface="Source Sans Pro Light" panose="020B0403030403020204" pitchFamily="34" charset="0"/>
              </a:rPr>
              <a:t> of an infrastructure </a:t>
            </a:r>
            <a:r>
              <a:rPr lang="fr-BE" sz="1000" b="0" i="1" dirty="0" err="1">
                <a:solidFill>
                  <a:schemeClr val="tx2"/>
                </a:solidFill>
                <a:latin typeface="Source Sans Pro Light" panose="020B0403030403020204" pitchFamily="34" charset="0"/>
              </a:rPr>
              <a:t>where</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solar</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energy</a:t>
            </a:r>
            <a:r>
              <a:rPr lang="fr-BE" sz="1000" b="0" i="1" dirty="0">
                <a:solidFill>
                  <a:schemeClr val="tx2"/>
                </a:solidFill>
                <a:latin typeface="Source Sans Pro Light" panose="020B0403030403020204" pitchFamily="34" charset="0"/>
              </a:rPr>
              <a:t> and direct  capture of </a:t>
            </a:r>
            <a:r>
              <a:rPr lang="en-US" sz="1000" b="0" i="1" dirty="0">
                <a:solidFill>
                  <a:schemeClr val="tx2"/>
                </a:solidFill>
                <a:latin typeface="Source Sans Pro Light" panose="020B0403030403020204" pitchFamily="34" charset="0"/>
              </a:rPr>
              <a:t>CO</a:t>
            </a:r>
            <a:r>
              <a:rPr lang="en-US" sz="1000" b="0" i="1" baseline="-25000" dirty="0">
                <a:solidFill>
                  <a:schemeClr val="tx2"/>
                </a:solidFill>
                <a:latin typeface="Source Sans Pro Light" panose="020B0403030403020204" pitchFamily="34" charset="0"/>
              </a:rPr>
              <a:t>2</a:t>
            </a:r>
            <a:r>
              <a:rPr lang="fr-BE" sz="1000" b="0" i="1" dirty="0">
                <a:solidFill>
                  <a:schemeClr val="tx2"/>
                </a:solidFill>
                <a:latin typeface="Source Sans Pro Light" panose="020B0403030403020204" pitchFamily="34" charset="0"/>
              </a:rPr>
              <a:t> in the air are </a:t>
            </a:r>
            <a:r>
              <a:rPr lang="fr-BE" sz="1000" b="0" i="1" dirty="0" err="1">
                <a:solidFill>
                  <a:schemeClr val="tx2"/>
                </a:solidFill>
                <a:latin typeface="Source Sans Pro Light" panose="020B0403030403020204" pitchFamily="34" charset="0"/>
              </a:rPr>
              <a:t>used</a:t>
            </a:r>
            <a:r>
              <a:rPr lang="fr-BE" sz="1000" b="0" i="1" dirty="0">
                <a:solidFill>
                  <a:schemeClr val="tx2"/>
                </a:solidFill>
                <a:latin typeface="Source Sans Pro Light" panose="020B0403030403020204" pitchFamily="34" charset="0"/>
              </a:rPr>
              <a:t> to </a:t>
            </a:r>
            <a:r>
              <a:rPr lang="fr-BE" sz="1000" b="0" i="1" dirty="0" err="1">
                <a:solidFill>
                  <a:schemeClr val="tx2"/>
                </a:solidFill>
                <a:latin typeface="Source Sans Pro Light" panose="020B0403030403020204" pitchFamily="34" charset="0"/>
              </a:rPr>
              <a:t>produce</a:t>
            </a:r>
            <a:r>
              <a:rPr lang="fr-BE" sz="1000" b="0" i="1" dirty="0">
                <a:solidFill>
                  <a:schemeClr val="tx2"/>
                </a:solidFill>
                <a:latin typeface="Source Sans Pro Light" panose="020B0403030403020204" pitchFamily="34" charset="0"/>
              </a:rPr>
              <a:t> green </a:t>
            </a:r>
            <a:r>
              <a:rPr lang="en-US" sz="1000" b="0" i="1" dirty="0">
                <a:solidFill>
                  <a:schemeClr val="tx2"/>
                </a:solidFill>
                <a:latin typeface="Source Sans Pro Light" panose="020B0403030403020204" pitchFamily="34" charset="0"/>
              </a:rPr>
              <a:t>CH</a:t>
            </a:r>
            <a:r>
              <a:rPr lang="en-US" sz="1000" b="0" i="1" baseline="-25000" dirty="0">
                <a:solidFill>
                  <a:schemeClr val="tx2"/>
                </a:solidFill>
                <a:latin typeface="Source Sans Pro Light" panose="020B0403030403020204" pitchFamily="34" charset="0"/>
              </a:rPr>
              <a:t>4</a:t>
            </a:r>
            <a:r>
              <a:rPr lang="fr-BE" sz="1000" b="0" i="1" dirty="0">
                <a:solidFill>
                  <a:schemeClr val="tx2"/>
                </a:solidFill>
                <a:latin typeface="Source Sans Pro Light" panose="020B0403030403020204" pitchFamily="34" charset="0"/>
              </a:rPr>
              <a:t>. The green </a:t>
            </a:r>
            <a:r>
              <a:rPr lang="fr-BE" sz="1000" b="0" i="1" dirty="0" err="1">
                <a:solidFill>
                  <a:schemeClr val="tx2"/>
                </a:solidFill>
                <a:latin typeface="Source Sans Pro Light" panose="020B0403030403020204" pitchFamily="34" charset="0"/>
              </a:rPr>
              <a:t>gas</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is</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then</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liquefied</a:t>
            </a:r>
            <a:r>
              <a:rPr lang="fr-BE" sz="1000" b="0" i="1" dirty="0">
                <a:solidFill>
                  <a:schemeClr val="tx2"/>
                </a:solidFill>
                <a:latin typeface="Source Sans Pro Light" panose="020B0403030403020204" pitchFamily="34" charset="0"/>
              </a:rPr>
              <a:t> and </a:t>
            </a:r>
            <a:r>
              <a:rPr lang="fr-BE" sz="1000" b="0" i="1" dirty="0" err="1">
                <a:solidFill>
                  <a:schemeClr val="tx2"/>
                </a:solidFill>
                <a:latin typeface="Source Sans Pro Light" panose="020B0403030403020204" pitchFamily="34" charset="0"/>
              </a:rPr>
              <a:t>shipped</a:t>
            </a:r>
            <a:r>
              <a:rPr lang="fr-BE" sz="1000" b="0" i="1" dirty="0">
                <a:solidFill>
                  <a:schemeClr val="tx2"/>
                </a:solidFill>
                <a:latin typeface="Source Sans Pro Light" panose="020B0403030403020204" pitchFamily="34" charset="0"/>
              </a:rPr>
              <a:t> to </a:t>
            </a:r>
            <a:r>
              <a:rPr lang="fr-BE" sz="1000" b="0" i="1" dirty="0" err="1">
                <a:solidFill>
                  <a:schemeClr val="tx2"/>
                </a:solidFill>
                <a:latin typeface="Source Sans Pro Light" panose="020B0403030403020204" pitchFamily="34" charset="0"/>
              </a:rPr>
              <a:t>consumption</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centers</a:t>
            </a:r>
            <a:r>
              <a:rPr lang="fr-BE" sz="1000" b="0" i="1" dirty="0">
                <a:solidFill>
                  <a:schemeClr val="tx2"/>
                </a:solidFill>
                <a:latin typeface="Source Sans Pro Light" panose="020B0403030403020204" pitchFamily="34" charset="0"/>
              </a:rPr>
              <a:t>. </a:t>
            </a:r>
            <a:endParaRPr lang="en-US" sz="1000" b="0" i="1" dirty="0">
              <a:solidFill>
                <a:schemeClr val="tx2"/>
              </a:solidFill>
              <a:latin typeface="Source Sans Pro Light" panose="020B0403030403020204" pitchFamily="34" charset="0"/>
            </a:endParaRPr>
          </a:p>
        </p:txBody>
      </p:sp>
      <p:pic>
        <p:nvPicPr>
          <p:cNvPr id="5"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362" y="590049"/>
            <a:ext cx="7940001" cy="3970000"/>
          </a:xfrm>
          <a:prstGeom prst="rect">
            <a:avLst/>
          </a:prstGeom>
        </p:spPr>
      </p:pic>
      <p:pic>
        <p:nvPicPr>
          <p:cNvPr id="4" name="Picture 2" descr="Résultat de recherche d'images pour &quot;logo universite de Liège&quot;">
            <a:extLst>
              <a:ext uri="{FF2B5EF4-FFF2-40B4-BE49-F238E27FC236}">
                <a16:creationId xmlns:a16="http://schemas.microsoft.com/office/drawing/2014/main" id="{FAE9FCDA-1B91-0F4A-B9CF-9F8C6DF554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967237"/>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755" y="585316"/>
            <a:ext cx="7171313" cy="4192828"/>
          </a:xfrm>
          <a:prstGeom prst="rect">
            <a:avLst/>
          </a:prstGeom>
        </p:spPr>
      </p:pic>
      <p:sp>
        <p:nvSpPr>
          <p:cNvPr id="5" name="Rectangle 4"/>
          <p:cNvSpPr/>
          <p:nvPr/>
        </p:nvSpPr>
        <p:spPr>
          <a:xfrm>
            <a:off x="2030138" y="4804992"/>
            <a:ext cx="4934545" cy="246221"/>
          </a:xfrm>
          <a:prstGeom prst="rect">
            <a:avLst/>
          </a:prstGeom>
        </p:spPr>
        <p:txBody>
          <a:bodyPr wrap="square">
            <a:spAutoFit/>
          </a:bodyPr>
          <a:lstStyle/>
          <a:p>
            <a:r>
              <a:rPr lang="fr-BE" sz="1000" b="0" i="1" dirty="0" err="1">
                <a:solidFill>
                  <a:schemeClr val="tx2"/>
                </a:solidFill>
                <a:latin typeface="Source Sans Pro Light" panose="020B0403030403020204" pitchFamily="34" charset="0"/>
              </a:rPr>
              <a:t>Artist</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representation</a:t>
            </a:r>
            <a:r>
              <a:rPr lang="fr-BE" sz="1000" b="0" i="1" dirty="0">
                <a:solidFill>
                  <a:schemeClr val="tx2"/>
                </a:solidFill>
                <a:latin typeface="Source Sans Pro Light" panose="020B0403030403020204" pitchFamily="34" charset="0"/>
              </a:rPr>
              <a:t> of a </a:t>
            </a:r>
            <a:r>
              <a:rPr lang="fr-BE" sz="1000" b="0" i="1" dirty="0" err="1">
                <a:solidFill>
                  <a:schemeClr val="tx2"/>
                </a:solidFill>
                <a:latin typeface="Source Sans Pro Light" panose="020B0403030403020204" pitchFamily="34" charset="0"/>
              </a:rPr>
              <a:t>remote</a:t>
            </a:r>
            <a:r>
              <a:rPr lang="fr-BE" sz="1000" b="0" i="1" dirty="0">
                <a:solidFill>
                  <a:schemeClr val="tx2"/>
                </a:solidFill>
                <a:latin typeface="Source Sans Pro Light" panose="020B0403030403020204" pitchFamily="34" charset="0"/>
              </a:rPr>
              <a:t> </a:t>
            </a:r>
            <a:r>
              <a:rPr lang="fr-BE" sz="1000" b="0" i="1" dirty="0" err="1">
                <a:solidFill>
                  <a:schemeClr val="tx2"/>
                </a:solidFill>
                <a:latin typeface="Source Sans Pro Light" panose="020B0403030403020204" pitchFamily="34" charset="0"/>
              </a:rPr>
              <a:t>energy</a:t>
            </a:r>
            <a:r>
              <a:rPr lang="fr-BE" sz="1000" b="0" i="1" dirty="0">
                <a:solidFill>
                  <a:schemeClr val="tx2"/>
                </a:solidFill>
                <a:latin typeface="Source Sans Pro Light" panose="020B0403030403020204" pitchFamily="34" charset="0"/>
              </a:rPr>
              <a:t> hub </a:t>
            </a:r>
            <a:r>
              <a:rPr lang="fr-BE" sz="1000" b="0" i="1" dirty="0" err="1">
                <a:solidFill>
                  <a:schemeClr val="tx2"/>
                </a:solidFill>
                <a:latin typeface="Source Sans Pro Light" panose="020B0403030403020204" pitchFamily="34" charset="0"/>
              </a:rPr>
              <a:t>placed</a:t>
            </a:r>
            <a:r>
              <a:rPr lang="fr-BE" sz="1000" b="0" i="1" dirty="0">
                <a:solidFill>
                  <a:schemeClr val="tx2"/>
                </a:solidFill>
                <a:latin typeface="Source Sans Pro Light" panose="020B0403030403020204" pitchFamily="34" charset="0"/>
              </a:rPr>
              <a:t> in </a:t>
            </a:r>
            <a:r>
              <a:rPr lang="fr-BE" sz="1000" b="0" i="1" dirty="0" err="1">
                <a:solidFill>
                  <a:schemeClr val="tx2"/>
                </a:solidFill>
                <a:latin typeface="Source Sans Pro Light" panose="020B0403030403020204" pitchFamily="34" charset="0"/>
              </a:rPr>
              <a:t>Greenland</a:t>
            </a:r>
            <a:r>
              <a:rPr lang="fr-BE" sz="1000" b="0" i="1" dirty="0">
                <a:solidFill>
                  <a:schemeClr val="tx2"/>
                </a:solidFill>
                <a:latin typeface="Source Sans Pro Light" panose="020B0403030403020204" pitchFamily="34" charset="0"/>
              </a:rPr>
              <a:t>.</a:t>
            </a:r>
            <a:endParaRPr lang="en-US" sz="1000" b="0" i="1" dirty="0">
              <a:solidFill>
                <a:schemeClr val="tx2"/>
              </a:solidFill>
              <a:latin typeface="Source Sans Pro Light" panose="020B0403030403020204" pitchFamily="34" charset="0"/>
            </a:endParaRPr>
          </a:p>
        </p:txBody>
      </p:sp>
      <p:pic>
        <p:nvPicPr>
          <p:cNvPr id="6" name="Picture 2" descr="Résultat de recherche d'images pour &quot;logo universite de Liège&quot;">
            <a:extLst>
              <a:ext uri="{FF2B5EF4-FFF2-40B4-BE49-F238E27FC236}">
                <a16:creationId xmlns:a16="http://schemas.microsoft.com/office/drawing/2014/main" id="{88AD92EF-FE44-EE4D-A08D-93433CC31B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347096"/>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53D0328-9214-5149-85B4-8F95905333C6}"/>
              </a:ext>
            </a:extLst>
          </p:cNvPr>
          <p:cNvPicPr>
            <a:picLocks/>
          </p:cNvPicPr>
          <p:nvPr/>
        </p:nvPicPr>
        <p:blipFill>
          <a:blip r:embed="rId2"/>
          <a:stretch>
            <a:fillRect/>
          </a:stretch>
        </p:blipFill>
        <p:spPr>
          <a:xfrm>
            <a:off x="1552177" y="1309985"/>
            <a:ext cx="6084492" cy="2954400"/>
          </a:xfrm>
          <a:prstGeom prst="rect">
            <a:avLst/>
          </a:prstGeom>
        </p:spPr>
      </p:pic>
      <p:sp>
        <p:nvSpPr>
          <p:cNvPr id="6" name="Rectangle 5"/>
          <p:cNvSpPr/>
          <p:nvPr/>
        </p:nvSpPr>
        <p:spPr>
          <a:xfrm>
            <a:off x="994208" y="232767"/>
            <a:ext cx="7200430" cy="1077218"/>
          </a:xfrm>
          <a:prstGeom prst="rect">
            <a:avLst/>
          </a:prstGeom>
        </p:spPr>
        <p:txBody>
          <a:bodyPr wrap="square">
            <a:spAutoFit/>
          </a:bodyPr>
          <a:lstStyle/>
          <a:p>
            <a:r>
              <a:rPr lang="en-US" sz="3200" dirty="0">
                <a:solidFill>
                  <a:schemeClr val="tx2"/>
                </a:solidFill>
                <a:latin typeface="Source Sans Pro" panose="020B0503030403020204" pitchFamily="34" charset="0"/>
              </a:rPr>
              <a:t>Remote renewable energy hub in Greenland: cost breakdown</a:t>
            </a:r>
          </a:p>
        </p:txBody>
      </p:sp>
      <p:sp>
        <p:nvSpPr>
          <p:cNvPr id="7" name="Rectangle 6"/>
          <p:cNvSpPr/>
          <p:nvPr/>
        </p:nvSpPr>
        <p:spPr>
          <a:xfrm>
            <a:off x="2892675" y="4404940"/>
            <a:ext cx="3403496" cy="276999"/>
          </a:xfrm>
          <a:prstGeom prst="rect">
            <a:avLst/>
          </a:prstGeom>
        </p:spPr>
        <p:txBody>
          <a:bodyPr wrap="none">
            <a:spAutoFit/>
          </a:bodyPr>
          <a:lstStyle/>
          <a:p>
            <a:r>
              <a:rPr lang="en-US" sz="1200" b="0" dirty="0">
                <a:solidFill>
                  <a:schemeClr val="tx2"/>
                </a:solidFill>
                <a:latin typeface="Source Sans Pro Light" panose="020B0403030403020204" pitchFamily="34" charset="0"/>
              </a:rPr>
              <a:t>Methane comes at a price 76.4 €/MWh in </a:t>
            </a:r>
            <a:r>
              <a:rPr lang="en-US" sz="1200" b="0" dirty="0" err="1">
                <a:solidFill>
                  <a:schemeClr val="tx2"/>
                </a:solidFill>
                <a:latin typeface="Source Sans Pro Light" panose="020B0403030403020204" pitchFamily="34" charset="0"/>
              </a:rPr>
              <a:t>Zeebrugge</a:t>
            </a:r>
            <a:r>
              <a:rPr lang="en-US" sz="1200" b="0" dirty="0">
                <a:solidFill>
                  <a:schemeClr val="tx2"/>
                </a:solidFill>
                <a:latin typeface="Source Sans Pro Light" panose="020B0403030403020204" pitchFamily="34" charset="0"/>
              </a:rPr>
              <a:t>.</a:t>
            </a:r>
          </a:p>
        </p:txBody>
      </p:sp>
      <p:pic>
        <p:nvPicPr>
          <p:cNvPr id="8" name="Picture 2" descr="Résultat de recherche d'images pour &quot;logo universite de Liège&quot;">
            <a:extLst>
              <a:ext uri="{FF2B5EF4-FFF2-40B4-BE49-F238E27FC236}">
                <a16:creationId xmlns:a16="http://schemas.microsoft.com/office/drawing/2014/main" id="{469D5B9C-FCA2-C74C-B723-D1594E3E85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24160"/>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he Greenland case"/>
          <p:cNvSpPr txBox="1">
            <a:spLocks noGrp="1"/>
          </p:cNvSpPr>
          <p:nvPr>
            <p:ph type="title"/>
          </p:nvPr>
        </p:nvSpPr>
        <p:spPr>
          <a:xfrm>
            <a:off x="1596978" y="302481"/>
            <a:ext cx="5853410" cy="565670"/>
          </a:xfrm>
          <a:prstGeom prst="rect">
            <a:avLst/>
          </a:prstGeom>
        </p:spPr>
        <p:txBody>
          <a:bodyPr>
            <a:noAutofit/>
          </a:bodyPr>
          <a:lstStyle/>
          <a:p>
            <a:pPr lvl="1">
              <a:defRPr sz="5000"/>
            </a:pPr>
            <a:r>
              <a:rPr lang="fr-BE" sz="3000" b="1" dirty="0" err="1">
                <a:solidFill>
                  <a:schemeClr val="tx2"/>
                </a:solidFill>
                <a:latin typeface="Source Sans Pro" panose="020B0503030403020204" pitchFamily="34" charset="0"/>
              </a:rPr>
              <a:t>References</a:t>
            </a:r>
            <a:endParaRPr sz="3000" b="1" dirty="0">
              <a:solidFill>
                <a:schemeClr val="tx2"/>
              </a:solidFill>
              <a:latin typeface="Source Sans Pro" panose="020B0503030403020204" pitchFamily="34" charset="0"/>
            </a:endParaRPr>
          </a:p>
        </p:txBody>
      </p:sp>
      <p:sp>
        <p:nvSpPr>
          <p:cNvPr id="5" name="Rectangle 4"/>
          <p:cNvSpPr/>
          <p:nvPr/>
        </p:nvSpPr>
        <p:spPr>
          <a:xfrm>
            <a:off x="1375015" y="1905058"/>
            <a:ext cx="6563320" cy="738664"/>
          </a:xfrm>
          <a:prstGeom prst="rect">
            <a:avLst/>
          </a:prstGeom>
        </p:spPr>
        <p:txBody>
          <a:bodyPr wrap="square">
            <a:spAutoFit/>
          </a:bodyPr>
          <a:lstStyle/>
          <a:p>
            <a:pPr algn="l"/>
            <a:r>
              <a:rPr lang="en-US" sz="1400" b="0" dirty="0">
                <a:solidFill>
                  <a:schemeClr val="tx2"/>
                </a:solidFill>
                <a:latin typeface="Source Sans Pro Light" panose="020B0403030403020204" pitchFamily="34" charset="0"/>
              </a:rPr>
              <a:t>Berger, M., </a:t>
            </a:r>
            <a:r>
              <a:rPr lang="en-US" sz="1400" b="0" dirty="0" err="1">
                <a:solidFill>
                  <a:schemeClr val="tx2"/>
                </a:solidFill>
                <a:latin typeface="Source Sans Pro Light" panose="020B0403030403020204" pitchFamily="34" charset="0"/>
              </a:rPr>
              <a:t>Radu</a:t>
            </a:r>
            <a:r>
              <a:rPr lang="en-US" sz="1400" b="0" dirty="0">
                <a:solidFill>
                  <a:schemeClr val="tx2"/>
                </a:solidFill>
                <a:latin typeface="Source Sans Pro Light" panose="020B0403030403020204" pitchFamily="34" charset="0"/>
              </a:rPr>
              <a:t>, D., </a:t>
            </a:r>
            <a:r>
              <a:rPr lang="en-US" sz="1400" b="0" dirty="0" err="1">
                <a:solidFill>
                  <a:schemeClr val="tx2"/>
                </a:solidFill>
                <a:latin typeface="Source Sans Pro Light" panose="020B0403030403020204" pitchFamily="34" charset="0"/>
              </a:rPr>
              <a:t>Fonteneau</a:t>
            </a:r>
            <a:r>
              <a:rPr lang="en-US" sz="1400" b="0" dirty="0">
                <a:solidFill>
                  <a:schemeClr val="tx2"/>
                </a:solidFill>
                <a:latin typeface="Source Sans Pro Light" panose="020B0403030403020204" pitchFamily="34" charset="0"/>
              </a:rPr>
              <a:t>, R., Henry, R., </a:t>
            </a:r>
            <a:r>
              <a:rPr lang="en-US" sz="1400" b="0" dirty="0" err="1">
                <a:solidFill>
                  <a:schemeClr val="tx2"/>
                </a:solidFill>
                <a:latin typeface="Source Sans Pro Light" panose="020B0403030403020204" pitchFamily="34" charset="0"/>
              </a:rPr>
              <a:t>Glavic</a:t>
            </a:r>
            <a:r>
              <a:rPr lang="en-US" sz="1400" b="0" dirty="0">
                <a:solidFill>
                  <a:schemeClr val="tx2"/>
                </a:solidFill>
                <a:latin typeface="Source Sans Pro Light" panose="020B0403030403020204" pitchFamily="34" charset="0"/>
              </a:rPr>
              <a:t>, M., </a:t>
            </a:r>
            <a:r>
              <a:rPr lang="en-US" sz="1400" b="0" dirty="0" err="1">
                <a:solidFill>
                  <a:schemeClr val="tx2"/>
                </a:solidFill>
                <a:latin typeface="Source Sans Pro Light" panose="020B0403030403020204" pitchFamily="34" charset="0"/>
              </a:rPr>
              <a:t>Fettweis</a:t>
            </a:r>
            <a:r>
              <a:rPr lang="en-US" sz="1400" b="0" dirty="0">
                <a:solidFill>
                  <a:schemeClr val="tx2"/>
                </a:solidFill>
                <a:latin typeface="Source Sans Pro Light" panose="020B0403030403020204" pitchFamily="34" charset="0"/>
              </a:rPr>
              <a:t>, X., Le Du, M., </a:t>
            </a:r>
            <a:r>
              <a:rPr lang="en-US" sz="1400" b="0" dirty="0" err="1">
                <a:solidFill>
                  <a:schemeClr val="tx2"/>
                </a:solidFill>
                <a:latin typeface="Source Sans Pro Light" panose="020B0403030403020204" pitchFamily="34" charset="0"/>
              </a:rPr>
              <a:t>Panciatici</a:t>
            </a:r>
            <a:r>
              <a:rPr lang="en-US" sz="1400" b="0" dirty="0">
                <a:solidFill>
                  <a:schemeClr val="tx2"/>
                </a:solidFill>
                <a:latin typeface="Source Sans Pro Light" panose="020B0403030403020204" pitchFamily="34" charset="0"/>
              </a:rPr>
              <a:t>, P., </a:t>
            </a:r>
            <a:r>
              <a:rPr lang="en-US" sz="1400" b="0" dirty="0" err="1">
                <a:solidFill>
                  <a:schemeClr val="tx2"/>
                </a:solidFill>
                <a:latin typeface="Source Sans Pro Light" panose="020B0403030403020204" pitchFamily="34" charset="0"/>
              </a:rPr>
              <a:t>Balea</a:t>
            </a:r>
            <a:r>
              <a:rPr lang="en-US" sz="1400" b="0" dirty="0">
                <a:solidFill>
                  <a:schemeClr val="tx2"/>
                </a:solidFill>
                <a:latin typeface="Source Sans Pro Light" panose="020B0403030403020204" pitchFamily="34" charset="0"/>
              </a:rPr>
              <a:t>, L</a:t>
            </a:r>
            <a:r>
              <a:rPr lang="en-US" sz="1400" b="0" dirty="0">
                <a:solidFill>
                  <a:schemeClr val="tx2"/>
                </a:solidFill>
                <a:latin typeface="Source Sans Pro Light" panose="020B0403030403020204" pitchFamily="34" charset="0"/>
              </a:rPr>
              <a:t>. &amp; </a:t>
            </a:r>
            <a:r>
              <a:rPr lang="en-US" sz="1400" b="0" dirty="0">
                <a:solidFill>
                  <a:schemeClr val="tx2"/>
                </a:solidFill>
                <a:latin typeface="Source Sans Pro Light" panose="020B0403030403020204" pitchFamily="34" charset="0"/>
              </a:rPr>
              <a:t>Ernst, D. (2018). Critical Time Windows for Renewable Resource Complementarity Assessment. Available at </a:t>
            </a:r>
            <a:r>
              <a:rPr lang="en-US" sz="1400" b="0" dirty="0">
                <a:solidFill>
                  <a:schemeClr val="tx2"/>
                </a:solidFill>
                <a:latin typeface="Source Sans Pro Light" panose="020B0403030403020204" pitchFamily="34" charset="0"/>
                <a:hlinkClick r:id="rId3">
                  <a:extLst>
                    <a:ext uri="{A12FA001-AC4F-418D-AE19-62706E023703}">
                      <ahyp:hlinkClr xmlns:ahyp="http://schemas.microsoft.com/office/drawing/2018/hyperlinkcolor" xmlns="" val="tx"/>
                    </a:ext>
                  </a:extLst>
                </a:hlinkClick>
              </a:rPr>
              <a:t>https://arxiv.org/abs/1812.02809</a:t>
            </a:r>
            <a:endParaRPr lang="fr-BE" sz="1400" b="0" dirty="0">
              <a:solidFill>
                <a:schemeClr val="tx2"/>
              </a:solidFill>
              <a:latin typeface="Source Sans Pro Light" panose="020B0403030403020204" pitchFamily="34" charset="0"/>
            </a:endParaRPr>
          </a:p>
        </p:txBody>
      </p:sp>
      <p:sp>
        <p:nvSpPr>
          <p:cNvPr id="6" name="Rectangle 5"/>
          <p:cNvSpPr/>
          <p:nvPr/>
        </p:nvSpPr>
        <p:spPr>
          <a:xfrm>
            <a:off x="1325739" y="2826625"/>
            <a:ext cx="6760425" cy="738664"/>
          </a:xfrm>
          <a:prstGeom prst="rect">
            <a:avLst/>
          </a:prstGeom>
        </p:spPr>
        <p:txBody>
          <a:bodyPr wrap="square">
            <a:spAutoFit/>
          </a:bodyPr>
          <a:lstStyle/>
          <a:p>
            <a:pPr algn="l"/>
            <a:r>
              <a:rPr lang="en-US" sz="1400" b="0" dirty="0" err="1">
                <a:solidFill>
                  <a:schemeClr val="tx2"/>
                </a:solidFill>
                <a:latin typeface="Source Sans Pro Light" panose="020B0403030403020204" pitchFamily="34" charset="0"/>
              </a:rPr>
              <a:t>Radu</a:t>
            </a:r>
            <a:r>
              <a:rPr lang="en-US" sz="1400" b="0" dirty="0">
                <a:solidFill>
                  <a:schemeClr val="tx2"/>
                </a:solidFill>
                <a:latin typeface="Source Sans Pro Light" panose="020B0403030403020204" pitchFamily="34" charset="0"/>
              </a:rPr>
              <a:t>, D., Berger, M., </a:t>
            </a:r>
            <a:r>
              <a:rPr lang="en-US" sz="1400" b="0" dirty="0" err="1">
                <a:solidFill>
                  <a:schemeClr val="tx2"/>
                </a:solidFill>
                <a:latin typeface="Source Sans Pro Light" panose="020B0403030403020204" pitchFamily="34" charset="0"/>
              </a:rPr>
              <a:t>Fonteneau</a:t>
            </a:r>
            <a:r>
              <a:rPr lang="en-US" sz="1400" b="0" dirty="0">
                <a:solidFill>
                  <a:schemeClr val="tx2"/>
                </a:solidFill>
                <a:latin typeface="Source Sans Pro Light" panose="020B0403030403020204" pitchFamily="34" charset="0"/>
              </a:rPr>
              <a:t>, R., Hardy, S., </a:t>
            </a:r>
            <a:r>
              <a:rPr lang="en-US" sz="1400" b="0" dirty="0" err="1">
                <a:solidFill>
                  <a:schemeClr val="tx2"/>
                </a:solidFill>
                <a:latin typeface="Source Sans Pro Light" panose="020B0403030403020204" pitchFamily="34" charset="0"/>
              </a:rPr>
              <a:t>Fettweis</a:t>
            </a:r>
            <a:r>
              <a:rPr lang="en-US" sz="1400" b="0" dirty="0">
                <a:solidFill>
                  <a:schemeClr val="tx2"/>
                </a:solidFill>
                <a:latin typeface="Source Sans Pro Light" panose="020B0403030403020204" pitchFamily="34" charset="0"/>
              </a:rPr>
              <a:t>, X., Le Du, M., </a:t>
            </a:r>
            <a:r>
              <a:rPr lang="en-US" sz="1400" b="0" dirty="0" err="1">
                <a:solidFill>
                  <a:schemeClr val="tx2"/>
                </a:solidFill>
                <a:latin typeface="Source Sans Pro Light" panose="020B0403030403020204" pitchFamily="34" charset="0"/>
              </a:rPr>
              <a:t>Panciatici</a:t>
            </a:r>
            <a:r>
              <a:rPr lang="en-US" sz="1400" b="0" dirty="0">
                <a:solidFill>
                  <a:schemeClr val="tx2"/>
                </a:solidFill>
                <a:latin typeface="Source Sans Pro Light" panose="020B0403030403020204" pitchFamily="34" charset="0"/>
              </a:rPr>
              <a:t>, P. </a:t>
            </a:r>
            <a:r>
              <a:rPr lang="en-US" sz="1400" b="0" dirty="0" err="1">
                <a:solidFill>
                  <a:schemeClr val="tx2"/>
                </a:solidFill>
                <a:latin typeface="Source Sans Pro Light" panose="020B0403030403020204" pitchFamily="34" charset="0"/>
              </a:rPr>
              <a:t>Balea</a:t>
            </a:r>
            <a:r>
              <a:rPr lang="en-US" sz="1400" b="0" dirty="0">
                <a:solidFill>
                  <a:schemeClr val="tx2"/>
                </a:solidFill>
                <a:latin typeface="Source Sans Pro Light" panose="020B0403030403020204" pitchFamily="34" charset="0"/>
              </a:rPr>
              <a:t>, L. &amp; Ernst, D. (2019). Complementarity Assessment of South Greenland Katabatic Flows and West Europe Wind Regimes. Energy. Available at </a:t>
            </a:r>
            <a:r>
              <a:rPr lang="en-US" sz="1400" b="0" dirty="0">
                <a:solidFill>
                  <a:schemeClr val="tx2"/>
                </a:solidFill>
                <a:latin typeface="Source Sans Pro Light" panose="020B0403030403020204" pitchFamily="34" charset="0"/>
                <a:hlinkClick r:id="rId4">
                  <a:extLst>
                    <a:ext uri="{A12FA001-AC4F-418D-AE19-62706E023703}">
                      <ahyp:hlinkClr xmlns:ahyp="http://schemas.microsoft.com/office/drawing/2018/hyperlinkcolor" xmlns="" val="tx"/>
                    </a:ext>
                  </a:extLst>
                </a:hlinkClick>
              </a:rPr>
              <a:t>http://hdl.handle.net/2268/230016</a:t>
            </a:r>
            <a:endParaRPr lang="en-US" sz="1400" b="0" dirty="0">
              <a:solidFill>
                <a:schemeClr val="tx2"/>
              </a:solidFill>
              <a:latin typeface="Source Sans Pro Light" panose="020B0403030403020204" pitchFamily="34" charset="0"/>
            </a:endParaRPr>
          </a:p>
        </p:txBody>
      </p:sp>
      <p:sp>
        <p:nvSpPr>
          <p:cNvPr id="7" name="Rectangle 6"/>
          <p:cNvSpPr/>
          <p:nvPr/>
        </p:nvSpPr>
        <p:spPr>
          <a:xfrm>
            <a:off x="1325739" y="3748192"/>
            <a:ext cx="6951672" cy="738664"/>
          </a:xfrm>
          <a:prstGeom prst="rect">
            <a:avLst/>
          </a:prstGeom>
        </p:spPr>
        <p:txBody>
          <a:bodyPr wrap="square">
            <a:spAutoFit/>
          </a:bodyPr>
          <a:lstStyle/>
          <a:p>
            <a:pPr algn="l"/>
            <a:r>
              <a:rPr lang="en-US" sz="1400" b="0" dirty="0">
                <a:solidFill>
                  <a:schemeClr val="tx2"/>
                </a:solidFill>
                <a:latin typeface="Source Sans Pro Light" panose="020B0403030403020204" pitchFamily="34" charset="0"/>
              </a:rPr>
              <a:t>Berger, M., </a:t>
            </a:r>
            <a:r>
              <a:rPr lang="en-US" sz="1400" b="0" dirty="0" err="1">
                <a:solidFill>
                  <a:schemeClr val="tx2"/>
                </a:solidFill>
                <a:latin typeface="Source Sans Pro Light" panose="020B0403030403020204" pitchFamily="34" charset="0"/>
              </a:rPr>
              <a:t>Radu</a:t>
            </a:r>
            <a:r>
              <a:rPr lang="en-US" sz="1400" b="0" dirty="0">
                <a:solidFill>
                  <a:schemeClr val="tx2"/>
                </a:solidFill>
                <a:latin typeface="Source Sans Pro Light" panose="020B0403030403020204" pitchFamily="34" charset="0"/>
              </a:rPr>
              <a:t>, D., </a:t>
            </a:r>
            <a:r>
              <a:rPr lang="en-US" sz="1400" b="0" dirty="0" err="1">
                <a:solidFill>
                  <a:schemeClr val="tx2"/>
                </a:solidFill>
                <a:latin typeface="Source Sans Pro Light" panose="020B0403030403020204" pitchFamily="34" charset="0"/>
              </a:rPr>
              <a:t>Fonteneau</a:t>
            </a:r>
            <a:r>
              <a:rPr lang="en-US" sz="1400" b="0" dirty="0">
                <a:solidFill>
                  <a:schemeClr val="tx2"/>
                </a:solidFill>
                <a:latin typeface="Source Sans Pro Light" panose="020B0403030403020204" pitchFamily="34" charset="0"/>
              </a:rPr>
              <a:t>, R., </a:t>
            </a:r>
            <a:r>
              <a:rPr lang="en-US" sz="1400" b="0" dirty="0" err="1">
                <a:solidFill>
                  <a:schemeClr val="tx2"/>
                </a:solidFill>
                <a:latin typeface="Source Sans Pro Light" panose="020B0403030403020204" pitchFamily="34" charset="0"/>
              </a:rPr>
              <a:t>Deschuyteneer</a:t>
            </a:r>
            <a:r>
              <a:rPr lang="en-US" sz="1400" b="0" dirty="0">
                <a:solidFill>
                  <a:schemeClr val="tx2"/>
                </a:solidFill>
                <a:latin typeface="Source Sans Pro Light" panose="020B0403030403020204" pitchFamily="34" charset="0"/>
              </a:rPr>
              <a:t>, T. &amp; Ernst, D. (2020). The Role of Power-to-Gas and Carbon Capture Technologies in Cross-Sector </a:t>
            </a:r>
            <a:r>
              <a:rPr lang="en-US" sz="1400" b="0" dirty="0" err="1">
                <a:solidFill>
                  <a:schemeClr val="tx2"/>
                </a:solidFill>
                <a:latin typeface="Source Sans Pro Light" panose="020B0403030403020204" pitchFamily="34" charset="0"/>
              </a:rPr>
              <a:t>Decarbonisation</a:t>
            </a:r>
            <a:r>
              <a:rPr lang="en-US" sz="1400" b="0" dirty="0">
                <a:solidFill>
                  <a:schemeClr val="tx2"/>
                </a:solidFill>
                <a:latin typeface="Source Sans Pro Light" panose="020B0403030403020204" pitchFamily="34" charset="0"/>
              </a:rPr>
              <a:t> Strategies. Electric Power Systems </a:t>
            </a:r>
            <a:r>
              <a:rPr lang="en-US" sz="1400" b="0" dirty="0" smtClean="0">
                <a:solidFill>
                  <a:schemeClr val="tx2"/>
                </a:solidFill>
                <a:latin typeface="Source Sans Pro Light" panose="020B0403030403020204" pitchFamily="34" charset="0"/>
              </a:rPr>
              <a:t>Research</a:t>
            </a:r>
            <a:r>
              <a:rPr lang="en-US" sz="1400" b="0" dirty="0">
                <a:solidFill>
                  <a:schemeClr val="tx2"/>
                </a:solidFill>
                <a:latin typeface="Source Sans Pro Light" panose="020B0403030403020204" pitchFamily="34" charset="0"/>
              </a:rPr>
              <a:t>.</a:t>
            </a:r>
            <a:r>
              <a:rPr lang="en-US" sz="1400" b="0" dirty="0" smtClean="0">
                <a:solidFill>
                  <a:schemeClr val="tx2"/>
                </a:solidFill>
                <a:latin typeface="Source Sans Pro Light" panose="020B0403030403020204" pitchFamily="34" charset="0"/>
              </a:rPr>
              <a:t> </a:t>
            </a:r>
            <a:r>
              <a:rPr lang="en-US" sz="1400" b="0" dirty="0">
                <a:solidFill>
                  <a:schemeClr val="tx2"/>
                </a:solidFill>
                <a:latin typeface="Source Sans Pro Light" panose="020B0403030403020204" pitchFamily="34" charset="0"/>
              </a:rPr>
              <a:t>Available at </a:t>
            </a:r>
            <a:r>
              <a:rPr lang="en-US" sz="1400" b="0" u="sng" dirty="0">
                <a:solidFill>
                  <a:schemeClr val="tx2"/>
                </a:solidFill>
                <a:latin typeface="Source Sans Pro Light" panose="020B0403030403020204" pitchFamily="34" charset="0"/>
                <a:hlinkClick r:id="rId5">
                  <a:extLst>
                    <a:ext uri="{A12FA001-AC4F-418D-AE19-62706E023703}">
                      <ahyp:hlinkClr xmlns:ahyp="http://schemas.microsoft.com/office/drawing/2018/hyperlinkcolor" xmlns="" val="tx"/>
                    </a:ext>
                  </a:extLst>
                </a:hlinkClick>
              </a:rPr>
              <a:t>http://hdl.handle.net/2268/235110</a:t>
            </a:r>
            <a:endParaRPr lang="en-US" sz="1400" b="0" dirty="0">
              <a:solidFill>
                <a:schemeClr val="tx2"/>
              </a:solidFill>
              <a:latin typeface="Source Sans Pro Light" panose="020B0403030403020204" pitchFamily="34" charset="0"/>
            </a:endParaRPr>
          </a:p>
        </p:txBody>
      </p:sp>
      <p:sp>
        <p:nvSpPr>
          <p:cNvPr id="9" name="Rectangle 8"/>
          <p:cNvSpPr/>
          <p:nvPr/>
        </p:nvSpPr>
        <p:spPr>
          <a:xfrm>
            <a:off x="1325739" y="1198935"/>
            <a:ext cx="6661872" cy="523220"/>
          </a:xfrm>
          <a:prstGeom prst="rect">
            <a:avLst/>
          </a:prstGeom>
        </p:spPr>
        <p:txBody>
          <a:bodyPr wrap="square">
            <a:spAutoFit/>
          </a:bodyPr>
          <a:lstStyle/>
          <a:p>
            <a:pPr algn="l"/>
            <a:r>
              <a:rPr lang="en-US" sz="1400" b="0" dirty="0">
                <a:solidFill>
                  <a:schemeClr val="tx2"/>
                </a:solidFill>
                <a:latin typeface="Source Sans Pro Light" panose="020B0403030403020204" pitchFamily="34" charset="0"/>
              </a:rPr>
              <a:t>Study Committee: C1 WG: C1.35 (2020). Global electricity network – Feasibility. CIGRE Technical Report 775. Available at </a:t>
            </a:r>
            <a:r>
              <a:rPr lang="en-US" sz="1400" b="0" dirty="0">
                <a:solidFill>
                  <a:schemeClr val="tx2"/>
                </a:solidFill>
                <a:latin typeface="Source Sans Pro Light" panose="020B0403030403020204" pitchFamily="34" charset="0"/>
                <a:hlinkClick r:id="rId6">
                  <a:extLst>
                    <a:ext uri="{A12FA001-AC4F-418D-AE19-62706E023703}">
                      <ahyp:hlinkClr xmlns:ahyp="http://schemas.microsoft.com/office/drawing/2018/hyperlinkcolor" xmlns="" val="tx"/>
                    </a:ext>
                  </a:extLst>
                </a:hlinkClick>
              </a:rPr>
              <a:t>http://hdl.handle.net/2268/239969</a:t>
            </a:r>
            <a:endParaRPr lang="en-US" sz="1400" b="0" dirty="0">
              <a:solidFill>
                <a:schemeClr val="tx2"/>
              </a:solidFill>
              <a:latin typeface="Source Sans Pro Light" panose="020B0403030403020204" pitchFamily="34" charset="0"/>
            </a:endParaRPr>
          </a:p>
        </p:txBody>
      </p:sp>
      <p:pic>
        <p:nvPicPr>
          <p:cNvPr id="8" name="Picture 2" descr="Résultat de recherche d'images pour &quot;logo universite de Liège&quot;">
            <a:extLst>
              <a:ext uri="{FF2B5EF4-FFF2-40B4-BE49-F238E27FC236}">
                <a16:creationId xmlns:a16="http://schemas.microsoft.com/office/drawing/2014/main" id="{E8BFD784-88CA-6643-B637-7B5D170B56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26760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he Greenland case"/>
          <p:cNvSpPr txBox="1">
            <a:spLocks noGrp="1"/>
          </p:cNvSpPr>
          <p:nvPr>
            <p:ph type="title"/>
          </p:nvPr>
        </p:nvSpPr>
        <p:spPr>
          <a:xfrm>
            <a:off x="1223368" y="133945"/>
            <a:ext cx="6668362" cy="1138535"/>
          </a:xfrm>
          <a:prstGeom prst="rect">
            <a:avLst/>
          </a:prstGeom>
        </p:spPr>
        <p:txBody>
          <a:bodyPr>
            <a:normAutofit/>
          </a:bodyPr>
          <a:lstStyle/>
          <a:p>
            <a:pPr lvl="1">
              <a:defRPr sz="5000"/>
            </a:pPr>
            <a:r>
              <a:rPr lang="fr-BE" sz="3000" b="1" dirty="0" err="1">
                <a:solidFill>
                  <a:schemeClr val="tx2"/>
                </a:solidFill>
                <a:latin typeface="Source Sans Pro" panose="020B0503030403020204" pitchFamily="34" charset="0"/>
              </a:rPr>
              <a:t>Why</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should</a:t>
            </a:r>
            <a:r>
              <a:rPr lang="fr-BE" sz="3000" b="1" dirty="0">
                <a:solidFill>
                  <a:schemeClr val="tx2"/>
                </a:solidFill>
                <a:latin typeface="Source Sans Pro" panose="020B0503030403020204" pitchFamily="34" charset="0"/>
              </a:rPr>
              <a:t> Europe </a:t>
            </a:r>
            <a:r>
              <a:rPr lang="fr-BE" sz="3000" b="1" dirty="0" err="1">
                <a:solidFill>
                  <a:schemeClr val="tx2"/>
                </a:solidFill>
                <a:latin typeface="Source Sans Pro" panose="020B0503030403020204" pitchFamily="34" charset="0"/>
              </a:rPr>
              <a:t>harvest</a:t>
            </a:r>
            <a:r>
              <a:rPr lang="fr-BE" sz="3000" b="1" dirty="0">
                <a:solidFill>
                  <a:schemeClr val="tx2"/>
                </a:solidFill>
                <a:latin typeface="Source Sans Pro" panose="020B0503030403020204" pitchFamily="34" charset="0"/>
              </a:rPr>
              <a:t> wind </a:t>
            </a:r>
            <a:r>
              <a:rPr lang="fr-BE" sz="3000" b="1" dirty="0" err="1">
                <a:solidFill>
                  <a:schemeClr val="tx2"/>
                </a:solidFill>
                <a:latin typeface="Source Sans Pro" panose="020B0503030403020204" pitchFamily="34" charset="0"/>
              </a:rPr>
              <a:t>energy</a:t>
            </a:r>
            <a:r>
              <a:rPr lang="fr-BE" sz="3000" b="1" dirty="0">
                <a:solidFill>
                  <a:schemeClr val="tx2"/>
                </a:solidFill>
                <a:latin typeface="Source Sans Pro" panose="020B0503030403020204" pitchFamily="34" charset="0"/>
              </a:rPr>
              <a:t> in </a:t>
            </a:r>
            <a:r>
              <a:rPr lang="fr-BE" sz="3000" b="1" dirty="0" err="1">
                <a:solidFill>
                  <a:schemeClr val="tx2"/>
                </a:solidFill>
                <a:latin typeface="Source Sans Pro" panose="020B0503030403020204" pitchFamily="34" charset="0"/>
              </a:rPr>
              <a:t>Southeastern</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Greenland</a:t>
            </a:r>
            <a:r>
              <a:rPr lang="fr-BE" sz="3000" b="1" dirty="0">
                <a:solidFill>
                  <a:schemeClr val="tx2"/>
                </a:solidFill>
                <a:latin typeface="Source Sans Pro" panose="020B0503030403020204" pitchFamily="34" charset="0"/>
              </a:rPr>
              <a:t>?</a:t>
            </a:r>
            <a:endParaRPr sz="3000" b="1" dirty="0">
              <a:solidFill>
                <a:schemeClr val="tx2"/>
              </a:solidFill>
              <a:latin typeface="Source Sans Pro" panose="020B0503030403020204" pitchFamily="34" charset="0"/>
            </a:endParaRPr>
          </a:p>
        </p:txBody>
      </p:sp>
      <p:pic>
        <p:nvPicPr>
          <p:cNvPr id="130" name="page5image24183200.png" descr="page5image24183200.png"/>
          <p:cNvPicPr>
            <a:picLocks noChangeAspect="1"/>
          </p:cNvPicPr>
          <p:nvPr/>
        </p:nvPicPr>
        <p:blipFill>
          <a:blip r:embed="rId2"/>
          <a:stretch>
            <a:fillRect/>
          </a:stretch>
        </p:blipFill>
        <p:spPr>
          <a:xfrm>
            <a:off x="435607" y="1540059"/>
            <a:ext cx="3612208" cy="2931488"/>
          </a:xfrm>
          <a:prstGeom prst="rect">
            <a:avLst/>
          </a:prstGeom>
          <a:ln w="12700">
            <a:miter lim="400000"/>
          </a:ln>
        </p:spPr>
      </p:pic>
      <p:sp>
        <p:nvSpPr>
          <p:cNvPr id="131" name="Texte"/>
          <p:cNvSpPr txBox="1"/>
          <p:nvPr/>
        </p:nvSpPr>
        <p:spPr>
          <a:xfrm>
            <a:off x="3413373" y="-7674823"/>
            <a:ext cx="74941" cy="34777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l" defTabSz="457200">
              <a:lnSpc>
                <a:spcPts val="2800"/>
              </a:lnSpc>
              <a:defRPr sz="1200" b="0">
                <a:latin typeface="Times"/>
                <a:ea typeface="Times"/>
                <a:cs typeface="Times"/>
                <a:sym typeface="Times"/>
              </a:defRPr>
            </a:lvl1pPr>
          </a:lstStyle>
          <a:p>
            <a:r>
              <a:rPr sz="633"/>
              <a:t> </a:t>
            </a:r>
          </a:p>
        </p:txBody>
      </p:sp>
      <p:sp>
        <p:nvSpPr>
          <p:cNvPr id="133" name="Texte"/>
          <p:cNvSpPr txBox="1"/>
          <p:nvPr/>
        </p:nvSpPr>
        <p:spPr>
          <a:xfrm>
            <a:off x="1337221" y="-4024813"/>
            <a:ext cx="74941" cy="347771"/>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lgn="l" defTabSz="457200">
              <a:lnSpc>
                <a:spcPts val="2800"/>
              </a:lnSpc>
              <a:defRPr sz="1200" b="0">
                <a:latin typeface="Times"/>
                <a:ea typeface="Times"/>
                <a:cs typeface="Times"/>
                <a:sym typeface="Times"/>
              </a:defRPr>
            </a:lvl1pPr>
          </a:lstStyle>
          <a:p>
            <a:r>
              <a:rPr sz="633"/>
              <a:t> </a:t>
            </a:r>
          </a:p>
        </p:txBody>
      </p:sp>
      <p:sp>
        <p:nvSpPr>
          <p:cNvPr id="2" name="Rectangle 1"/>
          <p:cNvSpPr/>
          <p:nvPr/>
        </p:nvSpPr>
        <p:spPr>
          <a:xfrm>
            <a:off x="4214648" y="1464382"/>
            <a:ext cx="4761186" cy="3195618"/>
          </a:xfrm>
          <a:prstGeom prst="rect">
            <a:avLst/>
          </a:prstGeom>
        </p:spPr>
        <p:txBody>
          <a:bodyPr wrap="square" anchor="ctr">
            <a:spAutoFit/>
          </a:bodyPr>
          <a:lstStyle/>
          <a:p>
            <a:pPr marL="342900" indent="-342900" algn="l">
              <a:lnSpc>
                <a:spcPct val="150000"/>
              </a:lnSpc>
              <a:buFont typeface="+mj-lt"/>
              <a:buAutoNum type="arabicPeriod"/>
              <a:defRPr sz="2400"/>
            </a:pPr>
            <a:r>
              <a:rPr lang="en-US" sz="1800" b="0" dirty="0">
                <a:solidFill>
                  <a:schemeClr val="tx2"/>
                </a:solidFill>
                <a:latin typeface="Source Sans Pro" panose="020B0503030403020204" pitchFamily="34" charset="0"/>
              </a:rPr>
              <a:t>High wind speeds.</a:t>
            </a:r>
          </a:p>
          <a:p>
            <a:pPr marL="342900" indent="-342900" algn="l">
              <a:lnSpc>
                <a:spcPct val="150000"/>
              </a:lnSpc>
              <a:buFont typeface="+mj-lt"/>
              <a:buAutoNum type="arabicPeriod"/>
            </a:pPr>
            <a:r>
              <a:rPr lang="en-US" sz="1800" b="0" dirty="0">
                <a:solidFill>
                  <a:schemeClr val="tx2"/>
                </a:solidFill>
                <a:latin typeface="Source Sans Pro" panose="020B0503030403020204" pitchFamily="34" charset="0"/>
              </a:rPr>
              <a:t>Decorrelation with European wind temporal variability.</a:t>
            </a:r>
          </a:p>
          <a:p>
            <a:pPr marL="342900" indent="-342900" algn="l">
              <a:lnSpc>
                <a:spcPct val="150000"/>
              </a:lnSpc>
              <a:buFont typeface="+mj-lt"/>
              <a:buAutoNum type="arabicPeriod"/>
            </a:pPr>
            <a:r>
              <a:rPr lang="en-US" sz="1800" b="0" dirty="0">
                <a:solidFill>
                  <a:schemeClr val="tx2"/>
                </a:solidFill>
                <a:latin typeface="Source Sans Pro" panose="020B0503030403020204" pitchFamily="34" charset="0"/>
              </a:rPr>
              <a:t>Huge areas. No NIMBY issues.</a:t>
            </a:r>
            <a:endParaRPr lang="fr-BE" sz="1800" b="0" dirty="0">
              <a:solidFill>
                <a:schemeClr val="tx2"/>
              </a:solidFill>
              <a:latin typeface="Source Sans Pro" panose="020B0503030403020204" pitchFamily="34" charset="0"/>
            </a:endParaRPr>
          </a:p>
          <a:p>
            <a:pPr marL="342900" indent="-342900" algn="l">
              <a:lnSpc>
                <a:spcPct val="150000"/>
              </a:lnSpc>
              <a:buFont typeface="+mj-lt"/>
              <a:buAutoNum type="arabicPeriod"/>
            </a:pPr>
            <a:r>
              <a:rPr lang="fr-BE" sz="1800" b="0" dirty="0">
                <a:solidFill>
                  <a:schemeClr val="tx2"/>
                </a:solidFill>
                <a:latin typeface="Source Sans Pro" panose="020B0503030403020204" pitchFamily="34" charset="0"/>
              </a:rPr>
              <a:t>Half-</a:t>
            </a:r>
            <a:r>
              <a:rPr lang="fr-BE" sz="1800" b="0" dirty="0" err="1">
                <a:solidFill>
                  <a:schemeClr val="tx2"/>
                </a:solidFill>
                <a:latin typeface="Source Sans Pro" panose="020B0503030403020204" pitchFamily="34" charset="0"/>
              </a:rPr>
              <a:t>way</a:t>
            </a:r>
            <a:r>
              <a:rPr lang="fr-BE" sz="1800" b="0" dirty="0">
                <a:solidFill>
                  <a:schemeClr val="tx2"/>
                </a:solidFill>
                <a:latin typeface="Source Sans Pro" panose="020B0503030403020204" pitchFamily="34" charset="0"/>
              </a:rPr>
              <a:t> </a:t>
            </a:r>
            <a:r>
              <a:rPr lang="fr-BE" sz="1800" b="0" dirty="0" err="1">
                <a:solidFill>
                  <a:schemeClr val="tx2"/>
                </a:solidFill>
                <a:latin typeface="Source Sans Pro" panose="020B0503030403020204" pitchFamily="34" charset="0"/>
              </a:rPr>
              <a:t>between</a:t>
            </a:r>
            <a:r>
              <a:rPr lang="fr-BE" sz="1800" b="0" dirty="0">
                <a:solidFill>
                  <a:schemeClr val="tx2"/>
                </a:solidFill>
                <a:latin typeface="Source Sans Pro" panose="020B0503030403020204" pitchFamily="34" charset="0"/>
              </a:rPr>
              <a:t> Europe and the US.</a:t>
            </a:r>
          </a:p>
          <a:p>
            <a:pPr marL="342900" indent="-342900" algn="l">
              <a:lnSpc>
                <a:spcPct val="150000"/>
              </a:lnSpc>
              <a:buFont typeface="+mj-lt"/>
              <a:buAutoNum type="arabicPeriod"/>
            </a:pPr>
            <a:r>
              <a:rPr lang="fr-BE" sz="1800" b="0" dirty="0">
                <a:solidFill>
                  <a:schemeClr val="tx2"/>
                </a:solidFill>
                <a:latin typeface="Source Sans Pro" panose="020B0503030403020204" pitchFamily="34" charset="0"/>
              </a:rPr>
              <a:t>Nice </a:t>
            </a:r>
            <a:r>
              <a:rPr lang="en-US" sz="1800" b="0" dirty="0">
                <a:solidFill>
                  <a:schemeClr val="tx2"/>
                </a:solidFill>
                <a:latin typeface="Source Sans Pro" panose="020B0503030403020204" pitchFamily="34" charset="0"/>
              </a:rPr>
              <a:t>flagship project for accelerating the building of the global grid.</a:t>
            </a:r>
          </a:p>
          <a:p>
            <a:pPr>
              <a:defRPr sz="2400"/>
            </a:pPr>
            <a:endParaRPr lang="en-US" sz="1266" b="0" dirty="0"/>
          </a:p>
        </p:txBody>
      </p:sp>
      <p:pic>
        <p:nvPicPr>
          <p:cNvPr id="7" name="Picture 2" descr="Résultat de recherche d'images pour &quot;logo universite de Liège&quot;">
            <a:extLst>
              <a:ext uri="{FF2B5EF4-FFF2-40B4-BE49-F238E27FC236}">
                <a16:creationId xmlns:a16="http://schemas.microsoft.com/office/drawing/2014/main" id="{D4BBA652-2719-B645-AB22-029E1B11E2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7067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1634816" y="169836"/>
            <a:ext cx="5853073" cy="642607"/>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err="1">
                <a:solidFill>
                  <a:schemeClr val="tx2"/>
                </a:solidFill>
                <a:latin typeface="Source Sans Pro" panose="020B0503030403020204" pitchFamily="34" charset="0"/>
                <a:ea typeface="Helvetica Neue Medium"/>
              </a:rPr>
              <a:t>Winds</a:t>
            </a:r>
            <a:r>
              <a:rPr lang="fr-BE" sz="3000" spc="-1" dirty="0">
                <a:solidFill>
                  <a:schemeClr val="tx2"/>
                </a:solidFill>
                <a:latin typeface="Source Sans Pro" panose="020B0503030403020204" pitchFamily="34" charset="0"/>
                <a:ea typeface="Helvetica Neue Medium"/>
              </a:rPr>
              <a:t> in </a:t>
            </a:r>
            <a:r>
              <a:rPr lang="fr-BE" sz="3000" spc="-1" dirty="0" err="1">
                <a:solidFill>
                  <a:schemeClr val="tx2"/>
                </a:solidFill>
                <a:latin typeface="Source Sans Pro" panose="020B0503030403020204" pitchFamily="34" charset="0"/>
                <a:ea typeface="Helvetica Neue Medium"/>
              </a:rPr>
              <a:t>Southeastern</a:t>
            </a:r>
            <a:r>
              <a:rPr lang="fr-BE" sz="3000" spc="-1" dirty="0">
                <a:solidFill>
                  <a:schemeClr val="tx2"/>
                </a:solidFill>
                <a:latin typeface="Source Sans Pro" panose="020B0503030403020204" pitchFamily="34" charset="0"/>
                <a:ea typeface="Helvetica Neue Medium"/>
              </a:rPr>
              <a:t> </a:t>
            </a:r>
            <a:r>
              <a:rPr lang="fr-BE" sz="3000" spc="-1" dirty="0" err="1">
                <a:solidFill>
                  <a:schemeClr val="tx2"/>
                </a:solidFill>
                <a:latin typeface="Source Sans Pro" panose="020B0503030403020204" pitchFamily="34" charset="0"/>
                <a:ea typeface="Helvetica Neue Medium"/>
              </a:rPr>
              <a:t>Greenland</a:t>
            </a:r>
            <a:endParaRPr lang="en-US" sz="3000" spc="-1" dirty="0">
              <a:solidFill>
                <a:schemeClr val="tx2"/>
              </a:solidFill>
              <a:latin typeface="Source Sans Pro" panose="020B0503030403020204" pitchFamily="34" charset="0"/>
            </a:endParaRPr>
          </a:p>
        </p:txBody>
      </p:sp>
      <p:sp>
        <p:nvSpPr>
          <p:cNvPr id="158" name="CustomShape 2"/>
          <p:cNvSpPr/>
          <p:nvPr/>
        </p:nvSpPr>
        <p:spPr>
          <a:xfrm>
            <a:off x="1387519" y="1272523"/>
            <a:ext cx="5853073" cy="3314862"/>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Autofit/>
          </a:bodyPr>
          <a:lstStyle/>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p:txBody>
      </p:sp>
      <p:sp>
        <p:nvSpPr>
          <p:cNvPr id="159" name="CustomShape 3"/>
          <p:cNvSpPr/>
          <p:nvPr/>
        </p:nvSpPr>
        <p:spPr>
          <a:xfrm>
            <a:off x="3425886" y="-7609728"/>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sp>
        <p:nvSpPr>
          <p:cNvPr id="160" name="CustomShape 4"/>
          <p:cNvSpPr/>
          <p:nvPr/>
        </p:nvSpPr>
        <p:spPr>
          <a:xfrm>
            <a:off x="1349755" y="-3959792"/>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sp>
        <p:nvSpPr>
          <p:cNvPr id="161" name="CustomShape 5"/>
          <p:cNvSpPr/>
          <p:nvPr/>
        </p:nvSpPr>
        <p:spPr>
          <a:xfrm>
            <a:off x="891570" y="796410"/>
            <a:ext cx="7339563" cy="601921"/>
          </a:xfrm>
          <a:prstGeom prst="rect">
            <a:avLst/>
          </a:prstGeom>
          <a:noFill/>
          <a:ln>
            <a:noFill/>
          </a:ln>
        </p:spPr>
        <p:style>
          <a:lnRef idx="0">
            <a:scrgbClr r="0" g="0" b="0"/>
          </a:lnRef>
          <a:fillRef idx="0">
            <a:scrgbClr r="0" g="0" b="0"/>
          </a:fillRef>
          <a:effectRef idx="0">
            <a:scrgbClr r="0" g="0" b="0"/>
          </a:effectRef>
          <a:fontRef idx="minor"/>
        </p:style>
        <p:txBody>
          <a:bodyPr wrap="square" lIns="47461" tIns="23730" rIns="47461" bIns="23730">
            <a:spAutoFit/>
          </a:bodyPr>
          <a:lstStyle/>
          <a:p>
            <a:pPr>
              <a:tabLst>
                <a:tab pos="0" algn="l"/>
              </a:tabLst>
            </a:pPr>
            <a:r>
              <a:rPr lang="fr-BE" sz="1800" b="0" spc="-1" dirty="0">
                <a:solidFill>
                  <a:schemeClr val="tx2"/>
                </a:solidFill>
                <a:latin typeface="Source Sans Pro" panose="020B0503030403020204" pitchFamily="34" charset="0"/>
                <a:ea typeface="Helvetica Neue"/>
              </a:rPr>
              <a:t>In the </a:t>
            </a:r>
            <a:r>
              <a:rPr lang="fr-BE" sz="1800" b="0" spc="-1" dirty="0" err="1">
                <a:solidFill>
                  <a:schemeClr val="tx2"/>
                </a:solidFill>
                <a:latin typeface="Source Sans Pro" panose="020B0503030403020204" pitchFamily="34" charset="0"/>
                <a:ea typeface="Helvetica Neue"/>
              </a:rPr>
              <a:t>southeastern</a:t>
            </a:r>
            <a:r>
              <a:rPr lang="fr-BE" sz="1800" b="0" spc="-1" dirty="0">
                <a:solidFill>
                  <a:schemeClr val="tx2"/>
                </a:solidFill>
                <a:latin typeface="Source Sans Pro" panose="020B0503030403020204" pitchFamily="34" charset="0"/>
                <a:ea typeface="Helvetica Neue"/>
              </a:rPr>
              <a:t> part of </a:t>
            </a:r>
            <a:r>
              <a:rPr lang="fr-BE" sz="1800" b="0" spc="-1" dirty="0" err="1">
                <a:solidFill>
                  <a:schemeClr val="tx2"/>
                </a:solidFill>
                <a:latin typeface="Source Sans Pro" panose="020B0503030403020204" pitchFamily="34" charset="0"/>
                <a:ea typeface="Helvetica Neue"/>
              </a:rPr>
              <a:t>Greenland</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general</a:t>
            </a:r>
            <a:r>
              <a:rPr lang="fr-BE" sz="1800" b="0" spc="-1" dirty="0">
                <a:solidFill>
                  <a:schemeClr val="tx2"/>
                </a:solidFill>
                <a:latin typeface="Source Sans Pro" panose="020B0503030403020204" pitchFamily="34" charset="0"/>
                <a:ea typeface="Helvetica Neue"/>
              </a:rPr>
              <a:t> circulation (</a:t>
            </a:r>
            <a:r>
              <a:rPr lang="en-US" sz="1800" b="0" spc="-1" dirty="0">
                <a:solidFill>
                  <a:schemeClr val="tx2"/>
                </a:solidFill>
                <a:latin typeface="Source Sans Pro" panose="020B0503030403020204" pitchFamily="34" charset="0"/>
                <a:ea typeface="Helvetica Neue"/>
              </a:rPr>
              <a:t>synoptic</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winds</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driven</a:t>
            </a:r>
            <a:r>
              <a:rPr lang="fr-BE" sz="1800" b="0" spc="-1" dirty="0">
                <a:solidFill>
                  <a:schemeClr val="tx2"/>
                </a:solidFill>
                <a:latin typeface="Source Sans Pro" panose="020B0503030403020204" pitchFamily="34" charset="0"/>
                <a:ea typeface="Helvetica Neue"/>
              </a:rPr>
              <a:t> by the </a:t>
            </a:r>
            <a:r>
              <a:rPr lang="fr-BE" sz="1800" b="0" spc="-1" dirty="0" err="1">
                <a:solidFill>
                  <a:schemeClr val="tx2"/>
                </a:solidFill>
                <a:latin typeface="Source Sans Pro" panose="020B0503030403020204" pitchFamily="34" charset="0"/>
                <a:ea typeface="Helvetica Neue"/>
              </a:rPr>
              <a:t>Sun’s</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energy</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add</a:t>
            </a:r>
            <a:r>
              <a:rPr lang="fr-BE" sz="1800" b="0" spc="-1" dirty="0">
                <a:solidFill>
                  <a:schemeClr val="tx2"/>
                </a:solidFill>
                <a:latin typeface="Source Sans Pro" panose="020B0503030403020204" pitchFamily="34" charset="0"/>
                <a:ea typeface="Helvetica Neue"/>
              </a:rPr>
              <a:t> up to </a:t>
            </a:r>
            <a:r>
              <a:rPr lang="fr-BE" sz="1800" spc="-1" dirty="0" err="1">
                <a:solidFill>
                  <a:srgbClr val="00707F"/>
                </a:solidFill>
                <a:latin typeface="Source Sans Pro" panose="020B0503030403020204" pitchFamily="34" charset="0"/>
                <a:ea typeface="Helvetica Neue"/>
              </a:rPr>
              <a:t>Katabatic</a:t>
            </a:r>
            <a:r>
              <a:rPr lang="fr-BE" sz="1800" spc="-1" dirty="0">
                <a:solidFill>
                  <a:srgbClr val="00707F"/>
                </a:solidFill>
                <a:latin typeface="Source Sans Pro" panose="020B0503030403020204" pitchFamily="34" charset="0"/>
                <a:ea typeface="Helvetica Neue"/>
              </a:rPr>
              <a:t> </a:t>
            </a:r>
            <a:r>
              <a:rPr lang="fr-BE" sz="1800" spc="-1" dirty="0" err="1">
                <a:solidFill>
                  <a:srgbClr val="00707F"/>
                </a:solidFill>
                <a:latin typeface="Source Sans Pro" panose="020B0503030403020204" pitchFamily="34" charset="0"/>
                <a:ea typeface="Helvetica Neue"/>
              </a:rPr>
              <a:t>winds</a:t>
            </a:r>
            <a:r>
              <a:rPr lang="fr-BE" sz="1476" b="0" spc="-1" dirty="0">
                <a:solidFill>
                  <a:schemeClr val="tx2"/>
                </a:solidFill>
                <a:latin typeface="Helvetica Neue"/>
                <a:ea typeface="Helvetica Neue"/>
              </a:rPr>
              <a:t>.</a:t>
            </a:r>
            <a:endParaRPr lang="en-US" sz="1476" b="0" spc="-1" dirty="0">
              <a:solidFill>
                <a:schemeClr val="tx2"/>
              </a:solidFill>
              <a:latin typeface="Arial"/>
            </a:endParaRPr>
          </a:p>
        </p:txBody>
      </p:sp>
      <p:pic>
        <p:nvPicPr>
          <p:cNvPr id="162" name="Image 1"/>
          <p:cNvPicPr/>
          <p:nvPr/>
        </p:nvPicPr>
        <p:blipFill>
          <a:blip r:embed="rId2"/>
          <a:stretch/>
        </p:blipFill>
        <p:spPr>
          <a:xfrm>
            <a:off x="396978" y="1858411"/>
            <a:ext cx="4118470" cy="2621552"/>
          </a:xfrm>
          <a:prstGeom prst="rect">
            <a:avLst/>
          </a:prstGeom>
          <a:ln>
            <a:noFill/>
          </a:ln>
        </p:spPr>
      </p:pic>
      <p:sp>
        <p:nvSpPr>
          <p:cNvPr id="163" name="CustomShape 6"/>
          <p:cNvSpPr/>
          <p:nvPr/>
        </p:nvSpPr>
        <p:spPr>
          <a:xfrm>
            <a:off x="4954005" y="2094477"/>
            <a:ext cx="3727539" cy="2385486"/>
          </a:xfrm>
          <a:prstGeom prst="rect">
            <a:avLst/>
          </a:prstGeom>
          <a:noFill/>
          <a:ln>
            <a:noFill/>
          </a:ln>
        </p:spPr>
        <p:style>
          <a:lnRef idx="0">
            <a:scrgbClr r="0" g="0" b="0"/>
          </a:lnRef>
          <a:fillRef idx="0">
            <a:scrgbClr r="0" g="0" b="0"/>
          </a:fillRef>
          <a:effectRef idx="0">
            <a:scrgbClr r="0" g="0" b="0"/>
          </a:effectRef>
          <a:fontRef idx="minor"/>
        </p:style>
        <p:txBody>
          <a:bodyPr wrap="square" lIns="47461" tIns="23730" rIns="47461" bIns="23730">
            <a:spAutoFit/>
          </a:bodyPr>
          <a:lstStyle/>
          <a:p>
            <a:pPr algn="l">
              <a:tabLst>
                <a:tab pos="0" algn="l"/>
              </a:tabLst>
            </a:pPr>
            <a:r>
              <a:rPr lang="en-US" sz="1266" b="0" spc="-1" dirty="0">
                <a:solidFill>
                  <a:schemeClr val="tx2"/>
                </a:solidFill>
                <a:latin typeface="Source Sans Pro" panose="020B0503030403020204" pitchFamily="34" charset="0"/>
                <a:ea typeface="Helvetica Neue"/>
              </a:rPr>
              <a:t>Katabatic winds are the result of heat transfer processes between the cold ice cap and the warmer air mass above it. </a:t>
            </a:r>
            <a:endParaRPr lang="en-US" sz="1266" b="0" spc="-1" dirty="0">
              <a:solidFill>
                <a:schemeClr val="tx2"/>
              </a:solidFill>
              <a:latin typeface="Source Sans Pro" panose="020B0503030403020204" pitchFamily="34" charset="0"/>
            </a:endParaRPr>
          </a:p>
          <a:p>
            <a:pPr algn="l">
              <a:tabLst>
                <a:tab pos="0" algn="l"/>
              </a:tabLst>
            </a:pPr>
            <a:endParaRPr lang="en-US" sz="1266" b="0" spc="-1" dirty="0">
              <a:solidFill>
                <a:schemeClr val="tx2"/>
              </a:solidFill>
              <a:latin typeface="Source Sans Pro" panose="020B0503030403020204" pitchFamily="34" charset="0"/>
            </a:endParaRPr>
          </a:p>
          <a:p>
            <a:pPr algn="l">
              <a:tabLst>
                <a:tab pos="0" algn="l"/>
              </a:tabLst>
            </a:pPr>
            <a:r>
              <a:rPr lang="en-US" sz="1266" b="0" spc="-1" dirty="0">
                <a:solidFill>
                  <a:schemeClr val="tx2"/>
                </a:solidFill>
                <a:latin typeface="Source Sans Pro" panose="020B0503030403020204" pitchFamily="34" charset="0"/>
                <a:ea typeface="Helvetica Neue"/>
              </a:rPr>
              <a:t>When the air mass temperature is higher than that of the ice sheet, the former is cooled down by radiation, thus the air density increases forcing it down the sloping terrain.</a:t>
            </a:r>
            <a:endParaRPr lang="en-US" sz="1266" b="0" spc="-1" dirty="0">
              <a:solidFill>
                <a:schemeClr val="tx2"/>
              </a:solidFill>
              <a:latin typeface="Source Sans Pro" panose="020B0503030403020204" pitchFamily="34" charset="0"/>
            </a:endParaRPr>
          </a:p>
          <a:p>
            <a:pPr algn="l">
              <a:tabLst>
                <a:tab pos="0" algn="l"/>
              </a:tabLst>
            </a:pPr>
            <a:endParaRPr lang="en-US" sz="1266" b="0" spc="-1" dirty="0">
              <a:solidFill>
                <a:schemeClr val="tx2"/>
              </a:solidFill>
              <a:latin typeface="Source Sans Pro" panose="020B0503030403020204" pitchFamily="34" charset="0"/>
            </a:endParaRPr>
          </a:p>
          <a:p>
            <a:pPr algn="l">
              <a:tabLst>
                <a:tab pos="0" algn="l"/>
              </a:tabLst>
            </a:pPr>
            <a:r>
              <a:rPr lang="en-US" sz="1266" b="0" spc="-1" dirty="0">
                <a:solidFill>
                  <a:schemeClr val="tx2"/>
                </a:solidFill>
                <a:latin typeface="Source Sans Pro" panose="020B0503030403020204" pitchFamily="34" charset="0"/>
                <a:ea typeface="Helvetica Neue"/>
              </a:rPr>
              <a:t>The flow of katabatic winds is driven by gravity, temperature gradient and inclination of the slope of the ice sheet.</a:t>
            </a:r>
            <a:endParaRPr lang="en-US" sz="1266" b="0" spc="-1" dirty="0">
              <a:solidFill>
                <a:schemeClr val="tx2"/>
              </a:solidFill>
              <a:latin typeface="Source Sans Pro" panose="020B0503030403020204" pitchFamily="34" charset="0"/>
            </a:endParaRPr>
          </a:p>
        </p:txBody>
      </p:sp>
      <p:pic>
        <p:nvPicPr>
          <p:cNvPr id="9" name="Picture 2" descr="Résultat de recherche d'images pour &quot;logo universite de Liège&quot;">
            <a:extLst>
              <a:ext uri="{FF2B5EF4-FFF2-40B4-BE49-F238E27FC236}">
                <a16:creationId xmlns:a16="http://schemas.microsoft.com/office/drawing/2014/main" id="{1A864B5E-510B-D049-B07F-24575E7CDE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4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1645326" y="197153"/>
            <a:ext cx="5853073" cy="716281"/>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err="1">
                <a:solidFill>
                  <a:schemeClr val="tx2"/>
                </a:solidFill>
                <a:latin typeface="Source Sans Pro" panose="020B0503030403020204" pitchFamily="34" charset="0"/>
                <a:ea typeface="Helvetica Neue Medium"/>
              </a:rPr>
              <a:t>Winds</a:t>
            </a:r>
            <a:r>
              <a:rPr lang="fr-BE" sz="3000" spc="-1" dirty="0">
                <a:solidFill>
                  <a:schemeClr val="tx2"/>
                </a:solidFill>
                <a:latin typeface="Source Sans Pro" panose="020B0503030403020204" pitchFamily="34" charset="0"/>
                <a:ea typeface="Helvetica Neue Medium"/>
              </a:rPr>
              <a:t> in </a:t>
            </a:r>
            <a:r>
              <a:rPr lang="fr-BE" sz="3000" spc="-1" dirty="0" err="1">
                <a:solidFill>
                  <a:schemeClr val="tx2"/>
                </a:solidFill>
                <a:latin typeface="Source Sans Pro" panose="020B0503030403020204" pitchFamily="34" charset="0"/>
                <a:ea typeface="Helvetica Neue Medium"/>
              </a:rPr>
              <a:t>Southeastern</a:t>
            </a:r>
            <a:r>
              <a:rPr lang="fr-BE" sz="3000" spc="-1" dirty="0">
                <a:solidFill>
                  <a:schemeClr val="tx2"/>
                </a:solidFill>
                <a:latin typeface="Source Sans Pro" panose="020B0503030403020204" pitchFamily="34" charset="0"/>
                <a:ea typeface="Helvetica Neue Medium"/>
              </a:rPr>
              <a:t> </a:t>
            </a:r>
            <a:r>
              <a:rPr lang="fr-BE" sz="3000" spc="-1" dirty="0" err="1">
                <a:solidFill>
                  <a:schemeClr val="tx2"/>
                </a:solidFill>
                <a:latin typeface="Source Sans Pro" panose="020B0503030403020204" pitchFamily="34" charset="0"/>
                <a:ea typeface="Helvetica Neue Medium"/>
              </a:rPr>
              <a:t>Greenland</a:t>
            </a:r>
            <a:endParaRPr lang="en-US" sz="3000" spc="-1" dirty="0">
              <a:solidFill>
                <a:schemeClr val="tx2"/>
              </a:solidFill>
              <a:latin typeface="Source Sans Pro" panose="020B0503030403020204" pitchFamily="34" charset="0"/>
            </a:endParaRPr>
          </a:p>
        </p:txBody>
      </p:sp>
      <p:sp>
        <p:nvSpPr>
          <p:cNvPr id="165" name="CustomShape 2"/>
          <p:cNvSpPr/>
          <p:nvPr/>
        </p:nvSpPr>
        <p:spPr>
          <a:xfrm>
            <a:off x="1387519" y="1272523"/>
            <a:ext cx="5853073" cy="3314862"/>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Autofit/>
          </a:bodyPr>
          <a:lstStyle/>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a:p>
            <a:pPr>
              <a:spcBef>
                <a:spcPts val="2056"/>
              </a:spcBef>
              <a:tabLst>
                <a:tab pos="0" algn="l"/>
              </a:tabLst>
            </a:pPr>
            <a:endParaRPr lang="en-US" sz="949" b="0" spc="-1">
              <a:latin typeface="Arial"/>
            </a:endParaRPr>
          </a:p>
        </p:txBody>
      </p:sp>
      <p:sp>
        <p:nvSpPr>
          <p:cNvPr id="166" name="CustomShape 3"/>
          <p:cNvSpPr/>
          <p:nvPr/>
        </p:nvSpPr>
        <p:spPr>
          <a:xfrm>
            <a:off x="3425886" y="-7609728"/>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sp>
        <p:nvSpPr>
          <p:cNvPr id="167" name="CustomShape 4"/>
          <p:cNvSpPr/>
          <p:nvPr/>
        </p:nvSpPr>
        <p:spPr>
          <a:xfrm>
            <a:off x="1349755" y="-3959792"/>
            <a:ext cx="74770" cy="217245"/>
          </a:xfrm>
          <a:prstGeom prst="rect">
            <a:avLst/>
          </a:prstGeom>
          <a:noFill/>
          <a:ln w="12600">
            <a:noFill/>
          </a:ln>
        </p:spPr>
        <p:style>
          <a:lnRef idx="0">
            <a:scrgbClr r="0" g="0" b="0"/>
          </a:lnRef>
          <a:fillRef idx="0">
            <a:scrgbClr r="0" g="0" b="0"/>
          </a:fillRef>
          <a:effectRef idx="0">
            <a:scrgbClr r="0" g="0" b="0"/>
          </a:effectRef>
          <a:fontRef idx="minor"/>
        </p:style>
        <p:txBody>
          <a:bodyPr wrap="none" lIns="26768" tIns="26768" rIns="26768" bIns="26768" anchor="ctr">
            <a:spAutoFit/>
          </a:bodyPr>
          <a:lstStyle/>
          <a:p>
            <a:pPr>
              <a:lnSpc>
                <a:spcPts val="1477"/>
              </a:lnSpc>
              <a:tabLst>
                <a:tab pos="0" algn="l"/>
              </a:tabLst>
            </a:pPr>
            <a:r>
              <a:rPr lang="en-US" sz="633" b="0" spc="-1">
                <a:latin typeface="Times New Roman"/>
                <a:ea typeface="Times New Roman"/>
              </a:rPr>
              <a:t> </a:t>
            </a:r>
            <a:endParaRPr lang="en-US" sz="633" b="0" spc="-1">
              <a:latin typeface="Arial"/>
            </a:endParaRPr>
          </a:p>
        </p:txBody>
      </p:sp>
      <p:pic>
        <p:nvPicPr>
          <p:cNvPr id="168" name="Image 167"/>
          <p:cNvPicPr/>
          <p:nvPr/>
        </p:nvPicPr>
        <p:blipFill>
          <a:blip r:embed="rId2"/>
          <a:stretch/>
        </p:blipFill>
        <p:spPr>
          <a:xfrm>
            <a:off x="3021314" y="983960"/>
            <a:ext cx="3101477" cy="3892177"/>
          </a:xfrm>
          <a:prstGeom prst="rect">
            <a:avLst/>
          </a:prstGeom>
          <a:ln>
            <a:noFill/>
          </a:ln>
        </p:spPr>
      </p:pic>
      <p:sp>
        <p:nvSpPr>
          <p:cNvPr id="169" name="Line 5"/>
          <p:cNvSpPr/>
          <p:nvPr/>
        </p:nvSpPr>
        <p:spPr>
          <a:xfrm flipH="1">
            <a:off x="3451500" y="3257150"/>
            <a:ext cx="444234" cy="0"/>
          </a:xfrm>
          <a:prstGeom prst="line">
            <a:avLst/>
          </a:prstGeom>
          <a:ln w="19080">
            <a:solidFill>
              <a:srgbClr val="FF0000"/>
            </a:solidFill>
            <a:prstDash val="sysDot"/>
            <a:round/>
            <a:tailEnd type="triangle" w="med" len="med"/>
          </a:ln>
        </p:spPr>
        <p:style>
          <a:lnRef idx="0">
            <a:scrgbClr r="0" g="0" b="0"/>
          </a:lnRef>
          <a:fillRef idx="0">
            <a:scrgbClr r="0" g="0" b="0"/>
          </a:fillRef>
          <a:effectRef idx="0">
            <a:scrgbClr r="0" g="0" b="0"/>
          </a:effectRef>
          <a:fontRef idx="minor"/>
        </p:style>
      </p:sp>
      <p:sp>
        <p:nvSpPr>
          <p:cNvPr id="170" name="TextShape 6"/>
          <p:cNvSpPr txBox="1"/>
          <p:nvPr/>
        </p:nvSpPr>
        <p:spPr>
          <a:xfrm>
            <a:off x="1645326" y="3150204"/>
            <a:ext cx="1231516" cy="210030"/>
          </a:xfrm>
          <a:prstGeom prst="rect">
            <a:avLst/>
          </a:prstGeom>
          <a:noFill/>
          <a:ln>
            <a:noFill/>
          </a:ln>
        </p:spPr>
        <p:txBody>
          <a:bodyPr lIns="47461" tIns="23730" rIns="47461" bIns="23730">
            <a:noAutofit/>
          </a:bodyPr>
          <a:lstStyle/>
          <a:p>
            <a:r>
              <a:rPr lang="en-US" sz="1000" b="0" spc="-1" dirty="0">
                <a:solidFill>
                  <a:schemeClr val="tx2"/>
                </a:solidFill>
                <a:latin typeface="Source Sans Pro" panose="020B0503030403020204" pitchFamily="34" charset="0"/>
              </a:rPr>
              <a:t>Pure katabatic wind</a:t>
            </a:r>
          </a:p>
        </p:txBody>
      </p:sp>
      <p:sp>
        <p:nvSpPr>
          <p:cNvPr id="171" name="Line 7"/>
          <p:cNvSpPr/>
          <p:nvPr/>
        </p:nvSpPr>
        <p:spPr>
          <a:xfrm flipH="1" flipV="1">
            <a:off x="3650456" y="2899104"/>
            <a:ext cx="245278" cy="358045"/>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72" name="TextShape 8"/>
          <p:cNvSpPr txBox="1"/>
          <p:nvPr/>
        </p:nvSpPr>
        <p:spPr>
          <a:xfrm>
            <a:off x="1178247" y="1995448"/>
            <a:ext cx="1770831" cy="550737"/>
          </a:xfrm>
          <a:prstGeom prst="rect">
            <a:avLst/>
          </a:prstGeom>
          <a:noFill/>
          <a:ln>
            <a:noFill/>
          </a:ln>
        </p:spPr>
        <p:txBody>
          <a:bodyPr lIns="47461" tIns="23730" rIns="47461" bIns="23730">
            <a:noAutofit/>
          </a:bodyPr>
          <a:lstStyle/>
          <a:p>
            <a:r>
              <a:rPr lang="en-US" sz="1000" b="0" spc="-1" dirty="0">
                <a:solidFill>
                  <a:schemeClr val="tx2"/>
                </a:solidFill>
                <a:latin typeface="Source Sans Pro" panose="020B0503030403020204" pitchFamily="34" charset="0"/>
              </a:rPr>
              <a:t>Real katabatic wind </a:t>
            </a:r>
          </a:p>
          <a:p>
            <a:r>
              <a:rPr lang="en-US" sz="1000" b="0" spc="-1" dirty="0">
                <a:solidFill>
                  <a:schemeClr val="tx2"/>
                </a:solidFill>
                <a:latin typeface="Source Sans Pro" panose="020B0503030403020204" pitchFamily="34" charset="0"/>
              </a:rPr>
              <a:t>(deviated on its right due to the Coriolis force)</a:t>
            </a:r>
          </a:p>
        </p:txBody>
      </p:sp>
      <p:sp>
        <p:nvSpPr>
          <p:cNvPr id="173" name="Line 9"/>
          <p:cNvSpPr/>
          <p:nvPr/>
        </p:nvSpPr>
        <p:spPr>
          <a:xfrm>
            <a:off x="2695352" y="2482334"/>
            <a:ext cx="858663" cy="46499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4" name="Line 10"/>
          <p:cNvSpPr/>
          <p:nvPr/>
        </p:nvSpPr>
        <p:spPr>
          <a:xfrm>
            <a:off x="2908167" y="3262465"/>
            <a:ext cx="452967"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5" name="Line 11"/>
          <p:cNvSpPr/>
          <p:nvPr/>
        </p:nvSpPr>
        <p:spPr>
          <a:xfrm flipV="1">
            <a:off x="3702853" y="1356054"/>
            <a:ext cx="188705" cy="406266"/>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76" name="Line 12"/>
          <p:cNvSpPr/>
          <p:nvPr/>
        </p:nvSpPr>
        <p:spPr>
          <a:xfrm flipV="1">
            <a:off x="3700385" y="1358712"/>
            <a:ext cx="188705" cy="406266"/>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77" name="Line 13"/>
          <p:cNvSpPr/>
          <p:nvPr/>
        </p:nvSpPr>
        <p:spPr>
          <a:xfrm>
            <a:off x="4759524" y="1810540"/>
            <a:ext cx="337542" cy="75938"/>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78" name="Line 14"/>
          <p:cNvSpPr/>
          <p:nvPr/>
        </p:nvSpPr>
        <p:spPr>
          <a:xfrm>
            <a:off x="4229100" y="3691132"/>
            <a:ext cx="96441" cy="268819"/>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sp>
        <p:nvSpPr>
          <p:cNvPr id="179" name="Line 15"/>
          <p:cNvSpPr/>
          <p:nvPr/>
        </p:nvSpPr>
        <p:spPr>
          <a:xfrm>
            <a:off x="4046470" y="4046140"/>
            <a:ext cx="0" cy="268819"/>
          </a:xfrm>
          <a:prstGeom prst="line">
            <a:avLst/>
          </a:prstGeom>
          <a:ln w="19080">
            <a:solidFill>
              <a:srgbClr val="FF0000"/>
            </a:solidFill>
            <a:round/>
            <a:tailEnd type="triangle" w="med" len="med"/>
          </a:ln>
        </p:spPr>
        <p:style>
          <a:lnRef idx="0">
            <a:scrgbClr r="0" g="0" b="0"/>
          </a:lnRef>
          <a:fillRef idx="0">
            <a:scrgbClr r="0" g="0" b="0"/>
          </a:fillRef>
          <a:effectRef idx="0">
            <a:scrgbClr r="0" g="0" b="0"/>
          </a:effectRef>
          <a:fontRef idx="minor"/>
        </p:style>
      </p:sp>
      <p:pic>
        <p:nvPicPr>
          <p:cNvPr id="180" name="Image 179"/>
          <p:cNvPicPr/>
          <p:nvPr/>
        </p:nvPicPr>
        <p:blipFill>
          <a:blip r:embed="rId3"/>
          <a:stretch/>
        </p:blipFill>
        <p:spPr>
          <a:xfrm>
            <a:off x="6206133" y="3518691"/>
            <a:ext cx="1639491" cy="1420980"/>
          </a:xfrm>
          <a:prstGeom prst="rect">
            <a:avLst/>
          </a:prstGeom>
          <a:ln>
            <a:noFill/>
          </a:ln>
        </p:spPr>
      </p:pic>
      <p:sp>
        <p:nvSpPr>
          <p:cNvPr id="182" name="Line 17"/>
          <p:cNvSpPr/>
          <p:nvPr/>
        </p:nvSpPr>
        <p:spPr>
          <a:xfrm>
            <a:off x="6631383" y="4522458"/>
            <a:ext cx="289322" cy="192881"/>
          </a:xfrm>
          <a:prstGeom prst="line">
            <a:avLst/>
          </a:prstGeom>
          <a:ln w="19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83" name="Line 18"/>
          <p:cNvSpPr/>
          <p:nvPr/>
        </p:nvSpPr>
        <p:spPr>
          <a:xfrm flipH="1">
            <a:off x="6495454" y="4056392"/>
            <a:ext cx="241102" cy="337542"/>
          </a:xfrm>
          <a:prstGeom prst="line">
            <a:avLst/>
          </a:prstGeom>
          <a:ln w="19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84" name="Line 19"/>
          <p:cNvSpPr/>
          <p:nvPr/>
        </p:nvSpPr>
        <p:spPr>
          <a:xfrm flipH="1">
            <a:off x="5145286" y="3284867"/>
            <a:ext cx="337542" cy="289322"/>
          </a:xfrm>
          <a:prstGeom prst="line">
            <a:avLst/>
          </a:prstGeom>
          <a:ln w="19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85" name="Line 20"/>
          <p:cNvSpPr/>
          <p:nvPr/>
        </p:nvSpPr>
        <p:spPr>
          <a:xfrm flipH="1">
            <a:off x="4421981" y="4104612"/>
            <a:ext cx="48220" cy="337542"/>
          </a:xfrm>
          <a:prstGeom prst="line">
            <a:avLst/>
          </a:prstGeom>
          <a:ln w="19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86" name="Line 21"/>
          <p:cNvSpPr/>
          <p:nvPr/>
        </p:nvSpPr>
        <p:spPr>
          <a:xfrm flipH="1">
            <a:off x="4663083" y="3670629"/>
            <a:ext cx="337542" cy="289322"/>
          </a:xfrm>
          <a:prstGeom prst="line">
            <a:avLst/>
          </a:prstGeom>
          <a:ln w="19080">
            <a:solidFill>
              <a:srgbClr val="0000FF"/>
            </a:solidFill>
            <a:round/>
            <a:tailEnd type="triangle" w="med" len="med"/>
          </a:ln>
        </p:spPr>
        <p:style>
          <a:lnRef idx="0">
            <a:scrgbClr r="0" g="0" b="0"/>
          </a:lnRef>
          <a:fillRef idx="0">
            <a:scrgbClr r="0" g="0" b="0"/>
          </a:fillRef>
          <a:effectRef idx="0">
            <a:scrgbClr r="0" g="0" b="0"/>
          </a:effectRef>
          <a:fontRef idx="minor"/>
        </p:style>
      </p:sp>
      <p:sp>
        <p:nvSpPr>
          <p:cNvPr id="187" name="TextShape 22"/>
          <p:cNvSpPr txBox="1"/>
          <p:nvPr/>
        </p:nvSpPr>
        <p:spPr>
          <a:xfrm>
            <a:off x="6393319" y="3058889"/>
            <a:ext cx="1452305" cy="182630"/>
          </a:xfrm>
          <a:prstGeom prst="rect">
            <a:avLst/>
          </a:prstGeom>
          <a:noFill/>
          <a:ln>
            <a:noFill/>
          </a:ln>
        </p:spPr>
        <p:txBody>
          <a:bodyPr lIns="47461" tIns="23730" rIns="47461" bIns="23730">
            <a:noAutofit/>
          </a:bodyPr>
          <a:lstStyle/>
          <a:p>
            <a:pPr algn="l"/>
            <a:r>
              <a:rPr lang="en-US" sz="1000" b="0" spc="-1" dirty="0">
                <a:solidFill>
                  <a:schemeClr val="tx2"/>
                </a:solidFill>
                <a:latin typeface="Source Sans Pro" panose="020B0503030403020204" pitchFamily="34" charset="0"/>
              </a:rPr>
              <a:t>Synoptic wind due to the inland low pressure.</a:t>
            </a:r>
          </a:p>
        </p:txBody>
      </p:sp>
      <p:sp>
        <p:nvSpPr>
          <p:cNvPr id="188" name="Line 23"/>
          <p:cNvSpPr/>
          <p:nvPr/>
        </p:nvSpPr>
        <p:spPr>
          <a:xfrm flipH="1">
            <a:off x="5241727" y="3262465"/>
            <a:ext cx="1060847" cy="311723"/>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89" name="TextShape 24"/>
          <p:cNvSpPr txBox="1"/>
          <p:nvPr/>
        </p:nvSpPr>
        <p:spPr>
          <a:xfrm>
            <a:off x="1359353" y="4319611"/>
            <a:ext cx="1398389" cy="587566"/>
          </a:xfrm>
          <a:prstGeom prst="rect">
            <a:avLst/>
          </a:prstGeom>
          <a:noFill/>
          <a:ln>
            <a:noFill/>
          </a:ln>
        </p:spPr>
        <p:txBody>
          <a:bodyPr lIns="47461" tIns="23730" rIns="47461" bIns="23730">
            <a:noAutofit/>
          </a:bodyPr>
          <a:lstStyle/>
          <a:p>
            <a:r>
              <a:rPr lang="en-US" sz="1000" b="0" spc="-1" dirty="0">
                <a:solidFill>
                  <a:schemeClr val="tx2"/>
                </a:solidFill>
                <a:latin typeface="Source Sans Pro" panose="020B0503030403020204" pitchFamily="34" charset="0"/>
              </a:rPr>
              <a:t>In this area, combination of both katabatic and synoptic winds</a:t>
            </a:r>
          </a:p>
        </p:txBody>
      </p:sp>
      <p:sp>
        <p:nvSpPr>
          <p:cNvPr id="190" name="Line 25"/>
          <p:cNvSpPr/>
          <p:nvPr/>
        </p:nvSpPr>
        <p:spPr>
          <a:xfrm flipV="1">
            <a:off x="2782491" y="4442154"/>
            <a:ext cx="1109067" cy="24110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91" name="CustomShape 26"/>
          <p:cNvSpPr/>
          <p:nvPr/>
        </p:nvSpPr>
        <p:spPr>
          <a:xfrm>
            <a:off x="3776133" y="4152832"/>
            <a:ext cx="539156" cy="433983"/>
          </a:xfrm>
          <a:prstGeom prst="rect">
            <a:avLst/>
          </a:prstGeom>
          <a:noFill/>
          <a:ln>
            <a:solidFill>
              <a:srgbClr val="000000"/>
            </a:solidFill>
          </a:ln>
        </p:spPr>
        <p:style>
          <a:lnRef idx="0">
            <a:scrgbClr r="0" g="0" b="0"/>
          </a:lnRef>
          <a:fillRef idx="0">
            <a:scrgbClr r="0" g="0" b="0"/>
          </a:fillRef>
          <a:effectRef idx="0">
            <a:scrgbClr r="0" g="0" b="0"/>
          </a:effectRef>
          <a:fontRef idx="minor"/>
        </p:style>
      </p:sp>
      <p:pic>
        <p:nvPicPr>
          <p:cNvPr id="29" name="Picture 2" descr="Résultat de recherche d'images pour &quot;logo universite de Liège&quot;">
            <a:extLst>
              <a:ext uri="{FF2B5EF4-FFF2-40B4-BE49-F238E27FC236}">
                <a16:creationId xmlns:a16="http://schemas.microsoft.com/office/drawing/2014/main" id="{3C9F008E-E707-204C-BA4A-18161FC1B5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610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727932" y="972361"/>
            <a:ext cx="7509184" cy="3625915"/>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spcBef>
                <a:spcPts val="2215"/>
              </a:spcBef>
              <a:tabLst>
                <a:tab pos="0" algn="l"/>
              </a:tabLst>
            </a:pPr>
            <a:r>
              <a:rPr lang="fr-BE" sz="1800" b="0" spc="-1" dirty="0" err="1">
                <a:solidFill>
                  <a:schemeClr val="tx2"/>
                </a:solidFill>
                <a:latin typeface="Source Sans Pro" panose="020B0503030403020204" pitchFamily="34" charset="0"/>
                <a:ea typeface="Helvetica Neue"/>
              </a:rPr>
              <a:t>We</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relied</a:t>
            </a:r>
            <a:r>
              <a:rPr lang="fr-BE" sz="1800" b="0" spc="-1" dirty="0">
                <a:solidFill>
                  <a:schemeClr val="tx2"/>
                </a:solidFill>
                <a:latin typeface="Source Sans Pro" panose="020B0503030403020204" pitchFamily="34" charset="0"/>
                <a:ea typeface="Helvetica Neue"/>
              </a:rPr>
              <a:t> on data </a:t>
            </a:r>
            <a:r>
              <a:rPr lang="fr-BE" sz="1800" b="0" spc="-1" dirty="0" err="1">
                <a:solidFill>
                  <a:schemeClr val="tx2"/>
                </a:solidFill>
                <a:latin typeface="Source Sans Pro" panose="020B0503030403020204" pitchFamily="34" charset="0"/>
                <a:ea typeface="Helvetica Neue"/>
              </a:rPr>
              <a:t>reanalysis</a:t>
            </a:r>
            <a:r>
              <a:rPr lang="fr-BE" sz="1800" b="0" spc="-1" dirty="0">
                <a:solidFill>
                  <a:schemeClr val="tx2"/>
                </a:solidFill>
                <a:latin typeface="Source Sans Pro" panose="020B0503030403020204" pitchFamily="34" charset="0"/>
                <a:ea typeface="Helvetica Neue"/>
              </a:rPr>
              <a:t> and simulations to </a:t>
            </a:r>
            <a:r>
              <a:rPr lang="fr-BE" sz="1800" b="0" spc="-1" dirty="0" err="1">
                <a:solidFill>
                  <a:schemeClr val="tx2"/>
                </a:solidFill>
                <a:latin typeface="Source Sans Pro" panose="020B0503030403020204" pitchFamily="34" charset="0"/>
                <a:ea typeface="Helvetica Neue"/>
              </a:rPr>
              <a:t>reconstruct</a:t>
            </a:r>
            <a:r>
              <a:rPr lang="fr-BE" sz="1800" b="0" spc="-1" dirty="0">
                <a:solidFill>
                  <a:schemeClr val="tx2"/>
                </a:solidFill>
                <a:latin typeface="Source Sans Pro" panose="020B0503030403020204" pitchFamily="34" charset="0"/>
                <a:ea typeface="Helvetica Neue"/>
              </a:rPr>
              <a:t> wind </a:t>
            </a:r>
            <a:r>
              <a:rPr lang="fr-BE" sz="1800" b="0" spc="-1" dirty="0" err="1">
                <a:solidFill>
                  <a:schemeClr val="tx2"/>
                </a:solidFill>
                <a:latin typeface="Source Sans Pro" panose="020B0503030403020204" pitchFamily="34" charset="0"/>
                <a:ea typeface="Helvetica Neue"/>
              </a:rPr>
              <a:t>signals</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from</a:t>
            </a:r>
            <a:r>
              <a:rPr lang="fr-BE" sz="1800" b="0" spc="-1" dirty="0">
                <a:solidFill>
                  <a:schemeClr val="tx2"/>
                </a:solidFill>
                <a:latin typeface="Source Sans Pro" panose="020B0503030403020204" pitchFamily="34" charset="0"/>
                <a:ea typeface="Helvetica Neue"/>
              </a:rPr>
              <a:t> </a:t>
            </a:r>
            <a:r>
              <a:rPr lang="fr-BE" sz="1800" b="0" spc="-1" dirty="0" err="1">
                <a:solidFill>
                  <a:schemeClr val="tx2"/>
                </a:solidFill>
                <a:latin typeface="Source Sans Pro" panose="020B0503030403020204" pitchFamily="34" charset="0"/>
                <a:ea typeface="Helvetica Neue"/>
              </a:rPr>
              <a:t>past</a:t>
            </a:r>
            <a:r>
              <a:rPr lang="fr-BE" sz="1800" b="0" spc="-1" dirty="0">
                <a:solidFill>
                  <a:schemeClr val="tx2"/>
                </a:solidFill>
                <a:latin typeface="Source Sans Pro" panose="020B0503030403020204" pitchFamily="34" charset="0"/>
                <a:ea typeface="Helvetica Neue"/>
              </a:rPr>
              <a:t> in-situ and satellite observations.</a:t>
            </a:r>
            <a:endParaRPr lang="en-US" sz="1800" b="0" spc="-1" dirty="0">
              <a:solidFill>
                <a:schemeClr val="tx2"/>
              </a:solidFill>
              <a:latin typeface="Source Sans Pro" panose="020B0503030403020204" pitchFamily="34" charset="0"/>
            </a:endParaRPr>
          </a:p>
          <a:p>
            <a:pPr>
              <a:spcBef>
                <a:spcPts val="2215"/>
              </a:spcBef>
              <a:tabLst>
                <a:tab pos="0" algn="l"/>
              </a:tabLst>
            </a:pPr>
            <a:r>
              <a:rPr lang="fr-BE" sz="1800" b="0" spc="-1" dirty="0">
                <a:solidFill>
                  <a:schemeClr val="tx2"/>
                </a:solidFill>
                <a:latin typeface="Source Sans Pro" panose="020B0503030403020204" pitchFamily="34" charset="0"/>
                <a:ea typeface="Helvetica Neue"/>
              </a:rPr>
              <a:t>The </a:t>
            </a:r>
            <a:r>
              <a:rPr lang="en-US" sz="1800" b="0" spc="-1" dirty="0">
                <a:solidFill>
                  <a:schemeClr val="tx2"/>
                </a:solidFill>
                <a:latin typeface="Source Sans Pro" panose="020B0503030403020204" pitchFamily="34" charset="0"/>
                <a:ea typeface="Helvetica Neue"/>
              </a:rPr>
              <a:t>regional </a:t>
            </a:r>
            <a:r>
              <a:rPr lang="en-US" sz="1800" spc="-1" dirty="0">
                <a:solidFill>
                  <a:srgbClr val="00707F"/>
                </a:solidFill>
                <a:latin typeface="Source Sans Pro" panose="020B0503030403020204" pitchFamily="34" charset="0"/>
                <a:ea typeface="Helvetica Neue"/>
              </a:rPr>
              <a:t>MAR </a:t>
            </a:r>
            <a:r>
              <a:rPr lang="en-US" sz="1800" b="0" spc="-1" dirty="0">
                <a:solidFill>
                  <a:schemeClr val="tx2"/>
                </a:solidFill>
                <a:latin typeface="Source Sans Pro" panose="020B0503030403020204" pitchFamily="34" charset="0"/>
                <a:ea typeface="Helvetica Neue"/>
              </a:rPr>
              <a:t>(</a:t>
            </a:r>
            <a:r>
              <a:rPr lang="en-US" sz="1800" b="0" spc="-1" dirty="0" err="1">
                <a:solidFill>
                  <a:schemeClr val="tx2"/>
                </a:solidFill>
                <a:latin typeface="Source Sans Pro" panose="020B0503030403020204" pitchFamily="34" charset="0"/>
                <a:ea typeface="Helvetica Neue"/>
              </a:rPr>
              <a:t>Modèle</a:t>
            </a:r>
            <a:r>
              <a:rPr lang="en-US" sz="1800" b="0" spc="-1" dirty="0">
                <a:solidFill>
                  <a:schemeClr val="tx2"/>
                </a:solidFill>
                <a:latin typeface="Source Sans Pro" panose="020B0503030403020204" pitchFamily="34" charset="0"/>
                <a:ea typeface="Helvetica Neue"/>
              </a:rPr>
              <a:t> </a:t>
            </a:r>
            <a:r>
              <a:rPr lang="en-US" sz="1800" b="0" spc="-1" dirty="0" err="1">
                <a:solidFill>
                  <a:schemeClr val="tx2"/>
                </a:solidFill>
                <a:latin typeface="Source Sans Pro" panose="020B0503030403020204" pitchFamily="34" charset="0"/>
                <a:ea typeface="Helvetica Neue"/>
              </a:rPr>
              <a:t>Atmosphérique</a:t>
            </a:r>
            <a:r>
              <a:rPr lang="en-US" sz="1800" b="0" spc="-1" dirty="0">
                <a:solidFill>
                  <a:schemeClr val="tx2"/>
                </a:solidFill>
                <a:latin typeface="Source Sans Pro" panose="020B0503030403020204" pitchFamily="34" charset="0"/>
                <a:ea typeface="Helvetica Neue"/>
              </a:rPr>
              <a:t> Regional) model was used to simulate the weather over Greenland. This model can accurately represent physical processes in polar regions, including Katabatic winds, and has high spatial and temporal resolutions. Boundary conditions determined by the ERA5 reanalysis model.</a:t>
            </a:r>
            <a:endParaRPr lang="en-US" sz="1800" b="0" spc="-1" dirty="0">
              <a:solidFill>
                <a:schemeClr val="tx2"/>
              </a:solidFill>
              <a:latin typeface="Source Sans Pro" panose="020B0503030403020204" pitchFamily="34" charset="0"/>
            </a:endParaRPr>
          </a:p>
          <a:p>
            <a:pPr>
              <a:spcBef>
                <a:spcPts val="2215"/>
              </a:spcBef>
              <a:tabLst>
                <a:tab pos="0" algn="l"/>
              </a:tabLst>
            </a:pPr>
            <a:r>
              <a:rPr lang="fr-BE" sz="1800" b="0" spc="-1" dirty="0">
                <a:solidFill>
                  <a:schemeClr val="tx2"/>
                </a:solidFill>
                <a:latin typeface="Source Sans Pro" panose="020B0503030403020204" pitchFamily="34" charset="0"/>
                <a:ea typeface="Helvetica Neue"/>
              </a:rPr>
              <a:t>H</a:t>
            </a:r>
            <a:r>
              <a:rPr lang="en-US" sz="1800" b="0" spc="-1" dirty="0" err="1">
                <a:solidFill>
                  <a:schemeClr val="tx2"/>
                </a:solidFill>
                <a:latin typeface="Source Sans Pro" panose="020B0503030403020204" pitchFamily="34" charset="0"/>
                <a:ea typeface="Helvetica Neue"/>
              </a:rPr>
              <a:t>ourly</a:t>
            </a:r>
            <a:r>
              <a:rPr lang="en-US" sz="1800" b="0" spc="-1" dirty="0">
                <a:solidFill>
                  <a:schemeClr val="tx2"/>
                </a:solidFill>
                <a:latin typeface="Source Sans Pro" panose="020B0503030403020204" pitchFamily="34" charset="0"/>
                <a:ea typeface="Helvetica Neue"/>
              </a:rPr>
              <a:t> values of wind speed at 100 meters above ground level are generated using the reanalysis models for the period 2008-2017. </a:t>
            </a:r>
            <a:endParaRPr lang="en-US" sz="1800" b="0" spc="-1" dirty="0">
              <a:solidFill>
                <a:schemeClr val="tx2"/>
              </a:solidFill>
              <a:latin typeface="Source Sans Pro" panose="020B0503030403020204" pitchFamily="34" charset="0"/>
            </a:endParaRPr>
          </a:p>
        </p:txBody>
      </p:sp>
      <p:sp>
        <p:nvSpPr>
          <p:cNvPr id="227" name="CustomShape 2"/>
          <p:cNvSpPr/>
          <p:nvPr/>
        </p:nvSpPr>
        <p:spPr>
          <a:xfrm>
            <a:off x="1555987" y="300587"/>
            <a:ext cx="5853073" cy="666519"/>
          </a:xfrm>
          <a:prstGeom prst="rect">
            <a:avLst/>
          </a:prstGeom>
          <a:noFill/>
          <a:ln w="12600">
            <a:noFill/>
          </a:ln>
        </p:spPr>
        <p:style>
          <a:lnRef idx="0">
            <a:scrgbClr r="0" g="0" b="0"/>
          </a:lnRef>
          <a:fillRef idx="0">
            <a:scrgbClr r="0" g="0" b="0"/>
          </a:fillRef>
          <a:effectRef idx="0">
            <a:scrgbClr r="0" g="0" b="0"/>
          </a:effectRef>
          <a:fontRef idx="minor"/>
        </p:style>
        <p:txBody>
          <a:bodyPr lIns="26768" tIns="26768" rIns="26768" bIns="26768" anchor="ctr">
            <a:normAutofit/>
          </a:bodyPr>
          <a:lstStyle/>
          <a:p>
            <a:pPr>
              <a:tabLst>
                <a:tab pos="0" algn="l"/>
              </a:tabLst>
            </a:pPr>
            <a:r>
              <a:rPr lang="fr-BE" sz="3000" spc="-1" dirty="0">
                <a:solidFill>
                  <a:schemeClr val="tx2"/>
                </a:solidFill>
                <a:latin typeface="Source Sans Pro" panose="020B0503030403020204" pitchFamily="34" charset="0"/>
                <a:ea typeface="Helvetica Neue Medium"/>
              </a:rPr>
              <a:t>Data acquisition for </a:t>
            </a:r>
            <a:r>
              <a:rPr lang="fr-BE" sz="3000" spc="-1" dirty="0" err="1">
                <a:solidFill>
                  <a:schemeClr val="tx2"/>
                </a:solidFill>
                <a:latin typeface="Source Sans Pro" panose="020B0503030403020204" pitchFamily="34" charset="0"/>
                <a:ea typeface="Helvetica Neue Medium"/>
              </a:rPr>
              <a:t>our</a:t>
            </a:r>
            <a:r>
              <a:rPr lang="fr-BE" sz="3000" spc="-1" dirty="0">
                <a:solidFill>
                  <a:schemeClr val="tx2"/>
                </a:solidFill>
                <a:latin typeface="Source Sans Pro" panose="020B0503030403020204" pitchFamily="34" charset="0"/>
                <a:ea typeface="Helvetica Neue Medium"/>
              </a:rPr>
              <a:t> </a:t>
            </a:r>
            <a:r>
              <a:rPr lang="fr-BE" sz="3000" spc="-1" dirty="0" err="1">
                <a:solidFill>
                  <a:schemeClr val="tx2"/>
                </a:solidFill>
                <a:latin typeface="Source Sans Pro" panose="020B0503030403020204" pitchFamily="34" charset="0"/>
                <a:ea typeface="Helvetica Neue Medium"/>
              </a:rPr>
              <a:t>analysis</a:t>
            </a:r>
            <a:endParaRPr lang="en-US" sz="3000" spc="-1" dirty="0">
              <a:solidFill>
                <a:schemeClr val="tx2"/>
              </a:solidFill>
              <a:latin typeface="Source Sans Pro" panose="020B0503030403020204" pitchFamily="34" charset="0"/>
            </a:endParaRPr>
          </a:p>
        </p:txBody>
      </p:sp>
      <p:pic>
        <p:nvPicPr>
          <p:cNvPr id="228" name="Image 227"/>
          <p:cNvPicPr/>
          <p:nvPr/>
        </p:nvPicPr>
        <p:blipFill>
          <a:blip r:embed="rId2"/>
          <a:stretch/>
        </p:blipFill>
        <p:spPr>
          <a:xfrm>
            <a:off x="187759" y="4111608"/>
            <a:ext cx="1177411" cy="894734"/>
          </a:xfrm>
          <a:prstGeom prst="rect">
            <a:avLst/>
          </a:prstGeom>
          <a:ln>
            <a:noFill/>
          </a:ln>
        </p:spPr>
      </p:pic>
      <p:pic>
        <p:nvPicPr>
          <p:cNvPr id="5" name="Picture 2" descr="Résultat de recherche d'images pour &quot;logo universite de Liège&quot;">
            <a:extLst>
              <a:ext uri="{FF2B5EF4-FFF2-40B4-BE49-F238E27FC236}">
                <a16:creationId xmlns:a16="http://schemas.microsoft.com/office/drawing/2014/main" id="{D7AB8DE2-4DFB-4E44-81F6-AE49EDC7D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281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07257" y="144937"/>
            <a:ext cx="5853410" cy="571026"/>
          </a:xfrm>
        </p:spPr>
        <p:txBody>
          <a:bodyPr>
            <a:normAutofit/>
          </a:bodyPr>
          <a:lstStyle/>
          <a:p>
            <a:r>
              <a:rPr lang="fr-BE" sz="3000" b="1" dirty="0" err="1">
                <a:solidFill>
                  <a:schemeClr val="tx2"/>
                </a:solidFill>
                <a:latin typeface="Source Sans Pro" panose="020B0503030403020204" pitchFamily="34" charset="0"/>
              </a:rPr>
              <a:t>Regions</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selection</a:t>
            </a:r>
            <a:r>
              <a:rPr lang="fr-BE" sz="3000" b="1" dirty="0">
                <a:solidFill>
                  <a:schemeClr val="tx2"/>
                </a:solidFill>
                <a:latin typeface="Source Sans Pro" panose="020B0503030403020204" pitchFamily="34" charset="0"/>
              </a:rPr>
              <a:t> for </a:t>
            </a:r>
            <a:r>
              <a:rPr lang="fr-BE" sz="3000" b="1" dirty="0" err="1">
                <a:solidFill>
                  <a:schemeClr val="tx2"/>
                </a:solidFill>
                <a:latin typeface="Source Sans Pro" panose="020B0503030403020204" pitchFamily="34" charset="0"/>
              </a:rPr>
              <a:t>our</a:t>
            </a:r>
            <a:r>
              <a:rPr lang="fr-BE" sz="3000" b="1" dirty="0">
                <a:solidFill>
                  <a:schemeClr val="tx2"/>
                </a:solidFill>
                <a:latin typeface="Source Sans Pro" panose="020B0503030403020204" pitchFamily="34" charset="0"/>
              </a:rPr>
              <a:t> </a:t>
            </a:r>
            <a:r>
              <a:rPr lang="fr-BE" sz="3000" b="1" dirty="0" err="1">
                <a:solidFill>
                  <a:schemeClr val="tx2"/>
                </a:solidFill>
                <a:latin typeface="Source Sans Pro" panose="020B0503030403020204" pitchFamily="34" charset="0"/>
              </a:rPr>
              <a:t>analysis</a:t>
            </a:r>
            <a:endParaRPr lang="en-US" sz="3000" b="1" dirty="0">
              <a:solidFill>
                <a:schemeClr val="tx2"/>
              </a:solidFill>
              <a:latin typeface="Source Sans Pro" panose="020B0503030403020204" pitchFamily="34" charset="0"/>
            </a:endParaRPr>
          </a:p>
        </p:txBody>
      </p:sp>
      <p:pic>
        <p:nvPicPr>
          <p:cNvPr id="5" name="Image 4"/>
          <p:cNvPicPr>
            <a:picLocks noChangeAspect="1"/>
          </p:cNvPicPr>
          <p:nvPr/>
        </p:nvPicPr>
        <p:blipFill>
          <a:blip r:embed="rId2"/>
          <a:stretch>
            <a:fillRect/>
          </a:stretch>
        </p:blipFill>
        <p:spPr>
          <a:xfrm>
            <a:off x="776954" y="2490952"/>
            <a:ext cx="2647114" cy="2424380"/>
          </a:xfrm>
          <a:prstGeom prst="rect">
            <a:avLst/>
          </a:prstGeom>
        </p:spPr>
      </p:pic>
      <p:pic>
        <p:nvPicPr>
          <p:cNvPr id="6" name="Image 5"/>
          <p:cNvPicPr>
            <a:picLocks noChangeAspect="1"/>
          </p:cNvPicPr>
          <p:nvPr/>
        </p:nvPicPr>
        <p:blipFill>
          <a:blip r:embed="rId3"/>
          <a:stretch>
            <a:fillRect/>
          </a:stretch>
        </p:blipFill>
        <p:spPr>
          <a:xfrm>
            <a:off x="820366" y="702731"/>
            <a:ext cx="2623698" cy="2093021"/>
          </a:xfrm>
          <a:prstGeom prst="rect">
            <a:avLst/>
          </a:prstGeom>
        </p:spPr>
      </p:pic>
      <p:sp>
        <p:nvSpPr>
          <p:cNvPr id="8" name="Titre 1"/>
          <p:cNvSpPr txBox="1">
            <a:spLocks/>
          </p:cNvSpPr>
          <p:nvPr/>
        </p:nvSpPr>
        <p:spPr>
          <a:xfrm>
            <a:off x="3899267" y="1082091"/>
            <a:ext cx="4351927" cy="1408861"/>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1800" dirty="0" err="1">
                <a:solidFill>
                  <a:schemeClr val="tx2"/>
                </a:solidFill>
                <a:latin typeface="Source Sans Pro" panose="020B0503030403020204" pitchFamily="34" charset="0"/>
              </a:rPr>
              <a:t>Two</a:t>
            </a:r>
            <a:r>
              <a:rPr lang="fr-BE" sz="1800" dirty="0">
                <a:solidFill>
                  <a:schemeClr val="tx2"/>
                </a:solidFill>
                <a:latin typeface="Source Sans Pro" panose="020B0503030403020204" pitchFamily="34" charset="0"/>
              </a:rPr>
              <a:t> areas in </a:t>
            </a:r>
            <a:r>
              <a:rPr lang="fr-BE" sz="1800" dirty="0" err="1">
                <a:solidFill>
                  <a:schemeClr val="tx2"/>
                </a:solidFill>
                <a:latin typeface="Source Sans Pro" panose="020B0503030403020204" pitchFamily="34" charset="0"/>
              </a:rPr>
              <a:t>Greenland</a:t>
            </a:r>
            <a:r>
              <a:rPr lang="fr-BE" sz="1800" dirty="0">
                <a:solidFill>
                  <a:schemeClr val="tx2"/>
                </a:solidFill>
                <a:latin typeface="Source Sans Pro" panose="020B0503030403020204" pitchFamily="34" charset="0"/>
              </a:rPr>
              <a:t>: one offshore (GR</a:t>
            </a:r>
            <a:r>
              <a:rPr lang="fr-BE" sz="1800" baseline="-25000" dirty="0">
                <a:solidFill>
                  <a:schemeClr val="tx2"/>
                </a:solidFill>
                <a:latin typeface="Source Sans Pro" panose="020B0503030403020204" pitchFamily="34" charset="0"/>
              </a:rPr>
              <a:t>OFF</a:t>
            </a:r>
            <a:r>
              <a:rPr lang="fr-BE" sz="1800" dirty="0">
                <a:solidFill>
                  <a:schemeClr val="tx2"/>
                </a:solidFill>
                <a:latin typeface="Source Sans Pro" panose="020B0503030403020204" pitchFamily="34" charset="0"/>
              </a:rPr>
              <a:t>) and one </a:t>
            </a:r>
            <a:r>
              <a:rPr lang="fr-BE" sz="1800" dirty="0" err="1">
                <a:solidFill>
                  <a:schemeClr val="tx2"/>
                </a:solidFill>
                <a:latin typeface="Source Sans Pro" panose="020B0503030403020204" pitchFamily="34" charset="0"/>
              </a:rPr>
              <a:t>onshore</a:t>
            </a:r>
            <a:r>
              <a:rPr lang="fr-BE" sz="1800" dirty="0">
                <a:solidFill>
                  <a:schemeClr val="tx2"/>
                </a:solidFill>
                <a:latin typeface="Source Sans Pro" panose="020B0503030403020204" pitchFamily="34" charset="0"/>
              </a:rPr>
              <a:t> (GR</a:t>
            </a:r>
            <a:r>
              <a:rPr lang="fr-BE" sz="1800" baseline="-25000" dirty="0">
                <a:solidFill>
                  <a:schemeClr val="tx2"/>
                </a:solidFill>
                <a:latin typeface="Source Sans Pro" panose="020B0503030403020204" pitchFamily="34" charset="0"/>
              </a:rPr>
              <a:t>ON</a:t>
            </a:r>
            <a:r>
              <a:rPr lang="fr-BE" sz="1800" dirty="0">
                <a:solidFill>
                  <a:schemeClr val="tx2"/>
                </a:solidFill>
                <a:latin typeface="Source Sans Pro" panose="020B0503030403020204" pitchFamily="34" charset="0"/>
              </a:rPr>
              <a:t>).</a:t>
            </a:r>
          </a:p>
          <a:p>
            <a:pPr algn="l" hangingPunct="1"/>
            <a:endParaRPr lang="fr-BE" sz="1800" dirty="0">
              <a:solidFill>
                <a:schemeClr val="tx2"/>
              </a:solidFill>
              <a:latin typeface="Source Sans Pro" panose="020B0503030403020204" pitchFamily="34" charset="0"/>
            </a:endParaRPr>
          </a:p>
          <a:p>
            <a:pPr algn="l" hangingPunct="1"/>
            <a:r>
              <a:rPr lang="fr-BE" sz="1800" dirty="0" err="1">
                <a:solidFill>
                  <a:schemeClr val="tx2"/>
                </a:solidFill>
                <a:latin typeface="Source Sans Pro" panose="020B0503030403020204" pitchFamily="34" charset="0"/>
              </a:rPr>
              <a:t>Temperatures</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too</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mild</a:t>
            </a:r>
            <a:r>
              <a:rPr lang="fr-BE" sz="1800" dirty="0">
                <a:solidFill>
                  <a:schemeClr val="tx2"/>
                </a:solidFill>
                <a:latin typeface="Source Sans Pro" panose="020B0503030403020204" pitchFamily="34" charset="0"/>
              </a:rPr>
              <a:t> to have a </a:t>
            </a:r>
            <a:r>
              <a:rPr lang="fr-BE" sz="1800" dirty="0" err="1">
                <a:solidFill>
                  <a:schemeClr val="tx2"/>
                </a:solidFill>
                <a:latin typeface="Source Sans Pro" panose="020B0503030403020204" pitchFamily="34" charset="0"/>
              </a:rPr>
              <a:t>frozen</a:t>
            </a:r>
            <a:r>
              <a:rPr lang="fr-BE" sz="1800" dirty="0">
                <a:solidFill>
                  <a:schemeClr val="tx2"/>
                </a:solidFill>
                <a:latin typeface="Source Sans Pro" panose="020B0503030403020204" pitchFamily="34" charset="0"/>
              </a:rPr>
              <a:t> </a:t>
            </a:r>
            <a:r>
              <a:rPr lang="fr-BE" sz="1800" dirty="0" err="1">
                <a:solidFill>
                  <a:schemeClr val="tx2"/>
                </a:solidFill>
                <a:latin typeface="Source Sans Pro" panose="020B0503030403020204" pitchFamily="34" charset="0"/>
              </a:rPr>
              <a:t>sea</a:t>
            </a:r>
            <a:r>
              <a:rPr lang="fr-BE" sz="1800" dirty="0">
                <a:solidFill>
                  <a:schemeClr val="tx2"/>
                </a:solidFill>
                <a:latin typeface="Source Sans Pro" panose="020B0503030403020204" pitchFamily="34" charset="0"/>
              </a:rPr>
              <a:t> or permanent </a:t>
            </a:r>
            <a:r>
              <a:rPr lang="fr-BE" sz="1800" dirty="0" err="1">
                <a:solidFill>
                  <a:schemeClr val="tx2"/>
                </a:solidFill>
                <a:latin typeface="Source Sans Pro" panose="020B0503030403020204" pitchFamily="34" charset="0"/>
              </a:rPr>
              <a:t>ice</a:t>
            </a:r>
            <a:r>
              <a:rPr lang="fr-BE" sz="1800" dirty="0">
                <a:solidFill>
                  <a:schemeClr val="tx2"/>
                </a:solidFill>
                <a:latin typeface="Source Sans Pro" panose="020B0503030403020204" pitchFamily="34" charset="0"/>
              </a:rPr>
              <a:t> on-shore.</a:t>
            </a:r>
            <a:endParaRPr lang="en-US" sz="1800" dirty="0">
              <a:solidFill>
                <a:schemeClr val="tx2"/>
              </a:solidFill>
              <a:latin typeface="Source Sans Pro" panose="020B0503030403020204" pitchFamily="34" charset="0"/>
            </a:endParaRPr>
          </a:p>
        </p:txBody>
      </p:sp>
      <p:sp>
        <p:nvSpPr>
          <p:cNvPr id="9" name="Titre 1"/>
          <p:cNvSpPr txBox="1">
            <a:spLocks/>
          </p:cNvSpPr>
          <p:nvPr/>
        </p:nvSpPr>
        <p:spPr>
          <a:xfrm>
            <a:off x="3919680" y="3223208"/>
            <a:ext cx="4331514" cy="1408861"/>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ctr">
            <a:normAutofit/>
          </a:bodyPr>
          <a:lst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a:lstStyle>
          <a:p>
            <a:pPr algn="l" hangingPunct="1"/>
            <a:r>
              <a:rPr lang="fr-BE" sz="1800" dirty="0" err="1">
                <a:solidFill>
                  <a:schemeClr val="tx2"/>
                </a:solidFill>
                <a:latin typeface="Source Sans Pro" panose="020B0503030403020204" pitchFamily="34" charset="0"/>
              </a:rPr>
              <a:t>Two</a:t>
            </a:r>
            <a:r>
              <a:rPr lang="fr-BE" sz="1800" dirty="0">
                <a:solidFill>
                  <a:schemeClr val="tx2"/>
                </a:solidFill>
                <a:latin typeface="Source Sans Pro" panose="020B0503030403020204" pitchFamily="34" charset="0"/>
              </a:rPr>
              <a:t> areas in Europe: one offshore wind </a:t>
            </a:r>
            <a:r>
              <a:rPr lang="fr-BE" sz="1800" dirty="0" err="1">
                <a:solidFill>
                  <a:schemeClr val="tx2"/>
                </a:solidFill>
                <a:latin typeface="Source Sans Pro" panose="020B0503030403020204" pitchFamily="34" charset="0"/>
              </a:rPr>
              <a:t>farm</a:t>
            </a:r>
            <a:r>
              <a:rPr lang="fr-BE" sz="1800" dirty="0">
                <a:solidFill>
                  <a:schemeClr val="tx2"/>
                </a:solidFill>
                <a:latin typeface="Source Sans Pro" panose="020B0503030403020204" pitchFamily="34" charset="0"/>
              </a:rPr>
              <a:t> in </a:t>
            </a:r>
            <a:r>
              <a:rPr lang="fr-BE" sz="1800" dirty="0" err="1">
                <a:solidFill>
                  <a:schemeClr val="tx2"/>
                </a:solidFill>
                <a:latin typeface="Source Sans Pro" panose="020B0503030403020204" pitchFamily="34" charset="0"/>
              </a:rPr>
              <a:t>Denmark</a:t>
            </a:r>
            <a:r>
              <a:rPr lang="fr-BE" sz="1800" dirty="0">
                <a:solidFill>
                  <a:schemeClr val="tx2"/>
                </a:solidFill>
                <a:latin typeface="Source Sans Pro" panose="020B0503030403020204" pitchFamily="34" charset="0"/>
              </a:rPr>
              <a:t> (DK) and one on-shore wind </a:t>
            </a:r>
            <a:r>
              <a:rPr lang="fr-BE" sz="1800" dirty="0" err="1">
                <a:solidFill>
                  <a:schemeClr val="tx2"/>
                </a:solidFill>
                <a:latin typeface="Source Sans Pro" panose="020B0503030403020204" pitchFamily="34" charset="0"/>
              </a:rPr>
              <a:t>farm</a:t>
            </a:r>
            <a:r>
              <a:rPr lang="fr-BE" sz="1800" dirty="0">
                <a:solidFill>
                  <a:schemeClr val="tx2"/>
                </a:solidFill>
                <a:latin typeface="Source Sans Pro" panose="020B0503030403020204" pitchFamily="34" charset="0"/>
              </a:rPr>
              <a:t> in France (FR).</a:t>
            </a:r>
            <a:endParaRPr lang="en-US" sz="1800" dirty="0">
              <a:solidFill>
                <a:schemeClr val="tx2"/>
              </a:solidFill>
              <a:latin typeface="Source Sans Pro" panose="020B0503030403020204" pitchFamily="34" charset="0"/>
            </a:endParaRPr>
          </a:p>
        </p:txBody>
      </p:sp>
      <p:pic>
        <p:nvPicPr>
          <p:cNvPr id="7" name="Picture 2" descr="Résultat de recherche d'images pour &quot;logo universite de Liège&quot;">
            <a:extLst>
              <a:ext uri="{FF2B5EF4-FFF2-40B4-BE49-F238E27FC236}">
                <a16:creationId xmlns:a16="http://schemas.microsoft.com/office/drawing/2014/main" id="{11293713-0AA8-7F4F-858B-11E4457A21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9397" y="135324"/>
            <a:ext cx="926455" cy="4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96970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157</TotalTime>
  <Words>1753</Words>
  <Application>Microsoft Office PowerPoint</Application>
  <PresentationFormat>Affichage à l'écran (16:9)</PresentationFormat>
  <Paragraphs>218</Paragraphs>
  <Slides>45</Slides>
  <Notes>2</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45</vt:i4>
      </vt:variant>
    </vt:vector>
  </HeadingPairs>
  <TitlesOfParts>
    <vt:vector size="62" baseType="lpstr">
      <vt:lpstr>Arial</vt:lpstr>
      <vt:lpstr>Calibri</vt:lpstr>
      <vt:lpstr>Calibri Light</vt:lpstr>
      <vt:lpstr>Helvetica Light</vt:lpstr>
      <vt:lpstr>Helvetica Neue</vt:lpstr>
      <vt:lpstr>Helvetica Neue Light</vt:lpstr>
      <vt:lpstr>Helvetica Neue Medium</vt:lpstr>
      <vt:lpstr>Helvetica Neue Thin</vt:lpstr>
      <vt:lpstr>Source Sans Pro</vt:lpstr>
      <vt:lpstr>Source Sans Pro Light</vt:lpstr>
      <vt:lpstr>Source Sans Pro Semibold</vt:lpstr>
      <vt:lpstr>Symbol</vt:lpstr>
      <vt:lpstr>Times</vt:lpstr>
      <vt:lpstr>Times New Roman</vt:lpstr>
      <vt:lpstr>Wingdings</vt:lpstr>
      <vt:lpstr>White</vt:lpstr>
      <vt:lpstr>Thème Office</vt:lpstr>
      <vt:lpstr>Présentation PowerPoint</vt:lpstr>
      <vt:lpstr>Présentation PowerPoint</vt:lpstr>
      <vt:lpstr>Global grid: The extreme electrical network</vt:lpstr>
      <vt:lpstr>Présentation PowerPoint</vt:lpstr>
      <vt:lpstr>Why should Europe harvest wind energy in Southeastern Greenland?</vt:lpstr>
      <vt:lpstr>Présentation PowerPoint</vt:lpstr>
      <vt:lpstr>Présentation PowerPoint</vt:lpstr>
      <vt:lpstr>Présentation PowerPoint</vt:lpstr>
      <vt:lpstr>Regions selection for our analysis</vt:lpstr>
      <vt:lpstr>Présentation PowerPoint</vt:lpstr>
      <vt:lpstr>Load factors of the wind farms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Final preparations in Roscoff</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Direct air CO2 capture</vt:lpstr>
      <vt:lpstr>What can be done with this CO2?</vt:lpstr>
      <vt:lpstr>Présentation PowerPoint</vt:lpstr>
      <vt:lpstr>Présentation PowerPoint</vt:lpstr>
      <vt:lpstr>Présentation PowerPoint</vt:lpstr>
      <vt:lpstr>Wouldn’t it be nice to be able  to import 125 TWh of cheap synthetic green CH4 in Belgium?</vt:lpstr>
      <vt:lpstr>Présentation PowerPoint</vt:lpstr>
      <vt:lpstr>Présentation PowerPoint</vt:lpstr>
      <vt:lpstr>Présentation PowerPoint</vt:lpstr>
      <vt:lpstr>Présentation PowerPoint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Grid</dc:title>
  <dc:creator>Damien</dc:creator>
  <cp:lastModifiedBy>Damien Ernst</cp:lastModifiedBy>
  <cp:revision>136</cp:revision>
  <cp:lastPrinted>2020-10-21T12:21:56Z</cp:lastPrinted>
  <dcterms:modified xsi:type="dcterms:W3CDTF">2020-10-21T12:26:03Z</dcterms:modified>
</cp:coreProperties>
</file>