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0"/>
  </p:notesMasterIdLst>
  <p:sldIdLst>
    <p:sldId id="284" r:id="rId2"/>
    <p:sldId id="258" r:id="rId3"/>
    <p:sldId id="259" r:id="rId4"/>
    <p:sldId id="279" r:id="rId5"/>
    <p:sldId id="278" r:id="rId6"/>
    <p:sldId id="270" r:id="rId7"/>
    <p:sldId id="263" r:id="rId8"/>
    <p:sldId id="280" r:id="rId9"/>
    <p:sldId id="297" r:id="rId10"/>
    <p:sldId id="291" r:id="rId11"/>
    <p:sldId id="299" r:id="rId12"/>
    <p:sldId id="292" r:id="rId13"/>
    <p:sldId id="298" r:id="rId14"/>
    <p:sldId id="293" r:id="rId15"/>
    <p:sldId id="287" r:id="rId16"/>
    <p:sldId id="294" r:id="rId17"/>
    <p:sldId id="295" r:id="rId18"/>
    <p:sldId id="26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Wuidar" initials="SW" lastIdx="2" clrIdx="0">
    <p:extLst>
      <p:ext uri="{19B8F6BF-5375-455C-9EA6-DF929625EA0E}">
        <p15:presenceInfo xmlns:p15="http://schemas.microsoft.com/office/powerpoint/2012/main" userId="4d7f2a4a20bb98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3E8E8"/>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4660"/>
  </p:normalViewPr>
  <p:slideViewPr>
    <p:cSldViewPr snapToGrid="0">
      <p:cViewPr varScale="1">
        <p:scale>
          <a:sx n="54" d="100"/>
          <a:sy n="54" d="100"/>
        </p:scale>
        <p:origin x="60" y="3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CEE85-B193-41B8-8427-1ADE6714D3C6}" type="datetimeFigureOut">
              <a:rPr lang="fr-BE" smtClean="0"/>
              <a:t>15-10-20</a:t>
            </a:fld>
            <a:endParaRPr lang="fr-BE"/>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E9F396-B932-4C67-8745-99D654C4C76F}" type="slidenum">
              <a:rPr lang="fr-BE" smtClean="0"/>
              <a:t>‹N°›</a:t>
            </a:fld>
            <a:endParaRPr lang="fr-BE"/>
          </a:p>
        </p:txBody>
      </p:sp>
    </p:spTree>
    <p:extLst>
      <p:ext uri="{BB962C8B-B14F-4D97-AF65-F5344CB8AC3E}">
        <p14:creationId xmlns:p14="http://schemas.microsoft.com/office/powerpoint/2010/main" val="411699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Si nous avons mis l’accent sur ces trois catégories d’acteurs, c’est parce qu’ils jouent un rôle crucial dans la professionnalisation de leurs apprenants et agissent (dans des mesures différentes) sur le développement des trois types de compétences (</a:t>
            </a:r>
            <a:r>
              <a:rPr lang="fr-FR" sz="1200" i="1" kern="1200" dirty="0" smtClean="0">
                <a:solidFill>
                  <a:schemeClr val="tx1"/>
                </a:solidFill>
                <a:effectLst/>
                <a:latin typeface="+mn-lt"/>
                <a:ea typeface="+mn-ea"/>
                <a:cs typeface="+mn-cs"/>
              </a:rPr>
              <a:t>soft</a:t>
            </a:r>
            <a:r>
              <a:rPr lang="fr-FR" sz="1200" kern="1200" dirty="0" smtClean="0">
                <a:solidFill>
                  <a:schemeClr val="tx1"/>
                </a:solidFill>
                <a:effectLst/>
                <a:latin typeface="+mn-lt"/>
                <a:ea typeface="+mn-ea"/>
                <a:cs typeface="+mn-cs"/>
              </a:rPr>
              <a:t>, digitales et métier) en lien avec l’essor de l’IA</a:t>
            </a:r>
            <a:endParaRPr lang="fr-BE" dirty="0"/>
          </a:p>
        </p:txBody>
      </p:sp>
      <p:sp>
        <p:nvSpPr>
          <p:cNvPr id="4" name="Espace réservé du numéro de diapositive 3"/>
          <p:cNvSpPr>
            <a:spLocks noGrp="1"/>
          </p:cNvSpPr>
          <p:nvPr>
            <p:ph type="sldNum" sz="quarter" idx="10"/>
          </p:nvPr>
        </p:nvSpPr>
        <p:spPr/>
        <p:txBody>
          <a:bodyPr/>
          <a:lstStyle/>
          <a:p>
            <a:fld id="{03E9F396-B932-4C67-8745-99D654C4C76F}" type="slidenum">
              <a:rPr lang="fr-BE" smtClean="0"/>
              <a:t>7</a:t>
            </a:fld>
            <a:endParaRPr lang="fr-BE"/>
          </a:p>
        </p:txBody>
      </p:sp>
    </p:spTree>
    <p:extLst>
      <p:ext uri="{BB962C8B-B14F-4D97-AF65-F5344CB8AC3E}">
        <p14:creationId xmlns:p14="http://schemas.microsoft.com/office/powerpoint/2010/main" val="97000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13685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2E34248-12D6-2342-8AA7-ED4D20CC0F6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43FC90-DA1F-6E44-807B-F9591C04413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r>
              <a:rPr lang="fr-FR" dirty="0"/>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9D27190F-9E0C-7045-AE7F-826925C3FD1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98571B-21A6-134D-A98E-184C07914138}" type="datetimeFigureOut">
              <a:rPr lang="fr-FR" smtClean="0"/>
              <a:t>15/10/2020</a:t>
            </a:fld>
            <a:endParaRPr lang="fr-FR"/>
          </a:p>
        </p:txBody>
      </p:sp>
      <p:sp>
        <p:nvSpPr>
          <p:cNvPr id="5" name="Espace réservé du pied de page 4">
            <a:extLst>
              <a:ext uri="{FF2B5EF4-FFF2-40B4-BE49-F238E27FC236}">
                <a16:creationId xmlns:a16="http://schemas.microsoft.com/office/drawing/2014/main" id="{EC771B0A-06E3-4143-97AF-CE59B78ED03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BE34A4C-ECC4-BD48-998F-A2640131771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C9DF01-9F32-5142-9DCE-7FAA836F538B}" type="slidenum">
              <a:rPr lang="fr-FR" smtClean="0"/>
              <a:t>‹N°›</a:t>
            </a:fld>
            <a:endParaRPr lang="fr-FR"/>
          </a:p>
        </p:txBody>
      </p:sp>
      <p:pic>
        <p:nvPicPr>
          <p:cNvPr id="8" name="Image 7">
            <a:extLst>
              <a:ext uri="{FF2B5EF4-FFF2-40B4-BE49-F238E27FC236}">
                <a16:creationId xmlns:a16="http://schemas.microsoft.com/office/drawing/2014/main" id="{ED5021F8-8150-974E-80B3-0C8184E5E21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618" y="27384"/>
            <a:ext cx="9293236" cy="6858000"/>
          </a:xfrm>
          <a:prstGeom prst="rect">
            <a:avLst/>
          </a:prstGeom>
        </p:spPr>
      </p:pic>
    </p:spTree>
    <p:extLst>
      <p:ext uri="{BB962C8B-B14F-4D97-AF65-F5344CB8AC3E}">
        <p14:creationId xmlns:p14="http://schemas.microsoft.com/office/powerpoint/2010/main" val="3406168374"/>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7.png"/><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10" Type="http://schemas.openxmlformats.org/officeDocument/2006/relationships/image" Target="../media/image2.png"/><Relationship Id="rId4" Type="http://schemas.openxmlformats.org/officeDocument/2006/relationships/tags" Target="../tags/tag98.xml"/><Relationship Id="rId9"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05.xml"/><Relationship Id="rId7" Type="http://schemas.openxmlformats.org/officeDocument/2006/relationships/image" Target="../media/image2.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1.xml"/><Relationship Id="rId5" Type="http://schemas.openxmlformats.org/officeDocument/2006/relationships/tags" Target="../tags/tag107.xml"/><Relationship Id="rId10" Type="http://schemas.openxmlformats.org/officeDocument/2006/relationships/image" Target="../media/image10.png"/><Relationship Id="rId4" Type="http://schemas.openxmlformats.org/officeDocument/2006/relationships/tags" Target="../tags/tag106.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tags" Target="../tags/tag115.xml"/><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slideLayout" Target="../slideLayouts/slideLayout1.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0" Type="http://schemas.openxmlformats.org/officeDocument/2006/relationships/tags" Target="../tags/tag117.xml"/><Relationship Id="rId4" Type="http://schemas.openxmlformats.org/officeDocument/2006/relationships/tags" Target="../tags/tag111.xml"/><Relationship Id="rId9" Type="http://schemas.openxmlformats.org/officeDocument/2006/relationships/tags" Target="../tags/tag116.xml"/></Relationships>
</file>

<file path=ppt/slides/_rels/slide14.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tags" Target="../tags/tag120.xml"/><Relationship Id="rId16" Type="http://schemas.openxmlformats.org/officeDocument/2006/relationships/image" Target="../media/image15.png"/><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slideLayout" Target="../slideLayouts/slideLayout1.xml"/><Relationship Id="rId5" Type="http://schemas.openxmlformats.org/officeDocument/2006/relationships/tags" Target="../tags/tag123.xml"/><Relationship Id="rId15" Type="http://schemas.openxmlformats.org/officeDocument/2006/relationships/image" Target="../media/image14.png"/><Relationship Id="rId10" Type="http://schemas.openxmlformats.org/officeDocument/2006/relationships/tags" Target="../tags/tag128.xml"/><Relationship Id="rId19" Type="http://schemas.openxmlformats.org/officeDocument/2006/relationships/image" Target="../media/image18.png"/><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image" Target="../media/image20.jpeg"/><Relationship Id="rId5" Type="http://schemas.openxmlformats.org/officeDocument/2006/relationships/tags" Target="../tags/tag133.xml"/><Relationship Id="rId10" Type="http://schemas.openxmlformats.org/officeDocument/2006/relationships/image" Target="../media/image19.jpeg"/><Relationship Id="rId4" Type="http://schemas.openxmlformats.org/officeDocument/2006/relationships/tags" Target="../tags/tag132.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tags" Target="../tags/tag143.xml"/><Relationship Id="rId3" Type="http://schemas.openxmlformats.org/officeDocument/2006/relationships/tags" Target="../tags/tag138.xml"/><Relationship Id="rId7" Type="http://schemas.openxmlformats.org/officeDocument/2006/relationships/tags" Target="../tags/tag1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tags" Target="../tags/tag141.xml"/><Relationship Id="rId5" Type="http://schemas.openxmlformats.org/officeDocument/2006/relationships/tags" Target="../tags/tag140.xml"/><Relationship Id="rId10" Type="http://schemas.openxmlformats.org/officeDocument/2006/relationships/image" Target="../media/image2.png"/><Relationship Id="rId4" Type="http://schemas.openxmlformats.org/officeDocument/2006/relationships/tags" Target="../tags/tag139.xml"/><Relationship Id="rId9"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image" Target="../media/image2.png"/><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slideLayout" Target="../slideLayouts/slideLayout1.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5" Type="http://schemas.openxmlformats.org/officeDocument/2006/relationships/tags" Target="../tags/tag148.xml"/><Relationship Id="rId15" Type="http://schemas.microsoft.com/office/2007/relationships/hdphoto" Target="../media/hdphoto1.wdp"/><Relationship Id="rId10" Type="http://schemas.openxmlformats.org/officeDocument/2006/relationships/tags" Target="../tags/tag153.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tags" Target="../tags/tag162.xml"/><Relationship Id="rId13" Type="http://schemas.openxmlformats.org/officeDocument/2006/relationships/image" Target="../media/image2.png"/><Relationship Id="rId3" Type="http://schemas.openxmlformats.org/officeDocument/2006/relationships/tags" Target="../tags/tag157.xml"/><Relationship Id="rId7" Type="http://schemas.openxmlformats.org/officeDocument/2006/relationships/tags" Target="../tags/tag161.xml"/><Relationship Id="rId12" Type="http://schemas.openxmlformats.org/officeDocument/2006/relationships/slideLayout" Target="../slideLayouts/slideLayout1.xml"/><Relationship Id="rId17" Type="http://schemas.openxmlformats.org/officeDocument/2006/relationships/image" Target="../media/image25.png"/><Relationship Id="rId2" Type="http://schemas.openxmlformats.org/officeDocument/2006/relationships/tags" Target="../tags/tag156.xml"/><Relationship Id="rId16" Type="http://schemas.openxmlformats.org/officeDocument/2006/relationships/image" Target="../media/image24.png"/><Relationship Id="rId1" Type="http://schemas.openxmlformats.org/officeDocument/2006/relationships/tags" Target="../tags/tag155.xml"/><Relationship Id="rId6" Type="http://schemas.openxmlformats.org/officeDocument/2006/relationships/tags" Target="../tags/tag160.xml"/><Relationship Id="rId11" Type="http://schemas.openxmlformats.org/officeDocument/2006/relationships/tags" Target="../tags/tag165.xml"/><Relationship Id="rId5" Type="http://schemas.openxmlformats.org/officeDocument/2006/relationships/tags" Target="../tags/tag159.xml"/><Relationship Id="rId15" Type="http://schemas.openxmlformats.org/officeDocument/2006/relationships/image" Target="../media/image23.png"/><Relationship Id="rId10" Type="http://schemas.openxmlformats.org/officeDocument/2006/relationships/tags" Target="../tags/tag164.xml"/><Relationship Id="rId4" Type="http://schemas.openxmlformats.org/officeDocument/2006/relationships/tags" Target="../tags/tag158.xml"/><Relationship Id="rId9" Type="http://schemas.openxmlformats.org/officeDocument/2006/relationships/tags" Target="../tags/tag163.xml"/><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xml"/><Relationship Id="rId5" Type="http://schemas.openxmlformats.org/officeDocument/2006/relationships/tags" Target="../tags/tag10.xml"/><Relationship Id="rId4"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xml"/><Relationship Id="rId7"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s>
</file>

<file path=ppt/slides/_rels/slide5.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3" Type="http://schemas.openxmlformats.org/officeDocument/2006/relationships/tags" Target="../tags/tag22.xml"/><Relationship Id="rId21" Type="http://schemas.openxmlformats.org/officeDocument/2006/relationships/tags" Target="../tags/tag40.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29" Type="http://schemas.openxmlformats.org/officeDocument/2006/relationships/image" Target="../media/image2.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slideLayout" Target="../slideLayouts/slideLayout1.xml"/><Relationship Id="rId10" Type="http://schemas.openxmlformats.org/officeDocument/2006/relationships/tags" Target="../tags/tag29.xml"/><Relationship Id="rId19" Type="http://schemas.openxmlformats.org/officeDocument/2006/relationships/tags" Target="../tags/tag38.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s>
</file>

<file path=ppt/slides/_rels/slide6.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image" Target="../media/image2.png"/><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s>
</file>

<file path=ppt/slides/_rels/slide7.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slideLayout" Target="../slideLayouts/slideLayout1.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tags" Target="../tags/tag69.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tags" Target="../tags/tag68.xml"/><Relationship Id="rId5" Type="http://schemas.openxmlformats.org/officeDocument/2006/relationships/tags" Target="../tags/tag62.xml"/><Relationship Id="rId15" Type="http://schemas.openxmlformats.org/officeDocument/2006/relationships/image" Target="../media/image2.png"/><Relationship Id="rId10" Type="http://schemas.openxmlformats.org/officeDocument/2006/relationships/tags" Target="../tags/tag67.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slideLayout" Target="../slideLayouts/slideLayout1.xml"/><Relationship Id="rId2" Type="http://schemas.openxmlformats.org/officeDocument/2006/relationships/tags" Target="../tags/tag71.xml"/><Relationship Id="rId16" Type="http://schemas.openxmlformats.org/officeDocument/2006/relationships/tags" Target="../tags/tag85.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tags" Target="../tags/tag84.xml"/><Relationship Id="rId10" Type="http://schemas.openxmlformats.org/officeDocument/2006/relationships/tags" Target="../tags/tag79.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8.xml"/><Relationship Id="rId7"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pic>
        <p:nvPicPr>
          <p:cNvPr id="3" name="Espace réservé du contenu 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rot="5400000">
            <a:off x="5972454" y="2614789"/>
            <a:ext cx="2933088" cy="2199816"/>
          </a:xfrm>
          <a:prstGeom prst="rect">
            <a:avLst/>
          </a:prstGeom>
          <a:noFill/>
          <a:ln>
            <a:noFill/>
          </a:ln>
          <a:effectLst>
            <a:softEdge rad="112500"/>
          </a:effectLst>
        </p:spPr>
      </p:pic>
      <p:sp>
        <p:nvSpPr>
          <p:cNvPr id="4" name="Rectangle 3">
            <a:extLst>
              <a:ext uri="{FF2B5EF4-FFF2-40B4-BE49-F238E27FC236}">
                <a16:creationId xmlns:a16="http://schemas.microsoft.com/office/drawing/2014/main" id="{4C308152-6B49-4799-A673-AF19B8F41418}"/>
              </a:ext>
            </a:extLst>
          </p:cNvPr>
          <p:cNvSpPr/>
          <p:nvPr>
            <p:custDataLst>
              <p:tags r:id="rId3"/>
            </p:custDataLst>
          </p:nvPr>
        </p:nvSpPr>
        <p:spPr>
          <a:xfrm>
            <a:off x="542632" y="2645173"/>
            <a:ext cx="5654726" cy="2139047"/>
          </a:xfrm>
          <a:prstGeom prst="rect">
            <a:avLst/>
          </a:prstGeom>
        </p:spPr>
        <p:txBody>
          <a:bodyPr wrap="square">
            <a:spAutoFit/>
          </a:bodyPr>
          <a:lstStyle/>
          <a:p>
            <a:pPr lvl="0"/>
            <a:r>
              <a:rPr lang="fr-FR" b="1" dirty="0" smtClean="0">
                <a:solidFill>
                  <a:prstClr val="black"/>
                </a:solidFill>
                <a:latin typeface="Calibri"/>
              </a:rPr>
              <a:t>Simon WUIDAR : </a:t>
            </a:r>
            <a:r>
              <a:rPr lang="fr-FR" dirty="0" smtClean="0">
                <a:solidFill>
                  <a:prstClr val="black"/>
                </a:solidFill>
                <a:latin typeface="Calibri"/>
              </a:rPr>
              <a:t>Doctorant en Sciences Politiques et </a:t>
            </a:r>
            <a:r>
              <a:rPr lang="fr-FR" dirty="0">
                <a:solidFill>
                  <a:prstClr val="black"/>
                </a:solidFill>
                <a:latin typeface="Calibri"/>
              </a:rPr>
              <a:t>S</a:t>
            </a:r>
            <a:r>
              <a:rPr lang="fr-FR" dirty="0" smtClean="0">
                <a:solidFill>
                  <a:prstClr val="black"/>
                </a:solidFill>
                <a:latin typeface="Calibri"/>
              </a:rPr>
              <a:t>ociales (thèse sur la </a:t>
            </a:r>
            <a:r>
              <a:rPr lang="fr-FR" b="1" dirty="0">
                <a:solidFill>
                  <a:prstClr val="black"/>
                </a:solidFill>
              </a:rPr>
              <a:t>régulation du travail dans le secteur de la </a:t>
            </a:r>
            <a:r>
              <a:rPr lang="fr-FR" b="1" dirty="0" smtClean="0">
                <a:solidFill>
                  <a:prstClr val="black"/>
                </a:solidFill>
              </a:rPr>
              <a:t>construction</a:t>
            </a:r>
            <a:r>
              <a:rPr lang="fr-FR" dirty="0" smtClean="0">
                <a:solidFill>
                  <a:prstClr val="black"/>
                </a:solidFill>
              </a:rPr>
              <a:t>)</a:t>
            </a:r>
            <a:r>
              <a:rPr lang="fr-FR" dirty="0" smtClean="0">
                <a:solidFill>
                  <a:prstClr val="black"/>
                </a:solidFill>
                <a:latin typeface="Calibri"/>
              </a:rPr>
              <a:t> et chargé de recherches</a:t>
            </a:r>
            <a:endParaRPr lang="fr-FR" b="1" dirty="0" smtClean="0">
              <a:solidFill>
                <a:prstClr val="black"/>
              </a:solidFill>
              <a:latin typeface="Calibri"/>
            </a:endParaRPr>
          </a:p>
          <a:p>
            <a:pPr lvl="0"/>
            <a:endParaRPr lang="fr-FR" sz="1000" b="1" dirty="0" smtClean="0">
              <a:solidFill>
                <a:prstClr val="black"/>
              </a:solidFill>
              <a:latin typeface="Calibri"/>
            </a:endParaRPr>
          </a:p>
          <a:p>
            <a:pPr lvl="0"/>
            <a:endParaRPr lang="fr-FR" sz="1000" b="1" dirty="0" smtClean="0">
              <a:solidFill>
                <a:prstClr val="black"/>
              </a:solidFill>
              <a:latin typeface="Calibri"/>
            </a:endParaRPr>
          </a:p>
          <a:p>
            <a:pPr lvl="0">
              <a:spcBef>
                <a:spcPts val="200"/>
              </a:spcBef>
              <a:spcAft>
                <a:spcPts val="200"/>
              </a:spcAft>
            </a:pPr>
            <a:r>
              <a:rPr lang="fr-FR" b="1" dirty="0" smtClean="0">
                <a:solidFill>
                  <a:prstClr val="black"/>
                </a:solidFill>
                <a:latin typeface="Calibri"/>
              </a:rPr>
              <a:t>LENTIC</a:t>
            </a:r>
            <a:r>
              <a:rPr lang="fr-FR" dirty="0" smtClean="0">
                <a:solidFill>
                  <a:prstClr val="black"/>
                </a:solidFill>
                <a:latin typeface="Calibri"/>
              </a:rPr>
              <a:t> </a:t>
            </a:r>
            <a:r>
              <a:rPr lang="fr-FR" dirty="0">
                <a:solidFill>
                  <a:prstClr val="black"/>
                </a:solidFill>
              </a:rPr>
              <a:t>– Laboratoire d’Etudes sur les Nouvelles formes de Travail, l’Innovation et le </a:t>
            </a:r>
            <a:r>
              <a:rPr lang="fr-FR" dirty="0" smtClean="0">
                <a:solidFill>
                  <a:prstClr val="black"/>
                </a:solidFill>
              </a:rPr>
              <a:t>Changement</a:t>
            </a:r>
            <a:endParaRPr lang="fr-FR" dirty="0">
              <a:solidFill>
                <a:prstClr val="black"/>
              </a:solidFill>
              <a:latin typeface="Calibri"/>
            </a:endParaRPr>
          </a:p>
          <a:p>
            <a:pPr lvl="0">
              <a:spcBef>
                <a:spcPts val="200"/>
              </a:spcBef>
              <a:spcAft>
                <a:spcPts val="200"/>
              </a:spcAft>
            </a:pPr>
            <a:r>
              <a:rPr lang="fr-FR" dirty="0" smtClean="0">
                <a:solidFill>
                  <a:prstClr val="black"/>
                </a:solidFill>
                <a:latin typeface="Calibri"/>
              </a:rPr>
              <a:t>HEC Liège Management </a:t>
            </a:r>
            <a:r>
              <a:rPr lang="fr-FR" dirty="0" err="1">
                <a:solidFill>
                  <a:prstClr val="black"/>
                </a:solidFill>
                <a:latin typeface="Calibri"/>
              </a:rPr>
              <a:t>S</a:t>
            </a:r>
            <a:r>
              <a:rPr lang="fr-FR" dirty="0" err="1" smtClean="0">
                <a:solidFill>
                  <a:prstClr val="black"/>
                </a:solidFill>
                <a:latin typeface="Calibri"/>
              </a:rPr>
              <a:t>chool</a:t>
            </a:r>
            <a:endParaRPr lang="fr-FR" dirty="0">
              <a:solidFill>
                <a:prstClr val="black"/>
              </a:solidFill>
              <a:latin typeface="Calibri"/>
            </a:endParaRPr>
          </a:p>
        </p:txBody>
      </p:sp>
      <p:pic>
        <p:nvPicPr>
          <p:cNvPr id="5" name="Image 4"/>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369995" y="130559"/>
            <a:ext cx="2473283" cy="1079169"/>
          </a:xfrm>
          <a:prstGeom prst="rect">
            <a:avLst/>
          </a:prstGeom>
        </p:spPr>
      </p:pic>
      <p:sp>
        <p:nvSpPr>
          <p:cNvPr id="6" name="Rectangle 5"/>
          <p:cNvSpPr/>
          <p:nvPr>
            <p:custDataLst>
              <p:tags r:id="rId5"/>
            </p:custDataLst>
          </p:nvPr>
        </p:nvSpPr>
        <p:spPr>
          <a:xfrm>
            <a:off x="931063" y="1108474"/>
            <a:ext cx="7351146" cy="1036181"/>
          </a:xfrm>
          <a:prstGeom prst="rect">
            <a:avLst/>
          </a:prstGeom>
        </p:spPr>
        <p:txBody>
          <a:bodyPr wrap="square">
            <a:spAutoFit/>
          </a:bodyPr>
          <a:lstStyle/>
          <a:p>
            <a:pPr algn="ctr">
              <a:spcBef>
                <a:spcPts val="400"/>
              </a:spcBef>
              <a:spcAft>
                <a:spcPts val="400"/>
              </a:spcAft>
            </a:pPr>
            <a:r>
              <a:rPr lang="fr-BE" sz="1600" dirty="0" smtClean="0">
                <a:latin typeface="Arial" panose="020B0604020202020204" pitchFamily="34" charset="0"/>
              </a:rPr>
              <a:t>2</a:t>
            </a:r>
            <a:r>
              <a:rPr lang="fr-BE" sz="1600" baseline="30000" dirty="0" smtClean="0">
                <a:latin typeface="Arial" panose="020B0604020202020204" pitchFamily="34" charset="0"/>
              </a:rPr>
              <a:t>ème</a:t>
            </a:r>
            <a:r>
              <a:rPr lang="fr-BE" sz="1600" dirty="0" smtClean="0">
                <a:latin typeface="Arial" panose="020B0604020202020204" pitchFamily="34" charset="0"/>
              </a:rPr>
              <a:t> Journée de Recherche </a:t>
            </a:r>
            <a:r>
              <a:rPr lang="fr-BE" sz="1600" dirty="0">
                <a:latin typeface="Arial" panose="020B0604020202020204" pitchFamily="34" charset="0"/>
              </a:rPr>
              <a:t>I</a:t>
            </a:r>
            <a:r>
              <a:rPr lang="fr-BE" sz="1600" dirty="0" smtClean="0">
                <a:latin typeface="Arial" panose="020B0604020202020204" pitchFamily="34" charset="0"/>
              </a:rPr>
              <a:t>nternationale sur l’Intelligence </a:t>
            </a:r>
            <a:r>
              <a:rPr lang="fr-BE" sz="1600" dirty="0">
                <a:latin typeface="Arial" panose="020B0604020202020204" pitchFamily="34" charset="0"/>
              </a:rPr>
              <a:t>A</a:t>
            </a:r>
            <a:r>
              <a:rPr lang="fr-BE" sz="1600" dirty="0" smtClean="0">
                <a:latin typeface="Arial" panose="020B0604020202020204" pitchFamily="34" charset="0"/>
              </a:rPr>
              <a:t>rtificielle </a:t>
            </a:r>
          </a:p>
          <a:p>
            <a:pPr algn="ctr">
              <a:spcBef>
                <a:spcPts val="400"/>
              </a:spcBef>
              <a:spcAft>
                <a:spcPts val="400"/>
              </a:spcAft>
            </a:pPr>
            <a:r>
              <a:rPr lang="en-US" sz="1600" dirty="0" smtClean="0">
                <a:latin typeface="Arial" panose="020B0604020202020204" pitchFamily="34" charset="0"/>
              </a:rPr>
              <a:t>IRMIA-2020 - “L’IA, </a:t>
            </a:r>
            <a:r>
              <a:rPr lang="en-US" sz="1600" dirty="0" err="1" smtClean="0">
                <a:latin typeface="Arial" panose="020B0604020202020204" pitchFamily="34" charset="0"/>
              </a:rPr>
              <a:t>l’Humain</a:t>
            </a:r>
            <a:r>
              <a:rPr lang="en-US" sz="1600" dirty="0" smtClean="0">
                <a:latin typeface="Arial" panose="020B0604020202020204" pitchFamily="34" charset="0"/>
              </a:rPr>
              <a:t>, les </a:t>
            </a:r>
            <a:r>
              <a:rPr lang="en-US" sz="1600" dirty="0" err="1" smtClean="0">
                <a:latin typeface="Arial" panose="020B0604020202020204" pitchFamily="34" charset="0"/>
              </a:rPr>
              <a:t>Organisations</a:t>
            </a:r>
            <a:r>
              <a:rPr lang="en-US" sz="1600" dirty="0" smtClean="0">
                <a:latin typeface="Arial" panose="020B0604020202020204" pitchFamily="34" charset="0"/>
              </a:rPr>
              <a:t>, la </a:t>
            </a:r>
            <a:r>
              <a:rPr lang="en-US" sz="1600" dirty="0" err="1" smtClean="0">
                <a:latin typeface="Arial" panose="020B0604020202020204" pitchFamily="34" charset="0"/>
              </a:rPr>
              <a:t>Société</a:t>
            </a:r>
            <a:r>
              <a:rPr lang="en-US" sz="1600" dirty="0" smtClean="0">
                <a:latin typeface="Arial" panose="020B0604020202020204" pitchFamily="34" charset="0"/>
              </a:rPr>
              <a:t>”</a:t>
            </a:r>
          </a:p>
          <a:p>
            <a:pPr algn="ctr">
              <a:spcBef>
                <a:spcPts val="400"/>
              </a:spcBef>
              <a:spcAft>
                <a:spcPts val="400"/>
              </a:spcAft>
            </a:pPr>
            <a:r>
              <a:rPr lang="en-US" sz="1600" i="1" dirty="0">
                <a:latin typeface="Arial" panose="020B0604020202020204" pitchFamily="34" charset="0"/>
              </a:rPr>
              <a:t>15 </a:t>
            </a:r>
            <a:r>
              <a:rPr lang="en-US" sz="1600" i="1" dirty="0" err="1">
                <a:latin typeface="Arial" panose="020B0604020202020204" pitchFamily="34" charset="0"/>
              </a:rPr>
              <a:t>oct.</a:t>
            </a:r>
            <a:r>
              <a:rPr lang="en-US" sz="1600" i="1" dirty="0">
                <a:latin typeface="Arial" panose="020B0604020202020204" pitchFamily="34" charset="0"/>
              </a:rPr>
              <a:t> 2020, La </a:t>
            </a:r>
            <a:r>
              <a:rPr lang="en-US" sz="1600" i="1" dirty="0" smtClean="0">
                <a:latin typeface="Arial" panose="020B0604020202020204" pitchFamily="34" charset="0"/>
              </a:rPr>
              <a:t>Rochelle</a:t>
            </a:r>
            <a:endParaRPr lang="fr-BE" sz="1600" i="1" dirty="0"/>
          </a:p>
        </p:txBody>
      </p:sp>
    </p:spTree>
    <p:extLst>
      <p:ext uri="{BB962C8B-B14F-4D97-AF65-F5344CB8AC3E}">
        <p14:creationId xmlns:p14="http://schemas.microsoft.com/office/powerpoint/2010/main" val="1162528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pic>
        <p:nvPicPr>
          <p:cNvPr id="3" name="Image 2"/>
          <p:cNvPicPr>
            <a:picLocks noChangeAspect="1"/>
          </p:cNvPicPr>
          <p:nvPr>
            <p:custDataLst>
              <p:tags r:id="rId2"/>
            </p:custDataLst>
          </p:nvPr>
        </p:nvPicPr>
        <p:blipFill>
          <a:blip r:embed="rId6"/>
          <a:stretch>
            <a:fillRect/>
          </a:stretch>
        </p:blipFill>
        <p:spPr>
          <a:xfrm>
            <a:off x="1558331" y="750579"/>
            <a:ext cx="6266064" cy="2121997"/>
          </a:xfrm>
          <a:prstGeom prst="rect">
            <a:avLst/>
          </a:prstGeom>
          <a:ln>
            <a:noFill/>
          </a:ln>
          <a:effectLst>
            <a:outerShdw blurRad="190500" algn="tl" rotWithShape="0">
              <a:srgbClr val="000000">
                <a:alpha val="70000"/>
              </a:srgbClr>
            </a:outerShdw>
          </a:effectLst>
        </p:spPr>
      </p:pic>
      <p:pic>
        <p:nvPicPr>
          <p:cNvPr id="5" name="Image 4"/>
          <p:cNvPicPr>
            <a:picLocks noChangeAspect="1"/>
          </p:cNvPicPr>
          <p:nvPr>
            <p:custDataLst>
              <p:tags r:id="rId3"/>
            </p:custDataLst>
          </p:nvPr>
        </p:nvPicPr>
        <p:blipFill>
          <a:blip r:embed="rId7"/>
          <a:stretch>
            <a:fillRect/>
          </a:stretch>
        </p:blipFill>
        <p:spPr>
          <a:xfrm>
            <a:off x="2284094" y="3079130"/>
            <a:ext cx="4814538" cy="2407269"/>
          </a:xfrm>
          <a:prstGeom prst="rect">
            <a:avLst/>
          </a:prstGeom>
        </p:spPr>
      </p:pic>
    </p:spTree>
    <p:extLst>
      <p:ext uri="{BB962C8B-B14F-4D97-AF65-F5344CB8AC3E}">
        <p14:creationId xmlns:p14="http://schemas.microsoft.com/office/powerpoint/2010/main" val="274578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11E9A864-781C-3740-85C7-7F1C2F550D73}"/>
              </a:ext>
            </a:extLst>
          </p:cNvPr>
          <p:cNvGrpSpPr/>
          <p:nvPr>
            <p:custDataLst>
              <p:tags r:id="rId1"/>
            </p:custDataLst>
          </p:nvPr>
        </p:nvGrpSpPr>
        <p:grpSpPr>
          <a:xfrm>
            <a:off x="536843" y="1420203"/>
            <a:ext cx="1722774" cy="548159"/>
            <a:chOff x="1656411" y="872562"/>
            <a:chExt cx="2152543" cy="1034741"/>
          </a:xfrm>
        </p:grpSpPr>
        <p:sp>
          <p:nvSpPr>
            <p:cNvPr id="5" name="Rectangle 4">
              <a:extLst>
                <a:ext uri="{FF2B5EF4-FFF2-40B4-BE49-F238E27FC236}">
                  <a16:creationId xmlns:a16="http://schemas.microsoft.com/office/drawing/2014/main" id="{FD1950F7-8E63-B649-91D8-D2C6C64FE434}"/>
                </a:ext>
              </a:extLst>
            </p:cNvPr>
            <p:cNvSpPr/>
            <p:nvPr/>
          </p:nvSpPr>
          <p:spPr>
            <a:xfrm>
              <a:off x="2199624" y="872562"/>
              <a:ext cx="1342801" cy="6712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ZoneTexte 5">
              <a:extLst>
                <a:ext uri="{FF2B5EF4-FFF2-40B4-BE49-F238E27FC236}">
                  <a16:creationId xmlns:a16="http://schemas.microsoft.com/office/drawing/2014/main" id="{A4E4F4D8-EDFF-C24C-8EBB-5425AC5C90AF}"/>
                </a:ext>
              </a:extLst>
            </p:cNvPr>
            <p:cNvSpPr txBox="1"/>
            <p:nvPr/>
          </p:nvSpPr>
          <p:spPr>
            <a:xfrm>
              <a:off x="1656411" y="1236063"/>
              <a:ext cx="2152543" cy="6712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FR" sz="1700" kern="1200" dirty="0" smtClean="0"/>
                <a:t>Formations académiques traditionnelles</a:t>
              </a:r>
              <a:endParaRPr lang="fr-FR" sz="1700" kern="1200" dirty="0"/>
            </a:p>
          </p:txBody>
        </p:sp>
      </p:grpSp>
      <p:sp>
        <p:nvSpPr>
          <p:cNvPr id="16" name="Rectangle à coins arrondis 15">
            <a:extLst>
              <a:ext uri="{FF2B5EF4-FFF2-40B4-BE49-F238E27FC236}">
                <a16:creationId xmlns:a16="http://schemas.microsoft.com/office/drawing/2014/main" id="{22723192-1DCF-764D-B284-22B74059AA08}"/>
              </a:ext>
            </a:extLst>
          </p:cNvPr>
          <p:cNvSpPr/>
          <p:nvPr>
            <p:custDataLst>
              <p:tags r:id="rId2"/>
            </p:custDataLst>
          </p:nvPr>
        </p:nvSpPr>
        <p:spPr>
          <a:xfrm>
            <a:off x="2259617" y="987798"/>
            <a:ext cx="6776878" cy="1494011"/>
          </a:xfrm>
          <a:prstGeom prst="roundRect">
            <a:avLst/>
          </a:prstGeom>
        </p:spPr>
        <p:style>
          <a:lnRef idx="1">
            <a:schemeClr val="accent3"/>
          </a:lnRef>
          <a:fillRef idx="1002">
            <a:schemeClr val="lt2"/>
          </a:fillRef>
          <a:effectRef idx="1">
            <a:schemeClr val="accent3"/>
          </a:effectRef>
          <a:fontRef idx="minor">
            <a:schemeClr val="dk1"/>
          </a:fontRef>
        </p:style>
        <p:txBody>
          <a:bodyPr/>
          <a:lstStyle/>
          <a:p>
            <a:pPr marL="285750" indent="-285750">
              <a:buFont typeface="Arial" panose="020B0604020202020204" pitchFamily="34" charset="0"/>
              <a:buChar char="•"/>
            </a:pPr>
            <a:r>
              <a:rPr lang="fr-BE" sz="1700" dirty="0"/>
              <a:t>F</a:t>
            </a:r>
            <a:r>
              <a:rPr lang="fr-BE" sz="1700" dirty="0" smtClean="0"/>
              <a:t>ilières d’ingénieur ou informatique qui intègrent l’IA</a:t>
            </a:r>
          </a:p>
          <a:p>
            <a:pPr marL="285750" indent="-285750">
              <a:buFont typeface="Arial" panose="020B0604020202020204" pitchFamily="34" charset="0"/>
              <a:buChar char="•"/>
            </a:pPr>
            <a:r>
              <a:rPr lang="fr-BE" sz="1700" dirty="0" smtClean="0"/>
              <a:t>Cours IA en option de programmes « généralistes »</a:t>
            </a:r>
          </a:p>
          <a:p>
            <a:pPr marL="285750" indent="-285750">
              <a:buFont typeface="Arial" panose="020B0604020202020204" pitchFamily="34" charset="0"/>
              <a:buChar char="•"/>
            </a:pPr>
            <a:r>
              <a:rPr lang="fr-BE" sz="1700" dirty="0" smtClean="0"/>
              <a:t>Méthodes traditionnelles : cours théoriques, stage, TFE</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dirty="0" smtClean="0"/>
              <a:t>Compétences : digitales + -	métier - 		</a:t>
            </a:r>
            <a:r>
              <a:rPr lang="fr-BE" i="1" dirty="0" smtClean="0"/>
              <a:t>soft </a:t>
            </a:r>
            <a:r>
              <a:rPr lang="fr-BE" i="1" dirty="0" err="1" smtClean="0"/>
              <a:t>skills</a:t>
            </a:r>
            <a:r>
              <a:rPr lang="fr-BE" i="1" dirty="0" smtClean="0"/>
              <a:t> </a:t>
            </a:r>
            <a:r>
              <a:rPr lang="fr-BE" dirty="0" smtClean="0"/>
              <a:t>+ </a:t>
            </a:r>
            <a:endParaRPr lang="fr-BE" i="1" dirty="0" smtClean="0"/>
          </a:p>
        </p:txBody>
      </p:sp>
      <p:sp>
        <p:nvSpPr>
          <p:cNvPr id="26" name="Arc plein 25">
            <a:extLst>
              <a:ext uri="{FF2B5EF4-FFF2-40B4-BE49-F238E27FC236}">
                <a16:creationId xmlns:a16="http://schemas.microsoft.com/office/drawing/2014/main" id="{83564134-5688-8F44-BAAE-E11B79CAAFD1}"/>
              </a:ext>
            </a:extLst>
          </p:cNvPr>
          <p:cNvSpPr/>
          <p:nvPr>
            <p:custDataLst>
              <p:tags r:id="rId3"/>
            </p:custDataLst>
          </p:nvPr>
        </p:nvSpPr>
        <p:spPr>
          <a:xfrm rot="11290347">
            <a:off x="-26431" y="2472130"/>
            <a:ext cx="1836856" cy="1868100"/>
          </a:xfrm>
          <a:prstGeom prst="blockArc">
            <a:avLst>
              <a:gd name="adj1" fmla="val 13493303"/>
              <a:gd name="adj2" fmla="val 6639010"/>
              <a:gd name="adj3" fmla="val 10131"/>
            </a:avLst>
          </a:prstGeom>
          <a:solidFill>
            <a:schemeClr val="tx2">
              <a:lumMod val="75000"/>
              <a:alpha val="74902"/>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itre 3"/>
          <p:cNvSpPr txBox="1">
            <a:spLocks/>
          </p:cNvSpPr>
          <p:nvPr>
            <p:custDataLst>
              <p:tags r:id="rId4"/>
            </p:custDataLst>
          </p:nvPr>
        </p:nvSpPr>
        <p:spPr>
          <a:xfrm>
            <a:off x="656360" y="255839"/>
            <a:ext cx="7886700" cy="6470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smtClean="0">
                <a:solidFill>
                  <a:srgbClr val="000000"/>
                </a:solidFill>
                <a:latin typeface="Georgia" panose="02040502050405020303" pitchFamily="18" charset="0"/>
                <a:ea typeface="+mn-ea"/>
                <a:cs typeface="+mn-cs"/>
              </a:rPr>
              <a:t>Principaux résultats</a:t>
            </a:r>
            <a:endParaRPr lang="en-US" sz="3600" dirty="0">
              <a:solidFill>
                <a:srgbClr val="000000"/>
              </a:solidFill>
              <a:latin typeface="Georgia" panose="02040502050405020303" pitchFamily="18" charset="0"/>
              <a:ea typeface="+mn-ea"/>
              <a:cs typeface="+mn-cs"/>
            </a:endParaRPr>
          </a:p>
        </p:txBody>
      </p:sp>
      <p:sp>
        <p:nvSpPr>
          <p:cNvPr id="30" name="ZoneTexte 29">
            <a:extLst>
              <a:ext uri="{FF2B5EF4-FFF2-40B4-BE49-F238E27FC236}">
                <a16:creationId xmlns:a16="http://schemas.microsoft.com/office/drawing/2014/main" id="{A4E4F4D8-EDFF-C24C-8EBB-5425AC5C90AF}"/>
              </a:ext>
            </a:extLst>
          </p:cNvPr>
          <p:cNvSpPr txBox="1"/>
          <p:nvPr>
            <p:custDataLst>
              <p:tags r:id="rId5"/>
            </p:custDataLst>
          </p:nvPr>
        </p:nvSpPr>
        <p:spPr>
          <a:xfrm>
            <a:off x="385767" y="3144027"/>
            <a:ext cx="1012463" cy="5243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FR" b="1" kern="1200" dirty="0" smtClean="0"/>
              <a:t>Centres de formation</a:t>
            </a:r>
            <a:endParaRPr lang="fr-FR" b="1" kern="1200" dirty="0"/>
          </a:p>
        </p:txBody>
      </p:sp>
      <p:sp>
        <p:nvSpPr>
          <p:cNvPr id="27" name="Arc plein 26">
            <a:extLst>
              <a:ext uri="{FF2B5EF4-FFF2-40B4-BE49-F238E27FC236}">
                <a16:creationId xmlns:a16="http://schemas.microsoft.com/office/drawing/2014/main" id="{83564134-5688-8F44-BAAE-E11B79CAAFD1}"/>
              </a:ext>
            </a:extLst>
          </p:cNvPr>
          <p:cNvSpPr/>
          <p:nvPr>
            <p:custDataLst>
              <p:tags r:id="rId6"/>
            </p:custDataLst>
          </p:nvPr>
        </p:nvSpPr>
        <p:spPr>
          <a:xfrm rot="18481780">
            <a:off x="461538" y="872127"/>
            <a:ext cx="1873384" cy="1846507"/>
          </a:xfrm>
          <a:prstGeom prst="blockArc">
            <a:avLst>
              <a:gd name="adj1" fmla="val 13139121"/>
              <a:gd name="adj2" fmla="val 7797073"/>
              <a:gd name="adj3" fmla="val 10248"/>
            </a:avLst>
          </a:prstGeom>
          <a:solidFill>
            <a:schemeClr val="tx2">
              <a:lumMod val="60000"/>
              <a:lumOff val="40000"/>
              <a:alpha val="74902"/>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angle à coins arrondis 32">
            <a:extLst>
              <a:ext uri="{FF2B5EF4-FFF2-40B4-BE49-F238E27FC236}">
                <a16:creationId xmlns:a16="http://schemas.microsoft.com/office/drawing/2014/main" id="{22723192-1DCF-764D-B284-22B74059AA08}"/>
              </a:ext>
            </a:extLst>
          </p:cNvPr>
          <p:cNvSpPr/>
          <p:nvPr>
            <p:custDataLst>
              <p:tags r:id="rId7"/>
            </p:custDataLst>
          </p:nvPr>
        </p:nvSpPr>
        <p:spPr>
          <a:xfrm>
            <a:off x="2259617" y="2631485"/>
            <a:ext cx="6776878" cy="1494011"/>
          </a:xfrm>
          <a:prstGeom prst="roundRect">
            <a:avLst/>
          </a:prstGeom>
        </p:spPr>
        <p:style>
          <a:lnRef idx="1">
            <a:schemeClr val="accent3"/>
          </a:lnRef>
          <a:fillRef idx="1002">
            <a:schemeClr val="lt2"/>
          </a:fillRef>
          <a:effectRef idx="1">
            <a:schemeClr val="accent3"/>
          </a:effectRef>
          <a:fontRef idx="minor">
            <a:schemeClr val="dk1"/>
          </a:fontRef>
        </p:style>
        <p:txBody>
          <a:bodyPr/>
          <a:lstStyle/>
          <a:p>
            <a:pPr marL="285750" indent="-285750">
              <a:buFont typeface="Arial" panose="020B0604020202020204" pitchFamily="34" charset="0"/>
              <a:buChar char="•"/>
            </a:pPr>
            <a:r>
              <a:rPr lang="fr-BE" sz="1700" b="1" dirty="0" smtClean="0"/>
              <a:t>Formations qualifiantes ou de « mise à jour »</a:t>
            </a:r>
          </a:p>
          <a:p>
            <a:pPr marL="285750" indent="-285750">
              <a:buFont typeface="Arial" panose="020B0604020202020204" pitchFamily="34" charset="0"/>
              <a:buChar char="•"/>
            </a:pPr>
            <a:r>
              <a:rPr lang="fr-BE" sz="1700" b="1" dirty="0" smtClean="0"/>
              <a:t>Méthodes variées : alternance, MOOC, webinaires, etc.</a:t>
            </a:r>
          </a:p>
          <a:p>
            <a:pPr marL="285750" indent="-285750">
              <a:buFont typeface="Arial" panose="020B0604020202020204" pitchFamily="34" charset="0"/>
              <a:buChar char="•"/>
            </a:pPr>
            <a:r>
              <a:rPr lang="fr-BE" sz="1700" b="1" dirty="0" smtClean="0"/>
              <a:t>A destination des travailleurs ou demandeurs d’emploi</a:t>
            </a:r>
          </a:p>
          <a:p>
            <a:pPr marL="285750" indent="-285750">
              <a:buFont typeface="Arial" panose="020B0604020202020204" pitchFamily="34" charset="0"/>
              <a:buChar char="•"/>
            </a:pPr>
            <a:endParaRPr lang="fr-BE" sz="1700" dirty="0"/>
          </a:p>
          <a:p>
            <a:pPr marL="285750" indent="-285750">
              <a:buFont typeface="Arial" panose="020B0604020202020204" pitchFamily="34" charset="0"/>
              <a:buChar char="•"/>
            </a:pPr>
            <a:r>
              <a:rPr lang="fr-BE" sz="2000" b="1" dirty="0"/>
              <a:t>Compétences : digitales + </a:t>
            </a:r>
            <a:r>
              <a:rPr lang="fr-BE" sz="2000" b="1" dirty="0" smtClean="0"/>
              <a:t>	       métier ++</a:t>
            </a:r>
            <a:r>
              <a:rPr lang="fr-BE" sz="2000" b="1" dirty="0"/>
              <a:t>	</a:t>
            </a:r>
            <a:r>
              <a:rPr lang="fr-BE" sz="2000" b="1" dirty="0" smtClean="0"/>
              <a:t>   </a:t>
            </a:r>
            <a:r>
              <a:rPr lang="fr-BE" sz="2000" b="1" i="1" dirty="0" smtClean="0"/>
              <a:t>soft </a:t>
            </a:r>
            <a:r>
              <a:rPr lang="fr-BE" sz="2000" b="1" i="1" dirty="0" err="1"/>
              <a:t>skills</a:t>
            </a:r>
            <a:r>
              <a:rPr lang="fr-BE" sz="2000" b="1" i="1" dirty="0"/>
              <a:t> </a:t>
            </a:r>
            <a:r>
              <a:rPr lang="fr-BE" sz="2000" b="1" dirty="0"/>
              <a:t>-</a:t>
            </a:r>
            <a:r>
              <a:rPr lang="fr-BE" sz="2000" b="1" dirty="0" smtClean="0"/>
              <a:t> </a:t>
            </a:r>
            <a:endParaRPr lang="fr-BE" sz="2000" dirty="0" smtClean="0"/>
          </a:p>
          <a:p>
            <a:pPr marL="285750" indent="-285750">
              <a:buFont typeface="Arial" panose="020B0604020202020204" pitchFamily="34" charset="0"/>
              <a:buChar char="•"/>
            </a:pPr>
            <a:endParaRPr lang="fr-BE" sz="1700"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a:p>
        </p:txBody>
      </p:sp>
      <p:pic>
        <p:nvPicPr>
          <p:cNvPr id="15" name="Image 14"/>
          <p:cNvPicPr>
            <a:picLocks noChangeAspect="1"/>
          </p:cNvPicPr>
          <p:nvPr>
            <p:custDataLst>
              <p:tags r:id="rId8"/>
            </p:custDataLst>
          </p:nvPr>
        </p:nvPicPr>
        <p:blipFill>
          <a:blip r:embed="rId10"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spTree>
    <p:extLst>
      <p:ext uri="{BB962C8B-B14F-4D97-AF65-F5344CB8AC3E}">
        <p14:creationId xmlns:p14="http://schemas.microsoft.com/office/powerpoint/2010/main" val="13146029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pic>
        <p:nvPicPr>
          <p:cNvPr id="3" name="Image 2"/>
          <p:cNvPicPr>
            <a:picLocks noChangeAspect="1"/>
          </p:cNvPicPr>
          <p:nvPr>
            <p:custDataLst>
              <p:tags r:id="rId2"/>
            </p:custDataLst>
          </p:nvPr>
        </p:nvPicPr>
        <p:blipFill>
          <a:blip r:embed="rId8"/>
          <a:stretch>
            <a:fillRect/>
          </a:stretch>
        </p:blipFill>
        <p:spPr>
          <a:xfrm>
            <a:off x="886226" y="2054941"/>
            <a:ext cx="7636880" cy="3470787"/>
          </a:xfrm>
          <a:prstGeom prst="rect">
            <a:avLst/>
          </a:prstGeom>
        </p:spPr>
      </p:pic>
      <p:sp>
        <p:nvSpPr>
          <p:cNvPr id="6" name="AutoShape 2" descr="C:\Users\Simon Wuidar\Downloads\bec8nkijcgtnh1ydp0na.webp"/>
          <p:cNvSpPr>
            <a:spLocks noChangeAspect="1" noChangeArrowheads="1"/>
          </p:cNvSpPr>
          <p:nvPr>
            <p:custDataLst>
              <p:tags r:id="rId3"/>
            </p:custDataLst>
          </p:nvPr>
        </p:nvSpPr>
        <p:spPr bwMode="auto">
          <a:xfrm>
            <a:off x="2643136" y="1182891"/>
            <a:ext cx="2292658" cy="229266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BE"/>
          </a:p>
        </p:txBody>
      </p:sp>
      <p:pic>
        <p:nvPicPr>
          <p:cNvPr id="7" name="Image 6"/>
          <p:cNvPicPr>
            <a:picLocks noChangeAspect="1"/>
          </p:cNvPicPr>
          <p:nvPr>
            <p:custDataLst>
              <p:tags r:id="rId4"/>
            </p:custDataLst>
          </p:nvPr>
        </p:nvPicPr>
        <p:blipFill>
          <a:blip r:embed="rId9"/>
          <a:stretch>
            <a:fillRect/>
          </a:stretch>
        </p:blipFill>
        <p:spPr>
          <a:xfrm>
            <a:off x="4789743" y="316096"/>
            <a:ext cx="2706944" cy="1362204"/>
          </a:xfrm>
          <a:prstGeom prst="rect">
            <a:avLst/>
          </a:prstGeom>
        </p:spPr>
      </p:pic>
      <p:pic>
        <p:nvPicPr>
          <p:cNvPr id="8" name="Image 7"/>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2349909" y="230330"/>
            <a:ext cx="2146607" cy="1388586"/>
          </a:xfrm>
          <a:prstGeom prst="rect">
            <a:avLst/>
          </a:prstGeom>
        </p:spPr>
      </p:pic>
    </p:spTree>
    <p:extLst>
      <p:ext uri="{BB962C8B-B14F-4D97-AF65-F5344CB8AC3E}">
        <p14:creationId xmlns:p14="http://schemas.microsoft.com/office/powerpoint/2010/main" val="1766981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11E9A864-781C-3740-85C7-7F1C2F550D73}"/>
              </a:ext>
            </a:extLst>
          </p:cNvPr>
          <p:cNvGrpSpPr/>
          <p:nvPr>
            <p:custDataLst>
              <p:tags r:id="rId1"/>
            </p:custDataLst>
          </p:nvPr>
        </p:nvGrpSpPr>
        <p:grpSpPr>
          <a:xfrm>
            <a:off x="536843" y="1420203"/>
            <a:ext cx="1722774" cy="548159"/>
            <a:chOff x="1656411" y="872562"/>
            <a:chExt cx="2152543" cy="1034741"/>
          </a:xfrm>
        </p:grpSpPr>
        <p:sp>
          <p:nvSpPr>
            <p:cNvPr id="5" name="Rectangle 4">
              <a:extLst>
                <a:ext uri="{FF2B5EF4-FFF2-40B4-BE49-F238E27FC236}">
                  <a16:creationId xmlns:a16="http://schemas.microsoft.com/office/drawing/2014/main" id="{FD1950F7-8E63-B649-91D8-D2C6C64FE434}"/>
                </a:ext>
              </a:extLst>
            </p:cNvPr>
            <p:cNvSpPr/>
            <p:nvPr/>
          </p:nvSpPr>
          <p:spPr>
            <a:xfrm>
              <a:off x="2199624" y="872562"/>
              <a:ext cx="1342801" cy="6712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ZoneTexte 5">
              <a:extLst>
                <a:ext uri="{FF2B5EF4-FFF2-40B4-BE49-F238E27FC236}">
                  <a16:creationId xmlns:a16="http://schemas.microsoft.com/office/drawing/2014/main" id="{A4E4F4D8-EDFF-C24C-8EBB-5425AC5C90AF}"/>
                </a:ext>
              </a:extLst>
            </p:cNvPr>
            <p:cNvSpPr txBox="1"/>
            <p:nvPr/>
          </p:nvSpPr>
          <p:spPr>
            <a:xfrm>
              <a:off x="1656411" y="1236063"/>
              <a:ext cx="2152543" cy="6712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FR" sz="1700" kern="1200" dirty="0" smtClean="0"/>
                <a:t>Formations académiques traditionnelles</a:t>
              </a:r>
              <a:endParaRPr lang="fr-FR" sz="1700" kern="1200" dirty="0"/>
            </a:p>
          </p:txBody>
        </p:sp>
      </p:grpSp>
      <p:sp>
        <p:nvSpPr>
          <p:cNvPr id="13" name="Rectangle 12">
            <a:extLst>
              <a:ext uri="{FF2B5EF4-FFF2-40B4-BE49-F238E27FC236}">
                <a16:creationId xmlns:a16="http://schemas.microsoft.com/office/drawing/2014/main" id="{107687DA-6833-FF4A-BA72-47CD7ACC3E9E}"/>
              </a:ext>
            </a:extLst>
          </p:cNvPr>
          <p:cNvSpPr/>
          <p:nvPr>
            <p:custDataLst>
              <p:tags r:id="rId2"/>
            </p:custDataLst>
          </p:nvPr>
        </p:nvSpPr>
        <p:spPr>
          <a:xfrm>
            <a:off x="977018" y="4848910"/>
            <a:ext cx="1074702" cy="5243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à coins arrondis 15">
            <a:extLst>
              <a:ext uri="{FF2B5EF4-FFF2-40B4-BE49-F238E27FC236}">
                <a16:creationId xmlns:a16="http://schemas.microsoft.com/office/drawing/2014/main" id="{22723192-1DCF-764D-B284-22B74059AA08}"/>
              </a:ext>
            </a:extLst>
          </p:cNvPr>
          <p:cNvSpPr/>
          <p:nvPr>
            <p:custDataLst>
              <p:tags r:id="rId3"/>
            </p:custDataLst>
          </p:nvPr>
        </p:nvSpPr>
        <p:spPr>
          <a:xfrm>
            <a:off x="2259617" y="987798"/>
            <a:ext cx="6776878" cy="1494011"/>
          </a:xfrm>
          <a:prstGeom prst="roundRect">
            <a:avLst/>
          </a:prstGeom>
        </p:spPr>
        <p:style>
          <a:lnRef idx="1">
            <a:schemeClr val="accent3"/>
          </a:lnRef>
          <a:fillRef idx="1002">
            <a:schemeClr val="lt2"/>
          </a:fillRef>
          <a:effectRef idx="1">
            <a:schemeClr val="accent3"/>
          </a:effectRef>
          <a:fontRef idx="minor">
            <a:schemeClr val="dk1"/>
          </a:fontRef>
        </p:style>
        <p:txBody>
          <a:bodyPr/>
          <a:lstStyle/>
          <a:p>
            <a:pPr marL="285750" indent="-285750">
              <a:buFont typeface="Arial" panose="020B0604020202020204" pitchFamily="34" charset="0"/>
              <a:buChar char="•"/>
            </a:pPr>
            <a:r>
              <a:rPr lang="fr-BE" sz="1700" dirty="0"/>
              <a:t>F</a:t>
            </a:r>
            <a:r>
              <a:rPr lang="fr-BE" sz="1700" dirty="0" smtClean="0"/>
              <a:t>ilières d’ingénieur ou informatique qui intègrent l’IA</a:t>
            </a:r>
          </a:p>
          <a:p>
            <a:pPr marL="285750" indent="-285750">
              <a:buFont typeface="Arial" panose="020B0604020202020204" pitchFamily="34" charset="0"/>
              <a:buChar char="•"/>
            </a:pPr>
            <a:r>
              <a:rPr lang="fr-BE" sz="1700" dirty="0" smtClean="0"/>
              <a:t>Cours IA en option de programmes « généralistes »</a:t>
            </a:r>
          </a:p>
          <a:p>
            <a:pPr marL="285750" indent="-285750">
              <a:buFont typeface="Arial" panose="020B0604020202020204" pitchFamily="34" charset="0"/>
              <a:buChar char="•"/>
            </a:pPr>
            <a:r>
              <a:rPr lang="fr-BE" sz="1700" dirty="0" smtClean="0"/>
              <a:t>Méthodes traditionnelles : cours théoriques, stage, TFE</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dirty="0" smtClean="0"/>
              <a:t>Compétences : digitales + -	métier - 		</a:t>
            </a:r>
            <a:r>
              <a:rPr lang="fr-BE" i="1" dirty="0" smtClean="0"/>
              <a:t>soft </a:t>
            </a:r>
            <a:r>
              <a:rPr lang="fr-BE" i="1" dirty="0" err="1" smtClean="0"/>
              <a:t>skills</a:t>
            </a:r>
            <a:r>
              <a:rPr lang="fr-BE" i="1" dirty="0" smtClean="0"/>
              <a:t> </a:t>
            </a:r>
            <a:r>
              <a:rPr lang="fr-BE" dirty="0" smtClean="0"/>
              <a:t>+ </a:t>
            </a:r>
            <a:endParaRPr lang="fr-BE" i="1" dirty="0" smtClean="0"/>
          </a:p>
        </p:txBody>
      </p:sp>
      <p:sp>
        <p:nvSpPr>
          <p:cNvPr id="26" name="Arc plein 25">
            <a:extLst>
              <a:ext uri="{FF2B5EF4-FFF2-40B4-BE49-F238E27FC236}">
                <a16:creationId xmlns:a16="http://schemas.microsoft.com/office/drawing/2014/main" id="{83564134-5688-8F44-BAAE-E11B79CAAFD1}"/>
              </a:ext>
            </a:extLst>
          </p:cNvPr>
          <p:cNvSpPr/>
          <p:nvPr>
            <p:custDataLst>
              <p:tags r:id="rId4"/>
            </p:custDataLst>
          </p:nvPr>
        </p:nvSpPr>
        <p:spPr>
          <a:xfrm rot="11290347">
            <a:off x="-26431" y="2472130"/>
            <a:ext cx="1836856" cy="1868100"/>
          </a:xfrm>
          <a:prstGeom prst="blockArc">
            <a:avLst>
              <a:gd name="adj1" fmla="val 13493303"/>
              <a:gd name="adj2" fmla="val 6639010"/>
              <a:gd name="adj3" fmla="val 10131"/>
            </a:avLst>
          </a:prstGeom>
          <a:solidFill>
            <a:schemeClr val="tx2">
              <a:lumMod val="60000"/>
              <a:lumOff val="40000"/>
              <a:alpha val="74902"/>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itre 3"/>
          <p:cNvSpPr txBox="1">
            <a:spLocks/>
          </p:cNvSpPr>
          <p:nvPr>
            <p:custDataLst>
              <p:tags r:id="rId5"/>
            </p:custDataLst>
          </p:nvPr>
        </p:nvSpPr>
        <p:spPr>
          <a:xfrm>
            <a:off x="656360" y="255839"/>
            <a:ext cx="7886700" cy="6470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smtClean="0">
                <a:solidFill>
                  <a:srgbClr val="000000"/>
                </a:solidFill>
                <a:latin typeface="Georgia" panose="02040502050405020303" pitchFamily="18" charset="0"/>
                <a:ea typeface="+mn-ea"/>
                <a:cs typeface="+mn-cs"/>
              </a:rPr>
              <a:t>Principaux résultats</a:t>
            </a:r>
            <a:endParaRPr lang="en-US" sz="3600" dirty="0">
              <a:solidFill>
                <a:srgbClr val="000000"/>
              </a:solidFill>
              <a:latin typeface="Georgia" panose="02040502050405020303" pitchFamily="18" charset="0"/>
              <a:ea typeface="+mn-ea"/>
              <a:cs typeface="+mn-cs"/>
            </a:endParaRPr>
          </a:p>
        </p:txBody>
      </p:sp>
      <p:sp>
        <p:nvSpPr>
          <p:cNvPr id="30" name="ZoneTexte 29">
            <a:extLst>
              <a:ext uri="{FF2B5EF4-FFF2-40B4-BE49-F238E27FC236}">
                <a16:creationId xmlns:a16="http://schemas.microsoft.com/office/drawing/2014/main" id="{A4E4F4D8-EDFF-C24C-8EBB-5425AC5C90AF}"/>
              </a:ext>
            </a:extLst>
          </p:cNvPr>
          <p:cNvSpPr txBox="1"/>
          <p:nvPr>
            <p:custDataLst>
              <p:tags r:id="rId6"/>
            </p:custDataLst>
          </p:nvPr>
        </p:nvSpPr>
        <p:spPr>
          <a:xfrm>
            <a:off x="385767" y="3144027"/>
            <a:ext cx="1012463" cy="5243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FR" kern="1200" dirty="0" smtClean="0"/>
              <a:t>Centres de formation</a:t>
            </a:r>
            <a:endParaRPr lang="fr-FR" kern="1200" dirty="0"/>
          </a:p>
        </p:txBody>
      </p:sp>
      <p:sp>
        <p:nvSpPr>
          <p:cNvPr id="31" name="ZoneTexte 30">
            <a:extLst>
              <a:ext uri="{FF2B5EF4-FFF2-40B4-BE49-F238E27FC236}">
                <a16:creationId xmlns:a16="http://schemas.microsoft.com/office/drawing/2014/main" id="{A4E4F4D8-EDFF-C24C-8EBB-5425AC5C90AF}"/>
              </a:ext>
            </a:extLst>
          </p:cNvPr>
          <p:cNvSpPr txBox="1"/>
          <p:nvPr>
            <p:custDataLst>
              <p:tags r:id="rId7"/>
            </p:custDataLst>
          </p:nvPr>
        </p:nvSpPr>
        <p:spPr>
          <a:xfrm>
            <a:off x="585843" y="4964615"/>
            <a:ext cx="1603966" cy="5243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FR" b="1" kern="1200" dirty="0" smtClean="0"/>
              <a:t>Formations « alternatives »</a:t>
            </a:r>
            <a:endParaRPr lang="fr-FR" b="1" kern="1200" dirty="0"/>
          </a:p>
        </p:txBody>
      </p:sp>
      <p:sp>
        <p:nvSpPr>
          <p:cNvPr id="27" name="Arc plein 26">
            <a:extLst>
              <a:ext uri="{FF2B5EF4-FFF2-40B4-BE49-F238E27FC236}">
                <a16:creationId xmlns:a16="http://schemas.microsoft.com/office/drawing/2014/main" id="{83564134-5688-8F44-BAAE-E11B79CAAFD1}"/>
              </a:ext>
            </a:extLst>
          </p:cNvPr>
          <p:cNvSpPr/>
          <p:nvPr>
            <p:custDataLst>
              <p:tags r:id="rId8"/>
            </p:custDataLst>
          </p:nvPr>
        </p:nvSpPr>
        <p:spPr>
          <a:xfrm rot="18481780">
            <a:off x="461538" y="872127"/>
            <a:ext cx="1873384" cy="1846507"/>
          </a:xfrm>
          <a:prstGeom prst="blockArc">
            <a:avLst>
              <a:gd name="adj1" fmla="val 13139121"/>
              <a:gd name="adj2" fmla="val 7797073"/>
              <a:gd name="adj3" fmla="val 10248"/>
            </a:avLst>
          </a:prstGeom>
          <a:solidFill>
            <a:schemeClr val="tx2">
              <a:lumMod val="60000"/>
              <a:lumOff val="40000"/>
              <a:alpha val="74902"/>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angle à coins arrondis 32">
            <a:extLst>
              <a:ext uri="{FF2B5EF4-FFF2-40B4-BE49-F238E27FC236}">
                <a16:creationId xmlns:a16="http://schemas.microsoft.com/office/drawing/2014/main" id="{22723192-1DCF-764D-B284-22B74059AA08}"/>
              </a:ext>
            </a:extLst>
          </p:cNvPr>
          <p:cNvSpPr/>
          <p:nvPr>
            <p:custDataLst>
              <p:tags r:id="rId9"/>
            </p:custDataLst>
          </p:nvPr>
        </p:nvSpPr>
        <p:spPr>
          <a:xfrm>
            <a:off x="2259617" y="2631485"/>
            <a:ext cx="6776878" cy="1494011"/>
          </a:xfrm>
          <a:prstGeom prst="roundRect">
            <a:avLst/>
          </a:prstGeom>
        </p:spPr>
        <p:style>
          <a:lnRef idx="1">
            <a:schemeClr val="accent3"/>
          </a:lnRef>
          <a:fillRef idx="1002">
            <a:schemeClr val="lt2"/>
          </a:fillRef>
          <a:effectRef idx="1">
            <a:schemeClr val="accent3"/>
          </a:effectRef>
          <a:fontRef idx="minor">
            <a:schemeClr val="dk1"/>
          </a:fontRef>
        </p:style>
        <p:txBody>
          <a:bodyPr/>
          <a:lstStyle/>
          <a:p>
            <a:pPr marL="285750" indent="-285750">
              <a:buFont typeface="Arial" panose="020B0604020202020204" pitchFamily="34" charset="0"/>
              <a:buChar char="•"/>
            </a:pPr>
            <a:r>
              <a:rPr lang="fr-BE" sz="1700" dirty="0" smtClean="0"/>
              <a:t>Formations qualifiantes ou de « mise à jour »</a:t>
            </a:r>
          </a:p>
          <a:p>
            <a:pPr marL="285750" indent="-285750">
              <a:buFont typeface="Arial" panose="020B0604020202020204" pitchFamily="34" charset="0"/>
              <a:buChar char="•"/>
            </a:pPr>
            <a:r>
              <a:rPr lang="fr-BE" sz="1700" dirty="0" smtClean="0"/>
              <a:t>Méthodes variées : alternance, MOOC, webinaires, etc.</a:t>
            </a:r>
          </a:p>
          <a:p>
            <a:pPr marL="285750" indent="-285750">
              <a:buFont typeface="Arial" panose="020B0604020202020204" pitchFamily="34" charset="0"/>
              <a:buChar char="•"/>
            </a:pPr>
            <a:r>
              <a:rPr lang="fr-BE" sz="1700" dirty="0" smtClean="0"/>
              <a:t>A destination des travailleurs ou demandeurs d’emploi</a:t>
            </a:r>
          </a:p>
          <a:p>
            <a:pPr marL="285750" indent="-285750">
              <a:buFont typeface="Arial" panose="020B0604020202020204" pitchFamily="34" charset="0"/>
              <a:buChar char="•"/>
            </a:pPr>
            <a:endParaRPr lang="fr-BE" sz="1700" dirty="0"/>
          </a:p>
          <a:p>
            <a:pPr marL="285750" indent="-285750">
              <a:buFont typeface="Arial" panose="020B0604020202020204" pitchFamily="34" charset="0"/>
              <a:buChar char="•"/>
            </a:pPr>
            <a:r>
              <a:rPr lang="fr-BE" dirty="0"/>
              <a:t>Compétences : digitales + </a:t>
            </a:r>
            <a:r>
              <a:rPr lang="fr-BE" dirty="0" smtClean="0"/>
              <a:t>	</a:t>
            </a:r>
            <a:r>
              <a:rPr lang="fr-BE" dirty="0"/>
              <a:t>	métier </a:t>
            </a:r>
            <a:r>
              <a:rPr lang="fr-BE" dirty="0" smtClean="0"/>
              <a:t>++</a:t>
            </a:r>
            <a:r>
              <a:rPr lang="fr-BE" dirty="0"/>
              <a:t>		</a:t>
            </a:r>
            <a:r>
              <a:rPr lang="fr-BE" i="1" dirty="0"/>
              <a:t>soft </a:t>
            </a:r>
            <a:r>
              <a:rPr lang="fr-BE" i="1" dirty="0" err="1"/>
              <a:t>skills</a:t>
            </a:r>
            <a:r>
              <a:rPr lang="fr-BE" i="1" dirty="0"/>
              <a:t> </a:t>
            </a:r>
            <a:r>
              <a:rPr lang="fr-BE" dirty="0"/>
              <a:t>-</a:t>
            </a:r>
            <a:r>
              <a:rPr lang="fr-BE" dirty="0" smtClean="0"/>
              <a:t> </a:t>
            </a:r>
          </a:p>
          <a:p>
            <a:pPr marL="285750" indent="-285750">
              <a:buFont typeface="Arial" panose="020B0604020202020204" pitchFamily="34" charset="0"/>
              <a:buChar char="•"/>
            </a:pPr>
            <a:endParaRPr lang="fr-BE" sz="1700" dirty="0" smtClean="0"/>
          </a:p>
          <a:p>
            <a:pPr marL="285750" indent="-285750">
              <a:buFont typeface="Arial" panose="020B0604020202020204" pitchFamily="34" charset="0"/>
              <a:buChar char="•"/>
            </a:pPr>
            <a:endParaRPr lang="fr-BE" dirty="0" smtClean="0"/>
          </a:p>
          <a:p>
            <a:pPr marL="285750" indent="-285750">
              <a:buFont typeface="Arial" panose="020B0604020202020204" pitchFamily="34" charset="0"/>
              <a:buChar char="•"/>
            </a:pPr>
            <a:endParaRPr lang="fr-BE" dirty="0"/>
          </a:p>
        </p:txBody>
      </p:sp>
      <p:sp>
        <p:nvSpPr>
          <p:cNvPr id="34" name="Rectangle à coins arrondis 33">
            <a:extLst>
              <a:ext uri="{FF2B5EF4-FFF2-40B4-BE49-F238E27FC236}">
                <a16:creationId xmlns:a16="http://schemas.microsoft.com/office/drawing/2014/main" id="{22723192-1DCF-764D-B284-22B74059AA08}"/>
              </a:ext>
            </a:extLst>
          </p:cNvPr>
          <p:cNvSpPr/>
          <p:nvPr>
            <p:custDataLst>
              <p:tags r:id="rId10"/>
            </p:custDataLst>
          </p:nvPr>
        </p:nvSpPr>
        <p:spPr>
          <a:xfrm>
            <a:off x="2259617" y="4275172"/>
            <a:ext cx="6776878" cy="1671782"/>
          </a:xfrm>
          <a:prstGeom prst="roundRect">
            <a:avLst/>
          </a:prstGeom>
        </p:spPr>
        <p:style>
          <a:lnRef idx="1">
            <a:schemeClr val="accent3"/>
          </a:lnRef>
          <a:fillRef idx="1002">
            <a:schemeClr val="lt2"/>
          </a:fillRef>
          <a:effectRef idx="1">
            <a:schemeClr val="accent3"/>
          </a:effectRef>
          <a:fontRef idx="minor">
            <a:schemeClr val="dk1"/>
          </a:fontRef>
        </p:style>
        <p:txBody>
          <a:bodyPr/>
          <a:lstStyle/>
          <a:p>
            <a:pPr marL="285750" indent="-285750">
              <a:buFont typeface="Arial" panose="020B0604020202020204" pitchFamily="34" charset="0"/>
              <a:buChar char="•"/>
            </a:pPr>
            <a:r>
              <a:rPr lang="fr-BE" sz="1700" b="1" dirty="0" smtClean="0"/>
              <a:t>Apprentissage du code et de la programmation </a:t>
            </a:r>
          </a:p>
          <a:p>
            <a:pPr marL="285750" indent="-285750">
              <a:buFont typeface="Arial" panose="020B0604020202020204" pitchFamily="34" charset="0"/>
              <a:buChar char="•"/>
            </a:pPr>
            <a:r>
              <a:rPr lang="fr-BE" sz="1700" b="1" dirty="0" smtClean="0"/>
              <a:t>Méthodes disruptives : « piscines », </a:t>
            </a:r>
            <a:r>
              <a:rPr lang="fr-BE" sz="1700" b="1" i="1" dirty="0" err="1" smtClean="0"/>
              <a:t>gamification</a:t>
            </a:r>
            <a:r>
              <a:rPr lang="fr-BE" sz="1700" b="1" dirty="0" smtClean="0"/>
              <a:t>, apprentissage par problèmes</a:t>
            </a:r>
          </a:p>
          <a:p>
            <a:pPr marL="285750" indent="-285750">
              <a:buFont typeface="Arial" panose="020B0604020202020204" pitchFamily="34" charset="0"/>
              <a:buChar char="•"/>
            </a:pPr>
            <a:r>
              <a:rPr lang="fr-BE" sz="1700" b="1" dirty="0" smtClean="0"/>
              <a:t>Grande </a:t>
            </a:r>
            <a:r>
              <a:rPr lang="fr-BE" sz="1700" b="1" dirty="0" err="1" smtClean="0"/>
              <a:t>inclusivité</a:t>
            </a:r>
            <a:r>
              <a:rPr lang="fr-BE" sz="1700" b="1" dirty="0" smtClean="0"/>
              <a:t> : pas (peu) de prérequis</a:t>
            </a:r>
          </a:p>
          <a:p>
            <a:pPr marL="285750" indent="-285750">
              <a:spcBef>
                <a:spcPts val="1200"/>
              </a:spcBef>
              <a:buFont typeface="Arial" panose="020B0604020202020204" pitchFamily="34" charset="0"/>
              <a:buChar char="•"/>
            </a:pPr>
            <a:r>
              <a:rPr lang="fr-BE" sz="2000" b="1" dirty="0"/>
              <a:t>Compétences : digitales </a:t>
            </a:r>
            <a:r>
              <a:rPr lang="fr-BE" sz="2000" b="1" dirty="0" smtClean="0"/>
              <a:t>++</a:t>
            </a:r>
            <a:r>
              <a:rPr lang="fr-BE" sz="2000" b="1" dirty="0"/>
              <a:t>	</a:t>
            </a:r>
            <a:r>
              <a:rPr lang="fr-BE" sz="2000" b="1" dirty="0" smtClean="0"/>
              <a:t>	 métier +-</a:t>
            </a:r>
            <a:r>
              <a:rPr lang="fr-BE" sz="2000" b="1" dirty="0"/>
              <a:t>	</a:t>
            </a:r>
            <a:r>
              <a:rPr lang="fr-BE" sz="2000" b="1" dirty="0" smtClean="0"/>
              <a:t>  </a:t>
            </a:r>
            <a:r>
              <a:rPr lang="fr-BE" sz="2000" b="1" i="1" dirty="0" smtClean="0"/>
              <a:t>soft </a:t>
            </a:r>
            <a:r>
              <a:rPr lang="fr-BE" sz="2000" b="1" i="1" dirty="0" err="1"/>
              <a:t>skills</a:t>
            </a:r>
            <a:r>
              <a:rPr lang="fr-BE" sz="2000" b="1" i="1" dirty="0"/>
              <a:t> </a:t>
            </a:r>
            <a:r>
              <a:rPr lang="fr-BE" sz="2000" b="1" dirty="0" smtClean="0"/>
              <a:t>+- </a:t>
            </a:r>
            <a:endParaRPr lang="fr-BE" sz="2000" dirty="0"/>
          </a:p>
          <a:p>
            <a:pPr marL="285750" indent="-285750">
              <a:buFont typeface="Arial" panose="020B0604020202020204" pitchFamily="34" charset="0"/>
              <a:buChar char="•"/>
            </a:pPr>
            <a:endParaRPr lang="fr-BE" sz="1700" dirty="0" smtClean="0"/>
          </a:p>
          <a:p>
            <a:pPr marL="285750" indent="-285750">
              <a:buFont typeface="Arial" panose="020B0604020202020204" pitchFamily="34" charset="0"/>
              <a:buChar char="•"/>
            </a:pPr>
            <a:endParaRPr lang="fr-BE" dirty="0"/>
          </a:p>
        </p:txBody>
      </p:sp>
      <p:sp>
        <p:nvSpPr>
          <p:cNvPr id="28" name="Arc plein 27">
            <a:extLst>
              <a:ext uri="{FF2B5EF4-FFF2-40B4-BE49-F238E27FC236}">
                <a16:creationId xmlns:a16="http://schemas.microsoft.com/office/drawing/2014/main" id="{83564134-5688-8F44-BAAE-E11B79CAAFD1}"/>
              </a:ext>
            </a:extLst>
          </p:cNvPr>
          <p:cNvSpPr/>
          <p:nvPr>
            <p:custDataLst>
              <p:tags r:id="rId11"/>
            </p:custDataLst>
          </p:nvPr>
        </p:nvSpPr>
        <p:spPr>
          <a:xfrm rot="2815847">
            <a:off x="409134" y="4270095"/>
            <a:ext cx="1957384" cy="1969793"/>
          </a:xfrm>
          <a:prstGeom prst="blockArc">
            <a:avLst>
              <a:gd name="adj1" fmla="val 13527954"/>
              <a:gd name="adj2" fmla="val 8074741"/>
              <a:gd name="adj3" fmla="val 9650"/>
            </a:avLst>
          </a:prstGeom>
          <a:solidFill>
            <a:schemeClr val="tx2">
              <a:lumMod val="75000"/>
              <a:alpha val="74902"/>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094173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12"/>
          <a:stretch>
            <a:fillRect/>
          </a:stretch>
        </p:blipFill>
        <p:spPr>
          <a:xfrm>
            <a:off x="633992" y="1913461"/>
            <a:ext cx="7921368" cy="1531933"/>
          </a:xfrm>
          <a:prstGeom prst="rect">
            <a:avLst/>
          </a:prstGeom>
        </p:spPr>
      </p:pic>
      <p:pic>
        <p:nvPicPr>
          <p:cNvPr id="4" name="Image 3"/>
          <p:cNvPicPr>
            <a:picLocks noChangeAspect="1"/>
          </p:cNvPicPr>
          <p:nvPr>
            <p:custDataLst>
              <p:tags r:id="rId2"/>
            </p:custDataLst>
          </p:nvPr>
        </p:nvPicPr>
        <p:blipFill>
          <a:blip r:embed="rId13"/>
          <a:stretch>
            <a:fillRect/>
          </a:stretch>
        </p:blipFill>
        <p:spPr>
          <a:xfrm>
            <a:off x="3701492" y="4199360"/>
            <a:ext cx="2482978" cy="466346"/>
          </a:xfrm>
          <a:prstGeom prst="rect">
            <a:avLst/>
          </a:prstGeom>
        </p:spPr>
      </p:pic>
      <p:pic>
        <p:nvPicPr>
          <p:cNvPr id="5" name="Image 4"/>
          <p:cNvPicPr>
            <a:picLocks noChangeAspect="1"/>
          </p:cNvPicPr>
          <p:nvPr>
            <p:custDataLst>
              <p:tags r:id="rId3"/>
            </p:custDataLst>
          </p:nvPr>
        </p:nvPicPr>
        <p:blipFill>
          <a:blip r:embed="rId14"/>
          <a:stretch>
            <a:fillRect/>
          </a:stretch>
        </p:blipFill>
        <p:spPr>
          <a:xfrm>
            <a:off x="3701492" y="4697284"/>
            <a:ext cx="2482978" cy="457223"/>
          </a:xfrm>
          <a:prstGeom prst="rect">
            <a:avLst/>
          </a:prstGeom>
        </p:spPr>
      </p:pic>
      <p:pic>
        <p:nvPicPr>
          <p:cNvPr id="6" name="Image 5"/>
          <p:cNvPicPr>
            <a:picLocks noChangeAspect="1"/>
          </p:cNvPicPr>
          <p:nvPr>
            <p:custDataLst>
              <p:tags r:id="rId4"/>
            </p:custDataLst>
          </p:nvPr>
        </p:nvPicPr>
        <p:blipFill>
          <a:blip r:embed="rId15"/>
          <a:stretch>
            <a:fillRect/>
          </a:stretch>
        </p:blipFill>
        <p:spPr>
          <a:xfrm>
            <a:off x="3701492" y="5186085"/>
            <a:ext cx="2482978" cy="473850"/>
          </a:xfrm>
          <a:prstGeom prst="rect">
            <a:avLst/>
          </a:prstGeom>
        </p:spPr>
      </p:pic>
      <p:pic>
        <p:nvPicPr>
          <p:cNvPr id="7" name="Image 6"/>
          <p:cNvPicPr>
            <a:picLocks noChangeAspect="1"/>
          </p:cNvPicPr>
          <p:nvPr>
            <p:custDataLst>
              <p:tags r:id="rId5"/>
            </p:custDataLst>
          </p:nvPr>
        </p:nvPicPr>
        <p:blipFill>
          <a:blip r:embed="rId16"/>
          <a:stretch>
            <a:fillRect/>
          </a:stretch>
        </p:blipFill>
        <p:spPr>
          <a:xfrm>
            <a:off x="6384147" y="4348016"/>
            <a:ext cx="2482978" cy="698536"/>
          </a:xfrm>
          <a:prstGeom prst="rect">
            <a:avLst/>
          </a:prstGeom>
        </p:spPr>
      </p:pic>
      <p:pic>
        <p:nvPicPr>
          <p:cNvPr id="8" name="Image 7"/>
          <p:cNvPicPr>
            <a:picLocks noChangeAspect="1"/>
          </p:cNvPicPr>
          <p:nvPr>
            <p:custDataLst>
              <p:tags r:id="rId6"/>
            </p:custDataLst>
          </p:nvPr>
        </p:nvPicPr>
        <p:blipFill>
          <a:blip r:embed="rId17"/>
          <a:stretch>
            <a:fillRect/>
          </a:stretch>
        </p:blipFill>
        <p:spPr>
          <a:xfrm>
            <a:off x="6384147" y="5078849"/>
            <a:ext cx="2489328" cy="463574"/>
          </a:xfrm>
          <a:prstGeom prst="rect">
            <a:avLst/>
          </a:prstGeom>
        </p:spPr>
      </p:pic>
      <p:sp>
        <p:nvSpPr>
          <p:cNvPr id="9" name="ZoneTexte 8"/>
          <p:cNvSpPr txBox="1"/>
          <p:nvPr>
            <p:custDataLst>
              <p:tags r:id="rId7"/>
            </p:custDataLst>
          </p:nvPr>
        </p:nvSpPr>
        <p:spPr>
          <a:xfrm>
            <a:off x="3416301" y="3671229"/>
            <a:ext cx="5727699" cy="400110"/>
          </a:xfrm>
          <a:prstGeom prst="rect">
            <a:avLst/>
          </a:prstGeom>
          <a:noFill/>
        </p:spPr>
        <p:txBody>
          <a:bodyPr wrap="square" rtlCol="0">
            <a:spAutoFit/>
          </a:bodyPr>
          <a:lstStyle/>
          <a:p>
            <a:r>
              <a:rPr lang="fr-BE" sz="2000" b="1" dirty="0" smtClean="0"/>
              <a:t>17 compétences </a:t>
            </a:r>
            <a:r>
              <a:rPr lang="fr-BE" sz="2000" dirty="0" smtClean="0"/>
              <a:t>divisées en 5 grandes thématiques… </a:t>
            </a:r>
            <a:endParaRPr lang="fr-BE" sz="2000" dirty="0"/>
          </a:p>
        </p:txBody>
      </p:sp>
      <p:sp>
        <p:nvSpPr>
          <p:cNvPr id="10" name="Rectangle 9"/>
          <p:cNvSpPr/>
          <p:nvPr>
            <p:custDataLst>
              <p:tags r:id="rId8"/>
            </p:custDataLst>
          </p:nvPr>
        </p:nvSpPr>
        <p:spPr>
          <a:xfrm>
            <a:off x="1910274" y="1414647"/>
            <a:ext cx="5366827" cy="400110"/>
          </a:xfrm>
          <a:prstGeom prst="rect">
            <a:avLst/>
          </a:prstGeom>
        </p:spPr>
        <p:txBody>
          <a:bodyPr wrap="square">
            <a:spAutoFit/>
          </a:bodyPr>
          <a:lstStyle/>
          <a:p>
            <a:r>
              <a:rPr lang="fr-FR" sz="2000" b="1" dirty="0" smtClean="0"/>
              <a:t>Immersion</a:t>
            </a:r>
            <a:r>
              <a:rPr lang="fr-FR" sz="2000" dirty="0" smtClean="0"/>
              <a:t>, temps partiels, projets d’entreprises…</a:t>
            </a:r>
            <a:endParaRPr lang="fr-FR" sz="2000" dirty="0"/>
          </a:p>
        </p:txBody>
      </p:sp>
      <p:pic>
        <p:nvPicPr>
          <p:cNvPr id="11" name="Image 10"/>
          <p:cNvPicPr>
            <a:picLocks noChangeAspect="1"/>
          </p:cNvPicPr>
          <p:nvPr>
            <p:custDataLst>
              <p:tags r:id="rId9"/>
            </p:custDataLst>
          </p:nvPr>
        </p:nvPicPr>
        <p:blipFill>
          <a:blip r:embed="rId18">
            <a:extLst>
              <a:ext uri="{28A0092B-C50C-407E-A947-70E740481C1C}">
                <a14:useLocalDpi xmlns:a14="http://schemas.microsoft.com/office/drawing/2010/main" val="0"/>
              </a:ext>
            </a:extLst>
          </a:blip>
          <a:stretch>
            <a:fillRect/>
          </a:stretch>
        </p:blipFill>
        <p:spPr>
          <a:xfrm>
            <a:off x="125771" y="3814150"/>
            <a:ext cx="3099262" cy="2017913"/>
          </a:xfrm>
          <a:prstGeom prst="rect">
            <a:avLst/>
          </a:prstGeom>
        </p:spPr>
      </p:pic>
      <p:pic>
        <p:nvPicPr>
          <p:cNvPr id="12" name="Image 11"/>
          <p:cNvPicPr>
            <a:picLocks noChangeAspect="1"/>
          </p:cNvPicPr>
          <p:nvPr>
            <p:custDataLst>
              <p:tags r:id="rId10"/>
            </p:custDataLst>
          </p:nvPr>
        </p:nvPicPr>
        <p:blipFill>
          <a:blip r:embed="rId19">
            <a:extLst>
              <a:ext uri="{28A0092B-C50C-407E-A947-70E740481C1C}">
                <a14:useLocalDpi xmlns:a14="http://schemas.microsoft.com/office/drawing/2010/main" val="0"/>
              </a:ext>
            </a:extLst>
          </a:blip>
          <a:stretch>
            <a:fillRect/>
          </a:stretch>
        </p:blipFill>
        <p:spPr>
          <a:xfrm>
            <a:off x="4001066" y="197828"/>
            <a:ext cx="1185241" cy="1185241"/>
          </a:xfrm>
          <a:prstGeom prst="rect">
            <a:avLst/>
          </a:prstGeom>
        </p:spPr>
      </p:pic>
    </p:spTree>
    <p:extLst>
      <p:ext uri="{BB962C8B-B14F-4D97-AF65-F5344CB8AC3E}">
        <p14:creationId xmlns:p14="http://schemas.microsoft.com/office/powerpoint/2010/main" val="3591553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sp>
        <p:nvSpPr>
          <p:cNvPr id="3" name="Titre 3"/>
          <p:cNvSpPr txBox="1">
            <a:spLocks/>
          </p:cNvSpPr>
          <p:nvPr>
            <p:custDataLst>
              <p:tags r:id="rId2"/>
            </p:custDataLst>
          </p:nvPr>
        </p:nvSpPr>
        <p:spPr>
          <a:xfrm>
            <a:off x="628650" y="245906"/>
            <a:ext cx="7886700" cy="6470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smtClean="0">
                <a:solidFill>
                  <a:srgbClr val="000000"/>
                </a:solidFill>
                <a:latin typeface="Georgia" panose="02040502050405020303" pitchFamily="18" charset="0"/>
                <a:ea typeface="+mn-ea"/>
                <a:cs typeface="+mn-cs"/>
              </a:rPr>
              <a:t>Discussion des résultats </a:t>
            </a:r>
            <a:endParaRPr lang="en-US" sz="3600" dirty="0">
              <a:solidFill>
                <a:srgbClr val="000000"/>
              </a:solidFill>
              <a:latin typeface="Georgia" panose="02040502050405020303" pitchFamily="18" charset="0"/>
              <a:ea typeface="+mn-ea"/>
              <a:cs typeface="+mn-cs"/>
            </a:endParaRPr>
          </a:p>
        </p:txBody>
      </p:sp>
      <p:sp>
        <p:nvSpPr>
          <p:cNvPr id="5" name="Espace réservé du contenu 2"/>
          <p:cNvSpPr txBox="1">
            <a:spLocks/>
          </p:cNvSpPr>
          <p:nvPr>
            <p:custDataLst>
              <p:tags r:id="rId3"/>
            </p:custDataLst>
          </p:nvPr>
        </p:nvSpPr>
        <p:spPr>
          <a:xfrm>
            <a:off x="628650" y="1619174"/>
            <a:ext cx="8149087" cy="4942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8163" lvl="1" indent="-455613" algn="just"/>
            <a:endParaRPr lang="fr-BE" dirty="0" smtClean="0"/>
          </a:p>
          <a:p>
            <a:pPr marL="457200" lvl="1" indent="0" algn="just">
              <a:buFont typeface="Arial" panose="020B0604020202020204" pitchFamily="34" charset="0"/>
              <a:buNone/>
            </a:pPr>
            <a:endParaRPr lang="fr-BE" dirty="0"/>
          </a:p>
        </p:txBody>
      </p:sp>
      <p:sp>
        <p:nvSpPr>
          <p:cNvPr id="6" name="Espace réservé du contenu 2"/>
          <p:cNvSpPr txBox="1">
            <a:spLocks/>
          </p:cNvSpPr>
          <p:nvPr>
            <p:custDataLst>
              <p:tags r:id="rId4"/>
            </p:custDataLst>
          </p:nvPr>
        </p:nvSpPr>
        <p:spPr>
          <a:xfrm>
            <a:off x="781050" y="1771574"/>
            <a:ext cx="8149087" cy="4942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8163" lvl="1" indent="-455613" algn="just"/>
            <a:endParaRPr lang="fr-BE" dirty="0" smtClean="0"/>
          </a:p>
          <a:p>
            <a:pPr marL="457200" lvl="1" indent="0" algn="just">
              <a:buFont typeface="Arial" panose="020B0604020202020204" pitchFamily="34" charset="0"/>
              <a:buNone/>
            </a:pPr>
            <a:endParaRPr lang="fr-BE" dirty="0"/>
          </a:p>
        </p:txBody>
      </p:sp>
      <p:sp>
        <p:nvSpPr>
          <p:cNvPr id="7" name="Espace réservé du contenu 2"/>
          <p:cNvSpPr txBox="1">
            <a:spLocks/>
          </p:cNvSpPr>
          <p:nvPr>
            <p:custDataLst>
              <p:tags r:id="rId5"/>
            </p:custDataLst>
          </p:nvPr>
        </p:nvSpPr>
        <p:spPr>
          <a:xfrm>
            <a:off x="848241" y="892946"/>
            <a:ext cx="8005696" cy="4942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5450" lvl="1" indent="-342900" algn="just"/>
            <a:endParaRPr lang="fr-BE" sz="2000" b="1" dirty="0" smtClean="0"/>
          </a:p>
          <a:p>
            <a:pPr marL="425450" lvl="1" indent="-342900" algn="just">
              <a:spcBef>
                <a:spcPts val="600"/>
              </a:spcBef>
              <a:spcAft>
                <a:spcPts val="600"/>
              </a:spcAft>
            </a:pPr>
            <a:r>
              <a:rPr lang="fr-BE" sz="2000" b="1" dirty="0" smtClean="0"/>
              <a:t>Diversité</a:t>
            </a:r>
            <a:r>
              <a:rPr lang="fr-BE" sz="2000" dirty="0" smtClean="0"/>
              <a:t> et </a:t>
            </a:r>
            <a:r>
              <a:rPr lang="fr-BE" sz="2000" b="1" dirty="0" smtClean="0"/>
              <a:t>complémentarité</a:t>
            </a:r>
            <a:r>
              <a:rPr lang="fr-BE" sz="2000" dirty="0" smtClean="0"/>
              <a:t> des offres de formations qui visent différents profils professionnels : </a:t>
            </a:r>
            <a:r>
              <a:rPr lang="fr-BE" sz="2000" dirty="0"/>
              <a:t>les </a:t>
            </a:r>
            <a:r>
              <a:rPr lang="fr-BE" sz="2000" b="1" dirty="0" smtClean="0"/>
              <a:t>développeurs</a:t>
            </a:r>
            <a:r>
              <a:rPr lang="fr-BE" sz="2000" dirty="0" smtClean="0"/>
              <a:t> et les </a:t>
            </a:r>
            <a:r>
              <a:rPr lang="fr-BE" sz="2000" b="1" dirty="0" smtClean="0"/>
              <a:t>utilisateurs</a:t>
            </a:r>
          </a:p>
          <a:p>
            <a:pPr marL="425450" lvl="1" indent="-342900" algn="just">
              <a:spcBef>
                <a:spcPts val="600"/>
              </a:spcBef>
              <a:spcAft>
                <a:spcPts val="600"/>
              </a:spcAft>
            </a:pPr>
            <a:r>
              <a:rPr lang="fr-BE" sz="2000" b="1" dirty="0" smtClean="0"/>
              <a:t>Pluridisciplinarité</a:t>
            </a:r>
            <a:r>
              <a:rPr lang="fr-BE" sz="2000" dirty="0" smtClean="0"/>
              <a:t> de nombreuses formations (formation située entre l’informatique et la gestion) </a:t>
            </a:r>
            <a:r>
              <a:rPr lang="fr-BE" sz="2000" dirty="0" smtClean="0">
                <a:sym typeface="Wingdings" panose="05000000000000000000" pitchFamily="2" charset="2"/>
              </a:rPr>
              <a:t> </a:t>
            </a:r>
            <a:r>
              <a:rPr lang="fr-BE" sz="2000" b="1" dirty="0" smtClean="0">
                <a:sym typeface="Wingdings" panose="05000000000000000000" pitchFamily="2" charset="2"/>
              </a:rPr>
              <a:t>la polyvalence devient une expertise</a:t>
            </a:r>
          </a:p>
          <a:p>
            <a:pPr marL="425450" lvl="1" indent="-342900" algn="just"/>
            <a:endParaRPr lang="fr-BE" sz="2000" b="1" dirty="0" smtClean="0">
              <a:sym typeface="Wingdings" panose="05000000000000000000" pitchFamily="2" charset="2"/>
            </a:endParaRPr>
          </a:p>
          <a:p>
            <a:pPr marL="82550" lvl="1" indent="0" algn="just">
              <a:buNone/>
            </a:pPr>
            <a:endParaRPr lang="fr-BE" sz="2000" b="1" dirty="0">
              <a:sym typeface="Wingdings" panose="05000000000000000000" pitchFamily="2" charset="2"/>
            </a:endParaRPr>
          </a:p>
          <a:p>
            <a:pPr marL="82550" lvl="1" indent="0" algn="just">
              <a:buNone/>
            </a:pPr>
            <a:endParaRPr lang="fr-BE" sz="2000" b="1" dirty="0" smtClean="0">
              <a:sym typeface="Wingdings" panose="05000000000000000000" pitchFamily="2" charset="2"/>
            </a:endParaRPr>
          </a:p>
          <a:p>
            <a:pPr marL="425450" lvl="1" indent="-342900" algn="just">
              <a:spcBef>
                <a:spcPts val="600"/>
              </a:spcBef>
              <a:spcAft>
                <a:spcPts val="600"/>
              </a:spcAft>
            </a:pPr>
            <a:r>
              <a:rPr lang="fr-BE" sz="2000" b="1" dirty="0" smtClean="0">
                <a:sym typeface="Wingdings" panose="05000000000000000000" pitchFamily="2" charset="2"/>
              </a:rPr>
              <a:t>Risque de polarisation </a:t>
            </a:r>
            <a:r>
              <a:rPr lang="fr-BE" sz="2000" dirty="0" smtClean="0">
                <a:sym typeface="Wingdings" panose="05000000000000000000" pitchFamily="2" charset="2"/>
              </a:rPr>
              <a:t>de l’emploi, entre des métiers hautement qualifiés, réservés à une élite, et d’autres moins valorisés. Inaccessibilité de certains métiers au cœur de l’IA (</a:t>
            </a:r>
            <a:r>
              <a:rPr lang="fr-BE" sz="2000" dirty="0" err="1" smtClean="0">
                <a:sym typeface="Wingdings" panose="05000000000000000000" pitchFamily="2" charset="2"/>
              </a:rPr>
              <a:t>Degryse</a:t>
            </a:r>
            <a:r>
              <a:rPr lang="fr-BE" sz="2000" dirty="0" smtClean="0">
                <a:sym typeface="Wingdings" panose="05000000000000000000" pitchFamily="2" charset="2"/>
              </a:rPr>
              <a:t>, 2016)</a:t>
            </a:r>
          </a:p>
          <a:p>
            <a:pPr marL="425450" lvl="1" indent="-342900" algn="just">
              <a:spcBef>
                <a:spcPts val="600"/>
              </a:spcBef>
              <a:spcAft>
                <a:spcPts val="600"/>
              </a:spcAft>
            </a:pPr>
            <a:r>
              <a:rPr lang="fr-BE" sz="2000" b="1" dirty="0" smtClean="0">
                <a:sym typeface="Wingdings" panose="05000000000000000000" pitchFamily="2" charset="2"/>
              </a:rPr>
              <a:t>Manque de transversalité </a:t>
            </a:r>
            <a:r>
              <a:rPr lang="fr-BE" sz="2000" dirty="0" smtClean="0">
                <a:sym typeface="Wingdings" panose="05000000000000000000" pitchFamily="2" charset="2"/>
              </a:rPr>
              <a:t>de la formation à l’IA (médecine, droit, sciences humaines, etc.)  nécessité d’un langage digital commun (= « </a:t>
            </a:r>
            <a:r>
              <a:rPr lang="fr-BE" sz="2000" dirty="0" err="1" smtClean="0">
                <a:sym typeface="Wingdings" panose="05000000000000000000" pitchFamily="2" charset="2"/>
              </a:rPr>
              <a:t>littératie</a:t>
            </a:r>
            <a:r>
              <a:rPr lang="fr-BE" sz="2000" dirty="0" smtClean="0">
                <a:sym typeface="Wingdings" panose="05000000000000000000" pitchFamily="2" charset="2"/>
              </a:rPr>
              <a:t> numérique ») </a:t>
            </a:r>
          </a:p>
        </p:txBody>
      </p:sp>
      <p:pic>
        <p:nvPicPr>
          <p:cNvPr id="4" name="Image 3" descr="L’authentique Pouce Bleu ! - Pouce Bleu - Baseball T-Shirt ..."/>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11844" y="1407168"/>
            <a:ext cx="728812" cy="728812"/>
          </a:xfrm>
          <a:prstGeom prst="rect">
            <a:avLst/>
          </a:prstGeom>
        </p:spPr>
      </p:pic>
      <p:pic>
        <p:nvPicPr>
          <p:cNvPr id="9" name="Image 8" descr="L’authentique Pouce Bleu ! - Pouce Bleu - Baseball T-Shirt ..."/>
          <p:cNvPicPr>
            <a:picLocks noChangeAspect="1"/>
          </p:cNvPicPr>
          <p:nvPr>
            <p:custDataLst>
              <p:tags r:id="rId7"/>
            </p:custDataLst>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V="1">
            <a:off x="85834" y="3757591"/>
            <a:ext cx="728812" cy="665401"/>
          </a:xfrm>
          <a:prstGeom prst="rect">
            <a:avLst/>
          </a:prstGeom>
        </p:spPr>
      </p:pic>
    </p:spTree>
    <p:extLst>
      <p:ext uri="{BB962C8B-B14F-4D97-AF65-F5344CB8AC3E}">
        <p14:creationId xmlns:p14="http://schemas.microsoft.com/office/powerpoint/2010/main" val="143609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custDataLst>
              <p:tags r:id="rId1"/>
            </p:custDataLst>
          </p:nvPr>
        </p:nvSpPr>
        <p:spPr>
          <a:xfrm>
            <a:off x="759843" y="520159"/>
            <a:ext cx="7886700" cy="508186"/>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smtClean="0">
                <a:solidFill>
                  <a:srgbClr val="000000"/>
                </a:solidFill>
                <a:latin typeface="Georgia" panose="02040502050405020303" pitchFamily="18" charset="0"/>
                <a:ea typeface="+mn-ea"/>
                <a:cs typeface="+mn-cs"/>
              </a:rPr>
              <a:t>Contributions théoriques et managériales</a:t>
            </a:r>
            <a:endParaRPr lang="en-US" sz="3600" dirty="0">
              <a:solidFill>
                <a:srgbClr val="000000"/>
              </a:solidFill>
              <a:latin typeface="Georgia" panose="02040502050405020303" pitchFamily="18" charset="0"/>
              <a:ea typeface="+mn-ea"/>
              <a:cs typeface="+mn-cs"/>
            </a:endParaRPr>
          </a:p>
        </p:txBody>
      </p:sp>
      <p:pic>
        <p:nvPicPr>
          <p:cNvPr id="3" name="Image 2"/>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sp>
        <p:nvSpPr>
          <p:cNvPr id="5" name="Espace réservé du contenu 2"/>
          <p:cNvSpPr txBox="1">
            <a:spLocks/>
          </p:cNvSpPr>
          <p:nvPr>
            <p:custDataLst>
              <p:tags r:id="rId3"/>
            </p:custDataLst>
          </p:nvPr>
        </p:nvSpPr>
        <p:spPr>
          <a:xfrm>
            <a:off x="283593" y="926652"/>
            <a:ext cx="8839200" cy="49422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5450" lvl="1" indent="-342900" algn="just"/>
            <a:endParaRPr lang="fr-BE" dirty="0" smtClean="0"/>
          </a:p>
        </p:txBody>
      </p:sp>
      <p:cxnSp>
        <p:nvCxnSpPr>
          <p:cNvPr id="7" name="Straight Arrow Connector 3">
            <a:extLst>
              <a:ext uri="{FF2B5EF4-FFF2-40B4-BE49-F238E27FC236}">
                <a16:creationId xmlns:a16="http://schemas.microsoft.com/office/drawing/2014/main" id="{F52848B2-B86D-B84E-AF79-7AC4DBF621E5}"/>
              </a:ext>
            </a:extLst>
          </p:cNvPr>
          <p:cNvCxnSpPr>
            <a:cxnSpLocks/>
          </p:cNvCxnSpPr>
          <p:nvPr>
            <p:custDataLst>
              <p:tags r:id="rId4"/>
            </p:custDataLst>
          </p:nvPr>
        </p:nvCxnSpPr>
        <p:spPr>
          <a:xfrm>
            <a:off x="0" y="1916832"/>
            <a:ext cx="9135328" cy="0"/>
          </a:xfrm>
          <a:prstGeom prst="straightConnector1">
            <a:avLst/>
          </a:prstGeom>
          <a:ln w="25400">
            <a:solidFill>
              <a:srgbClr val="B2AEAC"/>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9" name="TextBox 209">
            <a:extLst>
              <a:ext uri="{FF2B5EF4-FFF2-40B4-BE49-F238E27FC236}">
                <a16:creationId xmlns:a16="http://schemas.microsoft.com/office/drawing/2014/main" id="{16085638-4AA9-A340-B189-06E01E01701B}"/>
              </a:ext>
            </a:extLst>
          </p:cNvPr>
          <p:cNvSpPr txBox="1"/>
          <p:nvPr>
            <p:custDataLst>
              <p:tags r:id="rId5"/>
            </p:custDataLst>
          </p:nvPr>
        </p:nvSpPr>
        <p:spPr>
          <a:xfrm>
            <a:off x="1084602" y="1732166"/>
            <a:ext cx="2203864" cy="369332"/>
          </a:xfrm>
          <a:prstGeom prst="rect">
            <a:avLst/>
          </a:prstGeom>
          <a:solidFill>
            <a:schemeClr val="tx2">
              <a:lumMod val="75000"/>
            </a:schemeClr>
          </a:solidFill>
        </p:spPr>
        <p:txBody>
          <a:bodyPr wrap="square" rtlCol="0">
            <a:spAutoFit/>
          </a:bodyPr>
          <a:lstStyle/>
          <a:p>
            <a:pPr algn="ctr"/>
            <a:r>
              <a:rPr lang="fr-FR" altLang="ko-KR" b="1" dirty="0" smtClean="0">
                <a:solidFill>
                  <a:schemeClr val="bg1"/>
                </a:solidFill>
                <a:cs typeface="Arial" pitchFamily="34" charset="0"/>
              </a:rPr>
              <a:t>Théoriques</a:t>
            </a:r>
            <a:endParaRPr lang="ko-KR" altLang="en-US" b="1" dirty="0">
              <a:solidFill>
                <a:schemeClr val="bg1"/>
              </a:solidFill>
              <a:cs typeface="Arial" pitchFamily="34" charset="0"/>
            </a:endParaRPr>
          </a:p>
        </p:txBody>
      </p:sp>
      <p:sp>
        <p:nvSpPr>
          <p:cNvPr id="10" name="TextBox 209">
            <a:extLst>
              <a:ext uri="{FF2B5EF4-FFF2-40B4-BE49-F238E27FC236}">
                <a16:creationId xmlns:a16="http://schemas.microsoft.com/office/drawing/2014/main" id="{16085638-4AA9-A340-B189-06E01E01701B}"/>
              </a:ext>
            </a:extLst>
          </p:cNvPr>
          <p:cNvSpPr txBox="1"/>
          <p:nvPr>
            <p:custDataLst>
              <p:tags r:id="rId6"/>
            </p:custDataLst>
          </p:nvPr>
        </p:nvSpPr>
        <p:spPr>
          <a:xfrm>
            <a:off x="5798227" y="1732166"/>
            <a:ext cx="2203864" cy="369332"/>
          </a:xfrm>
          <a:prstGeom prst="rect">
            <a:avLst/>
          </a:prstGeom>
          <a:solidFill>
            <a:schemeClr val="tx2">
              <a:lumMod val="75000"/>
            </a:schemeClr>
          </a:solidFill>
        </p:spPr>
        <p:txBody>
          <a:bodyPr wrap="square" rtlCol="0">
            <a:spAutoFit/>
          </a:bodyPr>
          <a:lstStyle/>
          <a:p>
            <a:pPr algn="ctr"/>
            <a:r>
              <a:rPr lang="fr-FR" altLang="ko-KR" b="1" dirty="0" smtClean="0">
                <a:solidFill>
                  <a:schemeClr val="bg1"/>
                </a:solidFill>
                <a:cs typeface="Arial" pitchFamily="34" charset="0"/>
              </a:rPr>
              <a:t>Managériales</a:t>
            </a:r>
            <a:endParaRPr lang="ko-KR" altLang="en-US" b="1" dirty="0">
              <a:solidFill>
                <a:schemeClr val="bg1"/>
              </a:solidFill>
              <a:cs typeface="Arial" pitchFamily="34" charset="0"/>
            </a:endParaRPr>
          </a:p>
        </p:txBody>
      </p:sp>
      <p:sp>
        <p:nvSpPr>
          <p:cNvPr id="11" name="ZoneTexte 10"/>
          <p:cNvSpPr txBox="1"/>
          <p:nvPr>
            <p:custDataLst>
              <p:tags r:id="rId7"/>
            </p:custDataLst>
          </p:nvPr>
        </p:nvSpPr>
        <p:spPr>
          <a:xfrm>
            <a:off x="283593" y="2286164"/>
            <a:ext cx="4064968" cy="255454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fr-FR" sz="2000" b="1" dirty="0" smtClean="0"/>
              <a:t>Enrichissement des connaissances </a:t>
            </a:r>
            <a:r>
              <a:rPr lang="fr-FR" sz="2000" dirty="0" smtClean="0"/>
              <a:t>sur le développement des compétences</a:t>
            </a:r>
          </a:p>
          <a:p>
            <a:pPr marL="285750" indent="-285750">
              <a:spcBef>
                <a:spcPts val="600"/>
              </a:spcBef>
              <a:spcAft>
                <a:spcPts val="600"/>
              </a:spcAft>
              <a:buFont typeface="Arial" panose="020B0604020202020204" pitchFamily="34" charset="0"/>
              <a:buChar char="•"/>
            </a:pPr>
            <a:r>
              <a:rPr lang="fr-FR" sz="2000" dirty="0" smtClean="0"/>
              <a:t>Intérêt des </a:t>
            </a:r>
            <a:r>
              <a:rPr lang="fr-FR" sz="2000" b="1" dirty="0" smtClean="0"/>
              <a:t>approches qualitatives</a:t>
            </a:r>
          </a:p>
          <a:p>
            <a:pPr marL="285750" indent="-285750">
              <a:spcBef>
                <a:spcPts val="600"/>
              </a:spcBef>
              <a:spcAft>
                <a:spcPts val="600"/>
              </a:spcAft>
              <a:buFont typeface="Arial" panose="020B0604020202020204" pitchFamily="34" charset="0"/>
              <a:buChar char="•"/>
            </a:pPr>
            <a:r>
              <a:rPr lang="fr-FR" sz="2000" b="1" dirty="0" smtClean="0"/>
              <a:t>Risques sociétaux</a:t>
            </a:r>
            <a:r>
              <a:rPr lang="fr-FR" sz="2000" dirty="0" smtClean="0"/>
              <a:t> liés au développement actuel des offres de formation</a:t>
            </a:r>
            <a:endParaRPr lang="fr-FR" sz="2000" dirty="0"/>
          </a:p>
        </p:txBody>
      </p:sp>
      <p:sp>
        <p:nvSpPr>
          <p:cNvPr id="12" name="ZoneTexte 11"/>
          <p:cNvSpPr txBox="1"/>
          <p:nvPr>
            <p:custDataLst>
              <p:tags r:id="rId8"/>
            </p:custDataLst>
          </p:nvPr>
        </p:nvSpPr>
        <p:spPr>
          <a:xfrm>
            <a:off x="4838971" y="2286164"/>
            <a:ext cx="4122376" cy="255454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fr-FR" sz="2000" i="1" dirty="0" smtClean="0"/>
              <a:t>Travailleurs et responsables d’entreprise </a:t>
            </a:r>
            <a:r>
              <a:rPr lang="fr-FR" sz="2000" dirty="0" smtClean="0"/>
              <a:t>: </a:t>
            </a:r>
            <a:r>
              <a:rPr lang="fr-FR" sz="2000" b="1" dirty="0" smtClean="0"/>
              <a:t>guide</a:t>
            </a:r>
            <a:r>
              <a:rPr lang="fr-FR" sz="2000" dirty="0" smtClean="0"/>
              <a:t> des initiatives</a:t>
            </a:r>
          </a:p>
          <a:p>
            <a:pPr marL="285750" indent="-285750">
              <a:spcBef>
                <a:spcPts val="600"/>
              </a:spcBef>
              <a:spcAft>
                <a:spcPts val="600"/>
              </a:spcAft>
              <a:buFont typeface="Arial" panose="020B0604020202020204" pitchFamily="34" charset="0"/>
              <a:buChar char="•"/>
            </a:pPr>
            <a:r>
              <a:rPr lang="fr-FR" sz="2000" i="1" dirty="0" smtClean="0"/>
              <a:t>RH </a:t>
            </a:r>
            <a:r>
              <a:rPr lang="fr-FR" sz="2000" dirty="0" smtClean="0"/>
              <a:t>: aide à l’établissement de </a:t>
            </a:r>
            <a:r>
              <a:rPr lang="fr-FR" sz="2000" b="1" dirty="0" smtClean="0"/>
              <a:t>programmes de formation</a:t>
            </a:r>
          </a:p>
          <a:p>
            <a:pPr marL="285750" indent="-285750">
              <a:spcBef>
                <a:spcPts val="600"/>
              </a:spcBef>
              <a:spcAft>
                <a:spcPts val="600"/>
              </a:spcAft>
              <a:buFont typeface="Arial" panose="020B0604020202020204" pitchFamily="34" charset="0"/>
              <a:buChar char="•"/>
            </a:pPr>
            <a:r>
              <a:rPr lang="fr-FR" sz="2000" i="1" dirty="0" smtClean="0"/>
              <a:t>Formateurs  :</a:t>
            </a:r>
            <a:r>
              <a:rPr lang="fr-FR" sz="2000" dirty="0" smtClean="0"/>
              <a:t> questionnement sur leurs </a:t>
            </a:r>
            <a:r>
              <a:rPr lang="fr-FR" sz="2000" b="1" dirty="0" smtClean="0"/>
              <a:t>pratiques</a:t>
            </a:r>
            <a:r>
              <a:rPr lang="fr-FR" sz="2000" dirty="0" smtClean="0"/>
              <a:t> et </a:t>
            </a:r>
            <a:r>
              <a:rPr lang="fr-FR" sz="2000" b="1" dirty="0" smtClean="0"/>
              <a:t>positionnement</a:t>
            </a:r>
            <a:r>
              <a:rPr lang="fr-FR" sz="2000" dirty="0" smtClean="0"/>
              <a:t> dans </a:t>
            </a:r>
            <a:r>
              <a:rPr lang="fr-FR" sz="2000" b="1" dirty="0" smtClean="0"/>
              <a:t>l’offre existante</a:t>
            </a:r>
            <a:endParaRPr lang="fr-FR" sz="2000" b="1" dirty="0"/>
          </a:p>
        </p:txBody>
      </p:sp>
    </p:spTree>
    <p:extLst>
      <p:ext uri="{BB962C8B-B14F-4D97-AF65-F5344CB8AC3E}">
        <p14:creationId xmlns:p14="http://schemas.microsoft.com/office/powerpoint/2010/main" val="56784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custDataLst>
              <p:tags r:id="rId1"/>
            </p:custDataLst>
          </p:nvPr>
        </p:nvSpPr>
        <p:spPr>
          <a:xfrm>
            <a:off x="795799" y="352465"/>
            <a:ext cx="7886700" cy="6470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smtClean="0">
                <a:solidFill>
                  <a:srgbClr val="000000"/>
                </a:solidFill>
                <a:latin typeface="Georgia" panose="02040502050405020303" pitchFamily="18" charset="0"/>
                <a:ea typeface="+mn-ea"/>
                <a:cs typeface="+mn-cs"/>
              </a:rPr>
              <a:t>Pour aller plus loin… </a:t>
            </a:r>
            <a:endParaRPr lang="en-US" sz="3600" dirty="0">
              <a:solidFill>
                <a:srgbClr val="000000"/>
              </a:solidFill>
              <a:latin typeface="Georgia" panose="02040502050405020303" pitchFamily="18" charset="0"/>
              <a:ea typeface="+mn-ea"/>
              <a:cs typeface="+mn-cs"/>
            </a:endParaRPr>
          </a:p>
        </p:txBody>
      </p:sp>
      <p:pic>
        <p:nvPicPr>
          <p:cNvPr id="4" name="Image 3"/>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pic>
        <p:nvPicPr>
          <p:cNvPr id="7" name="Image 6"/>
          <p:cNvPicPr>
            <a:picLocks noChangeAspect="1"/>
          </p:cNvPicPr>
          <p:nvPr>
            <p:custDataLst>
              <p:tags r:id="rId3"/>
            </p:custDataLst>
          </p:nvPr>
        </p:nvPicPr>
        <p:blipFill>
          <a:blip r:embed="rId14">
            <a:extLst>
              <a:ext uri="{BEBA8EAE-BF5A-486C-A8C5-ECC9F3942E4B}">
                <a14:imgProps xmlns:a14="http://schemas.microsoft.com/office/drawing/2010/main">
                  <a14:imgLayer r:embed="rId15">
                    <a14:imgEffect>
                      <a14:saturation sat="0"/>
                    </a14:imgEffect>
                  </a14:imgLayer>
                </a14:imgProps>
              </a:ext>
            </a:extLst>
          </a:blip>
          <a:stretch>
            <a:fillRect/>
          </a:stretch>
        </p:blipFill>
        <p:spPr>
          <a:xfrm>
            <a:off x="3500437" y="2486286"/>
            <a:ext cx="2143125" cy="2143125"/>
          </a:xfrm>
          <a:prstGeom prst="rect">
            <a:avLst/>
          </a:prstGeom>
          <a:solidFill>
            <a:schemeClr val="tx2">
              <a:lumMod val="75000"/>
            </a:schemeClr>
          </a:solidFill>
        </p:spPr>
      </p:pic>
      <p:cxnSp>
        <p:nvCxnSpPr>
          <p:cNvPr id="9" name="Connecteur droit avec flèche 8"/>
          <p:cNvCxnSpPr/>
          <p:nvPr>
            <p:custDataLst>
              <p:tags r:id="rId4"/>
            </p:custDataLst>
          </p:nvPr>
        </p:nvCxnSpPr>
        <p:spPr>
          <a:xfrm flipH="1" flipV="1">
            <a:off x="3529586" y="2438766"/>
            <a:ext cx="445032" cy="414694"/>
          </a:xfrm>
          <a:prstGeom prst="straightConnector1">
            <a:avLst/>
          </a:prstGeom>
          <a:ln w="127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custDataLst>
              <p:tags r:id="rId5"/>
            </p:custDataLst>
          </p:nvPr>
        </p:nvCxnSpPr>
        <p:spPr>
          <a:xfrm flipH="1" flipV="1">
            <a:off x="5215470" y="4018754"/>
            <a:ext cx="445026" cy="420498"/>
          </a:xfrm>
          <a:prstGeom prst="straightConnector1">
            <a:avLst/>
          </a:prstGeom>
          <a:ln w="12700">
            <a:solidFill>
              <a:schemeClr val="tx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custDataLst>
              <p:tags r:id="rId6"/>
            </p:custDataLst>
          </p:nvPr>
        </p:nvCxnSpPr>
        <p:spPr>
          <a:xfrm flipV="1">
            <a:off x="5197162" y="2439460"/>
            <a:ext cx="446400" cy="414000"/>
          </a:xfrm>
          <a:prstGeom prst="straightConnector1">
            <a:avLst/>
          </a:prstGeom>
          <a:ln w="127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custDataLst>
              <p:tags r:id="rId7"/>
            </p:custDataLst>
          </p:nvPr>
        </p:nvCxnSpPr>
        <p:spPr>
          <a:xfrm flipV="1">
            <a:off x="3529586" y="4018754"/>
            <a:ext cx="446400" cy="414000"/>
          </a:xfrm>
          <a:prstGeom prst="straightConnector1">
            <a:avLst/>
          </a:prstGeom>
          <a:ln w="12700">
            <a:solidFill>
              <a:schemeClr val="tx2">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ZoneTexte 22"/>
          <p:cNvSpPr txBox="1"/>
          <p:nvPr>
            <p:custDataLst>
              <p:tags r:id="rId8"/>
            </p:custDataLst>
          </p:nvPr>
        </p:nvSpPr>
        <p:spPr>
          <a:xfrm>
            <a:off x="1008324" y="1460215"/>
            <a:ext cx="2966294" cy="830997"/>
          </a:xfrm>
          <a:prstGeom prst="rect">
            <a:avLst/>
          </a:prstGeom>
          <a:noFill/>
        </p:spPr>
        <p:txBody>
          <a:bodyPr wrap="square" rtlCol="0">
            <a:spAutoFit/>
          </a:bodyPr>
          <a:lstStyle/>
          <a:p>
            <a:pPr algn="ctr"/>
            <a:r>
              <a:rPr lang="fr-FR" sz="2400" dirty="0" smtClean="0"/>
              <a:t>Centralité des </a:t>
            </a:r>
            <a:r>
              <a:rPr lang="fr-FR" sz="2400" b="1" dirty="0" smtClean="0"/>
              <a:t>compétences métiers</a:t>
            </a:r>
            <a:endParaRPr lang="fr-FR" sz="2400" b="1" dirty="0"/>
          </a:p>
        </p:txBody>
      </p:sp>
      <p:sp>
        <p:nvSpPr>
          <p:cNvPr id="24" name="ZoneTexte 23"/>
          <p:cNvSpPr txBox="1"/>
          <p:nvPr>
            <p:custDataLst>
              <p:tags r:id="rId9"/>
            </p:custDataLst>
          </p:nvPr>
        </p:nvSpPr>
        <p:spPr>
          <a:xfrm>
            <a:off x="5197162" y="1152438"/>
            <a:ext cx="3467999" cy="1446550"/>
          </a:xfrm>
          <a:prstGeom prst="rect">
            <a:avLst/>
          </a:prstGeom>
          <a:noFill/>
        </p:spPr>
        <p:txBody>
          <a:bodyPr wrap="square" rtlCol="0">
            <a:spAutoFit/>
          </a:bodyPr>
          <a:lstStyle/>
          <a:p>
            <a:pPr algn="ctr"/>
            <a:r>
              <a:rPr lang="fr-FR" sz="2400" dirty="0" smtClean="0"/>
              <a:t>Rôle moteur des </a:t>
            </a:r>
            <a:r>
              <a:rPr lang="fr-FR" sz="2400" b="1" dirty="0" smtClean="0"/>
              <a:t>pouvoirs publics</a:t>
            </a:r>
          </a:p>
          <a:p>
            <a:pPr algn="ctr"/>
            <a:r>
              <a:rPr lang="fr-FR" sz="2000" dirty="0" smtClean="0"/>
              <a:t>(développement </a:t>
            </a:r>
            <a:r>
              <a:rPr lang="fr-FR" sz="2000" dirty="0"/>
              <a:t>d’écosystèmes de </a:t>
            </a:r>
            <a:r>
              <a:rPr lang="fr-FR" sz="2000" dirty="0" smtClean="0"/>
              <a:t>formation)</a:t>
            </a:r>
            <a:endParaRPr lang="fr-FR" sz="2000" dirty="0"/>
          </a:p>
        </p:txBody>
      </p:sp>
      <p:sp>
        <p:nvSpPr>
          <p:cNvPr id="25" name="ZoneTexte 24"/>
          <p:cNvSpPr txBox="1"/>
          <p:nvPr>
            <p:custDataLst>
              <p:tags r:id="rId10"/>
            </p:custDataLst>
          </p:nvPr>
        </p:nvSpPr>
        <p:spPr>
          <a:xfrm>
            <a:off x="5242427" y="4566270"/>
            <a:ext cx="3377468" cy="830997"/>
          </a:xfrm>
          <a:prstGeom prst="rect">
            <a:avLst/>
          </a:prstGeom>
          <a:noFill/>
        </p:spPr>
        <p:txBody>
          <a:bodyPr wrap="square" rtlCol="0">
            <a:spAutoFit/>
          </a:bodyPr>
          <a:lstStyle/>
          <a:p>
            <a:pPr algn="ctr"/>
            <a:r>
              <a:rPr lang="fr-FR" sz="2400" dirty="0" smtClean="0"/>
              <a:t>Risque de </a:t>
            </a:r>
            <a:r>
              <a:rPr lang="fr-FR" sz="2400" b="1" dirty="0" smtClean="0"/>
              <a:t>privatisation de l’enseignement </a:t>
            </a:r>
            <a:r>
              <a:rPr lang="fr-FR" sz="2400" dirty="0" smtClean="0"/>
              <a:t>de</a:t>
            </a:r>
            <a:r>
              <a:rPr lang="fr-FR" sz="2400" b="1" dirty="0" smtClean="0"/>
              <a:t> </a:t>
            </a:r>
            <a:r>
              <a:rPr lang="fr-FR" sz="2400" dirty="0" smtClean="0"/>
              <a:t>l’IA</a:t>
            </a:r>
            <a:endParaRPr lang="fr-FR" sz="2400" dirty="0"/>
          </a:p>
        </p:txBody>
      </p:sp>
      <p:sp>
        <p:nvSpPr>
          <p:cNvPr id="26" name="ZoneTexte 25"/>
          <p:cNvSpPr txBox="1"/>
          <p:nvPr>
            <p:custDataLst>
              <p:tags r:id="rId11"/>
            </p:custDataLst>
          </p:nvPr>
        </p:nvSpPr>
        <p:spPr>
          <a:xfrm>
            <a:off x="1008324" y="4566271"/>
            <a:ext cx="3283927" cy="830997"/>
          </a:xfrm>
          <a:prstGeom prst="rect">
            <a:avLst/>
          </a:prstGeom>
          <a:noFill/>
        </p:spPr>
        <p:txBody>
          <a:bodyPr wrap="square" rtlCol="0">
            <a:spAutoFit/>
          </a:bodyPr>
          <a:lstStyle/>
          <a:p>
            <a:pPr algn="ctr"/>
            <a:r>
              <a:rPr lang="fr-FR" sz="2400" dirty="0" smtClean="0"/>
              <a:t>Importance de la « </a:t>
            </a:r>
            <a:r>
              <a:rPr lang="fr-FR" sz="2400" b="1" dirty="0" err="1" smtClean="0"/>
              <a:t>littératie</a:t>
            </a:r>
            <a:r>
              <a:rPr lang="fr-FR" sz="2400" b="1" dirty="0" smtClean="0"/>
              <a:t> numérique </a:t>
            </a:r>
            <a:r>
              <a:rPr lang="fr-FR" sz="2400" dirty="0" smtClean="0"/>
              <a:t> »</a:t>
            </a:r>
            <a:endParaRPr lang="fr-FR" sz="2400" b="1" dirty="0"/>
          </a:p>
        </p:txBody>
      </p:sp>
    </p:spTree>
    <p:extLst>
      <p:ext uri="{BB962C8B-B14F-4D97-AF65-F5344CB8AC3E}">
        <p14:creationId xmlns:p14="http://schemas.microsoft.com/office/powerpoint/2010/main" val="277854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custDataLst>
              <p:tags r:id="rId1"/>
            </p:custDataLst>
          </p:nvPr>
        </p:nvSpPr>
        <p:spPr>
          <a:xfrm>
            <a:off x="632903" y="492055"/>
            <a:ext cx="7886700" cy="64128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solidFill>
                  <a:srgbClr val="000000"/>
                </a:solidFill>
                <a:latin typeface="Georgia" panose="02040502050405020303" pitchFamily="18" charset="0"/>
                <a:ea typeface="+mn-ea"/>
                <a:cs typeface="+mn-cs"/>
              </a:rPr>
              <a:t>Contacts/informations</a:t>
            </a:r>
            <a:endParaRPr lang="en-US" sz="3600" dirty="0">
              <a:solidFill>
                <a:srgbClr val="000000"/>
              </a:solidFill>
              <a:latin typeface="Georgia" panose="02040502050405020303" pitchFamily="18" charset="0"/>
              <a:ea typeface="+mn-ea"/>
              <a:cs typeface="+mn-cs"/>
            </a:endParaRPr>
          </a:p>
        </p:txBody>
      </p:sp>
      <p:pic>
        <p:nvPicPr>
          <p:cNvPr id="3" name="Image 2"/>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sp>
        <p:nvSpPr>
          <p:cNvPr id="4" name="ZoneTexte 3"/>
          <p:cNvSpPr txBox="1"/>
          <p:nvPr>
            <p:custDataLst>
              <p:tags r:id="rId3"/>
            </p:custDataLst>
          </p:nvPr>
        </p:nvSpPr>
        <p:spPr>
          <a:xfrm>
            <a:off x="3611935" y="1761455"/>
            <a:ext cx="2782771" cy="369332"/>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s</a:t>
            </a:r>
            <a:r>
              <a:rPr lang="fr-FR" dirty="0" smtClean="0">
                <a:latin typeface="Arial" panose="020B0604020202020204" pitchFamily="34" charset="0"/>
                <a:cs typeface="Arial" panose="020B0604020202020204" pitchFamily="34" charset="0"/>
              </a:rPr>
              <a:t>imon.wuidar@uliege.be </a:t>
            </a:r>
            <a:endParaRPr lang="en-US" dirty="0">
              <a:latin typeface="Arial" panose="020B0604020202020204" pitchFamily="34" charset="0"/>
              <a:cs typeface="Arial" panose="020B0604020202020204" pitchFamily="34" charset="0"/>
            </a:endParaRPr>
          </a:p>
        </p:txBody>
      </p:sp>
      <p:pic>
        <p:nvPicPr>
          <p:cNvPr id="5" name="Image 4" descr="Mail Envelope Sent · Free vector graphic on Pixabay"/>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209162" y="1820867"/>
            <a:ext cx="331923" cy="250508"/>
          </a:xfrm>
          <a:prstGeom prst="rect">
            <a:avLst/>
          </a:prstGeom>
        </p:spPr>
      </p:pic>
      <p:pic>
        <p:nvPicPr>
          <p:cNvPr id="6" name="Image 5" descr="File:Phone font awesome.svg - Wikimedia Commons"/>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209162" y="2270738"/>
            <a:ext cx="352028" cy="352028"/>
          </a:xfrm>
          <a:prstGeom prst="rect">
            <a:avLst/>
          </a:prstGeom>
        </p:spPr>
      </p:pic>
      <p:sp>
        <p:nvSpPr>
          <p:cNvPr id="7" name="ZoneTexte 6"/>
          <p:cNvSpPr txBox="1"/>
          <p:nvPr>
            <p:custDataLst>
              <p:tags r:id="rId6"/>
            </p:custDataLst>
          </p:nvPr>
        </p:nvSpPr>
        <p:spPr>
          <a:xfrm>
            <a:off x="3542735" y="2262086"/>
            <a:ext cx="2637970"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+ 32 4 97 88 50 70  </a:t>
            </a:r>
            <a:endParaRPr lang="en-US" dirty="0">
              <a:latin typeface="Arial" panose="020B0604020202020204" pitchFamily="34" charset="0"/>
              <a:cs typeface="Arial" panose="020B0604020202020204" pitchFamily="34" charset="0"/>
            </a:endParaRPr>
          </a:p>
        </p:txBody>
      </p:sp>
      <p:pic>
        <p:nvPicPr>
          <p:cNvPr id="8" name="Image 7" descr="File:LinkedIn font awesome.svg - Wikimedia Commons"/>
          <p:cNvPicPr>
            <a:picLocks noChangeAspect="1"/>
          </p:cNvPicPr>
          <p:nvPr>
            <p:custDataLst>
              <p:tags r:id="rId7"/>
            </p:custDataLst>
          </p:nvPr>
        </p:nvPicPr>
        <p:blipFill rotWithShape="1">
          <a:blip r:embed="rId16" cstate="print">
            <a:extLst>
              <a:ext uri="{28A0092B-C50C-407E-A947-70E740481C1C}">
                <a14:useLocalDpi xmlns:a14="http://schemas.microsoft.com/office/drawing/2010/main" val="0"/>
              </a:ext>
            </a:extLst>
          </a:blip>
          <a:srcRect t="7044" b="10324"/>
          <a:stretch/>
        </p:blipFill>
        <p:spPr>
          <a:xfrm>
            <a:off x="3155910" y="2822129"/>
            <a:ext cx="456025" cy="376820"/>
          </a:xfrm>
          <a:prstGeom prst="rect">
            <a:avLst/>
          </a:prstGeom>
        </p:spPr>
      </p:pic>
      <p:sp>
        <p:nvSpPr>
          <p:cNvPr id="9" name="ZoneTexte 8"/>
          <p:cNvSpPr txBox="1"/>
          <p:nvPr>
            <p:custDataLst>
              <p:tags r:id="rId8"/>
            </p:custDataLst>
          </p:nvPr>
        </p:nvSpPr>
        <p:spPr>
          <a:xfrm>
            <a:off x="3611935" y="2841005"/>
            <a:ext cx="2239095" cy="369332"/>
          </a:xfrm>
          <a:prstGeom prst="rect">
            <a:avLst/>
          </a:prstGeom>
          <a:noFill/>
        </p:spPr>
        <p:txBody>
          <a:bodyPr wrap="square" rtlCol="0">
            <a:spAutoFit/>
          </a:bodyPr>
          <a:lstStyle/>
          <a:p>
            <a:r>
              <a:rPr lang="fr-FR" dirty="0" smtClean="0">
                <a:latin typeface="Arial" panose="020B0604020202020204" pitchFamily="34" charset="0"/>
                <a:cs typeface="Arial" panose="020B0604020202020204" pitchFamily="34" charset="0"/>
              </a:rPr>
              <a:t>Simon Wuidar</a:t>
            </a:r>
            <a:endParaRPr lang="en-US" dirty="0">
              <a:latin typeface="Arial" panose="020B0604020202020204" pitchFamily="34" charset="0"/>
              <a:cs typeface="Arial" panose="020B0604020202020204" pitchFamily="34" charset="0"/>
            </a:endParaRPr>
          </a:p>
        </p:txBody>
      </p:sp>
      <p:sp>
        <p:nvSpPr>
          <p:cNvPr id="10" name="Rectangle 9"/>
          <p:cNvSpPr/>
          <p:nvPr>
            <p:custDataLst>
              <p:tags r:id="rId9"/>
            </p:custDataLst>
          </p:nvPr>
        </p:nvSpPr>
        <p:spPr>
          <a:xfrm>
            <a:off x="885305" y="4207781"/>
            <a:ext cx="3828933" cy="461665"/>
          </a:xfrm>
          <a:prstGeom prst="rect">
            <a:avLst/>
          </a:prstGeom>
        </p:spPr>
        <p:txBody>
          <a:bodyPr wrap="none">
            <a:spAutoFit/>
          </a:bodyPr>
          <a:lstStyle/>
          <a:p>
            <a:r>
              <a:rPr lang="fr-BE" sz="2400" dirty="0">
                <a:latin typeface="Arial" panose="020B0604020202020204" pitchFamily="34" charset="0"/>
                <a:cs typeface="Arial" panose="020B0604020202020204" pitchFamily="34" charset="0"/>
              </a:rPr>
              <a:t>http://www.lentic.ulg.ac.be/</a:t>
            </a:r>
          </a:p>
        </p:txBody>
      </p:sp>
      <p:pic>
        <p:nvPicPr>
          <p:cNvPr id="11" name="Image 10"/>
          <p:cNvPicPr>
            <a:picLocks noChangeAspect="1"/>
          </p:cNvPicPr>
          <p:nvPr>
            <p:custDataLst>
              <p:tags r:id="rId10"/>
            </p:custDataLst>
          </p:nvPr>
        </p:nvPicPr>
        <p:blipFill>
          <a:blip r:embed="rId17">
            <a:extLst>
              <a:ext uri="{28A0092B-C50C-407E-A947-70E740481C1C}">
                <a14:useLocalDpi xmlns:a14="http://schemas.microsoft.com/office/drawing/2010/main" val="0"/>
              </a:ext>
            </a:extLst>
          </a:blip>
          <a:stretch>
            <a:fillRect/>
          </a:stretch>
        </p:blipFill>
        <p:spPr>
          <a:xfrm>
            <a:off x="6163461" y="3260542"/>
            <a:ext cx="2356142" cy="2356142"/>
          </a:xfrm>
          <a:prstGeom prst="rect">
            <a:avLst/>
          </a:prstGeom>
        </p:spPr>
      </p:pic>
      <p:sp>
        <p:nvSpPr>
          <p:cNvPr id="12" name="Flèche droite 11"/>
          <p:cNvSpPr/>
          <p:nvPr>
            <p:custDataLst>
              <p:tags r:id="rId11"/>
            </p:custDataLst>
          </p:nvPr>
        </p:nvSpPr>
        <p:spPr>
          <a:xfrm>
            <a:off x="5003321" y="4299716"/>
            <a:ext cx="871056" cy="36972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81171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pic>
        <p:nvPicPr>
          <p:cNvPr id="5" name="Imag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171373" y="161027"/>
            <a:ext cx="2801253" cy="1222273"/>
          </a:xfrm>
          <a:prstGeom prst="rect">
            <a:avLst/>
          </a:prstGeom>
        </p:spPr>
      </p:pic>
      <p:sp>
        <p:nvSpPr>
          <p:cNvPr id="6" name="Rectangle 5"/>
          <p:cNvSpPr/>
          <p:nvPr>
            <p:custDataLst>
              <p:tags r:id="rId3"/>
            </p:custDataLst>
          </p:nvPr>
        </p:nvSpPr>
        <p:spPr>
          <a:xfrm>
            <a:off x="991314" y="1381264"/>
            <a:ext cx="7351146" cy="687368"/>
          </a:xfrm>
          <a:prstGeom prst="rect">
            <a:avLst/>
          </a:prstGeom>
        </p:spPr>
        <p:txBody>
          <a:bodyPr wrap="square">
            <a:spAutoFit/>
          </a:bodyPr>
          <a:lstStyle/>
          <a:p>
            <a:pPr algn="ctr">
              <a:spcBef>
                <a:spcPts val="400"/>
              </a:spcBef>
              <a:spcAft>
                <a:spcPts val="400"/>
              </a:spcAft>
            </a:pPr>
            <a:r>
              <a:rPr lang="fr-BE" sz="1600" dirty="0" smtClean="0">
                <a:latin typeface="Arial" panose="020B0604020202020204" pitchFamily="34" charset="0"/>
              </a:rPr>
              <a:t>2</a:t>
            </a:r>
            <a:r>
              <a:rPr lang="fr-BE" sz="1600" baseline="30000" dirty="0" smtClean="0">
                <a:latin typeface="Arial" panose="020B0604020202020204" pitchFamily="34" charset="0"/>
              </a:rPr>
              <a:t>ème</a:t>
            </a:r>
            <a:r>
              <a:rPr lang="fr-BE" sz="1600" dirty="0" smtClean="0">
                <a:latin typeface="Arial" panose="020B0604020202020204" pitchFamily="34" charset="0"/>
              </a:rPr>
              <a:t> Journée de Recherche </a:t>
            </a:r>
            <a:r>
              <a:rPr lang="fr-BE" sz="1600" dirty="0">
                <a:latin typeface="Arial" panose="020B0604020202020204" pitchFamily="34" charset="0"/>
              </a:rPr>
              <a:t>I</a:t>
            </a:r>
            <a:r>
              <a:rPr lang="fr-BE" sz="1600" dirty="0" smtClean="0">
                <a:latin typeface="Arial" panose="020B0604020202020204" pitchFamily="34" charset="0"/>
              </a:rPr>
              <a:t>nternationale sur l’Intelligence </a:t>
            </a:r>
            <a:r>
              <a:rPr lang="fr-BE" sz="1600" dirty="0">
                <a:latin typeface="Arial" panose="020B0604020202020204" pitchFamily="34" charset="0"/>
              </a:rPr>
              <a:t>A</a:t>
            </a:r>
            <a:r>
              <a:rPr lang="fr-BE" sz="1600" dirty="0" smtClean="0">
                <a:latin typeface="Arial" panose="020B0604020202020204" pitchFamily="34" charset="0"/>
              </a:rPr>
              <a:t>rtificielle </a:t>
            </a:r>
          </a:p>
          <a:p>
            <a:pPr algn="ctr">
              <a:spcBef>
                <a:spcPts val="400"/>
              </a:spcBef>
              <a:spcAft>
                <a:spcPts val="400"/>
              </a:spcAft>
            </a:pPr>
            <a:r>
              <a:rPr lang="en-US" sz="1600" dirty="0" smtClean="0">
                <a:latin typeface="Arial" panose="020B0604020202020204" pitchFamily="34" charset="0"/>
              </a:rPr>
              <a:t>IRMIA-2020 - “L’IA, </a:t>
            </a:r>
            <a:r>
              <a:rPr lang="en-US" sz="1600" dirty="0" err="1" smtClean="0">
                <a:latin typeface="Arial" panose="020B0604020202020204" pitchFamily="34" charset="0"/>
              </a:rPr>
              <a:t>l’Humain</a:t>
            </a:r>
            <a:r>
              <a:rPr lang="en-US" sz="1600" dirty="0" smtClean="0">
                <a:latin typeface="Arial" panose="020B0604020202020204" pitchFamily="34" charset="0"/>
              </a:rPr>
              <a:t>, les </a:t>
            </a:r>
            <a:r>
              <a:rPr lang="en-US" sz="1600" dirty="0" err="1" smtClean="0">
                <a:latin typeface="Arial" panose="020B0604020202020204" pitchFamily="34" charset="0"/>
              </a:rPr>
              <a:t>Organisations</a:t>
            </a:r>
            <a:r>
              <a:rPr lang="en-US" sz="1600" dirty="0" smtClean="0">
                <a:latin typeface="Arial" panose="020B0604020202020204" pitchFamily="34" charset="0"/>
              </a:rPr>
              <a:t>, la </a:t>
            </a:r>
            <a:r>
              <a:rPr lang="en-US" sz="1600" dirty="0" err="1" smtClean="0">
                <a:latin typeface="Arial" panose="020B0604020202020204" pitchFamily="34" charset="0"/>
              </a:rPr>
              <a:t>Société</a:t>
            </a:r>
            <a:r>
              <a:rPr lang="en-US" sz="1600" dirty="0" smtClean="0">
                <a:latin typeface="Arial" panose="020B0604020202020204" pitchFamily="34" charset="0"/>
              </a:rPr>
              <a:t>”</a:t>
            </a:r>
          </a:p>
        </p:txBody>
      </p:sp>
      <p:sp>
        <p:nvSpPr>
          <p:cNvPr id="8" name="Rectangle 7"/>
          <p:cNvSpPr/>
          <p:nvPr>
            <p:custDataLst>
              <p:tags r:id="rId4"/>
            </p:custDataLst>
          </p:nvPr>
        </p:nvSpPr>
        <p:spPr>
          <a:xfrm>
            <a:off x="0" y="2750075"/>
            <a:ext cx="9144000" cy="1384995"/>
          </a:xfrm>
          <a:prstGeom prst="rect">
            <a:avLst/>
          </a:prstGeom>
        </p:spPr>
        <p:txBody>
          <a:bodyPr wrap="square">
            <a:spAutoFit/>
          </a:bodyPr>
          <a:lstStyle/>
          <a:p>
            <a:pPr algn="ctr"/>
            <a:r>
              <a:rPr lang="fr-FR" sz="2800" dirty="0">
                <a:solidFill>
                  <a:srgbClr val="000000"/>
                </a:solidFill>
                <a:latin typeface="Georgia" panose="02040502050405020303" pitchFamily="18" charset="0"/>
              </a:rPr>
              <a:t>Développement </a:t>
            </a:r>
            <a:r>
              <a:rPr lang="fr-FR" sz="2800" dirty="0" smtClean="0">
                <a:solidFill>
                  <a:srgbClr val="000000"/>
                </a:solidFill>
                <a:latin typeface="Georgia" panose="02040502050405020303" pitchFamily="18" charset="0"/>
              </a:rPr>
              <a:t>de </a:t>
            </a:r>
            <a:r>
              <a:rPr lang="fr-FR" sz="2800" dirty="0">
                <a:solidFill>
                  <a:srgbClr val="000000"/>
                </a:solidFill>
                <a:latin typeface="Georgia" panose="02040502050405020303" pitchFamily="18" charset="0"/>
              </a:rPr>
              <a:t>l’intelligence artificielle :</a:t>
            </a:r>
            <a:br>
              <a:rPr lang="fr-FR" sz="2800" dirty="0">
                <a:solidFill>
                  <a:srgbClr val="000000"/>
                </a:solidFill>
                <a:latin typeface="Georgia" panose="02040502050405020303" pitchFamily="18" charset="0"/>
              </a:rPr>
            </a:br>
            <a:r>
              <a:rPr lang="fr-FR" sz="2800" b="1" dirty="0" smtClean="0">
                <a:solidFill>
                  <a:srgbClr val="000000"/>
                </a:solidFill>
                <a:latin typeface="Georgia" panose="02040502050405020303" pitchFamily="18" charset="0"/>
              </a:rPr>
              <a:t>Quels ajustements dans l’offre de formation en Belgique Francophone ?</a:t>
            </a:r>
            <a:r>
              <a:rPr lang="fr-FR" sz="2800" b="1" dirty="0" smtClean="0"/>
              <a:t> </a:t>
            </a:r>
            <a:endParaRPr lang="fr-BE" sz="2800" dirty="0"/>
          </a:p>
        </p:txBody>
      </p:sp>
      <p:sp>
        <p:nvSpPr>
          <p:cNvPr id="9" name="Rectangle 8"/>
          <p:cNvSpPr/>
          <p:nvPr>
            <p:custDataLst>
              <p:tags r:id="rId5"/>
            </p:custDataLst>
          </p:nvPr>
        </p:nvSpPr>
        <p:spPr>
          <a:xfrm>
            <a:off x="94887" y="4631847"/>
            <a:ext cx="9144000" cy="369332"/>
          </a:xfrm>
          <a:prstGeom prst="rect">
            <a:avLst/>
          </a:prstGeom>
        </p:spPr>
        <p:txBody>
          <a:bodyPr wrap="square">
            <a:spAutoFit/>
          </a:bodyPr>
          <a:lstStyle/>
          <a:p>
            <a:pPr algn="ctr"/>
            <a:r>
              <a:rPr lang="fr-FR" i="1" dirty="0" smtClean="0">
                <a:solidFill>
                  <a:srgbClr val="000000"/>
                </a:solidFill>
                <a:latin typeface="Arial" panose="020B0604020202020204" pitchFamily="34" charset="0"/>
                <a:cs typeface="Arial" panose="020B0604020202020204" pitchFamily="34" charset="0"/>
              </a:rPr>
              <a:t>Marine </a:t>
            </a:r>
            <a:r>
              <a:rPr lang="fr-FR" i="1" dirty="0" err="1" smtClean="0">
                <a:solidFill>
                  <a:srgbClr val="000000"/>
                </a:solidFill>
                <a:latin typeface="Arial" panose="020B0604020202020204" pitchFamily="34" charset="0"/>
                <a:cs typeface="Arial" panose="020B0604020202020204" pitchFamily="34" charset="0"/>
              </a:rPr>
              <a:t>Franssen</a:t>
            </a:r>
            <a:r>
              <a:rPr lang="fr-FR" i="1" dirty="0" smtClean="0">
                <a:solidFill>
                  <a:srgbClr val="000000"/>
                </a:solidFill>
                <a:latin typeface="Arial" panose="020B0604020202020204" pitchFamily="34" charset="0"/>
                <a:cs typeface="Arial" panose="020B0604020202020204" pitchFamily="34" charset="0"/>
              </a:rPr>
              <a:t>, Olivier </a:t>
            </a:r>
            <a:r>
              <a:rPr lang="fr-FR" i="1" dirty="0" err="1" smtClean="0">
                <a:solidFill>
                  <a:srgbClr val="000000"/>
                </a:solidFill>
                <a:latin typeface="Arial" panose="020B0604020202020204" pitchFamily="34" charset="0"/>
                <a:cs typeface="Arial" panose="020B0604020202020204" pitchFamily="34" charset="0"/>
              </a:rPr>
              <a:t>Lisein</a:t>
            </a:r>
            <a:r>
              <a:rPr lang="fr-FR" i="1" dirty="0" smtClean="0">
                <a:solidFill>
                  <a:srgbClr val="000000"/>
                </a:solidFill>
                <a:latin typeface="Arial" panose="020B0604020202020204" pitchFamily="34" charset="0"/>
                <a:cs typeface="Arial" panose="020B0604020202020204" pitchFamily="34" charset="0"/>
              </a:rPr>
              <a:t>, </a:t>
            </a:r>
            <a:r>
              <a:rPr lang="fr-FR" i="1" dirty="0" err="1" smtClean="0">
                <a:solidFill>
                  <a:srgbClr val="000000"/>
                </a:solidFill>
                <a:latin typeface="Arial" panose="020B0604020202020204" pitchFamily="34" charset="0"/>
                <a:cs typeface="Arial" panose="020B0604020202020204" pitchFamily="34" charset="0"/>
              </a:rPr>
              <a:t>Giseline</a:t>
            </a:r>
            <a:r>
              <a:rPr lang="fr-FR" i="1" dirty="0" smtClean="0">
                <a:solidFill>
                  <a:srgbClr val="000000"/>
                </a:solidFill>
                <a:latin typeface="Arial" panose="020B0604020202020204" pitchFamily="34" charset="0"/>
                <a:cs typeface="Arial" panose="020B0604020202020204" pitchFamily="34" charset="0"/>
              </a:rPr>
              <a:t> Rondeaux et Simon Wuidar</a:t>
            </a:r>
            <a:endParaRPr lang="fr-BE"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6075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custDataLst>
              <p:tags r:id="rId1"/>
            </p:custDataLst>
          </p:nvPr>
        </p:nvSpPr>
        <p:spPr>
          <a:xfrm>
            <a:off x="628650" y="473281"/>
            <a:ext cx="7886700" cy="5952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a:solidFill>
                  <a:srgbClr val="000000"/>
                </a:solidFill>
                <a:latin typeface="Georgia" panose="02040502050405020303" pitchFamily="18" charset="0"/>
                <a:ea typeface="+mn-ea"/>
                <a:cs typeface="+mn-cs"/>
              </a:rPr>
              <a:t>Agenda</a:t>
            </a:r>
            <a:endParaRPr lang="en-US" sz="3600" dirty="0">
              <a:solidFill>
                <a:srgbClr val="000000"/>
              </a:solidFill>
              <a:latin typeface="Georgia" panose="02040502050405020303" pitchFamily="18" charset="0"/>
              <a:ea typeface="+mn-ea"/>
              <a:cs typeface="+mn-cs"/>
            </a:endParaRPr>
          </a:p>
        </p:txBody>
      </p:sp>
      <p:pic>
        <p:nvPicPr>
          <p:cNvPr id="3" name="Image 2"/>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sp>
        <p:nvSpPr>
          <p:cNvPr id="4" name="Espace réservé du contenu 4"/>
          <p:cNvSpPr txBox="1">
            <a:spLocks/>
          </p:cNvSpPr>
          <p:nvPr>
            <p:custDataLst>
              <p:tags r:id="rId3"/>
            </p:custDataLst>
          </p:nvPr>
        </p:nvSpPr>
        <p:spPr>
          <a:xfrm>
            <a:off x="832403" y="1727482"/>
            <a:ext cx="7682947" cy="26042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fr-FR" sz="2600" dirty="0" smtClean="0"/>
              <a:t>Contexte </a:t>
            </a:r>
          </a:p>
          <a:p>
            <a:pPr marL="514350" indent="-514350">
              <a:buFont typeface="+mj-lt"/>
              <a:buAutoNum type="arabicPeriod"/>
            </a:pPr>
            <a:r>
              <a:rPr lang="fr-FR" sz="2600" dirty="0" smtClean="0"/>
              <a:t>Revue de la littérature (</a:t>
            </a:r>
            <a:r>
              <a:rPr lang="fr-FR" sz="2600" i="1" dirty="0" smtClean="0"/>
              <a:t>focus</a:t>
            </a:r>
            <a:r>
              <a:rPr lang="fr-FR" sz="2600" dirty="0" smtClean="0"/>
              <a:t> sur les compétences)</a:t>
            </a:r>
          </a:p>
          <a:p>
            <a:pPr marL="514350" indent="-514350">
              <a:buFont typeface="+mj-lt"/>
              <a:buAutoNum type="arabicPeriod"/>
            </a:pPr>
            <a:r>
              <a:rPr lang="fr-FR" sz="2600" dirty="0" smtClean="0"/>
              <a:t>Méthodologie</a:t>
            </a:r>
          </a:p>
          <a:p>
            <a:pPr marL="514350" indent="-514350">
              <a:buFont typeface="+mj-lt"/>
              <a:buAutoNum type="arabicPeriod"/>
            </a:pPr>
            <a:r>
              <a:rPr lang="fr-FR" sz="2600" dirty="0" smtClean="0"/>
              <a:t>Résultats</a:t>
            </a:r>
          </a:p>
          <a:p>
            <a:pPr marL="514350" indent="-514350">
              <a:buFont typeface="+mj-lt"/>
              <a:buAutoNum type="arabicPeriod"/>
            </a:pPr>
            <a:r>
              <a:rPr lang="fr-FR" sz="2600" dirty="0" smtClean="0"/>
              <a:t>Discussion/débat</a:t>
            </a:r>
          </a:p>
        </p:txBody>
      </p:sp>
    </p:spTree>
    <p:extLst>
      <p:ext uri="{BB962C8B-B14F-4D97-AF65-F5344CB8AC3E}">
        <p14:creationId xmlns:p14="http://schemas.microsoft.com/office/powerpoint/2010/main" val="6386800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3"/>
          <p:cNvSpPr txBox="1">
            <a:spLocks/>
          </p:cNvSpPr>
          <p:nvPr>
            <p:custDataLst>
              <p:tags r:id="rId1"/>
            </p:custDataLst>
          </p:nvPr>
        </p:nvSpPr>
        <p:spPr>
          <a:xfrm>
            <a:off x="807049" y="327941"/>
            <a:ext cx="7886700" cy="6470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smtClean="0">
                <a:solidFill>
                  <a:srgbClr val="000000"/>
                </a:solidFill>
                <a:latin typeface="Georgia" panose="02040502050405020303" pitchFamily="18" charset="0"/>
                <a:ea typeface="+mn-ea"/>
                <a:cs typeface="+mn-cs"/>
              </a:rPr>
              <a:t>Contexte</a:t>
            </a:r>
            <a:endParaRPr lang="en-US" sz="3600" dirty="0">
              <a:solidFill>
                <a:srgbClr val="000000"/>
              </a:solidFill>
              <a:latin typeface="Georgia" panose="02040502050405020303" pitchFamily="18" charset="0"/>
              <a:ea typeface="+mn-ea"/>
              <a:cs typeface="+mn-cs"/>
            </a:endParaRPr>
          </a:p>
        </p:txBody>
      </p:sp>
      <p:pic>
        <p:nvPicPr>
          <p:cNvPr id="3" name="Image 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sp>
        <p:nvSpPr>
          <p:cNvPr id="4" name="Espace réservé du contenu 2"/>
          <p:cNvSpPr txBox="1">
            <a:spLocks/>
          </p:cNvSpPr>
          <p:nvPr>
            <p:custDataLst>
              <p:tags r:id="rId3"/>
            </p:custDataLst>
          </p:nvPr>
        </p:nvSpPr>
        <p:spPr>
          <a:xfrm>
            <a:off x="327729" y="1012006"/>
            <a:ext cx="8523494" cy="17650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96938" lvl="1" indent="-455613" algn="just">
              <a:spcBef>
                <a:spcPts val="2300"/>
              </a:spcBef>
            </a:pPr>
            <a:r>
              <a:rPr lang="fr-BE" sz="2000" dirty="0" smtClean="0"/>
              <a:t>Point de départ : une demande du cabinet du ministre de l’enseignement de la fédération Wallonie-Bruxelles</a:t>
            </a:r>
          </a:p>
          <a:p>
            <a:pPr marL="896938" lvl="1" indent="-455613" algn="just">
              <a:spcBef>
                <a:spcPts val="2300"/>
              </a:spcBef>
            </a:pPr>
            <a:r>
              <a:rPr lang="fr-BE" b="1" dirty="0" smtClean="0"/>
              <a:t>Comment l’offre de formation en FWB s’adapte à l’arrivée de l’intelligence artificielle ? </a:t>
            </a:r>
            <a:r>
              <a:rPr lang="fr-BE" sz="2000" dirty="0" smtClean="0"/>
              <a:t>(</a:t>
            </a:r>
            <a:r>
              <a:rPr lang="fr-BE" sz="2000" i="1" dirty="0" smtClean="0"/>
              <a:t>focus</a:t>
            </a:r>
            <a:r>
              <a:rPr lang="fr-BE" sz="2000" dirty="0" smtClean="0"/>
              <a:t> sur l’enseignement supérieur )</a:t>
            </a:r>
            <a:endParaRPr lang="fr-BE" sz="2000" b="1" dirty="0" smtClean="0"/>
          </a:p>
          <a:p>
            <a:pPr marL="457200" lvl="1" indent="0" algn="just">
              <a:buFont typeface="Arial" panose="020B0604020202020204" pitchFamily="34" charset="0"/>
              <a:buNone/>
            </a:pPr>
            <a:endParaRPr lang="fr-BE" dirty="0"/>
          </a:p>
        </p:txBody>
      </p:sp>
      <p:grpSp>
        <p:nvGrpSpPr>
          <p:cNvPr id="8" name="Groupe 7"/>
          <p:cNvGrpSpPr/>
          <p:nvPr>
            <p:custDataLst>
              <p:tags r:id="rId4"/>
            </p:custDataLst>
          </p:nvPr>
        </p:nvGrpSpPr>
        <p:grpSpPr>
          <a:xfrm>
            <a:off x="1120519" y="2899815"/>
            <a:ext cx="6789818" cy="3019988"/>
            <a:chOff x="1598208" y="2904091"/>
            <a:chExt cx="6789818" cy="3019988"/>
          </a:xfrm>
        </p:grpSpPr>
        <p:sp>
          <p:nvSpPr>
            <p:cNvPr id="9" name="Forme libre 8"/>
            <p:cNvSpPr/>
            <p:nvPr/>
          </p:nvSpPr>
          <p:spPr>
            <a:xfrm>
              <a:off x="1598208" y="2904091"/>
              <a:ext cx="2373823" cy="1409290"/>
            </a:xfrm>
            <a:custGeom>
              <a:avLst/>
              <a:gdLst>
                <a:gd name="connsiteX0" fmla="*/ 0 w 2128358"/>
                <a:gd name="connsiteY0" fmla="*/ 159385 h 1593850"/>
                <a:gd name="connsiteX1" fmla="*/ 159385 w 2128358"/>
                <a:gd name="connsiteY1" fmla="*/ 0 h 1593850"/>
                <a:gd name="connsiteX2" fmla="*/ 1968973 w 2128358"/>
                <a:gd name="connsiteY2" fmla="*/ 0 h 1593850"/>
                <a:gd name="connsiteX3" fmla="*/ 2128358 w 2128358"/>
                <a:gd name="connsiteY3" fmla="*/ 159385 h 1593850"/>
                <a:gd name="connsiteX4" fmla="*/ 2128358 w 2128358"/>
                <a:gd name="connsiteY4" fmla="*/ 1434465 h 1593850"/>
                <a:gd name="connsiteX5" fmla="*/ 1968973 w 2128358"/>
                <a:gd name="connsiteY5" fmla="*/ 1593850 h 1593850"/>
                <a:gd name="connsiteX6" fmla="*/ 159385 w 2128358"/>
                <a:gd name="connsiteY6" fmla="*/ 1593850 h 1593850"/>
                <a:gd name="connsiteX7" fmla="*/ 0 w 2128358"/>
                <a:gd name="connsiteY7" fmla="*/ 1434465 h 1593850"/>
                <a:gd name="connsiteX8" fmla="*/ 0 w 2128358"/>
                <a:gd name="connsiteY8" fmla="*/ 159385 h 15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358" h="1593850">
                  <a:moveTo>
                    <a:pt x="0" y="159385"/>
                  </a:moveTo>
                  <a:cubicBezTo>
                    <a:pt x="0" y="71359"/>
                    <a:pt x="71359" y="0"/>
                    <a:pt x="159385" y="0"/>
                  </a:cubicBezTo>
                  <a:lnTo>
                    <a:pt x="1968973" y="0"/>
                  </a:lnTo>
                  <a:cubicBezTo>
                    <a:pt x="2056999" y="0"/>
                    <a:pt x="2128358" y="71359"/>
                    <a:pt x="2128358" y="159385"/>
                  </a:cubicBezTo>
                  <a:lnTo>
                    <a:pt x="2128358" y="1434465"/>
                  </a:lnTo>
                  <a:cubicBezTo>
                    <a:pt x="2128358" y="1522491"/>
                    <a:pt x="2056999" y="1593850"/>
                    <a:pt x="1968973" y="1593850"/>
                  </a:cubicBezTo>
                  <a:lnTo>
                    <a:pt x="159385" y="1593850"/>
                  </a:lnTo>
                  <a:cubicBezTo>
                    <a:pt x="71359" y="1593850"/>
                    <a:pt x="0" y="1522491"/>
                    <a:pt x="0" y="1434465"/>
                  </a:cubicBezTo>
                  <a:lnTo>
                    <a:pt x="0" y="159385"/>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15262" tIns="115262" rIns="115262" bIns="115262" numCol="1" spcCol="1270" anchor="ctr" anchorCtr="0">
              <a:noAutofit/>
            </a:bodyPr>
            <a:lstStyle/>
            <a:p>
              <a:pPr lvl="0" algn="ctr" defTabSz="800100">
                <a:lnSpc>
                  <a:spcPct val="90000"/>
                </a:lnSpc>
                <a:spcBef>
                  <a:spcPct val="0"/>
                </a:spcBef>
                <a:spcAft>
                  <a:spcPct val="35000"/>
                </a:spcAft>
              </a:pPr>
              <a:r>
                <a:rPr lang="fr-FR" sz="1800" b="1" kern="1200" dirty="0" smtClean="0"/>
                <a:t>Analyse des offres de formation incluant l’IA (FWB)</a:t>
              </a:r>
            </a:p>
            <a:p>
              <a:pPr lvl="0" algn="ctr" defTabSz="800100">
                <a:lnSpc>
                  <a:spcPct val="90000"/>
                </a:lnSpc>
                <a:spcBef>
                  <a:spcPct val="0"/>
                </a:spcBef>
                <a:spcAft>
                  <a:spcPct val="35000"/>
                </a:spcAft>
              </a:pPr>
              <a:r>
                <a:rPr lang="fr-FR" sz="1400" i="1" kern="1200" dirty="0" smtClean="0"/>
                <a:t>Via une étude comparative</a:t>
              </a:r>
              <a:endParaRPr lang="fr-FR" sz="1400" i="1" kern="1200" dirty="0"/>
            </a:p>
          </p:txBody>
        </p:sp>
        <p:sp>
          <p:nvSpPr>
            <p:cNvPr id="10" name="Forme libre 9"/>
            <p:cNvSpPr/>
            <p:nvPr/>
          </p:nvSpPr>
          <p:spPr>
            <a:xfrm rot="19755382">
              <a:off x="4479603" y="4820919"/>
              <a:ext cx="1175124" cy="278414"/>
            </a:xfrm>
            <a:custGeom>
              <a:avLst/>
              <a:gdLst>
                <a:gd name="connsiteX0" fmla="*/ 0 w 1175124"/>
                <a:gd name="connsiteY0" fmla="*/ 55683 h 278414"/>
                <a:gd name="connsiteX1" fmla="*/ 1035917 w 1175124"/>
                <a:gd name="connsiteY1" fmla="*/ 55683 h 278414"/>
                <a:gd name="connsiteX2" fmla="*/ 1035917 w 1175124"/>
                <a:gd name="connsiteY2" fmla="*/ 0 h 278414"/>
                <a:gd name="connsiteX3" fmla="*/ 1175124 w 1175124"/>
                <a:gd name="connsiteY3" fmla="*/ 139207 h 278414"/>
                <a:gd name="connsiteX4" fmla="*/ 1035917 w 1175124"/>
                <a:gd name="connsiteY4" fmla="*/ 278414 h 278414"/>
                <a:gd name="connsiteX5" fmla="*/ 1035917 w 1175124"/>
                <a:gd name="connsiteY5" fmla="*/ 222731 h 278414"/>
                <a:gd name="connsiteX6" fmla="*/ 0 w 1175124"/>
                <a:gd name="connsiteY6" fmla="*/ 222731 h 278414"/>
                <a:gd name="connsiteX7" fmla="*/ 0 w 1175124"/>
                <a:gd name="connsiteY7" fmla="*/ 55683 h 278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124" h="278414">
                  <a:moveTo>
                    <a:pt x="0" y="55683"/>
                  </a:moveTo>
                  <a:lnTo>
                    <a:pt x="1035917" y="55683"/>
                  </a:lnTo>
                  <a:lnTo>
                    <a:pt x="1035917" y="0"/>
                  </a:lnTo>
                  <a:lnTo>
                    <a:pt x="1175124" y="139207"/>
                  </a:lnTo>
                  <a:lnTo>
                    <a:pt x="1035917" y="278414"/>
                  </a:lnTo>
                  <a:lnTo>
                    <a:pt x="1035917" y="222731"/>
                  </a:lnTo>
                  <a:lnTo>
                    <a:pt x="0" y="222731"/>
                  </a:lnTo>
                  <a:lnTo>
                    <a:pt x="0" y="55683"/>
                  </a:lnTo>
                  <a:close/>
                </a:path>
              </a:pathLst>
            </a:custGeom>
            <a:solidFill>
              <a:schemeClr val="tx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5683" rIns="83524" bIns="55683" numCol="1" spcCol="1270" anchor="ctr" anchorCtr="0">
              <a:noAutofit/>
            </a:bodyPr>
            <a:lstStyle/>
            <a:p>
              <a:pPr lvl="0" algn="ctr" defTabSz="488950">
                <a:lnSpc>
                  <a:spcPct val="90000"/>
                </a:lnSpc>
                <a:spcBef>
                  <a:spcPct val="0"/>
                </a:spcBef>
                <a:spcAft>
                  <a:spcPct val="35000"/>
                </a:spcAft>
              </a:pPr>
              <a:endParaRPr lang="fr-FR" sz="1100" kern="1200"/>
            </a:p>
          </p:txBody>
        </p:sp>
        <p:sp>
          <p:nvSpPr>
            <p:cNvPr id="11" name="Forme libre 10"/>
            <p:cNvSpPr/>
            <p:nvPr/>
          </p:nvSpPr>
          <p:spPr>
            <a:xfrm>
              <a:off x="1598208" y="4503082"/>
              <a:ext cx="2373823" cy="1420997"/>
            </a:xfrm>
            <a:custGeom>
              <a:avLst/>
              <a:gdLst>
                <a:gd name="connsiteX0" fmla="*/ 0 w 2373823"/>
                <a:gd name="connsiteY0" fmla="*/ 159385 h 1593850"/>
                <a:gd name="connsiteX1" fmla="*/ 159385 w 2373823"/>
                <a:gd name="connsiteY1" fmla="*/ 0 h 1593850"/>
                <a:gd name="connsiteX2" fmla="*/ 2214438 w 2373823"/>
                <a:gd name="connsiteY2" fmla="*/ 0 h 1593850"/>
                <a:gd name="connsiteX3" fmla="*/ 2373823 w 2373823"/>
                <a:gd name="connsiteY3" fmla="*/ 159385 h 1593850"/>
                <a:gd name="connsiteX4" fmla="*/ 2373823 w 2373823"/>
                <a:gd name="connsiteY4" fmla="*/ 1434465 h 1593850"/>
                <a:gd name="connsiteX5" fmla="*/ 2214438 w 2373823"/>
                <a:gd name="connsiteY5" fmla="*/ 1593850 h 1593850"/>
                <a:gd name="connsiteX6" fmla="*/ 159385 w 2373823"/>
                <a:gd name="connsiteY6" fmla="*/ 1593850 h 1593850"/>
                <a:gd name="connsiteX7" fmla="*/ 0 w 2373823"/>
                <a:gd name="connsiteY7" fmla="*/ 1434465 h 1593850"/>
                <a:gd name="connsiteX8" fmla="*/ 0 w 2373823"/>
                <a:gd name="connsiteY8" fmla="*/ 159385 h 15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3823" h="1593850">
                  <a:moveTo>
                    <a:pt x="0" y="159385"/>
                  </a:moveTo>
                  <a:cubicBezTo>
                    <a:pt x="0" y="71359"/>
                    <a:pt x="71359" y="0"/>
                    <a:pt x="159385" y="0"/>
                  </a:cubicBezTo>
                  <a:lnTo>
                    <a:pt x="2214438" y="0"/>
                  </a:lnTo>
                  <a:cubicBezTo>
                    <a:pt x="2302464" y="0"/>
                    <a:pt x="2373823" y="71359"/>
                    <a:pt x="2373823" y="159385"/>
                  </a:cubicBezTo>
                  <a:lnTo>
                    <a:pt x="2373823" y="1434465"/>
                  </a:lnTo>
                  <a:cubicBezTo>
                    <a:pt x="2373823" y="1522491"/>
                    <a:pt x="2302464" y="1593850"/>
                    <a:pt x="2214438" y="1593850"/>
                  </a:cubicBezTo>
                  <a:lnTo>
                    <a:pt x="159385" y="1593850"/>
                  </a:lnTo>
                  <a:cubicBezTo>
                    <a:pt x="71359" y="1593850"/>
                    <a:pt x="0" y="1522491"/>
                    <a:pt x="0" y="1434465"/>
                  </a:cubicBezTo>
                  <a:lnTo>
                    <a:pt x="0" y="159385"/>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15262" tIns="115262" rIns="115262" bIns="115262" numCol="1" spcCol="1270" anchor="ctr" anchorCtr="0">
              <a:noAutofit/>
            </a:bodyPr>
            <a:lstStyle/>
            <a:p>
              <a:pPr lvl="0" algn="ctr" defTabSz="800100">
                <a:lnSpc>
                  <a:spcPct val="90000"/>
                </a:lnSpc>
                <a:spcBef>
                  <a:spcPct val="0"/>
                </a:spcBef>
                <a:spcAft>
                  <a:spcPct val="35000"/>
                </a:spcAft>
              </a:pPr>
              <a:r>
                <a:rPr lang="fr-FR" sz="1800" b="1" kern="1200" dirty="0" smtClean="0"/>
                <a:t>Cartographie des compétences en évolution </a:t>
              </a:r>
            </a:p>
            <a:p>
              <a:pPr lvl="0" algn="ctr" defTabSz="800100">
                <a:lnSpc>
                  <a:spcPct val="90000"/>
                </a:lnSpc>
                <a:spcBef>
                  <a:spcPct val="0"/>
                </a:spcBef>
                <a:spcAft>
                  <a:spcPct val="35000"/>
                </a:spcAft>
              </a:pPr>
              <a:r>
                <a:rPr lang="fr-FR" sz="1400" i="1" kern="1200" dirty="0" smtClean="0"/>
                <a:t>Via une RL + une analyse d’offres d’emploi dans le secteur high-tech</a:t>
              </a:r>
              <a:endParaRPr lang="fr-FR" sz="1400" i="1" kern="1200" dirty="0"/>
            </a:p>
          </p:txBody>
        </p:sp>
        <p:sp>
          <p:nvSpPr>
            <p:cNvPr id="12" name="Forme libre 11"/>
            <p:cNvSpPr/>
            <p:nvPr/>
          </p:nvSpPr>
          <p:spPr>
            <a:xfrm rot="1669366">
              <a:off x="4401961" y="3828526"/>
              <a:ext cx="1243744" cy="297819"/>
            </a:xfrm>
            <a:custGeom>
              <a:avLst/>
              <a:gdLst>
                <a:gd name="connsiteX0" fmla="*/ 0 w 1243744"/>
                <a:gd name="connsiteY0" fmla="*/ 59564 h 297819"/>
                <a:gd name="connsiteX1" fmla="*/ 1094835 w 1243744"/>
                <a:gd name="connsiteY1" fmla="*/ 59564 h 297819"/>
                <a:gd name="connsiteX2" fmla="*/ 1094835 w 1243744"/>
                <a:gd name="connsiteY2" fmla="*/ 0 h 297819"/>
                <a:gd name="connsiteX3" fmla="*/ 1243744 w 1243744"/>
                <a:gd name="connsiteY3" fmla="*/ 148910 h 297819"/>
                <a:gd name="connsiteX4" fmla="*/ 1094835 w 1243744"/>
                <a:gd name="connsiteY4" fmla="*/ 297819 h 297819"/>
                <a:gd name="connsiteX5" fmla="*/ 1094835 w 1243744"/>
                <a:gd name="connsiteY5" fmla="*/ 238255 h 297819"/>
                <a:gd name="connsiteX6" fmla="*/ 0 w 1243744"/>
                <a:gd name="connsiteY6" fmla="*/ 238255 h 297819"/>
                <a:gd name="connsiteX7" fmla="*/ 0 w 1243744"/>
                <a:gd name="connsiteY7" fmla="*/ 59564 h 29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744" h="297819">
                  <a:moveTo>
                    <a:pt x="0" y="59564"/>
                  </a:moveTo>
                  <a:lnTo>
                    <a:pt x="1094835" y="59564"/>
                  </a:lnTo>
                  <a:lnTo>
                    <a:pt x="1094835" y="0"/>
                  </a:lnTo>
                  <a:lnTo>
                    <a:pt x="1243744" y="148910"/>
                  </a:lnTo>
                  <a:lnTo>
                    <a:pt x="1094835" y="297819"/>
                  </a:lnTo>
                  <a:lnTo>
                    <a:pt x="1094835" y="238255"/>
                  </a:lnTo>
                  <a:lnTo>
                    <a:pt x="0" y="238255"/>
                  </a:lnTo>
                  <a:lnTo>
                    <a:pt x="0" y="59564"/>
                  </a:lnTo>
                  <a:close/>
                </a:path>
              </a:pathLst>
            </a:custGeom>
            <a:solidFill>
              <a:schemeClr val="tx2">
                <a:lumMod val="75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0" tIns="59564" rIns="89346" bIns="59564" numCol="1" spcCol="1270" anchor="ctr" anchorCtr="0">
              <a:noAutofit/>
            </a:bodyPr>
            <a:lstStyle/>
            <a:p>
              <a:pPr lvl="0" algn="ctr" defTabSz="533400">
                <a:lnSpc>
                  <a:spcPct val="90000"/>
                </a:lnSpc>
                <a:spcBef>
                  <a:spcPct val="0"/>
                </a:spcBef>
                <a:spcAft>
                  <a:spcPct val="35000"/>
                </a:spcAft>
              </a:pPr>
              <a:endParaRPr lang="fr-FR" sz="1200" kern="1200"/>
            </a:p>
          </p:txBody>
        </p:sp>
        <p:sp>
          <p:nvSpPr>
            <p:cNvPr id="13" name="Forme libre 12"/>
            <p:cNvSpPr/>
            <p:nvPr/>
          </p:nvSpPr>
          <p:spPr>
            <a:xfrm>
              <a:off x="6162299" y="3639221"/>
              <a:ext cx="2225727" cy="1593850"/>
            </a:xfrm>
            <a:custGeom>
              <a:avLst/>
              <a:gdLst>
                <a:gd name="connsiteX0" fmla="*/ 0 w 2225727"/>
                <a:gd name="connsiteY0" fmla="*/ 159385 h 1593850"/>
                <a:gd name="connsiteX1" fmla="*/ 159385 w 2225727"/>
                <a:gd name="connsiteY1" fmla="*/ 0 h 1593850"/>
                <a:gd name="connsiteX2" fmla="*/ 2066342 w 2225727"/>
                <a:gd name="connsiteY2" fmla="*/ 0 h 1593850"/>
                <a:gd name="connsiteX3" fmla="*/ 2225727 w 2225727"/>
                <a:gd name="connsiteY3" fmla="*/ 159385 h 1593850"/>
                <a:gd name="connsiteX4" fmla="*/ 2225727 w 2225727"/>
                <a:gd name="connsiteY4" fmla="*/ 1434465 h 1593850"/>
                <a:gd name="connsiteX5" fmla="*/ 2066342 w 2225727"/>
                <a:gd name="connsiteY5" fmla="*/ 1593850 h 1593850"/>
                <a:gd name="connsiteX6" fmla="*/ 159385 w 2225727"/>
                <a:gd name="connsiteY6" fmla="*/ 1593850 h 1593850"/>
                <a:gd name="connsiteX7" fmla="*/ 0 w 2225727"/>
                <a:gd name="connsiteY7" fmla="*/ 1434465 h 1593850"/>
                <a:gd name="connsiteX8" fmla="*/ 0 w 2225727"/>
                <a:gd name="connsiteY8" fmla="*/ 159385 h 159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5727" h="1593850">
                  <a:moveTo>
                    <a:pt x="0" y="159385"/>
                  </a:moveTo>
                  <a:cubicBezTo>
                    <a:pt x="0" y="71359"/>
                    <a:pt x="71359" y="0"/>
                    <a:pt x="159385" y="0"/>
                  </a:cubicBezTo>
                  <a:lnTo>
                    <a:pt x="2066342" y="0"/>
                  </a:lnTo>
                  <a:cubicBezTo>
                    <a:pt x="2154368" y="0"/>
                    <a:pt x="2225727" y="71359"/>
                    <a:pt x="2225727" y="159385"/>
                  </a:cubicBezTo>
                  <a:lnTo>
                    <a:pt x="2225727" y="1434465"/>
                  </a:lnTo>
                  <a:cubicBezTo>
                    <a:pt x="2225727" y="1522491"/>
                    <a:pt x="2154368" y="1593850"/>
                    <a:pt x="2066342" y="1593850"/>
                  </a:cubicBezTo>
                  <a:lnTo>
                    <a:pt x="159385" y="1593850"/>
                  </a:lnTo>
                  <a:cubicBezTo>
                    <a:pt x="71359" y="1593850"/>
                    <a:pt x="0" y="1522491"/>
                    <a:pt x="0" y="1434465"/>
                  </a:cubicBezTo>
                  <a:lnTo>
                    <a:pt x="0" y="159385"/>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115262" tIns="115262" rIns="115262" bIns="115262" numCol="1" spcCol="1270" anchor="ctr" anchorCtr="0">
              <a:noAutofit/>
            </a:bodyPr>
            <a:lstStyle/>
            <a:p>
              <a:pPr lvl="0" algn="ctr" defTabSz="800100">
                <a:lnSpc>
                  <a:spcPct val="90000"/>
                </a:lnSpc>
                <a:spcBef>
                  <a:spcPct val="0"/>
                </a:spcBef>
                <a:spcAft>
                  <a:spcPct val="35000"/>
                </a:spcAft>
              </a:pPr>
              <a:r>
                <a:rPr lang="fr-FR" sz="1800" b="1" kern="1200" dirty="0" smtClean="0"/>
                <a:t>Identification d’écarts et recommandations pour l’enseignement supérieur</a:t>
              </a:r>
              <a:endParaRPr lang="fr-FR" sz="1800" b="1" kern="1200" dirty="0"/>
            </a:p>
          </p:txBody>
        </p:sp>
      </p:grpSp>
      <p:sp>
        <p:nvSpPr>
          <p:cNvPr id="6" name="Rectangle à coins arrondis 5"/>
          <p:cNvSpPr/>
          <p:nvPr>
            <p:custDataLst>
              <p:tags r:id="rId5"/>
            </p:custDataLst>
          </p:nvPr>
        </p:nvSpPr>
        <p:spPr>
          <a:xfrm>
            <a:off x="920818" y="2719687"/>
            <a:ext cx="2746351" cy="1712183"/>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chemeClr val="tx1"/>
              </a:solidFill>
            </a:endParaRPr>
          </a:p>
        </p:txBody>
      </p:sp>
      <p:sp>
        <p:nvSpPr>
          <p:cNvPr id="7" name="Rectangle à coins arrondis 6"/>
          <p:cNvSpPr/>
          <p:nvPr>
            <p:custDataLst>
              <p:tags r:id="rId6"/>
            </p:custDataLst>
          </p:nvPr>
        </p:nvSpPr>
        <p:spPr>
          <a:xfrm>
            <a:off x="1339850" y="5287962"/>
            <a:ext cx="1018010" cy="236809"/>
          </a:xfrm>
          <a:prstGeom prst="round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65068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vers la droite 13">
            <a:extLst>
              <a:ext uri="{FF2B5EF4-FFF2-40B4-BE49-F238E27FC236}">
                <a16:creationId xmlns:a16="http://schemas.microsoft.com/office/drawing/2014/main" id="{0801DFD0-5FC5-8944-BABA-66AB7A8F278E}"/>
              </a:ext>
            </a:extLst>
          </p:cNvPr>
          <p:cNvSpPr/>
          <p:nvPr>
            <p:custDataLst>
              <p:tags r:id="rId1"/>
            </p:custDataLst>
          </p:nvPr>
        </p:nvSpPr>
        <p:spPr>
          <a:xfrm>
            <a:off x="3862240" y="2729923"/>
            <a:ext cx="1057930" cy="364546"/>
          </a:xfrm>
          <a:prstGeom prst="rightArrow">
            <a:avLst/>
          </a:prstGeom>
          <a:solidFill>
            <a:srgbClr val="B2AEA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llipse 2">
            <a:extLst>
              <a:ext uri="{FF2B5EF4-FFF2-40B4-BE49-F238E27FC236}">
                <a16:creationId xmlns:a16="http://schemas.microsoft.com/office/drawing/2014/main" id="{EA7B52AB-4653-3F4D-ABE1-A012C446D84C}"/>
              </a:ext>
            </a:extLst>
          </p:cNvPr>
          <p:cNvSpPr/>
          <p:nvPr>
            <p:custDataLst>
              <p:tags r:id="rId2"/>
            </p:custDataLst>
          </p:nvPr>
        </p:nvSpPr>
        <p:spPr>
          <a:xfrm>
            <a:off x="838227" y="1701558"/>
            <a:ext cx="432000" cy="432048"/>
          </a:xfrm>
          <a:prstGeom prst="ellipse">
            <a:avLst/>
          </a:prstGeom>
          <a:solidFill>
            <a:srgbClr val="96D6C8"/>
          </a:solidFill>
          <a:ln>
            <a:solidFill>
              <a:srgbClr val="88C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Ellipse 3">
            <a:extLst>
              <a:ext uri="{FF2B5EF4-FFF2-40B4-BE49-F238E27FC236}">
                <a16:creationId xmlns:a16="http://schemas.microsoft.com/office/drawing/2014/main" id="{02DFE273-47AD-DF46-ACA1-FABDAEA4A0BB}"/>
              </a:ext>
            </a:extLst>
          </p:cNvPr>
          <p:cNvSpPr/>
          <p:nvPr>
            <p:custDataLst>
              <p:tags r:id="rId3"/>
            </p:custDataLst>
          </p:nvPr>
        </p:nvSpPr>
        <p:spPr>
          <a:xfrm>
            <a:off x="5432668" y="1673479"/>
            <a:ext cx="432000" cy="432048"/>
          </a:xfrm>
          <a:prstGeom prst="ellipse">
            <a:avLst/>
          </a:prstGeom>
          <a:solidFill>
            <a:srgbClr val="586F80"/>
          </a:solidFill>
          <a:ln>
            <a:solidFill>
              <a:srgbClr val="4C6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5" name="Straight Arrow Connector 3">
            <a:extLst>
              <a:ext uri="{FF2B5EF4-FFF2-40B4-BE49-F238E27FC236}">
                <a16:creationId xmlns:a16="http://schemas.microsoft.com/office/drawing/2014/main" id="{E20275D1-77D8-1347-8940-D9600C03F80C}"/>
              </a:ext>
            </a:extLst>
          </p:cNvPr>
          <p:cNvCxnSpPr>
            <a:cxnSpLocks/>
          </p:cNvCxnSpPr>
          <p:nvPr>
            <p:custDataLst>
              <p:tags r:id="rId4"/>
            </p:custDataLst>
          </p:nvPr>
        </p:nvCxnSpPr>
        <p:spPr>
          <a:xfrm>
            <a:off x="1073388" y="2133606"/>
            <a:ext cx="0" cy="1691044"/>
          </a:xfrm>
          <a:prstGeom prst="straightConnector1">
            <a:avLst/>
          </a:prstGeom>
          <a:ln w="25400">
            <a:solidFill>
              <a:srgbClr val="88C5BA"/>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3">
            <a:extLst>
              <a:ext uri="{FF2B5EF4-FFF2-40B4-BE49-F238E27FC236}">
                <a16:creationId xmlns:a16="http://schemas.microsoft.com/office/drawing/2014/main" id="{4DF7EFDC-D2EB-9646-BF80-9EE1E1B587E0}"/>
              </a:ext>
            </a:extLst>
          </p:cNvPr>
          <p:cNvCxnSpPr>
            <a:cxnSpLocks/>
            <a:stCxn id="4" idx="4"/>
          </p:cNvCxnSpPr>
          <p:nvPr>
            <p:custDataLst>
              <p:tags r:id="rId5"/>
            </p:custDataLst>
          </p:nvPr>
        </p:nvCxnSpPr>
        <p:spPr>
          <a:xfrm>
            <a:off x="5648668" y="2105527"/>
            <a:ext cx="0" cy="2300011"/>
          </a:xfrm>
          <a:prstGeom prst="straightConnector1">
            <a:avLst/>
          </a:prstGeom>
          <a:ln w="25400">
            <a:solidFill>
              <a:srgbClr val="4C6071"/>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7" name="Losange 6">
            <a:extLst>
              <a:ext uri="{FF2B5EF4-FFF2-40B4-BE49-F238E27FC236}">
                <a16:creationId xmlns:a16="http://schemas.microsoft.com/office/drawing/2014/main" id="{901F3772-EAFA-7347-BADD-6518DD0288BB}"/>
              </a:ext>
            </a:extLst>
          </p:cNvPr>
          <p:cNvSpPr/>
          <p:nvPr>
            <p:custDataLst>
              <p:tags r:id="rId6"/>
            </p:custDataLst>
          </p:nvPr>
        </p:nvSpPr>
        <p:spPr>
          <a:xfrm>
            <a:off x="1010388" y="2559100"/>
            <a:ext cx="125999" cy="125999"/>
          </a:xfrm>
          <a:prstGeom prst="diamond">
            <a:avLst/>
          </a:prstGeom>
          <a:solidFill>
            <a:srgbClr val="96D6C8"/>
          </a:solidFill>
          <a:ln>
            <a:solidFill>
              <a:srgbClr val="88C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Losange 7">
            <a:extLst>
              <a:ext uri="{FF2B5EF4-FFF2-40B4-BE49-F238E27FC236}">
                <a16:creationId xmlns:a16="http://schemas.microsoft.com/office/drawing/2014/main" id="{C34D9D1F-D4CF-C54B-B6F5-6B1EADF87190}"/>
              </a:ext>
            </a:extLst>
          </p:cNvPr>
          <p:cNvSpPr/>
          <p:nvPr>
            <p:custDataLst>
              <p:tags r:id="rId7"/>
            </p:custDataLst>
          </p:nvPr>
        </p:nvSpPr>
        <p:spPr>
          <a:xfrm>
            <a:off x="1016969" y="3170024"/>
            <a:ext cx="125999" cy="125999"/>
          </a:xfrm>
          <a:prstGeom prst="diamond">
            <a:avLst/>
          </a:prstGeom>
          <a:solidFill>
            <a:srgbClr val="96D6C8"/>
          </a:solidFill>
          <a:ln>
            <a:solidFill>
              <a:srgbClr val="88C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Losange 8">
            <a:extLst>
              <a:ext uri="{FF2B5EF4-FFF2-40B4-BE49-F238E27FC236}">
                <a16:creationId xmlns:a16="http://schemas.microsoft.com/office/drawing/2014/main" id="{BE4ECEDB-1C8B-7D42-B124-C54AA76E139A}"/>
              </a:ext>
            </a:extLst>
          </p:cNvPr>
          <p:cNvSpPr/>
          <p:nvPr>
            <p:custDataLst>
              <p:tags r:id="rId8"/>
            </p:custDataLst>
          </p:nvPr>
        </p:nvSpPr>
        <p:spPr>
          <a:xfrm>
            <a:off x="1016969" y="3780948"/>
            <a:ext cx="125999" cy="125999"/>
          </a:xfrm>
          <a:prstGeom prst="diamond">
            <a:avLst/>
          </a:prstGeom>
          <a:solidFill>
            <a:srgbClr val="96D6C8"/>
          </a:solidFill>
          <a:ln>
            <a:solidFill>
              <a:srgbClr val="88C5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Losange 9">
            <a:extLst>
              <a:ext uri="{FF2B5EF4-FFF2-40B4-BE49-F238E27FC236}">
                <a16:creationId xmlns:a16="http://schemas.microsoft.com/office/drawing/2014/main" id="{B2BB2EAD-F3D6-7449-A8FB-3047CE370610}"/>
              </a:ext>
            </a:extLst>
          </p:cNvPr>
          <p:cNvSpPr/>
          <p:nvPr>
            <p:custDataLst>
              <p:tags r:id="rId9"/>
            </p:custDataLst>
          </p:nvPr>
        </p:nvSpPr>
        <p:spPr>
          <a:xfrm>
            <a:off x="5585668" y="2545571"/>
            <a:ext cx="125999" cy="125999"/>
          </a:xfrm>
          <a:prstGeom prst="diamond">
            <a:avLst/>
          </a:prstGeom>
          <a:solidFill>
            <a:srgbClr val="586F80"/>
          </a:solidFill>
          <a:ln>
            <a:solidFill>
              <a:srgbClr val="4C6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Losange 10">
            <a:extLst>
              <a:ext uri="{FF2B5EF4-FFF2-40B4-BE49-F238E27FC236}">
                <a16:creationId xmlns:a16="http://schemas.microsoft.com/office/drawing/2014/main" id="{88C0FDBD-94FC-BB43-BBE6-AFB09E9D47C8}"/>
              </a:ext>
            </a:extLst>
          </p:cNvPr>
          <p:cNvSpPr/>
          <p:nvPr>
            <p:custDataLst>
              <p:tags r:id="rId10"/>
            </p:custDataLst>
          </p:nvPr>
        </p:nvSpPr>
        <p:spPr>
          <a:xfrm>
            <a:off x="5592249" y="3156495"/>
            <a:ext cx="125999" cy="125999"/>
          </a:xfrm>
          <a:prstGeom prst="diamond">
            <a:avLst/>
          </a:prstGeom>
          <a:solidFill>
            <a:srgbClr val="586F80"/>
          </a:solidFill>
          <a:ln>
            <a:solidFill>
              <a:srgbClr val="4C6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Losange 11">
            <a:extLst>
              <a:ext uri="{FF2B5EF4-FFF2-40B4-BE49-F238E27FC236}">
                <a16:creationId xmlns:a16="http://schemas.microsoft.com/office/drawing/2014/main" id="{BD04052A-BA1F-F04C-9C8A-09670449B43C}"/>
              </a:ext>
            </a:extLst>
          </p:cNvPr>
          <p:cNvSpPr/>
          <p:nvPr>
            <p:custDataLst>
              <p:tags r:id="rId11"/>
            </p:custDataLst>
          </p:nvPr>
        </p:nvSpPr>
        <p:spPr>
          <a:xfrm>
            <a:off x="5592249" y="3767419"/>
            <a:ext cx="125999" cy="125999"/>
          </a:xfrm>
          <a:prstGeom prst="diamond">
            <a:avLst/>
          </a:prstGeom>
          <a:solidFill>
            <a:srgbClr val="586F80"/>
          </a:solidFill>
          <a:ln>
            <a:solidFill>
              <a:srgbClr val="4C6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B3B17866-A9F9-0D4E-82CF-5129BE455163}"/>
              </a:ext>
            </a:extLst>
          </p:cNvPr>
          <p:cNvSpPr txBox="1"/>
          <p:nvPr>
            <p:custDataLst>
              <p:tags r:id="rId12"/>
            </p:custDataLst>
          </p:nvPr>
        </p:nvSpPr>
        <p:spPr>
          <a:xfrm>
            <a:off x="1351093" y="1987544"/>
            <a:ext cx="2016515" cy="1692771"/>
          </a:xfrm>
          <a:prstGeom prst="rect">
            <a:avLst/>
          </a:prstGeom>
          <a:noFill/>
        </p:spPr>
        <p:txBody>
          <a:bodyPr wrap="square" rtlCol="0">
            <a:spAutoFit/>
          </a:bodyPr>
          <a:lstStyle/>
          <a:p>
            <a:pPr lvl="0">
              <a:defRPr/>
            </a:pPr>
            <a:r>
              <a:rPr lang="fr-FR" sz="1400" dirty="0">
                <a:solidFill>
                  <a:schemeClr val="tx1">
                    <a:lumMod val="75000"/>
                    <a:lumOff val="25000"/>
                  </a:schemeClr>
                </a:solidFill>
              </a:rPr>
              <a:t>Hypothèse de disparition de certains métiers (remplacement complet ou obsolescence</a:t>
            </a:r>
            <a:r>
              <a:rPr lang="en-US" sz="1400" dirty="0" smtClean="0">
                <a:solidFill>
                  <a:schemeClr val="tx1">
                    <a:lumMod val="75000"/>
                    <a:lumOff val="25000"/>
                  </a:schemeClr>
                </a:solidFill>
              </a:rPr>
              <a:t>)</a:t>
            </a:r>
          </a:p>
          <a:p>
            <a:pPr lvl="0">
              <a:defRPr/>
            </a:pPr>
            <a:r>
              <a:rPr lang="en-US" sz="1200" dirty="0" smtClean="0">
                <a:solidFill>
                  <a:schemeClr val="tx1">
                    <a:lumMod val="75000"/>
                    <a:lumOff val="25000"/>
                  </a:schemeClr>
                </a:solidFill>
              </a:rPr>
              <a:t> </a:t>
            </a:r>
          </a:p>
          <a:p>
            <a:pPr lvl="0">
              <a:defRPr/>
            </a:pPr>
            <a:r>
              <a:rPr lang="en-US" sz="1200" dirty="0" smtClean="0">
                <a:solidFill>
                  <a:schemeClr val="bg1">
                    <a:lumMod val="50000"/>
                  </a:schemeClr>
                </a:solidFill>
              </a:rPr>
              <a:t>47 % des métiers </a:t>
            </a:r>
            <a:r>
              <a:rPr lang="en-US" sz="1200" dirty="0" err="1" smtClean="0">
                <a:solidFill>
                  <a:schemeClr val="bg1">
                    <a:lumMod val="50000"/>
                  </a:schemeClr>
                </a:solidFill>
              </a:rPr>
              <a:t>sont</a:t>
            </a:r>
            <a:r>
              <a:rPr lang="en-US" sz="1200" dirty="0" smtClean="0">
                <a:solidFill>
                  <a:schemeClr val="bg1">
                    <a:lumMod val="50000"/>
                  </a:schemeClr>
                </a:solidFill>
              </a:rPr>
              <a:t> à </a:t>
            </a:r>
            <a:r>
              <a:rPr lang="en-US" sz="1200" dirty="0" err="1" smtClean="0">
                <a:solidFill>
                  <a:schemeClr val="bg1">
                    <a:lumMod val="50000"/>
                  </a:schemeClr>
                </a:solidFill>
              </a:rPr>
              <a:t>risque</a:t>
            </a:r>
            <a:r>
              <a:rPr lang="en-US" sz="1200" dirty="0" smtClean="0">
                <a:solidFill>
                  <a:schemeClr val="bg1">
                    <a:lumMod val="50000"/>
                  </a:schemeClr>
                </a:solidFill>
              </a:rPr>
              <a:t> aux USA </a:t>
            </a:r>
            <a:r>
              <a:rPr lang="en-US" sz="1200" dirty="0" err="1" smtClean="0">
                <a:solidFill>
                  <a:schemeClr val="bg1">
                    <a:lumMod val="50000"/>
                  </a:schemeClr>
                </a:solidFill>
              </a:rPr>
              <a:t>selon</a:t>
            </a:r>
            <a:r>
              <a:rPr lang="en-US" sz="1200" dirty="0" smtClean="0">
                <a:solidFill>
                  <a:schemeClr val="bg1">
                    <a:lumMod val="50000"/>
                  </a:schemeClr>
                </a:solidFill>
              </a:rPr>
              <a:t> Frey et Osborne (2013)</a:t>
            </a:r>
            <a:endParaRPr lang="en-US" sz="1200" dirty="0">
              <a:solidFill>
                <a:schemeClr val="bg1">
                  <a:lumMod val="50000"/>
                </a:schemeClr>
              </a:solidFill>
            </a:endParaRPr>
          </a:p>
        </p:txBody>
      </p:sp>
      <p:sp>
        <p:nvSpPr>
          <p:cNvPr id="14" name="ZoneTexte 13">
            <a:extLst>
              <a:ext uri="{FF2B5EF4-FFF2-40B4-BE49-F238E27FC236}">
                <a16:creationId xmlns:a16="http://schemas.microsoft.com/office/drawing/2014/main" id="{7A752FB1-3C93-B94E-A4B4-F537AABD49EA}"/>
              </a:ext>
            </a:extLst>
          </p:cNvPr>
          <p:cNvSpPr txBox="1"/>
          <p:nvPr>
            <p:custDataLst>
              <p:tags r:id="rId13"/>
            </p:custDataLst>
          </p:nvPr>
        </p:nvSpPr>
        <p:spPr>
          <a:xfrm>
            <a:off x="1341098" y="3952482"/>
            <a:ext cx="1956929" cy="523220"/>
          </a:xfrm>
          <a:prstGeom prst="rect">
            <a:avLst/>
          </a:prstGeom>
          <a:noFill/>
        </p:spPr>
        <p:txBody>
          <a:bodyPr wrap="square" rtlCol="0">
            <a:spAutoFit/>
          </a:bodyPr>
          <a:lstStyle/>
          <a:p>
            <a:pPr lvl="0">
              <a:defRPr/>
            </a:pPr>
            <a:r>
              <a:rPr lang="en-US" sz="1400" dirty="0">
                <a:solidFill>
                  <a:schemeClr val="tx1">
                    <a:lumMod val="75000"/>
                    <a:lumOff val="25000"/>
                  </a:schemeClr>
                </a:solidFill>
              </a:rPr>
              <a:t>Apparition de nouveaux métiers</a:t>
            </a:r>
          </a:p>
        </p:txBody>
      </p:sp>
      <p:sp>
        <p:nvSpPr>
          <p:cNvPr id="15" name="ZoneTexte 14">
            <a:extLst>
              <a:ext uri="{FF2B5EF4-FFF2-40B4-BE49-F238E27FC236}">
                <a16:creationId xmlns:a16="http://schemas.microsoft.com/office/drawing/2014/main" id="{A97C4B43-9D2D-DB4E-AACE-F8FD35272C56}"/>
              </a:ext>
            </a:extLst>
          </p:cNvPr>
          <p:cNvSpPr txBox="1"/>
          <p:nvPr>
            <p:custDataLst>
              <p:tags r:id="rId14"/>
            </p:custDataLst>
          </p:nvPr>
        </p:nvSpPr>
        <p:spPr>
          <a:xfrm>
            <a:off x="5812069" y="2387908"/>
            <a:ext cx="1829265" cy="523220"/>
          </a:xfrm>
          <a:prstGeom prst="rect">
            <a:avLst/>
          </a:prstGeom>
          <a:noFill/>
        </p:spPr>
        <p:txBody>
          <a:bodyPr wrap="square" rtlCol="0">
            <a:spAutoFit/>
          </a:bodyPr>
          <a:lstStyle/>
          <a:p>
            <a:pPr lvl="0">
              <a:defRPr/>
            </a:pPr>
            <a:r>
              <a:rPr lang="fr-FR" sz="1400" dirty="0">
                <a:solidFill>
                  <a:schemeClr val="tx1">
                    <a:lumMod val="75000"/>
                    <a:lumOff val="25000"/>
                  </a:schemeClr>
                </a:solidFill>
              </a:rPr>
              <a:t>Composantes de la fonction remplacées</a:t>
            </a:r>
          </a:p>
        </p:txBody>
      </p:sp>
      <p:sp>
        <p:nvSpPr>
          <p:cNvPr id="16" name="ZoneTexte 15">
            <a:extLst>
              <a:ext uri="{FF2B5EF4-FFF2-40B4-BE49-F238E27FC236}">
                <a16:creationId xmlns:a16="http://schemas.microsoft.com/office/drawing/2014/main" id="{029FB1E0-7041-B441-83D1-9F902B6B3C7C}"/>
              </a:ext>
            </a:extLst>
          </p:cNvPr>
          <p:cNvSpPr txBox="1"/>
          <p:nvPr>
            <p:custDataLst>
              <p:tags r:id="rId15"/>
            </p:custDataLst>
          </p:nvPr>
        </p:nvSpPr>
        <p:spPr>
          <a:xfrm>
            <a:off x="1142968" y="1219967"/>
            <a:ext cx="1817503" cy="338554"/>
          </a:xfrm>
          <a:prstGeom prst="rect">
            <a:avLst/>
          </a:prstGeom>
          <a:noFill/>
        </p:spPr>
        <p:txBody>
          <a:bodyPr wrap="square" rtlCol="0">
            <a:spAutoFit/>
          </a:bodyPr>
          <a:lstStyle/>
          <a:p>
            <a:pPr algn="ctr"/>
            <a:r>
              <a:rPr lang="nl-BE" sz="1600" b="1" dirty="0">
                <a:solidFill>
                  <a:schemeClr val="tx1">
                    <a:lumMod val="75000"/>
                    <a:lumOff val="25000"/>
                  </a:schemeClr>
                </a:solidFill>
              </a:rPr>
              <a:t>Débat mécanique</a:t>
            </a:r>
            <a:endParaRPr lang="en-GB" sz="1600" b="1" dirty="0">
              <a:solidFill>
                <a:schemeClr val="tx1">
                  <a:lumMod val="75000"/>
                  <a:lumOff val="25000"/>
                </a:schemeClr>
              </a:solidFill>
            </a:endParaRPr>
          </a:p>
        </p:txBody>
      </p:sp>
      <p:sp>
        <p:nvSpPr>
          <p:cNvPr id="17" name="ZoneTexte 16">
            <a:extLst>
              <a:ext uri="{FF2B5EF4-FFF2-40B4-BE49-F238E27FC236}">
                <a16:creationId xmlns:a16="http://schemas.microsoft.com/office/drawing/2014/main" id="{E0F9F2EC-54AD-4E49-A7E1-5DEE1860ABB4}"/>
              </a:ext>
            </a:extLst>
          </p:cNvPr>
          <p:cNvSpPr txBox="1"/>
          <p:nvPr>
            <p:custDataLst>
              <p:tags r:id="rId16"/>
            </p:custDataLst>
          </p:nvPr>
        </p:nvSpPr>
        <p:spPr>
          <a:xfrm>
            <a:off x="5648666" y="1079022"/>
            <a:ext cx="3194064" cy="615553"/>
          </a:xfrm>
          <a:prstGeom prst="rect">
            <a:avLst/>
          </a:prstGeom>
          <a:noFill/>
        </p:spPr>
        <p:txBody>
          <a:bodyPr wrap="square" rtlCol="0">
            <a:spAutoFit/>
          </a:bodyPr>
          <a:lstStyle/>
          <a:p>
            <a:pPr algn="ctr"/>
            <a:r>
              <a:rPr lang="fr-BE" sz="1600" b="1" dirty="0" smtClean="0">
                <a:solidFill>
                  <a:schemeClr val="tx1">
                    <a:lumMod val="75000"/>
                    <a:lumOff val="25000"/>
                  </a:schemeClr>
                </a:solidFill>
              </a:rPr>
              <a:t>Évolution / transformation </a:t>
            </a:r>
          </a:p>
          <a:p>
            <a:pPr algn="ctr"/>
            <a:r>
              <a:rPr lang="fr-BE" sz="1600" b="1" dirty="0" smtClean="0">
                <a:solidFill>
                  <a:schemeClr val="tx1">
                    <a:lumMod val="75000"/>
                    <a:lumOff val="25000"/>
                  </a:schemeClr>
                </a:solidFill>
              </a:rPr>
              <a:t>des métiers (</a:t>
            </a:r>
            <a:r>
              <a:rPr lang="fr-BE" sz="1600" b="1" u="sng" dirty="0" smtClean="0">
                <a:solidFill>
                  <a:schemeClr val="tx1">
                    <a:lumMod val="75000"/>
                    <a:lumOff val="25000"/>
                  </a:schemeClr>
                </a:solidFill>
              </a:rPr>
              <a:t>et des </a:t>
            </a:r>
            <a:r>
              <a:rPr lang="fr-BE" b="1" u="sng" dirty="0" smtClean="0">
                <a:solidFill>
                  <a:schemeClr val="tx1">
                    <a:lumMod val="75000"/>
                    <a:lumOff val="25000"/>
                  </a:schemeClr>
                </a:solidFill>
              </a:rPr>
              <a:t>compétences</a:t>
            </a:r>
            <a:r>
              <a:rPr lang="fr-BE" sz="1400" b="1" dirty="0" smtClean="0">
                <a:solidFill>
                  <a:schemeClr val="tx1">
                    <a:lumMod val="75000"/>
                    <a:lumOff val="25000"/>
                  </a:schemeClr>
                </a:solidFill>
              </a:rPr>
              <a:t>)</a:t>
            </a:r>
            <a:endParaRPr lang="fr-BE" sz="1400" b="1" dirty="0">
              <a:solidFill>
                <a:schemeClr val="tx1">
                  <a:lumMod val="75000"/>
                  <a:lumOff val="25000"/>
                </a:schemeClr>
              </a:solidFill>
            </a:endParaRPr>
          </a:p>
        </p:txBody>
      </p:sp>
      <p:sp>
        <p:nvSpPr>
          <p:cNvPr id="18" name="ZoneTexte 17">
            <a:extLst>
              <a:ext uri="{FF2B5EF4-FFF2-40B4-BE49-F238E27FC236}">
                <a16:creationId xmlns:a16="http://schemas.microsoft.com/office/drawing/2014/main" id="{8C4D4283-B6B0-D24E-88EF-5F0E094969B7}"/>
              </a:ext>
            </a:extLst>
          </p:cNvPr>
          <p:cNvSpPr txBox="1"/>
          <p:nvPr>
            <p:custDataLst>
              <p:tags r:id="rId17"/>
            </p:custDataLst>
          </p:nvPr>
        </p:nvSpPr>
        <p:spPr>
          <a:xfrm>
            <a:off x="1861186" y="3670761"/>
            <a:ext cx="381066" cy="307777"/>
          </a:xfrm>
          <a:prstGeom prst="rect">
            <a:avLst/>
          </a:prstGeom>
          <a:noFill/>
        </p:spPr>
        <p:txBody>
          <a:bodyPr wrap="none" rtlCol="0">
            <a:spAutoFit/>
          </a:bodyPr>
          <a:lstStyle/>
          <a:p>
            <a:r>
              <a:rPr lang="fr-FR" sz="1400" dirty="0">
                <a:solidFill>
                  <a:schemeClr val="tx1">
                    <a:lumMod val="75000"/>
                    <a:lumOff val="25000"/>
                  </a:schemeClr>
                </a:solidFill>
              </a:rPr>
              <a:t>vs.</a:t>
            </a:r>
          </a:p>
        </p:txBody>
      </p:sp>
      <p:sp>
        <p:nvSpPr>
          <p:cNvPr id="19" name="ZoneTexte 18">
            <a:extLst>
              <a:ext uri="{FF2B5EF4-FFF2-40B4-BE49-F238E27FC236}">
                <a16:creationId xmlns:a16="http://schemas.microsoft.com/office/drawing/2014/main" id="{7EFFD3BE-3681-374E-BD6D-552447EB54E2}"/>
              </a:ext>
            </a:extLst>
          </p:cNvPr>
          <p:cNvSpPr txBox="1"/>
          <p:nvPr>
            <p:custDataLst>
              <p:tags r:id="rId18"/>
            </p:custDataLst>
          </p:nvPr>
        </p:nvSpPr>
        <p:spPr>
          <a:xfrm>
            <a:off x="5812070" y="2967170"/>
            <a:ext cx="1829265" cy="523220"/>
          </a:xfrm>
          <a:prstGeom prst="rect">
            <a:avLst/>
          </a:prstGeom>
          <a:noFill/>
        </p:spPr>
        <p:txBody>
          <a:bodyPr wrap="square" rtlCol="0">
            <a:spAutoFit/>
          </a:bodyPr>
          <a:lstStyle/>
          <a:p>
            <a:pPr lvl="0">
              <a:defRPr/>
            </a:pPr>
            <a:r>
              <a:rPr lang="fr-FR" sz="1400" dirty="0">
                <a:solidFill>
                  <a:schemeClr val="tx1">
                    <a:lumMod val="75000"/>
                    <a:lumOff val="25000"/>
                  </a:schemeClr>
                </a:solidFill>
              </a:rPr>
              <a:t>Nécessité d’autres opérations</a:t>
            </a:r>
          </a:p>
        </p:txBody>
      </p:sp>
      <p:sp>
        <p:nvSpPr>
          <p:cNvPr id="20" name="ZoneTexte 19">
            <a:extLst>
              <a:ext uri="{FF2B5EF4-FFF2-40B4-BE49-F238E27FC236}">
                <a16:creationId xmlns:a16="http://schemas.microsoft.com/office/drawing/2014/main" id="{15863404-A8ED-3D43-916D-21FDFC1BCA32}"/>
              </a:ext>
            </a:extLst>
          </p:cNvPr>
          <p:cNvSpPr txBox="1"/>
          <p:nvPr>
            <p:custDataLst>
              <p:tags r:id="rId19"/>
            </p:custDataLst>
          </p:nvPr>
        </p:nvSpPr>
        <p:spPr>
          <a:xfrm>
            <a:off x="5812069" y="3553769"/>
            <a:ext cx="1829265" cy="523220"/>
          </a:xfrm>
          <a:prstGeom prst="rect">
            <a:avLst/>
          </a:prstGeom>
          <a:noFill/>
        </p:spPr>
        <p:txBody>
          <a:bodyPr wrap="square" rtlCol="0">
            <a:spAutoFit/>
          </a:bodyPr>
          <a:lstStyle/>
          <a:p>
            <a:pPr lvl="0">
              <a:defRPr/>
            </a:pPr>
            <a:r>
              <a:rPr lang="fr-FR" sz="1400" dirty="0">
                <a:solidFill>
                  <a:schemeClr val="tx1">
                    <a:lumMod val="75000"/>
                    <a:lumOff val="25000"/>
                  </a:schemeClr>
                </a:solidFill>
              </a:rPr>
              <a:t>Intégration de l’IA dans la fonction </a:t>
            </a:r>
          </a:p>
        </p:txBody>
      </p:sp>
      <p:sp>
        <p:nvSpPr>
          <p:cNvPr id="21" name="Losange 20">
            <a:extLst>
              <a:ext uri="{FF2B5EF4-FFF2-40B4-BE49-F238E27FC236}">
                <a16:creationId xmlns:a16="http://schemas.microsoft.com/office/drawing/2014/main" id="{371A00F3-5597-FE41-A637-8332C7F9EAA4}"/>
              </a:ext>
            </a:extLst>
          </p:cNvPr>
          <p:cNvSpPr/>
          <p:nvPr>
            <p:custDataLst>
              <p:tags r:id="rId20"/>
            </p:custDataLst>
          </p:nvPr>
        </p:nvSpPr>
        <p:spPr>
          <a:xfrm>
            <a:off x="5585667" y="4376931"/>
            <a:ext cx="125999" cy="125999"/>
          </a:xfrm>
          <a:prstGeom prst="diamond">
            <a:avLst/>
          </a:prstGeom>
          <a:solidFill>
            <a:srgbClr val="586F80"/>
          </a:solidFill>
          <a:ln>
            <a:solidFill>
              <a:srgbClr val="4C6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7E5C2E3A-D2EE-DA4F-9697-8030D7DCCE7D}"/>
              </a:ext>
            </a:extLst>
          </p:cNvPr>
          <p:cNvSpPr txBox="1"/>
          <p:nvPr>
            <p:custDataLst>
              <p:tags r:id="rId21"/>
            </p:custDataLst>
          </p:nvPr>
        </p:nvSpPr>
        <p:spPr>
          <a:xfrm>
            <a:off x="5812069" y="4150099"/>
            <a:ext cx="2422118" cy="523220"/>
          </a:xfrm>
          <a:prstGeom prst="rect">
            <a:avLst/>
          </a:prstGeom>
          <a:noFill/>
        </p:spPr>
        <p:txBody>
          <a:bodyPr wrap="square" rtlCol="0">
            <a:spAutoFit/>
          </a:bodyPr>
          <a:lstStyle/>
          <a:p>
            <a:pPr lvl="0">
              <a:defRPr/>
            </a:pPr>
            <a:r>
              <a:rPr lang="fr-FR" sz="1400" dirty="0">
                <a:solidFill>
                  <a:schemeClr val="tx1">
                    <a:lumMod val="75000"/>
                    <a:lumOff val="25000"/>
                  </a:schemeClr>
                </a:solidFill>
              </a:rPr>
              <a:t>Interactions homme-machine dans l’utilisation des données</a:t>
            </a:r>
          </a:p>
        </p:txBody>
      </p:sp>
      <p:sp>
        <p:nvSpPr>
          <p:cNvPr id="24" name="Titre 3"/>
          <p:cNvSpPr txBox="1">
            <a:spLocks/>
          </p:cNvSpPr>
          <p:nvPr>
            <p:custDataLst>
              <p:tags r:id="rId22"/>
            </p:custDataLst>
          </p:nvPr>
        </p:nvSpPr>
        <p:spPr>
          <a:xfrm>
            <a:off x="807049" y="397297"/>
            <a:ext cx="7886700" cy="6470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smtClean="0">
                <a:solidFill>
                  <a:srgbClr val="000000"/>
                </a:solidFill>
                <a:latin typeface="Georgia" panose="02040502050405020303" pitchFamily="18" charset="0"/>
                <a:ea typeface="+mn-ea"/>
                <a:cs typeface="+mn-cs"/>
              </a:rPr>
              <a:t>Revue de la littérature</a:t>
            </a:r>
            <a:endParaRPr lang="en-US" sz="3600" dirty="0">
              <a:solidFill>
                <a:srgbClr val="000000"/>
              </a:solidFill>
              <a:latin typeface="Georgia" panose="02040502050405020303" pitchFamily="18" charset="0"/>
              <a:ea typeface="+mn-ea"/>
              <a:cs typeface="+mn-cs"/>
            </a:endParaRPr>
          </a:p>
        </p:txBody>
      </p:sp>
      <p:pic>
        <p:nvPicPr>
          <p:cNvPr id="25" name="Image 24"/>
          <p:cNvPicPr>
            <a:picLocks noChangeAspect="1"/>
          </p:cNvPicPr>
          <p:nvPr>
            <p:custDataLst>
              <p:tags r:id="rId23"/>
            </p:custDataLst>
          </p:nvPr>
        </p:nvPicPr>
        <p:blipFill>
          <a:blip r:embed="rId29"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sp>
        <p:nvSpPr>
          <p:cNvPr id="26" name="ZoneTexte 25">
            <a:extLst>
              <a:ext uri="{FF2B5EF4-FFF2-40B4-BE49-F238E27FC236}">
                <a16:creationId xmlns:a16="http://schemas.microsoft.com/office/drawing/2014/main" id="{B3B17866-A9F9-0D4E-82CF-5129BE455163}"/>
              </a:ext>
            </a:extLst>
          </p:cNvPr>
          <p:cNvSpPr txBox="1"/>
          <p:nvPr>
            <p:custDataLst>
              <p:tags r:id="rId24"/>
            </p:custDataLst>
          </p:nvPr>
        </p:nvSpPr>
        <p:spPr>
          <a:xfrm>
            <a:off x="1311304" y="4376931"/>
            <a:ext cx="2016515" cy="281948"/>
          </a:xfrm>
          <a:prstGeom prst="rect">
            <a:avLst/>
          </a:prstGeom>
          <a:noFill/>
        </p:spPr>
        <p:txBody>
          <a:bodyPr wrap="square" rtlCol="0">
            <a:spAutoFit/>
          </a:bodyPr>
          <a:lstStyle/>
          <a:p>
            <a:pPr lvl="0">
              <a:defRPr/>
            </a:pPr>
            <a:r>
              <a:rPr lang="en-US" sz="1200" dirty="0" err="1">
                <a:solidFill>
                  <a:schemeClr val="bg1">
                    <a:lumMod val="50000"/>
                  </a:schemeClr>
                </a:solidFill>
              </a:rPr>
              <a:t>Acemoglu</a:t>
            </a:r>
            <a:r>
              <a:rPr lang="en-US" sz="1200" dirty="0">
                <a:solidFill>
                  <a:schemeClr val="bg1">
                    <a:lumMod val="50000"/>
                  </a:schemeClr>
                </a:solidFill>
              </a:rPr>
              <a:t> </a:t>
            </a:r>
            <a:r>
              <a:rPr lang="en-US" sz="1200" dirty="0" smtClean="0">
                <a:solidFill>
                  <a:schemeClr val="bg1">
                    <a:lumMod val="50000"/>
                  </a:schemeClr>
                </a:solidFill>
              </a:rPr>
              <a:t>et </a:t>
            </a:r>
            <a:r>
              <a:rPr lang="en-US" sz="1200" dirty="0" err="1" smtClean="0">
                <a:solidFill>
                  <a:schemeClr val="bg1">
                    <a:lumMod val="50000"/>
                  </a:schemeClr>
                </a:solidFill>
              </a:rPr>
              <a:t>Restrepo</a:t>
            </a:r>
            <a:r>
              <a:rPr lang="en-US" sz="1200" dirty="0" smtClean="0">
                <a:solidFill>
                  <a:schemeClr val="bg1">
                    <a:lumMod val="50000"/>
                  </a:schemeClr>
                </a:solidFill>
              </a:rPr>
              <a:t> </a:t>
            </a:r>
            <a:r>
              <a:rPr lang="en-US" sz="1200" dirty="0">
                <a:solidFill>
                  <a:schemeClr val="bg1">
                    <a:lumMod val="50000"/>
                  </a:schemeClr>
                </a:solidFill>
              </a:rPr>
              <a:t>(2018)</a:t>
            </a:r>
          </a:p>
        </p:txBody>
      </p:sp>
      <p:sp>
        <p:nvSpPr>
          <p:cNvPr id="27" name="Rectangle 26"/>
          <p:cNvSpPr/>
          <p:nvPr>
            <p:custDataLst>
              <p:tags r:id="rId25"/>
            </p:custDataLst>
          </p:nvPr>
        </p:nvSpPr>
        <p:spPr>
          <a:xfrm>
            <a:off x="7381056" y="2481794"/>
            <a:ext cx="1520980" cy="276999"/>
          </a:xfrm>
          <a:prstGeom prst="rect">
            <a:avLst/>
          </a:prstGeom>
        </p:spPr>
        <p:txBody>
          <a:bodyPr wrap="square">
            <a:spAutoFit/>
          </a:bodyPr>
          <a:lstStyle/>
          <a:p>
            <a:pPr>
              <a:defRPr/>
            </a:pPr>
            <a:r>
              <a:rPr lang="en-US" sz="1200" dirty="0" err="1" smtClean="0">
                <a:solidFill>
                  <a:schemeClr val="bg1">
                    <a:lumMod val="50000"/>
                  </a:schemeClr>
                </a:solidFill>
              </a:rPr>
              <a:t>Schatsky</a:t>
            </a:r>
            <a:r>
              <a:rPr lang="en-US" sz="1200" dirty="0" smtClean="0">
                <a:solidFill>
                  <a:schemeClr val="bg1">
                    <a:lumMod val="50000"/>
                  </a:schemeClr>
                </a:solidFill>
              </a:rPr>
              <a:t> </a:t>
            </a:r>
            <a:r>
              <a:rPr lang="en-US" sz="1200" i="1" dirty="0">
                <a:solidFill>
                  <a:schemeClr val="bg1">
                    <a:lumMod val="50000"/>
                  </a:schemeClr>
                </a:solidFill>
              </a:rPr>
              <a:t>et al</a:t>
            </a:r>
            <a:r>
              <a:rPr lang="en-US" sz="1200" i="1" dirty="0" smtClean="0">
                <a:solidFill>
                  <a:schemeClr val="bg1">
                    <a:lumMod val="50000"/>
                  </a:schemeClr>
                </a:solidFill>
              </a:rPr>
              <a:t>. </a:t>
            </a:r>
            <a:r>
              <a:rPr lang="en-US" sz="1200" dirty="0" smtClean="0">
                <a:solidFill>
                  <a:schemeClr val="bg1">
                    <a:lumMod val="50000"/>
                  </a:schemeClr>
                </a:solidFill>
              </a:rPr>
              <a:t>(2015</a:t>
            </a:r>
            <a:r>
              <a:rPr lang="en-US" sz="1200" dirty="0">
                <a:solidFill>
                  <a:schemeClr val="bg1">
                    <a:lumMod val="50000"/>
                  </a:schemeClr>
                </a:solidFill>
              </a:rPr>
              <a:t>) </a:t>
            </a:r>
            <a:endParaRPr lang="fr-BE" sz="1200" dirty="0">
              <a:solidFill>
                <a:schemeClr val="bg1">
                  <a:lumMod val="50000"/>
                </a:schemeClr>
              </a:solidFill>
            </a:endParaRPr>
          </a:p>
        </p:txBody>
      </p:sp>
      <p:sp>
        <p:nvSpPr>
          <p:cNvPr id="28" name="Rectangle 27"/>
          <p:cNvSpPr/>
          <p:nvPr>
            <p:custDataLst>
              <p:tags r:id="rId26"/>
            </p:custDataLst>
          </p:nvPr>
        </p:nvSpPr>
        <p:spPr>
          <a:xfrm>
            <a:off x="7213036" y="3038177"/>
            <a:ext cx="1857020" cy="461665"/>
          </a:xfrm>
          <a:prstGeom prst="rect">
            <a:avLst/>
          </a:prstGeom>
        </p:spPr>
        <p:txBody>
          <a:bodyPr wrap="square">
            <a:spAutoFit/>
          </a:bodyPr>
          <a:lstStyle/>
          <a:p>
            <a:pPr>
              <a:defRPr/>
            </a:pPr>
            <a:r>
              <a:rPr lang="fr-FR" sz="1200" dirty="0">
                <a:solidFill>
                  <a:schemeClr val="bg1">
                    <a:lumMod val="50000"/>
                  </a:schemeClr>
                </a:solidFill>
              </a:rPr>
              <a:t>(Hall et </a:t>
            </a:r>
            <a:r>
              <a:rPr lang="fr-FR" sz="1200" dirty="0" err="1">
                <a:solidFill>
                  <a:schemeClr val="bg1">
                    <a:lumMod val="50000"/>
                  </a:schemeClr>
                </a:solidFill>
              </a:rPr>
              <a:t>Pesenti</a:t>
            </a:r>
            <a:r>
              <a:rPr lang="fr-FR" sz="1200" dirty="0">
                <a:solidFill>
                  <a:schemeClr val="bg1">
                    <a:lumMod val="50000"/>
                  </a:schemeClr>
                </a:solidFill>
              </a:rPr>
              <a:t>, 2017; Gomez et </a:t>
            </a:r>
            <a:r>
              <a:rPr lang="fr-FR" sz="1200" dirty="0" err="1">
                <a:solidFill>
                  <a:schemeClr val="bg1">
                    <a:lumMod val="50000"/>
                  </a:schemeClr>
                </a:solidFill>
              </a:rPr>
              <a:t>Chevallet</a:t>
            </a:r>
            <a:r>
              <a:rPr lang="fr-FR" sz="1200" dirty="0">
                <a:solidFill>
                  <a:schemeClr val="bg1">
                    <a:lumMod val="50000"/>
                  </a:schemeClr>
                </a:solidFill>
              </a:rPr>
              <a:t>, 2011) </a:t>
            </a:r>
            <a:endParaRPr lang="fr-BE" sz="1200" dirty="0">
              <a:solidFill>
                <a:schemeClr val="bg1">
                  <a:lumMod val="50000"/>
                </a:schemeClr>
              </a:solidFill>
            </a:endParaRPr>
          </a:p>
        </p:txBody>
      </p:sp>
      <p:sp>
        <p:nvSpPr>
          <p:cNvPr id="29" name="ZoneTexte 28"/>
          <p:cNvSpPr txBox="1"/>
          <p:nvPr>
            <p:custDataLst>
              <p:tags r:id="rId27"/>
            </p:custDataLst>
          </p:nvPr>
        </p:nvSpPr>
        <p:spPr>
          <a:xfrm>
            <a:off x="602127" y="4864401"/>
            <a:ext cx="8299909" cy="830997"/>
          </a:xfrm>
          <a:prstGeom prst="rect">
            <a:avLst/>
          </a:prstGeom>
          <a:noFill/>
        </p:spPr>
        <p:txBody>
          <a:bodyPr wrap="square" rtlCol="0">
            <a:spAutoFit/>
          </a:bodyPr>
          <a:lstStyle/>
          <a:p>
            <a:pPr algn="ctr"/>
            <a:r>
              <a:rPr lang="fr-FR" sz="2400" b="1" spc="-1" dirty="0" smtClean="0">
                <a:ea typeface="DejaVu Sans"/>
              </a:rPr>
              <a:t>Comment l’offre </a:t>
            </a:r>
            <a:r>
              <a:rPr lang="fr-FR" sz="2400" b="1" spc="-1" dirty="0">
                <a:ea typeface="DejaVu Sans"/>
              </a:rPr>
              <a:t>de formation intègre et répond </a:t>
            </a:r>
            <a:r>
              <a:rPr lang="fr-FR" sz="2400" b="1" spc="-1" dirty="0" smtClean="0">
                <a:ea typeface="DejaVu Sans"/>
              </a:rPr>
              <a:t>aux </a:t>
            </a:r>
            <a:r>
              <a:rPr lang="fr-FR" sz="2400" b="1" spc="-1" dirty="0">
                <a:ea typeface="DejaVu Sans"/>
              </a:rPr>
              <a:t>besoins en compétences spécifiques liées au développement de </a:t>
            </a:r>
            <a:r>
              <a:rPr lang="fr-FR" sz="2400" b="1" spc="-1" dirty="0" smtClean="0">
                <a:ea typeface="DejaVu Sans"/>
              </a:rPr>
              <a:t>l’IA ?</a:t>
            </a:r>
            <a:endParaRPr lang="fr-FR" sz="2400" spc="-1" dirty="0"/>
          </a:p>
        </p:txBody>
      </p:sp>
    </p:spTree>
    <p:extLst>
      <p:ext uri="{BB962C8B-B14F-4D97-AF65-F5344CB8AC3E}">
        <p14:creationId xmlns:p14="http://schemas.microsoft.com/office/powerpoint/2010/main" val="136597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CB29E7CF-21E1-E146-947E-8B5C6B1DF512}"/>
              </a:ext>
            </a:extLst>
          </p:cNvPr>
          <p:cNvGrpSpPr/>
          <p:nvPr>
            <p:custDataLst>
              <p:tags r:id="rId1"/>
            </p:custDataLst>
          </p:nvPr>
        </p:nvGrpSpPr>
        <p:grpSpPr>
          <a:xfrm>
            <a:off x="1837278" y="4122874"/>
            <a:ext cx="7141622" cy="1766141"/>
            <a:chOff x="2389592" y="-1666438"/>
            <a:chExt cx="3657600" cy="2621514"/>
          </a:xfrm>
          <a:solidFill>
            <a:schemeClr val="bg1"/>
          </a:solidFill>
        </p:grpSpPr>
        <p:sp>
          <p:nvSpPr>
            <p:cNvPr id="20" name="Flèche vers la droite 79">
              <a:extLst>
                <a:ext uri="{FF2B5EF4-FFF2-40B4-BE49-F238E27FC236}">
                  <a16:creationId xmlns:a16="http://schemas.microsoft.com/office/drawing/2014/main" id="{4AA09D4E-326C-2E4D-8FF0-04AFD2CB3161}"/>
                </a:ext>
              </a:extLst>
            </p:cNvPr>
            <p:cNvSpPr/>
            <p:nvPr/>
          </p:nvSpPr>
          <p:spPr>
            <a:xfrm>
              <a:off x="2389592" y="-1666438"/>
              <a:ext cx="3657600" cy="2621514"/>
            </a:xfrm>
            <a:prstGeom prst="round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1" name="Flèche vers la droite 4">
              <a:extLst>
                <a:ext uri="{FF2B5EF4-FFF2-40B4-BE49-F238E27FC236}">
                  <a16:creationId xmlns:a16="http://schemas.microsoft.com/office/drawing/2014/main" id="{171D9E27-8387-294A-A53A-C6A80FF87328}"/>
                </a:ext>
              </a:extLst>
            </p:cNvPr>
            <p:cNvSpPr txBox="1"/>
            <p:nvPr/>
          </p:nvSpPr>
          <p:spPr>
            <a:xfrm>
              <a:off x="2495818" y="-1473218"/>
              <a:ext cx="3513644" cy="2235073"/>
            </a:xfrm>
            <a:prstGeom prst="round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 tIns="7620" rIns="7620" bIns="7620" numCol="1" spcCol="1270" anchor="t" anchorCtr="0">
              <a:noAutofit/>
            </a:bodyPr>
            <a:lstStyle/>
            <a:p>
              <a:pPr marL="104775" lvl="1" defTabSz="533400">
                <a:lnSpc>
                  <a:spcPct val="90000"/>
                </a:lnSpc>
                <a:spcBef>
                  <a:spcPct val="0"/>
                </a:spcBef>
                <a:spcAft>
                  <a:spcPct val="15000"/>
                </a:spcAft>
              </a:pPr>
              <a:r>
                <a:rPr lang="fr-FR" b="1" dirty="0" smtClean="0">
                  <a:solidFill>
                    <a:schemeClr val="tx1"/>
                  </a:solidFill>
                </a:rPr>
                <a:t>Intangibles</a:t>
              </a:r>
              <a:r>
                <a:rPr lang="fr-FR" dirty="0" smtClean="0">
                  <a:solidFill>
                    <a:schemeClr val="tx1"/>
                  </a:solidFill>
                </a:rPr>
                <a:t>, </a:t>
              </a:r>
              <a:r>
                <a:rPr lang="fr-FR" b="1" dirty="0" smtClean="0">
                  <a:solidFill>
                    <a:schemeClr val="tx1"/>
                  </a:solidFill>
                </a:rPr>
                <a:t>difficiles à mesurer </a:t>
              </a:r>
              <a:r>
                <a:rPr lang="fr-FR" dirty="0" smtClean="0">
                  <a:solidFill>
                    <a:schemeClr val="tx1"/>
                  </a:solidFill>
                </a:rPr>
                <a:t>et liées </a:t>
              </a:r>
              <a:r>
                <a:rPr lang="fr-FR" dirty="0">
                  <a:solidFill>
                    <a:schemeClr val="tx1"/>
                  </a:solidFill>
                </a:rPr>
                <a:t>aux </a:t>
              </a:r>
              <a:r>
                <a:rPr lang="fr-FR" b="1" dirty="0">
                  <a:solidFill>
                    <a:schemeClr val="tx1"/>
                  </a:solidFill>
                </a:rPr>
                <a:t>attitudes</a:t>
              </a:r>
              <a:r>
                <a:rPr lang="fr-FR" dirty="0">
                  <a:solidFill>
                    <a:schemeClr val="tx1"/>
                  </a:solidFill>
                </a:rPr>
                <a:t> </a:t>
              </a:r>
              <a:r>
                <a:rPr lang="fr-FR" dirty="0" smtClean="0">
                  <a:solidFill>
                    <a:schemeClr val="tx1"/>
                  </a:solidFill>
                </a:rPr>
                <a:t>(</a:t>
              </a:r>
              <a:r>
                <a:rPr lang="fr-FR" dirty="0" err="1" smtClean="0">
                  <a:solidFill>
                    <a:schemeClr val="tx1"/>
                  </a:solidFill>
                </a:rPr>
                <a:t>Balcar</a:t>
              </a:r>
              <a:r>
                <a:rPr lang="fr-FR" dirty="0" smtClean="0">
                  <a:solidFill>
                    <a:schemeClr val="tx1"/>
                  </a:solidFill>
                </a:rPr>
                <a:t> </a:t>
              </a:r>
              <a:r>
                <a:rPr lang="fr-FR" dirty="0">
                  <a:solidFill>
                    <a:schemeClr val="tx1"/>
                  </a:solidFill>
                </a:rPr>
                <a:t>et al., 2011</a:t>
              </a:r>
              <a:r>
                <a:rPr lang="fr-FR" dirty="0" smtClean="0">
                  <a:solidFill>
                    <a:schemeClr val="tx1"/>
                  </a:solidFill>
                </a:rPr>
                <a:t>).</a:t>
              </a:r>
            </a:p>
            <a:p>
              <a:pPr marL="390525" lvl="1" indent="-285750" defTabSz="533400">
                <a:lnSpc>
                  <a:spcPct val="90000"/>
                </a:lnSpc>
                <a:spcBef>
                  <a:spcPct val="0"/>
                </a:spcBef>
                <a:spcAft>
                  <a:spcPct val="15000"/>
                </a:spcAft>
                <a:buFont typeface="Calibri" panose="020F0502020204030204" pitchFamily="34" charset="0"/>
                <a:buChar char="→"/>
              </a:pPr>
              <a:r>
                <a:rPr lang="fr-FR" i="1" dirty="0">
                  <a:solidFill>
                    <a:schemeClr val="tx1"/>
                  </a:solidFill>
                </a:rPr>
                <a:t>Importance des traits « typiquement </a:t>
              </a:r>
              <a:r>
                <a:rPr lang="fr-FR" i="1" dirty="0" smtClean="0">
                  <a:solidFill>
                    <a:schemeClr val="tx1"/>
                  </a:solidFill>
                </a:rPr>
                <a:t>humains</a:t>
              </a:r>
              <a:r>
                <a:rPr lang="fr-FR" i="1" dirty="0">
                  <a:solidFill>
                    <a:schemeClr val="tx1"/>
                  </a:solidFill>
                </a:rPr>
                <a:t> </a:t>
              </a:r>
              <a:r>
                <a:rPr lang="fr-FR" i="1" dirty="0" smtClean="0">
                  <a:solidFill>
                    <a:schemeClr val="tx1"/>
                  </a:solidFill>
                </a:rPr>
                <a:t>», irremplaçables par la machine </a:t>
              </a:r>
              <a:endParaRPr lang="fr-FR" i="1" dirty="0">
                <a:solidFill>
                  <a:schemeClr val="tx1"/>
                </a:solidFill>
              </a:endParaRPr>
            </a:p>
            <a:p>
              <a:pPr marL="390525" lvl="1" indent="-285750" defTabSz="533400">
                <a:lnSpc>
                  <a:spcPct val="90000"/>
                </a:lnSpc>
                <a:spcBef>
                  <a:spcPct val="0"/>
                </a:spcBef>
                <a:spcAft>
                  <a:spcPct val="15000"/>
                </a:spcAft>
                <a:buFont typeface="Calibri" panose="020F0502020204030204" pitchFamily="34" charset="0"/>
                <a:buChar char="→"/>
              </a:pPr>
              <a:r>
                <a:rPr lang="fr-FR" i="1" dirty="0">
                  <a:solidFill>
                    <a:schemeClr val="tx1"/>
                  </a:solidFill>
                </a:rPr>
                <a:t>Essor de </a:t>
              </a:r>
              <a:r>
                <a:rPr lang="fr-FR" i="1" dirty="0" smtClean="0">
                  <a:solidFill>
                    <a:schemeClr val="tx1"/>
                  </a:solidFill>
                </a:rPr>
                <a:t>leur </a:t>
              </a:r>
              <a:r>
                <a:rPr lang="fr-FR" i="1" dirty="0">
                  <a:solidFill>
                    <a:schemeClr val="tx1"/>
                  </a:solidFill>
                </a:rPr>
                <a:t>nécessité </a:t>
              </a:r>
              <a:r>
                <a:rPr lang="fr-FR" i="1" dirty="0" smtClean="0">
                  <a:solidFill>
                    <a:schemeClr val="tx1"/>
                  </a:solidFill>
                </a:rPr>
                <a:t>sans </a:t>
              </a:r>
              <a:r>
                <a:rPr lang="fr-FR" i="1" dirty="0">
                  <a:solidFill>
                    <a:schemeClr val="tx1"/>
                  </a:solidFill>
                </a:rPr>
                <a:t>un monde « digitalisé </a:t>
              </a:r>
              <a:r>
                <a:rPr lang="fr-FR" i="1" dirty="0" smtClean="0">
                  <a:solidFill>
                    <a:schemeClr val="tx1"/>
                  </a:solidFill>
                </a:rPr>
                <a:t>» (éthique et confiance)</a:t>
              </a:r>
              <a:endParaRPr lang="fr-FR" i="1" dirty="0">
                <a:solidFill>
                  <a:schemeClr val="tx1"/>
                </a:solidFill>
              </a:endParaRPr>
            </a:p>
            <a:p>
              <a:pPr marL="290513" lvl="1" indent="-185738" defTabSz="533400">
                <a:lnSpc>
                  <a:spcPct val="90000"/>
                </a:lnSpc>
                <a:spcBef>
                  <a:spcPct val="0"/>
                </a:spcBef>
                <a:spcAft>
                  <a:spcPct val="15000"/>
                </a:spcAft>
                <a:buFontTx/>
                <a:buChar char="•"/>
              </a:pPr>
              <a:endParaRPr lang="fr-FR" b="1" dirty="0">
                <a:solidFill>
                  <a:schemeClr val="tx1"/>
                </a:solidFill>
              </a:endParaRPr>
            </a:p>
          </p:txBody>
        </p:sp>
      </p:grpSp>
      <p:sp>
        <p:nvSpPr>
          <p:cNvPr id="25" name="Rectangle à coins arrondis 24">
            <a:extLst>
              <a:ext uri="{FF2B5EF4-FFF2-40B4-BE49-F238E27FC236}">
                <a16:creationId xmlns:a16="http://schemas.microsoft.com/office/drawing/2014/main" id="{CF12D5FA-E864-8A46-A67D-90EA76859929}"/>
              </a:ext>
            </a:extLst>
          </p:cNvPr>
          <p:cNvSpPr/>
          <p:nvPr>
            <p:custDataLst>
              <p:tags r:id="rId2"/>
            </p:custDataLst>
          </p:nvPr>
        </p:nvSpPr>
        <p:spPr>
          <a:xfrm>
            <a:off x="278734" y="4263031"/>
            <a:ext cx="1751041" cy="1245074"/>
          </a:xfrm>
          <a:prstGeom prst="roundRect">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8" name="Groupe 7">
            <a:extLst>
              <a:ext uri="{FF2B5EF4-FFF2-40B4-BE49-F238E27FC236}">
                <a16:creationId xmlns:a16="http://schemas.microsoft.com/office/drawing/2014/main" id="{20E72F99-1B4A-E249-A676-87948EFFC202}"/>
              </a:ext>
            </a:extLst>
          </p:cNvPr>
          <p:cNvGrpSpPr/>
          <p:nvPr>
            <p:custDataLst>
              <p:tags r:id="rId3"/>
            </p:custDataLst>
          </p:nvPr>
        </p:nvGrpSpPr>
        <p:grpSpPr>
          <a:xfrm>
            <a:off x="1837278" y="2591319"/>
            <a:ext cx="7141622" cy="1455365"/>
            <a:chOff x="2438400" y="2128738"/>
            <a:chExt cx="3657600" cy="1890023"/>
          </a:xfrm>
          <a:solidFill>
            <a:schemeClr val="bg1"/>
          </a:solidFill>
        </p:grpSpPr>
        <p:sp>
          <p:nvSpPr>
            <p:cNvPr id="9" name="Flèche vers la droite 75">
              <a:extLst>
                <a:ext uri="{FF2B5EF4-FFF2-40B4-BE49-F238E27FC236}">
                  <a16:creationId xmlns:a16="http://schemas.microsoft.com/office/drawing/2014/main" id="{8BCD6AAB-F249-D74D-B931-94E177C5E221}"/>
                </a:ext>
              </a:extLst>
            </p:cNvPr>
            <p:cNvSpPr/>
            <p:nvPr/>
          </p:nvSpPr>
          <p:spPr>
            <a:xfrm>
              <a:off x="2438400" y="2128738"/>
              <a:ext cx="3657600" cy="1890023"/>
            </a:xfrm>
            <a:prstGeom prst="round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Flèche vers la droite 8">
              <a:extLst>
                <a:ext uri="{FF2B5EF4-FFF2-40B4-BE49-F238E27FC236}">
                  <a16:creationId xmlns:a16="http://schemas.microsoft.com/office/drawing/2014/main" id="{AE28DE5C-E427-B449-BB51-01AAECCA5F6F}"/>
                </a:ext>
              </a:extLst>
            </p:cNvPr>
            <p:cNvSpPr txBox="1"/>
            <p:nvPr/>
          </p:nvSpPr>
          <p:spPr>
            <a:xfrm>
              <a:off x="2522337" y="2243623"/>
              <a:ext cx="3535932" cy="1546982"/>
            </a:xfrm>
            <a:prstGeom prst="round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 tIns="7620" rIns="7620" bIns="7620" numCol="1" spcCol="1270" anchor="t" anchorCtr="0">
              <a:noAutofit/>
            </a:bodyPr>
            <a:lstStyle/>
            <a:p>
              <a:pPr marL="104775" lvl="1" defTabSz="533400">
                <a:lnSpc>
                  <a:spcPct val="90000"/>
                </a:lnSpc>
                <a:spcBef>
                  <a:spcPct val="0"/>
                </a:spcBef>
                <a:spcAft>
                  <a:spcPct val="15000"/>
                </a:spcAft>
              </a:pPr>
              <a:r>
                <a:rPr lang="fr-FR" dirty="0" smtClean="0">
                  <a:solidFill>
                    <a:schemeClr val="tx1"/>
                  </a:solidFill>
                </a:rPr>
                <a:t>Ensemble </a:t>
              </a:r>
              <a:r>
                <a:rPr lang="fr-FR" dirty="0">
                  <a:solidFill>
                    <a:schemeClr val="tx1"/>
                  </a:solidFill>
                </a:rPr>
                <a:t>des </a:t>
              </a:r>
              <a:r>
                <a:rPr lang="fr-FR" b="1" dirty="0">
                  <a:solidFill>
                    <a:schemeClr val="tx1"/>
                  </a:solidFill>
                </a:rPr>
                <a:t>expertises</a:t>
              </a:r>
              <a:r>
                <a:rPr lang="fr-FR" dirty="0">
                  <a:solidFill>
                    <a:schemeClr val="tx1"/>
                  </a:solidFill>
                </a:rPr>
                <a:t>, </a:t>
              </a:r>
              <a:r>
                <a:rPr lang="fr-FR" b="1" dirty="0">
                  <a:solidFill>
                    <a:schemeClr val="tx1"/>
                  </a:solidFill>
                </a:rPr>
                <a:t>savoir-faire</a:t>
              </a:r>
              <a:r>
                <a:rPr lang="fr-FR" dirty="0">
                  <a:solidFill>
                    <a:schemeClr val="tx1"/>
                  </a:solidFill>
                </a:rPr>
                <a:t> et </a:t>
              </a:r>
              <a:r>
                <a:rPr lang="fr-FR" b="1" dirty="0">
                  <a:solidFill>
                    <a:schemeClr val="tx1"/>
                  </a:solidFill>
                </a:rPr>
                <a:t>connaissances</a:t>
              </a:r>
              <a:r>
                <a:rPr lang="fr-FR" dirty="0">
                  <a:solidFill>
                    <a:schemeClr val="tx1"/>
                  </a:solidFill>
                </a:rPr>
                <a:t> spécifiques </a:t>
              </a:r>
              <a:r>
                <a:rPr lang="fr-FR" b="1" dirty="0" smtClean="0">
                  <a:solidFill>
                    <a:schemeClr val="tx1"/>
                  </a:solidFill>
                </a:rPr>
                <a:t>liés </a:t>
              </a:r>
              <a:r>
                <a:rPr lang="fr-FR" b="1" dirty="0">
                  <a:solidFill>
                    <a:schemeClr val="tx1"/>
                  </a:solidFill>
                </a:rPr>
                <a:t>à un domaine particulier </a:t>
              </a:r>
              <a:r>
                <a:rPr lang="fr-FR" dirty="0" smtClean="0">
                  <a:solidFill>
                    <a:schemeClr val="tx1"/>
                  </a:solidFill>
                </a:rPr>
                <a:t>(</a:t>
              </a:r>
              <a:r>
                <a:rPr lang="fr-FR" dirty="0">
                  <a:solidFill>
                    <a:schemeClr val="tx1"/>
                  </a:solidFill>
                </a:rPr>
                <a:t>Alexander et Judy, 1988</a:t>
              </a:r>
              <a:r>
                <a:rPr lang="fr-FR" dirty="0" smtClean="0">
                  <a:solidFill>
                    <a:schemeClr val="tx1"/>
                  </a:solidFill>
                </a:rPr>
                <a:t>).</a:t>
              </a:r>
            </a:p>
            <a:p>
              <a:pPr marL="390525" lvl="1" indent="-285750" defTabSz="533400">
                <a:lnSpc>
                  <a:spcPct val="90000"/>
                </a:lnSpc>
                <a:spcBef>
                  <a:spcPct val="0"/>
                </a:spcBef>
                <a:spcAft>
                  <a:spcPct val="15000"/>
                </a:spcAft>
                <a:buFont typeface="Calibri" panose="020F0502020204030204" pitchFamily="34" charset="0"/>
                <a:buChar char="→"/>
              </a:pPr>
              <a:endParaRPr lang="fr-FR" sz="1050" i="1" dirty="0" smtClean="0">
                <a:solidFill>
                  <a:schemeClr val="tx1"/>
                </a:solidFill>
              </a:endParaRPr>
            </a:p>
            <a:p>
              <a:pPr marL="390525" lvl="1" indent="-285750" defTabSz="533400">
                <a:lnSpc>
                  <a:spcPct val="90000"/>
                </a:lnSpc>
                <a:spcBef>
                  <a:spcPct val="0"/>
                </a:spcBef>
                <a:spcAft>
                  <a:spcPct val="15000"/>
                </a:spcAft>
                <a:buFont typeface="Calibri" panose="020F0502020204030204" pitchFamily="34" charset="0"/>
                <a:buChar char="→"/>
              </a:pPr>
              <a:r>
                <a:rPr lang="fr-FR" i="1" dirty="0" smtClean="0">
                  <a:solidFill>
                    <a:schemeClr val="tx1"/>
                  </a:solidFill>
                </a:rPr>
                <a:t>Peu abordées dans la revue de littérature sur l’évolution des compétences dans des contextes de digitalisations </a:t>
              </a:r>
              <a:endParaRPr lang="fr-FR" i="1" dirty="0">
                <a:solidFill>
                  <a:schemeClr val="tx1"/>
                </a:solidFill>
              </a:endParaRPr>
            </a:p>
          </p:txBody>
        </p:sp>
      </p:grpSp>
      <p:sp>
        <p:nvSpPr>
          <p:cNvPr id="24" name="Rectangle à coins arrondis 23">
            <a:extLst>
              <a:ext uri="{FF2B5EF4-FFF2-40B4-BE49-F238E27FC236}">
                <a16:creationId xmlns:a16="http://schemas.microsoft.com/office/drawing/2014/main" id="{CF12D5FA-E864-8A46-A67D-90EA76859929}"/>
              </a:ext>
            </a:extLst>
          </p:cNvPr>
          <p:cNvSpPr/>
          <p:nvPr>
            <p:custDataLst>
              <p:tags r:id="rId4"/>
            </p:custDataLst>
          </p:nvPr>
        </p:nvSpPr>
        <p:spPr>
          <a:xfrm>
            <a:off x="278734" y="2708765"/>
            <a:ext cx="1751041" cy="1245074"/>
          </a:xfrm>
          <a:prstGeom prst="roundRect">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 name="Groupe 1">
            <a:extLst>
              <a:ext uri="{FF2B5EF4-FFF2-40B4-BE49-F238E27FC236}">
                <a16:creationId xmlns:a16="http://schemas.microsoft.com/office/drawing/2014/main" id="{CB29E7CF-21E1-E146-947E-8B5C6B1DF512}"/>
              </a:ext>
            </a:extLst>
          </p:cNvPr>
          <p:cNvGrpSpPr/>
          <p:nvPr>
            <p:custDataLst>
              <p:tags r:id="rId5"/>
            </p:custDataLst>
          </p:nvPr>
        </p:nvGrpSpPr>
        <p:grpSpPr>
          <a:xfrm>
            <a:off x="1837278" y="1028700"/>
            <a:ext cx="7141622" cy="1510379"/>
            <a:chOff x="2438399" y="-198692"/>
            <a:chExt cx="3657600" cy="2133954"/>
          </a:xfrm>
          <a:solidFill>
            <a:schemeClr val="bg1"/>
          </a:solidFill>
        </p:grpSpPr>
        <p:sp>
          <p:nvSpPr>
            <p:cNvPr id="3" name="Flèche vers la droite 79">
              <a:extLst>
                <a:ext uri="{FF2B5EF4-FFF2-40B4-BE49-F238E27FC236}">
                  <a16:creationId xmlns:a16="http://schemas.microsoft.com/office/drawing/2014/main" id="{4AA09D4E-326C-2E4D-8FF0-04AFD2CB3161}"/>
                </a:ext>
              </a:extLst>
            </p:cNvPr>
            <p:cNvSpPr/>
            <p:nvPr/>
          </p:nvSpPr>
          <p:spPr>
            <a:xfrm>
              <a:off x="2438399" y="-198692"/>
              <a:ext cx="3657600" cy="2133954"/>
            </a:xfrm>
            <a:prstGeom prst="round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 name="Flèche vers la droite 4">
              <a:extLst>
                <a:ext uri="{FF2B5EF4-FFF2-40B4-BE49-F238E27FC236}">
                  <a16:creationId xmlns:a16="http://schemas.microsoft.com/office/drawing/2014/main" id="{171D9E27-8387-294A-A53A-C6A80FF87328}"/>
                </a:ext>
              </a:extLst>
            </p:cNvPr>
            <p:cNvSpPr txBox="1"/>
            <p:nvPr/>
          </p:nvSpPr>
          <p:spPr>
            <a:xfrm>
              <a:off x="2565616" y="-40593"/>
              <a:ext cx="3530383" cy="1603910"/>
            </a:xfrm>
            <a:prstGeom prst="round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 tIns="7620" rIns="7620" bIns="7620" numCol="1" spcCol="1270" anchor="t" anchorCtr="0">
              <a:noAutofit/>
            </a:bodyPr>
            <a:lstStyle/>
            <a:p>
              <a:pPr marL="104775" lvl="1" defTabSz="533400">
                <a:lnSpc>
                  <a:spcPct val="90000"/>
                </a:lnSpc>
                <a:spcBef>
                  <a:spcPct val="0"/>
                </a:spcBef>
                <a:spcAft>
                  <a:spcPct val="15000"/>
                </a:spcAft>
              </a:pPr>
              <a:r>
                <a:rPr lang="fr-FR" b="1" dirty="0" smtClean="0">
                  <a:solidFill>
                    <a:schemeClr val="tx1"/>
                  </a:solidFill>
                </a:rPr>
                <a:t>5 </a:t>
              </a:r>
              <a:r>
                <a:rPr lang="fr-FR" b="1" dirty="0">
                  <a:solidFill>
                    <a:schemeClr val="tx1"/>
                  </a:solidFill>
                </a:rPr>
                <a:t>domaines </a:t>
              </a:r>
              <a:r>
                <a:rPr lang="fr-FR" dirty="0">
                  <a:solidFill>
                    <a:schemeClr val="tx1"/>
                  </a:solidFill>
                </a:rPr>
                <a:t>principaux : </a:t>
              </a:r>
              <a:r>
                <a:rPr lang="fr-FR" dirty="0" smtClean="0">
                  <a:solidFill>
                    <a:schemeClr val="tx1"/>
                  </a:solidFill>
                </a:rPr>
                <a:t>gestion des </a:t>
              </a:r>
              <a:r>
                <a:rPr lang="fr-FR" dirty="0">
                  <a:solidFill>
                    <a:schemeClr val="tx1"/>
                  </a:solidFill>
                </a:rPr>
                <a:t>données, </a:t>
              </a:r>
              <a:r>
                <a:rPr lang="fr-FR" dirty="0" smtClean="0">
                  <a:solidFill>
                    <a:schemeClr val="tx1"/>
                  </a:solidFill>
                </a:rPr>
                <a:t> communication </a:t>
              </a:r>
              <a:r>
                <a:rPr lang="fr-FR" dirty="0">
                  <a:solidFill>
                    <a:schemeClr val="tx1"/>
                  </a:solidFill>
                </a:rPr>
                <a:t>avec la machine, </a:t>
              </a:r>
              <a:r>
                <a:rPr lang="fr-FR" dirty="0" smtClean="0">
                  <a:solidFill>
                    <a:schemeClr val="tx1"/>
                  </a:solidFill>
                </a:rPr>
                <a:t>création </a:t>
              </a:r>
              <a:r>
                <a:rPr lang="fr-FR" dirty="0">
                  <a:solidFill>
                    <a:schemeClr val="tx1"/>
                  </a:solidFill>
                </a:rPr>
                <a:t>de </a:t>
              </a:r>
              <a:r>
                <a:rPr lang="fr-FR" dirty="0" smtClean="0">
                  <a:solidFill>
                    <a:schemeClr val="tx1"/>
                  </a:solidFill>
                </a:rPr>
                <a:t>contenu, sécurité </a:t>
              </a:r>
              <a:r>
                <a:rPr lang="fr-FR" dirty="0">
                  <a:solidFill>
                    <a:schemeClr val="tx1"/>
                  </a:solidFill>
                </a:rPr>
                <a:t>et </a:t>
              </a:r>
              <a:r>
                <a:rPr lang="fr-FR" dirty="0" smtClean="0">
                  <a:solidFill>
                    <a:schemeClr val="tx1"/>
                  </a:solidFill>
                </a:rPr>
                <a:t>résolution </a:t>
              </a:r>
              <a:r>
                <a:rPr lang="fr-FR" dirty="0">
                  <a:solidFill>
                    <a:schemeClr val="tx1"/>
                  </a:solidFill>
                </a:rPr>
                <a:t>de </a:t>
              </a:r>
              <a:r>
                <a:rPr lang="fr-FR" dirty="0" smtClean="0">
                  <a:solidFill>
                    <a:schemeClr val="tx1"/>
                  </a:solidFill>
                </a:rPr>
                <a:t>problèmes</a:t>
              </a:r>
              <a:r>
                <a:rPr lang="fr-FR" dirty="0">
                  <a:solidFill>
                    <a:schemeClr val="tx1"/>
                  </a:solidFill>
                </a:rPr>
                <a:t> </a:t>
              </a:r>
              <a:r>
                <a:rPr lang="fr-FR" dirty="0" smtClean="0">
                  <a:solidFill>
                    <a:schemeClr val="tx1"/>
                  </a:solidFill>
                </a:rPr>
                <a:t>(</a:t>
              </a:r>
              <a:r>
                <a:rPr lang="fr-FR" dirty="0" smtClean="0"/>
                <a:t>DIGCOMP </a:t>
              </a:r>
              <a:r>
                <a:rPr lang="fr-FR" dirty="0"/>
                <a:t>2.1, </a:t>
              </a:r>
              <a:r>
                <a:rPr lang="fr-FR" dirty="0" smtClean="0"/>
                <a:t>2017).</a:t>
              </a:r>
            </a:p>
            <a:p>
              <a:pPr marL="390525" lvl="1" indent="-285750" defTabSz="533400">
                <a:lnSpc>
                  <a:spcPct val="90000"/>
                </a:lnSpc>
                <a:spcBef>
                  <a:spcPct val="0"/>
                </a:spcBef>
                <a:spcAft>
                  <a:spcPct val="15000"/>
                </a:spcAft>
                <a:buFont typeface="Calibri" panose="020F0502020204030204" pitchFamily="34" charset="0"/>
                <a:buChar char="→"/>
              </a:pPr>
              <a:endParaRPr lang="fr-FR" sz="800" i="1" dirty="0" smtClean="0">
                <a:solidFill>
                  <a:schemeClr val="tx1"/>
                </a:solidFill>
              </a:endParaRPr>
            </a:p>
            <a:p>
              <a:pPr marL="390525" lvl="1" indent="-285750" defTabSz="533400">
                <a:lnSpc>
                  <a:spcPct val="90000"/>
                </a:lnSpc>
                <a:spcBef>
                  <a:spcPct val="0"/>
                </a:spcBef>
                <a:spcAft>
                  <a:spcPct val="15000"/>
                </a:spcAft>
                <a:buFont typeface="Calibri" panose="020F0502020204030204" pitchFamily="34" charset="0"/>
                <a:buChar char="→"/>
              </a:pPr>
              <a:r>
                <a:rPr lang="fr-FR" i="1" dirty="0">
                  <a:solidFill>
                    <a:schemeClr val="tx1"/>
                  </a:solidFill>
                </a:rPr>
                <a:t>D</a:t>
              </a:r>
              <a:r>
                <a:rPr lang="fr-FR" i="1" dirty="0" smtClean="0">
                  <a:solidFill>
                    <a:schemeClr val="tx1"/>
                  </a:solidFill>
                </a:rPr>
                <a:t>emandées dans un nombre croissant de domaines</a:t>
              </a:r>
              <a:endParaRPr lang="fr-FR" i="1" dirty="0">
                <a:solidFill>
                  <a:schemeClr val="tx1"/>
                </a:solidFill>
              </a:endParaRPr>
            </a:p>
          </p:txBody>
        </p:sp>
      </p:grpSp>
      <p:sp>
        <p:nvSpPr>
          <p:cNvPr id="6" name="Rectangle à coins arrondis 5">
            <a:extLst>
              <a:ext uri="{FF2B5EF4-FFF2-40B4-BE49-F238E27FC236}">
                <a16:creationId xmlns:a16="http://schemas.microsoft.com/office/drawing/2014/main" id="{CF12D5FA-E864-8A46-A67D-90EA76859929}"/>
              </a:ext>
            </a:extLst>
          </p:cNvPr>
          <p:cNvSpPr/>
          <p:nvPr>
            <p:custDataLst>
              <p:tags r:id="rId6"/>
            </p:custDataLst>
          </p:nvPr>
        </p:nvSpPr>
        <p:spPr>
          <a:xfrm>
            <a:off x="278734" y="1263491"/>
            <a:ext cx="1751041" cy="1245074"/>
          </a:xfrm>
          <a:prstGeom prst="roundRect">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5" name="Image 14"/>
          <p:cNvPicPr>
            <a:picLocks noChangeAspect="1"/>
          </p:cNvPicPr>
          <p:nvPr>
            <p:custDataLst>
              <p:tags r:id="rId7"/>
            </p:custDataLst>
          </p:nvPr>
        </p:nvPicPr>
        <p:blipFill>
          <a:blip r:embed="rId13"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sp>
        <p:nvSpPr>
          <p:cNvPr id="16" name="Rectangle 15"/>
          <p:cNvSpPr/>
          <p:nvPr>
            <p:custDataLst>
              <p:tags r:id="rId8"/>
            </p:custDataLst>
          </p:nvPr>
        </p:nvSpPr>
        <p:spPr>
          <a:xfrm>
            <a:off x="81372" y="1605506"/>
            <a:ext cx="2161551" cy="646331"/>
          </a:xfrm>
          <a:prstGeom prst="rect">
            <a:avLst/>
          </a:prstGeom>
        </p:spPr>
        <p:txBody>
          <a:bodyPr wrap="square">
            <a:spAutoFit/>
          </a:bodyPr>
          <a:lstStyle/>
          <a:p>
            <a:pPr algn="ctr" defTabSz="1244600">
              <a:lnSpc>
                <a:spcPct val="90000"/>
              </a:lnSpc>
              <a:spcBef>
                <a:spcPct val="0"/>
              </a:spcBef>
              <a:spcAft>
                <a:spcPct val="35000"/>
              </a:spcAft>
            </a:pPr>
            <a:r>
              <a:rPr lang="fr-FR" sz="2000" dirty="0" smtClean="0">
                <a:solidFill>
                  <a:schemeClr val="lt1"/>
                </a:solidFill>
                <a:latin typeface="Georgia" panose="02040502050405020303" pitchFamily="18" charset="0"/>
              </a:rPr>
              <a:t>Compétences digitales</a:t>
            </a:r>
            <a:endParaRPr lang="fr-FR" sz="2000" dirty="0">
              <a:solidFill>
                <a:schemeClr val="lt1"/>
              </a:solidFill>
              <a:latin typeface="Georgia" panose="02040502050405020303" pitchFamily="18" charset="0"/>
            </a:endParaRPr>
          </a:p>
        </p:txBody>
      </p:sp>
      <p:sp>
        <p:nvSpPr>
          <p:cNvPr id="17" name="Rectangle 16"/>
          <p:cNvSpPr/>
          <p:nvPr>
            <p:custDataLst>
              <p:tags r:id="rId9"/>
            </p:custDataLst>
          </p:nvPr>
        </p:nvSpPr>
        <p:spPr>
          <a:xfrm>
            <a:off x="81372" y="3074277"/>
            <a:ext cx="2124393" cy="646331"/>
          </a:xfrm>
          <a:prstGeom prst="rect">
            <a:avLst/>
          </a:prstGeom>
        </p:spPr>
        <p:txBody>
          <a:bodyPr wrap="square">
            <a:spAutoFit/>
          </a:bodyPr>
          <a:lstStyle/>
          <a:p>
            <a:pPr algn="ctr" defTabSz="1244600">
              <a:lnSpc>
                <a:spcPct val="90000"/>
              </a:lnSpc>
              <a:spcBef>
                <a:spcPct val="0"/>
              </a:spcBef>
              <a:spcAft>
                <a:spcPct val="35000"/>
              </a:spcAft>
            </a:pPr>
            <a:r>
              <a:rPr lang="fr-FR" sz="2000" dirty="0" smtClean="0">
                <a:solidFill>
                  <a:schemeClr val="lt1"/>
                </a:solidFill>
                <a:latin typeface="Georgia" panose="02040502050405020303" pitchFamily="18" charset="0"/>
              </a:rPr>
              <a:t>Compétences métiers</a:t>
            </a:r>
            <a:endParaRPr lang="fr-FR" sz="2000" dirty="0">
              <a:solidFill>
                <a:schemeClr val="lt1"/>
              </a:solidFill>
              <a:latin typeface="Georgia" panose="02040502050405020303" pitchFamily="18" charset="0"/>
            </a:endParaRPr>
          </a:p>
        </p:txBody>
      </p:sp>
      <p:sp>
        <p:nvSpPr>
          <p:cNvPr id="18" name="Titre 3"/>
          <p:cNvSpPr txBox="1">
            <a:spLocks/>
          </p:cNvSpPr>
          <p:nvPr>
            <p:custDataLst>
              <p:tags r:id="rId10"/>
            </p:custDataLst>
          </p:nvPr>
        </p:nvSpPr>
        <p:spPr>
          <a:xfrm>
            <a:off x="857849" y="192305"/>
            <a:ext cx="7886700" cy="889173"/>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400"/>
              </a:spcBef>
              <a:spcAft>
                <a:spcPts val="400"/>
              </a:spcAft>
            </a:pPr>
            <a:r>
              <a:rPr lang="fr-FR" sz="2600" dirty="0">
                <a:solidFill>
                  <a:srgbClr val="000000"/>
                </a:solidFill>
                <a:latin typeface="Georgia" panose="02040502050405020303" pitchFamily="18" charset="0"/>
                <a:ea typeface="+mn-ea"/>
                <a:cs typeface="+mn-cs"/>
              </a:rPr>
              <a:t>Revue de la littérature :</a:t>
            </a:r>
          </a:p>
          <a:p>
            <a:pPr algn="ctr">
              <a:spcBef>
                <a:spcPts val="400"/>
              </a:spcBef>
              <a:spcAft>
                <a:spcPts val="400"/>
              </a:spcAft>
            </a:pPr>
            <a:r>
              <a:rPr lang="fr-FR" sz="3800" dirty="0">
                <a:solidFill>
                  <a:srgbClr val="000000"/>
                </a:solidFill>
                <a:latin typeface="Georgia" panose="02040502050405020303" pitchFamily="18" charset="0"/>
                <a:ea typeface="+mn-ea"/>
                <a:cs typeface="+mn-cs"/>
              </a:rPr>
              <a:t>Les trois types de compétences </a:t>
            </a:r>
          </a:p>
          <a:p>
            <a:pPr algn="ctr"/>
            <a:endParaRPr lang="en-US" sz="3600" dirty="0">
              <a:solidFill>
                <a:srgbClr val="000000"/>
              </a:solidFill>
              <a:latin typeface="Georgia" panose="02040502050405020303" pitchFamily="18" charset="0"/>
              <a:ea typeface="+mn-ea"/>
              <a:cs typeface="+mn-cs"/>
            </a:endParaRPr>
          </a:p>
        </p:txBody>
      </p:sp>
      <p:sp>
        <p:nvSpPr>
          <p:cNvPr id="23" name="Rectangle 22"/>
          <p:cNvSpPr/>
          <p:nvPr>
            <p:custDataLst>
              <p:tags r:id="rId11"/>
            </p:custDataLst>
          </p:nvPr>
        </p:nvSpPr>
        <p:spPr>
          <a:xfrm>
            <a:off x="396781" y="4714752"/>
            <a:ext cx="1440497" cy="369332"/>
          </a:xfrm>
          <a:prstGeom prst="rect">
            <a:avLst/>
          </a:prstGeom>
        </p:spPr>
        <p:txBody>
          <a:bodyPr wrap="square">
            <a:spAutoFit/>
          </a:bodyPr>
          <a:lstStyle/>
          <a:p>
            <a:pPr algn="ctr" defTabSz="1244600">
              <a:lnSpc>
                <a:spcPct val="90000"/>
              </a:lnSpc>
              <a:spcBef>
                <a:spcPct val="0"/>
              </a:spcBef>
              <a:spcAft>
                <a:spcPct val="35000"/>
              </a:spcAft>
            </a:pPr>
            <a:r>
              <a:rPr lang="fr-FR" sz="2000" i="1" dirty="0" smtClean="0">
                <a:solidFill>
                  <a:schemeClr val="lt1"/>
                </a:solidFill>
                <a:latin typeface="Georgia" panose="02040502050405020303" pitchFamily="18" charset="0"/>
              </a:rPr>
              <a:t>Soft </a:t>
            </a:r>
            <a:r>
              <a:rPr lang="fr-FR" sz="2000" i="1" dirty="0" err="1" smtClean="0">
                <a:solidFill>
                  <a:schemeClr val="lt1"/>
                </a:solidFill>
                <a:latin typeface="Georgia" panose="02040502050405020303" pitchFamily="18" charset="0"/>
              </a:rPr>
              <a:t>skills</a:t>
            </a:r>
            <a:endParaRPr lang="fr-FR" sz="2000" i="1" dirty="0">
              <a:solidFill>
                <a:schemeClr val="lt1"/>
              </a:solidFill>
              <a:latin typeface="Georgia" panose="02040502050405020303" pitchFamily="18" charset="0"/>
            </a:endParaRPr>
          </a:p>
        </p:txBody>
      </p:sp>
    </p:spTree>
    <p:extLst>
      <p:ext uri="{BB962C8B-B14F-4D97-AF65-F5344CB8AC3E}">
        <p14:creationId xmlns:p14="http://schemas.microsoft.com/office/powerpoint/2010/main" val="11372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15"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sp>
        <p:nvSpPr>
          <p:cNvPr id="3" name="Titre 3"/>
          <p:cNvSpPr txBox="1">
            <a:spLocks/>
          </p:cNvSpPr>
          <p:nvPr>
            <p:custDataLst>
              <p:tags r:id="rId2"/>
            </p:custDataLst>
          </p:nvPr>
        </p:nvSpPr>
        <p:spPr>
          <a:xfrm>
            <a:off x="684806" y="222010"/>
            <a:ext cx="7886700" cy="928836"/>
          </a:xfrm>
          <a:prstGeom prst="rect">
            <a:avLst/>
          </a:prstGeom>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400"/>
              </a:spcBef>
              <a:spcAft>
                <a:spcPts val="400"/>
              </a:spcAft>
            </a:pPr>
            <a:r>
              <a:rPr lang="fr-FR" sz="3400" dirty="0" smtClean="0">
                <a:solidFill>
                  <a:srgbClr val="000000"/>
                </a:solidFill>
                <a:latin typeface="Georgia" panose="02040502050405020303" pitchFamily="18" charset="0"/>
                <a:ea typeface="+mn-ea"/>
                <a:cs typeface="+mn-cs"/>
              </a:rPr>
              <a:t>Méthodologie - collecte :</a:t>
            </a:r>
          </a:p>
          <a:p>
            <a:pPr algn="ctr">
              <a:spcBef>
                <a:spcPts val="400"/>
              </a:spcBef>
              <a:spcAft>
                <a:spcPts val="400"/>
              </a:spcAft>
            </a:pPr>
            <a:r>
              <a:rPr lang="fr-FR" sz="4200" dirty="0" smtClean="0">
                <a:solidFill>
                  <a:srgbClr val="000000"/>
                </a:solidFill>
                <a:latin typeface="Georgia" panose="02040502050405020303" pitchFamily="18" charset="0"/>
                <a:ea typeface="+mn-ea"/>
                <a:cs typeface="+mn-cs"/>
              </a:rPr>
              <a:t>Les trois acteurs centraux de la formation à l’IA</a:t>
            </a:r>
            <a:endParaRPr lang="en-US" sz="4200" dirty="0">
              <a:solidFill>
                <a:srgbClr val="000000"/>
              </a:solidFill>
              <a:latin typeface="Georgia" panose="02040502050405020303" pitchFamily="18" charset="0"/>
              <a:ea typeface="+mn-ea"/>
              <a:cs typeface="+mn-cs"/>
            </a:endParaRPr>
          </a:p>
        </p:txBody>
      </p:sp>
      <p:grpSp>
        <p:nvGrpSpPr>
          <p:cNvPr id="4" name="Group 6"/>
          <p:cNvGrpSpPr/>
          <p:nvPr>
            <p:custDataLst>
              <p:tags r:id="rId3"/>
            </p:custDataLst>
          </p:nvPr>
        </p:nvGrpSpPr>
        <p:grpSpPr>
          <a:xfrm>
            <a:off x="3595051" y="2381865"/>
            <a:ext cx="2764233" cy="2695302"/>
            <a:chOff x="2646720" y="1288080"/>
            <a:chExt cx="3321360" cy="3322800"/>
          </a:xfrm>
        </p:grpSpPr>
        <p:sp>
          <p:nvSpPr>
            <p:cNvPr id="5" name="CustomShape 7"/>
            <p:cNvSpPr/>
            <p:nvPr/>
          </p:nvSpPr>
          <p:spPr>
            <a:xfrm>
              <a:off x="2886120" y="1513440"/>
              <a:ext cx="343800" cy="343800"/>
            </a:xfrm>
            <a:custGeom>
              <a:avLst/>
              <a:gdLst/>
              <a:ahLst/>
              <a:cxnLst/>
              <a:rect l="l" t="t" r="r" b="b"/>
              <a:pathLst>
                <a:path w="289" h="289">
                  <a:moveTo>
                    <a:pt x="250" y="289"/>
                  </a:moveTo>
                  <a:lnTo>
                    <a:pt x="0" y="38"/>
                  </a:lnTo>
                  <a:lnTo>
                    <a:pt x="38" y="0"/>
                  </a:lnTo>
                  <a:lnTo>
                    <a:pt x="289" y="250"/>
                  </a:lnTo>
                  <a:lnTo>
                    <a:pt x="250" y="289"/>
                  </a:lnTo>
                  <a:close/>
                </a:path>
              </a:pathLst>
            </a:custGeom>
            <a:solidFill>
              <a:srgbClr val="FEA34F"/>
            </a:solidFill>
            <a:ln>
              <a:noFill/>
            </a:ln>
          </p:spPr>
          <p:style>
            <a:lnRef idx="0">
              <a:scrgbClr r="0" g="0" b="0"/>
            </a:lnRef>
            <a:fillRef idx="0">
              <a:scrgbClr r="0" g="0" b="0"/>
            </a:fillRef>
            <a:effectRef idx="0">
              <a:scrgbClr r="0" g="0" b="0"/>
            </a:effectRef>
            <a:fontRef idx="minor"/>
          </p:style>
          <p:txBody>
            <a:bodyPr/>
            <a:lstStyle/>
            <a:p>
              <a:endParaRPr lang="fr-BE"/>
            </a:p>
          </p:txBody>
        </p:sp>
        <p:sp>
          <p:nvSpPr>
            <p:cNvPr id="6" name="CustomShape 8"/>
            <p:cNvSpPr/>
            <p:nvPr/>
          </p:nvSpPr>
          <p:spPr>
            <a:xfrm>
              <a:off x="2831400" y="1458360"/>
              <a:ext cx="161640" cy="161640"/>
            </a:xfrm>
            <a:custGeom>
              <a:avLst/>
              <a:gdLst/>
              <a:ahLst/>
              <a:cxnLst/>
              <a:rect l="l" t="t" r="r" b="b"/>
              <a:pathLst>
                <a:path w="95" h="95">
                  <a:moveTo>
                    <a:pt x="78" y="17"/>
                  </a:moveTo>
                  <a:cubicBezTo>
                    <a:pt x="61" y="0"/>
                    <a:pt x="34" y="0"/>
                    <a:pt x="17" y="17"/>
                  </a:cubicBezTo>
                  <a:cubicBezTo>
                    <a:pt x="0" y="34"/>
                    <a:pt x="0" y="61"/>
                    <a:pt x="17" y="78"/>
                  </a:cubicBezTo>
                  <a:cubicBezTo>
                    <a:pt x="34" y="95"/>
                    <a:pt x="61" y="95"/>
                    <a:pt x="78" y="78"/>
                  </a:cubicBezTo>
                  <a:cubicBezTo>
                    <a:pt x="95" y="61"/>
                    <a:pt x="95" y="34"/>
                    <a:pt x="78" y="17"/>
                  </a:cubicBezTo>
                  <a:close/>
                </a:path>
              </a:pathLst>
            </a:custGeom>
            <a:solidFill>
              <a:srgbClr val="FEA34F"/>
            </a:solidFill>
            <a:ln>
              <a:noFill/>
            </a:ln>
          </p:spPr>
          <p:style>
            <a:lnRef idx="0">
              <a:scrgbClr r="0" g="0" b="0"/>
            </a:lnRef>
            <a:fillRef idx="0">
              <a:scrgbClr r="0" g="0" b="0"/>
            </a:fillRef>
            <a:effectRef idx="0">
              <a:scrgbClr r="0" g="0" b="0"/>
            </a:effectRef>
            <a:fontRef idx="minor"/>
          </p:style>
          <p:txBody>
            <a:bodyPr/>
            <a:lstStyle/>
            <a:p>
              <a:endParaRPr lang="fr-BE"/>
            </a:p>
          </p:txBody>
        </p:sp>
        <p:sp>
          <p:nvSpPr>
            <p:cNvPr id="7" name="CustomShape 9"/>
            <p:cNvSpPr/>
            <p:nvPr/>
          </p:nvSpPr>
          <p:spPr>
            <a:xfrm>
              <a:off x="2646720" y="1288080"/>
              <a:ext cx="3321360" cy="3322800"/>
            </a:xfrm>
            <a:custGeom>
              <a:avLst/>
              <a:gdLst/>
              <a:ahLst/>
              <a:cxnLst/>
              <a:rect l="l" t="t" r="r" b="b"/>
              <a:pathLst>
                <a:path w="1950" h="1951">
                  <a:moveTo>
                    <a:pt x="975" y="1951"/>
                  </a:moveTo>
                  <a:cubicBezTo>
                    <a:pt x="715" y="1951"/>
                    <a:pt x="470" y="1849"/>
                    <a:pt x="285" y="1665"/>
                  </a:cubicBezTo>
                  <a:cubicBezTo>
                    <a:pt x="101" y="1481"/>
                    <a:pt x="0" y="1236"/>
                    <a:pt x="0" y="976"/>
                  </a:cubicBezTo>
                  <a:cubicBezTo>
                    <a:pt x="0" y="715"/>
                    <a:pt x="101" y="470"/>
                    <a:pt x="285" y="286"/>
                  </a:cubicBezTo>
                  <a:cubicBezTo>
                    <a:pt x="470" y="102"/>
                    <a:pt x="715" y="0"/>
                    <a:pt x="975" y="0"/>
                  </a:cubicBezTo>
                  <a:cubicBezTo>
                    <a:pt x="1000" y="0"/>
                    <a:pt x="1019" y="20"/>
                    <a:pt x="1019" y="44"/>
                  </a:cubicBezTo>
                  <a:cubicBezTo>
                    <a:pt x="1019" y="69"/>
                    <a:pt x="1000" y="89"/>
                    <a:pt x="975" y="89"/>
                  </a:cubicBezTo>
                  <a:cubicBezTo>
                    <a:pt x="738" y="89"/>
                    <a:pt x="516" y="181"/>
                    <a:pt x="348" y="348"/>
                  </a:cubicBezTo>
                  <a:cubicBezTo>
                    <a:pt x="181" y="516"/>
                    <a:pt x="88" y="739"/>
                    <a:pt x="88" y="976"/>
                  </a:cubicBezTo>
                  <a:cubicBezTo>
                    <a:pt x="88" y="1212"/>
                    <a:pt x="181" y="1435"/>
                    <a:pt x="348" y="1603"/>
                  </a:cubicBezTo>
                  <a:cubicBezTo>
                    <a:pt x="516" y="1770"/>
                    <a:pt x="738" y="1862"/>
                    <a:pt x="975" y="1862"/>
                  </a:cubicBezTo>
                  <a:cubicBezTo>
                    <a:pt x="1212" y="1862"/>
                    <a:pt x="1435" y="1770"/>
                    <a:pt x="1602" y="1603"/>
                  </a:cubicBezTo>
                  <a:cubicBezTo>
                    <a:pt x="1770" y="1435"/>
                    <a:pt x="1862" y="1212"/>
                    <a:pt x="1862" y="976"/>
                  </a:cubicBezTo>
                  <a:cubicBezTo>
                    <a:pt x="1862" y="951"/>
                    <a:pt x="1882" y="931"/>
                    <a:pt x="1906" y="931"/>
                  </a:cubicBezTo>
                  <a:cubicBezTo>
                    <a:pt x="1931" y="931"/>
                    <a:pt x="1950" y="951"/>
                    <a:pt x="1950" y="976"/>
                  </a:cubicBezTo>
                  <a:cubicBezTo>
                    <a:pt x="1950" y="1236"/>
                    <a:pt x="1849" y="1481"/>
                    <a:pt x="1665" y="1665"/>
                  </a:cubicBezTo>
                  <a:cubicBezTo>
                    <a:pt x="1481" y="1849"/>
                    <a:pt x="1236" y="1951"/>
                    <a:pt x="975" y="1951"/>
                  </a:cubicBezTo>
                </a:path>
              </a:pathLst>
            </a:custGeom>
            <a:solidFill>
              <a:srgbClr val="FEA34F"/>
            </a:solidFill>
            <a:ln>
              <a:noFill/>
            </a:ln>
          </p:spPr>
          <p:style>
            <a:lnRef idx="0">
              <a:scrgbClr r="0" g="0" b="0"/>
            </a:lnRef>
            <a:fillRef idx="0">
              <a:scrgbClr r="0" g="0" b="0"/>
            </a:fillRef>
            <a:effectRef idx="0">
              <a:scrgbClr r="0" g="0" b="0"/>
            </a:effectRef>
            <a:fontRef idx="minor"/>
          </p:style>
          <p:txBody>
            <a:bodyPr/>
            <a:lstStyle/>
            <a:p>
              <a:endParaRPr lang="fr-BE"/>
            </a:p>
          </p:txBody>
        </p:sp>
      </p:grpSp>
      <p:grpSp>
        <p:nvGrpSpPr>
          <p:cNvPr id="8" name="Group 13"/>
          <p:cNvGrpSpPr/>
          <p:nvPr>
            <p:custDataLst>
              <p:tags r:id="rId4"/>
            </p:custDataLst>
          </p:nvPr>
        </p:nvGrpSpPr>
        <p:grpSpPr>
          <a:xfrm>
            <a:off x="4146968" y="2586695"/>
            <a:ext cx="2103887" cy="2004685"/>
            <a:chOff x="3306240" y="1515600"/>
            <a:chExt cx="2527921" cy="2471400"/>
          </a:xfrm>
          <a:solidFill>
            <a:schemeClr val="accent3"/>
          </a:solidFill>
        </p:grpSpPr>
        <p:sp>
          <p:nvSpPr>
            <p:cNvPr id="9" name="CustomShape 14"/>
            <p:cNvSpPr/>
            <p:nvPr/>
          </p:nvSpPr>
          <p:spPr>
            <a:xfrm rot="500400">
              <a:off x="5415840" y="1795320"/>
              <a:ext cx="343800" cy="343800"/>
            </a:xfrm>
            <a:custGeom>
              <a:avLst/>
              <a:gdLst/>
              <a:ahLst/>
              <a:cxnLst/>
              <a:rect l="l" t="t" r="r" b="b"/>
              <a:pathLst>
                <a:path w="289" h="289">
                  <a:moveTo>
                    <a:pt x="38" y="289"/>
                  </a:moveTo>
                  <a:lnTo>
                    <a:pt x="0" y="250"/>
                  </a:lnTo>
                  <a:lnTo>
                    <a:pt x="249" y="0"/>
                  </a:lnTo>
                  <a:lnTo>
                    <a:pt x="289" y="40"/>
                  </a:lnTo>
                  <a:lnTo>
                    <a:pt x="38" y="289"/>
                  </a:lnTo>
                  <a:close/>
                </a:path>
              </a:pathLst>
            </a:custGeom>
            <a:grpFill/>
            <a:ln>
              <a:noFill/>
            </a:ln>
          </p:spPr>
          <p:style>
            <a:lnRef idx="0">
              <a:scrgbClr r="0" g="0" b="0"/>
            </a:lnRef>
            <a:fillRef idx="0">
              <a:scrgbClr r="0" g="0" b="0"/>
            </a:fillRef>
            <a:effectRef idx="0">
              <a:scrgbClr r="0" g="0" b="0"/>
            </a:effectRef>
            <a:fontRef idx="minor"/>
          </p:style>
          <p:txBody>
            <a:bodyPr/>
            <a:lstStyle/>
            <a:p>
              <a:endParaRPr lang="fr-BE"/>
            </a:p>
          </p:txBody>
        </p:sp>
        <p:sp>
          <p:nvSpPr>
            <p:cNvPr id="10" name="CustomShape 15"/>
            <p:cNvSpPr/>
            <p:nvPr/>
          </p:nvSpPr>
          <p:spPr>
            <a:xfrm rot="500400">
              <a:off x="5672520" y="1763280"/>
              <a:ext cx="161641" cy="161640"/>
            </a:xfrm>
            <a:custGeom>
              <a:avLst/>
              <a:gdLst/>
              <a:ahLst/>
              <a:cxnLst/>
              <a:rect l="l" t="t" r="r" b="b"/>
              <a:pathLst>
                <a:path w="95" h="95">
                  <a:moveTo>
                    <a:pt x="78" y="78"/>
                  </a:moveTo>
                  <a:cubicBezTo>
                    <a:pt x="95" y="61"/>
                    <a:pt x="95" y="34"/>
                    <a:pt x="78" y="17"/>
                  </a:cubicBezTo>
                  <a:cubicBezTo>
                    <a:pt x="61" y="0"/>
                    <a:pt x="34" y="0"/>
                    <a:pt x="17" y="17"/>
                  </a:cubicBezTo>
                  <a:cubicBezTo>
                    <a:pt x="0" y="34"/>
                    <a:pt x="0" y="61"/>
                    <a:pt x="17" y="78"/>
                  </a:cubicBezTo>
                  <a:cubicBezTo>
                    <a:pt x="34" y="95"/>
                    <a:pt x="61" y="95"/>
                    <a:pt x="78" y="78"/>
                  </a:cubicBezTo>
                  <a:close/>
                </a:path>
              </a:pathLst>
            </a:custGeom>
            <a:grpFill/>
            <a:ln>
              <a:noFill/>
            </a:ln>
          </p:spPr>
          <p:style>
            <a:lnRef idx="0">
              <a:scrgbClr r="0" g="0" b="0"/>
            </a:lnRef>
            <a:fillRef idx="0">
              <a:scrgbClr r="0" g="0" b="0"/>
            </a:fillRef>
            <a:effectRef idx="0">
              <a:scrgbClr r="0" g="0" b="0"/>
            </a:effectRef>
            <a:fontRef idx="minor"/>
          </p:style>
          <p:txBody>
            <a:bodyPr/>
            <a:lstStyle/>
            <a:p>
              <a:endParaRPr lang="fr-BE"/>
            </a:p>
          </p:txBody>
        </p:sp>
        <p:sp>
          <p:nvSpPr>
            <p:cNvPr id="11" name="CustomShape 16"/>
            <p:cNvSpPr/>
            <p:nvPr/>
          </p:nvSpPr>
          <p:spPr>
            <a:xfrm rot="500400">
              <a:off x="3306240" y="1515600"/>
              <a:ext cx="2479680" cy="2471400"/>
            </a:xfrm>
            <a:custGeom>
              <a:avLst/>
              <a:gdLst/>
              <a:ahLst/>
              <a:cxnLst/>
              <a:rect l="l" t="t" r="r" b="b"/>
              <a:pathLst>
                <a:path w="1456" h="1451">
                  <a:moveTo>
                    <a:pt x="1178" y="1451"/>
                  </a:moveTo>
                  <a:cubicBezTo>
                    <a:pt x="1166" y="1451"/>
                    <a:pt x="1155" y="1447"/>
                    <a:pt x="1146" y="1438"/>
                  </a:cubicBezTo>
                  <a:cubicBezTo>
                    <a:pt x="1129" y="1421"/>
                    <a:pt x="1129" y="1393"/>
                    <a:pt x="1146" y="1376"/>
                  </a:cubicBezTo>
                  <a:cubicBezTo>
                    <a:pt x="1289" y="1233"/>
                    <a:pt x="1367" y="1044"/>
                    <a:pt x="1367" y="843"/>
                  </a:cubicBezTo>
                  <a:cubicBezTo>
                    <a:pt x="1367" y="641"/>
                    <a:pt x="1289" y="452"/>
                    <a:pt x="1146" y="309"/>
                  </a:cubicBezTo>
                  <a:cubicBezTo>
                    <a:pt x="1004" y="167"/>
                    <a:pt x="814" y="88"/>
                    <a:pt x="613" y="88"/>
                  </a:cubicBezTo>
                  <a:cubicBezTo>
                    <a:pt x="412" y="88"/>
                    <a:pt x="222" y="167"/>
                    <a:pt x="80" y="309"/>
                  </a:cubicBezTo>
                  <a:cubicBezTo>
                    <a:pt x="63" y="327"/>
                    <a:pt x="35" y="327"/>
                    <a:pt x="17" y="309"/>
                  </a:cubicBezTo>
                  <a:cubicBezTo>
                    <a:pt x="0" y="292"/>
                    <a:pt x="0" y="264"/>
                    <a:pt x="17" y="247"/>
                  </a:cubicBezTo>
                  <a:cubicBezTo>
                    <a:pt x="176" y="88"/>
                    <a:pt x="388" y="0"/>
                    <a:pt x="613" y="0"/>
                  </a:cubicBezTo>
                  <a:cubicBezTo>
                    <a:pt x="838" y="0"/>
                    <a:pt x="1050" y="88"/>
                    <a:pt x="1209" y="247"/>
                  </a:cubicBezTo>
                  <a:cubicBezTo>
                    <a:pt x="1368" y="406"/>
                    <a:pt x="1456" y="617"/>
                    <a:pt x="1456" y="843"/>
                  </a:cubicBezTo>
                  <a:cubicBezTo>
                    <a:pt x="1456" y="1068"/>
                    <a:pt x="1368" y="1279"/>
                    <a:pt x="1209" y="1438"/>
                  </a:cubicBezTo>
                  <a:cubicBezTo>
                    <a:pt x="1200" y="1447"/>
                    <a:pt x="1189" y="1451"/>
                    <a:pt x="1178" y="1451"/>
                  </a:cubicBezTo>
                  <a:close/>
                </a:path>
              </a:pathLst>
            </a:custGeom>
            <a:grpFill/>
            <a:ln>
              <a:noFill/>
            </a:ln>
          </p:spPr>
          <p:style>
            <a:lnRef idx="0">
              <a:scrgbClr r="0" g="0" b="0"/>
            </a:lnRef>
            <a:fillRef idx="0">
              <a:scrgbClr r="0" g="0" b="0"/>
            </a:fillRef>
            <a:effectRef idx="0">
              <a:scrgbClr r="0" g="0" b="0"/>
            </a:effectRef>
            <a:fontRef idx="minor"/>
          </p:style>
          <p:txBody>
            <a:bodyPr/>
            <a:lstStyle/>
            <a:p>
              <a:endParaRPr lang="fr-BE"/>
            </a:p>
          </p:txBody>
        </p:sp>
      </p:grpSp>
      <p:grpSp>
        <p:nvGrpSpPr>
          <p:cNvPr id="12" name="Group 17"/>
          <p:cNvGrpSpPr/>
          <p:nvPr>
            <p:custDataLst>
              <p:tags r:id="rId5"/>
            </p:custDataLst>
          </p:nvPr>
        </p:nvGrpSpPr>
        <p:grpSpPr>
          <a:xfrm rot="1793615">
            <a:off x="3940008" y="3171121"/>
            <a:ext cx="2446042" cy="2150988"/>
            <a:chOff x="3331080" y="1979640"/>
            <a:chExt cx="2939040" cy="2651760"/>
          </a:xfrm>
        </p:grpSpPr>
        <p:sp>
          <p:nvSpPr>
            <p:cNvPr id="13" name="CustomShape 18"/>
            <p:cNvSpPr/>
            <p:nvPr/>
          </p:nvSpPr>
          <p:spPr>
            <a:xfrm rot="21240000">
              <a:off x="4957920" y="3422160"/>
              <a:ext cx="593640" cy="593640"/>
            </a:xfrm>
            <a:custGeom>
              <a:avLst/>
              <a:gdLst/>
              <a:ahLst/>
              <a:cxnLst/>
              <a:rect l="l" t="t" r="r" b="b"/>
              <a:pathLst>
                <a:path w="499" h="499">
                  <a:moveTo>
                    <a:pt x="382" y="499"/>
                  </a:moveTo>
                  <a:lnTo>
                    <a:pt x="499" y="380"/>
                  </a:lnTo>
                  <a:lnTo>
                    <a:pt x="117" y="0"/>
                  </a:lnTo>
                  <a:lnTo>
                    <a:pt x="0" y="117"/>
                  </a:lnTo>
                  <a:lnTo>
                    <a:pt x="382" y="499"/>
                  </a:lnTo>
                  <a:close/>
                </a:path>
              </a:pathLst>
            </a:custGeom>
            <a:solidFill>
              <a:srgbClr val="979797"/>
            </a:solidFill>
            <a:ln>
              <a:noFill/>
            </a:ln>
          </p:spPr>
          <p:style>
            <a:lnRef idx="0">
              <a:scrgbClr r="0" g="0" b="0"/>
            </a:lnRef>
            <a:fillRef idx="0">
              <a:scrgbClr r="0" g="0" b="0"/>
            </a:fillRef>
            <a:effectRef idx="0">
              <a:scrgbClr r="0" g="0" b="0"/>
            </a:effectRef>
            <a:fontRef idx="minor"/>
          </p:style>
          <p:txBody>
            <a:bodyPr/>
            <a:lstStyle/>
            <a:p>
              <a:endParaRPr lang="fr-BE"/>
            </a:p>
          </p:txBody>
        </p:sp>
        <p:sp>
          <p:nvSpPr>
            <p:cNvPr id="14" name="CustomShape 19"/>
            <p:cNvSpPr/>
            <p:nvPr/>
          </p:nvSpPr>
          <p:spPr>
            <a:xfrm rot="21240000">
              <a:off x="4957920" y="3422160"/>
              <a:ext cx="593640" cy="593640"/>
            </a:xfrm>
            <a:custGeom>
              <a:avLst/>
              <a:gdLst/>
              <a:ahLst/>
              <a:cxnLst/>
              <a:rect l="l" t="t" r="r" b="b"/>
              <a:pathLst>
                <a:path w="499" h="499">
                  <a:moveTo>
                    <a:pt x="382" y="499"/>
                  </a:moveTo>
                  <a:lnTo>
                    <a:pt x="499" y="380"/>
                  </a:lnTo>
                  <a:lnTo>
                    <a:pt x="117" y="0"/>
                  </a:lnTo>
                  <a:lnTo>
                    <a:pt x="0" y="117"/>
                  </a:lnTo>
                  <a:lnTo>
                    <a:pt x="382" y="499"/>
                  </a:lnTo>
                </a:path>
              </a:pathLst>
            </a:custGeom>
            <a:noFill/>
            <a:ln>
              <a:noFill/>
            </a:ln>
          </p:spPr>
          <p:style>
            <a:lnRef idx="0">
              <a:scrgbClr r="0" g="0" b="0"/>
            </a:lnRef>
            <a:fillRef idx="0">
              <a:scrgbClr r="0" g="0" b="0"/>
            </a:fillRef>
            <a:effectRef idx="0">
              <a:scrgbClr r="0" g="0" b="0"/>
            </a:effectRef>
            <a:fontRef idx="minor"/>
          </p:style>
          <p:txBody>
            <a:bodyPr/>
            <a:lstStyle/>
            <a:p>
              <a:endParaRPr lang="fr-BE"/>
            </a:p>
          </p:txBody>
        </p:sp>
        <p:sp>
          <p:nvSpPr>
            <p:cNvPr id="15" name="CustomShape 20"/>
            <p:cNvSpPr/>
            <p:nvPr/>
          </p:nvSpPr>
          <p:spPr>
            <a:xfrm rot="21240000">
              <a:off x="4971960" y="3539160"/>
              <a:ext cx="473400" cy="473400"/>
            </a:xfrm>
            <a:custGeom>
              <a:avLst/>
              <a:gdLst/>
              <a:ahLst/>
              <a:cxnLst/>
              <a:rect l="l" t="t" r="r" b="b"/>
              <a:pathLst>
                <a:path w="398" h="398">
                  <a:moveTo>
                    <a:pt x="382" y="398"/>
                  </a:moveTo>
                  <a:lnTo>
                    <a:pt x="398" y="381"/>
                  </a:lnTo>
                  <a:lnTo>
                    <a:pt x="16" y="0"/>
                  </a:lnTo>
                  <a:lnTo>
                    <a:pt x="0" y="16"/>
                  </a:lnTo>
                  <a:lnTo>
                    <a:pt x="382" y="398"/>
                  </a:lnTo>
                  <a:close/>
                </a:path>
              </a:pathLst>
            </a:custGeom>
            <a:solidFill>
              <a:srgbClr val="808080"/>
            </a:solidFill>
            <a:ln>
              <a:noFill/>
            </a:ln>
          </p:spPr>
          <p:style>
            <a:lnRef idx="0">
              <a:scrgbClr r="0" g="0" b="0"/>
            </a:lnRef>
            <a:fillRef idx="0">
              <a:scrgbClr r="0" g="0" b="0"/>
            </a:fillRef>
            <a:effectRef idx="0">
              <a:scrgbClr r="0" g="0" b="0"/>
            </a:effectRef>
            <a:fontRef idx="minor"/>
          </p:style>
          <p:txBody>
            <a:bodyPr/>
            <a:lstStyle/>
            <a:p>
              <a:endParaRPr lang="fr-BE"/>
            </a:p>
          </p:txBody>
        </p:sp>
        <p:sp>
          <p:nvSpPr>
            <p:cNvPr id="16" name="CustomShape 21"/>
            <p:cNvSpPr/>
            <p:nvPr/>
          </p:nvSpPr>
          <p:spPr>
            <a:xfrm rot="21240000">
              <a:off x="4971960" y="3539160"/>
              <a:ext cx="473400" cy="473400"/>
            </a:xfrm>
            <a:custGeom>
              <a:avLst/>
              <a:gdLst/>
              <a:ahLst/>
              <a:cxnLst/>
              <a:rect l="l" t="t" r="r" b="b"/>
              <a:pathLst>
                <a:path w="398" h="398">
                  <a:moveTo>
                    <a:pt x="382" y="398"/>
                  </a:moveTo>
                  <a:lnTo>
                    <a:pt x="398" y="381"/>
                  </a:lnTo>
                  <a:lnTo>
                    <a:pt x="16" y="0"/>
                  </a:lnTo>
                  <a:lnTo>
                    <a:pt x="0" y="16"/>
                  </a:lnTo>
                  <a:lnTo>
                    <a:pt x="382" y="398"/>
                  </a:lnTo>
                </a:path>
              </a:pathLst>
            </a:custGeom>
            <a:noFill/>
            <a:ln>
              <a:noFill/>
            </a:ln>
          </p:spPr>
          <p:style>
            <a:lnRef idx="0">
              <a:scrgbClr r="0" g="0" b="0"/>
            </a:lnRef>
            <a:fillRef idx="0">
              <a:scrgbClr r="0" g="0" b="0"/>
            </a:fillRef>
            <a:effectRef idx="0">
              <a:scrgbClr r="0" g="0" b="0"/>
            </a:effectRef>
            <a:fontRef idx="minor"/>
          </p:style>
          <p:txBody>
            <a:bodyPr/>
            <a:lstStyle/>
            <a:p>
              <a:endParaRPr lang="fr-BE"/>
            </a:p>
          </p:txBody>
        </p:sp>
        <p:sp>
          <p:nvSpPr>
            <p:cNvPr id="17" name="CustomShape 22"/>
            <p:cNvSpPr/>
            <p:nvPr/>
          </p:nvSpPr>
          <p:spPr>
            <a:xfrm rot="21240000">
              <a:off x="4997160" y="3521520"/>
              <a:ext cx="461520" cy="461520"/>
            </a:xfrm>
            <a:custGeom>
              <a:avLst/>
              <a:gdLst/>
              <a:ahLst/>
              <a:cxnLst/>
              <a:rect l="l" t="t" r="r" b="b"/>
              <a:pathLst>
                <a:path w="388" h="388">
                  <a:moveTo>
                    <a:pt x="380" y="388"/>
                  </a:moveTo>
                  <a:lnTo>
                    <a:pt x="388" y="382"/>
                  </a:lnTo>
                  <a:lnTo>
                    <a:pt x="6" y="0"/>
                  </a:lnTo>
                  <a:lnTo>
                    <a:pt x="0" y="6"/>
                  </a:lnTo>
                  <a:lnTo>
                    <a:pt x="380" y="388"/>
                  </a:lnTo>
                  <a:close/>
                </a:path>
              </a:pathLst>
            </a:custGeom>
            <a:solidFill>
              <a:srgbClr val="808080"/>
            </a:solidFill>
            <a:ln>
              <a:noFill/>
            </a:ln>
          </p:spPr>
          <p:style>
            <a:lnRef idx="0">
              <a:scrgbClr r="0" g="0" b="0"/>
            </a:lnRef>
            <a:fillRef idx="0">
              <a:scrgbClr r="0" g="0" b="0"/>
            </a:fillRef>
            <a:effectRef idx="0">
              <a:scrgbClr r="0" g="0" b="0"/>
            </a:effectRef>
            <a:fontRef idx="minor"/>
          </p:style>
          <p:txBody>
            <a:bodyPr/>
            <a:lstStyle/>
            <a:p>
              <a:endParaRPr lang="fr-BE"/>
            </a:p>
          </p:txBody>
        </p:sp>
        <p:sp>
          <p:nvSpPr>
            <p:cNvPr id="18" name="CustomShape 23"/>
            <p:cNvSpPr/>
            <p:nvPr/>
          </p:nvSpPr>
          <p:spPr>
            <a:xfrm rot="21240000">
              <a:off x="4997160" y="3521520"/>
              <a:ext cx="461520" cy="461520"/>
            </a:xfrm>
            <a:custGeom>
              <a:avLst/>
              <a:gdLst/>
              <a:ahLst/>
              <a:cxnLst/>
              <a:rect l="l" t="t" r="r" b="b"/>
              <a:pathLst>
                <a:path w="388" h="388">
                  <a:moveTo>
                    <a:pt x="380" y="388"/>
                  </a:moveTo>
                  <a:lnTo>
                    <a:pt x="388" y="382"/>
                  </a:lnTo>
                  <a:lnTo>
                    <a:pt x="6" y="0"/>
                  </a:lnTo>
                  <a:lnTo>
                    <a:pt x="0" y="6"/>
                  </a:lnTo>
                  <a:lnTo>
                    <a:pt x="380" y="388"/>
                  </a:lnTo>
                </a:path>
              </a:pathLst>
            </a:custGeom>
            <a:noFill/>
            <a:ln>
              <a:noFill/>
            </a:ln>
          </p:spPr>
          <p:style>
            <a:lnRef idx="0">
              <a:scrgbClr r="0" g="0" b="0"/>
            </a:lnRef>
            <a:fillRef idx="0">
              <a:scrgbClr r="0" g="0" b="0"/>
            </a:fillRef>
            <a:effectRef idx="0">
              <a:scrgbClr r="0" g="0" b="0"/>
            </a:effectRef>
            <a:fontRef idx="minor"/>
          </p:style>
          <p:txBody>
            <a:bodyPr/>
            <a:lstStyle/>
            <a:p>
              <a:endParaRPr lang="fr-BE"/>
            </a:p>
          </p:txBody>
        </p:sp>
        <p:sp>
          <p:nvSpPr>
            <p:cNvPr id="19" name="CustomShape 24"/>
            <p:cNvSpPr/>
            <p:nvPr/>
          </p:nvSpPr>
          <p:spPr>
            <a:xfrm rot="21240000">
              <a:off x="5340600" y="3699000"/>
              <a:ext cx="929520" cy="929520"/>
            </a:xfrm>
            <a:custGeom>
              <a:avLst/>
              <a:gdLst/>
              <a:ahLst/>
              <a:cxnLst/>
              <a:rect l="l" t="t" r="r" b="b"/>
              <a:pathLst>
                <a:path w="546" h="546">
                  <a:moveTo>
                    <a:pt x="405" y="535"/>
                  </a:moveTo>
                  <a:cubicBezTo>
                    <a:pt x="416" y="546"/>
                    <a:pt x="435" y="546"/>
                    <a:pt x="446" y="535"/>
                  </a:cubicBezTo>
                  <a:cubicBezTo>
                    <a:pt x="534" y="447"/>
                    <a:pt x="534" y="447"/>
                    <a:pt x="534" y="447"/>
                  </a:cubicBezTo>
                  <a:cubicBezTo>
                    <a:pt x="546" y="435"/>
                    <a:pt x="546" y="417"/>
                    <a:pt x="534" y="405"/>
                  </a:cubicBezTo>
                  <a:cubicBezTo>
                    <a:pt x="140" y="11"/>
                    <a:pt x="140" y="11"/>
                    <a:pt x="140" y="11"/>
                  </a:cubicBezTo>
                  <a:cubicBezTo>
                    <a:pt x="129" y="0"/>
                    <a:pt x="111" y="0"/>
                    <a:pt x="99" y="11"/>
                  </a:cubicBezTo>
                  <a:cubicBezTo>
                    <a:pt x="11" y="100"/>
                    <a:pt x="11" y="100"/>
                    <a:pt x="11" y="100"/>
                  </a:cubicBezTo>
                  <a:cubicBezTo>
                    <a:pt x="0" y="111"/>
                    <a:pt x="0" y="130"/>
                    <a:pt x="11" y="141"/>
                  </a:cubicBezTo>
                  <a:cubicBezTo>
                    <a:pt x="405" y="535"/>
                    <a:pt x="405" y="535"/>
                    <a:pt x="405" y="535"/>
                  </a:cubicBezTo>
                </a:path>
              </a:pathLst>
            </a:custGeom>
            <a:solidFill>
              <a:schemeClr val="tx1">
                <a:lumMod val="75000"/>
                <a:lumOff val="25000"/>
              </a:schemeClr>
            </a:solidFill>
            <a:ln>
              <a:noFill/>
            </a:ln>
          </p:spPr>
          <p:style>
            <a:lnRef idx="0">
              <a:scrgbClr r="0" g="0" b="0"/>
            </a:lnRef>
            <a:fillRef idx="0">
              <a:scrgbClr r="0" g="0" b="0"/>
            </a:fillRef>
            <a:effectRef idx="0">
              <a:scrgbClr r="0" g="0" b="0"/>
            </a:effectRef>
            <a:fontRef idx="minor"/>
          </p:style>
          <p:txBody>
            <a:bodyPr/>
            <a:lstStyle/>
            <a:p>
              <a:endParaRPr lang="fr-BE"/>
            </a:p>
          </p:txBody>
        </p:sp>
        <p:sp>
          <p:nvSpPr>
            <p:cNvPr id="20" name="CustomShape 25"/>
            <p:cNvSpPr/>
            <p:nvPr/>
          </p:nvSpPr>
          <p:spPr>
            <a:xfrm rot="21240000">
              <a:off x="6168600" y="4524120"/>
              <a:ext cx="22320" cy="21240"/>
            </a:xfrm>
            <a:custGeom>
              <a:avLst/>
              <a:gdLst/>
              <a:ahLst/>
              <a:cxnLst/>
              <a:rect l="l" t="t" r="r" b="b"/>
              <a:pathLst>
                <a:path w="19" h="18">
                  <a:moveTo>
                    <a:pt x="19" y="0"/>
                  </a:moveTo>
                  <a:lnTo>
                    <a:pt x="0" y="18"/>
                  </a:lnTo>
                  <a:lnTo>
                    <a:pt x="0" y="18"/>
                  </a:lnTo>
                  <a:lnTo>
                    <a:pt x="19" y="0"/>
                  </a:lnTo>
                  <a:close/>
                </a:path>
              </a:pathLst>
            </a:custGeom>
            <a:solidFill>
              <a:srgbClr val="C2B0D1"/>
            </a:solidFill>
            <a:ln>
              <a:noFill/>
            </a:ln>
          </p:spPr>
          <p:style>
            <a:lnRef idx="0">
              <a:scrgbClr r="0" g="0" b="0"/>
            </a:lnRef>
            <a:fillRef idx="0">
              <a:scrgbClr r="0" g="0" b="0"/>
            </a:fillRef>
            <a:effectRef idx="0">
              <a:scrgbClr r="0" g="0" b="0"/>
            </a:effectRef>
            <a:fontRef idx="minor"/>
          </p:style>
          <p:txBody>
            <a:bodyPr/>
            <a:lstStyle/>
            <a:p>
              <a:endParaRPr lang="fr-BE"/>
            </a:p>
          </p:txBody>
        </p:sp>
        <p:sp>
          <p:nvSpPr>
            <p:cNvPr id="21" name="CustomShape 26"/>
            <p:cNvSpPr/>
            <p:nvPr/>
          </p:nvSpPr>
          <p:spPr>
            <a:xfrm rot="21240000">
              <a:off x="6168600" y="4524120"/>
              <a:ext cx="22320" cy="21240"/>
            </a:xfrm>
            <a:custGeom>
              <a:avLst/>
              <a:gdLst/>
              <a:ahLst/>
              <a:cxnLst/>
              <a:rect l="l" t="t" r="r" b="b"/>
              <a:pathLst>
                <a:path w="19" h="18">
                  <a:moveTo>
                    <a:pt x="19" y="0"/>
                  </a:moveTo>
                  <a:lnTo>
                    <a:pt x="0" y="18"/>
                  </a:lnTo>
                  <a:lnTo>
                    <a:pt x="0" y="18"/>
                  </a:lnTo>
                  <a:lnTo>
                    <a:pt x="19" y="0"/>
                  </a:lnTo>
                </a:path>
              </a:pathLst>
            </a:custGeom>
            <a:noFill/>
            <a:ln>
              <a:noFill/>
            </a:ln>
          </p:spPr>
          <p:style>
            <a:lnRef idx="0">
              <a:scrgbClr r="0" g="0" b="0"/>
            </a:lnRef>
            <a:fillRef idx="0">
              <a:scrgbClr r="0" g="0" b="0"/>
            </a:fillRef>
            <a:effectRef idx="0">
              <a:scrgbClr r="0" g="0" b="0"/>
            </a:effectRef>
            <a:fontRef idx="minor"/>
          </p:style>
          <p:txBody>
            <a:bodyPr/>
            <a:lstStyle/>
            <a:p>
              <a:endParaRPr lang="fr-BE"/>
            </a:p>
          </p:txBody>
        </p:sp>
        <p:sp>
          <p:nvSpPr>
            <p:cNvPr id="22" name="CustomShape 27"/>
            <p:cNvSpPr/>
            <p:nvPr/>
          </p:nvSpPr>
          <p:spPr>
            <a:xfrm rot="21240000">
              <a:off x="5391000" y="3823200"/>
              <a:ext cx="762840" cy="762840"/>
            </a:xfrm>
            <a:custGeom>
              <a:avLst/>
              <a:gdLst/>
              <a:ahLst/>
              <a:cxnLst/>
              <a:rect l="l" t="t" r="r" b="b"/>
              <a:pathLst>
                <a:path w="641" h="641">
                  <a:moveTo>
                    <a:pt x="18" y="0"/>
                  </a:moveTo>
                  <a:lnTo>
                    <a:pt x="1" y="18"/>
                  </a:lnTo>
                  <a:lnTo>
                    <a:pt x="0" y="19"/>
                  </a:lnTo>
                  <a:lnTo>
                    <a:pt x="622" y="641"/>
                  </a:lnTo>
                  <a:lnTo>
                    <a:pt x="641" y="623"/>
                  </a:lnTo>
                  <a:lnTo>
                    <a:pt x="18" y="0"/>
                  </a:lnTo>
                  <a:close/>
                </a:path>
              </a:pathLst>
            </a:custGeom>
            <a:solidFill>
              <a:schemeClr val="tx1">
                <a:lumMod val="50000"/>
                <a:lumOff val="50000"/>
              </a:schemeClr>
            </a:solidFill>
            <a:ln>
              <a:noFill/>
            </a:ln>
          </p:spPr>
          <p:style>
            <a:lnRef idx="0">
              <a:scrgbClr r="0" g="0" b="0"/>
            </a:lnRef>
            <a:fillRef idx="0">
              <a:scrgbClr r="0" g="0" b="0"/>
            </a:fillRef>
            <a:effectRef idx="0">
              <a:scrgbClr r="0" g="0" b="0"/>
            </a:effectRef>
            <a:fontRef idx="minor"/>
          </p:style>
          <p:txBody>
            <a:bodyPr/>
            <a:lstStyle/>
            <a:p>
              <a:endParaRPr lang="fr-BE"/>
            </a:p>
          </p:txBody>
        </p:sp>
        <p:sp>
          <p:nvSpPr>
            <p:cNvPr id="23" name="CustomShape 28"/>
            <p:cNvSpPr/>
            <p:nvPr/>
          </p:nvSpPr>
          <p:spPr>
            <a:xfrm rot="21240000">
              <a:off x="5391000" y="3823200"/>
              <a:ext cx="762840" cy="762840"/>
            </a:xfrm>
            <a:custGeom>
              <a:avLst/>
              <a:gdLst/>
              <a:ahLst/>
              <a:cxnLst/>
              <a:rect l="l" t="t" r="r" b="b"/>
              <a:pathLst>
                <a:path w="641" h="641">
                  <a:moveTo>
                    <a:pt x="18" y="0"/>
                  </a:moveTo>
                  <a:lnTo>
                    <a:pt x="1" y="18"/>
                  </a:lnTo>
                  <a:lnTo>
                    <a:pt x="0" y="19"/>
                  </a:lnTo>
                  <a:lnTo>
                    <a:pt x="622" y="641"/>
                  </a:lnTo>
                  <a:lnTo>
                    <a:pt x="641" y="623"/>
                  </a:lnTo>
                  <a:lnTo>
                    <a:pt x="18" y="0"/>
                  </a:lnTo>
                </a:path>
              </a:pathLst>
            </a:custGeom>
            <a:noFill/>
            <a:ln>
              <a:noFill/>
            </a:ln>
          </p:spPr>
          <p:style>
            <a:lnRef idx="0">
              <a:scrgbClr r="0" g="0" b="0"/>
            </a:lnRef>
            <a:fillRef idx="0">
              <a:scrgbClr r="0" g="0" b="0"/>
            </a:fillRef>
            <a:effectRef idx="0">
              <a:scrgbClr r="0" g="0" b="0"/>
            </a:effectRef>
            <a:fontRef idx="minor"/>
          </p:style>
          <p:txBody>
            <a:bodyPr/>
            <a:lstStyle/>
            <a:p>
              <a:endParaRPr lang="fr-BE"/>
            </a:p>
          </p:txBody>
        </p:sp>
        <p:sp>
          <p:nvSpPr>
            <p:cNvPr id="24" name="CustomShape 29"/>
            <p:cNvSpPr/>
            <p:nvPr/>
          </p:nvSpPr>
          <p:spPr>
            <a:xfrm rot="21240000">
              <a:off x="5317560" y="3913200"/>
              <a:ext cx="19800" cy="38880"/>
            </a:xfrm>
            <a:custGeom>
              <a:avLst/>
              <a:gdLst/>
              <a:ahLst/>
              <a:cxnLst/>
              <a:rect l="l" t="t" r="r" b="b"/>
              <a:pathLst>
                <a:path w="12" h="23">
                  <a:moveTo>
                    <a:pt x="12" y="0"/>
                  </a:moveTo>
                  <a:cubicBezTo>
                    <a:pt x="9" y="3"/>
                    <a:pt x="9" y="3"/>
                    <a:pt x="9" y="3"/>
                  </a:cubicBezTo>
                  <a:cubicBezTo>
                    <a:pt x="3" y="8"/>
                    <a:pt x="0" y="16"/>
                    <a:pt x="0" y="23"/>
                  </a:cubicBezTo>
                  <a:cubicBezTo>
                    <a:pt x="0" y="16"/>
                    <a:pt x="3" y="8"/>
                    <a:pt x="9" y="3"/>
                  </a:cubicBezTo>
                  <a:cubicBezTo>
                    <a:pt x="12" y="0"/>
                    <a:pt x="12" y="0"/>
                    <a:pt x="12" y="0"/>
                  </a:cubicBezTo>
                  <a:cubicBezTo>
                    <a:pt x="12" y="0"/>
                    <a:pt x="12" y="0"/>
                    <a:pt x="12" y="0"/>
                  </a:cubicBezTo>
                </a:path>
              </a:pathLst>
            </a:custGeom>
            <a:solidFill>
              <a:srgbClr val="C2B0D1"/>
            </a:solidFill>
            <a:ln>
              <a:noFill/>
            </a:ln>
          </p:spPr>
          <p:style>
            <a:lnRef idx="0">
              <a:scrgbClr r="0" g="0" b="0"/>
            </a:lnRef>
            <a:fillRef idx="0">
              <a:scrgbClr r="0" g="0" b="0"/>
            </a:fillRef>
            <a:effectRef idx="0">
              <a:scrgbClr r="0" g="0" b="0"/>
            </a:effectRef>
            <a:fontRef idx="minor"/>
          </p:style>
          <p:txBody>
            <a:bodyPr/>
            <a:lstStyle/>
            <a:p>
              <a:endParaRPr lang="fr-BE"/>
            </a:p>
          </p:txBody>
        </p:sp>
        <p:sp>
          <p:nvSpPr>
            <p:cNvPr id="25" name="CustomShape 30"/>
            <p:cNvSpPr/>
            <p:nvPr/>
          </p:nvSpPr>
          <p:spPr>
            <a:xfrm rot="21240000">
              <a:off x="5335200" y="3902400"/>
              <a:ext cx="7920" cy="9000"/>
            </a:xfrm>
            <a:custGeom>
              <a:avLst/>
              <a:gdLst/>
              <a:ahLst/>
              <a:cxnLst/>
              <a:rect l="l" t="t" r="r" b="b"/>
              <a:pathLst>
                <a:path w="7" h="8">
                  <a:moveTo>
                    <a:pt x="7" y="0"/>
                  </a:moveTo>
                  <a:lnTo>
                    <a:pt x="0" y="8"/>
                  </a:lnTo>
                  <a:lnTo>
                    <a:pt x="0" y="8"/>
                  </a:lnTo>
                  <a:lnTo>
                    <a:pt x="7" y="0"/>
                  </a:lnTo>
                  <a:lnTo>
                    <a:pt x="7" y="0"/>
                  </a:lnTo>
                  <a:close/>
                </a:path>
              </a:pathLst>
            </a:custGeom>
            <a:solidFill>
              <a:srgbClr val="73687C"/>
            </a:solidFill>
            <a:ln>
              <a:noFill/>
            </a:ln>
          </p:spPr>
          <p:style>
            <a:lnRef idx="0">
              <a:scrgbClr r="0" g="0" b="0"/>
            </a:lnRef>
            <a:fillRef idx="0">
              <a:scrgbClr r="0" g="0" b="0"/>
            </a:fillRef>
            <a:effectRef idx="0">
              <a:scrgbClr r="0" g="0" b="0"/>
            </a:effectRef>
            <a:fontRef idx="minor"/>
          </p:style>
          <p:txBody>
            <a:bodyPr/>
            <a:lstStyle/>
            <a:p>
              <a:endParaRPr lang="fr-BE"/>
            </a:p>
          </p:txBody>
        </p:sp>
        <p:sp>
          <p:nvSpPr>
            <p:cNvPr id="26" name="CustomShape 31"/>
            <p:cNvSpPr/>
            <p:nvPr/>
          </p:nvSpPr>
          <p:spPr>
            <a:xfrm rot="21240000">
              <a:off x="5335200" y="3902400"/>
              <a:ext cx="7920" cy="9000"/>
            </a:xfrm>
            <a:custGeom>
              <a:avLst/>
              <a:gdLst/>
              <a:ahLst/>
              <a:cxnLst/>
              <a:rect l="l" t="t" r="r" b="b"/>
              <a:pathLst>
                <a:path w="7" h="8">
                  <a:moveTo>
                    <a:pt x="7" y="0"/>
                  </a:moveTo>
                  <a:lnTo>
                    <a:pt x="0" y="8"/>
                  </a:lnTo>
                  <a:lnTo>
                    <a:pt x="0" y="8"/>
                  </a:lnTo>
                  <a:lnTo>
                    <a:pt x="7" y="0"/>
                  </a:lnTo>
                  <a:lnTo>
                    <a:pt x="7" y="0"/>
                  </a:lnTo>
                </a:path>
              </a:pathLst>
            </a:custGeom>
            <a:noFill/>
            <a:ln>
              <a:noFill/>
            </a:ln>
          </p:spPr>
          <p:style>
            <a:lnRef idx="0">
              <a:scrgbClr r="0" g="0" b="0"/>
            </a:lnRef>
            <a:fillRef idx="0">
              <a:scrgbClr r="0" g="0" b="0"/>
            </a:fillRef>
            <a:effectRef idx="0">
              <a:scrgbClr r="0" g="0" b="0"/>
            </a:effectRef>
            <a:fontRef idx="minor"/>
          </p:style>
          <p:txBody>
            <a:bodyPr/>
            <a:lstStyle/>
            <a:p>
              <a:endParaRPr lang="fr-BE"/>
            </a:p>
          </p:txBody>
        </p:sp>
        <p:sp>
          <p:nvSpPr>
            <p:cNvPr id="27" name="CustomShape 32"/>
            <p:cNvSpPr/>
            <p:nvPr/>
          </p:nvSpPr>
          <p:spPr>
            <a:xfrm rot="21240000">
              <a:off x="5343120" y="3900600"/>
              <a:ext cx="720" cy="720"/>
            </a:xfrm>
            <a:prstGeom prst="rect">
              <a:avLst/>
            </a:prstGeom>
            <a:solidFill>
              <a:srgbClr val="615869"/>
            </a:solidFill>
            <a:ln>
              <a:noFill/>
            </a:ln>
          </p:spPr>
          <p:style>
            <a:lnRef idx="0">
              <a:scrgbClr r="0" g="0" b="0"/>
            </a:lnRef>
            <a:fillRef idx="0">
              <a:scrgbClr r="0" g="0" b="0"/>
            </a:fillRef>
            <a:effectRef idx="0">
              <a:scrgbClr r="0" g="0" b="0"/>
            </a:effectRef>
            <a:fontRef idx="minor"/>
          </p:style>
          <p:txBody>
            <a:bodyPr/>
            <a:lstStyle/>
            <a:p>
              <a:endParaRPr lang="fr-BE"/>
            </a:p>
          </p:txBody>
        </p:sp>
        <p:sp>
          <p:nvSpPr>
            <p:cNvPr id="28" name="CustomShape 33"/>
            <p:cNvSpPr/>
            <p:nvPr/>
          </p:nvSpPr>
          <p:spPr>
            <a:xfrm rot="21240000">
              <a:off x="5343120" y="3900600"/>
              <a:ext cx="720" cy="720"/>
            </a:xfrm>
            <a:prstGeom prst="rect">
              <a:avLst/>
            </a:prstGeom>
            <a:noFill/>
            <a:ln>
              <a:noFill/>
            </a:ln>
          </p:spPr>
          <p:style>
            <a:lnRef idx="0">
              <a:scrgbClr r="0" g="0" b="0"/>
            </a:lnRef>
            <a:fillRef idx="0">
              <a:scrgbClr r="0" g="0" b="0"/>
            </a:fillRef>
            <a:effectRef idx="0">
              <a:scrgbClr r="0" g="0" b="0"/>
            </a:effectRef>
            <a:fontRef idx="minor"/>
          </p:style>
          <p:txBody>
            <a:bodyPr/>
            <a:lstStyle/>
            <a:p>
              <a:endParaRPr lang="fr-BE"/>
            </a:p>
          </p:txBody>
        </p:sp>
        <p:sp>
          <p:nvSpPr>
            <p:cNvPr id="29" name="CustomShape 34"/>
            <p:cNvSpPr/>
            <p:nvPr/>
          </p:nvSpPr>
          <p:spPr>
            <a:xfrm rot="21240000">
              <a:off x="6144480" y="4562640"/>
              <a:ext cx="14040" cy="12600"/>
            </a:xfrm>
            <a:custGeom>
              <a:avLst/>
              <a:gdLst/>
              <a:ahLst/>
              <a:cxnLst/>
              <a:rect l="l" t="t" r="r" b="b"/>
              <a:pathLst>
                <a:path w="12" h="11">
                  <a:moveTo>
                    <a:pt x="12" y="0"/>
                  </a:moveTo>
                  <a:lnTo>
                    <a:pt x="0" y="11"/>
                  </a:lnTo>
                  <a:lnTo>
                    <a:pt x="12" y="0"/>
                  </a:lnTo>
                  <a:close/>
                </a:path>
              </a:pathLst>
            </a:custGeom>
            <a:solidFill>
              <a:srgbClr val="C2B0D1"/>
            </a:solidFill>
            <a:ln>
              <a:noFill/>
            </a:ln>
          </p:spPr>
          <p:style>
            <a:lnRef idx="0">
              <a:scrgbClr r="0" g="0" b="0"/>
            </a:lnRef>
            <a:fillRef idx="0">
              <a:scrgbClr r="0" g="0" b="0"/>
            </a:fillRef>
            <a:effectRef idx="0">
              <a:scrgbClr r="0" g="0" b="0"/>
            </a:effectRef>
            <a:fontRef idx="minor"/>
          </p:style>
          <p:txBody>
            <a:bodyPr/>
            <a:lstStyle/>
            <a:p>
              <a:endParaRPr lang="fr-BE"/>
            </a:p>
          </p:txBody>
        </p:sp>
        <p:sp>
          <p:nvSpPr>
            <p:cNvPr id="30" name="CustomShape 35"/>
            <p:cNvSpPr/>
            <p:nvPr/>
          </p:nvSpPr>
          <p:spPr>
            <a:xfrm rot="21240000">
              <a:off x="6144480" y="4562640"/>
              <a:ext cx="14040" cy="12600"/>
            </a:xfrm>
            <a:custGeom>
              <a:avLst/>
              <a:gdLst/>
              <a:ahLst/>
              <a:cxnLst/>
              <a:rect l="l" t="t" r="r" b="b"/>
              <a:pathLst>
                <a:path w="12" h="11">
                  <a:moveTo>
                    <a:pt x="12" y="0"/>
                  </a:moveTo>
                  <a:lnTo>
                    <a:pt x="0" y="11"/>
                  </a:lnTo>
                  <a:lnTo>
                    <a:pt x="12" y="0"/>
                  </a:lnTo>
                </a:path>
              </a:pathLst>
            </a:custGeom>
            <a:noFill/>
            <a:ln>
              <a:noFill/>
            </a:ln>
          </p:spPr>
          <p:style>
            <a:lnRef idx="0">
              <a:scrgbClr r="0" g="0" b="0"/>
            </a:lnRef>
            <a:fillRef idx="0">
              <a:scrgbClr r="0" g="0" b="0"/>
            </a:fillRef>
            <a:effectRef idx="0">
              <a:scrgbClr r="0" g="0" b="0"/>
            </a:effectRef>
            <a:fontRef idx="minor"/>
          </p:style>
          <p:txBody>
            <a:bodyPr/>
            <a:lstStyle/>
            <a:p>
              <a:endParaRPr lang="fr-BE"/>
            </a:p>
          </p:txBody>
        </p:sp>
        <p:sp>
          <p:nvSpPr>
            <p:cNvPr id="31" name="CustomShape 36"/>
            <p:cNvSpPr/>
            <p:nvPr/>
          </p:nvSpPr>
          <p:spPr>
            <a:xfrm rot="21240000">
              <a:off x="5352480" y="3861360"/>
              <a:ext cx="770040" cy="770040"/>
            </a:xfrm>
            <a:custGeom>
              <a:avLst/>
              <a:gdLst/>
              <a:ahLst/>
              <a:cxnLst/>
              <a:rect l="l" t="t" r="r" b="b"/>
              <a:pathLst>
                <a:path w="452" h="452">
                  <a:moveTo>
                    <a:pt x="17" y="0"/>
                  </a:moveTo>
                  <a:cubicBezTo>
                    <a:pt x="17" y="1"/>
                    <a:pt x="17" y="1"/>
                    <a:pt x="17" y="1"/>
                  </a:cubicBezTo>
                  <a:cubicBezTo>
                    <a:pt x="12" y="6"/>
                    <a:pt x="12" y="6"/>
                    <a:pt x="12" y="6"/>
                  </a:cubicBezTo>
                  <a:cubicBezTo>
                    <a:pt x="9" y="9"/>
                    <a:pt x="9" y="9"/>
                    <a:pt x="9" y="9"/>
                  </a:cubicBezTo>
                  <a:cubicBezTo>
                    <a:pt x="3" y="14"/>
                    <a:pt x="0" y="22"/>
                    <a:pt x="0" y="29"/>
                  </a:cubicBezTo>
                  <a:cubicBezTo>
                    <a:pt x="0" y="37"/>
                    <a:pt x="3" y="44"/>
                    <a:pt x="9" y="50"/>
                  </a:cubicBezTo>
                  <a:cubicBezTo>
                    <a:pt x="403" y="444"/>
                    <a:pt x="403" y="444"/>
                    <a:pt x="403" y="444"/>
                  </a:cubicBezTo>
                  <a:cubicBezTo>
                    <a:pt x="409" y="450"/>
                    <a:pt x="416" y="452"/>
                    <a:pt x="424" y="452"/>
                  </a:cubicBezTo>
                  <a:cubicBezTo>
                    <a:pt x="431" y="452"/>
                    <a:pt x="438" y="450"/>
                    <a:pt x="444" y="444"/>
                  </a:cubicBezTo>
                  <a:cubicBezTo>
                    <a:pt x="444" y="444"/>
                    <a:pt x="444" y="444"/>
                    <a:pt x="444" y="444"/>
                  </a:cubicBezTo>
                  <a:cubicBezTo>
                    <a:pt x="452" y="436"/>
                    <a:pt x="452" y="436"/>
                    <a:pt x="452" y="436"/>
                  </a:cubicBezTo>
                  <a:cubicBezTo>
                    <a:pt x="17" y="0"/>
                    <a:pt x="17" y="0"/>
                    <a:pt x="17" y="0"/>
                  </a:cubicBezTo>
                </a:path>
              </a:pathLst>
            </a:custGeom>
            <a:solidFill>
              <a:schemeClr val="tx1">
                <a:lumMod val="65000"/>
                <a:lumOff val="35000"/>
              </a:schemeClr>
            </a:solidFill>
            <a:ln>
              <a:noFill/>
            </a:ln>
          </p:spPr>
          <p:style>
            <a:lnRef idx="0">
              <a:scrgbClr r="0" g="0" b="0"/>
            </a:lnRef>
            <a:fillRef idx="0">
              <a:scrgbClr r="0" g="0" b="0"/>
            </a:fillRef>
            <a:effectRef idx="0">
              <a:scrgbClr r="0" g="0" b="0"/>
            </a:effectRef>
            <a:fontRef idx="minor"/>
          </p:style>
          <p:txBody>
            <a:bodyPr/>
            <a:lstStyle/>
            <a:p>
              <a:endParaRPr lang="fr-BE"/>
            </a:p>
          </p:txBody>
        </p:sp>
        <p:sp>
          <p:nvSpPr>
            <p:cNvPr id="32" name="CustomShape 37"/>
            <p:cNvSpPr/>
            <p:nvPr/>
          </p:nvSpPr>
          <p:spPr>
            <a:xfrm rot="21240000">
              <a:off x="4914000" y="3420360"/>
              <a:ext cx="236520" cy="236520"/>
            </a:xfrm>
            <a:custGeom>
              <a:avLst/>
              <a:gdLst/>
              <a:ahLst/>
              <a:cxnLst/>
              <a:rect l="l" t="t" r="r" b="b"/>
              <a:pathLst>
                <a:path w="199" h="199">
                  <a:moveTo>
                    <a:pt x="54" y="199"/>
                  </a:moveTo>
                  <a:lnTo>
                    <a:pt x="199" y="53"/>
                  </a:lnTo>
                  <a:lnTo>
                    <a:pt x="146" y="0"/>
                  </a:lnTo>
                  <a:lnTo>
                    <a:pt x="0" y="144"/>
                  </a:lnTo>
                  <a:lnTo>
                    <a:pt x="54" y="199"/>
                  </a:lnTo>
                  <a:close/>
                </a:path>
              </a:pathLst>
            </a:custGeom>
            <a:solidFill>
              <a:srgbClr val="CACACA"/>
            </a:solidFill>
            <a:ln>
              <a:noFill/>
            </a:ln>
          </p:spPr>
          <p:style>
            <a:lnRef idx="0">
              <a:scrgbClr r="0" g="0" b="0"/>
            </a:lnRef>
            <a:fillRef idx="0">
              <a:scrgbClr r="0" g="0" b="0"/>
            </a:fillRef>
            <a:effectRef idx="0">
              <a:scrgbClr r="0" g="0" b="0"/>
            </a:effectRef>
            <a:fontRef idx="minor"/>
          </p:style>
          <p:txBody>
            <a:bodyPr/>
            <a:lstStyle/>
            <a:p>
              <a:endParaRPr lang="fr-BE"/>
            </a:p>
          </p:txBody>
        </p:sp>
        <p:sp>
          <p:nvSpPr>
            <p:cNvPr id="33" name="CustomShape 38"/>
            <p:cNvSpPr/>
            <p:nvPr/>
          </p:nvSpPr>
          <p:spPr>
            <a:xfrm rot="21240000">
              <a:off x="4925520" y="3570480"/>
              <a:ext cx="88920" cy="87840"/>
            </a:xfrm>
            <a:custGeom>
              <a:avLst/>
              <a:gdLst/>
              <a:ahLst/>
              <a:cxnLst/>
              <a:rect l="l" t="t" r="r" b="b"/>
              <a:pathLst>
                <a:path w="75" h="74">
                  <a:moveTo>
                    <a:pt x="54" y="74"/>
                  </a:moveTo>
                  <a:lnTo>
                    <a:pt x="75" y="54"/>
                  </a:lnTo>
                  <a:lnTo>
                    <a:pt x="21" y="0"/>
                  </a:lnTo>
                  <a:lnTo>
                    <a:pt x="0" y="21"/>
                  </a:lnTo>
                  <a:lnTo>
                    <a:pt x="54" y="74"/>
                  </a:lnTo>
                  <a:close/>
                </a:path>
              </a:pathLst>
            </a:custGeom>
            <a:solidFill>
              <a:srgbClr val="B1B1B1"/>
            </a:solidFill>
            <a:ln>
              <a:noFill/>
            </a:ln>
          </p:spPr>
          <p:style>
            <a:lnRef idx="0">
              <a:scrgbClr r="0" g="0" b="0"/>
            </a:lnRef>
            <a:fillRef idx="0">
              <a:scrgbClr r="0" g="0" b="0"/>
            </a:fillRef>
            <a:effectRef idx="0">
              <a:scrgbClr r="0" g="0" b="0"/>
            </a:effectRef>
            <a:fontRef idx="minor"/>
          </p:style>
          <p:txBody>
            <a:bodyPr/>
            <a:lstStyle/>
            <a:p>
              <a:endParaRPr lang="fr-BE"/>
            </a:p>
          </p:txBody>
        </p:sp>
        <p:sp>
          <p:nvSpPr>
            <p:cNvPr id="34" name="CustomShape 39"/>
            <p:cNvSpPr/>
            <p:nvPr/>
          </p:nvSpPr>
          <p:spPr>
            <a:xfrm rot="21240000">
              <a:off x="4957920" y="3547440"/>
              <a:ext cx="74520" cy="74520"/>
            </a:xfrm>
            <a:custGeom>
              <a:avLst/>
              <a:gdLst/>
              <a:ahLst/>
              <a:cxnLst/>
              <a:rect l="l" t="t" r="r" b="b"/>
              <a:pathLst>
                <a:path w="63" h="63">
                  <a:moveTo>
                    <a:pt x="53" y="63"/>
                  </a:moveTo>
                  <a:lnTo>
                    <a:pt x="63" y="54"/>
                  </a:lnTo>
                  <a:lnTo>
                    <a:pt x="8" y="0"/>
                  </a:lnTo>
                  <a:lnTo>
                    <a:pt x="0" y="8"/>
                  </a:lnTo>
                  <a:lnTo>
                    <a:pt x="53" y="63"/>
                  </a:lnTo>
                  <a:close/>
                </a:path>
              </a:pathLst>
            </a:custGeom>
            <a:solidFill>
              <a:srgbClr val="B1B1B1"/>
            </a:solidFill>
            <a:ln>
              <a:noFill/>
            </a:ln>
          </p:spPr>
          <p:style>
            <a:lnRef idx="0">
              <a:scrgbClr r="0" g="0" b="0"/>
            </a:lnRef>
            <a:fillRef idx="0">
              <a:scrgbClr r="0" g="0" b="0"/>
            </a:fillRef>
            <a:effectRef idx="0">
              <a:scrgbClr r="0" g="0" b="0"/>
            </a:effectRef>
            <a:fontRef idx="minor"/>
          </p:style>
          <p:txBody>
            <a:bodyPr/>
            <a:lstStyle/>
            <a:p>
              <a:endParaRPr lang="fr-BE"/>
            </a:p>
          </p:txBody>
        </p:sp>
        <p:sp>
          <p:nvSpPr>
            <p:cNvPr id="35" name="CustomShape 40"/>
            <p:cNvSpPr/>
            <p:nvPr/>
          </p:nvSpPr>
          <p:spPr>
            <a:xfrm rot="21240000">
              <a:off x="3331080" y="1979640"/>
              <a:ext cx="1910520" cy="1908360"/>
            </a:xfrm>
            <a:custGeom>
              <a:avLst/>
              <a:gdLst/>
              <a:ahLst/>
              <a:cxnLst/>
              <a:rect l="l" t="t" r="r" b="b"/>
              <a:pathLst>
                <a:path w="1122" h="1121">
                  <a:moveTo>
                    <a:pt x="1076" y="561"/>
                  </a:moveTo>
                  <a:cubicBezTo>
                    <a:pt x="1030" y="561"/>
                    <a:pt x="1030" y="561"/>
                    <a:pt x="1030" y="561"/>
                  </a:cubicBezTo>
                  <a:cubicBezTo>
                    <a:pt x="1030" y="625"/>
                    <a:pt x="1017" y="687"/>
                    <a:pt x="993" y="743"/>
                  </a:cubicBezTo>
                  <a:cubicBezTo>
                    <a:pt x="958" y="827"/>
                    <a:pt x="898" y="899"/>
                    <a:pt x="823" y="949"/>
                  </a:cubicBezTo>
                  <a:cubicBezTo>
                    <a:pt x="748" y="1000"/>
                    <a:pt x="658" y="1029"/>
                    <a:pt x="561" y="1029"/>
                  </a:cubicBezTo>
                  <a:cubicBezTo>
                    <a:pt x="496" y="1029"/>
                    <a:pt x="435" y="1016"/>
                    <a:pt x="379" y="993"/>
                  </a:cubicBezTo>
                  <a:cubicBezTo>
                    <a:pt x="294" y="957"/>
                    <a:pt x="223" y="898"/>
                    <a:pt x="172" y="823"/>
                  </a:cubicBezTo>
                  <a:cubicBezTo>
                    <a:pt x="122" y="748"/>
                    <a:pt x="92" y="658"/>
                    <a:pt x="92" y="561"/>
                  </a:cubicBezTo>
                  <a:cubicBezTo>
                    <a:pt x="92" y="496"/>
                    <a:pt x="105" y="434"/>
                    <a:pt x="129" y="378"/>
                  </a:cubicBezTo>
                  <a:cubicBezTo>
                    <a:pt x="165" y="294"/>
                    <a:pt x="224" y="222"/>
                    <a:pt x="299" y="172"/>
                  </a:cubicBezTo>
                  <a:cubicBezTo>
                    <a:pt x="374" y="121"/>
                    <a:pt x="464" y="92"/>
                    <a:pt x="561" y="92"/>
                  </a:cubicBezTo>
                  <a:cubicBezTo>
                    <a:pt x="626" y="92"/>
                    <a:pt x="688" y="105"/>
                    <a:pt x="744" y="128"/>
                  </a:cubicBezTo>
                  <a:cubicBezTo>
                    <a:pt x="828" y="164"/>
                    <a:pt x="899" y="224"/>
                    <a:pt x="950" y="298"/>
                  </a:cubicBezTo>
                  <a:cubicBezTo>
                    <a:pt x="1000" y="373"/>
                    <a:pt x="1030" y="463"/>
                    <a:pt x="1030" y="561"/>
                  </a:cubicBezTo>
                  <a:cubicBezTo>
                    <a:pt x="1076" y="561"/>
                    <a:pt x="1076" y="561"/>
                    <a:pt x="1076" y="561"/>
                  </a:cubicBezTo>
                  <a:cubicBezTo>
                    <a:pt x="1122" y="561"/>
                    <a:pt x="1122" y="561"/>
                    <a:pt x="1122" y="561"/>
                  </a:cubicBezTo>
                  <a:cubicBezTo>
                    <a:pt x="1122" y="483"/>
                    <a:pt x="1106" y="409"/>
                    <a:pt x="1078" y="342"/>
                  </a:cubicBezTo>
                  <a:cubicBezTo>
                    <a:pt x="1035" y="242"/>
                    <a:pt x="964" y="156"/>
                    <a:pt x="875" y="96"/>
                  </a:cubicBezTo>
                  <a:cubicBezTo>
                    <a:pt x="785" y="35"/>
                    <a:pt x="677" y="0"/>
                    <a:pt x="561" y="0"/>
                  </a:cubicBezTo>
                  <a:cubicBezTo>
                    <a:pt x="484" y="0"/>
                    <a:pt x="410" y="15"/>
                    <a:pt x="343" y="44"/>
                  </a:cubicBezTo>
                  <a:cubicBezTo>
                    <a:pt x="242" y="86"/>
                    <a:pt x="157" y="157"/>
                    <a:pt x="96" y="247"/>
                  </a:cubicBezTo>
                  <a:cubicBezTo>
                    <a:pt x="36" y="336"/>
                    <a:pt x="0" y="445"/>
                    <a:pt x="0" y="561"/>
                  </a:cubicBezTo>
                  <a:cubicBezTo>
                    <a:pt x="0" y="638"/>
                    <a:pt x="16" y="712"/>
                    <a:pt x="44" y="779"/>
                  </a:cubicBezTo>
                  <a:cubicBezTo>
                    <a:pt x="87" y="880"/>
                    <a:pt x="158" y="965"/>
                    <a:pt x="248" y="1026"/>
                  </a:cubicBezTo>
                  <a:cubicBezTo>
                    <a:pt x="337" y="1086"/>
                    <a:pt x="445" y="1121"/>
                    <a:pt x="561" y="1121"/>
                  </a:cubicBezTo>
                  <a:cubicBezTo>
                    <a:pt x="638" y="1121"/>
                    <a:pt x="712" y="1106"/>
                    <a:pt x="779" y="1077"/>
                  </a:cubicBezTo>
                  <a:cubicBezTo>
                    <a:pt x="880" y="1035"/>
                    <a:pt x="966" y="964"/>
                    <a:pt x="1026" y="874"/>
                  </a:cubicBezTo>
                  <a:cubicBezTo>
                    <a:pt x="1087" y="785"/>
                    <a:pt x="1122" y="677"/>
                    <a:pt x="1122" y="561"/>
                  </a:cubicBezTo>
                  <a:lnTo>
                    <a:pt x="1076" y="561"/>
                  </a:lnTo>
                  <a:close/>
                </a:path>
              </a:pathLst>
            </a:custGeom>
            <a:solidFill>
              <a:srgbClr val="E4E4E4"/>
            </a:solidFill>
            <a:ln>
              <a:noFill/>
            </a:ln>
          </p:spPr>
          <p:style>
            <a:lnRef idx="0">
              <a:scrgbClr r="0" g="0" b="0"/>
            </a:lnRef>
            <a:fillRef idx="0">
              <a:scrgbClr r="0" g="0" b="0"/>
            </a:fillRef>
            <a:effectRef idx="0">
              <a:scrgbClr r="0" g="0" b="0"/>
            </a:effectRef>
            <a:fontRef idx="minor"/>
          </p:style>
          <p:txBody>
            <a:bodyPr/>
            <a:lstStyle/>
            <a:p>
              <a:endParaRPr lang="fr-BE"/>
            </a:p>
          </p:txBody>
        </p:sp>
        <p:sp>
          <p:nvSpPr>
            <p:cNvPr id="36" name="CustomShape 41"/>
            <p:cNvSpPr/>
            <p:nvPr/>
          </p:nvSpPr>
          <p:spPr>
            <a:xfrm rot="21240000">
              <a:off x="3370320" y="2018880"/>
              <a:ext cx="1832040" cy="1829520"/>
            </a:xfrm>
            <a:custGeom>
              <a:avLst/>
              <a:gdLst/>
              <a:ahLst/>
              <a:cxnLst/>
              <a:rect l="l" t="t" r="r" b="b"/>
              <a:pathLst>
                <a:path w="1076" h="1075">
                  <a:moveTo>
                    <a:pt x="1053" y="538"/>
                  </a:moveTo>
                  <a:cubicBezTo>
                    <a:pt x="1030" y="538"/>
                    <a:pt x="1030" y="538"/>
                    <a:pt x="1030" y="538"/>
                  </a:cubicBezTo>
                  <a:cubicBezTo>
                    <a:pt x="1030" y="673"/>
                    <a:pt x="975" y="796"/>
                    <a:pt x="886" y="885"/>
                  </a:cubicBezTo>
                  <a:cubicBezTo>
                    <a:pt x="797" y="974"/>
                    <a:pt x="674" y="1029"/>
                    <a:pt x="538" y="1029"/>
                  </a:cubicBezTo>
                  <a:cubicBezTo>
                    <a:pt x="402" y="1029"/>
                    <a:pt x="279" y="974"/>
                    <a:pt x="190" y="885"/>
                  </a:cubicBezTo>
                  <a:cubicBezTo>
                    <a:pt x="101" y="796"/>
                    <a:pt x="46" y="673"/>
                    <a:pt x="46" y="538"/>
                  </a:cubicBezTo>
                  <a:cubicBezTo>
                    <a:pt x="46" y="402"/>
                    <a:pt x="101" y="279"/>
                    <a:pt x="190" y="190"/>
                  </a:cubicBezTo>
                  <a:cubicBezTo>
                    <a:pt x="279" y="101"/>
                    <a:pt x="402" y="46"/>
                    <a:pt x="538" y="46"/>
                  </a:cubicBezTo>
                  <a:cubicBezTo>
                    <a:pt x="674" y="46"/>
                    <a:pt x="797" y="101"/>
                    <a:pt x="886" y="190"/>
                  </a:cubicBezTo>
                  <a:cubicBezTo>
                    <a:pt x="975" y="279"/>
                    <a:pt x="1030" y="402"/>
                    <a:pt x="1030" y="538"/>
                  </a:cubicBezTo>
                  <a:cubicBezTo>
                    <a:pt x="1053" y="538"/>
                    <a:pt x="1053" y="538"/>
                    <a:pt x="1053" y="538"/>
                  </a:cubicBezTo>
                  <a:cubicBezTo>
                    <a:pt x="1076" y="538"/>
                    <a:pt x="1076" y="538"/>
                    <a:pt x="1076" y="538"/>
                  </a:cubicBezTo>
                  <a:cubicBezTo>
                    <a:pt x="1076" y="389"/>
                    <a:pt x="1016" y="255"/>
                    <a:pt x="918" y="157"/>
                  </a:cubicBezTo>
                  <a:cubicBezTo>
                    <a:pt x="821" y="60"/>
                    <a:pt x="687" y="0"/>
                    <a:pt x="538" y="0"/>
                  </a:cubicBezTo>
                  <a:cubicBezTo>
                    <a:pt x="390" y="0"/>
                    <a:pt x="255" y="60"/>
                    <a:pt x="158" y="157"/>
                  </a:cubicBezTo>
                  <a:cubicBezTo>
                    <a:pt x="61" y="255"/>
                    <a:pt x="0" y="389"/>
                    <a:pt x="0" y="538"/>
                  </a:cubicBezTo>
                  <a:cubicBezTo>
                    <a:pt x="0" y="686"/>
                    <a:pt x="61" y="821"/>
                    <a:pt x="158" y="918"/>
                  </a:cubicBezTo>
                  <a:cubicBezTo>
                    <a:pt x="255" y="1015"/>
                    <a:pt x="390" y="1075"/>
                    <a:pt x="538" y="1075"/>
                  </a:cubicBezTo>
                  <a:cubicBezTo>
                    <a:pt x="687" y="1075"/>
                    <a:pt x="821" y="1015"/>
                    <a:pt x="918" y="918"/>
                  </a:cubicBezTo>
                  <a:cubicBezTo>
                    <a:pt x="1016" y="821"/>
                    <a:pt x="1076" y="686"/>
                    <a:pt x="1076" y="538"/>
                  </a:cubicBezTo>
                  <a:lnTo>
                    <a:pt x="1053" y="538"/>
                  </a:lnTo>
                  <a:close/>
                </a:path>
              </a:pathLst>
            </a:custGeom>
            <a:solidFill>
              <a:srgbClr val="CACACA"/>
            </a:solidFill>
            <a:ln>
              <a:noFill/>
            </a:ln>
          </p:spPr>
          <p:style>
            <a:lnRef idx="0">
              <a:scrgbClr r="0" g="0" b="0"/>
            </a:lnRef>
            <a:fillRef idx="0">
              <a:scrgbClr r="0" g="0" b="0"/>
            </a:fillRef>
            <a:effectRef idx="0">
              <a:scrgbClr r="0" g="0" b="0"/>
            </a:effectRef>
            <a:fontRef idx="minor"/>
          </p:style>
          <p:txBody>
            <a:bodyPr/>
            <a:lstStyle/>
            <a:p>
              <a:endParaRPr lang="fr-BE"/>
            </a:p>
          </p:txBody>
        </p:sp>
      </p:grpSp>
      <p:grpSp>
        <p:nvGrpSpPr>
          <p:cNvPr id="37" name="Group 42"/>
          <p:cNvGrpSpPr/>
          <p:nvPr>
            <p:custDataLst>
              <p:tags r:id="rId6"/>
            </p:custDataLst>
          </p:nvPr>
        </p:nvGrpSpPr>
        <p:grpSpPr>
          <a:xfrm>
            <a:off x="3457418" y="3051558"/>
            <a:ext cx="2458626" cy="1695737"/>
            <a:chOff x="2471400" y="2045160"/>
            <a:chExt cx="2954160" cy="2090520"/>
          </a:xfrm>
          <a:solidFill>
            <a:schemeClr val="accent5"/>
          </a:solidFill>
        </p:grpSpPr>
        <p:sp>
          <p:nvSpPr>
            <p:cNvPr id="38" name="CustomShape 43"/>
            <p:cNvSpPr/>
            <p:nvPr/>
          </p:nvSpPr>
          <p:spPr>
            <a:xfrm rot="906000">
              <a:off x="3007800" y="2045160"/>
              <a:ext cx="2417760" cy="2090520"/>
            </a:xfrm>
            <a:custGeom>
              <a:avLst/>
              <a:gdLst/>
              <a:ahLst/>
              <a:cxnLst/>
              <a:rect l="l" t="t" r="r" b="b"/>
              <a:pathLst>
                <a:path w="1420" h="1228">
                  <a:moveTo>
                    <a:pt x="710" y="1228"/>
                  </a:moveTo>
                  <a:cubicBezTo>
                    <a:pt x="520" y="1228"/>
                    <a:pt x="342" y="1154"/>
                    <a:pt x="208" y="1020"/>
                  </a:cubicBezTo>
                  <a:cubicBezTo>
                    <a:pt x="74" y="886"/>
                    <a:pt x="0" y="708"/>
                    <a:pt x="0" y="519"/>
                  </a:cubicBezTo>
                  <a:cubicBezTo>
                    <a:pt x="0" y="329"/>
                    <a:pt x="74" y="151"/>
                    <a:pt x="208" y="17"/>
                  </a:cubicBezTo>
                  <a:cubicBezTo>
                    <a:pt x="225" y="0"/>
                    <a:pt x="253" y="0"/>
                    <a:pt x="270" y="17"/>
                  </a:cubicBezTo>
                  <a:cubicBezTo>
                    <a:pt x="288" y="34"/>
                    <a:pt x="288" y="62"/>
                    <a:pt x="270" y="80"/>
                  </a:cubicBezTo>
                  <a:cubicBezTo>
                    <a:pt x="153" y="197"/>
                    <a:pt x="89" y="353"/>
                    <a:pt x="89" y="519"/>
                  </a:cubicBezTo>
                  <a:cubicBezTo>
                    <a:pt x="89" y="861"/>
                    <a:pt x="368" y="1140"/>
                    <a:pt x="710" y="1140"/>
                  </a:cubicBezTo>
                  <a:cubicBezTo>
                    <a:pt x="1053" y="1140"/>
                    <a:pt x="1331" y="861"/>
                    <a:pt x="1331" y="519"/>
                  </a:cubicBezTo>
                  <a:cubicBezTo>
                    <a:pt x="1331" y="494"/>
                    <a:pt x="1351" y="474"/>
                    <a:pt x="1376" y="474"/>
                  </a:cubicBezTo>
                  <a:cubicBezTo>
                    <a:pt x="1400" y="474"/>
                    <a:pt x="1420" y="494"/>
                    <a:pt x="1420" y="519"/>
                  </a:cubicBezTo>
                  <a:cubicBezTo>
                    <a:pt x="1420" y="708"/>
                    <a:pt x="1346" y="886"/>
                    <a:pt x="1212" y="1020"/>
                  </a:cubicBezTo>
                  <a:cubicBezTo>
                    <a:pt x="1078" y="1154"/>
                    <a:pt x="900" y="1228"/>
                    <a:pt x="710" y="1228"/>
                  </a:cubicBezTo>
                  <a:close/>
                </a:path>
              </a:pathLst>
            </a:custGeom>
            <a:grpFill/>
            <a:ln>
              <a:noFill/>
            </a:ln>
          </p:spPr>
          <p:style>
            <a:lnRef idx="0">
              <a:scrgbClr r="0" g="0" b="0"/>
            </a:lnRef>
            <a:fillRef idx="0">
              <a:scrgbClr r="0" g="0" b="0"/>
            </a:fillRef>
            <a:effectRef idx="0">
              <a:scrgbClr r="0" g="0" b="0"/>
            </a:effectRef>
            <a:fontRef idx="minor"/>
          </p:style>
          <p:txBody>
            <a:bodyPr/>
            <a:lstStyle/>
            <a:p>
              <a:endParaRPr lang="fr-BE"/>
            </a:p>
          </p:txBody>
        </p:sp>
        <p:sp>
          <p:nvSpPr>
            <p:cNvPr id="39" name="CustomShape 44"/>
            <p:cNvSpPr/>
            <p:nvPr/>
          </p:nvSpPr>
          <p:spPr>
            <a:xfrm rot="906000">
              <a:off x="2594880" y="3380400"/>
              <a:ext cx="636480" cy="636480"/>
            </a:xfrm>
            <a:custGeom>
              <a:avLst/>
              <a:gdLst/>
              <a:ahLst/>
              <a:cxnLst/>
              <a:rect l="l" t="t" r="r" b="b"/>
              <a:pathLst>
                <a:path w="535" h="535">
                  <a:moveTo>
                    <a:pt x="38" y="535"/>
                  </a:moveTo>
                  <a:lnTo>
                    <a:pt x="0" y="496"/>
                  </a:lnTo>
                  <a:lnTo>
                    <a:pt x="496" y="0"/>
                  </a:lnTo>
                  <a:lnTo>
                    <a:pt x="535" y="38"/>
                  </a:lnTo>
                  <a:lnTo>
                    <a:pt x="38" y="535"/>
                  </a:lnTo>
                  <a:close/>
                </a:path>
              </a:pathLst>
            </a:custGeom>
            <a:grpFill/>
            <a:ln>
              <a:noFill/>
            </a:ln>
          </p:spPr>
          <p:style>
            <a:lnRef idx="0">
              <a:scrgbClr r="0" g="0" b="0"/>
            </a:lnRef>
            <a:fillRef idx="0">
              <a:scrgbClr r="0" g="0" b="0"/>
            </a:fillRef>
            <a:effectRef idx="0">
              <a:scrgbClr r="0" g="0" b="0"/>
            </a:effectRef>
            <a:fontRef idx="minor"/>
          </p:style>
          <p:txBody>
            <a:bodyPr/>
            <a:lstStyle/>
            <a:p>
              <a:endParaRPr lang="fr-BE"/>
            </a:p>
          </p:txBody>
        </p:sp>
        <p:sp>
          <p:nvSpPr>
            <p:cNvPr id="40" name="CustomShape 45"/>
            <p:cNvSpPr/>
            <p:nvPr/>
          </p:nvSpPr>
          <p:spPr>
            <a:xfrm rot="906000">
              <a:off x="2471400" y="3824640"/>
              <a:ext cx="161640" cy="161640"/>
            </a:xfrm>
            <a:custGeom>
              <a:avLst/>
              <a:gdLst/>
              <a:ahLst/>
              <a:cxnLst/>
              <a:rect l="l" t="t" r="r" b="b"/>
              <a:pathLst>
                <a:path w="95" h="95">
                  <a:moveTo>
                    <a:pt x="17" y="17"/>
                  </a:moveTo>
                  <a:cubicBezTo>
                    <a:pt x="0" y="33"/>
                    <a:pt x="0" y="61"/>
                    <a:pt x="17" y="78"/>
                  </a:cubicBezTo>
                  <a:cubicBezTo>
                    <a:pt x="34" y="95"/>
                    <a:pt x="62" y="95"/>
                    <a:pt x="79" y="78"/>
                  </a:cubicBezTo>
                  <a:cubicBezTo>
                    <a:pt x="95" y="61"/>
                    <a:pt x="95" y="33"/>
                    <a:pt x="79" y="17"/>
                  </a:cubicBezTo>
                  <a:cubicBezTo>
                    <a:pt x="62" y="0"/>
                    <a:pt x="34" y="0"/>
                    <a:pt x="17" y="17"/>
                  </a:cubicBezTo>
                  <a:close/>
                </a:path>
              </a:pathLst>
            </a:custGeom>
            <a:grpFill/>
            <a:ln>
              <a:noFill/>
            </a:ln>
          </p:spPr>
          <p:style>
            <a:lnRef idx="0">
              <a:scrgbClr r="0" g="0" b="0"/>
            </a:lnRef>
            <a:fillRef idx="0">
              <a:scrgbClr r="0" g="0" b="0"/>
            </a:fillRef>
            <a:effectRef idx="0">
              <a:scrgbClr r="0" g="0" b="0"/>
            </a:effectRef>
            <a:fontRef idx="minor"/>
          </p:style>
          <p:txBody>
            <a:bodyPr/>
            <a:lstStyle/>
            <a:p>
              <a:endParaRPr lang="fr-BE"/>
            </a:p>
          </p:txBody>
        </p:sp>
      </p:grpSp>
      <p:sp>
        <p:nvSpPr>
          <p:cNvPr id="41" name="ZoneTexte 40"/>
          <p:cNvSpPr txBox="1"/>
          <p:nvPr>
            <p:custDataLst>
              <p:tags r:id="rId7"/>
            </p:custDataLst>
          </p:nvPr>
        </p:nvSpPr>
        <p:spPr>
          <a:xfrm>
            <a:off x="778137" y="1334897"/>
            <a:ext cx="3629494" cy="1292662"/>
          </a:xfrm>
          <a:prstGeom prst="rect">
            <a:avLst/>
          </a:prstGeom>
          <a:noFill/>
        </p:spPr>
        <p:txBody>
          <a:bodyPr wrap="square" rtlCol="0">
            <a:spAutoFit/>
          </a:bodyPr>
          <a:lstStyle/>
          <a:p>
            <a:pPr algn="ctr"/>
            <a:r>
              <a:rPr lang="fr-BE" sz="2200" dirty="0" smtClean="0"/>
              <a:t>Les </a:t>
            </a:r>
            <a:r>
              <a:rPr lang="fr-BE" sz="2200" b="1" dirty="0" smtClean="0"/>
              <a:t>formations académiques « traditionnelles » </a:t>
            </a:r>
          </a:p>
          <a:p>
            <a:pPr algn="ctr"/>
            <a:r>
              <a:rPr lang="fr-FR" sz="1700" dirty="0" smtClean="0"/>
              <a:t>(</a:t>
            </a:r>
            <a:r>
              <a:rPr lang="fr-FR" sz="1700" dirty="0"/>
              <a:t>établissements universitaires et non </a:t>
            </a:r>
            <a:r>
              <a:rPr lang="fr-FR" sz="1700" dirty="0" smtClean="0"/>
              <a:t>universitaires)</a:t>
            </a:r>
            <a:endParaRPr lang="fr-BE" sz="1700" dirty="0"/>
          </a:p>
        </p:txBody>
      </p:sp>
      <p:sp>
        <p:nvSpPr>
          <p:cNvPr id="42" name="ZoneTexte 41"/>
          <p:cNvSpPr txBox="1"/>
          <p:nvPr>
            <p:custDataLst>
              <p:tags r:id="rId8"/>
            </p:custDataLst>
          </p:nvPr>
        </p:nvSpPr>
        <p:spPr>
          <a:xfrm>
            <a:off x="6141387" y="1662215"/>
            <a:ext cx="2239360" cy="1107996"/>
          </a:xfrm>
          <a:prstGeom prst="rect">
            <a:avLst/>
          </a:prstGeom>
          <a:noFill/>
        </p:spPr>
        <p:txBody>
          <a:bodyPr wrap="square" rtlCol="0">
            <a:spAutoFit/>
          </a:bodyPr>
          <a:lstStyle/>
          <a:p>
            <a:pPr algn="ctr"/>
            <a:r>
              <a:rPr lang="fr-FR" sz="2200" dirty="0"/>
              <a:t>Les </a:t>
            </a:r>
            <a:r>
              <a:rPr lang="fr-FR" sz="2200" b="1" dirty="0"/>
              <a:t>centres de formation institutionnels</a:t>
            </a:r>
            <a:endParaRPr lang="fr-BE" sz="2200" b="1" dirty="0"/>
          </a:p>
        </p:txBody>
      </p:sp>
      <p:sp>
        <p:nvSpPr>
          <p:cNvPr id="43" name="Rectangle 42"/>
          <p:cNvSpPr/>
          <p:nvPr>
            <p:custDataLst>
              <p:tags r:id="rId9"/>
            </p:custDataLst>
          </p:nvPr>
        </p:nvSpPr>
        <p:spPr>
          <a:xfrm>
            <a:off x="1388307" y="4341025"/>
            <a:ext cx="2024881" cy="769441"/>
          </a:xfrm>
          <a:prstGeom prst="rect">
            <a:avLst/>
          </a:prstGeom>
        </p:spPr>
        <p:txBody>
          <a:bodyPr wrap="square">
            <a:spAutoFit/>
          </a:bodyPr>
          <a:lstStyle/>
          <a:p>
            <a:pPr algn="ctr"/>
            <a:r>
              <a:rPr lang="fr-BE" sz="2200" dirty="0"/>
              <a:t>Les </a:t>
            </a:r>
            <a:r>
              <a:rPr lang="fr-BE" sz="2200" b="1" dirty="0"/>
              <a:t>formations « alternatives »</a:t>
            </a:r>
          </a:p>
        </p:txBody>
      </p:sp>
      <p:sp>
        <p:nvSpPr>
          <p:cNvPr id="44" name="ZoneTexte 43"/>
          <p:cNvSpPr txBox="1"/>
          <p:nvPr>
            <p:custDataLst>
              <p:tags r:id="rId10"/>
            </p:custDataLst>
          </p:nvPr>
        </p:nvSpPr>
        <p:spPr>
          <a:xfrm>
            <a:off x="911883" y="2660968"/>
            <a:ext cx="2895224" cy="584775"/>
          </a:xfrm>
          <a:prstGeom prst="rect">
            <a:avLst/>
          </a:prstGeom>
          <a:noFill/>
        </p:spPr>
        <p:txBody>
          <a:bodyPr wrap="square" rtlCol="0">
            <a:spAutoFit/>
          </a:bodyPr>
          <a:lstStyle/>
          <a:p>
            <a:pPr marL="285750" indent="-285750">
              <a:buFont typeface="Calibri" panose="020F0502020204030204" pitchFamily="34" charset="0"/>
              <a:buChar char="→"/>
            </a:pPr>
            <a:r>
              <a:rPr lang="fr-BE" sz="1600" b="1" dirty="0"/>
              <a:t>19 programmes </a:t>
            </a:r>
            <a:r>
              <a:rPr lang="fr-BE" sz="1600" dirty="0"/>
              <a:t>issus de 9 </a:t>
            </a:r>
            <a:r>
              <a:rPr lang="fr-BE" sz="1600" dirty="0" smtClean="0"/>
              <a:t>établissements</a:t>
            </a:r>
            <a:endParaRPr lang="fr-BE" sz="1400" dirty="0"/>
          </a:p>
        </p:txBody>
      </p:sp>
      <p:sp>
        <p:nvSpPr>
          <p:cNvPr id="45" name="ZoneTexte 44"/>
          <p:cNvSpPr txBox="1"/>
          <p:nvPr>
            <p:custDataLst>
              <p:tags r:id="rId11"/>
            </p:custDataLst>
          </p:nvPr>
        </p:nvSpPr>
        <p:spPr>
          <a:xfrm>
            <a:off x="6357332" y="2801891"/>
            <a:ext cx="2548129" cy="800219"/>
          </a:xfrm>
          <a:prstGeom prst="rect">
            <a:avLst/>
          </a:prstGeom>
          <a:noFill/>
        </p:spPr>
        <p:txBody>
          <a:bodyPr wrap="square" rtlCol="0">
            <a:spAutoFit/>
          </a:bodyPr>
          <a:lstStyle/>
          <a:p>
            <a:pPr marL="285750" indent="-285750">
              <a:buFont typeface="Calibri" panose="020F0502020204030204" pitchFamily="34" charset="0"/>
              <a:buChar char="→"/>
            </a:pPr>
            <a:r>
              <a:rPr lang="fr-BE" sz="1600" b="1" dirty="0" smtClean="0"/>
              <a:t>9 centres </a:t>
            </a:r>
            <a:r>
              <a:rPr lang="fr-BE" sz="1600" dirty="0" smtClean="0"/>
              <a:t>(de formation ou de compétence)</a:t>
            </a:r>
          </a:p>
          <a:p>
            <a:pPr marL="285750" indent="-285750">
              <a:buFont typeface="Arial" panose="020B0604020202020204" pitchFamily="34" charset="0"/>
              <a:buChar char="•"/>
            </a:pPr>
            <a:endParaRPr lang="fr-BE" sz="1400" dirty="0"/>
          </a:p>
        </p:txBody>
      </p:sp>
      <p:sp>
        <p:nvSpPr>
          <p:cNvPr id="46" name="ZoneTexte 45"/>
          <p:cNvSpPr txBox="1"/>
          <p:nvPr>
            <p:custDataLst>
              <p:tags r:id="rId12"/>
            </p:custDataLst>
          </p:nvPr>
        </p:nvSpPr>
        <p:spPr>
          <a:xfrm>
            <a:off x="1392168" y="5113214"/>
            <a:ext cx="3265518" cy="338554"/>
          </a:xfrm>
          <a:prstGeom prst="rect">
            <a:avLst/>
          </a:prstGeom>
          <a:noFill/>
        </p:spPr>
        <p:txBody>
          <a:bodyPr wrap="square" rtlCol="0">
            <a:spAutoFit/>
          </a:bodyPr>
          <a:lstStyle/>
          <a:p>
            <a:pPr marL="285750" indent="-285750">
              <a:buFont typeface="Calibri" panose="020F0502020204030204" pitchFamily="34" charset="0"/>
              <a:buChar char="→"/>
            </a:pPr>
            <a:r>
              <a:rPr lang="fr-BE" sz="1600" b="1" dirty="0"/>
              <a:t>3 initiatives privées</a:t>
            </a:r>
          </a:p>
        </p:txBody>
      </p:sp>
    </p:spTree>
    <p:extLst>
      <p:ext uri="{BB962C8B-B14F-4D97-AF65-F5344CB8AC3E}">
        <p14:creationId xmlns:p14="http://schemas.microsoft.com/office/powerpoint/2010/main" val="85625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custDataLst>
              <p:tags r:id="rId1"/>
            </p:custDataLst>
          </p:nvPr>
        </p:nvSpPr>
        <p:spPr>
          <a:xfrm>
            <a:off x="3414845" y="5882798"/>
            <a:ext cx="5613400" cy="806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Titre 3"/>
          <p:cNvSpPr txBox="1">
            <a:spLocks/>
          </p:cNvSpPr>
          <p:nvPr>
            <p:custDataLst>
              <p:tags r:id="rId2"/>
            </p:custDataLst>
          </p:nvPr>
        </p:nvSpPr>
        <p:spPr>
          <a:xfrm>
            <a:off x="628650" y="365126"/>
            <a:ext cx="7886700" cy="6470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smtClean="0">
                <a:solidFill>
                  <a:srgbClr val="000000"/>
                </a:solidFill>
                <a:latin typeface="Georgia" panose="02040502050405020303" pitchFamily="18" charset="0"/>
                <a:ea typeface="+mn-ea"/>
                <a:cs typeface="+mn-cs"/>
              </a:rPr>
              <a:t>Méthodologie - analyse</a:t>
            </a:r>
            <a:endParaRPr lang="en-US" sz="3600" dirty="0">
              <a:solidFill>
                <a:srgbClr val="000000"/>
              </a:solidFill>
              <a:latin typeface="Georgia" panose="02040502050405020303" pitchFamily="18" charset="0"/>
              <a:ea typeface="+mn-ea"/>
              <a:cs typeface="+mn-cs"/>
            </a:endParaRPr>
          </a:p>
        </p:txBody>
      </p:sp>
      <p:grpSp>
        <p:nvGrpSpPr>
          <p:cNvPr id="18" name="Groupe 17">
            <a:extLst>
              <a:ext uri="{FF2B5EF4-FFF2-40B4-BE49-F238E27FC236}">
                <a16:creationId xmlns:a16="http://schemas.microsoft.com/office/drawing/2014/main" id="{20E72F99-1B4A-E249-A676-87948EFFC202}"/>
              </a:ext>
            </a:extLst>
          </p:cNvPr>
          <p:cNvGrpSpPr/>
          <p:nvPr>
            <p:custDataLst>
              <p:tags r:id="rId3"/>
            </p:custDataLst>
          </p:nvPr>
        </p:nvGrpSpPr>
        <p:grpSpPr>
          <a:xfrm>
            <a:off x="1909442" y="3542465"/>
            <a:ext cx="7141622" cy="984752"/>
            <a:chOff x="2438399" y="2229746"/>
            <a:chExt cx="3657600" cy="1890023"/>
          </a:xfrm>
          <a:solidFill>
            <a:schemeClr val="bg1"/>
          </a:solidFill>
        </p:grpSpPr>
        <p:sp>
          <p:nvSpPr>
            <p:cNvPr id="19" name="Flèche vers la droite 75">
              <a:extLst>
                <a:ext uri="{FF2B5EF4-FFF2-40B4-BE49-F238E27FC236}">
                  <a16:creationId xmlns:a16="http://schemas.microsoft.com/office/drawing/2014/main" id="{8BCD6AAB-F249-D74D-B931-94E177C5E221}"/>
                </a:ext>
              </a:extLst>
            </p:cNvPr>
            <p:cNvSpPr/>
            <p:nvPr/>
          </p:nvSpPr>
          <p:spPr>
            <a:xfrm>
              <a:off x="2438399" y="2229746"/>
              <a:ext cx="3657600" cy="1890023"/>
            </a:xfrm>
            <a:prstGeom prst="round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0" name="Flèche vers la droite 8">
              <a:extLst>
                <a:ext uri="{FF2B5EF4-FFF2-40B4-BE49-F238E27FC236}">
                  <a16:creationId xmlns:a16="http://schemas.microsoft.com/office/drawing/2014/main" id="{AE28DE5C-E427-B449-BB51-01AAECCA5F6F}"/>
                </a:ext>
              </a:extLst>
            </p:cNvPr>
            <p:cNvSpPr txBox="1"/>
            <p:nvPr/>
          </p:nvSpPr>
          <p:spPr>
            <a:xfrm>
              <a:off x="2522337" y="2258067"/>
              <a:ext cx="3535932" cy="1418339"/>
            </a:xfrm>
            <a:prstGeom prst="round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 tIns="7620" rIns="7620" bIns="7620" numCol="1" spcCol="1270" anchor="t" anchorCtr="0">
              <a:noAutofit/>
            </a:bodyPr>
            <a:lstStyle/>
            <a:p>
              <a:pPr marL="290513" lvl="1" indent="-185738" defTabSz="533400">
                <a:lnSpc>
                  <a:spcPct val="90000"/>
                </a:lnSpc>
                <a:spcBef>
                  <a:spcPct val="0"/>
                </a:spcBef>
                <a:spcAft>
                  <a:spcPct val="15000"/>
                </a:spcAft>
                <a:buFontTx/>
                <a:buChar char="•"/>
              </a:pPr>
              <a:endParaRPr lang="fr-FR" dirty="0" smtClean="0">
                <a:solidFill>
                  <a:schemeClr val="tx1"/>
                </a:solidFill>
              </a:endParaRPr>
            </a:p>
          </p:txBody>
        </p:sp>
      </p:grpSp>
      <p:grpSp>
        <p:nvGrpSpPr>
          <p:cNvPr id="22" name="Groupe 21">
            <a:extLst>
              <a:ext uri="{FF2B5EF4-FFF2-40B4-BE49-F238E27FC236}">
                <a16:creationId xmlns:a16="http://schemas.microsoft.com/office/drawing/2014/main" id="{CB29E7CF-21E1-E146-947E-8B5C6B1DF512}"/>
              </a:ext>
            </a:extLst>
          </p:cNvPr>
          <p:cNvGrpSpPr/>
          <p:nvPr>
            <p:custDataLst>
              <p:tags r:id="rId4"/>
            </p:custDataLst>
          </p:nvPr>
        </p:nvGrpSpPr>
        <p:grpSpPr>
          <a:xfrm>
            <a:off x="1875378" y="1138880"/>
            <a:ext cx="7141622" cy="1023736"/>
            <a:chOff x="2438399" y="-198692"/>
            <a:chExt cx="3657600" cy="2133954"/>
          </a:xfrm>
          <a:solidFill>
            <a:schemeClr val="bg1"/>
          </a:solidFill>
        </p:grpSpPr>
        <p:sp>
          <p:nvSpPr>
            <p:cNvPr id="23" name="Flèche vers la droite 79">
              <a:extLst>
                <a:ext uri="{FF2B5EF4-FFF2-40B4-BE49-F238E27FC236}">
                  <a16:creationId xmlns:a16="http://schemas.microsoft.com/office/drawing/2014/main" id="{4AA09D4E-326C-2E4D-8FF0-04AFD2CB3161}"/>
                </a:ext>
              </a:extLst>
            </p:cNvPr>
            <p:cNvSpPr/>
            <p:nvPr/>
          </p:nvSpPr>
          <p:spPr>
            <a:xfrm>
              <a:off x="2438399" y="-198692"/>
              <a:ext cx="3657600" cy="2133954"/>
            </a:xfrm>
            <a:prstGeom prst="roundRect">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4" name="Flèche vers la droite 4">
              <a:extLst>
                <a:ext uri="{FF2B5EF4-FFF2-40B4-BE49-F238E27FC236}">
                  <a16:creationId xmlns:a16="http://schemas.microsoft.com/office/drawing/2014/main" id="{171D9E27-8387-294A-A53A-C6A80FF87328}"/>
                </a:ext>
              </a:extLst>
            </p:cNvPr>
            <p:cNvSpPr txBox="1"/>
            <p:nvPr/>
          </p:nvSpPr>
          <p:spPr>
            <a:xfrm>
              <a:off x="2554935" y="492660"/>
              <a:ext cx="3137066" cy="751250"/>
            </a:xfrm>
            <a:prstGeom prst="round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 tIns="7620" rIns="7620" bIns="7620" numCol="1" spcCol="1270" anchor="t" anchorCtr="0">
              <a:noAutofit/>
            </a:bodyPr>
            <a:lstStyle/>
            <a:p>
              <a:pPr marL="104775" lvl="1" defTabSz="533400">
                <a:lnSpc>
                  <a:spcPct val="90000"/>
                </a:lnSpc>
                <a:spcBef>
                  <a:spcPct val="0"/>
                </a:spcBef>
                <a:spcAft>
                  <a:spcPct val="15000"/>
                </a:spcAft>
              </a:pPr>
              <a:r>
                <a:rPr lang="fr-FR" sz="2000" b="1" dirty="0" smtClean="0">
                  <a:solidFill>
                    <a:schemeClr val="tx1"/>
                  </a:solidFill>
                </a:rPr>
                <a:t>Description, volume (ECTS), spécificités en matière d’IA  </a:t>
              </a:r>
              <a:endParaRPr lang="fr-FR" sz="2000" b="1" dirty="0">
                <a:solidFill>
                  <a:schemeClr val="tx1"/>
                </a:solidFill>
              </a:endParaRPr>
            </a:p>
          </p:txBody>
        </p:sp>
      </p:grpSp>
      <p:graphicFrame>
        <p:nvGraphicFramePr>
          <p:cNvPr id="6" name="Tableau 5"/>
          <p:cNvGraphicFramePr>
            <a:graphicFrameLocks noGrp="1"/>
          </p:cNvGraphicFramePr>
          <p:nvPr>
            <p:custDataLst>
              <p:tags r:id="rId5"/>
            </p:custDataLst>
            <p:extLst>
              <p:ext uri="{D42A27DB-BD31-4B8C-83A1-F6EECF244321}">
                <p14:modId xmlns:p14="http://schemas.microsoft.com/office/powerpoint/2010/main" val="2736468708"/>
              </p:ext>
            </p:extLst>
          </p:nvPr>
        </p:nvGraphicFramePr>
        <p:xfrm>
          <a:off x="1875378" y="4689081"/>
          <a:ext cx="7020309" cy="2027936"/>
        </p:xfrm>
        <a:graphic>
          <a:graphicData uri="http://schemas.openxmlformats.org/drawingml/2006/table">
            <a:tbl>
              <a:tblPr firstRow="1" firstCol="1" bandRow="1">
                <a:tableStyleId>{7E9639D4-E3E2-4D34-9284-5A2195B3D0D7}</a:tableStyleId>
              </a:tblPr>
              <a:tblGrid>
                <a:gridCol w="2412408">
                  <a:extLst>
                    <a:ext uri="{9D8B030D-6E8A-4147-A177-3AD203B41FA5}">
                      <a16:colId xmlns:a16="http://schemas.microsoft.com/office/drawing/2014/main" val="2810930510"/>
                    </a:ext>
                  </a:extLst>
                </a:gridCol>
                <a:gridCol w="2415507">
                  <a:extLst>
                    <a:ext uri="{9D8B030D-6E8A-4147-A177-3AD203B41FA5}">
                      <a16:colId xmlns:a16="http://schemas.microsoft.com/office/drawing/2014/main" val="4269016529"/>
                    </a:ext>
                  </a:extLst>
                </a:gridCol>
                <a:gridCol w="2192394">
                  <a:extLst>
                    <a:ext uri="{9D8B030D-6E8A-4147-A177-3AD203B41FA5}">
                      <a16:colId xmlns:a16="http://schemas.microsoft.com/office/drawing/2014/main" val="4202937155"/>
                    </a:ext>
                  </a:extLst>
                </a:gridCol>
              </a:tblGrid>
              <a:tr h="208568">
                <a:tc>
                  <a:txBody>
                    <a:bodyPr/>
                    <a:lstStyle/>
                    <a:p>
                      <a:pPr algn="ctr">
                        <a:lnSpc>
                          <a:spcPct val="115000"/>
                        </a:lnSpc>
                        <a:spcBef>
                          <a:spcPts val="600"/>
                        </a:spcBef>
                        <a:spcAft>
                          <a:spcPts val="600"/>
                        </a:spcAft>
                      </a:pPr>
                      <a:r>
                        <a:rPr lang="fr-FR" sz="1600" dirty="0">
                          <a:effectLst/>
                        </a:rPr>
                        <a:t>Compétences softs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algn="ctr">
                        <a:lnSpc>
                          <a:spcPct val="115000"/>
                        </a:lnSpc>
                        <a:spcBef>
                          <a:spcPts val="600"/>
                        </a:spcBef>
                        <a:spcAft>
                          <a:spcPts val="600"/>
                        </a:spcAft>
                      </a:pPr>
                      <a:r>
                        <a:rPr lang="fr-FR" sz="1600" dirty="0">
                          <a:effectLst/>
                        </a:rPr>
                        <a:t>Compétences digitales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tc>
                  <a:txBody>
                    <a:bodyPr/>
                    <a:lstStyle/>
                    <a:p>
                      <a:pPr algn="ctr">
                        <a:lnSpc>
                          <a:spcPct val="115000"/>
                        </a:lnSpc>
                        <a:spcBef>
                          <a:spcPts val="600"/>
                        </a:spcBef>
                        <a:spcAft>
                          <a:spcPts val="600"/>
                        </a:spcAft>
                      </a:pPr>
                      <a:r>
                        <a:rPr lang="fr-FR" sz="1600" dirty="0">
                          <a:effectLst/>
                        </a:rPr>
                        <a:t>Compétences métier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tx2">
                        <a:lumMod val="75000"/>
                      </a:schemeClr>
                    </a:solidFill>
                  </a:tcPr>
                </a:tc>
                <a:extLst>
                  <a:ext uri="{0D108BD9-81ED-4DB2-BD59-A6C34878D82A}">
                    <a16:rowId xmlns:a16="http://schemas.microsoft.com/office/drawing/2014/main" val="1895160064"/>
                  </a:ext>
                </a:extLst>
              </a:tr>
              <a:tr h="1143404">
                <a:tc>
                  <a:txBody>
                    <a:bodyPr/>
                    <a:lstStyle/>
                    <a:p>
                      <a:pPr algn="ctr">
                        <a:lnSpc>
                          <a:spcPct val="100000"/>
                        </a:lnSpc>
                        <a:spcBef>
                          <a:spcPts val="200"/>
                        </a:spcBef>
                        <a:spcAft>
                          <a:spcPts val="200"/>
                        </a:spcAft>
                      </a:pPr>
                      <a:r>
                        <a:rPr lang="fr-FR" sz="1400" b="1" dirty="0">
                          <a:effectLst/>
                        </a:rPr>
                        <a:t>Communication</a:t>
                      </a:r>
                      <a:endParaRPr lang="en-US" sz="1400" b="1" dirty="0">
                        <a:effectLst/>
                      </a:endParaRPr>
                    </a:p>
                    <a:p>
                      <a:pPr algn="ctr">
                        <a:lnSpc>
                          <a:spcPct val="100000"/>
                        </a:lnSpc>
                        <a:spcBef>
                          <a:spcPts val="200"/>
                        </a:spcBef>
                        <a:spcAft>
                          <a:spcPts val="200"/>
                        </a:spcAft>
                      </a:pPr>
                      <a:r>
                        <a:rPr lang="fr-FR" sz="1400" b="1" dirty="0">
                          <a:effectLst/>
                        </a:rPr>
                        <a:t>Compétences cognitives</a:t>
                      </a:r>
                      <a:endParaRPr lang="en-US" sz="1400" b="1" dirty="0">
                        <a:effectLst/>
                      </a:endParaRPr>
                    </a:p>
                    <a:p>
                      <a:pPr algn="ctr">
                        <a:lnSpc>
                          <a:spcPct val="100000"/>
                        </a:lnSpc>
                        <a:spcBef>
                          <a:spcPts val="200"/>
                        </a:spcBef>
                        <a:spcAft>
                          <a:spcPts val="200"/>
                        </a:spcAft>
                      </a:pPr>
                      <a:r>
                        <a:rPr lang="fr-FR" sz="1400" b="1" dirty="0">
                          <a:effectLst/>
                        </a:rPr>
                        <a:t> Fonctionnement</a:t>
                      </a:r>
                      <a:endParaRPr lang="en-US" sz="1400" b="1" dirty="0">
                        <a:effectLst/>
                      </a:endParaRPr>
                    </a:p>
                    <a:p>
                      <a:pPr algn="ctr">
                        <a:lnSpc>
                          <a:spcPct val="100000"/>
                        </a:lnSpc>
                        <a:spcBef>
                          <a:spcPts val="200"/>
                        </a:spcBef>
                        <a:spcAft>
                          <a:spcPts val="200"/>
                        </a:spcAft>
                      </a:pPr>
                      <a:r>
                        <a:rPr lang="fr-FR" sz="1400" b="1" dirty="0">
                          <a:effectLst/>
                        </a:rPr>
                        <a:t>Organisation</a:t>
                      </a:r>
                      <a:endParaRPr lang="en-US" sz="1400" b="1" dirty="0">
                        <a:effectLst/>
                      </a:endParaRPr>
                    </a:p>
                    <a:p>
                      <a:pPr algn="ctr">
                        <a:lnSpc>
                          <a:spcPct val="100000"/>
                        </a:lnSpc>
                        <a:spcBef>
                          <a:spcPts val="200"/>
                        </a:spcBef>
                        <a:spcAft>
                          <a:spcPts val="200"/>
                        </a:spcAft>
                      </a:pPr>
                      <a:r>
                        <a:rPr lang="fr-FR" sz="1400" b="1" dirty="0">
                          <a:effectLst/>
                        </a:rPr>
                        <a:t>Compétences interpersonnelles</a:t>
                      </a:r>
                      <a:endParaRPr lang="en-US" sz="1400" b="1" dirty="0">
                        <a:effectLst/>
                      </a:endParaRPr>
                    </a:p>
                    <a:p>
                      <a:pPr algn="ctr">
                        <a:lnSpc>
                          <a:spcPct val="100000"/>
                        </a:lnSpc>
                        <a:spcBef>
                          <a:spcPts val="200"/>
                        </a:spcBef>
                        <a:spcAft>
                          <a:spcPts val="200"/>
                        </a:spcAft>
                      </a:pPr>
                      <a:r>
                        <a:rPr lang="fr-FR" sz="1400" b="1" dirty="0">
                          <a:effectLst/>
                        </a:rPr>
                        <a:t>Valeurs </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200"/>
                        </a:spcBef>
                        <a:spcAft>
                          <a:spcPts val="200"/>
                        </a:spcAft>
                      </a:pPr>
                      <a:endParaRPr lang="fr-FR" sz="1100" dirty="0" smtClean="0">
                        <a:effectLst/>
                      </a:endParaRPr>
                    </a:p>
                    <a:p>
                      <a:pPr algn="ctr">
                        <a:lnSpc>
                          <a:spcPct val="100000"/>
                        </a:lnSpc>
                        <a:spcBef>
                          <a:spcPts val="200"/>
                        </a:spcBef>
                        <a:spcAft>
                          <a:spcPts val="200"/>
                        </a:spcAft>
                      </a:pPr>
                      <a:r>
                        <a:rPr lang="fr-FR" sz="1400" b="1" dirty="0" smtClean="0">
                          <a:effectLst/>
                        </a:rPr>
                        <a:t>IA</a:t>
                      </a:r>
                      <a:endParaRPr lang="en-US" sz="1400" b="1" dirty="0">
                        <a:effectLst/>
                      </a:endParaRPr>
                    </a:p>
                    <a:p>
                      <a:pPr algn="ctr">
                        <a:lnSpc>
                          <a:spcPct val="100000"/>
                        </a:lnSpc>
                        <a:spcBef>
                          <a:spcPts val="200"/>
                        </a:spcBef>
                        <a:spcAft>
                          <a:spcPts val="200"/>
                        </a:spcAft>
                      </a:pPr>
                      <a:r>
                        <a:rPr lang="fr-FR" sz="1400" b="1" dirty="0">
                          <a:effectLst/>
                        </a:rPr>
                        <a:t>Sciences des données</a:t>
                      </a:r>
                      <a:endParaRPr lang="en-US" sz="1400" b="1" dirty="0">
                        <a:effectLst/>
                      </a:endParaRPr>
                    </a:p>
                    <a:p>
                      <a:pPr algn="ctr">
                        <a:lnSpc>
                          <a:spcPct val="100000"/>
                        </a:lnSpc>
                        <a:spcBef>
                          <a:spcPts val="200"/>
                        </a:spcBef>
                        <a:spcAft>
                          <a:spcPts val="200"/>
                        </a:spcAft>
                      </a:pPr>
                      <a:r>
                        <a:rPr lang="fr-FR" sz="1400" b="1" dirty="0">
                          <a:effectLst/>
                        </a:rPr>
                        <a:t>Environnements numériques de base</a:t>
                      </a:r>
                      <a:endParaRPr lang="en-US" sz="1400" b="1" dirty="0">
                        <a:effectLst/>
                      </a:endParaRPr>
                    </a:p>
                    <a:p>
                      <a:pPr algn="ctr">
                        <a:lnSpc>
                          <a:spcPct val="115000"/>
                        </a:lnSpc>
                        <a:spcBef>
                          <a:spcPts val="200"/>
                        </a:spcBef>
                        <a:spcAft>
                          <a:spcPts val="200"/>
                        </a:spcAft>
                      </a:pPr>
                      <a:r>
                        <a:rPr lang="fr-FR" sz="1100" dirty="0">
                          <a:effectLst/>
                        </a:rPr>
                        <a:t> </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200"/>
                        </a:spcBef>
                        <a:spcAft>
                          <a:spcPts val="200"/>
                        </a:spcAft>
                      </a:pPr>
                      <a:endParaRPr lang="fr-FR" sz="1100" dirty="0" smtClean="0">
                        <a:effectLst/>
                      </a:endParaRPr>
                    </a:p>
                    <a:p>
                      <a:pPr algn="ctr">
                        <a:lnSpc>
                          <a:spcPct val="100000"/>
                        </a:lnSpc>
                        <a:spcBef>
                          <a:spcPts val="200"/>
                        </a:spcBef>
                        <a:spcAft>
                          <a:spcPts val="200"/>
                        </a:spcAft>
                      </a:pPr>
                      <a:r>
                        <a:rPr lang="fr-FR" sz="1400" b="1" dirty="0" smtClean="0">
                          <a:effectLst/>
                        </a:rPr>
                        <a:t>Compétences </a:t>
                      </a:r>
                      <a:r>
                        <a:rPr lang="fr-FR" sz="1400" b="1" dirty="0">
                          <a:effectLst/>
                        </a:rPr>
                        <a:t>transversales</a:t>
                      </a:r>
                      <a:endParaRPr lang="en-US" sz="1400" b="1" dirty="0">
                        <a:effectLst/>
                      </a:endParaRPr>
                    </a:p>
                    <a:p>
                      <a:pPr algn="ctr">
                        <a:lnSpc>
                          <a:spcPct val="100000"/>
                        </a:lnSpc>
                        <a:spcBef>
                          <a:spcPts val="200"/>
                        </a:spcBef>
                        <a:spcAft>
                          <a:spcPts val="200"/>
                        </a:spcAft>
                      </a:pPr>
                      <a:r>
                        <a:rPr lang="fr-FR" sz="1400" b="1" dirty="0">
                          <a:effectLst/>
                        </a:rPr>
                        <a:t>Compétences spécifiques métier</a:t>
                      </a:r>
                      <a:endParaRPr lang="en-US"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3189909"/>
                  </a:ext>
                </a:extLst>
              </a:tr>
            </a:tbl>
          </a:graphicData>
        </a:graphic>
      </p:graphicFrame>
      <p:sp>
        <p:nvSpPr>
          <p:cNvPr id="17" name="Rectangle à coins arrondis 16">
            <a:extLst>
              <a:ext uri="{FF2B5EF4-FFF2-40B4-BE49-F238E27FC236}">
                <a16:creationId xmlns:a16="http://schemas.microsoft.com/office/drawing/2014/main" id="{CF12D5FA-E864-8A46-A67D-90EA76859929}"/>
              </a:ext>
            </a:extLst>
          </p:cNvPr>
          <p:cNvSpPr/>
          <p:nvPr>
            <p:custDataLst>
              <p:tags r:id="rId6"/>
            </p:custDataLst>
          </p:nvPr>
        </p:nvSpPr>
        <p:spPr>
          <a:xfrm>
            <a:off x="310101" y="5007150"/>
            <a:ext cx="1779427" cy="962458"/>
          </a:xfrm>
          <a:prstGeom prst="roundRect">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26"/>
          <p:cNvSpPr/>
          <p:nvPr>
            <p:custDataLst>
              <p:tags r:id="rId7"/>
            </p:custDataLst>
          </p:nvPr>
        </p:nvSpPr>
        <p:spPr>
          <a:xfrm>
            <a:off x="367197" y="5202517"/>
            <a:ext cx="1703279" cy="646331"/>
          </a:xfrm>
          <a:prstGeom prst="rect">
            <a:avLst/>
          </a:prstGeom>
        </p:spPr>
        <p:txBody>
          <a:bodyPr wrap="square">
            <a:spAutoFit/>
          </a:bodyPr>
          <a:lstStyle/>
          <a:p>
            <a:pPr algn="ctr" defTabSz="1244600">
              <a:lnSpc>
                <a:spcPct val="90000"/>
              </a:lnSpc>
              <a:spcBef>
                <a:spcPct val="0"/>
              </a:spcBef>
              <a:spcAft>
                <a:spcPct val="35000"/>
              </a:spcAft>
            </a:pPr>
            <a:r>
              <a:rPr lang="fr-FR" sz="2000" dirty="0" smtClean="0">
                <a:solidFill>
                  <a:schemeClr val="lt1"/>
                </a:solidFill>
                <a:latin typeface="Georgia" panose="02040502050405020303" pitchFamily="18" charset="0"/>
              </a:rPr>
              <a:t>Compétences Développées</a:t>
            </a:r>
            <a:endParaRPr lang="fr-FR" sz="2000" dirty="0">
              <a:solidFill>
                <a:schemeClr val="lt1"/>
              </a:solidFill>
              <a:latin typeface="Georgia" panose="02040502050405020303" pitchFamily="18" charset="0"/>
            </a:endParaRPr>
          </a:p>
        </p:txBody>
      </p:sp>
      <p:sp>
        <p:nvSpPr>
          <p:cNvPr id="31" name="Flèche vers la droite 75">
            <a:extLst>
              <a:ext uri="{FF2B5EF4-FFF2-40B4-BE49-F238E27FC236}">
                <a16:creationId xmlns:a16="http://schemas.microsoft.com/office/drawing/2014/main" id="{8BCD6AAB-F249-D74D-B931-94E177C5E221}"/>
              </a:ext>
            </a:extLst>
          </p:cNvPr>
          <p:cNvSpPr/>
          <p:nvPr>
            <p:custDataLst>
              <p:tags r:id="rId8"/>
            </p:custDataLst>
          </p:nvPr>
        </p:nvSpPr>
        <p:spPr>
          <a:xfrm>
            <a:off x="1884566" y="2374039"/>
            <a:ext cx="7141622" cy="953838"/>
          </a:xfrm>
          <a:prstGeom prst="roundRect">
            <a:avLst/>
          </a:pr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r-BE" dirty="0"/>
          </a:p>
        </p:txBody>
      </p:sp>
      <p:sp>
        <p:nvSpPr>
          <p:cNvPr id="34" name="Rectangle à coins arrondis 33">
            <a:extLst>
              <a:ext uri="{FF2B5EF4-FFF2-40B4-BE49-F238E27FC236}">
                <a16:creationId xmlns:a16="http://schemas.microsoft.com/office/drawing/2014/main" id="{CF12D5FA-E864-8A46-A67D-90EA76859929}"/>
              </a:ext>
            </a:extLst>
          </p:cNvPr>
          <p:cNvSpPr/>
          <p:nvPr>
            <p:custDataLst>
              <p:tags r:id="rId9"/>
            </p:custDataLst>
          </p:nvPr>
        </p:nvSpPr>
        <p:spPr>
          <a:xfrm>
            <a:off x="315239" y="3664114"/>
            <a:ext cx="1698141" cy="856091"/>
          </a:xfrm>
          <a:prstGeom prst="roundRect">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le 34"/>
          <p:cNvSpPr/>
          <p:nvPr>
            <p:custDataLst>
              <p:tags r:id="rId10"/>
            </p:custDataLst>
          </p:nvPr>
        </p:nvSpPr>
        <p:spPr>
          <a:xfrm>
            <a:off x="352381" y="3774926"/>
            <a:ext cx="1617715" cy="646331"/>
          </a:xfrm>
          <a:prstGeom prst="rect">
            <a:avLst/>
          </a:prstGeom>
        </p:spPr>
        <p:txBody>
          <a:bodyPr wrap="square">
            <a:spAutoFit/>
          </a:bodyPr>
          <a:lstStyle/>
          <a:p>
            <a:pPr algn="ctr" defTabSz="1244600">
              <a:lnSpc>
                <a:spcPct val="90000"/>
              </a:lnSpc>
              <a:spcBef>
                <a:spcPct val="0"/>
              </a:spcBef>
              <a:spcAft>
                <a:spcPct val="35000"/>
              </a:spcAft>
            </a:pPr>
            <a:r>
              <a:rPr lang="fr-FR" sz="2000" dirty="0" smtClean="0">
                <a:solidFill>
                  <a:schemeClr val="lt1"/>
                </a:solidFill>
                <a:latin typeface="Georgia" panose="02040502050405020303" pitchFamily="18" charset="0"/>
              </a:rPr>
              <a:t>Modalités pratiques</a:t>
            </a:r>
            <a:endParaRPr lang="fr-FR" sz="2000" dirty="0">
              <a:solidFill>
                <a:schemeClr val="lt1"/>
              </a:solidFill>
              <a:latin typeface="Georgia" panose="02040502050405020303" pitchFamily="18" charset="0"/>
            </a:endParaRPr>
          </a:p>
        </p:txBody>
      </p:sp>
      <p:sp>
        <p:nvSpPr>
          <p:cNvPr id="38" name="Rectangle à coins arrondis 37">
            <a:extLst>
              <a:ext uri="{FF2B5EF4-FFF2-40B4-BE49-F238E27FC236}">
                <a16:creationId xmlns:a16="http://schemas.microsoft.com/office/drawing/2014/main" id="{CF12D5FA-E864-8A46-A67D-90EA76859929}"/>
              </a:ext>
            </a:extLst>
          </p:cNvPr>
          <p:cNvSpPr/>
          <p:nvPr>
            <p:custDataLst>
              <p:tags r:id="rId11"/>
            </p:custDataLst>
          </p:nvPr>
        </p:nvSpPr>
        <p:spPr>
          <a:xfrm>
            <a:off x="310101" y="1172609"/>
            <a:ext cx="1674811" cy="961526"/>
          </a:xfrm>
          <a:prstGeom prst="roundRect">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ctangle 38"/>
          <p:cNvSpPr/>
          <p:nvPr>
            <p:custDataLst>
              <p:tags r:id="rId12"/>
            </p:custDataLst>
          </p:nvPr>
        </p:nvSpPr>
        <p:spPr>
          <a:xfrm>
            <a:off x="338648" y="1505290"/>
            <a:ext cx="1617715" cy="369332"/>
          </a:xfrm>
          <a:prstGeom prst="rect">
            <a:avLst/>
          </a:prstGeom>
        </p:spPr>
        <p:txBody>
          <a:bodyPr wrap="square">
            <a:spAutoFit/>
          </a:bodyPr>
          <a:lstStyle/>
          <a:p>
            <a:pPr algn="ctr" defTabSz="1244600">
              <a:lnSpc>
                <a:spcPct val="90000"/>
              </a:lnSpc>
              <a:spcBef>
                <a:spcPct val="0"/>
              </a:spcBef>
              <a:spcAft>
                <a:spcPct val="35000"/>
              </a:spcAft>
            </a:pPr>
            <a:r>
              <a:rPr lang="fr-FR" sz="2000" dirty="0" smtClean="0">
                <a:solidFill>
                  <a:schemeClr val="lt1"/>
                </a:solidFill>
                <a:latin typeface="Georgia" panose="02040502050405020303" pitchFamily="18" charset="0"/>
              </a:rPr>
              <a:t>Contenus</a:t>
            </a:r>
            <a:endParaRPr lang="fr-FR" dirty="0">
              <a:solidFill>
                <a:schemeClr val="lt1"/>
              </a:solidFill>
              <a:latin typeface="Georgia" panose="02040502050405020303" pitchFamily="18" charset="0"/>
            </a:endParaRPr>
          </a:p>
        </p:txBody>
      </p:sp>
      <p:sp>
        <p:nvSpPr>
          <p:cNvPr id="41" name="Flèche vers la droite 4">
            <a:extLst>
              <a:ext uri="{FF2B5EF4-FFF2-40B4-BE49-F238E27FC236}">
                <a16:creationId xmlns:a16="http://schemas.microsoft.com/office/drawing/2014/main" id="{171D9E27-8387-294A-A53A-C6A80FF87328}"/>
              </a:ext>
            </a:extLst>
          </p:cNvPr>
          <p:cNvSpPr txBox="1"/>
          <p:nvPr>
            <p:custDataLst>
              <p:tags r:id="rId13"/>
            </p:custDataLst>
          </p:nvPr>
        </p:nvSpPr>
        <p:spPr>
          <a:xfrm>
            <a:off x="2051172" y="2675583"/>
            <a:ext cx="6601762" cy="376620"/>
          </a:xfrm>
          <a:prstGeom prst="round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 tIns="7620" rIns="7620" bIns="7620" numCol="1" spcCol="1270" anchor="t" anchorCtr="0">
            <a:noAutofit/>
          </a:bodyPr>
          <a:lstStyle/>
          <a:p>
            <a:pPr marL="104775" lvl="1" defTabSz="533400">
              <a:lnSpc>
                <a:spcPct val="90000"/>
              </a:lnSpc>
              <a:spcBef>
                <a:spcPct val="0"/>
              </a:spcBef>
              <a:spcAft>
                <a:spcPct val="15000"/>
              </a:spcAft>
            </a:pPr>
            <a:r>
              <a:rPr lang="fr-FR" sz="2000" b="1" dirty="0" smtClean="0">
                <a:solidFill>
                  <a:schemeClr val="tx1"/>
                </a:solidFill>
              </a:rPr>
              <a:t>Modalités de dispense, critères d’évaluation, immersion, etc. </a:t>
            </a:r>
            <a:endParaRPr lang="fr-FR" sz="2000" b="1" dirty="0">
              <a:solidFill>
                <a:schemeClr val="tx1"/>
              </a:solidFill>
            </a:endParaRPr>
          </a:p>
        </p:txBody>
      </p:sp>
      <p:sp>
        <p:nvSpPr>
          <p:cNvPr id="42" name="Flèche vers la droite 4">
            <a:extLst>
              <a:ext uri="{FF2B5EF4-FFF2-40B4-BE49-F238E27FC236}">
                <a16:creationId xmlns:a16="http://schemas.microsoft.com/office/drawing/2014/main" id="{171D9E27-8387-294A-A53A-C6A80FF87328}"/>
              </a:ext>
            </a:extLst>
          </p:cNvPr>
          <p:cNvSpPr txBox="1"/>
          <p:nvPr>
            <p:custDataLst>
              <p:tags r:id="rId14"/>
            </p:custDataLst>
          </p:nvPr>
        </p:nvSpPr>
        <p:spPr>
          <a:xfrm>
            <a:off x="2107679" y="3879381"/>
            <a:ext cx="4653480" cy="356778"/>
          </a:xfrm>
          <a:prstGeom prst="roundRect">
            <a:avLst/>
          </a:prstGeom>
          <a:solidFill>
            <a:schemeClr val="bg1"/>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 tIns="7620" rIns="7620" bIns="7620" numCol="1" spcCol="1270" anchor="t" anchorCtr="0">
            <a:noAutofit/>
          </a:bodyPr>
          <a:lstStyle/>
          <a:p>
            <a:pPr marL="104775" lvl="1" defTabSz="533400">
              <a:lnSpc>
                <a:spcPct val="90000"/>
              </a:lnSpc>
              <a:spcBef>
                <a:spcPct val="0"/>
              </a:spcBef>
              <a:spcAft>
                <a:spcPct val="15000"/>
              </a:spcAft>
            </a:pPr>
            <a:r>
              <a:rPr lang="fr-FR" sz="2000" b="1" dirty="0" smtClean="0">
                <a:solidFill>
                  <a:schemeClr val="tx1"/>
                </a:solidFill>
              </a:rPr>
              <a:t>Conditions d’accès et conditions de sortie</a:t>
            </a:r>
            <a:endParaRPr lang="fr-FR" sz="2000" b="1" dirty="0">
              <a:solidFill>
                <a:schemeClr val="tx1"/>
              </a:solidFill>
            </a:endParaRPr>
          </a:p>
        </p:txBody>
      </p:sp>
      <p:sp>
        <p:nvSpPr>
          <p:cNvPr id="36" name="Rectangle à coins arrondis 35">
            <a:extLst>
              <a:ext uri="{FF2B5EF4-FFF2-40B4-BE49-F238E27FC236}">
                <a16:creationId xmlns:a16="http://schemas.microsoft.com/office/drawing/2014/main" id="{CF12D5FA-E864-8A46-A67D-90EA76859929}"/>
              </a:ext>
            </a:extLst>
          </p:cNvPr>
          <p:cNvSpPr/>
          <p:nvPr>
            <p:custDataLst>
              <p:tags r:id="rId15"/>
            </p:custDataLst>
          </p:nvPr>
        </p:nvSpPr>
        <p:spPr>
          <a:xfrm>
            <a:off x="323834" y="2406243"/>
            <a:ext cx="1674811" cy="889430"/>
          </a:xfrm>
          <a:prstGeom prst="roundRect">
            <a:avLst/>
          </a:pr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36"/>
          <p:cNvSpPr/>
          <p:nvPr>
            <p:custDataLst>
              <p:tags r:id="rId16"/>
            </p:custDataLst>
          </p:nvPr>
        </p:nvSpPr>
        <p:spPr>
          <a:xfrm>
            <a:off x="267779" y="2544254"/>
            <a:ext cx="1835141" cy="646331"/>
          </a:xfrm>
          <a:prstGeom prst="rect">
            <a:avLst/>
          </a:prstGeom>
        </p:spPr>
        <p:txBody>
          <a:bodyPr wrap="square">
            <a:spAutoFit/>
          </a:bodyPr>
          <a:lstStyle/>
          <a:p>
            <a:pPr algn="ctr" defTabSz="1244600">
              <a:lnSpc>
                <a:spcPct val="90000"/>
              </a:lnSpc>
              <a:spcBef>
                <a:spcPct val="0"/>
              </a:spcBef>
              <a:spcAft>
                <a:spcPct val="35000"/>
              </a:spcAft>
            </a:pPr>
            <a:r>
              <a:rPr lang="fr-FR" sz="2000" dirty="0" smtClean="0">
                <a:solidFill>
                  <a:schemeClr val="lt1"/>
                </a:solidFill>
                <a:latin typeface="Georgia" panose="02040502050405020303" pitchFamily="18" charset="0"/>
              </a:rPr>
              <a:t>Démarches</a:t>
            </a:r>
            <a:r>
              <a:rPr lang="fr-FR" sz="2000" i="1" dirty="0" smtClean="0">
                <a:solidFill>
                  <a:schemeClr val="lt1"/>
                </a:solidFill>
                <a:latin typeface="Georgia" panose="02040502050405020303" pitchFamily="18" charset="0"/>
              </a:rPr>
              <a:t> </a:t>
            </a:r>
            <a:r>
              <a:rPr lang="fr-FR" sz="2000" dirty="0" smtClean="0">
                <a:solidFill>
                  <a:schemeClr val="lt1"/>
                </a:solidFill>
                <a:latin typeface="Georgia" panose="02040502050405020303" pitchFamily="18" charset="0"/>
              </a:rPr>
              <a:t>pédagogiques</a:t>
            </a:r>
            <a:endParaRPr lang="fr-FR" sz="2000" dirty="0">
              <a:solidFill>
                <a:schemeClr val="lt1"/>
              </a:solidFill>
              <a:latin typeface="Georgia" panose="02040502050405020303" pitchFamily="18" charset="0"/>
            </a:endParaRPr>
          </a:p>
        </p:txBody>
      </p:sp>
    </p:spTree>
    <p:extLst>
      <p:ext uri="{BB962C8B-B14F-4D97-AF65-F5344CB8AC3E}">
        <p14:creationId xmlns:p14="http://schemas.microsoft.com/office/powerpoint/2010/main" val="5147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animBg="1"/>
      <p:bldP spid="35" grpId="0"/>
      <p:bldP spid="39" grpId="0"/>
      <p:bldP spid="41" grpId="0" animBg="1"/>
      <p:bldP spid="42"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11E9A864-781C-3740-85C7-7F1C2F550D73}"/>
              </a:ext>
            </a:extLst>
          </p:cNvPr>
          <p:cNvGrpSpPr/>
          <p:nvPr>
            <p:custDataLst>
              <p:tags r:id="rId1"/>
            </p:custDataLst>
          </p:nvPr>
        </p:nvGrpSpPr>
        <p:grpSpPr>
          <a:xfrm>
            <a:off x="536843" y="1420203"/>
            <a:ext cx="1722774" cy="548159"/>
            <a:chOff x="1656411" y="872562"/>
            <a:chExt cx="2152543" cy="1034741"/>
          </a:xfrm>
        </p:grpSpPr>
        <p:sp>
          <p:nvSpPr>
            <p:cNvPr id="5" name="Rectangle 4">
              <a:extLst>
                <a:ext uri="{FF2B5EF4-FFF2-40B4-BE49-F238E27FC236}">
                  <a16:creationId xmlns:a16="http://schemas.microsoft.com/office/drawing/2014/main" id="{FD1950F7-8E63-B649-91D8-D2C6C64FE434}"/>
                </a:ext>
              </a:extLst>
            </p:cNvPr>
            <p:cNvSpPr/>
            <p:nvPr/>
          </p:nvSpPr>
          <p:spPr>
            <a:xfrm>
              <a:off x="2199624" y="872562"/>
              <a:ext cx="1342801" cy="6712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 name="ZoneTexte 5">
              <a:extLst>
                <a:ext uri="{FF2B5EF4-FFF2-40B4-BE49-F238E27FC236}">
                  <a16:creationId xmlns:a16="http://schemas.microsoft.com/office/drawing/2014/main" id="{A4E4F4D8-EDFF-C24C-8EBB-5425AC5C90AF}"/>
                </a:ext>
              </a:extLst>
            </p:cNvPr>
            <p:cNvSpPr txBox="1"/>
            <p:nvPr/>
          </p:nvSpPr>
          <p:spPr>
            <a:xfrm>
              <a:off x="1656411" y="1236063"/>
              <a:ext cx="2152543" cy="67124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FR" sz="1700" b="1" kern="1200" dirty="0" smtClean="0"/>
                <a:t>Formations académiques traditionnelles</a:t>
              </a:r>
              <a:endParaRPr lang="fr-FR" sz="1700" b="1" kern="1200" dirty="0"/>
            </a:p>
          </p:txBody>
        </p:sp>
      </p:grpSp>
      <p:sp>
        <p:nvSpPr>
          <p:cNvPr id="13" name="Rectangle 12">
            <a:extLst>
              <a:ext uri="{FF2B5EF4-FFF2-40B4-BE49-F238E27FC236}">
                <a16:creationId xmlns:a16="http://schemas.microsoft.com/office/drawing/2014/main" id="{107687DA-6833-FF4A-BA72-47CD7ACC3E9E}"/>
              </a:ext>
            </a:extLst>
          </p:cNvPr>
          <p:cNvSpPr/>
          <p:nvPr>
            <p:custDataLst>
              <p:tags r:id="rId2"/>
            </p:custDataLst>
          </p:nvPr>
        </p:nvSpPr>
        <p:spPr>
          <a:xfrm>
            <a:off x="977018" y="4848910"/>
            <a:ext cx="1074702" cy="5243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Rectangle à coins arrondis 15">
            <a:extLst>
              <a:ext uri="{FF2B5EF4-FFF2-40B4-BE49-F238E27FC236}">
                <a16:creationId xmlns:a16="http://schemas.microsoft.com/office/drawing/2014/main" id="{22723192-1DCF-764D-B284-22B74059AA08}"/>
              </a:ext>
            </a:extLst>
          </p:cNvPr>
          <p:cNvSpPr/>
          <p:nvPr>
            <p:custDataLst>
              <p:tags r:id="rId3"/>
            </p:custDataLst>
          </p:nvPr>
        </p:nvSpPr>
        <p:spPr>
          <a:xfrm>
            <a:off x="2259616" y="987798"/>
            <a:ext cx="6884384" cy="1494011"/>
          </a:xfrm>
          <a:prstGeom prst="roundRect">
            <a:avLst/>
          </a:prstGeom>
        </p:spPr>
        <p:style>
          <a:lnRef idx="1">
            <a:schemeClr val="accent3"/>
          </a:lnRef>
          <a:fillRef idx="1002">
            <a:schemeClr val="lt2"/>
          </a:fillRef>
          <a:effectRef idx="1">
            <a:schemeClr val="accent3"/>
          </a:effectRef>
          <a:fontRef idx="minor">
            <a:schemeClr val="dk1"/>
          </a:fontRef>
        </p:style>
        <p:txBody>
          <a:bodyPr/>
          <a:lstStyle/>
          <a:p>
            <a:pPr marL="285750" indent="-285750">
              <a:buFont typeface="Arial" panose="020B0604020202020204" pitchFamily="34" charset="0"/>
              <a:buChar char="•"/>
            </a:pPr>
            <a:r>
              <a:rPr lang="fr-BE" sz="1700" b="1" dirty="0" smtClean="0"/>
              <a:t>Cours IA principalement dans des filières d’ingénieur ou informatique</a:t>
            </a:r>
          </a:p>
          <a:p>
            <a:pPr marL="285750" indent="-285750">
              <a:buFont typeface="Arial" panose="020B0604020202020204" pitchFamily="34" charset="0"/>
              <a:buChar char="•"/>
            </a:pPr>
            <a:r>
              <a:rPr lang="fr-BE" sz="1700" b="1" dirty="0" smtClean="0"/>
              <a:t>Cours IA en option de programmes « généralistes »</a:t>
            </a:r>
          </a:p>
          <a:p>
            <a:pPr marL="285750" indent="-285750">
              <a:buFont typeface="Arial" panose="020B0604020202020204" pitchFamily="34" charset="0"/>
              <a:buChar char="•"/>
            </a:pPr>
            <a:r>
              <a:rPr lang="fr-BE" sz="1700" b="1" dirty="0" smtClean="0"/>
              <a:t>Méthodes traditionnelles : cours théoriques, stage, TFE</a:t>
            </a:r>
          </a:p>
          <a:p>
            <a:pPr marL="285750" indent="-285750">
              <a:buFont typeface="Arial" panose="020B0604020202020204" pitchFamily="34" charset="0"/>
              <a:buChar char="•"/>
            </a:pPr>
            <a:endParaRPr lang="fr-BE" dirty="0"/>
          </a:p>
          <a:p>
            <a:pPr marL="285750" indent="-285750">
              <a:buFont typeface="Arial" panose="020B0604020202020204" pitchFamily="34" charset="0"/>
              <a:buChar char="•"/>
            </a:pPr>
            <a:r>
              <a:rPr lang="fr-BE" sz="2000" b="1" dirty="0" smtClean="0"/>
              <a:t>Compétences : digitales + -		métier - 		</a:t>
            </a:r>
            <a:r>
              <a:rPr lang="fr-BE" sz="2000" b="1" i="1" dirty="0" smtClean="0"/>
              <a:t>soft </a:t>
            </a:r>
            <a:r>
              <a:rPr lang="fr-BE" sz="2000" b="1" i="1" dirty="0" err="1" smtClean="0"/>
              <a:t>skills</a:t>
            </a:r>
            <a:r>
              <a:rPr lang="fr-BE" sz="2000" b="1" i="1" dirty="0" smtClean="0"/>
              <a:t> </a:t>
            </a:r>
            <a:r>
              <a:rPr lang="fr-BE" sz="2000" b="1" dirty="0" smtClean="0"/>
              <a:t>+ </a:t>
            </a:r>
            <a:endParaRPr lang="fr-BE" sz="2000" b="1" i="1" dirty="0" smtClean="0"/>
          </a:p>
        </p:txBody>
      </p:sp>
      <p:sp>
        <p:nvSpPr>
          <p:cNvPr id="29" name="Titre 3"/>
          <p:cNvSpPr txBox="1">
            <a:spLocks/>
          </p:cNvSpPr>
          <p:nvPr>
            <p:custDataLst>
              <p:tags r:id="rId4"/>
            </p:custDataLst>
          </p:nvPr>
        </p:nvSpPr>
        <p:spPr>
          <a:xfrm>
            <a:off x="656360" y="255839"/>
            <a:ext cx="7886700" cy="6470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dirty="0" smtClean="0">
                <a:solidFill>
                  <a:srgbClr val="000000"/>
                </a:solidFill>
                <a:latin typeface="Georgia" panose="02040502050405020303" pitchFamily="18" charset="0"/>
                <a:ea typeface="+mn-ea"/>
                <a:cs typeface="+mn-cs"/>
              </a:rPr>
              <a:t>Principaux résultats</a:t>
            </a:r>
            <a:endParaRPr lang="en-US" sz="3600" dirty="0">
              <a:solidFill>
                <a:srgbClr val="000000"/>
              </a:solidFill>
              <a:latin typeface="Georgia" panose="02040502050405020303" pitchFamily="18" charset="0"/>
              <a:ea typeface="+mn-ea"/>
              <a:cs typeface="+mn-cs"/>
            </a:endParaRPr>
          </a:p>
        </p:txBody>
      </p:sp>
      <p:sp>
        <p:nvSpPr>
          <p:cNvPr id="27" name="Arc plein 26">
            <a:extLst>
              <a:ext uri="{FF2B5EF4-FFF2-40B4-BE49-F238E27FC236}">
                <a16:creationId xmlns:a16="http://schemas.microsoft.com/office/drawing/2014/main" id="{83564134-5688-8F44-BAAE-E11B79CAAFD1}"/>
              </a:ext>
            </a:extLst>
          </p:cNvPr>
          <p:cNvSpPr/>
          <p:nvPr>
            <p:custDataLst>
              <p:tags r:id="rId5"/>
            </p:custDataLst>
          </p:nvPr>
        </p:nvSpPr>
        <p:spPr>
          <a:xfrm rot="18481780">
            <a:off x="461538" y="872127"/>
            <a:ext cx="1873384" cy="1846507"/>
          </a:xfrm>
          <a:prstGeom prst="blockArc">
            <a:avLst>
              <a:gd name="adj1" fmla="val 13139121"/>
              <a:gd name="adj2" fmla="val 7797073"/>
              <a:gd name="adj3" fmla="val 10248"/>
            </a:avLst>
          </a:prstGeom>
          <a:solidFill>
            <a:schemeClr val="tx2">
              <a:lumMod val="75000"/>
              <a:alpha val="74902"/>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36" name="Image 35"/>
          <p:cNvPicPr>
            <a:picLocks noChangeAspect="1"/>
          </p:cNvPicPr>
          <p:nvPr>
            <p:custDataLst>
              <p:tags r:id="rId6"/>
            </p:custDataLst>
          </p:nvPr>
        </p:nvPicPr>
        <p:blipFill>
          <a:blip r:embed="rId8" cstate="print">
            <a:extLst>
              <a:ext uri="{28A0092B-C50C-407E-A947-70E740481C1C}">
                <a14:useLocalDpi xmlns:a14="http://schemas.microsoft.com/office/drawing/2010/main" val="0"/>
              </a:ext>
            </a:extLst>
          </a:blip>
          <a:stretch>
            <a:fillRect/>
          </a:stretch>
        </p:blipFill>
        <p:spPr>
          <a:xfrm>
            <a:off x="466674" y="6021288"/>
            <a:ext cx="1585046" cy="540122"/>
          </a:xfrm>
          <a:prstGeom prst="rect">
            <a:avLst/>
          </a:prstGeom>
        </p:spPr>
      </p:pic>
    </p:spTree>
    <p:extLst>
      <p:ext uri="{BB962C8B-B14F-4D97-AF65-F5344CB8AC3E}">
        <p14:creationId xmlns:p14="http://schemas.microsoft.com/office/powerpoint/2010/main" val="30633606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7"/>
</p:tagLst>
</file>

<file path=ppt/tags/tag102.xml><?xml version="1.0" encoding="utf-8"?>
<p:tagLst xmlns:a="http://schemas.openxmlformats.org/drawingml/2006/main" xmlns:r="http://schemas.openxmlformats.org/officeDocument/2006/relationships" xmlns:p="http://schemas.openxmlformats.org/presentationml/2006/main">
  <p:tag name="NUM" val="8"/>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6"/>
</p:tagLst>
</file>

<file path=ppt/tags/tag114.xml><?xml version="1.0" encoding="utf-8"?>
<p:tagLst xmlns:a="http://schemas.openxmlformats.org/drawingml/2006/main" xmlns:r="http://schemas.openxmlformats.org/officeDocument/2006/relationships" xmlns:p="http://schemas.openxmlformats.org/presentationml/2006/main">
  <p:tag name="NUM" val="7"/>
</p:tagLst>
</file>

<file path=ppt/tags/tag115.xml><?xml version="1.0" encoding="utf-8"?>
<p:tagLst xmlns:a="http://schemas.openxmlformats.org/drawingml/2006/main" xmlns:r="http://schemas.openxmlformats.org/officeDocument/2006/relationships" xmlns:p="http://schemas.openxmlformats.org/presentationml/2006/main">
  <p:tag name="NUM" val="8"/>
</p:tagLst>
</file>

<file path=ppt/tags/tag116.xml><?xml version="1.0" encoding="utf-8"?>
<p:tagLst xmlns:a="http://schemas.openxmlformats.org/drawingml/2006/main" xmlns:r="http://schemas.openxmlformats.org/officeDocument/2006/relationships" xmlns:p="http://schemas.openxmlformats.org/presentationml/2006/main">
  <p:tag name="NUM" val="9"/>
</p:tagLst>
</file>

<file path=ppt/tags/tag117.xml><?xml version="1.0" encoding="utf-8"?>
<p:tagLst xmlns:a="http://schemas.openxmlformats.org/drawingml/2006/main" xmlns:r="http://schemas.openxmlformats.org/officeDocument/2006/relationships" xmlns:p="http://schemas.openxmlformats.org/presentationml/2006/main">
  <p:tag name="NUM" val="10"/>
</p:tagLst>
</file>

<file path=ppt/tags/tag118.xml><?xml version="1.0" encoding="utf-8"?>
<p:tagLst xmlns:a="http://schemas.openxmlformats.org/drawingml/2006/main" xmlns:r="http://schemas.openxmlformats.org/officeDocument/2006/relationships" xmlns:p="http://schemas.openxmlformats.org/presentationml/2006/main">
  <p:tag name="NUM" val="11"/>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6"/>
</p:tagLst>
</file>

<file path=ppt/tags/tag125.xml><?xml version="1.0" encoding="utf-8"?>
<p:tagLst xmlns:a="http://schemas.openxmlformats.org/drawingml/2006/main" xmlns:r="http://schemas.openxmlformats.org/officeDocument/2006/relationships" xmlns:p="http://schemas.openxmlformats.org/presentationml/2006/main">
  <p:tag name="NUM" val="7"/>
</p:tagLst>
</file>

<file path=ppt/tags/tag126.xml><?xml version="1.0" encoding="utf-8"?>
<p:tagLst xmlns:a="http://schemas.openxmlformats.org/drawingml/2006/main" xmlns:r="http://schemas.openxmlformats.org/officeDocument/2006/relationships" xmlns:p="http://schemas.openxmlformats.org/presentationml/2006/main">
  <p:tag name="NUM" val="8"/>
</p:tagLst>
</file>

<file path=ppt/tags/tag127.xml><?xml version="1.0" encoding="utf-8"?>
<p:tagLst xmlns:a="http://schemas.openxmlformats.org/drawingml/2006/main" xmlns:r="http://schemas.openxmlformats.org/officeDocument/2006/relationships" xmlns:p="http://schemas.openxmlformats.org/presentationml/2006/main">
  <p:tag name="NUM" val="9"/>
</p:tagLst>
</file>

<file path=ppt/tags/tag128.xml><?xml version="1.0" encoding="utf-8"?>
<p:tagLst xmlns:a="http://schemas.openxmlformats.org/drawingml/2006/main" xmlns:r="http://schemas.openxmlformats.org/officeDocument/2006/relationships" xmlns:p="http://schemas.openxmlformats.org/presentationml/2006/main">
  <p:tag name="NUM" val="10"/>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3"/>
</p:tagLst>
</file>

<file path=ppt/tags/tag132.xml><?xml version="1.0" encoding="utf-8"?>
<p:tagLst xmlns:a="http://schemas.openxmlformats.org/drawingml/2006/main" xmlns:r="http://schemas.openxmlformats.org/officeDocument/2006/relationships" xmlns:p="http://schemas.openxmlformats.org/presentationml/2006/main">
  <p:tag name="NUM" val="4"/>
</p:tagLst>
</file>

<file path=ppt/tags/tag133.xml><?xml version="1.0" encoding="utf-8"?>
<p:tagLst xmlns:a="http://schemas.openxmlformats.org/drawingml/2006/main" xmlns:r="http://schemas.openxmlformats.org/officeDocument/2006/relationships" xmlns:p="http://schemas.openxmlformats.org/presentationml/2006/main">
  <p:tag name="NUM" val="5"/>
</p:tagLst>
</file>

<file path=ppt/tags/tag134.xml><?xml version="1.0" encoding="utf-8"?>
<p:tagLst xmlns:a="http://schemas.openxmlformats.org/drawingml/2006/main" xmlns:r="http://schemas.openxmlformats.org/officeDocument/2006/relationships" xmlns:p="http://schemas.openxmlformats.org/presentationml/2006/main">
  <p:tag name="NUM" val="6"/>
</p:tagLst>
</file>

<file path=ppt/tags/tag135.xml><?xml version="1.0" encoding="utf-8"?>
<p:tagLst xmlns:a="http://schemas.openxmlformats.org/drawingml/2006/main" xmlns:r="http://schemas.openxmlformats.org/officeDocument/2006/relationships" xmlns:p="http://schemas.openxmlformats.org/presentationml/2006/main">
  <p:tag name="NUM" val="7"/>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39.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5"/>
</p:tagLst>
</file>

<file path=ppt/tags/tag141.xml><?xml version="1.0" encoding="utf-8"?>
<p:tagLst xmlns:a="http://schemas.openxmlformats.org/drawingml/2006/main" xmlns:r="http://schemas.openxmlformats.org/officeDocument/2006/relationships" xmlns:p="http://schemas.openxmlformats.org/presentationml/2006/main">
  <p:tag name="NUM" val="6"/>
</p:tagLst>
</file>

<file path=ppt/tags/tag142.xml><?xml version="1.0" encoding="utf-8"?>
<p:tagLst xmlns:a="http://schemas.openxmlformats.org/drawingml/2006/main" xmlns:r="http://schemas.openxmlformats.org/officeDocument/2006/relationships" xmlns:p="http://schemas.openxmlformats.org/presentationml/2006/main">
  <p:tag name="NUM" val="7"/>
</p:tagLst>
</file>

<file path=ppt/tags/tag143.xml><?xml version="1.0" encoding="utf-8"?>
<p:tagLst xmlns:a="http://schemas.openxmlformats.org/drawingml/2006/main" xmlns:r="http://schemas.openxmlformats.org/officeDocument/2006/relationships" xmlns:p="http://schemas.openxmlformats.org/presentationml/2006/main">
  <p:tag name="NUM" val="8"/>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8"/>
</p:tagLst>
</file>

<file path=ppt/tags/tag152.xml><?xml version="1.0" encoding="utf-8"?>
<p:tagLst xmlns:a="http://schemas.openxmlformats.org/drawingml/2006/main" xmlns:r="http://schemas.openxmlformats.org/officeDocument/2006/relationships" xmlns:p="http://schemas.openxmlformats.org/presentationml/2006/main">
  <p:tag name="NUM" val="9"/>
</p:tagLst>
</file>

<file path=ppt/tags/tag153.xml><?xml version="1.0" encoding="utf-8"?>
<p:tagLst xmlns:a="http://schemas.openxmlformats.org/drawingml/2006/main" xmlns:r="http://schemas.openxmlformats.org/officeDocument/2006/relationships" xmlns:p="http://schemas.openxmlformats.org/presentationml/2006/main">
  <p:tag name="NUM" val="10"/>
</p:tagLst>
</file>

<file path=ppt/tags/tag154.xml><?xml version="1.0" encoding="utf-8"?>
<p:tagLst xmlns:a="http://schemas.openxmlformats.org/drawingml/2006/main" xmlns:r="http://schemas.openxmlformats.org/officeDocument/2006/relationships" xmlns:p="http://schemas.openxmlformats.org/presentationml/2006/main">
  <p:tag name="NUM" val="11"/>
</p:tagLst>
</file>

<file path=ppt/tags/tag155.xml><?xml version="1.0" encoding="utf-8"?>
<p:tagLst xmlns:a="http://schemas.openxmlformats.org/drawingml/2006/main" xmlns:r="http://schemas.openxmlformats.org/officeDocument/2006/relationships" xmlns:p="http://schemas.openxmlformats.org/presentationml/2006/main">
  <p:tag name="NUM" val="1"/>
</p:tagLst>
</file>

<file path=ppt/tags/tag156.xml><?xml version="1.0" encoding="utf-8"?>
<p:tagLst xmlns:a="http://schemas.openxmlformats.org/drawingml/2006/main" xmlns:r="http://schemas.openxmlformats.org/officeDocument/2006/relationships" xmlns:p="http://schemas.openxmlformats.org/presentationml/2006/main">
  <p:tag name="NUM" val="2"/>
</p:tagLst>
</file>

<file path=ppt/tags/tag157.xml><?xml version="1.0" encoding="utf-8"?>
<p:tagLst xmlns:a="http://schemas.openxmlformats.org/drawingml/2006/main" xmlns:r="http://schemas.openxmlformats.org/officeDocument/2006/relationships" xmlns:p="http://schemas.openxmlformats.org/presentationml/2006/main">
  <p:tag name="NUM" val="3"/>
</p:tagLst>
</file>

<file path=ppt/tags/tag158.xml><?xml version="1.0" encoding="utf-8"?>
<p:tagLst xmlns:a="http://schemas.openxmlformats.org/drawingml/2006/main" xmlns:r="http://schemas.openxmlformats.org/officeDocument/2006/relationships" xmlns:p="http://schemas.openxmlformats.org/presentationml/2006/main">
  <p:tag name="NUM" val="4"/>
</p:tagLst>
</file>

<file path=ppt/tags/tag159.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6"/>
</p:tagLst>
</file>

<file path=ppt/tags/tag161.xml><?xml version="1.0" encoding="utf-8"?>
<p:tagLst xmlns:a="http://schemas.openxmlformats.org/drawingml/2006/main" xmlns:r="http://schemas.openxmlformats.org/officeDocument/2006/relationships" xmlns:p="http://schemas.openxmlformats.org/presentationml/2006/main">
  <p:tag name="NUM" val="7"/>
</p:tagLst>
</file>

<file path=ppt/tags/tag162.xml><?xml version="1.0" encoding="utf-8"?>
<p:tagLst xmlns:a="http://schemas.openxmlformats.org/drawingml/2006/main" xmlns:r="http://schemas.openxmlformats.org/officeDocument/2006/relationships" xmlns:p="http://schemas.openxmlformats.org/presentationml/2006/main">
  <p:tag name="NUM" val="8"/>
</p:tagLst>
</file>

<file path=ppt/tags/tag163.xml><?xml version="1.0" encoding="utf-8"?>
<p:tagLst xmlns:a="http://schemas.openxmlformats.org/drawingml/2006/main" xmlns:r="http://schemas.openxmlformats.org/officeDocument/2006/relationships" xmlns:p="http://schemas.openxmlformats.org/presentationml/2006/main">
  <p:tag name="NUM" val="9"/>
</p:tagLst>
</file>

<file path=ppt/tags/tag164.xml><?xml version="1.0" encoding="utf-8"?>
<p:tagLst xmlns:a="http://schemas.openxmlformats.org/drawingml/2006/main" xmlns:r="http://schemas.openxmlformats.org/officeDocument/2006/relationships" xmlns:p="http://schemas.openxmlformats.org/presentationml/2006/main">
  <p:tag name="NUM" val="10"/>
</p:tagLst>
</file>

<file path=ppt/tags/tag165.xml><?xml version="1.0" encoding="utf-8"?>
<p:tagLst xmlns:a="http://schemas.openxmlformats.org/drawingml/2006/main" xmlns:r="http://schemas.openxmlformats.org/officeDocument/2006/relationships" xmlns:p="http://schemas.openxmlformats.org/presentationml/2006/main">
  <p:tag name="NUM" val="11"/>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9"/>
</p:tagLst>
</file>

<file path=ppt/tags/tag29.xml><?xml version="1.0" encoding="utf-8"?>
<p:tagLst xmlns:a="http://schemas.openxmlformats.org/drawingml/2006/main" xmlns:r="http://schemas.openxmlformats.org/officeDocument/2006/relationships" xmlns:p="http://schemas.openxmlformats.org/presentationml/2006/main">
  <p:tag name="NUM" val="10"/>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1"/>
</p:tagLst>
</file>

<file path=ppt/tags/tag31.xml><?xml version="1.0" encoding="utf-8"?>
<p:tagLst xmlns:a="http://schemas.openxmlformats.org/drawingml/2006/main" xmlns:r="http://schemas.openxmlformats.org/officeDocument/2006/relationships" xmlns:p="http://schemas.openxmlformats.org/presentationml/2006/main">
  <p:tag name="NUM" val="12"/>
</p:tagLst>
</file>

<file path=ppt/tags/tag32.xml><?xml version="1.0" encoding="utf-8"?>
<p:tagLst xmlns:a="http://schemas.openxmlformats.org/drawingml/2006/main" xmlns:r="http://schemas.openxmlformats.org/officeDocument/2006/relationships" xmlns:p="http://schemas.openxmlformats.org/presentationml/2006/main">
  <p:tag name="NUM" val="13"/>
</p:tagLst>
</file>

<file path=ppt/tags/tag33.xml><?xml version="1.0" encoding="utf-8"?>
<p:tagLst xmlns:a="http://schemas.openxmlformats.org/drawingml/2006/main" xmlns:r="http://schemas.openxmlformats.org/officeDocument/2006/relationships" xmlns:p="http://schemas.openxmlformats.org/presentationml/2006/main">
  <p:tag name="NUM" val="14"/>
</p:tagLst>
</file>

<file path=ppt/tags/tag34.xml><?xml version="1.0" encoding="utf-8"?>
<p:tagLst xmlns:a="http://schemas.openxmlformats.org/drawingml/2006/main" xmlns:r="http://schemas.openxmlformats.org/officeDocument/2006/relationships" xmlns:p="http://schemas.openxmlformats.org/presentationml/2006/main">
  <p:tag name="NUM" val="15"/>
</p:tagLst>
</file>

<file path=ppt/tags/tag35.xml><?xml version="1.0" encoding="utf-8"?>
<p:tagLst xmlns:a="http://schemas.openxmlformats.org/drawingml/2006/main" xmlns:r="http://schemas.openxmlformats.org/officeDocument/2006/relationships" xmlns:p="http://schemas.openxmlformats.org/presentationml/2006/main">
  <p:tag name="NUM" val="16"/>
</p:tagLst>
</file>

<file path=ppt/tags/tag36.xml><?xml version="1.0" encoding="utf-8"?>
<p:tagLst xmlns:a="http://schemas.openxmlformats.org/drawingml/2006/main" xmlns:r="http://schemas.openxmlformats.org/officeDocument/2006/relationships" xmlns:p="http://schemas.openxmlformats.org/presentationml/2006/main">
  <p:tag name="NUM" val="17"/>
</p:tagLst>
</file>

<file path=ppt/tags/tag37.xml><?xml version="1.0" encoding="utf-8"?>
<p:tagLst xmlns:a="http://schemas.openxmlformats.org/drawingml/2006/main" xmlns:r="http://schemas.openxmlformats.org/officeDocument/2006/relationships" xmlns:p="http://schemas.openxmlformats.org/presentationml/2006/main">
  <p:tag name="NUM" val="18"/>
</p:tagLst>
</file>

<file path=ppt/tags/tag38.xml><?xml version="1.0" encoding="utf-8"?>
<p:tagLst xmlns:a="http://schemas.openxmlformats.org/drawingml/2006/main" xmlns:r="http://schemas.openxmlformats.org/officeDocument/2006/relationships" xmlns:p="http://schemas.openxmlformats.org/presentationml/2006/main">
  <p:tag name="NUM" val="19"/>
</p:tagLst>
</file>

<file path=ppt/tags/tag39.xml><?xml version="1.0" encoding="utf-8"?>
<p:tagLst xmlns:a="http://schemas.openxmlformats.org/drawingml/2006/main" xmlns:r="http://schemas.openxmlformats.org/officeDocument/2006/relationships" xmlns:p="http://schemas.openxmlformats.org/presentationml/2006/main">
  <p:tag name="NUM" val="20"/>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1"/>
</p:tagLst>
</file>

<file path=ppt/tags/tag41.xml><?xml version="1.0" encoding="utf-8"?>
<p:tagLst xmlns:a="http://schemas.openxmlformats.org/drawingml/2006/main" xmlns:r="http://schemas.openxmlformats.org/officeDocument/2006/relationships" xmlns:p="http://schemas.openxmlformats.org/presentationml/2006/main">
  <p:tag name="NUM" val="22"/>
</p:tagLst>
</file>

<file path=ppt/tags/tag42.xml><?xml version="1.0" encoding="utf-8"?>
<p:tagLst xmlns:a="http://schemas.openxmlformats.org/drawingml/2006/main" xmlns:r="http://schemas.openxmlformats.org/officeDocument/2006/relationships" xmlns:p="http://schemas.openxmlformats.org/presentationml/2006/main">
  <p:tag name="NUM" val="23"/>
</p:tagLst>
</file>

<file path=ppt/tags/tag43.xml><?xml version="1.0" encoding="utf-8"?>
<p:tagLst xmlns:a="http://schemas.openxmlformats.org/drawingml/2006/main" xmlns:r="http://schemas.openxmlformats.org/officeDocument/2006/relationships" xmlns:p="http://schemas.openxmlformats.org/presentationml/2006/main">
  <p:tag name="NUM" val="24"/>
</p:tagLst>
</file>

<file path=ppt/tags/tag44.xml><?xml version="1.0" encoding="utf-8"?>
<p:tagLst xmlns:a="http://schemas.openxmlformats.org/drawingml/2006/main" xmlns:r="http://schemas.openxmlformats.org/officeDocument/2006/relationships" xmlns:p="http://schemas.openxmlformats.org/presentationml/2006/main">
  <p:tag name="NUM" val="25"/>
</p:tagLst>
</file>

<file path=ppt/tags/tag45.xml><?xml version="1.0" encoding="utf-8"?>
<p:tagLst xmlns:a="http://schemas.openxmlformats.org/drawingml/2006/main" xmlns:r="http://schemas.openxmlformats.org/officeDocument/2006/relationships" xmlns:p="http://schemas.openxmlformats.org/presentationml/2006/main">
  <p:tag name="NUM" val="26"/>
</p:tagLst>
</file>

<file path=ppt/tags/tag46.xml><?xml version="1.0" encoding="utf-8"?>
<p:tagLst xmlns:a="http://schemas.openxmlformats.org/drawingml/2006/main" xmlns:r="http://schemas.openxmlformats.org/officeDocument/2006/relationships" xmlns:p="http://schemas.openxmlformats.org/presentationml/2006/main">
  <p:tag name="NUM" val="27"/>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11"/>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10"/>
</p:tagLst>
</file>

<file path=ppt/tags/tag68.xml><?xml version="1.0" encoding="utf-8"?>
<p:tagLst xmlns:a="http://schemas.openxmlformats.org/drawingml/2006/main" xmlns:r="http://schemas.openxmlformats.org/officeDocument/2006/relationships" xmlns:p="http://schemas.openxmlformats.org/presentationml/2006/main">
  <p:tag name="NUM" val="11"/>
</p:tagLst>
</file>

<file path=ppt/tags/tag69.xml><?xml version="1.0" encoding="utf-8"?>
<p:tagLst xmlns:a="http://schemas.openxmlformats.org/drawingml/2006/main" xmlns:r="http://schemas.openxmlformats.org/officeDocument/2006/relationships" xmlns:p="http://schemas.openxmlformats.org/presentationml/2006/main">
  <p:tag name="NUM" val="1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9"/>
</p:tagLst>
</file>

<file path=ppt/tags/tag79.xml><?xml version="1.0" encoding="utf-8"?>
<p:tagLst xmlns:a="http://schemas.openxmlformats.org/drawingml/2006/main" xmlns:r="http://schemas.openxmlformats.org/officeDocument/2006/relationships" xmlns:p="http://schemas.openxmlformats.org/presentationml/2006/main">
  <p:tag name="NUM" val="10"/>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1"/>
</p:tagLst>
</file>

<file path=ppt/tags/tag81.xml><?xml version="1.0" encoding="utf-8"?>
<p:tagLst xmlns:a="http://schemas.openxmlformats.org/drawingml/2006/main" xmlns:r="http://schemas.openxmlformats.org/officeDocument/2006/relationships" xmlns:p="http://schemas.openxmlformats.org/presentationml/2006/main">
  <p:tag name="NUM" val="12"/>
</p:tagLst>
</file>

<file path=ppt/tags/tag82.xml><?xml version="1.0" encoding="utf-8"?>
<p:tagLst xmlns:a="http://schemas.openxmlformats.org/drawingml/2006/main" xmlns:r="http://schemas.openxmlformats.org/officeDocument/2006/relationships" xmlns:p="http://schemas.openxmlformats.org/presentationml/2006/main">
  <p:tag name="NUM" val="13"/>
</p:tagLst>
</file>

<file path=ppt/tags/tag83.xml><?xml version="1.0" encoding="utf-8"?>
<p:tagLst xmlns:a="http://schemas.openxmlformats.org/drawingml/2006/main" xmlns:r="http://schemas.openxmlformats.org/officeDocument/2006/relationships" xmlns:p="http://schemas.openxmlformats.org/presentationml/2006/main">
  <p:tag name="NUM" val="14"/>
</p:tagLst>
</file>

<file path=ppt/tags/tag84.xml><?xml version="1.0" encoding="utf-8"?>
<p:tagLst xmlns:a="http://schemas.openxmlformats.org/drawingml/2006/main" xmlns:r="http://schemas.openxmlformats.org/officeDocument/2006/relationships" xmlns:p="http://schemas.openxmlformats.org/presentationml/2006/main">
  <p:tag name="NUM" val="15"/>
</p:tagLst>
</file>

<file path=ppt/tags/tag85.xml><?xml version="1.0" encoding="utf-8"?>
<p:tagLst xmlns:a="http://schemas.openxmlformats.org/drawingml/2006/main" xmlns:r="http://schemas.openxmlformats.org/officeDocument/2006/relationships" xmlns:p="http://schemas.openxmlformats.org/presentationml/2006/main">
  <p:tag name="NUM" val="16"/>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3"/>
</p:tagLst>
</file>

<file path=ppt/tags/tag89.xml><?xml version="1.0" encoding="utf-8"?>
<p:tagLst xmlns:a="http://schemas.openxmlformats.org/drawingml/2006/main" xmlns:r="http://schemas.openxmlformats.org/officeDocument/2006/relationships" xmlns:p="http://schemas.openxmlformats.org/presentationml/2006/main">
  <p:tag name="NUM" val="4"/>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4729</TotalTime>
  <Words>1145</Words>
  <Application>Microsoft Office PowerPoint</Application>
  <PresentationFormat>Affichage à l'écran (4:3)</PresentationFormat>
  <Paragraphs>164</Paragraphs>
  <Slides>18</Slides>
  <Notes>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18</vt:i4>
      </vt:variant>
    </vt:vector>
  </HeadingPairs>
  <TitlesOfParts>
    <vt:vector size="27" baseType="lpstr">
      <vt:lpstr>맑은 고딕</vt:lpstr>
      <vt:lpstr>Arial</vt:lpstr>
      <vt:lpstr>Calibri</vt:lpstr>
      <vt:lpstr>Calibri Light</vt:lpstr>
      <vt:lpstr>DejaVu Sans</vt:lpstr>
      <vt:lpstr>Georgia</vt:lpstr>
      <vt:lpstr>Times New Roman</vt:lpstr>
      <vt:lpstr>Wingdings</vt:lpstr>
      <vt:lpstr>1_Conception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Simon Wuidar</dc:creator>
  <cp:lastModifiedBy>Simon Wuidar</cp:lastModifiedBy>
  <cp:revision>509</cp:revision>
  <dcterms:created xsi:type="dcterms:W3CDTF">2020-10-05T13:29:29Z</dcterms:created>
  <dcterms:modified xsi:type="dcterms:W3CDTF">2020-10-15T07:31:33Z</dcterms:modified>
</cp:coreProperties>
</file>