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1" r:id="rId4"/>
    <p:sldId id="257" r:id="rId5"/>
    <p:sldId id="258" r:id="rId6"/>
    <p:sldId id="259" r:id="rId7"/>
    <p:sldId id="260" r:id="rId8"/>
    <p:sldId id="265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1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37666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30214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9178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526859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2630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57287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977469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63323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4305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6134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08240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048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82576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66142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6183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38944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20386-2C6D-4E68-B14E-35B516FF5CF2}" type="datetimeFigureOut">
              <a:rPr lang="fr-BE" smtClean="0"/>
              <a:t>16-09-20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098F978-1CB3-4076-A6EC-C93315F6602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52630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77B8949F-B089-4FB4-B90F-4697A2FBA231}"/>
              </a:ext>
            </a:extLst>
          </p:cNvPr>
          <p:cNvSpPr txBox="1"/>
          <p:nvPr/>
        </p:nvSpPr>
        <p:spPr>
          <a:xfrm>
            <a:off x="2009670" y="984738"/>
            <a:ext cx="78276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Challenges in the Tea Industry in Burundi: Upgrading and Sustainability Policies</a:t>
            </a:r>
            <a:endParaRPr lang="fr-BE" sz="360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EB170B9-6D07-4003-B0DC-0428CE456945}"/>
              </a:ext>
            </a:extLst>
          </p:cNvPr>
          <p:cNvSpPr txBox="1"/>
          <p:nvPr/>
        </p:nvSpPr>
        <p:spPr>
          <a:xfrm>
            <a:off x="2080009" y="4592097"/>
            <a:ext cx="3908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Pierre Bitama (PhD </a:t>
            </a:r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 Philippe </a:t>
            </a:r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Burny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F5E8077-FE22-442A-8F6D-64B3E63225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9521" y="3564938"/>
            <a:ext cx="2484246" cy="2308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96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space réservé du contenu 10">
            <a:extLst>
              <a:ext uri="{FF2B5EF4-FFF2-40B4-BE49-F238E27FC236}">
                <a16:creationId xmlns:a16="http://schemas.microsoft.com/office/drawing/2014/main" id="{83E9F76B-7CDF-4D38-B0C6-6A993FF224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2404" y="1229658"/>
            <a:ext cx="2813539" cy="3342342"/>
          </a:xfr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4AC81DAB-190A-4811-B1D3-A6A72112A7DA}"/>
              </a:ext>
            </a:extLst>
          </p:cNvPr>
          <p:cNvSpPr txBox="1"/>
          <p:nvPr/>
        </p:nvSpPr>
        <p:spPr>
          <a:xfrm>
            <a:off x="1698171" y="522514"/>
            <a:ext cx="39188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60908CD-2210-49CD-B1A4-7186079F390A}"/>
              </a:ext>
            </a:extLst>
          </p:cNvPr>
          <p:cNvSpPr txBox="1"/>
          <p:nvPr/>
        </p:nvSpPr>
        <p:spPr>
          <a:xfrm>
            <a:off x="1004835" y="1597688"/>
            <a:ext cx="3788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6A5ADE8-F358-4472-B5AE-6C5B957E9EC5}"/>
              </a:ext>
            </a:extLst>
          </p:cNvPr>
          <p:cNvSpPr txBox="1"/>
          <p:nvPr/>
        </p:nvSpPr>
        <p:spPr>
          <a:xfrm>
            <a:off x="1004835" y="2069960"/>
            <a:ext cx="2813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5068D21-D3F8-4378-82B8-8970D2B4AEF9}"/>
              </a:ext>
            </a:extLst>
          </p:cNvPr>
          <p:cNvSpPr txBox="1"/>
          <p:nvPr/>
        </p:nvSpPr>
        <p:spPr>
          <a:xfrm>
            <a:off x="1004835" y="2572378"/>
            <a:ext cx="289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discussion</a:t>
            </a:r>
          </a:p>
        </p:txBody>
      </p:sp>
    </p:spTree>
    <p:extLst>
      <p:ext uri="{BB962C8B-B14F-4D97-AF65-F5344CB8AC3E}">
        <p14:creationId xmlns:p14="http://schemas.microsoft.com/office/powerpoint/2010/main" val="1718224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Espace réservé du contenu 18">
            <a:extLst>
              <a:ext uri="{FF2B5EF4-FFF2-40B4-BE49-F238E27FC236}">
                <a16:creationId xmlns:a16="http://schemas.microsoft.com/office/drawing/2014/main" id="{A7B85AFA-6000-44B0-A951-625384CE1A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22511" y="411982"/>
            <a:ext cx="4111546" cy="2552282"/>
          </a:xfr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5523800F-7C88-41A1-B844-981E76645DE0}"/>
              </a:ext>
            </a:extLst>
          </p:cNvPr>
          <p:cNvSpPr txBox="1"/>
          <p:nvPr/>
        </p:nvSpPr>
        <p:spPr>
          <a:xfrm>
            <a:off x="1778558" y="532563"/>
            <a:ext cx="41115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 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97F999D-E9B4-48F4-87B0-BEAE411B71DE}"/>
              </a:ext>
            </a:extLst>
          </p:cNvPr>
          <p:cNvSpPr txBox="1"/>
          <p:nvPr/>
        </p:nvSpPr>
        <p:spPr>
          <a:xfrm>
            <a:off x="1175657" y="2090057"/>
            <a:ext cx="5245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 plant : A 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strategic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cash 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crop</a:t>
            </a:r>
            <a:endParaRPr lang="fr-B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0C0A100A-521E-4A66-8368-40D2C8C63DA5}"/>
              </a:ext>
            </a:extLst>
          </p:cNvPr>
          <p:cNvSpPr txBox="1"/>
          <p:nvPr/>
        </p:nvSpPr>
        <p:spPr>
          <a:xfrm>
            <a:off x="1175657" y="2563242"/>
            <a:ext cx="5245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Black 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tea’s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best 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quality</a:t>
            </a:r>
            <a:endParaRPr lang="fr-B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EDDB91BB-4239-4C85-A79F-F1C58E8BD722}"/>
              </a:ext>
            </a:extLst>
          </p:cNvPr>
          <p:cNvSpPr txBox="1"/>
          <p:nvPr/>
        </p:nvSpPr>
        <p:spPr>
          <a:xfrm>
            <a:off x="1175657" y="2963352"/>
            <a:ext cx="54093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 plots, 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low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production (0.2% in the world)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44297AF-EC5A-4216-8D8A-E70B24F9D662}"/>
              </a:ext>
            </a:extLst>
          </p:cNvPr>
          <p:cNvSpPr txBox="1"/>
          <p:nvPr/>
        </p:nvSpPr>
        <p:spPr>
          <a:xfrm>
            <a:off x="1175657" y="3494539"/>
            <a:ext cx="44313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supply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international 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market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ABA64B3C-0998-4BE5-AF49-174941192636}"/>
              </a:ext>
            </a:extLst>
          </p:cNvPr>
          <p:cNvSpPr txBox="1"/>
          <p:nvPr/>
        </p:nvSpPr>
        <p:spPr>
          <a:xfrm>
            <a:off x="6511332" y="6312423"/>
            <a:ext cx="5061856" cy="267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2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Source: Chang, 2015; FAOSTAT, 2019</a:t>
            </a:r>
            <a:endParaRPr lang="fr-BE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D11D5E9-9A25-4E28-B995-B5E99320B3BD}"/>
              </a:ext>
            </a:extLst>
          </p:cNvPr>
          <p:cNvSpPr txBox="1"/>
          <p:nvPr/>
        </p:nvSpPr>
        <p:spPr>
          <a:xfrm>
            <a:off x="6297924" y="3038849"/>
            <a:ext cx="60943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Top ten ranked leading countries in tea production, exportation and consumption (by thousand tonnes)</a:t>
            </a:r>
            <a:endParaRPr lang="fr-BE" sz="14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FFD3339-1FB3-4600-8F84-155411C7EF93}"/>
              </a:ext>
            </a:extLst>
          </p:cNvPr>
          <p:cNvSpPr txBox="1"/>
          <p:nvPr/>
        </p:nvSpPr>
        <p:spPr>
          <a:xfrm>
            <a:off x="6199833" y="3562069"/>
            <a:ext cx="5858811" cy="2750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BE" dirty="0"/>
          </a:p>
        </p:txBody>
      </p:sp>
      <p:pic>
        <p:nvPicPr>
          <p:cNvPr id="15" name="table">
            <a:extLst>
              <a:ext uri="{FF2B5EF4-FFF2-40B4-BE49-F238E27FC236}">
                <a16:creationId xmlns:a16="http://schemas.microsoft.com/office/drawing/2014/main" id="{F139912B-468A-461B-B5DA-EF5253E10A7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297924" y="3612817"/>
            <a:ext cx="5760720" cy="2662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09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7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A055E8AE-075B-4912-B8E2-61F67D0BC5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87942" y="743098"/>
            <a:ext cx="3299257" cy="3547548"/>
          </a:xfr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0D9BF617-795B-46ED-BA31-F275B29BDEA6}"/>
              </a:ext>
            </a:extLst>
          </p:cNvPr>
          <p:cNvSpPr txBox="1"/>
          <p:nvPr/>
        </p:nvSpPr>
        <p:spPr>
          <a:xfrm>
            <a:off x="1085222" y="442127"/>
            <a:ext cx="7817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MATERIALS &amp; METHODS 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588401C-8D7B-4551-8A51-044AFDDDC9FB}"/>
              </a:ext>
            </a:extLst>
          </p:cNvPr>
          <p:cNvSpPr txBox="1"/>
          <p:nvPr/>
        </p:nvSpPr>
        <p:spPr>
          <a:xfrm>
            <a:off x="1446962" y="1567543"/>
            <a:ext cx="65615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Qualitative 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E027D3B-877A-4BA9-ABB2-486A91CC0B2C}"/>
              </a:ext>
            </a:extLst>
          </p:cNvPr>
          <p:cNvSpPr txBox="1"/>
          <p:nvPr/>
        </p:nvSpPr>
        <p:spPr>
          <a:xfrm>
            <a:off x="2080009" y="2578683"/>
            <a:ext cx="5828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Upstream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downstream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actors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randomly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selected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0582C88-DF79-4C19-A8DD-4B26BC03351F}"/>
              </a:ext>
            </a:extLst>
          </p:cNvPr>
          <p:cNvSpPr txBox="1"/>
          <p:nvPr/>
        </p:nvSpPr>
        <p:spPr>
          <a:xfrm>
            <a:off x="3533719" y="3028890"/>
            <a:ext cx="4474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Semi-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structured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interviews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DEDC84F-B449-439E-9502-D8F8582F1B7D}"/>
              </a:ext>
            </a:extLst>
          </p:cNvPr>
          <p:cNvSpPr txBox="1"/>
          <p:nvPr/>
        </p:nvSpPr>
        <p:spPr>
          <a:xfrm>
            <a:off x="3604059" y="3562045"/>
            <a:ext cx="43039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group, observation 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AE77F8B-367F-4FBC-8B5E-2985CD5084B6}"/>
              </a:ext>
            </a:extLst>
          </p:cNvPr>
          <p:cNvSpPr txBox="1"/>
          <p:nvPr/>
        </p:nvSpPr>
        <p:spPr>
          <a:xfrm>
            <a:off x="1446962" y="2123942"/>
            <a:ext cx="28436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6CA09DF-41C1-40D5-B533-06B248E1A893}"/>
              </a:ext>
            </a:extLst>
          </p:cNvPr>
          <p:cNvSpPr txBox="1"/>
          <p:nvPr/>
        </p:nvSpPr>
        <p:spPr>
          <a:xfrm>
            <a:off x="1587639" y="4039437"/>
            <a:ext cx="46724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data: 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articles, books, reports, etc.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0A48B04-F8CC-4BC1-8216-C0D6FEA0F75D}"/>
              </a:ext>
            </a:extLst>
          </p:cNvPr>
          <p:cNvSpPr txBox="1"/>
          <p:nvPr/>
        </p:nvSpPr>
        <p:spPr>
          <a:xfrm>
            <a:off x="1688123" y="4762919"/>
            <a:ext cx="417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Qualitative 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content 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5930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BC0E5D1B-6A69-4680-9152-B1C0816055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8568" y="597248"/>
            <a:ext cx="2952750" cy="2517741"/>
          </a:xfr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86E74594-96B8-4C9D-9AC0-09DEE63339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0683" y="597249"/>
            <a:ext cx="2583131" cy="241239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18C548B3-B5FD-4893-B8D5-41C53FEBC0FF}"/>
              </a:ext>
            </a:extLst>
          </p:cNvPr>
          <p:cNvSpPr txBox="1"/>
          <p:nvPr/>
        </p:nvSpPr>
        <p:spPr>
          <a:xfrm>
            <a:off x="3215474" y="221064"/>
            <a:ext cx="63405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r-BE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discussion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AC65428-C860-4397-872C-456DC3DA9EC4}"/>
              </a:ext>
            </a:extLst>
          </p:cNvPr>
          <p:cNvSpPr txBox="1"/>
          <p:nvPr/>
        </p:nvSpPr>
        <p:spPr>
          <a:xfrm>
            <a:off x="763675" y="3265714"/>
            <a:ext cx="295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Black </a:t>
            </a:r>
            <a:r>
              <a:rPr lang="fr-BE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Tea’s</a:t>
            </a:r>
            <a:r>
              <a:rPr lang="fr-BE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Price </a:t>
            </a:r>
            <a:r>
              <a:rPr lang="fr-BE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Volatility</a:t>
            </a:r>
            <a:endParaRPr lang="fr-BE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9F541DA-60AA-486A-B0BF-07CFD5E71C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675" y="3665824"/>
            <a:ext cx="2827643" cy="27432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40207706-1BF7-4AA5-B26F-3421830370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0350" y="6429120"/>
            <a:ext cx="2023382" cy="323850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2B0D719B-C715-48F3-8B54-F30CC357C0FB}"/>
              </a:ext>
            </a:extLst>
          </p:cNvPr>
          <p:cNvSpPr txBox="1"/>
          <p:nvPr/>
        </p:nvSpPr>
        <p:spPr>
          <a:xfrm>
            <a:off x="4270549" y="3696565"/>
            <a:ext cx="2572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oversupply</a:t>
            </a:r>
            <a:r>
              <a:rPr lang="en-GB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 the market </a:t>
            </a:r>
            <a:endParaRPr lang="fr-BE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837CEE2-A709-421E-B435-D6B11995CB08}"/>
              </a:ext>
            </a:extLst>
          </p:cNvPr>
          <p:cNvSpPr txBox="1"/>
          <p:nvPr/>
        </p:nvSpPr>
        <p:spPr>
          <a:xfrm>
            <a:off x="3858568" y="4231585"/>
            <a:ext cx="33869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Inelastic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 price (BT: -0.32 </a:t>
            </a:r>
            <a:r>
              <a:rPr lang="en-GB">
                <a:latin typeface="Times New Roman" panose="02020603050405020304" pitchFamily="18" charset="0"/>
                <a:ea typeface="Calibri" panose="020F0502020204030204" pitchFamily="34" charset="0"/>
              </a:rPr>
              <a:t>to -0.80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fr-BE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36C5500-1EF3-47E0-9C78-293AA912BAF8}"/>
              </a:ext>
            </a:extLst>
          </p:cNvPr>
          <p:cNvSpPr txBox="1"/>
          <p:nvPr/>
        </p:nvSpPr>
        <p:spPr>
          <a:xfrm>
            <a:off x="4381081" y="4883499"/>
            <a:ext cx="3175278" cy="670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High quality &amp; certification standards</a:t>
            </a:r>
            <a:endParaRPr lang="fr-B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Flèche : gauche 19">
            <a:extLst>
              <a:ext uri="{FF2B5EF4-FFF2-40B4-BE49-F238E27FC236}">
                <a16:creationId xmlns:a16="http://schemas.microsoft.com/office/drawing/2014/main" id="{52343A00-FAE7-4F52-AEA6-4C7E84B69186}"/>
              </a:ext>
            </a:extLst>
          </p:cNvPr>
          <p:cNvSpPr/>
          <p:nvPr/>
        </p:nvSpPr>
        <p:spPr>
          <a:xfrm>
            <a:off x="3716424" y="4600917"/>
            <a:ext cx="428023" cy="483549"/>
          </a:xfrm>
          <a:prstGeom prst="leftArrow">
            <a:avLst/>
          </a:prstGeom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2" name="Flèche : droite 21">
            <a:extLst>
              <a:ext uri="{FF2B5EF4-FFF2-40B4-BE49-F238E27FC236}">
                <a16:creationId xmlns:a16="http://schemas.microsoft.com/office/drawing/2014/main" id="{9FAA6590-BCA1-4859-B1F6-4244C80D128C}"/>
              </a:ext>
            </a:extLst>
          </p:cNvPr>
          <p:cNvSpPr/>
          <p:nvPr/>
        </p:nvSpPr>
        <p:spPr>
          <a:xfrm>
            <a:off x="7556359" y="4231585"/>
            <a:ext cx="733531" cy="571527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6E75C0C8-A650-42E9-9061-09B5DB2D41AF}"/>
              </a:ext>
            </a:extLst>
          </p:cNvPr>
          <p:cNvSpPr txBox="1"/>
          <p:nvPr/>
        </p:nvSpPr>
        <p:spPr>
          <a:xfrm>
            <a:off x="8460711" y="4102405"/>
            <a:ext cx="2763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Diversification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AE1D990-CF2F-4C2E-A16B-520F239F6158}"/>
              </a:ext>
            </a:extLst>
          </p:cNvPr>
          <p:cNvSpPr txBox="1"/>
          <p:nvPr/>
        </p:nvSpPr>
        <p:spPr>
          <a:xfrm>
            <a:off x="8600683" y="4722725"/>
            <a:ext cx="2827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alue-added &amp; high-quality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26762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4" grpId="0"/>
      <p:bldP spid="16" grpId="0"/>
      <p:bldP spid="17" grpId="0"/>
      <p:bldP spid="20" grpId="0" animBg="1"/>
      <p:bldP spid="22" grpId="0" animBg="1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4">
            <a:extLst>
              <a:ext uri="{FF2B5EF4-FFF2-40B4-BE49-F238E27FC236}">
                <a16:creationId xmlns:a16="http://schemas.microsoft.com/office/drawing/2014/main" id="{E5435B17-6ED5-44F6-BB3E-B5F24B6016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2715" y="433205"/>
            <a:ext cx="2952750" cy="2228850"/>
          </a:xfr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87CD1D39-4AB6-44E0-942A-746E813444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6893" y="433205"/>
            <a:ext cx="3516922" cy="2350188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65F390D8-EB30-482F-AD58-DD13677DE920}"/>
              </a:ext>
            </a:extLst>
          </p:cNvPr>
          <p:cNvSpPr txBox="1"/>
          <p:nvPr/>
        </p:nvSpPr>
        <p:spPr>
          <a:xfrm>
            <a:off x="562708" y="2783393"/>
            <a:ext cx="4119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certification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5CB76D1-5B55-4839-A8D5-FB71544B3AF2}"/>
              </a:ext>
            </a:extLst>
          </p:cNvPr>
          <p:cNvSpPr txBox="1"/>
          <p:nvPr/>
        </p:nvSpPr>
        <p:spPr>
          <a:xfrm>
            <a:off x="2925912" y="311867"/>
            <a:ext cx="60943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BE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r-BE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discussion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44DB88-5F11-42ED-997D-130166BE3E17}"/>
              </a:ext>
            </a:extLst>
          </p:cNvPr>
          <p:cNvSpPr txBox="1"/>
          <p:nvPr/>
        </p:nvSpPr>
        <p:spPr>
          <a:xfrm>
            <a:off x="1457426" y="3403256"/>
            <a:ext cx="2330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Rainforest alliance</a:t>
            </a:r>
            <a:endParaRPr lang="fr-BE" dirty="0"/>
          </a:p>
        </p:txBody>
      </p:sp>
      <p:sp>
        <p:nvSpPr>
          <p:cNvPr id="12" name="Flèche : droite 11">
            <a:extLst>
              <a:ext uri="{FF2B5EF4-FFF2-40B4-BE49-F238E27FC236}">
                <a16:creationId xmlns:a16="http://schemas.microsoft.com/office/drawing/2014/main" id="{A8AFA990-08D0-4B5B-B7C2-BFB7869D4A34}"/>
              </a:ext>
            </a:extLst>
          </p:cNvPr>
          <p:cNvSpPr/>
          <p:nvPr/>
        </p:nvSpPr>
        <p:spPr>
          <a:xfrm>
            <a:off x="5001213" y="3271408"/>
            <a:ext cx="693336" cy="596341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D4B511D-CAFD-4331-8C33-B097B6F874CE}"/>
              </a:ext>
            </a:extLst>
          </p:cNvPr>
          <p:cNvSpPr txBox="1"/>
          <p:nvPr/>
        </p:nvSpPr>
        <p:spPr>
          <a:xfrm>
            <a:off x="7003700" y="3255666"/>
            <a:ext cx="1145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Fairtrade</a:t>
            </a:r>
            <a:endParaRPr lang="fr-BE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D97C483-7BD6-4B64-93D7-96585ADB831F}"/>
              </a:ext>
            </a:extLst>
          </p:cNvPr>
          <p:cNvSpPr txBox="1"/>
          <p:nvPr/>
        </p:nvSpPr>
        <p:spPr>
          <a:xfrm>
            <a:off x="8149214" y="3263537"/>
            <a:ext cx="974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Organic</a:t>
            </a:r>
            <a:endParaRPr lang="fr-BE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8AA46A2-BE5A-4C65-ABBB-5D01D01E139C}"/>
              </a:ext>
            </a:extLst>
          </p:cNvPr>
          <p:cNvSpPr txBox="1"/>
          <p:nvPr/>
        </p:nvSpPr>
        <p:spPr>
          <a:xfrm>
            <a:off x="9709642" y="3255666"/>
            <a:ext cx="20498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Rainforest Alliance</a:t>
            </a:r>
            <a:endParaRPr lang="fr-BE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7C1695F3-8922-4F37-86E3-5AF107F39C0D}"/>
              </a:ext>
            </a:extLst>
          </p:cNvPr>
          <p:cNvSpPr txBox="1"/>
          <p:nvPr/>
        </p:nvSpPr>
        <p:spPr>
          <a:xfrm>
            <a:off x="9020236" y="3271408"/>
            <a:ext cx="7213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UTZ</a:t>
            </a:r>
            <a:endParaRPr lang="fr-BE" dirty="0"/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0BCFDA13-E293-4BCD-B81E-F7A99F4E29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9444" y="4340497"/>
            <a:ext cx="2886075" cy="1943100"/>
          </a:xfrm>
          <a:prstGeom prst="rect">
            <a:avLst/>
          </a:prstGeom>
        </p:spPr>
      </p:pic>
      <p:sp>
        <p:nvSpPr>
          <p:cNvPr id="25" name="Flèche : bas 24">
            <a:extLst>
              <a:ext uri="{FF2B5EF4-FFF2-40B4-BE49-F238E27FC236}">
                <a16:creationId xmlns:a16="http://schemas.microsoft.com/office/drawing/2014/main" id="{DDF7442F-E445-438A-BF24-7CC0E771A46E}"/>
              </a:ext>
            </a:extLst>
          </p:cNvPr>
          <p:cNvSpPr/>
          <p:nvPr/>
        </p:nvSpPr>
        <p:spPr>
          <a:xfrm>
            <a:off x="4872351" y="3947745"/>
            <a:ext cx="620130" cy="312756"/>
          </a:xfrm>
          <a:prstGeom prst="downArrow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13461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2" grpId="0" animBg="1"/>
      <p:bldP spid="13" grpId="0"/>
      <p:bldP spid="14" grpId="0"/>
      <p:bldP spid="18" grpId="0"/>
      <p:bldP spid="20" grpId="0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4">
            <a:extLst>
              <a:ext uri="{FF2B5EF4-FFF2-40B4-BE49-F238E27FC236}">
                <a16:creationId xmlns:a16="http://schemas.microsoft.com/office/drawing/2014/main" id="{6DFA612B-1C23-4088-8158-A2EC7EEEAA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7935" y="337213"/>
            <a:ext cx="2952750" cy="2228850"/>
          </a:xfr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DBDB43C-3589-4ED8-A533-A82E9AD30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0683" y="337213"/>
            <a:ext cx="2583131" cy="222885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328EBF97-A373-4AE1-AF93-E507B3BA92A7}"/>
              </a:ext>
            </a:extLst>
          </p:cNvPr>
          <p:cNvSpPr txBox="1"/>
          <p:nvPr/>
        </p:nvSpPr>
        <p:spPr>
          <a:xfrm>
            <a:off x="612949" y="2773345"/>
            <a:ext cx="31551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Processing</a:t>
            </a:r>
            <a:r>
              <a:rPr lang="fr-BE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Equipment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DA61EC0-6F64-4ED3-B9F6-936DB04E2606}"/>
              </a:ext>
            </a:extLst>
          </p:cNvPr>
          <p:cNvSpPr txBox="1"/>
          <p:nvPr/>
        </p:nvSpPr>
        <p:spPr>
          <a:xfrm>
            <a:off x="7184571" y="2713055"/>
            <a:ext cx="3999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Investment in equipment</a:t>
            </a:r>
            <a:endParaRPr lang="fr-BE" dirty="0"/>
          </a:p>
        </p:txBody>
      </p:sp>
      <p:sp>
        <p:nvSpPr>
          <p:cNvPr id="10" name="Flèche : droite 9">
            <a:extLst>
              <a:ext uri="{FF2B5EF4-FFF2-40B4-BE49-F238E27FC236}">
                <a16:creationId xmlns:a16="http://schemas.microsoft.com/office/drawing/2014/main" id="{0841FD65-0104-4DF8-B62E-B01264345449}"/>
              </a:ext>
            </a:extLst>
          </p:cNvPr>
          <p:cNvSpPr/>
          <p:nvPr/>
        </p:nvSpPr>
        <p:spPr>
          <a:xfrm>
            <a:off x="4612193" y="2773345"/>
            <a:ext cx="964642" cy="400110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89E53C6-90A1-4BC0-B0A6-47948C5C1FDB}"/>
              </a:ext>
            </a:extLst>
          </p:cNvPr>
          <p:cNvSpPr txBox="1"/>
          <p:nvPr/>
        </p:nvSpPr>
        <p:spPr>
          <a:xfrm>
            <a:off x="542612" y="3173455"/>
            <a:ext cx="23312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Energy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3B8CA12-5B1F-4061-82D1-1A9449A77B58}"/>
              </a:ext>
            </a:extLst>
          </p:cNvPr>
          <p:cNvSpPr txBox="1"/>
          <p:nvPr/>
        </p:nvSpPr>
        <p:spPr>
          <a:xfrm>
            <a:off x="612949" y="3573565"/>
            <a:ext cx="333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H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ydroelectric power + Firewood</a:t>
            </a:r>
            <a:endParaRPr lang="fr-BE" dirty="0"/>
          </a:p>
        </p:txBody>
      </p:sp>
      <p:sp>
        <p:nvSpPr>
          <p:cNvPr id="14" name="Flèche : bas 13">
            <a:extLst>
              <a:ext uri="{FF2B5EF4-FFF2-40B4-BE49-F238E27FC236}">
                <a16:creationId xmlns:a16="http://schemas.microsoft.com/office/drawing/2014/main" id="{16F6DE56-7C3C-4E4C-B3E7-A570E7BD1965}"/>
              </a:ext>
            </a:extLst>
          </p:cNvPr>
          <p:cNvSpPr/>
          <p:nvPr/>
        </p:nvSpPr>
        <p:spPr>
          <a:xfrm>
            <a:off x="2009670" y="3973675"/>
            <a:ext cx="391886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2644EE8-6B1A-485F-A762-7D962411747B}"/>
              </a:ext>
            </a:extLst>
          </p:cNvPr>
          <p:cNvSpPr txBox="1"/>
          <p:nvPr/>
        </p:nvSpPr>
        <p:spPr>
          <a:xfrm>
            <a:off x="1446962" y="4451420"/>
            <a:ext cx="16278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Deforestation</a:t>
            </a:r>
            <a:r>
              <a:rPr lang="fr-BE" dirty="0"/>
              <a:t> </a:t>
            </a:r>
          </a:p>
        </p:txBody>
      </p:sp>
      <p:sp>
        <p:nvSpPr>
          <p:cNvPr id="17" name="Flèche : droite 16">
            <a:extLst>
              <a:ext uri="{FF2B5EF4-FFF2-40B4-BE49-F238E27FC236}">
                <a16:creationId xmlns:a16="http://schemas.microsoft.com/office/drawing/2014/main" id="{E9E69C63-F6ED-4A9C-BFDE-DE87A14C3215}"/>
              </a:ext>
            </a:extLst>
          </p:cNvPr>
          <p:cNvSpPr/>
          <p:nvPr/>
        </p:nvSpPr>
        <p:spPr>
          <a:xfrm>
            <a:off x="4612193" y="3958286"/>
            <a:ext cx="964642" cy="400110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EF733927-8E70-4908-9B87-71520096946C}"/>
              </a:ext>
            </a:extLst>
          </p:cNvPr>
          <p:cNvSpPr txBox="1"/>
          <p:nvPr/>
        </p:nvSpPr>
        <p:spPr>
          <a:xfrm>
            <a:off x="7184571" y="3758231"/>
            <a:ext cx="2997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Reforestation</a:t>
            </a:r>
            <a:endParaRPr lang="fr-BE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B4925BF3-6D71-40AE-A799-40583FBDDC56}"/>
              </a:ext>
            </a:extLst>
          </p:cNvPr>
          <p:cNvSpPr txBox="1"/>
          <p:nvPr/>
        </p:nvSpPr>
        <p:spPr>
          <a:xfrm>
            <a:off x="7184571" y="4205199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S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olar 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&amp; 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wind power energy</a:t>
            </a:r>
            <a:endParaRPr lang="fr-BE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65CDD60-DE58-4229-AF4F-10D7EB0AFC8A}"/>
              </a:ext>
            </a:extLst>
          </p:cNvPr>
          <p:cNvSpPr txBox="1"/>
          <p:nvPr/>
        </p:nvSpPr>
        <p:spPr>
          <a:xfrm>
            <a:off x="542612" y="5064369"/>
            <a:ext cx="2250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 </a:t>
            </a:r>
            <a:r>
              <a:rPr lang="fr-BE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variety</a:t>
            </a:r>
            <a:endParaRPr lang="fr-BE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FE65397-5F80-43CB-9220-665763520D2B}"/>
              </a:ext>
            </a:extLst>
          </p:cNvPr>
          <p:cNvSpPr txBox="1"/>
          <p:nvPr/>
        </p:nvSpPr>
        <p:spPr>
          <a:xfrm>
            <a:off x="542612" y="5556738"/>
            <a:ext cx="161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 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tree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</a:t>
            </a:r>
            <a:r>
              <a:rPr lang="fr-B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3" name="Flèche : droite 22">
            <a:extLst>
              <a:ext uri="{FF2B5EF4-FFF2-40B4-BE49-F238E27FC236}">
                <a16:creationId xmlns:a16="http://schemas.microsoft.com/office/drawing/2014/main" id="{905EFDFF-FDFD-4EAB-8FE9-C01C6A2D2007}"/>
              </a:ext>
            </a:extLst>
          </p:cNvPr>
          <p:cNvSpPr/>
          <p:nvPr/>
        </p:nvSpPr>
        <p:spPr>
          <a:xfrm>
            <a:off x="4625592" y="5464479"/>
            <a:ext cx="964642" cy="400110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5BF4418A-2497-48FA-B04A-B8C2D5D0BA76}"/>
              </a:ext>
            </a:extLst>
          </p:cNvPr>
          <p:cNvSpPr txBox="1"/>
          <p:nvPr/>
        </p:nvSpPr>
        <p:spPr>
          <a:xfrm>
            <a:off x="6631913" y="5202177"/>
            <a:ext cx="3707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GB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roductive</a:t>
            </a:r>
            <a:r>
              <a:rPr lang="en-GB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varieties/ hybrids</a:t>
            </a:r>
            <a:endParaRPr lang="fr-BE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202D4F91-6967-4C1B-A17F-19404831FBAF}"/>
              </a:ext>
            </a:extLst>
          </p:cNvPr>
          <p:cNvSpPr txBox="1"/>
          <p:nvPr/>
        </p:nvSpPr>
        <p:spPr>
          <a:xfrm>
            <a:off x="6601768" y="5546410"/>
            <a:ext cx="5017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ppropriate fertilizers + Organic manure &amp; mulch </a:t>
            </a:r>
            <a:endParaRPr lang="fr-BE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ACA1AF6E-5D9B-4E6A-8996-EB2E1C16AD39}"/>
              </a:ext>
            </a:extLst>
          </p:cNvPr>
          <p:cNvSpPr txBox="1"/>
          <p:nvPr/>
        </p:nvSpPr>
        <p:spPr>
          <a:xfrm>
            <a:off x="6631913" y="5839193"/>
            <a:ext cx="4672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Subsidize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small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farmers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87195FBB-6BC9-4300-B324-9E6B90C3009F}"/>
              </a:ext>
            </a:extLst>
          </p:cNvPr>
          <p:cNvSpPr txBox="1"/>
          <p:nvPr/>
        </p:nvSpPr>
        <p:spPr>
          <a:xfrm>
            <a:off x="6782637" y="6208525"/>
            <a:ext cx="4943789" cy="38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Intercroping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ex. </a:t>
            </a:r>
            <a:r>
              <a:rPr lang="fr-BE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Grevillea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9FEB3DB8-E2B2-492B-9EE2-23F621144A18}"/>
              </a:ext>
            </a:extLst>
          </p:cNvPr>
          <p:cNvSpPr txBox="1"/>
          <p:nvPr/>
        </p:nvSpPr>
        <p:spPr>
          <a:xfrm>
            <a:off x="3016182" y="408599"/>
            <a:ext cx="60943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BE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r-BE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discussion </a:t>
            </a:r>
          </a:p>
        </p:txBody>
      </p:sp>
    </p:spTree>
    <p:extLst>
      <p:ext uri="{BB962C8B-B14F-4D97-AF65-F5344CB8AC3E}">
        <p14:creationId xmlns:p14="http://schemas.microsoft.com/office/powerpoint/2010/main" val="284726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 animBg="1"/>
      <p:bldP spid="11" grpId="0"/>
      <p:bldP spid="12" grpId="0"/>
      <p:bldP spid="14" grpId="0" animBg="1"/>
      <p:bldP spid="15" grpId="0"/>
      <p:bldP spid="17" grpId="0" animBg="1"/>
      <p:bldP spid="18" grpId="0"/>
      <p:bldP spid="19" grpId="0"/>
      <p:bldP spid="20" grpId="0"/>
      <p:bldP spid="21" grpId="0"/>
      <p:bldP spid="23" grpId="0" animBg="1"/>
      <p:bldP spid="24" grpId="0"/>
      <p:bldP spid="25" grpId="0"/>
      <p:bldP spid="26" grpId="0"/>
      <p:bldP spid="27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4">
            <a:extLst>
              <a:ext uri="{FF2B5EF4-FFF2-40B4-BE49-F238E27FC236}">
                <a16:creationId xmlns:a16="http://schemas.microsoft.com/office/drawing/2014/main" id="{20623CB6-C02A-4E2D-AA7E-B9DABF8E3B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7779" y="257550"/>
            <a:ext cx="2952750" cy="2228850"/>
          </a:xfr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D4D89F5-262E-4BB4-8DDF-62DFC956D1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0132" y="257550"/>
            <a:ext cx="3516922" cy="2350188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71FA4029-BF85-4553-8190-8191AAF4F17F}"/>
              </a:ext>
            </a:extLst>
          </p:cNvPr>
          <p:cNvSpPr txBox="1"/>
          <p:nvPr/>
        </p:nvSpPr>
        <p:spPr>
          <a:xfrm>
            <a:off x="2974312" y="257550"/>
            <a:ext cx="661054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BE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r-BE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discussion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6B24774-4C5F-4911-8D6F-BD81FD311187}"/>
              </a:ext>
            </a:extLst>
          </p:cNvPr>
          <p:cNvSpPr txBox="1"/>
          <p:nvPr/>
        </p:nvSpPr>
        <p:spPr>
          <a:xfrm>
            <a:off x="773723" y="2607738"/>
            <a:ext cx="2823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fr-BE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labour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9769699-2C07-4B7F-94BD-2D97A8B6F84B}"/>
              </a:ext>
            </a:extLst>
          </p:cNvPr>
          <p:cNvSpPr txBox="1"/>
          <p:nvPr/>
        </p:nvSpPr>
        <p:spPr>
          <a:xfrm>
            <a:off x="773723" y="2973124"/>
            <a:ext cx="252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Leaves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rigidity</a:t>
            </a:r>
            <a:endParaRPr lang="fr-B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894FB1D-0EB6-427E-A47E-F887EA73443D}"/>
              </a:ext>
            </a:extLst>
          </p:cNvPr>
          <p:cNvSpPr txBox="1"/>
          <p:nvPr/>
        </p:nvSpPr>
        <p:spPr>
          <a:xfrm>
            <a:off x="773723" y="3352505"/>
            <a:ext cx="3185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 </a:t>
            </a:r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less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profitable </a:t>
            </a:r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F3CCD03D-6FC3-4F47-9B5F-0F305741362D}"/>
              </a:ext>
            </a:extLst>
          </p:cNvPr>
          <p:cNvSpPr/>
          <p:nvPr/>
        </p:nvSpPr>
        <p:spPr>
          <a:xfrm>
            <a:off x="5035075" y="5867510"/>
            <a:ext cx="964642" cy="400110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2312334-4C19-4080-90ED-53D5FB349760}"/>
              </a:ext>
            </a:extLst>
          </p:cNvPr>
          <p:cNvSpPr txBox="1"/>
          <p:nvPr/>
        </p:nvSpPr>
        <p:spPr>
          <a:xfrm>
            <a:off x="773723" y="3731886"/>
            <a:ext cx="3511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Plucking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machines prohibition 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0917379-6DDA-4DB1-AE3A-0FC80AF8236E}"/>
              </a:ext>
            </a:extLst>
          </p:cNvPr>
          <p:cNvSpPr txBox="1"/>
          <p:nvPr/>
        </p:nvSpPr>
        <p:spPr>
          <a:xfrm>
            <a:off x="7043895" y="2833635"/>
            <a:ext cx="3275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Associations/</a:t>
            </a:r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cooperatives</a:t>
            </a:r>
            <a:endParaRPr lang="fr-B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ED8D209-6065-4537-AD49-48A082762C8E}"/>
              </a:ext>
            </a:extLst>
          </p:cNvPr>
          <p:cNvSpPr txBox="1"/>
          <p:nvPr/>
        </p:nvSpPr>
        <p:spPr>
          <a:xfrm>
            <a:off x="7124281" y="3342456"/>
            <a:ext cx="3989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E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quipment </a:t>
            </a: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(clothes, shoes, gloves, etc.)</a:t>
            </a:r>
            <a:endParaRPr lang="fr-BE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F236E8EB-38AF-47AC-A84A-E142026499BB}"/>
              </a:ext>
            </a:extLst>
          </p:cNvPr>
          <p:cNvSpPr txBox="1"/>
          <p:nvPr/>
        </p:nvSpPr>
        <p:spPr>
          <a:xfrm>
            <a:off x="724872" y="4147605"/>
            <a:ext cx="32830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r>
              <a:rPr lang="fr-BE" dirty="0"/>
              <a:t> 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AFE7BA1-0CA7-403C-9925-50BFA770969A}"/>
              </a:ext>
            </a:extLst>
          </p:cNvPr>
          <p:cNvSpPr txBox="1"/>
          <p:nvPr/>
        </p:nvSpPr>
        <p:spPr>
          <a:xfrm>
            <a:off x="773723" y="4547715"/>
            <a:ext cx="3185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Misapplication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fertilizers</a:t>
            </a:r>
            <a:endParaRPr lang="fr-B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BA3188AC-178E-4D44-A810-FE53CEEAC8BB}"/>
              </a:ext>
            </a:extLst>
          </p:cNvPr>
          <p:cNvSpPr txBox="1"/>
          <p:nvPr/>
        </p:nvSpPr>
        <p:spPr>
          <a:xfrm>
            <a:off x="724872" y="4917047"/>
            <a:ext cx="3511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 care of the tea bush in real time </a:t>
            </a:r>
            <a:endParaRPr lang="fr-BE" dirty="0"/>
          </a:p>
        </p:txBody>
      </p:sp>
      <p:sp>
        <p:nvSpPr>
          <p:cNvPr id="22" name="Flèche : droite 21">
            <a:extLst>
              <a:ext uri="{FF2B5EF4-FFF2-40B4-BE49-F238E27FC236}">
                <a16:creationId xmlns:a16="http://schemas.microsoft.com/office/drawing/2014/main" id="{85B2B524-F4BA-47D7-9873-72A97E1FC336}"/>
              </a:ext>
            </a:extLst>
          </p:cNvPr>
          <p:cNvSpPr/>
          <p:nvPr/>
        </p:nvSpPr>
        <p:spPr>
          <a:xfrm>
            <a:off x="4925367" y="3304850"/>
            <a:ext cx="964642" cy="400110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0B726F0E-3E5C-4ABD-8024-99C5C41A14D5}"/>
              </a:ext>
            </a:extLst>
          </p:cNvPr>
          <p:cNvSpPr txBox="1"/>
          <p:nvPr/>
        </p:nvSpPr>
        <p:spPr>
          <a:xfrm>
            <a:off x="6832879" y="4544070"/>
            <a:ext cx="3054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Seminars &amp; training</a:t>
            </a:r>
            <a:endParaRPr lang="fr-BE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5F42FED2-4E5D-48F7-9BC4-FD9EEC9B64B3}"/>
              </a:ext>
            </a:extLst>
          </p:cNvPr>
          <p:cNvSpPr txBox="1"/>
          <p:nvPr/>
        </p:nvSpPr>
        <p:spPr>
          <a:xfrm>
            <a:off x="6856327" y="4944180"/>
            <a:ext cx="2538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seamless collaboration </a:t>
            </a:r>
            <a:endParaRPr lang="fr-BE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7B51E9E6-2F37-489A-AF69-50DF1C568B38}"/>
              </a:ext>
            </a:extLst>
          </p:cNvPr>
          <p:cNvSpPr txBox="1"/>
          <p:nvPr/>
        </p:nvSpPr>
        <p:spPr>
          <a:xfrm>
            <a:off x="773723" y="5313512"/>
            <a:ext cx="31853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Infrastructures</a:t>
            </a:r>
            <a:r>
              <a:rPr lang="fr-BE" dirty="0"/>
              <a:t> 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FE93CD63-A1B6-444E-909B-46AB6B98DEB9}"/>
              </a:ext>
            </a:extLst>
          </p:cNvPr>
          <p:cNvSpPr txBox="1"/>
          <p:nvPr/>
        </p:nvSpPr>
        <p:spPr>
          <a:xfrm>
            <a:off x="773723" y="5713622"/>
            <a:ext cx="2120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Slippery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roads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341E325-FA67-4701-90A1-B92875519064}"/>
              </a:ext>
            </a:extLst>
          </p:cNvPr>
          <p:cNvSpPr txBox="1"/>
          <p:nvPr/>
        </p:nvSpPr>
        <p:spPr>
          <a:xfrm>
            <a:off x="773723" y="6082954"/>
            <a:ext cx="2270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Landlocked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country </a:t>
            </a:r>
          </a:p>
        </p:txBody>
      </p:sp>
      <p:sp>
        <p:nvSpPr>
          <p:cNvPr id="29" name="Flèche : droite 28">
            <a:extLst>
              <a:ext uri="{FF2B5EF4-FFF2-40B4-BE49-F238E27FC236}">
                <a16:creationId xmlns:a16="http://schemas.microsoft.com/office/drawing/2014/main" id="{0EE7011E-EBEC-4DD7-BC8A-E47684820982}"/>
              </a:ext>
            </a:extLst>
          </p:cNvPr>
          <p:cNvSpPr/>
          <p:nvPr/>
        </p:nvSpPr>
        <p:spPr>
          <a:xfrm>
            <a:off x="5077767" y="4696470"/>
            <a:ext cx="964642" cy="400110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3493C86B-8104-4B3B-B904-D1C2EA34A526}"/>
              </a:ext>
            </a:extLst>
          </p:cNvPr>
          <p:cNvSpPr txBox="1"/>
          <p:nvPr/>
        </p:nvSpPr>
        <p:spPr>
          <a:xfrm>
            <a:off x="6953459" y="5867510"/>
            <a:ext cx="3828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Cooperation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developed</a:t>
            </a:r>
            <a:r>
              <a:rPr lang="fr-B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countries </a:t>
            </a:r>
          </a:p>
        </p:txBody>
      </p:sp>
    </p:spTree>
    <p:extLst>
      <p:ext uri="{BB962C8B-B14F-4D97-AF65-F5344CB8AC3E}">
        <p14:creationId xmlns:p14="http://schemas.microsoft.com/office/powerpoint/2010/main" val="392350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4" grpId="0" animBg="1"/>
      <p:bldP spid="15" grpId="0"/>
      <p:bldP spid="16" grpId="0"/>
      <p:bldP spid="17" grpId="0"/>
      <p:bldP spid="18" grpId="0"/>
      <p:bldP spid="19" grpId="0"/>
      <p:bldP spid="20" grpId="0"/>
      <p:bldP spid="22" grpId="0" animBg="1"/>
      <p:bldP spid="23" grpId="0"/>
      <p:bldP spid="24" grpId="0"/>
      <p:bldP spid="25" grpId="0"/>
      <p:bldP spid="26" grpId="0"/>
      <p:bldP spid="27" grpId="0"/>
      <p:bldP spid="29" grpId="0" animBg="1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2E757A3B-6875-404D-9528-6F4D2FEAEF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80538" y="1295400"/>
            <a:ext cx="3363084" cy="3377084"/>
          </a:xfr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F15C981E-4056-4995-9313-96546B9D0DAF}"/>
              </a:ext>
            </a:extLst>
          </p:cNvPr>
          <p:cNvSpPr txBox="1"/>
          <p:nvPr/>
        </p:nvSpPr>
        <p:spPr>
          <a:xfrm>
            <a:off x="2160395" y="1457011"/>
            <a:ext cx="5456255" cy="2308324"/>
          </a:xfrm>
          <a:prstGeom prst="rect">
            <a:avLst/>
          </a:prstGeom>
          <a:noFill/>
          <a:scene3d>
            <a:camera prst="isometricTopUp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fr-BE" sz="72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37870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1219</TotalTime>
  <Words>267</Words>
  <Application>Microsoft Office PowerPoint</Application>
  <PresentationFormat>Grand écran</PresentationFormat>
  <Paragraphs>67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Brin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Pierre Claver Bitama</dc:creator>
  <cp:lastModifiedBy>Pierre Claver Bitama</cp:lastModifiedBy>
  <cp:revision>43</cp:revision>
  <dcterms:created xsi:type="dcterms:W3CDTF">2020-07-14T19:52:53Z</dcterms:created>
  <dcterms:modified xsi:type="dcterms:W3CDTF">2020-09-16T06:18:51Z</dcterms:modified>
</cp:coreProperties>
</file>