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4A972-6153-40AE-8D7B-686A3DF376D8}" type="datetimeFigureOut">
              <a:rPr lang="fr-BE" smtClean="0"/>
              <a:t>06-10-20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EE3FA-5F49-41EB-884A-AF35364EA32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606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90563"/>
            <a:ext cx="4565650" cy="3424237"/>
          </a:xfrm>
          <a:ln/>
        </p:spPr>
      </p:sp>
      <p:sp>
        <p:nvSpPr>
          <p:cNvPr id="44035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r>
              <a:rPr lang="fr-BE" dirty="0" smtClean="0">
                <a:latin typeface="Times New Roman" pitchFamily="18" charset="0"/>
              </a:rPr>
              <a:t>Carl </a:t>
            </a:r>
            <a:r>
              <a:rPr lang="fr-BE" dirty="0" err="1" smtClean="0">
                <a:latin typeface="Times New Roman" pitchFamily="18" charset="0"/>
              </a:rPr>
              <a:t>von</a:t>
            </a:r>
            <a:r>
              <a:rPr lang="fr-BE" dirty="0" smtClean="0">
                <a:latin typeface="Times New Roman" pitchFamily="18" charset="0"/>
              </a:rPr>
              <a:t> Linné, </a:t>
            </a:r>
            <a:r>
              <a:rPr lang="fr-BE" dirty="0" err="1" smtClean="0">
                <a:latin typeface="Times New Roman" pitchFamily="18" charset="0"/>
              </a:rPr>
              <a:t>was</a:t>
            </a:r>
            <a:r>
              <a:rPr lang="fr-BE" dirty="0" smtClean="0">
                <a:latin typeface="Times New Roman" pitchFamily="18" charset="0"/>
              </a:rPr>
              <a:t> a </a:t>
            </a:r>
            <a:r>
              <a:rPr lang="fr-BE" dirty="0" err="1" smtClean="0">
                <a:latin typeface="Times New Roman" pitchFamily="18" charset="0"/>
              </a:rPr>
              <a:t>Swedish</a:t>
            </a:r>
            <a:r>
              <a:rPr lang="fr-BE" dirty="0" smtClean="0">
                <a:latin typeface="Times New Roman" pitchFamily="18" charset="0"/>
              </a:rPr>
              <a:t> </a:t>
            </a:r>
            <a:r>
              <a:rPr lang="fr-BE" dirty="0" err="1" smtClean="0">
                <a:latin typeface="Times New Roman" pitchFamily="18" charset="0"/>
              </a:rPr>
              <a:t>botanist</a:t>
            </a:r>
            <a:r>
              <a:rPr lang="fr-BE" dirty="0" smtClean="0">
                <a:latin typeface="Times New Roman" pitchFamily="18" charset="0"/>
              </a:rPr>
              <a:t>, </a:t>
            </a:r>
            <a:r>
              <a:rPr lang="fr-BE" dirty="0" err="1" smtClean="0">
                <a:latin typeface="Times New Roman" pitchFamily="18" charset="0"/>
              </a:rPr>
              <a:t>zoologist</a:t>
            </a:r>
            <a:r>
              <a:rPr lang="fr-BE" dirty="0" smtClean="0">
                <a:latin typeface="Times New Roman" pitchFamily="18" charset="0"/>
              </a:rPr>
              <a:t>, and </a:t>
            </a:r>
            <a:r>
              <a:rPr lang="fr-BE" dirty="0" err="1" smtClean="0">
                <a:latin typeface="Times New Roman" pitchFamily="18" charset="0"/>
              </a:rPr>
              <a:t>physician</a:t>
            </a:r>
            <a:r>
              <a:rPr lang="fr-BE" dirty="0" smtClean="0">
                <a:latin typeface="Times New Roman" pitchFamily="18" charset="0"/>
              </a:rPr>
              <a:t> </a:t>
            </a:r>
            <a:r>
              <a:rPr lang="fr-BE" dirty="0" err="1" smtClean="0">
                <a:latin typeface="Times New Roman" pitchFamily="18" charset="0"/>
              </a:rPr>
              <a:t>who</a:t>
            </a:r>
            <a:r>
              <a:rPr lang="fr-BE" dirty="0" smtClean="0">
                <a:latin typeface="Times New Roman" pitchFamily="18" charset="0"/>
              </a:rPr>
              <a:t> </a:t>
            </a:r>
            <a:r>
              <a:rPr lang="fr-BE" dirty="0" err="1" smtClean="0">
                <a:latin typeface="Times New Roman" pitchFamily="18" charset="0"/>
              </a:rPr>
              <a:t>formalised</a:t>
            </a:r>
            <a:r>
              <a:rPr lang="fr-BE" dirty="0" smtClean="0">
                <a:latin typeface="Times New Roman" pitchFamily="18" charset="0"/>
              </a:rPr>
              <a:t> binomial nomenclature, the modern system of </a:t>
            </a:r>
            <a:r>
              <a:rPr lang="fr-BE" dirty="0" err="1" smtClean="0">
                <a:latin typeface="Times New Roman" pitchFamily="18" charset="0"/>
              </a:rPr>
              <a:t>naming</a:t>
            </a:r>
            <a:r>
              <a:rPr lang="fr-BE" dirty="0" smtClean="0">
                <a:latin typeface="Times New Roman" pitchFamily="18" charset="0"/>
              </a:rPr>
              <a:t> </a:t>
            </a:r>
            <a:r>
              <a:rPr lang="fr-BE" dirty="0" err="1" smtClean="0">
                <a:latin typeface="Times New Roman" pitchFamily="18" charset="0"/>
              </a:rPr>
              <a:t>organisms</a:t>
            </a:r>
            <a:endParaRPr lang="fr-BE" dirty="0" smtClean="0">
              <a:latin typeface="Times New Roman" pitchFamily="18" charset="0"/>
            </a:endParaRPr>
          </a:p>
          <a:p>
            <a:r>
              <a:rPr lang="fr-BE" dirty="0" smtClean="0">
                <a:latin typeface="Times New Roman" pitchFamily="18" charset="0"/>
              </a:rPr>
              <a:t>This one</a:t>
            </a:r>
            <a:r>
              <a:rPr lang="fr-BE" baseline="0" dirty="0" smtClean="0">
                <a:latin typeface="Times New Roman" pitchFamily="18" charset="0"/>
              </a:rPr>
              <a:t> of the first compendium of </a:t>
            </a:r>
            <a:r>
              <a:rPr lang="fr-BE" baseline="0" dirty="0" err="1" smtClean="0">
                <a:latin typeface="Times New Roman" pitchFamily="18" charset="0"/>
              </a:rPr>
              <a:t>pharmacological</a:t>
            </a:r>
            <a:r>
              <a:rPr lang="fr-BE" baseline="0" dirty="0" smtClean="0">
                <a:latin typeface="Times New Roman" pitchFamily="18" charset="0"/>
              </a:rPr>
              <a:t> plants</a:t>
            </a:r>
            <a:endParaRPr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4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90F-40B7-4D9E-8BCC-53E91B0CDDC7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06-10-20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308-76C9-4355-961E-A1759137421D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0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90F-40B7-4D9E-8BCC-53E91B0CDDC7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06-10-20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308-76C9-4355-961E-A1759137421D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7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90F-40B7-4D9E-8BCC-53E91B0CDDC7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06-10-20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308-76C9-4355-961E-A1759137421D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75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880534" y="1927226"/>
            <a:ext cx="5147733" cy="4419596"/>
          </a:xfrm>
        </p:spPr>
        <p:txBody>
          <a:bodyPr/>
          <a:lstStyle>
            <a:lvl1pPr>
              <a:defRPr lang="fr-FR"/>
            </a:lvl1pPr>
            <a:lvl2pPr>
              <a:defRPr lang="fr-FR"/>
            </a:lvl2pPr>
            <a:lvl3pPr marL="1371600" marR="0" lvl="2" indent="-2286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  <a:tabLst/>
              <a:defRPr lang="fr-FR" sz="24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lvl3pPr>
            <a:lvl4pPr marL="1790696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–"/>
              <a:tabLst/>
              <a:defRPr lang="fr-FR" sz="20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lvl4pPr>
            <a:lvl5pPr marL="2209803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»"/>
              <a:tabLst/>
              <a:defRPr lang="fr-FR" sz="20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208892" y="1927226"/>
            <a:ext cx="5147733" cy="2133596"/>
          </a:xfrm>
        </p:spPr>
        <p:txBody>
          <a:bodyPr/>
          <a:lstStyle>
            <a:lvl1pPr>
              <a:defRPr lang="fr-FR"/>
            </a:lvl1pPr>
            <a:lvl2pPr>
              <a:defRPr lang="fr-FR"/>
            </a:lvl2pPr>
            <a:lvl3pPr marL="1371600" marR="0" lvl="2" indent="-2286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  <a:tabLst/>
              <a:defRPr lang="fr-FR" sz="24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lvl3pPr>
            <a:lvl4pPr marL="1790696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–"/>
              <a:tabLst/>
              <a:defRPr lang="fr-FR" sz="20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lvl4pPr>
            <a:lvl5pPr marL="2209803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»"/>
              <a:tabLst/>
              <a:defRPr lang="fr-FR" sz="20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contenu 4"/>
          <p:cNvSpPr txBox="1">
            <a:spLocks noGrp="1"/>
          </p:cNvSpPr>
          <p:nvPr>
            <p:ph idx="3"/>
          </p:nvPr>
        </p:nvSpPr>
        <p:spPr>
          <a:xfrm>
            <a:off x="6208892" y="4213226"/>
            <a:ext cx="5147733" cy="2133596"/>
          </a:xfrm>
        </p:spPr>
        <p:txBody>
          <a:bodyPr/>
          <a:lstStyle>
            <a:lvl1pPr>
              <a:defRPr lang="fr-FR"/>
            </a:lvl1pPr>
            <a:lvl2pPr>
              <a:defRPr lang="fr-FR"/>
            </a:lvl2pPr>
            <a:lvl3pPr marL="1371600" marR="0" lvl="2" indent="-2286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  <a:tabLst/>
              <a:defRPr lang="fr-FR" sz="24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lvl3pPr>
            <a:lvl4pPr marL="1790696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–"/>
              <a:tabLst/>
              <a:defRPr lang="fr-FR" sz="20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lvl4pPr>
            <a:lvl5pPr marL="2209803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»"/>
              <a:tabLst/>
              <a:defRPr lang="fr-FR" sz="20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4211848"/>
      </p:ext>
    </p:extLst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90F-40B7-4D9E-8BCC-53E91B0CDDC7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06-10-20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308-76C9-4355-961E-A1759137421D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6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90F-40B7-4D9E-8BCC-53E91B0CDDC7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06-10-20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308-76C9-4355-961E-A1759137421D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90F-40B7-4D9E-8BCC-53E91B0CDDC7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06-10-20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308-76C9-4355-961E-A1759137421D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9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90F-40B7-4D9E-8BCC-53E91B0CDDC7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06-10-20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308-76C9-4355-961E-A1759137421D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7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90F-40B7-4D9E-8BCC-53E91B0CDDC7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06-10-20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308-76C9-4355-961E-A1759137421D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4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90F-40B7-4D9E-8BCC-53E91B0CDDC7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06-10-20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308-76C9-4355-961E-A1759137421D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9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90F-40B7-4D9E-8BCC-53E91B0CDDC7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06-10-20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308-76C9-4355-961E-A1759137421D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7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90F-40B7-4D9E-8BCC-53E91B0CDDC7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06-10-20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308-76C9-4355-961E-A1759137421D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0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3490F-40B7-4D9E-8BCC-53E91B0CDDC7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06-10-20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FD308-76C9-4355-961E-A1759137421D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7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1524000" y="-27384"/>
            <a:ext cx="9144000" cy="1271612"/>
          </a:xfrm>
          <a:solidFill>
            <a:schemeClr val="bg1">
              <a:lumMod val="95000"/>
            </a:schemeClr>
          </a:solidFill>
          <a:ln w="12701">
            <a:solidFill>
              <a:schemeClr val="bg1">
                <a:lumMod val="75000"/>
              </a:schemeClr>
            </a:solidFill>
            <a:miter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fr-BE" sz="3200" b="1" dirty="0">
                <a:latin typeface="Californian FB" panose="0207040306080B030204" pitchFamily="18" charset="0"/>
              </a:rPr>
              <a:t>PHARMACOLOGY: </a:t>
            </a:r>
            <a:r>
              <a:rPr lang="fr-BE" sz="3200" b="1" dirty="0" err="1">
                <a:latin typeface="Californian FB" panose="0207040306080B030204" pitchFamily="18" charset="0"/>
              </a:rPr>
              <a:t>Special</a:t>
            </a:r>
            <a:r>
              <a:rPr lang="fr-BE" sz="3200" b="1" dirty="0">
                <a:latin typeface="Californian FB" panose="0207040306080B030204" pitchFamily="18" charset="0"/>
              </a:rPr>
              <a:t> </a:t>
            </a:r>
            <a:r>
              <a:rPr lang="fr-BE" sz="3200" b="1" dirty="0">
                <a:latin typeface="Californian FB" panose="0207040306080B030204" pitchFamily="18" charset="0"/>
              </a:rPr>
              <a:t>T</a:t>
            </a:r>
            <a:r>
              <a:rPr lang="fr-BE" sz="3200" b="1" dirty="0">
                <a:latin typeface="Californian FB" panose="0207040306080B030204" pitchFamily="18" charset="0"/>
              </a:rPr>
              <a:t>opics</a:t>
            </a:r>
            <a:endParaRPr lang="fr-BE" sz="3200" b="1" dirty="0">
              <a:latin typeface="Californian FB" panose="0207040306080B030204" pitchFamily="18" charset="0"/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6003636" y="-638076"/>
            <a:ext cx="184731" cy="307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anchor="ctr" anchorCtr="1">
            <a:spAutoFit/>
          </a:bodyPr>
          <a:lstStyle/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BE" sz="1400" kern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latin typeface="Avalon" pitchFamily="34"/>
              <a:cs typeface="Arial" pitchFamily="34" charset="0"/>
            </a:endParaRPr>
          </a:p>
        </p:txBody>
      </p:sp>
      <p:sp>
        <p:nvSpPr>
          <p:cNvPr id="5126" name="Rectangle 59"/>
          <p:cNvSpPr>
            <a:spLocks noChangeArrowheads="1"/>
          </p:cNvSpPr>
          <p:nvPr/>
        </p:nvSpPr>
        <p:spPr bwMode="auto">
          <a:xfrm>
            <a:off x="6003636" y="6699142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 hangingPunct="0"/>
            <a:endParaRPr lang="fr-BE" sz="1200">
              <a:solidFill>
                <a:srgbClr val="FFFFFF"/>
              </a:solidFill>
              <a:latin typeface="Avalon" pitchFamily="34" charset="0"/>
            </a:endParaRPr>
          </a:p>
          <a:p>
            <a:pPr algn="ctr" hangingPunct="0"/>
            <a:endParaRPr lang="fr-BE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Text Box 65"/>
          <p:cNvSpPr txBox="1"/>
          <p:nvPr/>
        </p:nvSpPr>
        <p:spPr>
          <a:xfrm>
            <a:off x="1074089" y="6064822"/>
            <a:ext cx="9396536" cy="584775"/>
          </a:xfrm>
          <a:prstGeom prst="rect">
            <a:avLst/>
          </a:prstGeom>
          <a:noFill/>
          <a:ln>
            <a:noFill/>
          </a:ln>
        </p:spPr>
        <p:txBody>
          <a:bodyPr wrap="square" anchorCtr="1">
            <a:spAutoFit/>
          </a:bodyPr>
          <a:lstStyle/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sz="1600" i="1" kern="0" dirty="0">
                <a:solidFill>
                  <a:srgbClr val="000000"/>
                </a:solidFill>
                <a:latin typeface="Avalon" pitchFamily="34"/>
                <a:cs typeface="Arial" pitchFamily="34" charset="0"/>
              </a:rPr>
              <a:t>. </a:t>
            </a:r>
          </a:p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sz="1600" i="1" kern="0" dirty="0">
                <a:solidFill>
                  <a:srgbClr val="000000"/>
                </a:solidFill>
                <a:latin typeface="Avalon" pitchFamily="34"/>
                <a:cs typeface="Arial" pitchFamily="34" charset="0"/>
              </a:rPr>
              <a:t> </a:t>
            </a:r>
            <a:r>
              <a:rPr lang="fr-BE" sz="16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Hernan </a:t>
            </a:r>
            <a:r>
              <a:rPr lang="fr-BE" sz="16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Valdes</a:t>
            </a:r>
            <a:r>
              <a:rPr lang="fr-BE" sz="16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-Socin </a:t>
            </a:r>
            <a:r>
              <a:rPr lang="fr-BE" sz="16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MD,PhD</a:t>
            </a:r>
            <a:endParaRPr lang="fr-BE" sz="1600" i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06" y="6105818"/>
            <a:ext cx="6397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6252542"/>
            <a:ext cx="1288402" cy="56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810295" y="5143165"/>
            <a:ext cx="120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i="1" dirty="0">
                <a:solidFill>
                  <a:prstClr val="black"/>
                </a:solidFill>
                <a:latin typeface="Calibri"/>
              </a:rPr>
              <a:t>Carl </a:t>
            </a:r>
            <a:r>
              <a:rPr lang="fr-BE" sz="1400" i="1" dirty="0" err="1">
                <a:solidFill>
                  <a:prstClr val="black"/>
                </a:solidFill>
                <a:latin typeface="Calibri"/>
              </a:rPr>
              <a:t>von</a:t>
            </a:r>
            <a:r>
              <a:rPr lang="fr-BE" sz="14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BE" sz="1400" i="1" dirty="0" err="1">
                <a:solidFill>
                  <a:prstClr val="black"/>
                </a:solidFill>
                <a:latin typeface="Calibri"/>
              </a:rPr>
              <a:t>Linne</a:t>
            </a:r>
            <a:endParaRPr lang="fr-BE" sz="1400" i="1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fr-BE" sz="1400" i="1" dirty="0">
                <a:solidFill>
                  <a:prstClr val="black"/>
                </a:solidFill>
                <a:latin typeface="Calibri"/>
              </a:rPr>
              <a:t>1740</a:t>
            </a:r>
            <a:endParaRPr lang="fr-BE" sz="14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54415" t="24050" r="18984" b="18192"/>
          <a:stretch/>
        </p:blipFill>
        <p:spPr bwMode="auto">
          <a:xfrm>
            <a:off x="4565633" y="1749693"/>
            <a:ext cx="3695937" cy="320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98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</Words>
  <Application>Microsoft Office PowerPoint</Application>
  <PresentationFormat>Grand écran</PresentationFormat>
  <Paragraphs>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Avalon</vt:lpstr>
      <vt:lpstr>Calibri</vt:lpstr>
      <vt:lpstr>Californian FB</vt:lpstr>
      <vt:lpstr>Times New Roman</vt:lpstr>
      <vt:lpstr>1_Thème Office</vt:lpstr>
      <vt:lpstr>PHARMACOLOGY: Special Topics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Herman Gonzalo Valdes Socin</dc:creator>
  <cp:lastModifiedBy>Herman Gonzalo Valdes Socin</cp:lastModifiedBy>
  <cp:revision>2</cp:revision>
  <dcterms:created xsi:type="dcterms:W3CDTF">2020-10-06T18:23:21Z</dcterms:created>
  <dcterms:modified xsi:type="dcterms:W3CDTF">2020-10-06T18:24:53Z</dcterms:modified>
</cp:coreProperties>
</file>