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DFE461-D87B-4302-8BB8-9C96522F3493}" type="datetimeFigureOut">
              <a:rPr lang="fr-BE" smtClean="0"/>
              <a:t>06-10-20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BBAFB3-CFF5-4875-A66A-92F08C4CD49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0730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6175" y="690563"/>
            <a:ext cx="4565650" cy="3424237"/>
          </a:xfrm>
          <a:ln/>
        </p:spPr>
      </p:sp>
      <p:sp>
        <p:nvSpPr>
          <p:cNvPr id="44035" name="Rectangle 3"/>
          <p:cNvSpPr txBox="1">
            <a:spLocks noGrp="1"/>
          </p:cNvSpPr>
          <p:nvPr>
            <p:ph type="body" sz="quarter" idx="1"/>
          </p:nvPr>
        </p:nvSpPr>
        <p:spPr bwMode="auto">
          <a:noFill/>
        </p:spPr>
        <p:txBody>
          <a:bodyPr numCol="1">
            <a:prstTxWarp prst="textNoShape">
              <a:avLst/>
            </a:prstTxWarp>
          </a:bodyPr>
          <a:lstStyle/>
          <a:p>
            <a:r>
              <a:rPr lang="fr-BE" dirty="0" err="1" smtClean="0">
                <a:latin typeface="Times New Roman" pitchFamily="18" charset="0"/>
              </a:rPr>
              <a:t>Sailors</a:t>
            </a:r>
            <a:r>
              <a:rPr lang="fr-BE" dirty="0" smtClean="0">
                <a:latin typeface="Times New Roman" pitchFamily="18" charset="0"/>
              </a:rPr>
              <a:t>, </a:t>
            </a:r>
            <a:r>
              <a:rPr lang="fr-BE" dirty="0" err="1" smtClean="0">
                <a:latin typeface="Times New Roman" pitchFamily="18" charset="0"/>
              </a:rPr>
              <a:t>spending</a:t>
            </a:r>
            <a:r>
              <a:rPr lang="fr-BE" dirty="0" smtClean="0">
                <a:latin typeface="Times New Roman" pitchFamily="18" charset="0"/>
              </a:rPr>
              <a:t> long time in the </a:t>
            </a:r>
            <a:r>
              <a:rPr lang="fr-BE" dirty="0" err="1" smtClean="0">
                <a:latin typeface="Times New Roman" pitchFamily="18" charset="0"/>
              </a:rPr>
              <a:t>sea</a:t>
            </a:r>
            <a:r>
              <a:rPr lang="fr-BE" dirty="0" smtClean="0">
                <a:latin typeface="Times New Roman" pitchFamily="18" charset="0"/>
              </a:rPr>
              <a:t>,  use to </a:t>
            </a:r>
            <a:r>
              <a:rPr lang="fr-BE" dirty="0" err="1" smtClean="0">
                <a:latin typeface="Times New Roman" pitchFamily="18" charset="0"/>
              </a:rPr>
              <a:t>dy</a:t>
            </a:r>
            <a:r>
              <a:rPr lang="fr-BE" dirty="0" smtClean="0">
                <a:latin typeface="Times New Roman" pitchFamily="18" charset="0"/>
              </a:rPr>
              <a:t> </a:t>
            </a:r>
            <a:r>
              <a:rPr lang="fr-BE" dirty="0" err="1" smtClean="0">
                <a:latin typeface="Times New Roman" pitchFamily="18" charset="0"/>
              </a:rPr>
              <a:t>because</a:t>
            </a:r>
            <a:r>
              <a:rPr lang="fr-BE" dirty="0" smtClean="0">
                <a:latin typeface="Times New Roman" pitchFamily="18" charset="0"/>
              </a:rPr>
              <a:t> of </a:t>
            </a:r>
            <a:r>
              <a:rPr lang="fr-BE" dirty="0" err="1" smtClean="0">
                <a:latin typeface="Times New Roman" pitchFamily="18" charset="0"/>
              </a:rPr>
              <a:t>scurvy</a:t>
            </a:r>
            <a:r>
              <a:rPr lang="fr-BE" dirty="0" smtClean="0">
                <a:latin typeface="Times New Roman" pitchFamily="18" charset="0"/>
              </a:rPr>
              <a:t> and </a:t>
            </a:r>
            <a:r>
              <a:rPr lang="fr-BE" dirty="0" err="1" smtClean="0">
                <a:latin typeface="Times New Roman" pitchFamily="18" charset="0"/>
              </a:rPr>
              <a:t>vitamin</a:t>
            </a:r>
            <a:r>
              <a:rPr lang="fr-BE" dirty="0" smtClean="0">
                <a:latin typeface="Times New Roman" pitchFamily="18" charset="0"/>
              </a:rPr>
              <a:t> C </a:t>
            </a:r>
            <a:r>
              <a:rPr lang="fr-BE" dirty="0" err="1" smtClean="0">
                <a:latin typeface="Times New Roman" pitchFamily="18" charset="0"/>
              </a:rPr>
              <a:t>deficiency</a:t>
            </a:r>
            <a:r>
              <a:rPr lang="fr-BE" baseline="0" dirty="0" smtClean="0">
                <a:latin typeface="Times New Roman" pitchFamily="18" charset="0"/>
              </a:rPr>
              <a:t> . Dr </a:t>
            </a:r>
            <a:r>
              <a:rPr lang="fr-BE" baseline="0" dirty="0" err="1" smtClean="0">
                <a:latin typeface="Times New Roman" pitchFamily="18" charset="0"/>
              </a:rPr>
              <a:t>Lind,which</a:t>
            </a:r>
            <a:r>
              <a:rPr lang="fr-BE" baseline="0" dirty="0" smtClean="0">
                <a:latin typeface="Times New Roman" pitchFamily="18" charset="0"/>
              </a:rPr>
              <a:t> </a:t>
            </a:r>
            <a:r>
              <a:rPr lang="fr-BE" baseline="0" dirty="0" err="1" smtClean="0">
                <a:latin typeface="Times New Roman" pitchFamily="18" charset="0"/>
              </a:rPr>
              <a:t>we</a:t>
            </a:r>
            <a:r>
              <a:rPr lang="fr-BE" baseline="0" dirty="0" smtClean="0">
                <a:latin typeface="Times New Roman" pitchFamily="18" charset="0"/>
              </a:rPr>
              <a:t> are </a:t>
            </a:r>
            <a:r>
              <a:rPr lang="fr-BE" baseline="0" dirty="0" err="1" smtClean="0">
                <a:latin typeface="Times New Roman" pitchFamily="18" charset="0"/>
              </a:rPr>
              <a:t>seen</a:t>
            </a:r>
            <a:r>
              <a:rPr lang="fr-BE" baseline="0" dirty="0" smtClean="0">
                <a:latin typeface="Times New Roman" pitchFamily="18" charset="0"/>
              </a:rPr>
              <a:t> in </a:t>
            </a:r>
            <a:r>
              <a:rPr lang="fr-BE" baseline="0" dirty="0" err="1" smtClean="0">
                <a:latin typeface="Times New Roman" pitchFamily="18" charset="0"/>
              </a:rPr>
              <a:t>that</a:t>
            </a:r>
            <a:r>
              <a:rPr lang="fr-BE" baseline="0" dirty="0" smtClean="0">
                <a:latin typeface="Times New Roman" pitchFamily="18" charset="0"/>
              </a:rPr>
              <a:t> </a:t>
            </a:r>
            <a:r>
              <a:rPr lang="fr-BE" baseline="0" dirty="0" err="1" smtClean="0">
                <a:latin typeface="Times New Roman" pitchFamily="18" charset="0"/>
              </a:rPr>
              <a:t>picture</a:t>
            </a:r>
            <a:r>
              <a:rPr lang="fr-BE" baseline="0" dirty="0" smtClean="0">
                <a:latin typeface="Times New Roman" pitchFamily="18" charset="0"/>
              </a:rPr>
              <a:t>, </a:t>
            </a:r>
            <a:r>
              <a:rPr lang="fr-BE" baseline="0" dirty="0" err="1" smtClean="0">
                <a:latin typeface="Times New Roman" pitchFamily="18" charset="0"/>
              </a:rPr>
              <a:t>had</a:t>
            </a:r>
            <a:r>
              <a:rPr lang="fr-BE" baseline="0" dirty="0" smtClean="0">
                <a:latin typeface="Times New Roman" pitchFamily="18" charset="0"/>
              </a:rPr>
              <a:t> the </a:t>
            </a:r>
            <a:r>
              <a:rPr lang="fr-BE" baseline="0" dirty="0" err="1" smtClean="0">
                <a:latin typeface="Times New Roman" pitchFamily="18" charset="0"/>
              </a:rPr>
              <a:t>idea</a:t>
            </a:r>
            <a:r>
              <a:rPr lang="fr-BE" baseline="0" dirty="0" smtClean="0">
                <a:latin typeface="Times New Roman" pitchFamily="18" charset="0"/>
              </a:rPr>
              <a:t> to </a:t>
            </a:r>
            <a:r>
              <a:rPr lang="fr-BE" baseline="0" dirty="0" err="1" smtClean="0">
                <a:latin typeface="Times New Roman" pitchFamily="18" charset="0"/>
              </a:rPr>
              <a:t>investigate</a:t>
            </a:r>
            <a:r>
              <a:rPr lang="fr-BE" baseline="0" dirty="0" smtClean="0">
                <a:latin typeface="Times New Roman" pitchFamily="18" charset="0"/>
              </a:rPr>
              <a:t> </a:t>
            </a:r>
            <a:r>
              <a:rPr lang="fr-BE" baseline="0" dirty="0" err="1" smtClean="0">
                <a:latin typeface="Times New Roman" pitchFamily="18" charset="0"/>
              </a:rPr>
              <a:t>wether</a:t>
            </a:r>
            <a:r>
              <a:rPr lang="fr-BE" baseline="0" dirty="0" smtClean="0">
                <a:latin typeface="Times New Roman" pitchFamily="18" charset="0"/>
              </a:rPr>
              <a:t> a </a:t>
            </a:r>
            <a:r>
              <a:rPr lang="fr-BE" baseline="0" dirty="0" err="1" smtClean="0">
                <a:latin typeface="Times New Roman" pitchFamily="18" charset="0"/>
              </a:rPr>
              <a:t>special</a:t>
            </a:r>
            <a:r>
              <a:rPr lang="fr-BE" baseline="0" dirty="0" smtClean="0">
                <a:latin typeface="Times New Roman" pitchFamily="18" charset="0"/>
              </a:rPr>
              <a:t> </a:t>
            </a:r>
            <a:r>
              <a:rPr lang="fr-BE" baseline="0" dirty="0" err="1" smtClean="0">
                <a:latin typeface="Times New Roman" pitchFamily="18" charset="0"/>
              </a:rPr>
              <a:t>diet</a:t>
            </a:r>
            <a:r>
              <a:rPr lang="fr-BE" baseline="0" dirty="0" smtClean="0">
                <a:latin typeface="Times New Roman" pitchFamily="18" charset="0"/>
              </a:rPr>
              <a:t> </a:t>
            </a:r>
            <a:r>
              <a:rPr lang="fr-BE" baseline="0" dirty="0" err="1" smtClean="0">
                <a:latin typeface="Times New Roman" pitchFamily="18" charset="0"/>
              </a:rPr>
              <a:t>could</a:t>
            </a:r>
            <a:r>
              <a:rPr lang="fr-BE" baseline="0" dirty="0" smtClean="0">
                <a:latin typeface="Times New Roman" pitchFamily="18" charset="0"/>
              </a:rPr>
              <a:t> </a:t>
            </a:r>
            <a:r>
              <a:rPr lang="fr-BE" baseline="0" dirty="0" err="1" smtClean="0">
                <a:latin typeface="Times New Roman" pitchFamily="18" charset="0"/>
              </a:rPr>
              <a:t>prevent</a:t>
            </a:r>
            <a:r>
              <a:rPr lang="fr-BE" baseline="0" dirty="0" smtClean="0">
                <a:latin typeface="Times New Roman" pitchFamily="18" charset="0"/>
              </a:rPr>
              <a:t> the </a:t>
            </a:r>
            <a:r>
              <a:rPr lang="fr-BE" baseline="0" dirty="0" err="1" smtClean="0">
                <a:latin typeface="Times New Roman" pitchFamily="18" charset="0"/>
              </a:rPr>
              <a:t>disease</a:t>
            </a:r>
            <a:r>
              <a:rPr lang="fr-BE" baseline="0" dirty="0" smtClean="0">
                <a:latin typeface="Times New Roman" pitchFamily="18" charset="0"/>
              </a:rPr>
              <a:t>. This </a:t>
            </a:r>
            <a:r>
              <a:rPr lang="fr-BE" baseline="0" dirty="0" err="1" smtClean="0">
                <a:latin typeface="Times New Roman" pitchFamily="18" charset="0"/>
              </a:rPr>
              <a:t>was</a:t>
            </a:r>
            <a:r>
              <a:rPr lang="fr-BE" baseline="0" dirty="0" smtClean="0">
                <a:latin typeface="Times New Roman" pitchFamily="18" charset="0"/>
              </a:rPr>
              <a:t> one of the first </a:t>
            </a:r>
            <a:r>
              <a:rPr lang="fr-BE" baseline="0" dirty="0" err="1" smtClean="0">
                <a:latin typeface="Times New Roman" pitchFamily="18" charset="0"/>
              </a:rPr>
              <a:t>successfull</a:t>
            </a:r>
            <a:r>
              <a:rPr lang="fr-BE" baseline="0" dirty="0" smtClean="0">
                <a:latin typeface="Times New Roman" pitchFamily="18" charset="0"/>
              </a:rPr>
              <a:t> trials in the </a:t>
            </a:r>
            <a:r>
              <a:rPr lang="fr-BE" baseline="0" dirty="0" err="1" smtClean="0">
                <a:latin typeface="Times New Roman" pitchFamily="18" charset="0"/>
              </a:rPr>
              <a:t>history</a:t>
            </a:r>
            <a:r>
              <a:rPr lang="fr-BE" baseline="0" dirty="0" smtClean="0">
                <a:latin typeface="Times New Roman" pitchFamily="18" charset="0"/>
              </a:rPr>
              <a:t> of </a:t>
            </a:r>
            <a:r>
              <a:rPr lang="fr-BE" baseline="0" dirty="0" err="1" smtClean="0">
                <a:latin typeface="Times New Roman" pitchFamily="18" charset="0"/>
              </a:rPr>
              <a:t>medicine</a:t>
            </a:r>
            <a:r>
              <a:rPr lang="fr-BE" baseline="0" dirty="0" smtClean="0">
                <a:latin typeface="Times New Roman" pitchFamily="18" charset="0"/>
              </a:rPr>
              <a:t>. </a:t>
            </a:r>
            <a:r>
              <a:rPr lang="fr-BE" baseline="0" dirty="0" err="1" smtClean="0">
                <a:latin typeface="Times New Roman" pitchFamily="18" charset="0"/>
              </a:rPr>
              <a:t>Indeed</a:t>
            </a:r>
            <a:r>
              <a:rPr lang="fr-BE" baseline="0" dirty="0" smtClean="0">
                <a:latin typeface="Times New Roman" pitchFamily="18" charset="0"/>
              </a:rPr>
              <a:t> , </a:t>
            </a:r>
            <a:r>
              <a:rPr lang="fr-BE" baseline="0" dirty="0" err="1" smtClean="0">
                <a:latin typeface="Times New Roman" pitchFamily="18" charset="0"/>
              </a:rPr>
              <a:t>physiopathology</a:t>
            </a:r>
            <a:r>
              <a:rPr lang="fr-BE" baseline="0" dirty="0" smtClean="0">
                <a:latin typeface="Times New Roman" pitchFamily="18" charset="0"/>
              </a:rPr>
              <a:t> and </a:t>
            </a:r>
            <a:r>
              <a:rPr lang="fr-BE" baseline="0" dirty="0" err="1" smtClean="0">
                <a:latin typeface="Times New Roman" pitchFamily="18" charset="0"/>
              </a:rPr>
              <a:t>clinical</a:t>
            </a:r>
            <a:r>
              <a:rPr lang="fr-BE" baseline="0" dirty="0" smtClean="0">
                <a:latin typeface="Times New Roman" pitchFamily="18" charset="0"/>
              </a:rPr>
              <a:t> trials are </a:t>
            </a:r>
            <a:r>
              <a:rPr lang="fr-BE" baseline="0" dirty="0" err="1" smtClean="0">
                <a:latin typeface="Times New Roman" pitchFamily="18" charset="0"/>
              </a:rPr>
              <a:t>intimately</a:t>
            </a:r>
            <a:r>
              <a:rPr lang="fr-BE" baseline="0" dirty="0" smtClean="0">
                <a:latin typeface="Times New Roman" pitchFamily="18" charset="0"/>
              </a:rPr>
              <a:t> </a:t>
            </a:r>
            <a:r>
              <a:rPr lang="fr-BE" baseline="0" dirty="0" err="1" smtClean="0">
                <a:latin typeface="Times New Roman" pitchFamily="18" charset="0"/>
              </a:rPr>
              <a:t>connected</a:t>
            </a:r>
            <a:r>
              <a:rPr lang="fr-BE" baseline="0" dirty="0" smtClean="0">
                <a:latin typeface="Times New Roman" pitchFamily="18" charset="0"/>
              </a:rPr>
              <a:t> as </a:t>
            </a:r>
            <a:r>
              <a:rPr lang="fr-BE" baseline="0" dirty="0" err="1" smtClean="0">
                <a:latin typeface="Times New Roman" pitchFamily="18" charset="0"/>
              </a:rPr>
              <a:t>we</a:t>
            </a:r>
            <a:r>
              <a:rPr lang="fr-BE" baseline="0" dirty="0" smtClean="0">
                <a:latin typeface="Times New Roman" pitchFamily="18" charset="0"/>
              </a:rPr>
              <a:t> are </a:t>
            </a:r>
            <a:r>
              <a:rPr lang="fr-BE" baseline="0" dirty="0" err="1" smtClean="0">
                <a:latin typeface="Times New Roman" pitchFamily="18" charset="0"/>
              </a:rPr>
              <a:t>going</a:t>
            </a:r>
            <a:r>
              <a:rPr lang="fr-BE" baseline="0" dirty="0" smtClean="0">
                <a:latin typeface="Times New Roman" pitchFamily="18" charset="0"/>
              </a:rPr>
              <a:t> to </a:t>
            </a:r>
            <a:r>
              <a:rPr lang="fr-BE" baseline="0" dirty="0" err="1" smtClean="0">
                <a:latin typeface="Times New Roman" pitchFamily="18" charset="0"/>
              </a:rPr>
              <a:t>discover</a:t>
            </a:r>
            <a:r>
              <a:rPr lang="fr-BE" baseline="0" dirty="0" smtClean="0">
                <a:latin typeface="Times New Roman" pitchFamily="18" charset="0"/>
              </a:rPr>
              <a:t> in </a:t>
            </a:r>
            <a:r>
              <a:rPr lang="fr-BE" baseline="0" dirty="0" err="1" smtClean="0">
                <a:latin typeface="Times New Roman" pitchFamily="18" charset="0"/>
              </a:rPr>
              <a:t>this</a:t>
            </a:r>
            <a:r>
              <a:rPr lang="fr-BE" baseline="0" dirty="0" smtClean="0">
                <a:latin typeface="Times New Roman" pitchFamily="18" charset="0"/>
              </a:rPr>
              <a:t> introduction</a:t>
            </a:r>
            <a:endParaRPr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3197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3490F-40B7-4D9E-8BCC-53E91B0CDDC7}" type="datetimeFigureOut">
              <a:rPr lang="fr-BE" smtClean="0">
                <a:solidFill>
                  <a:prstClr val="black">
                    <a:tint val="75000"/>
                  </a:prstClr>
                </a:solidFill>
              </a:rPr>
              <a:pPr/>
              <a:t>06-10-20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FD308-76C9-4355-961E-A1759137421D}" type="slidenum">
              <a:rPr lang="fr-BE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9169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3490F-40B7-4D9E-8BCC-53E91B0CDDC7}" type="datetimeFigureOut">
              <a:rPr lang="fr-BE" smtClean="0">
                <a:solidFill>
                  <a:prstClr val="black">
                    <a:tint val="75000"/>
                  </a:prstClr>
                </a:solidFill>
              </a:rPr>
              <a:pPr/>
              <a:t>06-10-20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FD308-76C9-4355-961E-A1759137421D}" type="slidenum">
              <a:rPr lang="fr-BE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003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3490F-40B7-4D9E-8BCC-53E91B0CDDC7}" type="datetimeFigureOut">
              <a:rPr lang="fr-BE" smtClean="0">
                <a:solidFill>
                  <a:prstClr val="black">
                    <a:tint val="75000"/>
                  </a:prstClr>
                </a:solidFill>
              </a:rPr>
              <a:pPr/>
              <a:t>06-10-20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FD308-76C9-4355-961E-A1759137421D}" type="slidenum">
              <a:rPr lang="fr-BE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0090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re. Contenu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fr-FR"/>
            </a:lvl1pPr>
          </a:lstStyle>
          <a:p>
            <a:pPr lvl="0"/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 txBox="1">
            <a:spLocks noGrp="1"/>
          </p:cNvSpPr>
          <p:nvPr>
            <p:ph idx="1"/>
          </p:nvPr>
        </p:nvSpPr>
        <p:spPr>
          <a:xfrm>
            <a:off x="880534" y="1927226"/>
            <a:ext cx="5147733" cy="4419596"/>
          </a:xfrm>
        </p:spPr>
        <p:txBody>
          <a:bodyPr/>
          <a:lstStyle>
            <a:lvl1pPr>
              <a:defRPr lang="fr-FR"/>
            </a:lvl1pPr>
            <a:lvl2pPr>
              <a:defRPr lang="fr-FR"/>
            </a:lvl2pPr>
            <a:lvl3pPr marL="1371600" marR="0" lvl="2" indent="-228600" algn="l" defTabSz="914400" rtl="0" fontAlgn="auto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00000"/>
              <a:buChar char="•"/>
              <a:tabLst/>
              <a:defRPr lang="fr-FR" sz="2400" b="0" i="0" u="none" strike="noStrike" kern="0" cap="none" spc="0" baseline="0">
                <a:solidFill>
                  <a:srgbClr val="FFFFFF"/>
                </a:solidFill>
                <a:uFillTx/>
                <a:latin typeface="Times New Roman" pitchFamily="18"/>
              </a:defRPr>
            </a:lvl3pPr>
            <a:lvl4pPr marL="1790696" marR="0" lvl="3" indent="-228600" algn="l" defTabSz="914400" rtl="0" fontAlgn="auto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Char char="–"/>
              <a:tabLst/>
              <a:defRPr lang="fr-FR" sz="2000" b="0" i="0" u="none" strike="noStrike" kern="0" cap="none" spc="0" baseline="0">
                <a:solidFill>
                  <a:srgbClr val="FFFFFF"/>
                </a:solidFill>
                <a:uFillTx/>
                <a:latin typeface="Times New Roman" pitchFamily="18"/>
              </a:defRPr>
            </a:lvl4pPr>
            <a:lvl5pPr marL="2209803" marR="0" lvl="4" indent="-228600" algn="l" defTabSz="914400" rtl="0" fontAlgn="auto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Char char="»"/>
              <a:tabLst/>
              <a:defRPr lang="fr-FR" sz="2000" b="0" i="0" u="none" strike="noStrike" kern="0" cap="none" spc="0" baseline="0">
                <a:solidFill>
                  <a:srgbClr val="FFFFFF"/>
                </a:solidFill>
                <a:uFillTx/>
                <a:latin typeface="Times New Roman" pitchFamily="18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/>
          <p:cNvSpPr txBox="1">
            <a:spLocks noGrp="1"/>
          </p:cNvSpPr>
          <p:nvPr>
            <p:ph idx="2"/>
          </p:nvPr>
        </p:nvSpPr>
        <p:spPr>
          <a:xfrm>
            <a:off x="6208892" y="1927226"/>
            <a:ext cx="5147733" cy="2133596"/>
          </a:xfrm>
        </p:spPr>
        <p:txBody>
          <a:bodyPr/>
          <a:lstStyle>
            <a:lvl1pPr>
              <a:defRPr lang="fr-FR"/>
            </a:lvl1pPr>
            <a:lvl2pPr>
              <a:defRPr lang="fr-FR"/>
            </a:lvl2pPr>
            <a:lvl3pPr marL="1371600" marR="0" lvl="2" indent="-228600" algn="l" defTabSz="914400" rtl="0" fontAlgn="auto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00000"/>
              <a:buChar char="•"/>
              <a:tabLst/>
              <a:defRPr lang="fr-FR" sz="2400" b="0" i="0" u="none" strike="noStrike" kern="0" cap="none" spc="0" baseline="0">
                <a:solidFill>
                  <a:srgbClr val="FFFFFF"/>
                </a:solidFill>
                <a:uFillTx/>
                <a:latin typeface="Times New Roman" pitchFamily="18"/>
              </a:defRPr>
            </a:lvl3pPr>
            <a:lvl4pPr marL="1790696" marR="0" lvl="3" indent="-228600" algn="l" defTabSz="914400" rtl="0" fontAlgn="auto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Char char="–"/>
              <a:tabLst/>
              <a:defRPr lang="fr-FR" sz="2000" b="0" i="0" u="none" strike="noStrike" kern="0" cap="none" spc="0" baseline="0">
                <a:solidFill>
                  <a:srgbClr val="FFFFFF"/>
                </a:solidFill>
                <a:uFillTx/>
                <a:latin typeface="Times New Roman" pitchFamily="18"/>
              </a:defRPr>
            </a:lvl4pPr>
            <a:lvl5pPr marL="2209803" marR="0" lvl="4" indent="-228600" algn="l" defTabSz="914400" rtl="0" fontAlgn="auto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Char char="»"/>
              <a:tabLst/>
              <a:defRPr lang="fr-FR" sz="2000" b="0" i="0" u="none" strike="noStrike" kern="0" cap="none" spc="0" baseline="0">
                <a:solidFill>
                  <a:srgbClr val="FFFFFF"/>
                </a:solidFill>
                <a:uFillTx/>
                <a:latin typeface="Times New Roman" pitchFamily="18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contenu 4"/>
          <p:cNvSpPr txBox="1">
            <a:spLocks noGrp="1"/>
          </p:cNvSpPr>
          <p:nvPr>
            <p:ph idx="3"/>
          </p:nvPr>
        </p:nvSpPr>
        <p:spPr>
          <a:xfrm>
            <a:off x="6208892" y="4213226"/>
            <a:ext cx="5147733" cy="2133596"/>
          </a:xfrm>
        </p:spPr>
        <p:txBody>
          <a:bodyPr/>
          <a:lstStyle>
            <a:lvl1pPr>
              <a:defRPr lang="fr-FR"/>
            </a:lvl1pPr>
            <a:lvl2pPr>
              <a:defRPr lang="fr-FR"/>
            </a:lvl2pPr>
            <a:lvl3pPr marL="1371600" marR="0" lvl="2" indent="-228600" algn="l" defTabSz="914400" rtl="0" fontAlgn="auto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00000"/>
              <a:buChar char="•"/>
              <a:tabLst/>
              <a:defRPr lang="fr-FR" sz="2400" b="0" i="0" u="none" strike="noStrike" kern="0" cap="none" spc="0" baseline="0">
                <a:solidFill>
                  <a:srgbClr val="FFFFFF"/>
                </a:solidFill>
                <a:uFillTx/>
                <a:latin typeface="Times New Roman" pitchFamily="18"/>
              </a:defRPr>
            </a:lvl3pPr>
            <a:lvl4pPr marL="1790696" marR="0" lvl="3" indent="-228600" algn="l" defTabSz="914400" rtl="0" fontAlgn="auto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Char char="–"/>
              <a:tabLst/>
              <a:defRPr lang="fr-FR" sz="2000" b="0" i="0" u="none" strike="noStrike" kern="0" cap="none" spc="0" baseline="0">
                <a:solidFill>
                  <a:srgbClr val="FFFFFF"/>
                </a:solidFill>
                <a:uFillTx/>
                <a:latin typeface="Times New Roman" pitchFamily="18"/>
              </a:defRPr>
            </a:lvl4pPr>
            <a:lvl5pPr marL="2209803" marR="0" lvl="4" indent="-228600" algn="l" defTabSz="914400" rtl="0" fontAlgn="auto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Char char="»"/>
              <a:tabLst/>
              <a:defRPr lang="fr-FR" sz="2000" b="0" i="0" u="none" strike="noStrike" kern="0" cap="none" spc="0" baseline="0">
                <a:solidFill>
                  <a:srgbClr val="FFFFFF"/>
                </a:solidFill>
                <a:uFillTx/>
                <a:latin typeface="Times New Roman" pitchFamily="18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11541503"/>
      </p:ext>
    </p:extLst>
  </p:cSld>
  <p:clrMapOvr>
    <a:masterClrMapping/>
  </p:clrMapOvr>
  <p:transition/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3490F-40B7-4D9E-8BCC-53E91B0CDDC7}" type="datetimeFigureOut">
              <a:rPr lang="fr-BE" smtClean="0">
                <a:solidFill>
                  <a:prstClr val="black">
                    <a:tint val="75000"/>
                  </a:prstClr>
                </a:solidFill>
              </a:rPr>
              <a:pPr/>
              <a:t>06-10-20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FD308-76C9-4355-961E-A1759137421D}" type="slidenum">
              <a:rPr lang="fr-BE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1294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3490F-40B7-4D9E-8BCC-53E91B0CDDC7}" type="datetimeFigureOut">
              <a:rPr lang="fr-BE" smtClean="0">
                <a:solidFill>
                  <a:prstClr val="black">
                    <a:tint val="75000"/>
                  </a:prstClr>
                </a:solidFill>
              </a:rPr>
              <a:pPr/>
              <a:t>06-10-20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FD308-76C9-4355-961E-A1759137421D}" type="slidenum">
              <a:rPr lang="fr-BE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655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3490F-40B7-4D9E-8BCC-53E91B0CDDC7}" type="datetimeFigureOut">
              <a:rPr lang="fr-BE" smtClean="0">
                <a:solidFill>
                  <a:prstClr val="black">
                    <a:tint val="75000"/>
                  </a:prstClr>
                </a:solidFill>
              </a:rPr>
              <a:pPr/>
              <a:t>06-10-20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FD308-76C9-4355-961E-A1759137421D}" type="slidenum">
              <a:rPr lang="fr-BE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32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3490F-40B7-4D9E-8BCC-53E91B0CDDC7}" type="datetimeFigureOut">
              <a:rPr lang="fr-BE" smtClean="0">
                <a:solidFill>
                  <a:prstClr val="black">
                    <a:tint val="75000"/>
                  </a:prstClr>
                </a:solidFill>
              </a:rPr>
              <a:pPr/>
              <a:t>06-10-20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FD308-76C9-4355-961E-A1759137421D}" type="slidenum">
              <a:rPr lang="fr-BE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774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3490F-40B7-4D9E-8BCC-53E91B0CDDC7}" type="datetimeFigureOut">
              <a:rPr lang="fr-BE" smtClean="0">
                <a:solidFill>
                  <a:prstClr val="black">
                    <a:tint val="75000"/>
                  </a:prstClr>
                </a:solidFill>
              </a:rPr>
              <a:pPr/>
              <a:t>06-10-20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FD308-76C9-4355-961E-A1759137421D}" type="slidenum">
              <a:rPr lang="fr-BE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1865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3490F-40B7-4D9E-8BCC-53E91B0CDDC7}" type="datetimeFigureOut">
              <a:rPr lang="fr-BE" smtClean="0">
                <a:solidFill>
                  <a:prstClr val="black">
                    <a:tint val="75000"/>
                  </a:prstClr>
                </a:solidFill>
              </a:rPr>
              <a:pPr/>
              <a:t>06-10-20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FD308-76C9-4355-961E-A1759137421D}" type="slidenum">
              <a:rPr lang="fr-BE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9509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3490F-40B7-4D9E-8BCC-53E91B0CDDC7}" type="datetimeFigureOut">
              <a:rPr lang="fr-BE" smtClean="0">
                <a:solidFill>
                  <a:prstClr val="black">
                    <a:tint val="75000"/>
                  </a:prstClr>
                </a:solidFill>
              </a:rPr>
              <a:pPr/>
              <a:t>06-10-20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FD308-76C9-4355-961E-A1759137421D}" type="slidenum">
              <a:rPr lang="fr-BE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63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3490F-40B7-4D9E-8BCC-53E91B0CDDC7}" type="datetimeFigureOut">
              <a:rPr lang="fr-BE" smtClean="0">
                <a:solidFill>
                  <a:prstClr val="black">
                    <a:tint val="75000"/>
                  </a:prstClr>
                </a:solidFill>
              </a:rPr>
              <a:pPr/>
              <a:t>06-10-20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FD308-76C9-4355-961E-A1759137421D}" type="slidenum">
              <a:rPr lang="fr-BE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9926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73490F-40B7-4D9E-8BCC-53E91B0CDDC7}" type="datetimeFigureOut">
              <a:rPr lang="fr-BE" smtClean="0">
                <a:solidFill>
                  <a:prstClr val="black">
                    <a:tint val="75000"/>
                  </a:prstClr>
                </a:solidFill>
              </a:rPr>
              <a:pPr/>
              <a:t>06-10-20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FD308-76C9-4355-961E-A1759137421D}" type="slidenum">
              <a:rPr lang="fr-BE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764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>
          <a:xfrm>
            <a:off x="1524000" y="-27384"/>
            <a:ext cx="9144000" cy="1271612"/>
          </a:xfrm>
          <a:solidFill>
            <a:schemeClr val="bg1">
              <a:lumMod val="95000"/>
            </a:schemeClr>
          </a:solidFill>
          <a:ln w="12701">
            <a:solidFill>
              <a:schemeClr val="bg1">
                <a:lumMod val="75000"/>
              </a:schemeClr>
            </a:solidFill>
            <a:miter/>
          </a:ln>
        </p:spPr>
        <p:txBody>
          <a:bodyPr>
            <a:normAutofit/>
          </a:bodyPr>
          <a:lstStyle/>
          <a:p>
            <a:pPr>
              <a:defRPr/>
            </a:pPr>
            <a:r>
              <a:rPr lang="fr-BE" sz="3200" b="1" dirty="0">
                <a:latin typeface="Californian FB" panose="0207040306080B030204" pitchFamily="18" charset="0"/>
              </a:rPr>
              <a:t>PHYSIOPATHOLOGY</a:t>
            </a:r>
            <a:br>
              <a:rPr lang="fr-BE" sz="3200" b="1" dirty="0">
                <a:latin typeface="Californian FB" panose="0207040306080B030204" pitchFamily="18" charset="0"/>
              </a:rPr>
            </a:br>
            <a:r>
              <a:rPr lang="fr-BE" sz="3200" b="1" dirty="0">
                <a:latin typeface="Californian FB" panose="0207040306080B030204" pitchFamily="18" charset="0"/>
              </a:rPr>
              <a:t>-Introduction-</a:t>
            </a:r>
            <a:endParaRPr lang="fr-BE" sz="3200" b="1" dirty="0">
              <a:latin typeface="Californian FB" panose="0207040306080B030204" pitchFamily="18" charset="0"/>
            </a:endParaRPr>
          </a:p>
        </p:txBody>
      </p:sp>
      <p:sp>
        <p:nvSpPr>
          <p:cNvPr id="5" name="Rectangle 12"/>
          <p:cNvSpPr/>
          <p:nvPr/>
        </p:nvSpPr>
        <p:spPr>
          <a:xfrm>
            <a:off x="6003636" y="-638076"/>
            <a:ext cx="184731" cy="30777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anchor="ctr" anchorCtr="1">
            <a:spAutoFit/>
          </a:bodyPr>
          <a:lstStyle/>
          <a:p>
            <a:pPr algn="ctr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BE" sz="1400" kern="0">
              <a:solidFill>
                <a:srgbClr val="FFFFFF"/>
              </a:solidFill>
              <a:effectLst>
                <a:outerShdw dist="38096" dir="2700000">
                  <a:srgbClr val="000000"/>
                </a:outerShdw>
              </a:effectLst>
              <a:latin typeface="Avalon" pitchFamily="34"/>
              <a:cs typeface="Arial" pitchFamily="34" charset="0"/>
            </a:endParaRPr>
          </a:p>
        </p:txBody>
      </p:sp>
      <p:sp>
        <p:nvSpPr>
          <p:cNvPr id="5126" name="Rectangle 59"/>
          <p:cNvSpPr>
            <a:spLocks noChangeArrowheads="1"/>
          </p:cNvSpPr>
          <p:nvPr/>
        </p:nvSpPr>
        <p:spPr bwMode="auto">
          <a:xfrm>
            <a:off x="6003636" y="6699142"/>
            <a:ext cx="1847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algn="ctr" hangingPunct="0"/>
            <a:endParaRPr lang="fr-BE" sz="1200">
              <a:solidFill>
                <a:srgbClr val="FFFFFF"/>
              </a:solidFill>
              <a:latin typeface="Avalon" pitchFamily="34" charset="0"/>
            </a:endParaRPr>
          </a:p>
          <a:p>
            <a:pPr algn="ctr" hangingPunct="0"/>
            <a:endParaRPr lang="fr-BE" sz="24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7" name="Text Box 65"/>
          <p:cNvSpPr txBox="1"/>
          <p:nvPr/>
        </p:nvSpPr>
        <p:spPr>
          <a:xfrm>
            <a:off x="1156218" y="6024393"/>
            <a:ext cx="9396536" cy="584775"/>
          </a:xfrm>
          <a:prstGeom prst="rect">
            <a:avLst/>
          </a:prstGeom>
          <a:noFill/>
          <a:ln>
            <a:noFill/>
          </a:ln>
        </p:spPr>
        <p:txBody>
          <a:bodyPr wrap="square" anchorCtr="1">
            <a:spAutoFit/>
          </a:bodyPr>
          <a:lstStyle/>
          <a:p>
            <a:pPr algn="ctr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BE" sz="1600" i="1" kern="0" dirty="0">
                <a:solidFill>
                  <a:srgbClr val="000000"/>
                </a:solidFill>
                <a:latin typeface="Avalon" pitchFamily="34"/>
                <a:cs typeface="Arial" pitchFamily="34" charset="0"/>
              </a:rPr>
              <a:t>. </a:t>
            </a:r>
          </a:p>
          <a:p>
            <a:pPr algn="ctr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BE" sz="1600" i="1" kern="0" dirty="0">
                <a:solidFill>
                  <a:srgbClr val="000000"/>
                </a:solidFill>
                <a:latin typeface="Avalon" pitchFamily="34"/>
                <a:cs typeface="Arial" pitchFamily="34" charset="0"/>
              </a:rPr>
              <a:t> </a:t>
            </a:r>
            <a:r>
              <a:rPr lang="fr-BE" sz="1600" i="1" kern="0" dirty="0">
                <a:solidFill>
                  <a:srgbClr val="000000"/>
                </a:solidFill>
                <a:latin typeface="Avalon" pitchFamily="34"/>
                <a:cs typeface="Arial" pitchFamily="34" charset="0"/>
              </a:rPr>
              <a:t>Hernan </a:t>
            </a:r>
            <a:r>
              <a:rPr lang="fr-BE" sz="1600" i="1" kern="0" dirty="0" err="1">
                <a:solidFill>
                  <a:srgbClr val="000000"/>
                </a:solidFill>
                <a:latin typeface="Avalon" pitchFamily="34"/>
                <a:cs typeface="Arial" pitchFamily="34" charset="0"/>
              </a:rPr>
              <a:t>Valdes</a:t>
            </a:r>
            <a:r>
              <a:rPr lang="fr-BE" sz="1600" i="1" kern="0" dirty="0">
                <a:solidFill>
                  <a:srgbClr val="000000"/>
                </a:solidFill>
                <a:latin typeface="Avalon" pitchFamily="34"/>
                <a:cs typeface="Arial" pitchFamily="34" charset="0"/>
              </a:rPr>
              <a:t>-Socin </a:t>
            </a:r>
            <a:r>
              <a:rPr lang="fr-BE" sz="1600" i="1" kern="0" dirty="0" err="1">
                <a:solidFill>
                  <a:srgbClr val="000000"/>
                </a:solidFill>
                <a:latin typeface="Avalon" pitchFamily="34"/>
                <a:cs typeface="Arial" pitchFamily="34" charset="0"/>
              </a:rPr>
              <a:t>MD,PhD</a:t>
            </a:r>
            <a:endParaRPr lang="fr-BE" sz="1600" i="1" kern="0" dirty="0">
              <a:solidFill>
                <a:srgbClr val="000000"/>
              </a:solidFill>
              <a:latin typeface="Avalon" pitchFamily="34"/>
              <a:cs typeface="Arial" pitchFamily="34" charset="0"/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797" y="6105818"/>
            <a:ext cx="639763" cy="738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4352" y="6302186"/>
            <a:ext cx="1288402" cy="560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99379" y="1824190"/>
            <a:ext cx="4608512" cy="326099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359696" y="5240234"/>
            <a:ext cx="54929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solidFill>
                  <a:prstClr val="black"/>
                </a:solidFill>
                <a:latin typeface="Calibri"/>
              </a:rPr>
              <a:t>From: Robert </a:t>
            </a:r>
            <a:r>
              <a:rPr lang="en-US" sz="1200" dirty="0">
                <a:solidFill>
                  <a:prstClr val="black"/>
                </a:solidFill>
                <a:latin typeface="Calibri"/>
              </a:rPr>
              <a:t>A. Thon, A History of Medicine in Pictures. Parke, Davis and Co., </a:t>
            </a:r>
            <a:r>
              <a:rPr lang="en-US" sz="1200" dirty="0">
                <a:solidFill>
                  <a:prstClr val="black"/>
                </a:solidFill>
                <a:latin typeface="Calibri"/>
              </a:rPr>
              <a:t>1957</a:t>
            </a:r>
          </a:p>
          <a:p>
            <a:pPr algn="ctr"/>
            <a:r>
              <a:rPr lang="en-US" sz="1200" dirty="0" err="1">
                <a:solidFill>
                  <a:prstClr val="black"/>
                </a:solidFill>
                <a:latin typeface="Calibri"/>
              </a:rPr>
              <a:t>Dr</a:t>
            </a:r>
            <a:r>
              <a:rPr lang="en-US" sz="1200" dirty="0">
                <a:solidFill>
                  <a:prstClr val="black"/>
                </a:solidFill>
                <a:latin typeface="Calibri"/>
              </a:rPr>
              <a:t> Lind and scurvy</a:t>
            </a:r>
            <a:endParaRPr lang="fr-BE" sz="12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867870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Application>Microsoft Office PowerPoint</Application>
  <PresentationFormat>Grand écran</PresentationFormat>
  <Paragraphs>6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Avalon</vt:lpstr>
      <vt:lpstr>Calibri</vt:lpstr>
      <vt:lpstr>Californian FB</vt:lpstr>
      <vt:lpstr>Times New Roman</vt:lpstr>
      <vt:lpstr>1_Thème Office</vt:lpstr>
      <vt:lpstr>PHYSIOPATHOLOGY -Introduction-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PHYSIOPATHOLOGY -Introduction-</dc:title>
  <dc:creator>Herman Gonzalo Valdes Socin</dc:creator>
  <cp:lastModifiedBy>Herman Gonzalo Valdes Socin</cp:lastModifiedBy>
  <cp:revision>1</cp:revision>
  <dcterms:created xsi:type="dcterms:W3CDTF">2020-10-06T18:26:58Z</dcterms:created>
  <dcterms:modified xsi:type="dcterms:W3CDTF">2020-10-06T18:27:23Z</dcterms:modified>
</cp:coreProperties>
</file>