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9"/>
  </p:notesMasterIdLst>
  <p:sldIdLst>
    <p:sldId id="257" r:id="rId2"/>
    <p:sldId id="260" r:id="rId3"/>
    <p:sldId id="317" r:id="rId4"/>
    <p:sldId id="320" r:id="rId5"/>
    <p:sldId id="321" r:id="rId6"/>
    <p:sldId id="322" r:id="rId7"/>
    <p:sldId id="323" r:id="rId8"/>
    <p:sldId id="324" r:id="rId9"/>
    <p:sldId id="325" r:id="rId10"/>
    <p:sldId id="340" r:id="rId11"/>
    <p:sldId id="341" r:id="rId12"/>
    <p:sldId id="326" r:id="rId13"/>
    <p:sldId id="336" r:id="rId14"/>
    <p:sldId id="334" r:id="rId15"/>
    <p:sldId id="337" r:id="rId16"/>
    <p:sldId id="339" r:id="rId17"/>
    <p:sldId id="338" r:id="rId18"/>
    <p:sldId id="328" r:id="rId19"/>
    <p:sldId id="329" r:id="rId20"/>
    <p:sldId id="331" r:id="rId21"/>
    <p:sldId id="335" r:id="rId22"/>
    <p:sldId id="342" r:id="rId23"/>
    <p:sldId id="343" r:id="rId24"/>
    <p:sldId id="344" r:id="rId25"/>
    <p:sldId id="345" r:id="rId26"/>
    <p:sldId id="346" r:id="rId27"/>
    <p:sldId id="332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314"/>
    <p:restoredTop sz="94886"/>
  </p:normalViewPr>
  <p:slideViewPr>
    <p:cSldViewPr snapToGrid="0" snapToObjects="1">
      <p:cViewPr varScale="1">
        <p:scale>
          <a:sx n="113" d="100"/>
          <a:sy n="113" d="100"/>
        </p:scale>
        <p:origin x="1040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E8E8A-F207-3146-9A96-DCAAB8EE1DE9}" type="datetimeFigureOut">
              <a:rPr lang="fr-FR" smtClean="0"/>
              <a:t>01/10/2019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FA48F-0FC9-F143-B2D9-AB41CD29049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7571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565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577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7968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1884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5494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4980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6766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8866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20039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77350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030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11502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1898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397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79952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81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14447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28123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077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2782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687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21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467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70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9630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2FA48F-0FC9-F143-B2D9-AB41CD290497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788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smtClean="0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smtClean="0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smtClean="0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smtClean="0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smtClean="0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smtClean="0"/>
              <a:t>16/11/17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Institutions politiques et droit constitutionnel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smtClean="0"/>
              <a:t>16/11/17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Institutions politiques et droit constitutionnel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smtClean="0"/>
              <a:t>16/11/17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Institutions politiques et droit constitutionnel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smtClean="0"/>
              <a:t>16/11/17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Institutions politiques et droit constitutionnel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BE" smtClean="0"/>
              <a:t>16/11/17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Institutions politiques et droit constitutionnel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smtClean="0"/>
              <a:t>16/11/17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Institutions politiques et droit constitutionnel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fr-BE" smtClean="0"/>
              <a:t>16/11/17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Institutions politiques et droit constitutionnel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6254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4" Type="http://schemas.microsoft.com/office/2007/relationships/hdphoto" Target="NULL"/><Relationship Id="rId5" Type="http://schemas.openxmlformats.org/officeDocument/2006/relationships/image" Target="../media/image1.png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0000"/>
            <a:lum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7000"/>
                    </a14:imgEffect>
                  </a14:imgLayer>
                </a14:imgProps>
              </a:ext>
            </a:extLst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" y="-24098"/>
            <a:ext cx="9144000" cy="4944533"/>
          </a:xfrm>
          <a:prstGeom prst="rect">
            <a:avLst/>
          </a:prstGeom>
        </p:spPr>
      </p:pic>
      <p:sp>
        <p:nvSpPr>
          <p:cNvPr id="6" name="Espace réservé du texte 5"/>
          <p:cNvSpPr>
            <a:spLocks noGrp="1"/>
          </p:cNvSpPr>
          <p:nvPr>
            <p:ph type="body" sz="half" idx="2"/>
          </p:nvPr>
        </p:nvSpPr>
        <p:spPr>
          <a:xfrm>
            <a:off x="246491" y="5215862"/>
            <a:ext cx="7584948" cy="445770"/>
          </a:xfrm>
        </p:spPr>
        <p:txBody>
          <a:bodyPr>
            <a:normAutofit/>
          </a:bodyPr>
          <a:lstStyle/>
          <a:p>
            <a:r>
              <a:rPr lang="fr-FR" sz="1500" b="1" dirty="0" smtClean="0">
                <a:latin typeface="Arial" charset="0"/>
                <a:ea typeface="Arial" charset="0"/>
                <a:cs typeface="Arial" charset="0"/>
              </a:rPr>
              <a:t>Conférence donnée dans le cadre du cours de Pouvoir et action publique</a:t>
            </a:r>
            <a:endParaRPr lang="fr-FR" sz="1500" dirty="0">
              <a:latin typeface="Arial" charset="0"/>
              <a:ea typeface="Arial" charset="0"/>
              <a:cs typeface="Arial" charset="0"/>
            </a:endParaRPr>
          </a:p>
          <a:p>
            <a:endParaRPr lang="fr-FR" sz="15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Espace réservé du texte 5"/>
          <p:cNvSpPr txBox="1">
            <a:spLocks/>
          </p:cNvSpPr>
          <p:nvPr/>
        </p:nvSpPr>
        <p:spPr>
          <a:xfrm>
            <a:off x="246491" y="5718589"/>
            <a:ext cx="7584948" cy="445770"/>
          </a:xfrm>
          <a:prstGeom prst="rect">
            <a:avLst/>
          </a:prstGeom>
        </p:spPr>
        <p:txBody>
          <a:bodyPr vert="horz" lIns="68580" tIns="0" rIns="6858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Espace réservé du texte 5"/>
          <p:cNvSpPr txBox="1">
            <a:spLocks/>
          </p:cNvSpPr>
          <p:nvPr/>
        </p:nvSpPr>
        <p:spPr>
          <a:xfrm>
            <a:off x="246491" y="5586461"/>
            <a:ext cx="7584948" cy="445770"/>
          </a:xfrm>
          <a:prstGeom prst="rect">
            <a:avLst/>
          </a:prstGeom>
        </p:spPr>
        <p:txBody>
          <a:bodyPr vert="horz" lIns="68580" tIns="0" rIns="68580" bIns="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5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latin typeface="Arial" charset="0"/>
                <a:ea typeface="Arial" charset="0"/>
                <a:cs typeface="Arial" charset="0"/>
              </a:rPr>
              <a:t>Archibald </a:t>
            </a:r>
            <a:r>
              <a:rPr lang="fr-FR" sz="1200" dirty="0" smtClean="0">
                <a:latin typeface="Arial" charset="0"/>
                <a:ea typeface="Arial" charset="0"/>
                <a:cs typeface="Arial" charset="0"/>
              </a:rPr>
              <a:t>Gustin</a:t>
            </a:r>
          </a:p>
          <a:p>
            <a:r>
              <a:rPr lang="fr-FR" sz="1200" dirty="0" err="1" smtClean="0">
                <a:latin typeface="Arial" charset="0"/>
                <a:ea typeface="Arial" charset="0"/>
                <a:cs typeface="Arial" charset="0"/>
              </a:rPr>
              <a:t>Archibald.Gustin@student.uliege.be</a:t>
            </a:r>
            <a:endParaRPr lang="fr-FR" sz="1200" dirty="0">
              <a:latin typeface="Arial" charset="0"/>
              <a:ea typeface="Arial" charset="0"/>
              <a:cs typeface="Arial" charset="0"/>
            </a:endParaRPr>
          </a:p>
          <a:p>
            <a:endParaRPr lang="fr-FR" dirty="0">
              <a:latin typeface="Arial" charset="0"/>
              <a:ea typeface="Arial" charset="0"/>
              <a:cs typeface="Arial" charset="0"/>
            </a:endParaRPr>
          </a:p>
          <a:p>
            <a:endParaRPr lang="fr-FR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 smtClean="0"/>
              <a:t>1</a:t>
            </a:r>
            <a:r>
              <a:rPr lang="fr-BE" baseline="30000" dirty="0" smtClean="0"/>
              <a:t>er</a:t>
            </a:r>
            <a:r>
              <a:rPr lang="fr-BE" dirty="0" smtClean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Les motions de </a:t>
            </a:r>
            <a:r>
              <a:rPr lang="en-US" dirty="0" err="1" smtClean="0"/>
              <a:t>méfiance</a:t>
            </a:r>
            <a:r>
              <a:rPr lang="en-US" dirty="0" smtClean="0"/>
              <a:t> constructive </a:t>
            </a:r>
            <a:r>
              <a:rPr lang="en-US" dirty="0" err="1" smtClean="0"/>
              <a:t>dans</a:t>
            </a:r>
            <a:r>
              <a:rPr lang="en-US" dirty="0" smtClean="0"/>
              <a:t> les </a:t>
            </a:r>
            <a:r>
              <a:rPr lang="en-US" dirty="0" err="1" smtClean="0"/>
              <a:t>collèges</a:t>
            </a:r>
            <a:r>
              <a:rPr lang="en-US" dirty="0" smtClean="0"/>
              <a:t> </a:t>
            </a:r>
            <a:r>
              <a:rPr lang="en-US" dirty="0" err="1" smtClean="0"/>
              <a:t>communaux</a:t>
            </a:r>
            <a:r>
              <a:rPr lang="en-US" dirty="0" smtClean="0"/>
              <a:t> </a:t>
            </a:r>
            <a:r>
              <a:rPr lang="en-US" dirty="0" err="1" smtClean="0"/>
              <a:t>wallons</a:t>
            </a:r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822961" y="731908"/>
            <a:ext cx="8124557" cy="147732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2">
                <a:satMod val="175000"/>
              </a:schemeClr>
            </a:glow>
            <a:reflection stA="0" endPos="65000" dist="50800" dir="5400000" sy="-100000" algn="bl" rotWithShape="0"/>
            <a:softEdge rad="0"/>
          </a:effectLst>
        </p:spPr>
        <p:txBody>
          <a:bodyPr vert="horz" wrap="square" lIns="91440" tIns="0" rIns="91440" bIns="0" rtlCol="0" anchor="b">
            <a:sp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nl-BE" sz="3200" b="1" spc="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charset="0"/>
                <a:ea typeface="Arial" charset="0"/>
                <a:cs typeface="Arial" charset="0"/>
              </a:rPr>
              <a:t>Les motions de méfiance constructive dans les collèges communaux wallons</a:t>
            </a:r>
            <a:br>
              <a:rPr lang="nl-BE" sz="3200" b="1" spc="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charset="0"/>
                <a:ea typeface="Arial" charset="0"/>
                <a:cs typeface="Arial" charset="0"/>
              </a:rPr>
            </a:br>
            <a:endParaRPr lang="nl-BE" sz="3200" i="1" dirty="0"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6">
            <a:alphaModFix amt="8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748" y="0"/>
            <a:ext cx="902252" cy="66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44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2. Les motions de méfiance individuelles</a:t>
            </a: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6" y="841353"/>
            <a:ext cx="6958813" cy="69393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conséquences du dépôt d’une motion de méfiance individuelle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8498783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Nombre d’évincés restant en politique à une motion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718839"/>
              </p:ext>
            </p:extLst>
          </p:nvPr>
        </p:nvGraphicFramePr>
        <p:xfrm>
          <a:off x="943676" y="2185500"/>
          <a:ext cx="6973677" cy="3052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8452"/>
                <a:gridCol w="2130666"/>
                <a:gridCol w="2324559"/>
              </a:tblGrid>
              <a:tr h="99766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Mandatures communales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Nombre d’évincés restant en politique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aseline="0" dirty="0" smtClean="0"/>
                        <a:t>Nombre total de cas recensés</a:t>
                      </a:r>
                      <a:endParaRPr lang="fr-FR" baseline="0" dirty="0" smtClean="0"/>
                    </a:p>
                  </a:txBody>
                  <a:tcPr anchor="ctr"/>
                </a:tc>
              </a:tr>
              <a:tr h="513721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Avant 2006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</a:tr>
              <a:tr h="513721">
                <a:tc>
                  <a:txBody>
                    <a:bodyPr/>
                    <a:lstStyle/>
                    <a:p>
                      <a:pPr algn="ctr"/>
                      <a:r>
                        <a:rPr lang="nl-BE" b="0" dirty="0" smtClean="0"/>
                        <a:t>2006-2012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</a:tr>
              <a:tr h="513721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2012-2018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8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9</a:t>
                      </a:r>
                      <a:endParaRPr lang="fr-FR" dirty="0"/>
                    </a:p>
                  </a:txBody>
                  <a:tcPr anchor="ctr"/>
                </a:tc>
              </a:tr>
              <a:tr h="513721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17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0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2. Les motions de méfiance individuelles</a:t>
            </a: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6" y="841353"/>
            <a:ext cx="6958813" cy="69393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conséquences du dépôt d’une motion de méfiance individuelle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8498783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Nombre de listes créées par des évincés aux élections communales suivantes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813756"/>
              </p:ext>
            </p:extLst>
          </p:nvPr>
        </p:nvGraphicFramePr>
        <p:xfrm>
          <a:off x="943676" y="2422567"/>
          <a:ext cx="6973677" cy="3052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8452"/>
                <a:gridCol w="2130666"/>
                <a:gridCol w="2324559"/>
              </a:tblGrid>
              <a:tr h="99766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Mandatures communales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Nombre de listes créées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aseline="0" dirty="0" smtClean="0"/>
                        <a:t>Nombre total de cas recensés</a:t>
                      </a:r>
                      <a:endParaRPr lang="fr-FR" baseline="0" dirty="0" smtClean="0"/>
                    </a:p>
                  </a:txBody>
                  <a:tcPr anchor="ctr"/>
                </a:tc>
              </a:tr>
              <a:tr h="513721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Avant 2006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</a:tr>
              <a:tr h="513721">
                <a:tc>
                  <a:txBody>
                    <a:bodyPr/>
                    <a:lstStyle/>
                    <a:p>
                      <a:pPr algn="ctr"/>
                      <a:r>
                        <a:rPr lang="nl-BE" b="0" dirty="0" smtClean="0"/>
                        <a:t>2006-2012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</a:tr>
              <a:tr h="513721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2012-2018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9</a:t>
                      </a:r>
                      <a:endParaRPr lang="fr-FR" dirty="0"/>
                    </a:p>
                  </a:txBody>
                  <a:tcPr anchor="ctr"/>
                </a:tc>
              </a:tr>
              <a:tr h="513721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17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103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L’article L1123-14 du Code de la démocratie locale</a:t>
            </a: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70756"/>
            <a:ext cx="8645539" cy="437012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La double majorité </a:t>
            </a: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nécessaire pour démettre</a:t>
            </a:r>
            <a:r>
              <a:rPr lang="fr-FR" sz="2400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</a:t>
            </a: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le collège communal</a:t>
            </a:r>
          </a:p>
          <a:p>
            <a:pPr algn="just"/>
            <a:r>
              <a:rPr lang="fr-FR" i="1" dirty="0" smtClean="0">
                <a:solidFill>
                  <a:schemeClr val="bg1"/>
                </a:solidFill>
              </a:rPr>
              <a:t>Lorsqu’elle </a:t>
            </a:r>
            <a:r>
              <a:rPr lang="fr-FR" i="1" dirty="0">
                <a:solidFill>
                  <a:schemeClr val="bg1"/>
                </a:solidFill>
              </a:rPr>
              <a:t>concerne l’ensemble du collège, elle n’est recevable que si elle est déposée par la moitié au moins des conseillers </a:t>
            </a:r>
            <a:r>
              <a:rPr lang="fr-FR" b="1" i="1" dirty="0">
                <a:solidFill>
                  <a:schemeClr val="bg1"/>
                </a:solidFill>
              </a:rPr>
              <a:t>de chaque groupe politique formant une majorité alternative</a:t>
            </a:r>
            <a:r>
              <a:rPr lang="fr-FR" i="1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fr-FR" i="1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(</a:t>
            </a:r>
            <a:r>
              <a:rPr lang="mr-IN" i="1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…</a:t>
            </a:r>
            <a:r>
              <a:rPr lang="nl-BE" i="1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)</a:t>
            </a:r>
            <a:endParaRPr lang="fr-FR" i="1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algn="just"/>
            <a:r>
              <a:rPr lang="fr-FR" i="1" dirty="0" smtClean="0">
                <a:solidFill>
                  <a:schemeClr val="bg1"/>
                </a:solidFill>
              </a:rPr>
              <a:t>Elle </a:t>
            </a:r>
            <a:r>
              <a:rPr lang="fr-FR" i="1" dirty="0">
                <a:solidFill>
                  <a:schemeClr val="bg1"/>
                </a:solidFill>
              </a:rPr>
              <a:t>ne peut être adoptée qu’à la majorité des </a:t>
            </a:r>
            <a:r>
              <a:rPr lang="fr-FR" b="1" i="1" dirty="0">
                <a:solidFill>
                  <a:schemeClr val="bg1"/>
                </a:solidFill>
              </a:rPr>
              <a:t>membres du conseil</a:t>
            </a:r>
            <a:r>
              <a:rPr lang="fr-FR" i="1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fr-FR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Le cas du bourgmestre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83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L’article L1123-14 du Code de la démocratie locale</a:t>
            </a: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753694"/>
            <a:ext cx="8656827" cy="334888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Les  3 restrictions de délais pour le dépôt d’une motion de méfiance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r>
              <a:rPr lang="fr-FR" sz="2400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La restriction ajoutée par le décret du 26 avril </a:t>
            </a: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2012</a:t>
            </a:r>
          </a:p>
          <a:p>
            <a:pPr algn="just"/>
            <a:r>
              <a:rPr lang="fr-FR" i="1" dirty="0">
                <a:solidFill>
                  <a:schemeClr val="bg1"/>
                </a:solidFill>
              </a:rPr>
              <a:t>Au cours d’une même législature communale, il ne peut pas être voté </a:t>
            </a:r>
            <a:r>
              <a:rPr lang="fr-FR" b="1" i="1" dirty="0">
                <a:solidFill>
                  <a:schemeClr val="bg1"/>
                </a:solidFill>
              </a:rPr>
              <a:t>plus de deux motions</a:t>
            </a:r>
            <a:r>
              <a:rPr lang="fr-FR" i="1" dirty="0">
                <a:solidFill>
                  <a:schemeClr val="bg1"/>
                </a:solidFill>
              </a:rPr>
              <a:t> de méfiance concernant l’ensemble du collège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endParaRPr lang="fr-FR" sz="2400" i="1" dirty="0">
              <a:solidFill>
                <a:schemeClr val="bg1"/>
              </a:solidFill>
            </a:endParaRPr>
          </a:p>
          <a:p>
            <a:endParaRPr lang="fr-FR" sz="2400" dirty="0"/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61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</a:t>
            </a:r>
            <a:r>
              <a:rPr lang="fr-BE" dirty="0" smtClean="0"/>
              <a:t>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Analyse des différents cas analysés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82044"/>
            <a:ext cx="7866605" cy="435883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Considérations méthodologiques préalables</a:t>
            </a:r>
          </a:p>
          <a:p>
            <a:pPr marL="285750" indent="-285750" algn="just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L’évolution du nombre de motions de méfiance constructive collectives</a:t>
            </a:r>
          </a:p>
          <a:p>
            <a:pPr marL="285750" indent="-285750" algn="just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496008"/>
              </p:ext>
            </p:extLst>
          </p:nvPr>
        </p:nvGraphicFramePr>
        <p:xfrm>
          <a:off x="1189643" y="3657601"/>
          <a:ext cx="6767094" cy="1332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698"/>
                <a:gridCol w="2255698"/>
                <a:gridCol w="2255698"/>
              </a:tblGrid>
              <a:tr h="662787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2006</a:t>
                      </a:r>
                      <a:r>
                        <a:rPr lang="fr-FR" b="1" baseline="0" dirty="0" smtClean="0"/>
                        <a:t> - 2012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2012 - 2018</a:t>
                      </a:r>
                      <a:endParaRPr lang="fr-FR" b="1" dirty="0"/>
                    </a:p>
                  </a:txBody>
                  <a:tcPr anchor="ctr"/>
                </a:tc>
              </a:tr>
              <a:tr h="669328"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 smtClean="0"/>
                        <a:t>Nombre de motions de méfiance collectives</a:t>
                      </a:r>
                      <a:endParaRPr lang="fr-FR" sz="15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13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497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Analyse des différents cas analysés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512115"/>
            <a:ext cx="8205271" cy="425591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charset="2"/>
              <a:buChar char="Ø"/>
            </a:pPr>
            <a:r>
              <a:rPr lang="fr-FR" sz="2400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</a:t>
            </a: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Des motifs relatifs aux tensions </a:t>
            </a:r>
            <a:r>
              <a:rPr lang="fr-FR" sz="2400" dirty="0" err="1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interpartites</a:t>
            </a:r>
            <a:r>
              <a:rPr lang="mr-IN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…</a:t>
            </a: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252249"/>
              </p:ext>
            </p:extLst>
          </p:nvPr>
        </p:nvGraphicFramePr>
        <p:xfrm>
          <a:off x="997420" y="1931022"/>
          <a:ext cx="7411942" cy="4368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5971"/>
                <a:gridCol w="3705971"/>
              </a:tblGrid>
              <a:tr h="355142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Communes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Motifs</a:t>
                      </a:r>
                      <a:endParaRPr lang="fr-FR" dirty="0"/>
                    </a:p>
                  </a:txBody>
                  <a:tcPr anchor="ctr"/>
                </a:tc>
              </a:tr>
              <a:tr h="551894"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Lierneux</a:t>
                      </a:r>
                      <a:r>
                        <a:rPr lang="fr-FR" dirty="0" smtClean="0"/>
                        <a:t>, Lens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« Ancienne</a:t>
                      </a:r>
                      <a:r>
                        <a:rPr lang="fr-FR" sz="1600" baseline="0" dirty="0" smtClean="0"/>
                        <a:t> majorité peu convaincante »</a:t>
                      </a:r>
                      <a:endParaRPr lang="fr-FR" sz="1600" dirty="0"/>
                    </a:p>
                  </a:txBody>
                  <a:tcPr anchor="ctr"/>
                </a:tc>
              </a:tr>
              <a:tr h="8220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Lessines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Tensions</a:t>
                      </a:r>
                      <a:r>
                        <a:rPr lang="fr-FR" sz="1600" baseline="0" dirty="0" smtClean="0"/>
                        <a:t> entre le bourgmestre (PS) et un échevin MR + évincement échevins rebelles</a:t>
                      </a:r>
                      <a:endParaRPr lang="fr-FR" sz="1600" dirty="0" smtClean="0"/>
                    </a:p>
                  </a:txBody>
                  <a:tcPr anchor="ctr"/>
                </a:tc>
              </a:tr>
              <a:tr h="551894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Verviers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Tensions bourgmestre CDH </a:t>
                      </a:r>
                      <a:r>
                        <a:rPr lang="mr-IN" sz="1600" dirty="0" smtClean="0"/>
                        <a:t>–</a:t>
                      </a:r>
                      <a:r>
                        <a:rPr lang="fr-FR" sz="1600" dirty="0" smtClean="0"/>
                        <a:t> échevin MR</a:t>
                      </a:r>
                    </a:p>
                  </a:txBody>
                  <a:tcPr anchor="ctr"/>
                </a:tc>
              </a:tr>
              <a:tr h="355142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Jemeppe-sur-Sambre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Majorité</a:t>
                      </a:r>
                      <a:r>
                        <a:rPr lang="fr-FR" sz="1600" baseline="0" dirty="0" smtClean="0"/>
                        <a:t> hétéroclite</a:t>
                      </a:r>
                      <a:endParaRPr lang="fr-FR" sz="1600" dirty="0" smtClean="0"/>
                    </a:p>
                  </a:txBody>
                  <a:tcPr anchor="ctr"/>
                </a:tc>
              </a:tr>
              <a:tr h="551894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Mons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Conflit</a:t>
                      </a:r>
                      <a:r>
                        <a:rPr lang="fr-FR" sz="1600" baseline="0" dirty="0" smtClean="0"/>
                        <a:t> PS-Bouchez </a:t>
                      </a:r>
                      <a:r>
                        <a:rPr lang="fr-FR" sz="1600" dirty="0" smtClean="0"/>
                        <a:t>/</a:t>
                      </a:r>
                      <a:r>
                        <a:rPr lang="fr-FR" sz="1600" baseline="0" dirty="0" smtClean="0"/>
                        <a:t> Influence fédérale</a:t>
                      </a:r>
                      <a:endParaRPr lang="fr-FR" sz="1600" dirty="0" smtClean="0"/>
                    </a:p>
                  </a:txBody>
                  <a:tcPr anchor="ctr"/>
                </a:tc>
              </a:tr>
              <a:tr h="355142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Mettet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Echevin désire changer de parti pour aller chez le partenaire de majorité</a:t>
                      </a:r>
                    </a:p>
                  </a:txBody>
                  <a:tcPr anchor="ctr"/>
                </a:tc>
              </a:tr>
              <a:tr h="3551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Thuin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Critiques</a:t>
                      </a:r>
                      <a:r>
                        <a:rPr lang="fr-FR" sz="1600" baseline="0" dirty="0" smtClean="0"/>
                        <a:t> décision collège / Influence régionale</a:t>
                      </a:r>
                      <a:endParaRPr lang="fr-FR" sz="1600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6612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Analyse des différents cas analysés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512115"/>
            <a:ext cx="8205271" cy="425591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charset="2"/>
              <a:buChar char="Ø"/>
            </a:pPr>
            <a:r>
              <a:rPr lang="mr-IN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…</a:t>
            </a:r>
            <a:r>
              <a:rPr lang="nl-BE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aux problèmes internes aux groupes politiques</a:t>
            </a: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516849"/>
              </p:ext>
            </p:extLst>
          </p:nvPr>
        </p:nvGraphicFramePr>
        <p:xfrm>
          <a:off x="1658607" y="2036823"/>
          <a:ext cx="6096000" cy="412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Communes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Motions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Awans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Tensions</a:t>
                      </a:r>
                      <a:r>
                        <a:rPr lang="fr-FR" baseline="0" dirty="0" smtClean="0"/>
                        <a:t> au sein de la liste PS</a:t>
                      </a:r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Estinnes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Echevine incompétente</a:t>
                      </a:r>
                      <a:r>
                        <a:rPr lang="fr-FR" baseline="0" dirty="0" smtClean="0"/>
                        <a:t> et courte majorité absolue </a:t>
                      </a:r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Montigny-Le-Tilleul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Décès de la figure emblématique</a:t>
                      </a:r>
                      <a:r>
                        <a:rPr lang="fr-FR" baseline="0" dirty="0" smtClean="0"/>
                        <a:t> du MR</a:t>
                      </a:r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Aubange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Tensions entre la bourgmestre </a:t>
                      </a:r>
                      <a:r>
                        <a:rPr lang="nl-BE" dirty="0" smtClean="0"/>
                        <a:t>et</a:t>
                      </a:r>
                      <a:r>
                        <a:rPr lang="nl-BE" baseline="0" dirty="0" smtClean="0"/>
                        <a:t> </a:t>
                      </a:r>
                      <a:r>
                        <a:rPr lang="fr-FR" dirty="0" smtClean="0"/>
                        <a:t>4 échevins de</a:t>
                      </a:r>
                      <a:r>
                        <a:rPr lang="fr-FR" baseline="0" dirty="0" smtClean="0"/>
                        <a:t> sa liste</a:t>
                      </a:r>
                      <a:r>
                        <a:rPr lang="fr-FR" dirty="0" smtClean="0"/>
                        <a:t> et sans eux, plus de majorité</a:t>
                      </a:r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Neupré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Echevin décide</a:t>
                      </a:r>
                      <a:r>
                        <a:rPr lang="fr-FR" baseline="0" dirty="0" smtClean="0"/>
                        <a:t> de siéger comme indépendant et la coalition a une courte majorité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777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Analyse des différents cas analysés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704622"/>
            <a:ext cx="8205271" cy="425591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charset="2"/>
              <a:buChar char="Ø"/>
            </a:pPr>
            <a:r>
              <a:rPr lang="fr-FR" sz="2400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Temporalité et récurrence des motions de méfiance collectives</a:t>
            </a:r>
          </a:p>
          <a:p>
            <a:pPr marL="285750" indent="-285750" algn="just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fr-FR" sz="2400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Les interférences de la politique fédérale, régionale et </a:t>
            </a: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de la discipline de parti dans </a:t>
            </a:r>
            <a:r>
              <a:rPr lang="fr-FR" sz="2400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la politique communale à l’occasion du dépôt d’une motion de méfiance collective</a:t>
            </a:r>
          </a:p>
          <a:p>
            <a:pPr marL="285750" indent="-285750" algn="just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fr-FR" sz="2400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Les raisons expliquant l’échec d’une motion de méfiance collective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513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Analyse des différents cas identifiés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8498783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Motions de méfiance collectives par provinces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50732"/>
              </p:ext>
            </p:extLst>
          </p:nvPr>
        </p:nvGraphicFramePr>
        <p:xfrm>
          <a:off x="646326" y="2248441"/>
          <a:ext cx="7617140" cy="3392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4285"/>
                <a:gridCol w="1904285"/>
                <a:gridCol w="1904285"/>
                <a:gridCol w="1904285"/>
              </a:tblGrid>
              <a:tr h="75801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Provinces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2006</a:t>
                      </a:r>
                      <a:r>
                        <a:rPr lang="fr-FR" baseline="0" dirty="0" smtClean="0"/>
                        <a:t> </a:t>
                      </a:r>
                      <a:r>
                        <a:rPr lang="mr-IN" baseline="0" dirty="0" smtClean="0"/>
                        <a:t>–</a:t>
                      </a:r>
                      <a:r>
                        <a:rPr lang="fr-FR" baseline="0" dirty="0" smtClean="0"/>
                        <a:t> 2012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2012</a:t>
                      </a:r>
                      <a:r>
                        <a:rPr lang="fr-FR" baseline="0" dirty="0" smtClean="0"/>
                        <a:t> - 2018</a:t>
                      </a:r>
                      <a:endParaRPr lang="fr-FR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Brabant wallon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Hainaut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Liège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9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Luxembourg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Namur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23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308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19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Analyse des différents cas identifiés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8498783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Taille des communes concernées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478989"/>
              </p:ext>
            </p:extLst>
          </p:nvPr>
        </p:nvGraphicFramePr>
        <p:xfrm>
          <a:off x="757316" y="2221394"/>
          <a:ext cx="7631747" cy="3603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855"/>
                <a:gridCol w="1868964"/>
                <a:gridCol w="1868964"/>
                <a:gridCol w="1868964"/>
              </a:tblGrid>
              <a:tr h="80638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Habitants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2006</a:t>
                      </a:r>
                      <a:r>
                        <a:rPr lang="fr-FR" baseline="0" dirty="0" smtClean="0"/>
                        <a:t> </a:t>
                      </a:r>
                      <a:r>
                        <a:rPr lang="mr-IN" baseline="0" dirty="0" smtClean="0"/>
                        <a:t>–</a:t>
                      </a:r>
                      <a:r>
                        <a:rPr lang="fr-FR" baseline="0" dirty="0" smtClean="0"/>
                        <a:t> 2012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2012</a:t>
                      </a:r>
                      <a:r>
                        <a:rPr lang="fr-FR" baseline="0" dirty="0" smtClean="0"/>
                        <a:t> - 2018</a:t>
                      </a:r>
                      <a:endParaRPr lang="fr-FR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</a:tr>
              <a:tr h="4662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Moins de 5000</a:t>
                      </a:r>
                      <a:endParaRPr lang="fr-F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</a:tr>
              <a:tr h="4662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5000 - 9999</a:t>
                      </a:r>
                      <a:endParaRPr lang="fr-F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 anchor="ctr"/>
                </a:tc>
              </a:tr>
              <a:tr h="4662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10</a:t>
                      </a:r>
                      <a:r>
                        <a:rPr lang="fr-FR" b="0" baseline="0" dirty="0" smtClean="0"/>
                        <a:t> 000 </a:t>
                      </a:r>
                      <a:r>
                        <a:rPr lang="mr-IN" b="0" baseline="0" dirty="0" smtClean="0"/>
                        <a:t>–</a:t>
                      </a:r>
                      <a:r>
                        <a:rPr lang="fr-FR" b="0" baseline="0" dirty="0" smtClean="0"/>
                        <a:t> 14 999</a:t>
                      </a:r>
                      <a:endParaRPr lang="fr-F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 anchor="ctr"/>
                </a:tc>
              </a:tr>
              <a:tr h="4662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15 000 </a:t>
                      </a:r>
                      <a:r>
                        <a:rPr lang="mr-IN" b="0" dirty="0" smtClean="0"/>
                        <a:t>–</a:t>
                      </a:r>
                      <a:r>
                        <a:rPr lang="fr-FR" b="0" dirty="0" smtClean="0"/>
                        <a:t> 19 999</a:t>
                      </a:r>
                      <a:endParaRPr lang="fr-F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</a:tr>
              <a:tr h="4662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+ de 20 000</a:t>
                      </a:r>
                      <a:endParaRPr lang="fr-F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</a:tr>
              <a:tr h="4662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18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011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58729" y="233450"/>
            <a:ext cx="3200088" cy="487018"/>
          </a:xfrm>
          <a:prstGeom prst="rect">
            <a:avLst/>
          </a:prstGeom>
          <a:ln>
            <a:solidFill>
              <a:schemeClr val="accent1"/>
            </a:solidFill>
            <a:prstDash val="solid"/>
          </a:ln>
        </p:spPr>
        <p:txBody>
          <a:bodyPr vert="horz" lIns="68580" tIns="34290" rIns="68580" bIns="3429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36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Plan de </a:t>
            </a:r>
            <a:r>
              <a:rPr lang="nl-BE" sz="36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l'exposé</a:t>
            </a:r>
            <a:endParaRPr lang="nl-BE" sz="36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7" name="Connecteur droit 6"/>
          <p:cNvCxnSpPr>
            <a:stCxn id="5" idx="2"/>
          </p:cNvCxnSpPr>
          <p:nvPr/>
        </p:nvCxnSpPr>
        <p:spPr>
          <a:xfrm>
            <a:off x="1858773" y="720468"/>
            <a:ext cx="0" cy="43109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858772" y="1147756"/>
            <a:ext cx="5993140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1. La notion de motion de méfiance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58772" y="2036709"/>
            <a:ext cx="5993140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2. Les motions de méfiance individuelles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58772" y="2908275"/>
            <a:ext cx="5993140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3. Les motions de méfiance collectives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858772" y="3764029"/>
            <a:ext cx="5993140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4. Conclusion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58772" y="4578031"/>
            <a:ext cx="5993140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5. Discussion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489" y="115894"/>
            <a:ext cx="1309511" cy="972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5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20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Analyse des différents cas identifiés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8498783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L’impact des motions de méfiance sur la participation des principaux partis dans les collèges communaux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517010"/>
              </p:ext>
            </p:extLst>
          </p:nvPr>
        </p:nvGraphicFramePr>
        <p:xfrm>
          <a:off x="500730" y="2572671"/>
          <a:ext cx="8065267" cy="3297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8923"/>
                <a:gridCol w="1586586"/>
                <a:gridCol w="1586586"/>
                <a:gridCol w="1586586"/>
                <a:gridCol w="1586586"/>
              </a:tblGrid>
              <a:tr h="99545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Parti ou tendances politiques des groupes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400" dirty="0" smtClean="0"/>
                        <a:t>Entrée dans une majorité suite</a:t>
                      </a:r>
                      <a:r>
                        <a:rPr lang="nl-BE" sz="1400" baseline="0" dirty="0" smtClean="0"/>
                        <a:t> à une motion</a:t>
                      </a:r>
                      <a:endParaRPr lang="fr-FR" sz="1400" baseline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Maintien</a:t>
                      </a:r>
                      <a:r>
                        <a:rPr lang="fr-FR" sz="1400" baseline="0" dirty="0" smtClean="0"/>
                        <a:t> dans une majorité suite à une motion</a:t>
                      </a:r>
                      <a:endParaRPr lang="fr-FR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Sortie d’une majorité suite à une motion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Différence entre</a:t>
                      </a:r>
                      <a:r>
                        <a:rPr lang="fr-FR" sz="1400" b="1" baseline="0" dirty="0" smtClean="0"/>
                        <a:t> les flux entrants et sortants</a:t>
                      </a:r>
                      <a:endParaRPr lang="fr-FR" sz="1400" b="1" dirty="0"/>
                    </a:p>
                  </a:txBody>
                  <a:tcPr anchor="ctr"/>
                </a:tc>
              </a:tr>
              <a:tr h="57552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PS</a:t>
                      </a:r>
                      <a:endParaRPr lang="fr-F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+</a:t>
                      </a:r>
                      <a:r>
                        <a:rPr lang="fr-FR" baseline="0" dirty="0" smtClean="0"/>
                        <a:t> 4</a:t>
                      </a:r>
                      <a:endParaRPr lang="fr-FR" dirty="0"/>
                    </a:p>
                  </a:txBody>
                  <a:tcPr anchor="ctr"/>
                </a:tc>
              </a:tr>
              <a:tr h="57552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MR</a:t>
                      </a:r>
                      <a:endParaRPr lang="fr-F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- 4</a:t>
                      </a:r>
                      <a:endParaRPr lang="fr-FR" dirty="0"/>
                    </a:p>
                  </a:txBody>
                  <a:tcPr anchor="ctr"/>
                </a:tc>
              </a:tr>
              <a:tr h="575525">
                <a:tc>
                  <a:txBody>
                    <a:bodyPr/>
                    <a:lstStyle/>
                    <a:p>
                      <a:pPr algn="ctr"/>
                      <a:r>
                        <a:rPr lang="nl-BE" b="0" dirty="0" smtClean="0"/>
                        <a:t>CDH</a:t>
                      </a:r>
                      <a:endParaRPr lang="fr-F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- 1</a:t>
                      </a:r>
                      <a:endParaRPr lang="fr-FR" dirty="0"/>
                    </a:p>
                  </a:txBody>
                  <a:tcPr anchor="ctr"/>
                </a:tc>
              </a:tr>
              <a:tr h="575525">
                <a:tc>
                  <a:txBody>
                    <a:bodyPr/>
                    <a:lstStyle/>
                    <a:p>
                      <a:pPr algn="ctr"/>
                      <a:r>
                        <a:rPr lang="nl-BE" b="0" dirty="0" smtClean="0"/>
                        <a:t>Ecolo</a:t>
                      </a:r>
                      <a:endParaRPr lang="fr-F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- 1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515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21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4. Conclusion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92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Instabilité politique dans les communes wallonnes ?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862070"/>
            <a:ext cx="8374605" cy="372592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Faible nombre de communes concernées (13 communes sur 262 entre 2012 et 2018, soit 4,96%)</a:t>
            </a:r>
          </a:p>
          <a:p>
            <a:pPr marL="285750" indent="-285750" algn="just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Le jugement rétrospectif des électeurs (Bernard Manin)</a:t>
            </a:r>
          </a:p>
          <a:p>
            <a:pPr marL="285750" indent="-285750" algn="just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« L’ombre du passé »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81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22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Hypothèses vérifiées ? 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8498783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L’impact des motions de méfiance collectives sur les scores électoraux (2006-2018)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055889"/>
              </p:ext>
            </p:extLst>
          </p:nvPr>
        </p:nvGraphicFramePr>
        <p:xfrm>
          <a:off x="170438" y="2454684"/>
          <a:ext cx="8805504" cy="3297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8194"/>
                <a:gridCol w="1447462"/>
                <a:gridCol w="1447462"/>
                <a:gridCol w="1447462"/>
                <a:gridCol w="1447462"/>
                <a:gridCol w="1447462"/>
              </a:tblGrid>
              <a:tr h="99545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L’impact d’une MMC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400" dirty="0" smtClean="0"/>
                        <a:t>Nombre de GP</a:t>
                      </a:r>
                      <a:r>
                        <a:rPr lang="nl-BE" sz="1400" baseline="0" dirty="0" smtClean="0"/>
                        <a:t> </a:t>
                      </a:r>
                      <a:r>
                        <a:rPr lang="nl-BE" sz="1400" dirty="0" smtClean="0"/>
                        <a:t>perdants</a:t>
                      </a:r>
                      <a:endParaRPr lang="fr-FR" sz="1400" baseline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Nombre</a:t>
                      </a:r>
                      <a:r>
                        <a:rPr lang="fr-FR" sz="1400" baseline="0" dirty="0" smtClean="0"/>
                        <a:t> de GP gagnants</a:t>
                      </a:r>
                      <a:endParaRPr lang="fr-FR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Total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Pourcentage GP perdants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Pourcentage GP gagnants</a:t>
                      </a:r>
                      <a:endParaRPr lang="fr-FR" sz="1400" b="1" dirty="0"/>
                    </a:p>
                  </a:txBody>
                  <a:tcPr anchor="ctr"/>
                </a:tc>
              </a:tr>
              <a:tr h="57552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Restants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18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75%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25%</a:t>
                      </a:r>
                      <a:endParaRPr lang="fr-FR" dirty="0"/>
                    </a:p>
                  </a:txBody>
                  <a:tcPr anchor="ctr"/>
                </a:tc>
              </a:tr>
              <a:tr h="57552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Rentrants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66,67%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33,33%</a:t>
                      </a:r>
                      <a:endParaRPr lang="fr-FR" dirty="0"/>
                    </a:p>
                  </a:txBody>
                  <a:tcPr anchor="ctr"/>
                </a:tc>
              </a:tr>
              <a:tr h="575525">
                <a:tc>
                  <a:txBody>
                    <a:bodyPr/>
                    <a:lstStyle/>
                    <a:p>
                      <a:pPr algn="ctr"/>
                      <a:r>
                        <a:rPr lang="nl-BE" b="1" dirty="0" smtClean="0"/>
                        <a:t>Sortants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18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61,11%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38,89%</a:t>
                      </a:r>
                      <a:endParaRPr lang="fr-FR" dirty="0"/>
                    </a:p>
                  </a:txBody>
                  <a:tcPr anchor="ctr"/>
                </a:tc>
              </a:tr>
              <a:tr h="575525">
                <a:tc>
                  <a:txBody>
                    <a:bodyPr/>
                    <a:lstStyle/>
                    <a:p>
                      <a:pPr algn="ctr"/>
                      <a:r>
                        <a:rPr lang="nl-BE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68,25%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31,75%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998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23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L’impact des motions de méfiance collectives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8498783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862" y="1763970"/>
            <a:ext cx="7042765" cy="4189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96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24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L’impact des motions de méfiance collectives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8498783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14" y="1491143"/>
            <a:ext cx="8064500" cy="471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49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25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L’impact des motions de méfiance collectives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8498783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57" y="1449733"/>
            <a:ext cx="7707266" cy="479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313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26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Les motions de méfiance </a:t>
            </a:r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collectives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L’impact des motions de méfiance collectives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8498783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73" y="1512115"/>
            <a:ext cx="8860027" cy="454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662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27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4. Conclusion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Différentes idées pour l’avenir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8374605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Comment expliquer l’absence de dépôt de motions de méfiance dans la Province de Brabant wallon ?</a:t>
            </a: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Étude de l’impact du dispositif sur les négociations des pactes de majorité en Wallonie</a:t>
            </a:r>
          </a:p>
          <a:p>
            <a:pPr marL="285750" indent="-285750" algn="just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Etude des conséquences de l’utilisation du mécanisme </a:t>
            </a:r>
            <a:r>
              <a:rPr lang="fr-FR" sz="240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de la motion </a:t>
            </a: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de méfiance collective sur les négociations du pacte de majorité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836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1. La notion de motion de méfiance</a:t>
            </a:r>
            <a:endParaRPr lang="fr-B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7195880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La motion de méfiance en Belgique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2" y="1653108"/>
            <a:ext cx="8589095" cy="498924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Le mécanisme de la motion de méfiance et ses modalités en Belgique</a:t>
            </a: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489" y="120949"/>
            <a:ext cx="1229629" cy="972259"/>
          </a:xfrm>
          <a:prstGeom prst="rect">
            <a:avLst/>
          </a:prstGeom>
        </p:spPr>
      </p:pic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437025"/>
              </p:ext>
            </p:extLst>
          </p:nvPr>
        </p:nvGraphicFramePr>
        <p:xfrm>
          <a:off x="374598" y="2403829"/>
          <a:ext cx="8397184" cy="3747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7811"/>
                <a:gridCol w="1337292"/>
                <a:gridCol w="1338197"/>
                <a:gridCol w="1338197"/>
                <a:gridCol w="1465687"/>
              </a:tblGrid>
              <a:tr h="4663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kern="0">
                          <a:effectLst/>
                        </a:rPr>
                        <a:t> </a:t>
                      </a:r>
                      <a:endParaRPr lang="fr-FR" sz="1200" kern="15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 kern="0" dirty="0">
                          <a:effectLst/>
                        </a:rPr>
                        <a:t>Modalités de la motion de méfiance</a:t>
                      </a:r>
                      <a:endParaRPr lang="fr-FR" sz="20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73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kern="0">
                          <a:effectLst/>
                        </a:rPr>
                        <a:t> </a:t>
                      </a:r>
                      <a:endParaRPr lang="fr-FR" sz="1200" kern="15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Motion individuelle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Motion collective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73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kern="0">
                          <a:effectLst/>
                        </a:rPr>
                        <a:t> </a:t>
                      </a:r>
                      <a:endParaRPr lang="fr-FR" sz="1200" kern="15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kern="0" dirty="0">
                          <a:effectLst/>
                        </a:rPr>
                        <a:t>simple</a:t>
                      </a:r>
                      <a:endParaRPr lang="fr-FR" sz="14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kern="0" dirty="0">
                          <a:effectLst/>
                        </a:rPr>
                        <a:t>constructive</a:t>
                      </a:r>
                      <a:endParaRPr lang="fr-FR" sz="14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kern="0" dirty="0">
                          <a:effectLst/>
                        </a:rPr>
                        <a:t>simple</a:t>
                      </a:r>
                      <a:endParaRPr lang="fr-FR" sz="14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kern="0" dirty="0">
                          <a:effectLst/>
                        </a:rPr>
                        <a:t>constructive</a:t>
                      </a:r>
                      <a:endParaRPr lang="fr-FR" sz="14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/>
                </a:tc>
              </a:tr>
              <a:tr h="5315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Autorité fédérale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X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/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X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>
                          <a:effectLst/>
                        </a:rPr>
                        <a:t>X</a:t>
                      </a:r>
                      <a:endParaRPr lang="fr-FR" sz="1600" kern="15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</a:tr>
              <a:tr h="5315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>
                          <a:effectLst/>
                        </a:rPr>
                        <a:t>Régions, Communautés, COCOF</a:t>
                      </a:r>
                      <a:endParaRPr lang="fr-FR" sz="1600" kern="15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>
                          <a:effectLst/>
                        </a:rPr>
                        <a:t>/</a:t>
                      </a:r>
                      <a:endParaRPr lang="fr-FR" sz="1600" kern="15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X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/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>
                          <a:effectLst/>
                        </a:rPr>
                        <a:t>X</a:t>
                      </a:r>
                      <a:endParaRPr lang="fr-FR" sz="1600" kern="15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</a:tr>
              <a:tr h="831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>
                          <a:effectLst/>
                        </a:rPr>
                        <a:t>Provinces</a:t>
                      </a:r>
                      <a:endParaRPr lang="fr-FR" sz="1600" kern="15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/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>
                          <a:effectLst/>
                        </a:rPr>
                        <a:t>X</a:t>
                      </a:r>
                      <a:endParaRPr lang="fr-FR" sz="1600" kern="15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>
                          <a:effectLst/>
                        </a:rPr>
                        <a:t>(Wallonie seule)</a:t>
                      </a:r>
                      <a:endParaRPr lang="fr-FR" sz="1600" kern="15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/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X</a:t>
                      </a:r>
                      <a:endParaRPr lang="fr-FR" sz="1600" kern="1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(Wallonie seule)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</a:tr>
              <a:tr h="831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Communes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>
                          <a:effectLst/>
                        </a:rPr>
                        <a:t>/</a:t>
                      </a:r>
                      <a:endParaRPr lang="fr-FR" sz="1600" kern="15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X</a:t>
                      </a:r>
                      <a:endParaRPr lang="fr-FR" sz="1600" kern="1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(Wallonie seule)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>
                          <a:effectLst/>
                        </a:rPr>
                        <a:t>/</a:t>
                      </a:r>
                      <a:endParaRPr lang="fr-FR" sz="1600" kern="15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X</a:t>
                      </a:r>
                      <a:endParaRPr lang="fr-FR" sz="1600" kern="1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</a:rPr>
                        <a:t>(Wallonie seule)</a:t>
                      </a:r>
                      <a:endParaRPr lang="fr-FR" sz="1600" kern="150" dirty="0">
                        <a:effectLst/>
                        <a:latin typeface="Times New Roman" charset="0"/>
                        <a:ea typeface="SimSun" charset="-122"/>
                        <a:cs typeface="Arial Unicode MS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04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2. Les motions de méfiance individuelles</a:t>
            </a: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L’article L1123-14 du Code de la démocratie locale</a:t>
            </a: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820160"/>
            <a:ext cx="8510071" cy="4387771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La double majorité nécessaire pour démettre un ou plusieurs membres d’un collège communal</a:t>
            </a:r>
          </a:p>
          <a:p>
            <a:r>
              <a:rPr lang="fr-FR" i="1" dirty="0">
                <a:solidFill>
                  <a:schemeClr val="bg1"/>
                </a:solidFill>
              </a:rPr>
              <a:t>Lorsqu’elle concerne un ou plusieurs membres du collège, elle n’est recevable que si elle est déposée par la moitié au moins des conseillers de </a:t>
            </a:r>
            <a:r>
              <a:rPr lang="fr-FR" b="1" i="1" dirty="0">
                <a:solidFill>
                  <a:schemeClr val="bg1"/>
                </a:solidFill>
              </a:rPr>
              <a:t>chaque groupe politique participant au pacte de majorité</a:t>
            </a:r>
            <a:r>
              <a:rPr lang="fr-FR" i="1" dirty="0">
                <a:solidFill>
                  <a:schemeClr val="bg1"/>
                </a:solidFill>
              </a:rPr>
              <a:t>.</a:t>
            </a:r>
            <a:endParaRPr lang="fr-FR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algn="just"/>
            <a:r>
              <a:rPr lang="fr-FR" i="1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(</a:t>
            </a:r>
            <a:r>
              <a:rPr lang="mr-IN" i="1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…</a:t>
            </a:r>
            <a:r>
              <a:rPr lang="nl-BE" i="1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)</a:t>
            </a:r>
            <a:endParaRPr lang="fr-FR" i="1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algn="just"/>
            <a:r>
              <a:rPr lang="fr-FR" sz="2200" i="1" dirty="0">
                <a:solidFill>
                  <a:schemeClr val="bg1"/>
                </a:solidFill>
              </a:rPr>
              <a:t>Elle ne peut être adoptée qu’à la majorité des </a:t>
            </a:r>
            <a:r>
              <a:rPr lang="fr-FR" sz="2200" b="1" i="1" dirty="0">
                <a:solidFill>
                  <a:schemeClr val="bg1"/>
                </a:solidFill>
              </a:rPr>
              <a:t>membres du conseil</a:t>
            </a:r>
            <a:r>
              <a:rPr lang="fr-FR" sz="2200" i="1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Le cas du bourgmestre</a:t>
            </a: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algn="just"/>
            <a:r>
              <a:rPr lang="fr-FR" sz="2200" i="1" dirty="0">
                <a:solidFill>
                  <a:schemeClr val="bg1"/>
                </a:solidFill>
              </a:rPr>
              <a:t>Lorsqu’une motion visée au §1</a:t>
            </a:r>
            <a:r>
              <a:rPr lang="fr-FR" sz="2200" i="1" baseline="30000" dirty="0">
                <a:solidFill>
                  <a:schemeClr val="bg1"/>
                </a:solidFill>
              </a:rPr>
              <a:t>er</a:t>
            </a:r>
            <a:r>
              <a:rPr lang="fr-FR" sz="2200" i="1" dirty="0">
                <a:solidFill>
                  <a:schemeClr val="bg1"/>
                </a:solidFill>
              </a:rPr>
              <a:t> est dirigée contre le bourgmestre, il est fait application, pour le remplacement de ce dernier, des règles contenues à l’article </a:t>
            </a:r>
            <a:r>
              <a:rPr lang="fr-FR" sz="2200" i="1" dirty="0" smtClean="0">
                <a:solidFill>
                  <a:schemeClr val="bg1"/>
                </a:solidFill>
              </a:rPr>
              <a:t>L1123-4, </a:t>
            </a:r>
            <a:r>
              <a:rPr lang="fr-FR" sz="2200" b="1" i="1" dirty="0" smtClean="0">
                <a:solidFill>
                  <a:schemeClr val="bg1"/>
                </a:solidFill>
              </a:rPr>
              <a:t>étant </a:t>
            </a:r>
            <a:r>
              <a:rPr lang="fr-FR" sz="2200" b="1" i="1" dirty="0">
                <a:solidFill>
                  <a:schemeClr val="bg1"/>
                </a:solidFill>
              </a:rPr>
              <a:t>entendu que le bourgmestre contre qui une motion de méfiance vient d’être votée n’est plus pris en considération</a:t>
            </a:r>
            <a:endParaRPr lang="fr-FR" sz="2200" b="1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2. Les motions de méfiance individuelles</a:t>
            </a: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Analyse des différents cas identifiés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9071640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</a:t>
            </a: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Considérations méthodologiques préalables</a:t>
            </a:r>
          </a:p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Evolution du nombre de motions </a:t>
            </a:r>
            <a:r>
              <a:rPr lang="fr-FR" sz="2400" b="1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déposées</a:t>
            </a: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et fonction du membre de l’exécutif communal visé</a:t>
            </a: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640256"/>
              </p:ext>
            </p:extLst>
          </p:nvPr>
        </p:nvGraphicFramePr>
        <p:xfrm>
          <a:off x="1100579" y="3036709"/>
          <a:ext cx="7106444" cy="2833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6611"/>
                <a:gridCol w="1776611"/>
                <a:gridCol w="1776611"/>
                <a:gridCol w="1776611"/>
              </a:tblGrid>
              <a:tr h="75801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Fonction politique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2006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2006</a:t>
                      </a:r>
                      <a:r>
                        <a:rPr lang="fr-FR" baseline="0" dirty="0" smtClean="0"/>
                        <a:t> </a:t>
                      </a:r>
                      <a:r>
                        <a:rPr lang="mr-IN" baseline="0" dirty="0" smtClean="0"/>
                        <a:t>–</a:t>
                      </a:r>
                      <a:r>
                        <a:rPr lang="fr-FR" baseline="0" dirty="0" smtClean="0"/>
                        <a:t> 2012</a:t>
                      </a:r>
                    </a:p>
                    <a:p>
                      <a:pPr algn="ctr"/>
                      <a:r>
                        <a:rPr lang="fr-FR" baseline="0" dirty="0" smtClean="0"/>
                        <a:t>(Rouvroy exclu)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2012</a:t>
                      </a:r>
                      <a:r>
                        <a:rPr lang="fr-FR" baseline="0" dirty="0" smtClean="0"/>
                        <a:t> - 2018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Bourgmestre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Echevin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8</a:t>
                      </a:r>
                      <a:endParaRPr lang="fr-FR" dirty="0"/>
                    </a:p>
                  </a:txBody>
                  <a:tcPr/>
                </a:tc>
              </a:tr>
              <a:tr h="758010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Président de CPAS</a:t>
                      </a:r>
                      <a:endParaRPr lang="fr-F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9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23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2. Les motions de méfiance individuelles</a:t>
            </a: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Analyse des différents cas identifiés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9071640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Motifs des motions individuelles et temporalité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145721"/>
              </p:ext>
            </p:extLst>
          </p:nvPr>
        </p:nvGraphicFramePr>
        <p:xfrm>
          <a:off x="1164971" y="2047525"/>
          <a:ext cx="7106444" cy="3993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6611"/>
                <a:gridCol w="1776611"/>
                <a:gridCol w="1776611"/>
                <a:gridCol w="1776611"/>
              </a:tblGrid>
              <a:tr h="75801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Motif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2006</a:t>
                      </a:r>
                      <a:r>
                        <a:rPr lang="fr-FR" baseline="0" dirty="0" smtClean="0"/>
                        <a:t> </a:t>
                      </a:r>
                      <a:r>
                        <a:rPr lang="mr-IN" baseline="0" dirty="0" smtClean="0"/>
                        <a:t>–</a:t>
                      </a:r>
                      <a:r>
                        <a:rPr lang="fr-FR" baseline="0" dirty="0" smtClean="0"/>
                        <a:t> 2012</a:t>
                      </a:r>
                    </a:p>
                    <a:p>
                      <a:pPr algn="ctr"/>
                      <a:r>
                        <a:rPr lang="fr-FR" baseline="0" dirty="0" smtClean="0"/>
                        <a:t>(Rouvroy exclu)</a:t>
                      </a:r>
                      <a:endParaRPr lang="fr-FR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2012</a:t>
                      </a:r>
                      <a:r>
                        <a:rPr lang="fr-FR" baseline="0" dirty="0" smtClean="0"/>
                        <a:t> - 2018</a:t>
                      </a:r>
                      <a:endParaRPr lang="fr-FR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Comportement</a:t>
                      </a:r>
                      <a:r>
                        <a:rPr lang="fr-FR" b="0" baseline="0" dirty="0" smtClean="0"/>
                        <a:t> problématique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8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Exclusion</a:t>
                      </a:r>
                      <a:r>
                        <a:rPr lang="fr-FR" b="0" baseline="0" dirty="0" smtClean="0"/>
                        <a:t> du parti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</a:tr>
              <a:tr h="758010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Désaccord politique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</a:tr>
              <a:tr h="758010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Candidat sur une autre liste</a:t>
                      </a:r>
                      <a:endParaRPr lang="fr-F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9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13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097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2. Les motions de méfiance individuelles</a:t>
            </a: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Analyse des différents cas identifiés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8521360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Composition de la majorité communale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Les motions de méfiance ayant échouées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24352"/>
              </p:ext>
            </p:extLst>
          </p:nvPr>
        </p:nvGraphicFramePr>
        <p:xfrm>
          <a:off x="451554" y="2248440"/>
          <a:ext cx="8048500" cy="2504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2125"/>
                <a:gridCol w="2012125"/>
                <a:gridCol w="2012125"/>
                <a:gridCol w="2012125"/>
              </a:tblGrid>
              <a:tr h="914571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Majorité communale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2006</a:t>
                      </a:r>
                      <a:r>
                        <a:rPr lang="fr-FR" baseline="0" dirty="0" smtClean="0"/>
                        <a:t> </a:t>
                      </a:r>
                      <a:r>
                        <a:rPr lang="mr-IN" baseline="0" dirty="0" smtClean="0"/>
                        <a:t>–</a:t>
                      </a:r>
                      <a:r>
                        <a:rPr lang="fr-FR" baseline="0" dirty="0" smtClean="0"/>
                        <a:t> 2012</a:t>
                      </a:r>
                    </a:p>
                    <a:p>
                      <a:pPr algn="ctr"/>
                      <a:r>
                        <a:rPr lang="fr-FR" baseline="0" dirty="0" smtClean="0"/>
                        <a:t>(Rouvroy exclu)</a:t>
                      </a:r>
                      <a:endParaRPr lang="fr-FR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2012</a:t>
                      </a:r>
                      <a:r>
                        <a:rPr lang="fr-FR" baseline="0" dirty="0" smtClean="0"/>
                        <a:t> - 2018</a:t>
                      </a:r>
                      <a:endParaRPr lang="fr-FR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</a:tr>
              <a:tr h="529870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Absolue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</a:t>
                      </a:r>
                      <a:endParaRPr lang="fr-FR" dirty="0"/>
                    </a:p>
                  </a:txBody>
                  <a:tcPr anchor="ctr"/>
                </a:tc>
              </a:tr>
              <a:tr h="529870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Coalition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</a:tr>
              <a:tr h="52987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9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13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71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2. Les motions de méfiance individuelles</a:t>
            </a: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Analyse des différents cas identifiés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8"/>
            <a:ext cx="8498783" cy="43877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Motions de méfiance individuelles par provinces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308335"/>
              </p:ext>
            </p:extLst>
          </p:nvPr>
        </p:nvGraphicFramePr>
        <p:xfrm>
          <a:off x="646326" y="2248441"/>
          <a:ext cx="7853730" cy="3593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0746"/>
                <a:gridCol w="1570746"/>
                <a:gridCol w="1570746"/>
                <a:gridCol w="1570746"/>
                <a:gridCol w="1570746"/>
              </a:tblGrid>
              <a:tr h="75801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Provinces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2006</a:t>
                      </a:r>
                      <a:r>
                        <a:rPr lang="fr-FR" baseline="0" dirty="0" smtClean="0"/>
                        <a:t> </a:t>
                      </a:r>
                      <a:r>
                        <a:rPr lang="mr-IN" baseline="0" dirty="0" smtClean="0"/>
                        <a:t>–</a:t>
                      </a:r>
                      <a:r>
                        <a:rPr lang="fr-FR" baseline="0" dirty="0" smtClean="0"/>
                        <a:t> 2012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2012</a:t>
                      </a:r>
                      <a:r>
                        <a:rPr lang="fr-FR" baseline="0" dirty="0" smtClean="0"/>
                        <a:t> - 2018</a:t>
                      </a:r>
                      <a:endParaRPr lang="fr-FR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Brabant wallon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Hainaut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Liège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Luxembourg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Namur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9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18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37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octobre 2019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Les motions de </a:t>
            </a:r>
            <a:r>
              <a:rPr lang="en-US" dirty="0" err="1"/>
              <a:t>méfiance</a:t>
            </a:r>
            <a:r>
              <a:rPr lang="en-US" dirty="0"/>
              <a:t> constructive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collèges</a:t>
            </a:r>
            <a:r>
              <a:rPr lang="en-US" dirty="0"/>
              <a:t> </a:t>
            </a:r>
            <a:r>
              <a:rPr lang="en-US" dirty="0" err="1"/>
              <a:t>communaux</a:t>
            </a:r>
            <a:r>
              <a:rPr lang="en-US" dirty="0"/>
              <a:t> </a:t>
            </a:r>
            <a:r>
              <a:rPr lang="en-US" dirty="0" err="1"/>
              <a:t>wallons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3973" y="304969"/>
            <a:ext cx="5495735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fr-B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2. Les motions de méfiance individuelles</a:t>
            </a: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559587" y="841353"/>
            <a:ext cx="6861894" cy="5037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Analyse des différents cas identifiés</a:t>
            </a:r>
            <a:endParaRPr lang="fr-BE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83973" y="1653109"/>
            <a:ext cx="8498783" cy="434129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Taille des communes concernées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 Occurrence </a:t>
            </a:r>
            <a:r>
              <a:rPr lang="fr-FR" sz="2400" dirty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des motions de méfiance dans les communes </a:t>
            </a:r>
            <a:r>
              <a:rPr lang="fr-FR" sz="2400" dirty="0" smtClean="0"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concernées</a:t>
            </a: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  <a:p>
            <a:pPr marL="285750" indent="-285750">
              <a:buFont typeface="Wingdings" charset="2"/>
              <a:buChar char="Ø"/>
            </a:pPr>
            <a:endParaRPr lang="fr-FR" sz="2400" dirty="0" smtClean="0">
              <a:solidFill>
                <a:schemeClr val="bg1"/>
              </a:solidFill>
              <a:latin typeface="Arial Hebrew" charset="-79"/>
              <a:ea typeface="Arial Hebrew" charset="-79"/>
              <a:cs typeface="Arial Hebrew" charset="-79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07" y="120949"/>
            <a:ext cx="1309511" cy="972259"/>
          </a:xfrm>
          <a:prstGeom prst="rect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47486"/>
              </p:ext>
            </p:extLst>
          </p:nvPr>
        </p:nvGraphicFramePr>
        <p:xfrm>
          <a:off x="646326" y="2248441"/>
          <a:ext cx="7853730" cy="2514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763"/>
                <a:gridCol w="1439729"/>
                <a:gridCol w="1570746"/>
                <a:gridCol w="1570746"/>
                <a:gridCol w="1570746"/>
              </a:tblGrid>
              <a:tr h="75801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Habitants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2006</a:t>
                      </a:r>
                      <a:r>
                        <a:rPr lang="fr-FR" baseline="0" dirty="0" smtClean="0"/>
                        <a:t> </a:t>
                      </a:r>
                      <a:r>
                        <a:rPr lang="mr-IN" baseline="0" dirty="0" smtClean="0"/>
                        <a:t>–</a:t>
                      </a:r>
                      <a:r>
                        <a:rPr lang="fr-FR" baseline="0" dirty="0" smtClean="0"/>
                        <a:t> 2012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2012</a:t>
                      </a:r>
                      <a:r>
                        <a:rPr lang="fr-FR" baseline="0" dirty="0" smtClean="0"/>
                        <a:t> - 2018</a:t>
                      </a:r>
                      <a:endParaRPr lang="fr-FR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Moins de 9999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10</a:t>
                      </a:r>
                      <a:r>
                        <a:rPr lang="fr-FR" b="0" baseline="0" dirty="0" smtClean="0"/>
                        <a:t> 000 </a:t>
                      </a:r>
                      <a:r>
                        <a:rPr lang="mr-IN" b="0" baseline="0" dirty="0" smtClean="0"/>
                        <a:t>–</a:t>
                      </a:r>
                      <a:r>
                        <a:rPr lang="fr-FR" b="0" baseline="0" dirty="0" smtClean="0"/>
                        <a:t> 14 999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/>
                        <a:t>+ de 20 000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 anchor="ctr"/>
                </a:tc>
              </a:tr>
              <a:tr h="43916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Total</a:t>
                      </a:r>
                      <a:endParaRPr lang="fr-F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9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18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501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on">
  <a:themeElements>
    <a:clrScheme name="Rétrospection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B9F25"/>
      </a:hlink>
      <a:folHlink>
        <a:srgbClr val="B26B02"/>
      </a:folHlink>
    </a:clrScheme>
    <a:fontScheme name="Rétrospectio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o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CA72677B-2F8C-4192-8EBE-D360BE3B20F6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5633</TotalTime>
  <Words>1837</Words>
  <Application>Microsoft Macintosh PowerPoint</Application>
  <PresentationFormat>Présentation à l'écran (4:3)</PresentationFormat>
  <Paragraphs>639</Paragraphs>
  <Slides>27</Slides>
  <Notes>26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7" baseType="lpstr">
      <vt:lpstr>Arial Hebrew</vt:lpstr>
      <vt:lpstr>Arial Unicode MS</vt:lpstr>
      <vt:lpstr>Calibri</vt:lpstr>
      <vt:lpstr>Calibri Light</vt:lpstr>
      <vt:lpstr>Mangal</vt:lpstr>
      <vt:lpstr>SimSun</vt:lpstr>
      <vt:lpstr>Times New Roman</vt:lpstr>
      <vt:lpstr>Wingdings</vt:lpstr>
      <vt:lpstr>Arial</vt:lpstr>
      <vt:lpstr>Rétrospection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L'action du Roi en Belgique depuis 1831 Pouvoir et influence Jean Stengers</dc:title>
  <dc:creator>David Bosnjak</dc:creator>
  <cp:lastModifiedBy>archi.gustin@gmail.com</cp:lastModifiedBy>
  <cp:revision>118</cp:revision>
  <cp:lastPrinted>2017-11-03T09:59:44Z</cp:lastPrinted>
  <dcterms:created xsi:type="dcterms:W3CDTF">2017-11-01T16:17:46Z</dcterms:created>
  <dcterms:modified xsi:type="dcterms:W3CDTF">2019-10-01T11:47:03Z</dcterms:modified>
</cp:coreProperties>
</file>