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66" r:id="rId3"/>
    <p:sldId id="262" r:id="rId4"/>
    <p:sldId id="265" r:id="rId5"/>
    <p:sldId id="267" r:id="rId6"/>
    <p:sldId id="269" r:id="rId7"/>
    <p:sldId id="268" r:id="rId8"/>
    <p:sldId id="264" r:id="rId9"/>
    <p:sldId id="260" r:id="rId10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7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BADB"/>
    <a:srgbClr val="00707F"/>
    <a:srgbClr val="E6E6E6"/>
    <a:srgbClr val="005CA9"/>
    <a:srgbClr val="20B9DB"/>
    <a:srgbClr val="1A7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 snapToObjects="1">
      <p:cViewPr varScale="1">
        <p:scale>
          <a:sx n="209" d="100"/>
          <a:sy n="209" d="100"/>
        </p:scale>
        <p:origin x="460" y="116"/>
      </p:cViewPr>
      <p:guideLst>
        <p:guide orient="horz" pos="1187"/>
        <p:guide pos="55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E0495-A26E-4261-A14D-AF85BCDA0C54}" type="datetimeFigureOut">
              <a:rPr lang="fr-BE" smtClean="0"/>
              <a:t>21-09-20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2DEB6-557B-43A4-BD0E-4E517ECDA2E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868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2EBE4E9-1BBB-496D-9F8D-3EA688F6A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316" r="7316"/>
          <a:stretch/>
        </p:blipFill>
        <p:spPr>
          <a:xfrm>
            <a:off x="-1" y="-2"/>
            <a:ext cx="8602981" cy="4964412"/>
          </a:xfrm>
          <a:prstGeom prst="rect">
            <a:avLst/>
          </a:prstGeom>
        </p:spPr>
      </p:pic>
      <p:sp>
        <p:nvSpPr>
          <p:cNvPr id="17" name="Triangle rectangle 16"/>
          <p:cNvSpPr/>
          <p:nvPr userDrawn="1"/>
        </p:nvSpPr>
        <p:spPr>
          <a:xfrm rot="10800000" flipV="1">
            <a:off x="-464024" y="-859809"/>
            <a:ext cx="9608021" cy="6003310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Triangle rectangle 17"/>
          <p:cNvSpPr/>
          <p:nvPr userDrawn="1"/>
        </p:nvSpPr>
        <p:spPr>
          <a:xfrm>
            <a:off x="1" y="2810694"/>
            <a:ext cx="4632534" cy="2332806"/>
          </a:xfrm>
          <a:prstGeom prst="rtTriangle">
            <a:avLst/>
          </a:prstGeom>
          <a:solidFill>
            <a:srgbClr val="1FBADB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rectangle 18"/>
          <p:cNvSpPr>
            <a:spLocks noChangeAspect="1"/>
          </p:cNvSpPr>
          <p:nvPr userDrawn="1"/>
        </p:nvSpPr>
        <p:spPr>
          <a:xfrm rot="10800000">
            <a:off x="4122130" y="1"/>
            <a:ext cx="5021870" cy="25200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C9301F3-B401-4905-9C32-7D0A16B58D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9552" y="2932408"/>
            <a:ext cx="5991802" cy="661850"/>
          </a:xfrm>
          <a:prstGeom prst="rect">
            <a:avLst/>
          </a:prstGeom>
        </p:spPr>
        <p:txBody>
          <a:bodyPr vert="horz" anchor="ctr"/>
          <a:lstStyle>
            <a:lvl1pPr algn="r"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9463A8B-9FC2-48C2-ABF3-4743E3807D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94472" y="3781410"/>
            <a:ext cx="4726882" cy="66185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300" baseline="0"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Sous-titre de votre présentation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8A466135-A69C-436C-9EBE-2582858CE3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4423818"/>
            <a:ext cx="3259014" cy="71968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aseline="0"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Qui Quand Où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C704CC8-4993-46E1-B17C-E9D7D2BAF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348" t="13148" r="8353" b="19013"/>
          <a:stretch/>
        </p:blipFill>
        <p:spPr>
          <a:xfrm>
            <a:off x="7041997" y="322544"/>
            <a:ext cx="1679357" cy="59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5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0D1DAC9-EF89-479C-BA9F-61253032BBBC}"/>
              </a:ext>
            </a:extLst>
          </p:cNvPr>
          <p:cNvSpPr txBox="1"/>
          <p:nvPr userDrawn="1"/>
        </p:nvSpPr>
        <p:spPr>
          <a:xfrm>
            <a:off x="8746729" y="4884549"/>
            <a:ext cx="3972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A87613A-CE46-44DF-917B-4F73F0C388F1}" type="slidenum">
              <a:rPr lang="fr-BE" sz="8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fr-BE" sz="800" b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1D565A-B1DD-4822-9722-C58F0E492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666" t="20664" r="61238" b="13128"/>
          <a:stretch/>
        </p:blipFill>
        <p:spPr>
          <a:xfrm>
            <a:off x="8491047" y="155072"/>
            <a:ext cx="319324" cy="35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9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-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isocèle 10">
            <a:extLst>
              <a:ext uri="{FF2B5EF4-FFF2-40B4-BE49-F238E27FC236}">
                <a16:creationId xmlns:a16="http://schemas.microsoft.com/office/drawing/2014/main" id="{4DB41814-98A4-45DD-8EBB-D1A097389245}"/>
              </a:ext>
            </a:extLst>
          </p:cNvPr>
          <p:cNvSpPr>
            <a:spLocks noChangeAspect="1"/>
          </p:cNvSpPr>
          <p:nvPr userDrawn="1"/>
        </p:nvSpPr>
        <p:spPr>
          <a:xfrm rot="16200000" flipV="1">
            <a:off x="1147222" y="-1147225"/>
            <a:ext cx="2154265" cy="4448714"/>
          </a:xfrm>
          <a:prstGeom prst="triangle">
            <a:avLst>
              <a:gd name="adj" fmla="val 100000"/>
            </a:avLst>
          </a:prstGeom>
          <a:solidFill>
            <a:srgbClr val="005CA9">
              <a:alpha val="7568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BE"/>
          </a:p>
        </p:txBody>
      </p:sp>
      <p:sp>
        <p:nvSpPr>
          <p:cNvPr id="7" name="Triangle isocèle 6"/>
          <p:cNvSpPr/>
          <p:nvPr userDrawn="1"/>
        </p:nvSpPr>
        <p:spPr>
          <a:xfrm rot="5400000" flipV="1">
            <a:off x="5743894" y="1743394"/>
            <a:ext cx="772717" cy="6027496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9" y="2544302"/>
            <a:ext cx="1744898" cy="540000"/>
          </a:xfrm>
          <a:prstGeom prst="rect">
            <a:avLst/>
          </a:prstGeom>
        </p:spPr>
      </p:pic>
      <p:sp>
        <p:nvSpPr>
          <p:cNvPr id="8" name="Espace réservé du contenu 4"/>
          <p:cNvSpPr txBox="1">
            <a:spLocks/>
          </p:cNvSpPr>
          <p:nvPr userDrawn="1"/>
        </p:nvSpPr>
        <p:spPr>
          <a:xfrm>
            <a:off x="794383" y="3256597"/>
            <a:ext cx="2983231" cy="629804"/>
          </a:xfrm>
          <a:prstGeom prst="rect">
            <a:avLst/>
          </a:prstGeom>
        </p:spPr>
        <p:txBody>
          <a:bodyPr anchor="t"/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Narrow" pitchFamily="34" charset="0"/>
                <a:cs typeface="Kalam" pitchFamily="2" charset="0"/>
              </a:rPr>
              <a:t>Geomatics</a:t>
            </a:r>
            <a:r>
              <a:rPr kumimoji="0" lang="fr-BE" sz="15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Narrow" pitchFamily="34" charset="0"/>
                <a:cs typeface="Kalam" pitchFamily="2" charset="0"/>
              </a:rPr>
              <a:t> Unit | </a:t>
            </a:r>
            <a:r>
              <a:rPr lang="fr-BE" sz="15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Kalam" pitchFamily="2" charset="0"/>
              </a:rPr>
              <a:t>geomatics.ulg.ac.be</a:t>
            </a:r>
            <a:endParaRPr kumimoji="0" lang="fr-BE" sz="15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Narrow" pitchFamily="34" charset="0"/>
              <a:cs typeface="Kalam" pitchFamily="2" charset="0"/>
            </a:endParaRPr>
          </a:p>
          <a:p>
            <a:pPr lvl="0" algn="ctr">
              <a:lnSpc>
                <a:spcPct val="90000"/>
              </a:lnSpc>
              <a:spcBef>
                <a:spcPts val="750"/>
              </a:spcBef>
            </a:pPr>
            <a:r>
              <a:rPr lang="fr-BE" sz="15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Kalam" pitchFamily="2" charset="0"/>
              </a:rPr>
              <a:t>Allée du Six Août 19 (B5A)  |  4000 Liège</a:t>
            </a:r>
          </a:p>
        </p:txBody>
      </p:sp>
      <p:sp>
        <p:nvSpPr>
          <p:cNvPr id="9" name="Triangle isocèle 8"/>
          <p:cNvSpPr/>
          <p:nvPr userDrawn="1"/>
        </p:nvSpPr>
        <p:spPr>
          <a:xfrm rot="16200000" flipH="1" flipV="1">
            <a:off x="2627390" y="1743394"/>
            <a:ext cx="772717" cy="6027496"/>
          </a:xfrm>
          <a:prstGeom prst="triangle">
            <a:avLst>
              <a:gd name="adj" fmla="val 100000"/>
            </a:avLst>
          </a:prstGeom>
          <a:solidFill>
            <a:srgbClr val="20B9DB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1F066DE-80A9-4B0D-885C-6A0B49237AC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224354" y="1256207"/>
            <a:ext cx="4703207" cy="6862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r-FR" dirty="0"/>
              <a:t>Merci de votre attention/</a:t>
            </a:r>
            <a:br>
              <a:rPr lang="fr-FR" dirty="0"/>
            </a:br>
            <a:r>
              <a:rPr lang="fr-FR" dirty="0"/>
              <a:t>Questions-suggestions/...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A93E990-356F-4306-80A7-AAB88DF32F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00" y="2571750"/>
            <a:ext cx="540000" cy="540000"/>
          </a:xfrm>
          <a:prstGeom prst="rect">
            <a:avLst/>
          </a:prstGeom>
        </p:spPr>
      </p:pic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63BC0BF-481A-4CB5-B34B-21B7CC6C81D0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5682199" y="3256596"/>
            <a:ext cx="2351603" cy="366455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kumimoji="0" lang="fr-BE" sz="1500" b="0" i="0" u="none" strike="noStrike" kern="1200" cap="none" spc="0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Kalam" pitchFamily="2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Modifier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5089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-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isocèle 10">
            <a:extLst>
              <a:ext uri="{FF2B5EF4-FFF2-40B4-BE49-F238E27FC236}">
                <a16:creationId xmlns:a16="http://schemas.microsoft.com/office/drawing/2014/main" id="{4DB41814-98A4-45DD-8EBB-D1A097389245}"/>
              </a:ext>
            </a:extLst>
          </p:cNvPr>
          <p:cNvSpPr>
            <a:spLocks noChangeAspect="1"/>
          </p:cNvSpPr>
          <p:nvPr userDrawn="1"/>
        </p:nvSpPr>
        <p:spPr>
          <a:xfrm rot="16200000" flipV="1">
            <a:off x="1147222" y="-1147225"/>
            <a:ext cx="2154265" cy="4448714"/>
          </a:xfrm>
          <a:prstGeom prst="triangle">
            <a:avLst>
              <a:gd name="adj" fmla="val 100000"/>
            </a:avLst>
          </a:prstGeom>
          <a:solidFill>
            <a:srgbClr val="005CA9">
              <a:alpha val="7568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BE"/>
          </a:p>
        </p:txBody>
      </p:sp>
      <p:sp>
        <p:nvSpPr>
          <p:cNvPr id="7" name="Triangle isocèle 6"/>
          <p:cNvSpPr/>
          <p:nvPr userDrawn="1"/>
        </p:nvSpPr>
        <p:spPr>
          <a:xfrm rot="5400000" flipV="1">
            <a:off x="5743894" y="1743394"/>
            <a:ext cx="772717" cy="6027496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9" name="Triangle isocèle 8"/>
          <p:cNvSpPr/>
          <p:nvPr userDrawn="1"/>
        </p:nvSpPr>
        <p:spPr>
          <a:xfrm rot="16200000" flipH="1" flipV="1">
            <a:off x="2627390" y="1743394"/>
            <a:ext cx="772717" cy="6027496"/>
          </a:xfrm>
          <a:prstGeom prst="triangle">
            <a:avLst>
              <a:gd name="adj" fmla="val 100000"/>
            </a:avLst>
          </a:prstGeom>
          <a:solidFill>
            <a:srgbClr val="20B9DB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1F066DE-80A9-4B0D-885C-6A0B49237AC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224354" y="2520725"/>
            <a:ext cx="4703207" cy="7727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r-FR" dirty="0"/>
              <a:t>Merci de votre attention/</a:t>
            </a:r>
            <a:br>
              <a:rPr lang="fr-FR" dirty="0"/>
            </a:br>
            <a:r>
              <a:rPr lang="fr-FR" dirty="0"/>
              <a:t>Questions-suggestions/...</a:t>
            </a:r>
          </a:p>
        </p:txBody>
      </p:sp>
    </p:spTree>
    <p:extLst>
      <p:ext uri="{BB962C8B-B14F-4D97-AF65-F5344CB8AC3E}">
        <p14:creationId xmlns:p14="http://schemas.microsoft.com/office/powerpoint/2010/main" val="3699372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0E1E27-FE9B-4904-8877-E2F130303C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36" y="1965688"/>
            <a:ext cx="3916729" cy="12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4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1725105" y="2441087"/>
            <a:ext cx="6996249" cy="661850"/>
          </a:xfrm>
          <a:prstGeom prst="rect">
            <a:avLst/>
          </a:prstGeom>
        </p:spPr>
        <p:txBody>
          <a:bodyPr vert="horz" anchor="ctr"/>
          <a:lstStyle>
            <a:lvl1pPr algn="r">
              <a:defRPr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3994472" y="3290089"/>
            <a:ext cx="4726882" cy="66185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300" baseline="0"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Sous-titre de votre présentation</a:t>
            </a:r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id="{9A2F577C-18B4-4A4A-B6B9-8E4464A6C4C0}"/>
              </a:ext>
            </a:extLst>
          </p:cNvPr>
          <p:cNvSpPr>
            <a:spLocks noChangeAspect="1"/>
          </p:cNvSpPr>
          <p:nvPr userDrawn="1"/>
        </p:nvSpPr>
        <p:spPr>
          <a:xfrm rot="16200000" flipV="1">
            <a:off x="1750556" y="-1750563"/>
            <a:ext cx="3287212" cy="6788333"/>
          </a:xfrm>
          <a:prstGeom prst="triangle">
            <a:avLst>
              <a:gd name="adj" fmla="val 100000"/>
            </a:avLst>
          </a:prstGeom>
          <a:solidFill>
            <a:srgbClr val="00707F">
              <a:alpha val="7568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BE"/>
          </a:p>
        </p:txBody>
      </p: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817734C3-581D-495D-9A83-4920E29E040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69681" y="1200613"/>
            <a:ext cx="2574731" cy="5317009"/>
          </a:xfrm>
          <a:prstGeom prst="triangle">
            <a:avLst>
              <a:gd name="adj" fmla="val 100000"/>
            </a:avLst>
          </a:prstGeom>
          <a:solidFill>
            <a:srgbClr val="1FBADB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D2F5E06A-81A4-4C95-AB47-AF64199465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505" y="4082822"/>
            <a:ext cx="2331900" cy="66185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aseline="0"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Qui Quand Où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A86CA85-0996-4CFB-9A42-AC6DBBD7A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348" t="13148" r="8353" b="19013"/>
          <a:stretch/>
        </p:blipFill>
        <p:spPr>
          <a:xfrm>
            <a:off x="7041997" y="322544"/>
            <a:ext cx="1679357" cy="59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9976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1A9004B-B339-4E1D-98DB-A44D33F62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348" t="13148" r="8353" b="19013"/>
          <a:stretch/>
        </p:blipFill>
        <p:spPr>
          <a:xfrm>
            <a:off x="3732322" y="296476"/>
            <a:ext cx="1679357" cy="591856"/>
          </a:xfrm>
          <a:prstGeom prst="rect">
            <a:avLst/>
          </a:prstGeom>
        </p:spPr>
      </p:pic>
      <p:grpSp>
        <p:nvGrpSpPr>
          <p:cNvPr id="29" name="Grouper 28"/>
          <p:cNvGrpSpPr/>
          <p:nvPr userDrawn="1"/>
        </p:nvGrpSpPr>
        <p:grpSpPr>
          <a:xfrm>
            <a:off x="0" y="2276498"/>
            <a:ext cx="9145410" cy="2872676"/>
            <a:chOff x="0" y="2271293"/>
            <a:chExt cx="9145410" cy="2872676"/>
          </a:xfrm>
        </p:grpSpPr>
        <p:sp>
          <p:nvSpPr>
            <p:cNvPr id="28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1FBA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5CA9">
                <a:alpha val="7568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" name="Triangle isocèle 3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1FBADB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5102" y="1987058"/>
            <a:ext cx="7493796" cy="567349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FBA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2012181" y="2633009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307775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-5102" y="-5100"/>
            <a:ext cx="9149101" cy="5150642"/>
            <a:chOff x="-5102" y="-5100"/>
            <a:chExt cx="9149101" cy="5150642"/>
          </a:xfrm>
        </p:grpSpPr>
        <p:sp>
          <p:nvSpPr>
            <p:cNvPr id="19" name="Triangle isocèle 18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568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  <p:sp>
          <p:nvSpPr>
            <p:cNvPr id="18" name="Triangle isocèle 17"/>
            <p:cNvSpPr/>
            <p:nvPr userDrawn="1"/>
          </p:nvSpPr>
          <p:spPr>
            <a:xfrm rot="5400000">
              <a:off x="1200324" y="-1210526"/>
              <a:ext cx="5150642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0642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150642" y="6425259"/>
                  </a:lnTo>
                  <a:lnTo>
                    <a:pt x="5150642" y="7560475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1FBA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186817" y="3708680"/>
            <a:ext cx="5622328" cy="567349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rgbClr val="1FBA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186817" y="4354631"/>
            <a:ext cx="5622328" cy="486486"/>
          </a:xfrm>
        </p:spPr>
        <p:txBody>
          <a:bodyPr>
            <a:noAutofit/>
          </a:bodyPr>
          <a:lstStyle>
            <a:lvl1pPr marL="0" indent="0" algn="r">
              <a:buNone/>
              <a:defRPr sz="2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500EF3C-0210-4BC7-9554-09FC90A47A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348" t="13148" r="8353" b="19013"/>
          <a:stretch/>
        </p:blipFill>
        <p:spPr>
          <a:xfrm>
            <a:off x="7798776" y="267183"/>
            <a:ext cx="1010369" cy="3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3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0" y="0"/>
            <a:ext cx="7099373" cy="5143500"/>
            <a:chOff x="0" y="0"/>
            <a:chExt cx="7099373" cy="5143500"/>
          </a:xfrm>
        </p:grpSpPr>
        <p:sp>
          <p:nvSpPr>
            <p:cNvPr id="14" name="Triangle rectangle 13"/>
            <p:cNvSpPr/>
            <p:nvPr userDrawn="1"/>
          </p:nvSpPr>
          <p:spPr>
            <a:xfrm flipV="1">
              <a:off x="1" y="0"/>
              <a:ext cx="4757430" cy="2395700"/>
            </a:xfrm>
            <a:prstGeom prst="rtTriangle">
              <a:avLst/>
            </a:prstGeom>
            <a:solidFill>
              <a:srgbClr val="1FBA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1FBADB"/>
                </a:solidFill>
              </a:endParaRPr>
            </a:p>
          </p:txBody>
        </p:sp>
        <p:sp>
          <p:nvSpPr>
            <p:cNvPr id="13" name="Triangle rectangle 12"/>
            <p:cNvSpPr/>
            <p:nvPr userDrawn="1"/>
          </p:nvSpPr>
          <p:spPr>
            <a:xfrm>
              <a:off x="0" y="1568468"/>
              <a:ext cx="7099373" cy="3575032"/>
            </a:xfrm>
            <a:prstGeom prst="rtTriangle">
              <a:avLst/>
            </a:prstGeom>
            <a:solidFill>
              <a:srgbClr val="E6E6E6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Titre 9">
            <a:extLst>
              <a:ext uri="{FF2B5EF4-FFF2-40B4-BE49-F238E27FC236}">
                <a16:creationId xmlns:a16="http://schemas.microsoft.com/office/drawing/2014/main" id="{C4913B8A-B8C1-4686-B86E-6826E8FCA880}"/>
              </a:ext>
            </a:extLst>
          </p:cNvPr>
          <p:cNvSpPr txBox="1">
            <a:spLocks/>
          </p:cNvSpPr>
          <p:nvPr userDrawn="1"/>
        </p:nvSpPr>
        <p:spPr>
          <a:xfrm>
            <a:off x="364432" y="2788642"/>
            <a:ext cx="8356921" cy="62922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rgbClr val="1FBADB"/>
                </a:solidFill>
              </a:rPr>
              <a:t>Titre de votre présentation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1F3F190C-A015-441C-82C3-AA708588F2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432" y="3423825"/>
            <a:ext cx="6809001" cy="661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300" baseline="0"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Sous-titre de votre présentation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251594DE-23CD-4F41-8849-1FCB3E858C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1999" y="4099851"/>
            <a:ext cx="4193005" cy="661850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2000" baseline="0"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Qui Quand Où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4DA44DD-681E-45DA-B585-FEF4FF476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348" t="13148" r="8353" b="19013"/>
          <a:stretch/>
        </p:blipFill>
        <p:spPr>
          <a:xfrm>
            <a:off x="7798776" y="267183"/>
            <a:ext cx="1010369" cy="3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9">
            <a:extLst>
              <a:ext uri="{FF2B5EF4-FFF2-40B4-BE49-F238E27FC236}">
                <a16:creationId xmlns:a16="http://schemas.microsoft.com/office/drawing/2014/main" id="{66EF538C-5460-4D8E-A03C-4A59E71793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432" y="655372"/>
            <a:ext cx="8445939" cy="531862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90E7AA23-8E0E-4D7A-993B-679CBE5F71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4433" y="1383632"/>
            <a:ext cx="8445938" cy="3263075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Wingdings" panose="05000000000000000000" pitchFamily="2" charset="2"/>
              <a:buChar char="§"/>
              <a:defRPr sz="15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Source Sans Pro" panose="020B0503030403020204" pitchFamily="34" charset="0"/>
              <a:buChar char="-"/>
              <a:tabLst/>
              <a:defRPr sz="1500" i="0"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3pPr>
            <a:lvl4pPr marL="2057400" indent="-228600">
              <a:buSzPct val="100000"/>
              <a:buFontTx/>
              <a:buBlip>
                <a:blip r:embed="rId2"/>
              </a:buBlip>
              <a:defRPr sz="1500" i="1" baseline="0">
                <a:solidFill>
                  <a:srgbClr val="1FBADB"/>
                </a:solidFill>
                <a:latin typeface="Source Sans Pro"/>
                <a:cs typeface="Source Sans Pro"/>
              </a:defRPr>
            </a:lvl4pPr>
            <a:lvl5pPr>
              <a:defRPr lang="fr-FR" sz="1200" kern="1200" dirty="0" smtClean="0">
                <a:solidFill>
                  <a:srgbClr val="1FBAD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Premier niveau de liste à puces</a:t>
            </a:r>
          </a:p>
          <a:p>
            <a:pPr lvl="1"/>
            <a:r>
              <a:rPr lang="fr-FR" dirty="0"/>
              <a:t>Deuxième liste à puces</a:t>
            </a:r>
          </a:p>
          <a:p>
            <a:pPr lvl="2"/>
            <a:r>
              <a:rPr lang="fr-FR" dirty="0"/>
              <a:t>Troisième liste à puces</a:t>
            </a:r>
          </a:p>
          <a:p>
            <a:pPr marL="20574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BADB"/>
              </a:buClr>
              <a:buSzPct val="100000"/>
              <a:buFont typeface="Arial"/>
              <a:buChar char="»"/>
              <a:tabLst/>
              <a:defRPr/>
            </a:pPr>
            <a:r>
              <a:rPr lang="fr-FR" dirty="0"/>
              <a:t>Quatrième niveau</a:t>
            </a:r>
          </a:p>
          <a:p>
            <a:pPr lvl="2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3D2F85-D53B-4894-891C-476E8D23D5D7}"/>
              </a:ext>
            </a:extLst>
          </p:cNvPr>
          <p:cNvSpPr txBox="1"/>
          <p:nvPr userDrawn="1"/>
        </p:nvSpPr>
        <p:spPr>
          <a:xfrm>
            <a:off x="8746729" y="4884549"/>
            <a:ext cx="3972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A87613A-CE46-44DF-917B-4F73F0C388F1}" type="slidenum">
              <a:rPr lang="fr-BE" sz="8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fr-BE" sz="800" b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9292D1-EEA7-4281-81F7-9D046B57B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666" t="20664" r="61238" b="13128"/>
          <a:stretch/>
        </p:blipFill>
        <p:spPr>
          <a:xfrm>
            <a:off x="8491047" y="155072"/>
            <a:ext cx="319324" cy="35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sz="quarter" idx="13" hasCustomPrompt="1"/>
          </p:nvPr>
        </p:nvSpPr>
        <p:spPr>
          <a:xfrm>
            <a:off x="4370388" y="1383633"/>
            <a:ext cx="4439982" cy="3262981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IMG</a:t>
            </a:r>
          </a:p>
        </p:txBody>
      </p:sp>
      <p:sp>
        <p:nvSpPr>
          <p:cNvPr id="11" name="Espace réservé du texte 12">
            <a:extLst>
              <a:ext uri="{FF2B5EF4-FFF2-40B4-BE49-F238E27FC236}">
                <a16:creationId xmlns:a16="http://schemas.microsoft.com/office/drawing/2014/main" id="{8EEA3F71-E952-434E-B2DD-36ECD48DA5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4433" y="1383633"/>
            <a:ext cx="3908743" cy="3263074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Wingdings" panose="05000000000000000000" pitchFamily="2" charset="2"/>
              <a:buChar char="§"/>
              <a:defRPr sz="15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Source Sans Pro" panose="020B0503030403020204" pitchFamily="34" charset="0"/>
              <a:buChar char="-"/>
              <a:defRPr sz="1500" i="0"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3pPr>
            <a:lvl4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BADB"/>
              </a:buClr>
              <a:buSzPct val="100000"/>
              <a:buFont typeface="Arial"/>
              <a:buChar char="»"/>
              <a:tabLst/>
              <a:defRPr lang="fr-FR" sz="1500" i="1" kern="1200" baseline="0" dirty="0" smtClean="0">
                <a:solidFill>
                  <a:srgbClr val="1FBADB"/>
                </a:solidFill>
                <a:latin typeface="Source Sans Pro"/>
                <a:ea typeface="+mn-ea"/>
                <a:cs typeface="Source Sans Pro"/>
              </a:defRPr>
            </a:lvl4pPr>
          </a:lstStyle>
          <a:p>
            <a:pPr lvl="0"/>
            <a:r>
              <a:rPr lang="fr-FR" dirty="0"/>
              <a:t>Premier niveau de liste à puces</a:t>
            </a:r>
          </a:p>
          <a:p>
            <a:pPr lvl="1"/>
            <a:r>
              <a:rPr lang="fr-FR" dirty="0"/>
              <a:t>Deuxième liste à puces</a:t>
            </a:r>
          </a:p>
          <a:p>
            <a:pPr lvl="2"/>
            <a:r>
              <a:rPr lang="fr-FR" dirty="0"/>
              <a:t>Troisième liste à puces</a:t>
            </a:r>
          </a:p>
          <a:p>
            <a:pPr marL="20574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BADB"/>
              </a:buClr>
              <a:buSzPct val="100000"/>
              <a:buFont typeface="Arial"/>
              <a:buChar char="»"/>
              <a:tabLst/>
              <a:defRPr/>
            </a:pPr>
            <a:r>
              <a:rPr lang="fr-FR" dirty="0"/>
              <a:t>Quatrième niveau</a:t>
            </a:r>
          </a:p>
          <a:p>
            <a:pPr lvl="3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65F6BE-7BD5-4A52-916B-C0BD0DCEDD26}"/>
              </a:ext>
            </a:extLst>
          </p:cNvPr>
          <p:cNvSpPr txBox="1"/>
          <p:nvPr userDrawn="1"/>
        </p:nvSpPr>
        <p:spPr>
          <a:xfrm>
            <a:off x="8746729" y="4884549"/>
            <a:ext cx="3972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A87613A-CE46-44DF-917B-4F73F0C388F1}" type="slidenum">
              <a:rPr lang="fr-BE" sz="8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fr-BE" sz="800" b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9">
            <a:extLst>
              <a:ext uri="{FF2B5EF4-FFF2-40B4-BE49-F238E27FC236}">
                <a16:creationId xmlns:a16="http://schemas.microsoft.com/office/drawing/2014/main" id="{7E4C13C0-840C-443D-A412-5F3CC37FA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432" y="655372"/>
            <a:ext cx="8445939" cy="531862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86B7334-6F1D-41DA-8BD8-0BF633ABD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666" t="20664" r="61238" b="13128"/>
          <a:stretch/>
        </p:blipFill>
        <p:spPr>
          <a:xfrm>
            <a:off x="8491047" y="155072"/>
            <a:ext cx="319324" cy="35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2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2C4C1507-05E6-468D-96FC-ADECD43C9C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434" y="1383633"/>
            <a:ext cx="2872061" cy="3263074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Wingdings" panose="05000000000000000000" pitchFamily="2" charset="2"/>
              <a:buChar char="§"/>
              <a:defRPr sz="15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Source Sans Pro" panose="020B0503030403020204" pitchFamily="34" charset="0"/>
              <a:buChar char="-"/>
              <a:defRPr sz="1500" i="0"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3pPr>
            <a:lvl4pPr marL="21145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lang="fr-FR" sz="1500" i="1" kern="1200" baseline="0" dirty="0" smtClean="0">
                <a:solidFill>
                  <a:srgbClr val="1FBADB"/>
                </a:solidFill>
                <a:latin typeface="Source Sans Pro"/>
                <a:ea typeface="+mn-ea"/>
                <a:cs typeface="Source Sans Pro"/>
              </a:defRPr>
            </a:lvl4pPr>
          </a:lstStyle>
          <a:p>
            <a:pPr lvl="0"/>
            <a:r>
              <a:rPr lang="fr-FR" dirty="0"/>
              <a:t>Premier niveau de liste à puces</a:t>
            </a:r>
          </a:p>
          <a:p>
            <a:pPr lvl="1"/>
            <a:r>
              <a:rPr lang="fr-FR" dirty="0"/>
              <a:t>Deuxième liste à puces</a:t>
            </a:r>
          </a:p>
          <a:p>
            <a:pPr lvl="2"/>
            <a:r>
              <a:rPr lang="fr-FR" dirty="0"/>
              <a:t>Troisième liste à puces</a:t>
            </a:r>
          </a:p>
          <a:p>
            <a:pPr marL="20574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BADB"/>
              </a:buClr>
              <a:buSzPct val="100000"/>
              <a:buFont typeface="Arial"/>
              <a:buChar char="»"/>
              <a:tabLst/>
              <a:defRPr/>
            </a:pPr>
            <a:r>
              <a:rPr lang="fr-FR" dirty="0"/>
              <a:t>Quatrième niveau</a:t>
            </a:r>
          </a:p>
          <a:p>
            <a:pPr lvl="3"/>
            <a:endParaRPr lang="fr-FR" dirty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2"/>
          </p:nvPr>
        </p:nvSpPr>
        <p:spPr>
          <a:xfrm>
            <a:off x="3344779" y="1383633"/>
            <a:ext cx="5465591" cy="3255042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sur l'icône pour ajouter un graphique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39DECA-D294-4563-8AD8-91C95328AA66}"/>
              </a:ext>
            </a:extLst>
          </p:cNvPr>
          <p:cNvSpPr txBox="1"/>
          <p:nvPr userDrawn="1"/>
        </p:nvSpPr>
        <p:spPr>
          <a:xfrm>
            <a:off x="8746729" y="4884549"/>
            <a:ext cx="3972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A87613A-CE46-44DF-917B-4F73F0C388F1}" type="slidenum">
              <a:rPr lang="fr-BE" sz="8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fr-BE" sz="800" b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re 9">
            <a:extLst>
              <a:ext uri="{FF2B5EF4-FFF2-40B4-BE49-F238E27FC236}">
                <a16:creationId xmlns:a16="http://schemas.microsoft.com/office/drawing/2014/main" id="{5808B2D7-1FC7-4EE8-8957-F213E0DEC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432" y="655372"/>
            <a:ext cx="8445939" cy="531862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CE37E5A-5F91-41C3-9EE2-6829FDC72F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666" t="20664" r="61238" b="13128"/>
          <a:stretch/>
        </p:blipFill>
        <p:spPr>
          <a:xfrm>
            <a:off x="8491047" y="155072"/>
            <a:ext cx="319324" cy="35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4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364433" y="1260864"/>
            <a:ext cx="8445937" cy="4420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300" baseline="0"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Sous-titre de votre présentation</a:t>
            </a:r>
          </a:p>
        </p:txBody>
      </p:sp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B5993F6D-9A17-463A-97D8-5F230974D3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4433" y="1907005"/>
            <a:ext cx="8445938" cy="27397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SzPct val="100000"/>
              <a:buFont typeface="Wingdings" panose="05000000000000000000" pitchFamily="2" charset="2"/>
              <a:buChar char="§"/>
              <a:defRPr sz="15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SzPct val="100000"/>
              <a:buFont typeface="Source Sans Pro" panose="020B0503030403020204" pitchFamily="34" charset="0"/>
              <a:buChar char="-"/>
              <a:defRPr sz="1500" i="0"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3pPr>
            <a:lvl4pPr marL="21145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lang="fr-FR" sz="1500" i="1" kern="1200" baseline="0" dirty="0" smtClean="0">
                <a:solidFill>
                  <a:srgbClr val="1FBADB"/>
                </a:solidFill>
                <a:latin typeface="Source Sans Pro"/>
                <a:ea typeface="+mn-ea"/>
                <a:cs typeface="Source Sans Pro"/>
              </a:defRPr>
            </a:lvl4pPr>
          </a:lstStyle>
          <a:p>
            <a:pPr lvl="0"/>
            <a:r>
              <a:rPr lang="fr-FR" dirty="0"/>
              <a:t>Premier niveau de liste à puces</a:t>
            </a:r>
          </a:p>
          <a:p>
            <a:pPr lvl="1"/>
            <a:r>
              <a:rPr lang="fr-FR" dirty="0"/>
              <a:t>Deuxième liste à puces</a:t>
            </a:r>
          </a:p>
          <a:p>
            <a:pPr lvl="2"/>
            <a:r>
              <a:rPr lang="fr-FR" dirty="0"/>
              <a:t>Troisième liste à puces</a:t>
            </a:r>
          </a:p>
          <a:p>
            <a:pPr marL="20574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BADB"/>
              </a:buClr>
              <a:buSzPct val="100000"/>
              <a:buFont typeface="Arial"/>
              <a:buChar char="»"/>
              <a:tabLst/>
              <a:defRPr/>
            </a:pPr>
            <a:r>
              <a:rPr lang="fr-FR" dirty="0"/>
              <a:t>Quatrième niveau</a:t>
            </a:r>
          </a:p>
          <a:p>
            <a:pPr lvl="3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1F3E46-E997-4149-80B5-E18D26BD1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666" t="20664" r="61238" b="13128"/>
          <a:stretch/>
        </p:blipFill>
        <p:spPr>
          <a:xfrm>
            <a:off x="8491047" y="155072"/>
            <a:ext cx="319324" cy="35278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9B3CCDA-F81B-4C3B-ABFB-5C7407AFC6CC}"/>
              </a:ext>
            </a:extLst>
          </p:cNvPr>
          <p:cNvSpPr txBox="1"/>
          <p:nvPr userDrawn="1"/>
        </p:nvSpPr>
        <p:spPr>
          <a:xfrm>
            <a:off x="8746729" y="4884549"/>
            <a:ext cx="3972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A87613A-CE46-44DF-917B-4F73F0C388F1}" type="slidenum">
              <a:rPr lang="fr-BE" sz="8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fr-BE" sz="800" b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re 9">
            <a:extLst>
              <a:ext uri="{FF2B5EF4-FFF2-40B4-BE49-F238E27FC236}">
                <a16:creationId xmlns:a16="http://schemas.microsoft.com/office/drawing/2014/main" id="{3D710047-CB0B-4C1D-97DC-B98B9512AF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432" y="655372"/>
            <a:ext cx="8445939" cy="531862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71485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98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  <p:sldLayoutId id="2147483652" r:id="rId6"/>
    <p:sldLayoutId id="2147483654" r:id="rId7"/>
    <p:sldLayoutId id="2147483655" r:id="rId8"/>
    <p:sldLayoutId id="2147483653" r:id="rId9"/>
    <p:sldLayoutId id="2147483658" r:id="rId10"/>
    <p:sldLayoutId id="2147483659" r:id="rId11"/>
    <p:sldLayoutId id="2147483665" r:id="rId12"/>
    <p:sldLayoutId id="214748366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ANys/Measur3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839CA-D7E8-487D-BC09-698AD5B4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CityJSON</a:t>
            </a:r>
            <a:r>
              <a:rPr lang="en-US" sz="2400" dirty="0" smtClean="0"/>
              <a:t> at the Geomatics Unit</a:t>
            </a:r>
            <a:endParaRPr lang="fr-BE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C8BFCA-A508-41D2-B3F0-04EBF223C8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 err="1" smtClean="0"/>
              <a:t>Uliège</a:t>
            </a:r>
            <a:r>
              <a:rPr lang="en-US" sz="1800" dirty="0" smtClean="0"/>
              <a:t> activities related to </a:t>
            </a:r>
            <a:r>
              <a:rPr lang="en-US" sz="1800" dirty="0" err="1" smtClean="0"/>
              <a:t>CityJSON</a:t>
            </a:r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15513C-186F-40C5-9A5B-D2AC7BD4C6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5529" y="4216000"/>
            <a:ext cx="3259014" cy="719682"/>
          </a:xfrm>
        </p:spPr>
        <p:txBody>
          <a:bodyPr/>
          <a:lstStyle/>
          <a:p>
            <a:r>
              <a:rPr lang="fr-FR" sz="1600" b="1" dirty="0" smtClean="0"/>
              <a:t>3DTalks</a:t>
            </a:r>
            <a:endParaRPr lang="fr-FR" sz="1600" dirty="0" smtClean="0"/>
          </a:p>
          <a:p>
            <a:r>
              <a:rPr lang="en-GB" sz="1600" dirty="0" smtClean="0"/>
              <a:t>3D </a:t>
            </a:r>
            <a:r>
              <a:rPr lang="en-GB" sz="1600" dirty="0" err="1" smtClean="0"/>
              <a:t>Geoinformation</a:t>
            </a:r>
            <a:r>
              <a:rPr lang="en-GB" sz="1600" dirty="0" smtClean="0"/>
              <a:t> - </a:t>
            </a:r>
            <a:r>
              <a:rPr lang="en-GB" sz="1600" dirty="0" err="1" smtClean="0"/>
              <a:t>TUDelft</a:t>
            </a:r>
            <a:endParaRPr lang="en-GB" sz="1600" dirty="0" smtClean="0"/>
          </a:p>
          <a:p>
            <a:r>
              <a:rPr lang="en-GB" sz="1600" dirty="0" smtClean="0"/>
              <a:t>17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September 2020</a:t>
            </a:r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288630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Geomatics Unit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University of Liège, East of Belgium</a:t>
            </a:r>
          </a:p>
          <a:p>
            <a:endParaRPr lang="en-GB" dirty="0" smtClean="0"/>
          </a:p>
          <a:p>
            <a:r>
              <a:rPr lang="en-GB" dirty="0"/>
              <a:t>About 20 teacher-researchers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Pr. Roland Billen - Land surveying &amp; </a:t>
            </a:r>
            <a:r>
              <a:rPr lang="en-GB" dirty="0" err="1" smtClean="0"/>
              <a:t>GIScience</a:t>
            </a:r>
            <a:endParaRPr lang="en-GB" dirty="0" smtClean="0"/>
          </a:p>
          <a:p>
            <a:r>
              <a:rPr lang="en-GB" dirty="0" smtClean="0"/>
              <a:t>Pr. René Warnant </a:t>
            </a:r>
            <a:r>
              <a:rPr lang="en-GB" dirty="0" smtClean="0"/>
              <a:t>- </a:t>
            </a:r>
            <a:r>
              <a:rPr lang="en-GB" dirty="0" smtClean="0"/>
              <a:t>GNSS</a:t>
            </a:r>
          </a:p>
          <a:p>
            <a:endParaRPr lang="en-GB" dirty="0"/>
          </a:p>
          <a:p>
            <a:r>
              <a:rPr lang="en-GB" dirty="0" smtClean="0"/>
              <a:t>Two chairs (retirements): 3D acquisition &amp; GIS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186" y="3666951"/>
            <a:ext cx="2628524" cy="80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0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CityJSON</a:t>
            </a:r>
            <a:r>
              <a:rPr lang="en-GB" dirty="0" smtClean="0"/>
              <a:t> at the Geomatics Unit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 smtClean="0"/>
              <a:t>CityJSON</a:t>
            </a:r>
            <a:r>
              <a:rPr lang="en-GB" dirty="0" smtClean="0"/>
              <a:t> generation from LiDAR point cloud and building footprints</a:t>
            </a:r>
          </a:p>
          <a:p>
            <a:pPr lvl="1"/>
            <a:r>
              <a:rPr lang="en-GB" dirty="0" smtClean="0"/>
              <a:t>Preliminary results presented at the ISPRS Nice 2020</a:t>
            </a:r>
          </a:p>
          <a:p>
            <a:pPr lvl="2"/>
            <a:r>
              <a:rPr lang="en-US" i="1" dirty="0"/>
              <a:t>Automatic 3D Buildings Compact Reconstruction from LiDAR point clouds</a:t>
            </a:r>
            <a:endParaRPr lang="en-GB" i="1" dirty="0" smtClean="0"/>
          </a:p>
          <a:p>
            <a:pPr lvl="1"/>
            <a:r>
              <a:rPr lang="en-GB" dirty="0" smtClean="0"/>
              <a:t>Article published in IJGI on 31th </a:t>
            </a:r>
            <a:r>
              <a:rPr lang="en-GB" dirty="0"/>
              <a:t>A</a:t>
            </a:r>
            <a:r>
              <a:rPr lang="en-GB" dirty="0" smtClean="0"/>
              <a:t>ugust 2020</a:t>
            </a:r>
          </a:p>
          <a:p>
            <a:pPr lvl="2"/>
            <a:r>
              <a:rPr lang="en-US" i="1" dirty="0" err="1"/>
              <a:t>CityJSON</a:t>
            </a:r>
            <a:r>
              <a:rPr lang="en-US" i="1" dirty="0"/>
              <a:t> Building Generation from Airborne LiDAR 3D Point Clouds</a:t>
            </a:r>
            <a:endParaRPr lang="en-GB" i="1" dirty="0" smtClean="0"/>
          </a:p>
          <a:p>
            <a:pPr lvl="2"/>
            <a:r>
              <a:rPr lang="en-GB" dirty="0" smtClean="0"/>
              <a:t>State of the art generation process</a:t>
            </a:r>
          </a:p>
          <a:p>
            <a:pPr lvl="2"/>
            <a:r>
              <a:rPr lang="en-GB" dirty="0" smtClean="0"/>
              <a:t>Tested on RoofN3D dataset and Belgian LiDAR campaigns</a:t>
            </a:r>
          </a:p>
          <a:p>
            <a:pPr lvl="2"/>
            <a:r>
              <a:rPr lang="en-GB" dirty="0" smtClean="0"/>
              <a:t>Benefits of the direct generation of </a:t>
            </a:r>
            <a:r>
              <a:rPr lang="en-GB" dirty="0" err="1" smtClean="0"/>
              <a:t>CityJSON</a:t>
            </a:r>
            <a:r>
              <a:rPr lang="en-GB" dirty="0" smtClean="0"/>
              <a:t> models</a:t>
            </a:r>
          </a:p>
          <a:p>
            <a:pPr lvl="3"/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Native metadata management</a:t>
            </a:r>
          </a:p>
          <a:p>
            <a:pPr lvl="3"/>
            <a:r>
              <a:rPr lang="en-GB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Refined levels of detail support</a:t>
            </a:r>
            <a:endParaRPr lang="en-GB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028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MERN application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4 stacks :</a:t>
            </a:r>
          </a:p>
          <a:p>
            <a:pPr lvl="1"/>
            <a:r>
              <a:rPr lang="en-GB" dirty="0" smtClean="0"/>
              <a:t>MongoDB</a:t>
            </a:r>
          </a:p>
          <a:p>
            <a:pPr lvl="1"/>
            <a:r>
              <a:rPr lang="en-GB" dirty="0" smtClean="0"/>
              <a:t>Express</a:t>
            </a:r>
          </a:p>
          <a:p>
            <a:pPr lvl="1"/>
            <a:r>
              <a:rPr lang="en-GB" dirty="0" err="1" smtClean="0"/>
              <a:t>NodeJS</a:t>
            </a:r>
            <a:endParaRPr lang="en-GB" dirty="0" smtClean="0"/>
          </a:p>
          <a:p>
            <a:pPr lvl="1"/>
            <a:r>
              <a:rPr lang="en-GB" dirty="0" err="1" smtClean="0"/>
              <a:t>ReactJS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JS and JSON everywhere</a:t>
            </a:r>
          </a:p>
          <a:p>
            <a:pPr lvl="1"/>
            <a:endParaRPr lang="en-GB" dirty="0" smtClean="0"/>
          </a:p>
          <a:p>
            <a:r>
              <a:rPr lang="en-GB" dirty="0"/>
              <a:t>More flexibility but less consistency</a:t>
            </a:r>
          </a:p>
          <a:p>
            <a:pPr lvl="1"/>
            <a:endParaRPr lang="fr-FR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311" y="1622788"/>
            <a:ext cx="4394835" cy="1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3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MERN application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91402" y="1383632"/>
            <a:ext cx="6191997" cy="28957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9735" y="4425529"/>
            <a:ext cx="541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github.com/GANys/Measur3D</a:t>
            </a:r>
            <a:r>
              <a:rPr lang="fr-FR" dirty="0" smtClean="0"/>
              <a:t> + real-time </a:t>
            </a:r>
            <a:r>
              <a:rPr lang="fr-FR" dirty="0" err="1" smtClean="0"/>
              <a:t>demo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5800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MERN application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99" y="2521787"/>
            <a:ext cx="7538804" cy="119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0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MERN application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50" y="2800091"/>
            <a:ext cx="3953395" cy="184661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2" y="1383632"/>
            <a:ext cx="3902479" cy="1822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8431" y="3290455"/>
            <a:ext cx="1675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EPB simulations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3483" y="2086339"/>
            <a:ext cx="299312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Urban green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Green roofs potential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works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Improvements on the MERN application</a:t>
            </a:r>
          </a:p>
          <a:p>
            <a:pPr lvl="1"/>
            <a:r>
              <a:rPr lang="en-GB" dirty="0" smtClean="0"/>
              <a:t>Issues on the GitHub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 master thesis on </a:t>
            </a:r>
            <a:r>
              <a:rPr lang="en-GB" dirty="0" err="1" smtClean="0"/>
              <a:t>CityJSON</a:t>
            </a:r>
            <a:r>
              <a:rPr lang="en-GB" dirty="0" smtClean="0"/>
              <a:t> generation models from Belgian open data sources</a:t>
            </a:r>
          </a:p>
          <a:p>
            <a:pPr lvl="1"/>
            <a:r>
              <a:rPr lang="en-GB" dirty="0" smtClean="0"/>
              <a:t>FME or 3Dfier</a:t>
            </a:r>
            <a:endParaRPr lang="fr-FR" dirty="0" smtClean="0"/>
          </a:p>
          <a:p>
            <a:endParaRPr lang="fr-FR" dirty="0"/>
          </a:p>
          <a:p>
            <a:r>
              <a:rPr lang="en-GB" dirty="0" smtClean="0"/>
              <a:t>Qualitative comparison of our solution with traditional tools</a:t>
            </a:r>
          </a:p>
          <a:p>
            <a:pPr lvl="1"/>
            <a:r>
              <a:rPr lang="en-GB" dirty="0" err="1" smtClean="0"/>
              <a:t>PostGIS</a:t>
            </a:r>
            <a:r>
              <a:rPr lang="en-GB" dirty="0" smtClean="0"/>
              <a:t>, CityGML, …</a:t>
            </a:r>
          </a:p>
          <a:p>
            <a:endParaRPr lang="en-GB" dirty="0" smtClean="0"/>
          </a:p>
          <a:p>
            <a:r>
              <a:rPr lang="en-GB" dirty="0" smtClean="0"/>
              <a:t>Document limited to 16 </a:t>
            </a:r>
            <a:r>
              <a:rPr lang="en-GB" dirty="0" err="1" smtClean="0"/>
              <a:t>mb</a:t>
            </a:r>
            <a:r>
              <a:rPr lang="en-GB" dirty="0" smtClean="0"/>
              <a:t> - </a:t>
            </a:r>
            <a:r>
              <a:rPr lang="en-GB" dirty="0" err="1" smtClean="0"/>
              <a:t>GridFS</a:t>
            </a:r>
            <a:r>
              <a:rPr lang="en-GB" dirty="0" smtClean="0"/>
              <a:t>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99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Do not hesitate to contact us !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accent1"/>
                </a:solidFill>
              </a:rPr>
              <a:t>Stay safe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dirty="0" smtClean="0"/>
              <a:t>Gilles-Antoine Nys</a:t>
            </a:r>
          </a:p>
          <a:p>
            <a:pPr algn="ctr"/>
            <a:r>
              <a:rPr lang="en-GB" dirty="0" smtClean="0"/>
              <a:t>ganys@uliege.be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50" y="1878847"/>
            <a:ext cx="918499" cy="137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35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ULG_">
      <a:dk1>
        <a:srgbClr val="000000"/>
      </a:dk1>
      <a:lt1>
        <a:srgbClr val="FFFFFF"/>
      </a:lt1>
      <a:dk2>
        <a:srgbClr val="E8E2DE"/>
      </a:dk2>
      <a:lt2>
        <a:srgbClr val="E6E6E1"/>
      </a:lt2>
      <a:accent1>
        <a:srgbClr val="00707F"/>
      </a:accent1>
      <a:accent2>
        <a:srgbClr val="5FA4B0"/>
      </a:accent2>
      <a:accent3>
        <a:srgbClr val="FFD059"/>
      </a:accent3>
      <a:accent4>
        <a:srgbClr val="E62D00"/>
      </a:accent4>
      <a:accent5>
        <a:srgbClr val="7DB928"/>
      </a:accent5>
      <a:accent6>
        <a:srgbClr val="1FBA46"/>
      </a:accent6>
      <a:hlink>
        <a:srgbClr val="5B575B"/>
      </a:hlink>
      <a:folHlink>
        <a:srgbClr val="5B257D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UGEOM-Powerpoint-16_9</Template>
  <TotalTime>1935</TotalTime>
  <Words>230</Words>
  <Application>Microsoft Office PowerPoint</Application>
  <PresentationFormat>On-screen Show (16:9)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Kalam</vt:lpstr>
      <vt:lpstr>Source Sans Pro</vt:lpstr>
      <vt:lpstr>Source Sans Pro Light</vt:lpstr>
      <vt:lpstr>Wingdings</vt:lpstr>
      <vt:lpstr>Thème Office</vt:lpstr>
      <vt:lpstr>CityJSON at the Geomatics Unit</vt:lpstr>
      <vt:lpstr>The Geomatics Unit</vt:lpstr>
      <vt:lpstr>CityJSON at the Geomatics Unit</vt:lpstr>
      <vt:lpstr>MERN application</vt:lpstr>
      <vt:lpstr>MERN application</vt:lpstr>
      <vt:lpstr>MERN application</vt:lpstr>
      <vt:lpstr>MERN application</vt:lpstr>
      <vt:lpstr>Future works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Charline</dc:creator>
  <cp:lastModifiedBy>Gilles-Antoine Nys</cp:lastModifiedBy>
  <cp:revision>180</cp:revision>
  <dcterms:created xsi:type="dcterms:W3CDTF">2019-12-04T17:08:08Z</dcterms:created>
  <dcterms:modified xsi:type="dcterms:W3CDTF">2020-09-21T08:05:03Z</dcterms:modified>
</cp:coreProperties>
</file>