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79" r:id="rId3"/>
    <p:sldId id="324" r:id="rId4"/>
    <p:sldId id="327" r:id="rId5"/>
    <p:sldId id="329" r:id="rId6"/>
    <p:sldId id="330" r:id="rId7"/>
    <p:sldId id="331" r:id="rId8"/>
    <p:sldId id="326" r:id="rId9"/>
    <p:sldId id="332" r:id="rId10"/>
    <p:sldId id="333"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587"/>
    <a:srgbClr val="DCAA72"/>
    <a:srgbClr val="DB7511"/>
    <a:srgbClr val="796928"/>
    <a:srgbClr val="524A1C"/>
    <a:srgbClr val="FCE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6" autoAdjust="0"/>
    <p:restoredTop sz="96187" autoAdjust="0"/>
  </p:normalViewPr>
  <p:slideViewPr>
    <p:cSldViewPr snapToGrid="0">
      <p:cViewPr varScale="1">
        <p:scale>
          <a:sx n="86" d="100"/>
          <a:sy n="86" d="100"/>
        </p:scale>
        <p:origin x="-1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D4BB6-E385-46D9-8B9F-31D2F31D0BB5}" type="datetimeFigureOut">
              <a:rPr lang="en-GB" smtClean="0"/>
              <a:t>16/09/2020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54A2E-27DE-4BFB-A77E-63F15795B3FD}" type="slidenum">
              <a:rPr lang="en-GB" smtClean="0"/>
              <a:t>‹#›</a:t>
            </a:fld>
            <a:endParaRPr lang="en-GB"/>
          </a:p>
        </p:txBody>
      </p:sp>
    </p:spTree>
    <p:extLst>
      <p:ext uri="{BB962C8B-B14F-4D97-AF65-F5344CB8AC3E}">
        <p14:creationId xmlns:p14="http://schemas.microsoft.com/office/powerpoint/2010/main" val="139238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Front page</a:t>
            </a:r>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1</a:t>
            </a:fld>
            <a:endParaRPr lang="en-GB"/>
          </a:p>
        </p:txBody>
      </p:sp>
    </p:spTree>
    <p:extLst>
      <p:ext uri="{BB962C8B-B14F-4D97-AF65-F5344CB8AC3E}">
        <p14:creationId xmlns:p14="http://schemas.microsoft.com/office/powerpoint/2010/main" val="291868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10</a:t>
            </a:fld>
            <a:endParaRPr lang="en-GB"/>
          </a:p>
        </p:txBody>
      </p:sp>
    </p:spTree>
    <p:extLst>
      <p:ext uri="{BB962C8B-B14F-4D97-AF65-F5344CB8AC3E}">
        <p14:creationId xmlns:p14="http://schemas.microsoft.com/office/powerpoint/2010/main" val="76732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References</a:t>
            </a:r>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11</a:t>
            </a:fld>
            <a:endParaRPr lang="en-GB"/>
          </a:p>
        </p:txBody>
      </p:sp>
    </p:spTree>
    <p:extLst>
      <p:ext uri="{BB962C8B-B14F-4D97-AF65-F5344CB8AC3E}">
        <p14:creationId xmlns:p14="http://schemas.microsoft.com/office/powerpoint/2010/main" val="349674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task 2, we planned to focus especially on the subtask 2.2, dedicated to advection, with the aim of conceptualizing the gas transport mechanisms at micro and macro scales. </a:t>
            </a:r>
          </a:p>
          <a:p>
            <a:r>
              <a:rPr lang="en-GB" sz="1200" b="0" i="0" u="none" strike="noStrike" kern="1200" baseline="0" dirty="0" smtClean="0">
                <a:solidFill>
                  <a:schemeClr val="tx1"/>
                </a:solidFill>
                <a:latin typeface="+mn-lt"/>
                <a:ea typeface="+mn-ea"/>
                <a:cs typeface="+mn-cs"/>
              </a:rPr>
              <a:t>To that end, we are interested: </a:t>
            </a:r>
          </a:p>
          <a:p>
            <a:r>
              <a:rPr lang="en-GB" sz="1200" b="0" i="0" u="none" strike="noStrike" kern="1200" baseline="0" dirty="0" smtClean="0">
                <a:solidFill>
                  <a:schemeClr val="tx1"/>
                </a:solidFill>
                <a:latin typeface="+mn-lt"/>
                <a:ea typeface="+mn-ea"/>
                <a:cs typeface="+mn-cs"/>
              </a:rPr>
              <a:t>- on the one hand in gas transfers through the excavation damaged zone </a:t>
            </a:r>
          </a:p>
          <a:p>
            <a:pPr marL="171450" indent="-171450">
              <a:buFontTx/>
              <a:buChar char="-"/>
            </a:pPr>
            <a:r>
              <a:rPr lang="en-GB" sz="1200" b="0" i="0" u="none" strike="noStrike" kern="1200" baseline="0" dirty="0" smtClean="0">
                <a:solidFill>
                  <a:schemeClr val="tx1"/>
                </a:solidFill>
                <a:latin typeface="+mn-lt"/>
                <a:ea typeface="+mn-ea"/>
                <a:cs typeface="+mn-cs"/>
              </a:rPr>
              <a:t>on the other hand in gas migrations in the sound rock layers </a:t>
            </a:r>
          </a:p>
          <a:p>
            <a:pPr marL="171450" indent="-171450">
              <a:buFontTx/>
              <a:buChar char="-"/>
            </a:pPr>
            <a:r>
              <a:rPr lang="en-GB" sz="1200" b="0" i="0" u="none" strike="noStrike" kern="1200" baseline="0" dirty="0" smtClean="0">
                <a:solidFill>
                  <a:schemeClr val="tx1"/>
                </a:solidFill>
                <a:latin typeface="+mn-lt"/>
                <a:ea typeface="+mn-ea"/>
                <a:cs typeface="+mn-cs"/>
              </a:rPr>
              <a:t>For those who wants to now </a:t>
            </a:r>
            <a:r>
              <a:rPr lang="en-GB" sz="1200" b="0" i="0" u="none" strike="noStrike" kern="1200" baseline="0" dirty="0" err="1" smtClean="0">
                <a:solidFill>
                  <a:schemeClr val="tx1"/>
                </a:solidFill>
                <a:latin typeface="+mn-lt"/>
                <a:ea typeface="+mn-ea"/>
                <a:cs typeface="+mn-cs"/>
              </a:rPr>
              <a:t>exactely</a:t>
            </a:r>
            <a:r>
              <a:rPr lang="en-GB" sz="1200" b="0" i="0" u="none" strike="noStrike" kern="1200" baseline="0" dirty="0" smtClean="0">
                <a:solidFill>
                  <a:schemeClr val="tx1"/>
                </a:solidFill>
                <a:latin typeface="+mn-lt"/>
                <a:ea typeface="+mn-ea"/>
                <a:cs typeface="+mn-cs"/>
              </a:rPr>
              <a:t> where Liège, where we did the first annual meeting</a:t>
            </a:r>
          </a:p>
          <a:p>
            <a:endParaRPr lang="en-GB"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2</a:t>
            </a:fld>
            <a:endParaRPr lang="en-GB"/>
          </a:p>
        </p:txBody>
      </p:sp>
    </p:spTree>
    <p:extLst>
      <p:ext uri="{BB962C8B-B14F-4D97-AF65-F5344CB8AC3E}">
        <p14:creationId xmlns:p14="http://schemas.microsoft.com/office/powerpoint/2010/main" val="170366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task 2, we planned to focus especially on the subtask 2.2, dedicated to advection, with the aim of conceptualizing the gas transport mechanisms at micro and macro scales. </a:t>
            </a:r>
          </a:p>
          <a:p>
            <a:r>
              <a:rPr lang="en-GB" sz="1200" b="0" i="0" u="none" strike="noStrike" kern="1200" baseline="0" dirty="0" smtClean="0">
                <a:solidFill>
                  <a:schemeClr val="tx1"/>
                </a:solidFill>
                <a:latin typeface="+mn-lt"/>
                <a:ea typeface="+mn-ea"/>
                <a:cs typeface="+mn-cs"/>
              </a:rPr>
              <a:t>To that end, we are interested: </a:t>
            </a:r>
          </a:p>
          <a:p>
            <a:r>
              <a:rPr lang="en-GB" sz="1200" b="0" i="0" u="none" strike="noStrike" kern="1200" baseline="0" dirty="0" smtClean="0">
                <a:solidFill>
                  <a:schemeClr val="tx1"/>
                </a:solidFill>
                <a:latin typeface="+mn-lt"/>
                <a:ea typeface="+mn-ea"/>
                <a:cs typeface="+mn-cs"/>
              </a:rPr>
              <a:t>- on the one hand in gas transfers through the excavation damaged zone </a:t>
            </a:r>
          </a:p>
          <a:p>
            <a:pPr marL="171450" indent="-171450">
              <a:buFontTx/>
              <a:buChar char="-"/>
            </a:pPr>
            <a:r>
              <a:rPr lang="en-GB" sz="1200" b="0" i="0" u="none" strike="noStrike" kern="1200" baseline="0" dirty="0" smtClean="0">
                <a:solidFill>
                  <a:schemeClr val="tx1"/>
                </a:solidFill>
                <a:latin typeface="+mn-lt"/>
                <a:ea typeface="+mn-ea"/>
                <a:cs typeface="+mn-cs"/>
              </a:rPr>
              <a:t>on the other hand in gas migrations in the sound rock layers </a:t>
            </a:r>
          </a:p>
          <a:p>
            <a:pPr marL="171450" indent="-171450">
              <a:buFontTx/>
              <a:buChar char="-"/>
            </a:pPr>
            <a:r>
              <a:rPr lang="en-GB" sz="1200" b="0" i="0" u="none" strike="noStrike" kern="1200" baseline="0" dirty="0" smtClean="0">
                <a:solidFill>
                  <a:schemeClr val="tx1"/>
                </a:solidFill>
                <a:latin typeface="+mn-lt"/>
                <a:ea typeface="+mn-ea"/>
                <a:cs typeface="+mn-cs"/>
              </a:rPr>
              <a:t>For those who wants to now </a:t>
            </a:r>
            <a:r>
              <a:rPr lang="en-GB" sz="1200" b="0" i="0" u="none" strike="noStrike" kern="1200" baseline="0" dirty="0" err="1" smtClean="0">
                <a:solidFill>
                  <a:schemeClr val="tx1"/>
                </a:solidFill>
                <a:latin typeface="+mn-lt"/>
                <a:ea typeface="+mn-ea"/>
                <a:cs typeface="+mn-cs"/>
              </a:rPr>
              <a:t>exactely</a:t>
            </a:r>
            <a:r>
              <a:rPr lang="en-GB" sz="1200" b="0" i="0" u="none" strike="noStrike" kern="1200" baseline="0" dirty="0" smtClean="0">
                <a:solidFill>
                  <a:schemeClr val="tx1"/>
                </a:solidFill>
                <a:latin typeface="+mn-lt"/>
                <a:ea typeface="+mn-ea"/>
                <a:cs typeface="+mn-cs"/>
              </a:rPr>
              <a:t> where Liège, where we did the first annual meeting</a:t>
            </a:r>
          </a:p>
          <a:p>
            <a:endParaRPr lang="en-GB"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3</a:t>
            </a:fld>
            <a:endParaRPr lang="en-GB"/>
          </a:p>
        </p:txBody>
      </p:sp>
    </p:spTree>
    <p:extLst>
      <p:ext uri="{BB962C8B-B14F-4D97-AF65-F5344CB8AC3E}">
        <p14:creationId xmlns:p14="http://schemas.microsoft.com/office/powerpoint/2010/main" val="61848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4</a:t>
            </a:fld>
            <a:endParaRPr lang="en-GB"/>
          </a:p>
        </p:txBody>
      </p:sp>
    </p:spTree>
    <p:extLst>
      <p:ext uri="{BB962C8B-B14F-4D97-AF65-F5344CB8AC3E}">
        <p14:creationId xmlns:p14="http://schemas.microsoft.com/office/powerpoint/2010/main" val="108106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5</a:t>
            </a:fld>
            <a:endParaRPr lang="en-GB"/>
          </a:p>
        </p:txBody>
      </p:sp>
    </p:spTree>
    <p:extLst>
      <p:ext uri="{BB962C8B-B14F-4D97-AF65-F5344CB8AC3E}">
        <p14:creationId xmlns:p14="http://schemas.microsoft.com/office/powerpoint/2010/main" val="254127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6</a:t>
            </a:fld>
            <a:endParaRPr lang="en-GB"/>
          </a:p>
        </p:txBody>
      </p:sp>
    </p:spTree>
    <p:extLst>
      <p:ext uri="{BB962C8B-B14F-4D97-AF65-F5344CB8AC3E}">
        <p14:creationId xmlns:p14="http://schemas.microsoft.com/office/powerpoint/2010/main" val="7013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7</a:t>
            </a:fld>
            <a:endParaRPr lang="en-GB"/>
          </a:p>
        </p:txBody>
      </p:sp>
    </p:spTree>
    <p:extLst>
      <p:ext uri="{BB962C8B-B14F-4D97-AF65-F5344CB8AC3E}">
        <p14:creationId xmlns:p14="http://schemas.microsoft.com/office/powerpoint/2010/main" val="173735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task 2, we planned to focus especially on the subtask 2.2, dedicated to advection, with the aim of conceptualizing the gas transport mechanisms at micro and macro scales. </a:t>
            </a:r>
          </a:p>
          <a:p>
            <a:r>
              <a:rPr lang="en-GB" sz="1200" b="0" i="0" u="none" strike="noStrike" kern="1200" baseline="0" dirty="0" smtClean="0">
                <a:solidFill>
                  <a:schemeClr val="tx1"/>
                </a:solidFill>
                <a:latin typeface="+mn-lt"/>
                <a:ea typeface="+mn-ea"/>
                <a:cs typeface="+mn-cs"/>
              </a:rPr>
              <a:t>To that end, we are interested: </a:t>
            </a:r>
          </a:p>
          <a:p>
            <a:r>
              <a:rPr lang="en-GB" sz="1200" b="0" i="0" u="none" strike="noStrike" kern="1200" baseline="0" dirty="0" smtClean="0">
                <a:solidFill>
                  <a:schemeClr val="tx1"/>
                </a:solidFill>
                <a:latin typeface="+mn-lt"/>
                <a:ea typeface="+mn-ea"/>
                <a:cs typeface="+mn-cs"/>
              </a:rPr>
              <a:t>- on the one hand in gas transfers through the excavation damaged zone </a:t>
            </a:r>
          </a:p>
          <a:p>
            <a:pPr marL="171450" indent="-171450">
              <a:buFontTx/>
              <a:buChar char="-"/>
            </a:pPr>
            <a:r>
              <a:rPr lang="en-GB" sz="1200" b="0" i="0" u="none" strike="noStrike" kern="1200" baseline="0" dirty="0" smtClean="0">
                <a:solidFill>
                  <a:schemeClr val="tx1"/>
                </a:solidFill>
                <a:latin typeface="+mn-lt"/>
                <a:ea typeface="+mn-ea"/>
                <a:cs typeface="+mn-cs"/>
              </a:rPr>
              <a:t>on the other hand in gas migrations in the sound rock layers </a:t>
            </a:r>
          </a:p>
          <a:p>
            <a:pPr marL="171450" indent="-171450">
              <a:buFontTx/>
              <a:buChar char="-"/>
            </a:pPr>
            <a:r>
              <a:rPr lang="en-GB" sz="1200" b="0" i="0" u="none" strike="noStrike" kern="1200" baseline="0" dirty="0" smtClean="0">
                <a:solidFill>
                  <a:schemeClr val="tx1"/>
                </a:solidFill>
                <a:latin typeface="+mn-lt"/>
                <a:ea typeface="+mn-ea"/>
                <a:cs typeface="+mn-cs"/>
              </a:rPr>
              <a:t>For those who wants to now </a:t>
            </a:r>
            <a:r>
              <a:rPr lang="en-GB" sz="1200" b="0" i="0" u="none" strike="noStrike" kern="1200" baseline="0" dirty="0" err="1" smtClean="0">
                <a:solidFill>
                  <a:schemeClr val="tx1"/>
                </a:solidFill>
                <a:latin typeface="+mn-lt"/>
                <a:ea typeface="+mn-ea"/>
                <a:cs typeface="+mn-cs"/>
              </a:rPr>
              <a:t>exactely</a:t>
            </a:r>
            <a:r>
              <a:rPr lang="en-GB" sz="1200" b="0" i="0" u="none" strike="noStrike" kern="1200" baseline="0" dirty="0" smtClean="0">
                <a:solidFill>
                  <a:schemeClr val="tx1"/>
                </a:solidFill>
                <a:latin typeface="+mn-lt"/>
                <a:ea typeface="+mn-ea"/>
                <a:cs typeface="+mn-cs"/>
              </a:rPr>
              <a:t> where Liège, where we did the first annual meeting</a:t>
            </a:r>
          </a:p>
          <a:p>
            <a:endParaRPr lang="en-GB"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8</a:t>
            </a:fld>
            <a:endParaRPr lang="en-GB"/>
          </a:p>
        </p:txBody>
      </p:sp>
    </p:spTree>
    <p:extLst>
      <p:ext uri="{BB962C8B-B14F-4D97-AF65-F5344CB8AC3E}">
        <p14:creationId xmlns:p14="http://schemas.microsoft.com/office/powerpoint/2010/main" val="203657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9</a:t>
            </a:fld>
            <a:endParaRPr lang="en-GB"/>
          </a:p>
        </p:txBody>
      </p:sp>
    </p:spTree>
    <p:extLst>
      <p:ext uri="{BB962C8B-B14F-4D97-AF65-F5344CB8AC3E}">
        <p14:creationId xmlns:p14="http://schemas.microsoft.com/office/powerpoint/2010/main" val="117406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91676" y="3456000"/>
            <a:ext cx="8581004" cy="62945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GB" dirty="0"/>
          </a:p>
        </p:txBody>
      </p:sp>
      <p:sp>
        <p:nvSpPr>
          <p:cNvPr id="2" name="Titre 1"/>
          <p:cNvSpPr>
            <a:spLocks noGrp="1"/>
          </p:cNvSpPr>
          <p:nvPr>
            <p:ph type="ctrTitle"/>
          </p:nvPr>
        </p:nvSpPr>
        <p:spPr>
          <a:xfrm>
            <a:off x="2891676" y="2879999"/>
            <a:ext cx="8557361" cy="648001"/>
          </a:xfrm>
        </p:spPr>
        <p:txBody>
          <a:bodyPr anchor="b"/>
          <a:lstStyle>
            <a:lvl1pPr algn="l">
              <a:defRPr sz="6000"/>
            </a:lvl1pPr>
          </a:lstStyle>
          <a:p>
            <a:r>
              <a:rPr lang="fr-FR" dirty="0" smtClean="0"/>
              <a:t>Modifiez le style du titre</a:t>
            </a:r>
            <a:endParaRPr lang="en-GB" dirty="0"/>
          </a:p>
        </p:txBody>
      </p:sp>
      <p:grpSp>
        <p:nvGrpSpPr>
          <p:cNvPr id="35" name="Groupe 34"/>
          <p:cNvGrpSpPr/>
          <p:nvPr userDrawn="1"/>
        </p:nvGrpSpPr>
        <p:grpSpPr>
          <a:xfrm>
            <a:off x="0" y="0"/>
            <a:ext cx="12192000" cy="6858001"/>
            <a:chOff x="0" y="0"/>
            <a:chExt cx="12192000" cy="6858001"/>
          </a:xfrm>
        </p:grpSpPr>
        <p:grpSp>
          <p:nvGrpSpPr>
            <p:cNvPr id="36" name="Groupe 35"/>
            <p:cNvGrpSpPr/>
            <p:nvPr/>
          </p:nvGrpSpPr>
          <p:grpSpPr>
            <a:xfrm>
              <a:off x="0" y="0"/>
              <a:ext cx="3981449" cy="4085455"/>
              <a:chOff x="0" y="0"/>
              <a:chExt cx="3981449" cy="4085455"/>
            </a:xfrm>
          </p:grpSpPr>
          <p:grpSp>
            <p:nvGrpSpPr>
              <p:cNvPr id="45" name="Groupe 44"/>
              <p:cNvGrpSpPr/>
              <p:nvPr/>
            </p:nvGrpSpPr>
            <p:grpSpPr>
              <a:xfrm>
                <a:off x="0" y="0"/>
                <a:ext cx="3981449" cy="4085455"/>
                <a:chOff x="0" y="0"/>
                <a:chExt cx="3981449" cy="4085455"/>
              </a:xfrm>
              <a:solidFill>
                <a:srgbClr val="2E5587"/>
              </a:solidFill>
            </p:grpSpPr>
            <p:sp>
              <p:nvSpPr>
                <p:cNvPr id="58" name="Rectangle 57"/>
                <p:cNvSpPr/>
                <p:nvPr/>
              </p:nvSpPr>
              <p:spPr>
                <a:xfrm>
                  <a:off x="0" y="0"/>
                  <a:ext cx="1801906" cy="1855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556932" y="485214"/>
                  <a:ext cx="3424517" cy="1910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2358837" y="0"/>
                  <a:ext cx="532839" cy="48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0" y="2395537"/>
                  <a:ext cx="556932"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56931" y="2395537"/>
                  <a:ext cx="1801905" cy="1689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e 45"/>
              <p:cNvGrpSpPr/>
              <p:nvPr/>
            </p:nvGrpSpPr>
            <p:grpSpPr>
              <a:xfrm>
                <a:off x="1171574" y="1153649"/>
                <a:ext cx="1187261" cy="1222839"/>
                <a:chOff x="1171574" y="1153649"/>
                <a:chExt cx="1187261" cy="1222839"/>
              </a:xfrm>
              <a:solidFill>
                <a:srgbClr val="FCE510"/>
              </a:solidFill>
            </p:grpSpPr>
            <p:sp>
              <p:nvSpPr>
                <p:cNvPr id="56" name="Rectangle 55"/>
                <p:cNvSpPr/>
                <p:nvPr/>
              </p:nvSpPr>
              <p:spPr>
                <a:xfrm>
                  <a:off x="1171574" y="1855694"/>
                  <a:ext cx="1187261" cy="520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5400000">
                  <a:off x="1730537" y="1227399"/>
                  <a:ext cx="702047" cy="5545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e 46"/>
              <p:cNvGrpSpPr/>
              <p:nvPr/>
            </p:nvGrpSpPr>
            <p:grpSpPr>
              <a:xfrm>
                <a:off x="1781175" y="338031"/>
                <a:ext cx="173938" cy="177442"/>
                <a:chOff x="1781175" y="338031"/>
                <a:chExt cx="173938" cy="177442"/>
              </a:xfrm>
              <a:solidFill>
                <a:srgbClr val="FCE510"/>
              </a:solidFill>
            </p:grpSpPr>
            <p:sp>
              <p:nvSpPr>
                <p:cNvPr id="54" name="Rectangle 53"/>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e 47"/>
              <p:cNvGrpSpPr/>
              <p:nvPr/>
            </p:nvGrpSpPr>
            <p:grpSpPr>
              <a:xfrm rot="5400000">
                <a:off x="2324207" y="2343232"/>
                <a:ext cx="173938" cy="177442"/>
                <a:chOff x="1781175" y="338031"/>
                <a:chExt cx="173938" cy="177442"/>
              </a:xfrm>
              <a:solidFill>
                <a:srgbClr val="FCE510"/>
              </a:solidFill>
            </p:grpSpPr>
            <p:sp>
              <p:nvSpPr>
                <p:cNvPr id="52" name="Rectangle 51"/>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e 48"/>
              <p:cNvGrpSpPr/>
              <p:nvPr/>
            </p:nvGrpSpPr>
            <p:grpSpPr>
              <a:xfrm rot="16200000" flipH="1">
                <a:off x="413428" y="2947919"/>
                <a:ext cx="173938" cy="177442"/>
                <a:chOff x="1781175" y="338031"/>
                <a:chExt cx="173938" cy="177442"/>
              </a:xfrm>
              <a:solidFill>
                <a:srgbClr val="FCE510"/>
              </a:solidFill>
            </p:grpSpPr>
            <p:sp>
              <p:nvSpPr>
                <p:cNvPr id="50" name="Rectangle 49"/>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 name="Rectangle 36"/>
            <p:cNvSpPr/>
            <p:nvPr/>
          </p:nvSpPr>
          <p:spPr>
            <a:xfrm>
              <a:off x="11449037" y="5424932"/>
              <a:ext cx="742963"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rot="5400000">
              <a:off x="11119867" y="5785868"/>
              <a:ext cx="711198"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1449037" y="6144106"/>
              <a:ext cx="435600" cy="154800"/>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rot="5400000">
              <a:off x="11321640" y="6271503"/>
              <a:ext cx="435600" cy="180806"/>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e 40"/>
            <p:cNvGrpSpPr/>
            <p:nvPr/>
          </p:nvGrpSpPr>
          <p:grpSpPr>
            <a:xfrm rot="5400000" flipH="1" flipV="1">
              <a:off x="11321458" y="6015953"/>
              <a:ext cx="173938" cy="177442"/>
              <a:chOff x="1781175" y="338031"/>
              <a:chExt cx="173938" cy="177442"/>
            </a:xfrm>
            <a:solidFill>
              <a:srgbClr val="FCE510"/>
            </a:solidFill>
          </p:grpSpPr>
          <p:sp>
            <p:nvSpPr>
              <p:cNvPr id="43" name="Rectangle 42"/>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2" name="Imag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7" y="470762"/>
              <a:ext cx="1880723" cy="962751"/>
            </a:xfrm>
            <a:prstGeom prst="rect">
              <a:avLst/>
            </a:prstGeom>
          </p:spPr>
        </p:pic>
      </p:grpSp>
      <p:pic>
        <p:nvPicPr>
          <p:cNvPr id="81" name="Imag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5770802"/>
            <a:ext cx="600710" cy="3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userDrawn="1"/>
        </p:nvSpPr>
        <p:spPr>
          <a:xfrm>
            <a:off x="1387937" y="5719760"/>
            <a:ext cx="10084743" cy="523220"/>
          </a:xfrm>
          <a:prstGeom prst="rect">
            <a:avLst/>
          </a:prstGeom>
        </p:spPr>
        <p:txBody>
          <a:bodyPr wrap="square">
            <a:spAutoFit/>
          </a:bodyPr>
          <a:lstStyle/>
          <a:p>
            <a:r>
              <a:rPr lang="en-GB" altLang="en-US" sz="1400" i="1" smtClean="0">
                <a:solidFill>
                  <a:schemeClr val="accent1">
                    <a:lumMod val="75000"/>
                  </a:schemeClr>
                </a:solidFill>
              </a:rPr>
              <a:t>The project leading to this application has received funding from the European Union’s Horizon 2020 research and innovation programme under grant agreement n° 847593.</a:t>
            </a:r>
          </a:p>
        </p:txBody>
      </p:sp>
      <p:sp>
        <p:nvSpPr>
          <p:cNvPr id="87" name="Espace réservé de la date 3"/>
          <p:cNvSpPr>
            <a:spLocks noGrp="1"/>
          </p:cNvSpPr>
          <p:nvPr>
            <p:ph type="dt" sz="half" idx="10"/>
          </p:nvPr>
        </p:nvSpPr>
        <p:spPr>
          <a:xfrm>
            <a:off x="864000" y="6461120"/>
            <a:ext cx="2743200" cy="365125"/>
          </a:xfrm>
          <a:prstGeom prst="rect">
            <a:avLst/>
          </a:prstGeom>
        </p:spPr>
        <p:txBody>
          <a:bodyPr/>
          <a:lstStyle/>
          <a:p>
            <a:fld id="{5F407B44-321C-4C3B-AA13-19DFD3264BA1}" type="datetime1">
              <a:rPr lang="en-GB" smtClean="0"/>
              <a:t>16/09/2020</a:t>
            </a:fld>
            <a:endParaRPr lang="en-GB"/>
          </a:p>
        </p:txBody>
      </p:sp>
      <p:sp>
        <p:nvSpPr>
          <p:cNvPr id="88"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89" name="Espace réservé du numéro de diapositive 5"/>
          <p:cNvSpPr>
            <a:spLocks noGrp="1"/>
          </p:cNvSpPr>
          <p:nvPr>
            <p:ph type="sldNum" sz="quarter" idx="12"/>
          </p:nvPr>
        </p:nvSpPr>
        <p:spPr>
          <a:xfrm>
            <a:off x="9020172" y="6470649"/>
            <a:ext cx="2743200" cy="365125"/>
          </a:xfrm>
          <a:prstGeom prst="rect">
            <a:avLst/>
          </a:prstGeom>
        </p:spPr>
        <p:txBody>
          <a:bodyPr/>
          <a:lstStyle>
            <a:lvl1pP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27044125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grpSp>
        <p:nvGrpSpPr>
          <p:cNvPr id="7" name="Groupe 6"/>
          <p:cNvGrpSpPr/>
          <p:nvPr userDrawn="1"/>
        </p:nvGrpSpPr>
        <p:grpSpPr>
          <a:xfrm>
            <a:off x="-1" y="0"/>
            <a:ext cx="12192001" cy="6858003"/>
            <a:chOff x="-1" y="0"/>
            <a:chExt cx="12192001" cy="6858003"/>
          </a:xfrm>
        </p:grpSpPr>
        <p:grpSp>
          <p:nvGrpSpPr>
            <p:cNvPr id="8" name="Groupe 7"/>
            <p:cNvGrpSpPr/>
            <p:nvPr/>
          </p:nvGrpSpPr>
          <p:grpSpPr>
            <a:xfrm>
              <a:off x="-1" y="0"/>
              <a:ext cx="1514475" cy="1514476"/>
              <a:chOff x="-1" y="0"/>
              <a:chExt cx="1514475" cy="1514476"/>
            </a:xfrm>
            <a:solidFill>
              <a:srgbClr val="FCE510"/>
            </a:solidFill>
          </p:grpSpPr>
          <p:sp>
            <p:nvSpPr>
              <p:cNvPr id="23" name="Rectangle 22"/>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e 8"/>
            <p:cNvGrpSpPr/>
            <p:nvPr/>
          </p:nvGrpSpPr>
          <p:grpSpPr>
            <a:xfrm>
              <a:off x="261295" y="250496"/>
              <a:ext cx="476705" cy="476705"/>
              <a:chOff x="261295" y="250496"/>
              <a:chExt cx="476705" cy="476705"/>
            </a:xfrm>
          </p:grpSpPr>
          <p:sp>
            <p:nvSpPr>
              <p:cNvPr id="21" name="Rectangle 20"/>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738000" y="729585"/>
              <a:ext cx="71625" cy="71625"/>
              <a:chOff x="738000" y="729585"/>
              <a:chExt cx="71625" cy="71625"/>
            </a:xfrm>
          </p:grpSpPr>
          <p:cxnSp>
            <p:nvCxnSpPr>
              <p:cNvPr id="19" name="Connecteur droit 18"/>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e 14"/>
            <p:cNvGrpSpPr/>
            <p:nvPr/>
          </p:nvGrpSpPr>
          <p:grpSpPr>
            <a:xfrm rot="10800000">
              <a:off x="11691747" y="6389495"/>
              <a:ext cx="71625" cy="71625"/>
              <a:chOff x="738000" y="729585"/>
              <a:chExt cx="71625" cy="71625"/>
            </a:xfrm>
          </p:grpSpPr>
          <p:cxnSp>
            <p:nvCxnSpPr>
              <p:cNvPr id="17" name="Connecteur droit 1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5" name="Espace réservé de la date 3"/>
          <p:cNvSpPr>
            <a:spLocks noGrp="1"/>
          </p:cNvSpPr>
          <p:nvPr>
            <p:ph type="dt" sz="half" idx="10"/>
          </p:nvPr>
        </p:nvSpPr>
        <p:spPr>
          <a:xfrm>
            <a:off x="864000" y="6461120"/>
            <a:ext cx="2743200" cy="365125"/>
          </a:xfrm>
          <a:prstGeom prst="rect">
            <a:avLst/>
          </a:prstGeom>
        </p:spPr>
        <p:txBody>
          <a:bodyPr/>
          <a:lstStyle/>
          <a:p>
            <a:fld id="{F71F4C0E-E8E2-4E2B-9787-E435CEBD7804}" type="datetime1">
              <a:rPr lang="en-GB" smtClean="0"/>
              <a:t>16/09/2020</a:t>
            </a:fld>
            <a:endParaRPr lang="en-GB"/>
          </a:p>
        </p:txBody>
      </p:sp>
      <p:sp>
        <p:nvSpPr>
          <p:cNvPr id="26"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7"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28"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36549172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 name="Groupe 6"/>
          <p:cNvGrpSpPr/>
          <p:nvPr userDrawn="1"/>
        </p:nvGrpSpPr>
        <p:grpSpPr>
          <a:xfrm>
            <a:off x="-1" y="0"/>
            <a:ext cx="12192001" cy="6858003"/>
            <a:chOff x="-1" y="0"/>
            <a:chExt cx="12192001" cy="6858003"/>
          </a:xfrm>
        </p:grpSpPr>
        <p:grpSp>
          <p:nvGrpSpPr>
            <p:cNvPr id="8" name="Groupe 7"/>
            <p:cNvGrpSpPr/>
            <p:nvPr/>
          </p:nvGrpSpPr>
          <p:grpSpPr>
            <a:xfrm>
              <a:off x="-1" y="0"/>
              <a:ext cx="1514475" cy="1514476"/>
              <a:chOff x="-1" y="0"/>
              <a:chExt cx="1514475" cy="1514476"/>
            </a:xfrm>
            <a:solidFill>
              <a:srgbClr val="FCE510"/>
            </a:solidFill>
          </p:grpSpPr>
          <p:sp>
            <p:nvSpPr>
              <p:cNvPr id="23" name="Rectangle 22"/>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e 8"/>
            <p:cNvGrpSpPr/>
            <p:nvPr/>
          </p:nvGrpSpPr>
          <p:grpSpPr>
            <a:xfrm>
              <a:off x="261295" y="250496"/>
              <a:ext cx="476705" cy="476705"/>
              <a:chOff x="261295" y="250496"/>
              <a:chExt cx="476705" cy="476705"/>
            </a:xfrm>
          </p:grpSpPr>
          <p:sp>
            <p:nvSpPr>
              <p:cNvPr id="21" name="Rectangle 20"/>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738000" y="729585"/>
              <a:ext cx="71625" cy="71625"/>
              <a:chOff x="738000" y="729585"/>
              <a:chExt cx="71625" cy="71625"/>
            </a:xfrm>
          </p:grpSpPr>
          <p:cxnSp>
            <p:nvCxnSpPr>
              <p:cNvPr id="19" name="Connecteur droit 18"/>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e 14"/>
            <p:cNvGrpSpPr/>
            <p:nvPr/>
          </p:nvGrpSpPr>
          <p:grpSpPr>
            <a:xfrm rot="10800000">
              <a:off x="11691747" y="6389495"/>
              <a:ext cx="71625" cy="71625"/>
              <a:chOff x="738000" y="729585"/>
              <a:chExt cx="71625" cy="71625"/>
            </a:xfrm>
          </p:grpSpPr>
          <p:cxnSp>
            <p:nvCxnSpPr>
              <p:cNvPr id="17" name="Connecteur droit 1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5" name="Espace réservé de la date 3"/>
          <p:cNvSpPr>
            <a:spLocks noGrp="1"/>
          </p:cNvSpPr>
          <p:nvPr>
            <p:ph type="dt" sz="half" idx="10"/>
          </p:nvPr>
        </p:nvSpPr>
        <p:spPr>
          <a:xfrm>
            <a:off x="864000" y="6461120"/>
            <a:ext cx="2743200" cy="365125"/>
          </a:xfrm>
          <a:prstGeom prst="rect">
            <a:avLst/>
          </a:prstGeom>
        </p:spPr>
        <p:txBody>
          <a:bodyPr/>
          <a:lstStyle/>
          <a:p>
            <a:fld id="{6E281727-12CE-4E62-A9C6-E4CA339E2C55}" type="datetime1">
              <a:rPr lang="en-GB" smtClean="0"/>
              <a:t>16/09/2020</a:t>
            </a:fld>
            <a:endParaRPr lang="en-GB"/>
          </a:p>
        </p:txBody>
      </p:sp>
      <p:sp>
        <p:nvSpPr>
          <p:cNvPr id="26"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7"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09028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4000" y="1615155"/>
            <a:ext cx="10489800" cy="419398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grpSp>
        <p:nvGrpSpPr>
          <p:cNvPr id="25" name="Groupe 24"/>
          <p:cNvGrpSpPr/>
          <p:nvPr userDrawn="1"/>
        </p:nvGrpSpPr>
        <p:grpSpPr>
          <a:xfrm>
            <a:off x="-1" y="0"/>
            <a:ext cx="12192001" cy="6858003"/>
            <a:chOff x="-1" y="0"/>
            <a:chExt cx="12192001" cy="6858003"/>
          </a:xfrm>
        </p:grpSpPr>
        <p:grpSp>
          <p:nvGrpSpPr>
            <p:cNvPr id="26" name="Groupe 25"/>
            <p:cNvGrpSpPr/>
            <p:nvPr/>
          </p:nvGrpSpPr>
          <p:grpSpPr>
            <a:xfrm>
              <a:off x="-1" y="0"/>
              <a:ext cx="1514475" cy="1514476"/>
              <a:chOff x="-1" y="0"/>
              <a:chExt cx="1514475" cy="1514476"/>
            </a:xfrm>
            <a:solidFill>
              <a:srgbClr val="FCE510"/>
            </a:solidFill>
          </p:grpSpPr>
          <p:sp>
            <p:nvSpPr>
              <p:cNvPr id="41" name="Rectangle 40"/>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e 26"/>
            <p:cNvGrpSpPr/>
            <p:nvPr/>
          </p:nvGrpSpPr>
          <p:grpSpPr>
            <a:xfrm>
              <a:off x="261295" y="250496"/>
              <a:ext cx="476705" cy="476705"/>
              <a:chOff x="261295" y="250496"/>
              <a:chExt cx="476705" cy="476705"/>
            </a:xfrm>
          </p:grpSpPr>
          <p:sp>
            <p:nvSpPr>
              <p:cNvPr id="39" name="Rectangle 38"/>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e 27"/>
            <p:cNvGrpSpPr/>
            <p:nvPr/>
          </p:nvGrpSpPr>
          <p:grpSpPr>
            <a:xfrm>
              <a:off x="738000" y="729585"/>
              <a:ext cx="71625" cy="71625"/>
              <a:chOff x="738000" y="729585"/>
              <a:chExt cx="71625" cy="71625"/>
            </a:xfrm>
          </p:grpSpPr>
          <p:cxnSp>
            <p:nvCxnSpPr>
              <p:cNvPr id="37" name="Connecteur droit 3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e 32"/>
            <p:cNvGrpSpPr/>
            <p:nvPr/>
          </p:nvGrpSpPr>
          <p:grpSpPr>
            <a:xfrm rot="10800000">
              <a:off x="11691747" y="6389495"/>
              <a:ext cx="71625" cy="71625"/>
              <a:chOff x="738000" y="729585"/>
              <a:chExt cx="71625" cy="71625"/>
            </a:xfrm>
          </p:grpSpPr>
          <p:cxnSp>
            <p:nvCxnSpPr>
              <p:cNvPr id="35" name="Connecteur droit 34"/>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4" name="Espace réservé de la date 3"/>
          <p:cNvSpPr>
            <a:spLocks noGrp="1"/>
          </p:cNvSpPr>
          <p:nvPr>
            <p:ph type="dt" sz="half" idx="10"/>
          </p:nvPr>
        </p:nvSpPr>
        <p:spPr>
          <a:xfrm>
            <a:off x="864000" y="6461120"/>
            <a:ext cx="2743200" cy="365125"/>
          </a:xfrm>
          <a:prstGeom prst="rect">
            <a:avLst/>
          </a:prstGeom>
        </p:spPr>
        <p:txBody>
          <a:bodyPr/>
          <a:lstStyle/>
          <a:p>
            <a:fld id="{BCDD3487-E2C8-4EAE-944A-971DC7981790}" type="datetime1">
              <a:rPr lang="en-GB" smtClean="0"/>
              <a:t>16/09/2020</a:t>
            </a:fld>
            <a:endParaRPr lang="en-GB"/>
          </a:p>
        </p:txBody>
      </p:sp>
      <p:sp>
        <p:nvSpPr>
          <p:cNvPr id="5"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6"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4072147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 name="Groupe 6"/>
          <p:cNvGrpSpPr/>
          <p:nvPr userDrawn="1"/>
        </p:nvGrpSpPr>
        <p:grpSpPr>
          <a:xfrm>
            <a:off x="0" y="0"/>
            <a:ext cx="12192000" cy="6858001"/>
            <a:chOff x="0" y="0"/>
            <a:chExt cx="12192000" cy="6858001"/>
          </a:xfrm>
        </p:grpSpPr>
        <p:grpSp>
          <p:nvGrpSpPr>
            <p:cNvPr id="8" name="Groupe 7"/>
            <p:cNvGrpSpPr/>
            <p:nvPr/>
          </p:nvGrpSpPr>
          <p:grpSpPr>
            <a:xfrm>
              <a:off x="0" y="0"/>
              <a:ext cx="3981449" cy="4085455"/>
              <a:chOff x="0" y="0"/>
              <a:chExt cx="3981449" cy="4085455"/>
            </a:xfrm>
          </p:grpSpPr>
          <p:grpSp>
            <p:nvGrpSpPr>
              <p:cNvPr id="17" name="Groupe 16"/>
              <p:cNvGrpSpPr/>
              <p:nvPr/>
            </p:nvGrpSpPr>
            <p:grpSpPr>
              <a:xfrm>
                <a:off x="0" y="0"/>
                <a:ext cx="3981449" cy="4085455"/>
                <a:chOff x="0" y="0"/>
                <a:chExt cx="3981449" cy="4085455"/>
              </a:xfrm>
              <a:solidFill>
                <a:srgbClr val="2E5587"/>
              </a:solidFill>
            </p:grpSpPr>
            <p:sp>
              <p:nvSpPr>
                <p:cNvPr id="30" name="Rectangle 29"/>
                <p:cNvSpPr/>
                <p:nvPr/>
              </p:nvSpPr>
              <p:spPr>
                <a:xfrm>
                  <a:off x="0" y="0"/>
                  <a:ext cx="1801906" cy="1855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56932" y="485214"/>
                  <a:ext cx="3424517" cy="1910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358837" y="0"/>
                  <a:ext cx="532839" cy="48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0" y="2395537"/>
                  <a:ext cx="556932"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56931" y="2395537"/>
                  <a:ext cx="1801905" cy="1689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e 17"/>
              <p:cNvGrpSpPr/>
              <p:nvPr/>
            </p:nvGrpSpPr>
            <p:grpSpPr>
              <a:xfrm>
                <a:off x="1171574" y="1153649"/>
                <a:ext cx="1187261" cy="1222839"/>
                <a:chOff x="1171574" y="1153649"/>
                <a:chExt cx="1187261" cy="1222839"/>
              </a:xfrm>
              <a:solidFill>
                <a:srgbClr val="FCE510"/>
              </a:solidFill>
            </p:grpSpPr>
            <p:sp>
              <p:nvSpPr>
                <p:cNvPr id="28" name="Rectangle 27"/>
                <p:cNvSpPr/>
                <p:nvPr/>
              </p:nvSpPr>
              <p:spPr>
                <a:xfrm>
                  <a:off x="1171574" y="1855694"/>
                  <a:ext cx="1187261" cy="520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5400000">
                  <a:off x="1730537" y="1227399"/>
                  <a:ext cx="702047" cy="5545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e 18"/>
              <p:cNvGrpSpPr/>
              <p:nvPr/>
            </p:nvGrpSpPr>
            <p:grpSpPr>
              <a:xfrm>
                <a:off x="1781175" y="338031"/>
                <a:ext cx="173938" cy="177442"/>
                <a:chOff x="1781175" y="338031"/>
                <a:chExt cx="173938" cy="177442"/>
              </a:xfrm>
              <a:solidFill>
                <a:srgbClr val="FCE510"/>
              </a:solidFill>
            </p:grpSpPr>
            <p:sp>
              <p:nvSpPr>
                <p:cNvPr id="26" name="Rectangle 25"/>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e 19"/>
              <p:cNvGrpSpPr/>
              <p:nvPr/>
            </p:nvGrpSpPr>
            <p:grpSpPr>
              <a:xfrm rot="5400000">
                <a:off x="2324207" y="2343232"/>
                <a:ext cx="173938" cy="177442"/>
                <a:chOff x="1781175" y="338031"/>
                <a:chExt cx="173938" cy="177442"/>
              </a:xfrm>
              <a:solidFill>
                <a:srgbClr val="FCE510"/>
              </a:solidFill>
            </p:grpSpPr>
            <p:sp>
              <p:nvSpPr>
                <p:cNvPr id="24" name="Rectangle 23"/>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e 20"/>
              <p:cNvGrpSpPr/>
              <p:nvPr/>
            </p:nvGrpSpPr>
            <p:grpSpPr>
              <a:xfrm rot="16200000" flipH="1">
                <a:off x="413428" y="2947919"/>
                <a:ext cx="173938" cy="177442"/>
                <a:chOff x="1781175" y="338031"/>
                <a:chExt cx="173938" cy="177442"/>
              </a:xfrm>
              <a:solidFill>
                <a:srgbClr val="FCE510"/>
              </a:solidFill>
            </p:grpSpPr>
            <p:sp>
              <p:nvSpPr>
                <p:cNvPr id="22" name="Rectangle 21"/>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 name="Rectangle 8"/>
            <p:cNvSpPr/>
            <p:nvPr/>
          </p:nvSpPr>
          <p:spPr>
            <a:xfrm>
              <a:off x="11449037" y="5424932"/>
              <a:ext cx="742963"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11119867" y="5785868"/>
              <a:ext cx="711198"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449037" y="6144106"/>
              <a:ext cx="435600" cy="154800"/>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321640" y="6271503"/>
              <a:ext cx="435600" cy="180806"/>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e 12"/>
            <p:cNvGrpSpPr/>
            <p:nvPr/>
          </p:nvGrpSpPr>
          <p:grpSpPr>
            <a:xfrm rot="5400000" flipH="1" flipV="1">
              <a:off x="11321458" y="6015953"/>
              <a:ext cx="173938" cy="177442"/>
              <a:chOff x="1781175" y="338031"/>
              <a:chExt cx="173938" cy="177442"/>
            </a:xfrm>
            <a:solidFill>
              <a:srgbClr val="FCE510"/>
            </a:solidFill>
          </p:grpSpPr>
          <p:sp>
            <p:nvSpPr>
              <p:cNvPr id="15" name="Rectangle 14"/>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7" y="470762"/>
              <a:ext cx="1880723" cy="962751"/>
            </a:xfrm>
            <a:prstGeom prst="rect">
              <a:avLst/>
            </a:prstGeom>
          </p:spPr>
        </p:pic>
      </p:grpSp>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35" name="Espace réservé de la date 3"/>
          <p:cNvSpPr>
            <a:spLocks noGrp="1"/>
          </p:cNvSpPr>
          <p:nvPr>
            <p:ph type="dt" sz="half" idx="10"/>
          </p:nvPr>
        </p:nvSpPr>
        <p:spPr>
          <a:xfrm>
            <a:off x="864000" y="6461120"/>
            <a:ext cx="2743200" cy="365125"/>
          </a:xfrm>
          <a:prstGeom prst="rect">
            <a:avLst/>
          </a:prstGeom>
        </p:spPr>
        <p:txBody>
          <a:bodyPr/>
          <a:lstStyle/>
          <a:p>
            <a:fld id="{75F0F478-39BE-4C4D-B764-D39AA07E0A6A}" type="datetime1">
              <a:rPr lang="en-GB" smtClean="0"/>
              <a:t>16/09/2020</a:t>
            </a:fld>
            <a:endParaRPr lang="en-GB"/>
          </a:p>
        </p:txBody>
      </p:sp>
      <p:sp>
        <p:nvSpPr>
          <p:cNvPr id="36"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37"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0116700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8" name="Groupe 7"/>
          <p:cNvGrpSpPr/>
          <p:nvPr userDrawn="1"/>
        </p:nvGrpSpPr>
        <p:grpSpPr>
          <a:xfrm>
            <a:off x="-1" y="0"/>
            <a:ext cx="12192001" cy="6858003"/>
            <a:chOff x="-1" y="0"/>
            <a:chExt cx="12192001" cy="6858003"/>
          </a:xfrm>
        </p:grpSpPr>
        <p:grpSp>
          <p:nvGrpSpPr>
            <p:cNvPr id="9" name="Groupe 8"/>
            <p:cNvGrpSpPr/>
            <p:nvPr/>
          </p:nvGrpSpPr>
          <p:grpSpPr>
            <a:xfrm>
              <a:off x="-1" y="0"/>
              <a:ext cx="1514475" cy="1514476"/>
              <a:chOff x="-1" y="0"/>
              <a:chExt cx="1514475" cy="1514476"/>
            </a:xfrm>
            <a:solidFill>
              <a:srgbClr val="FCE510"/>
            </a:solidFill>
          </p:grpSpPr>
          <p:sp>
            <p:nvSpPr>
              <p:cNvPr id="24" name="Rectangle 23"/>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5" name="Rectangle 24"/>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grpSp>
        <p:grpSp>
          <p:nvGrpSpPr>
            <p:cNvPr id="10" name="Groupe 9"/>
            <p:cNvGrpSpPr/>
            <p:nvPr/>
          </p:nvGrpSpPr>
          <p:grpSpPr>
            <a:xfrm>
              <a:off x="261295" y="250496"/>
              <a:ext cx="476705" cy="476705"/>
              <a:chOff x="261295" y="250496"/>
              <a:chExt cx="476705" cy="476705"/>
            </a:xfrm>
          </p:grpSpPr>
          <p:sp>
            <p:nvSpPr>
              <p:cNvPr id="22" name="Rectangle 21"/>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3" name="Rectangle 22"/>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grpSp>
        <p:grpSp>
          <p:nvGrpSpPr>
            <p:cNvPr id="11" name="Groupe 10"/>
            <p:cNvGrpSpPr/>
            <p:nvPr/>
          </p:nvGrpSpPr>
          <p:grpSpPr>
            <a:xfrm>
              <a:off x="738000" y="72958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3" name="Rectangle 12"/>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4" name="Rectangle 13"/>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5" name="Rectangle 14"/>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grpSp>
          <p:nvGrpSpPr>
            <p:cNvPr id="16" name="Groupe 15"/>
            <p:cNvGrpSpPr/>
            <p:nvPr/>
          </p:nvGrpSpPr>
          <p:grpSpPr>
            <a:xfrm rot="10800000">
              <a:off x="11691747" y="638949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6" name="Espace réservé de la date 3"/>
          <p:cNvSpPr>
            <a:spLocks noGrp="1"/>
          </p:cNvSpPr>
          <p:nvPr>
            <p:ph type="dt" sz="half" idx="10"/>
          </p:nvPr>
        </p:nvSpPr>
        <p:spPr>
          <a:xfrm>
            <a:off x="864000" y="6461120"/>
            <a:ext cx="2743200" cy="365125"/>
          </a:xfrm>
          <a:prstGeom prst="rect">
            <a:avLst/>
          </a:prstGeom>
        </p:spPr>
        <p:txBody>
          <a:bodyPr/>
          <a:lstStyle/>
          <a:p>
            <a:fld id="{23488F8F-F21C-4BFF-A37E-FE426F2E61AD}" type="datetime1">
              <a:rPr lang="en-GB" smtClean="0"/>
              <a:t>16/09/2020</a:t>
            </a:fld>
            <a:endParaRPr lang="en-GB"/>
          </a:p>
        </p:txBody>
      </p:sp>
      <p:sp>
        <p:nvSpPr>
          <p:cNvPr id="27"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8"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
        <p:nvSpPr>
          <p:cNvPr id="29"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2192365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10" name="Groupe 9"/>
          <p:cNvGrpSpPr/>
          <p:nvPr userDrawn="1"/>
        </p:nvGrpSpPr>
        <p:grpSpPr>
          <a:xfrm>
            <a:off x="-1" y="0"/>
            <a:ext cx="12192001" cy="6858003"/>
            <a:chOff x="-1" y="0"/>
            <a:chExt cx="12192001" cy="6858003"/>
          </a:xfrm>
        </p:grpSpPr>
        <p:grpSp>
          <p:nvGrpSpPr>
            <p:cNvPr id="11" name="Groupe 10"/>
            <p:cNvGrpSpPr/>
            <p:nvPr/>
          </p:nvGrpSpPr>
          <p:grpSpPr>
            <a:xfrm>
              <a:off x="-1" y="0"/>
              <a:ext cx="1514475" cy="1514476"/>
              <a:chOff x="-1" y="0"/>
              <a:chExt cx="1514475" cy="1514476"/>
            </a:xfrm>
            <a:solidFill>
              <a:srgbClr val="FCE510"/>
            </a:solidFill>
          </p:grpSpPr>
          <p:sp>
            <p:nvSpPr>
              <p:cNvPr id="26" name="Rectangle 25"/>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e 11"/>
            <p:cNvGrpSpPr/>
            <p:nvPr/>
          </p:nvGrpSpPr>
          <p:grpSpPr>
            <a:xfrm>
              <a:off x="261295" y="250496"/>
              <a:ext cx="476705" cy="476705"/>
              <a:chOff x="261295" y="250496"/>
              <a:chExt cx="476705" cy="476705"/>
            </a:xfrm>
          </p:grpSpPr>
          <p:sp>
            <p:nvSpPr>
              <p:cNvPr id="24" name="Rectangle 23"/>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e 12"/>
            <p:cNvGrpSpPr/>
            <p:nvPr/>
          </p:nvGrpSpPr>
          <p:grpSpPr>
            <a:xfrm>
              <a:off x="738000" y="729585"/>
              <a:ext cx="71625" cy="71625"/>
              <a:chOff x="738000" y="729585"/>
              <a:chExt cx="71625" cy="71625"/>
            </a:xfrm>
          </p:grpSpPr>
          <p:cxnSp>
            <p:nvCxnSpPr>
              <p:cNvPr id="22" name="Connecteur droit 21"/>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e 17"/>
            <p:cNvGrpSpPr/>
            <p:nvPr/>
          </p:nvGrpSpPr>
          <p:grpSpPr>
            <a:xfrm rot="10800000">
              <a:off x="11691747" y="638949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8" name="Espace réservé de la date 3"/>
          <p:cNvSpPr>
            <a:spLocks noGrp="1"/>
          </p:cNvSpPr>
          <p:nvPr>
            <p:ph type="dt" sz="half" idx="10"/>
          </p:nvPr>
        </p:nvSpPr>
        <p:spPr>
          <a:xfrm>
            <a:off x="864000" y="6461120"/>
            <a:ext cx="2743200" cy="365125"/>
          </a:xfrm>
          <a:prstGeom prst="rect">
            <a:avLst/>
          </a:prstGeom>
        </p:spPr>
        <p:txBody>
          <a:bodyPr/>
          <a:lstStyle/>
          <a:p>
            <a:fld id="{B448F820-7C6F-4F50-87AC-567A024D59EF}" type="datetime1">
              <a:rPr lang="en-GB" smtClean="0"/>
              <a:t>16/09/2020</a:t>
            </a:fld>
            <a:endParaRPr lang="en-GB"/>
          </a:p>
        </p:txBody>
      </p:sp>
      <p:sp>
        <p:nvSpPr>
          <p:cNvPr id="29"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30"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31"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862079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pSp>
        <p:nvGrpSpPr>
          <p:cNvPr id="6" name="Groupe 5"/>
          <p:cNvGrpSpPr/>
          <p:nvPr userDrawn="1"/>
        </p:nvGrpSpPr>
        <p:grpSpPr>
          <a:xfrm>
            <a:off x="-1" y="0"/>
            <a:ext cx="12192001" cy="6858003"/>
            <a:chOff x="-1" y="0"/>
            <a:chExt cx="12192001" cy="6858003"/>
          </a:xfrm>
        </p:grpSpPr>
        <p:grpSp>
          <p:nvGrpSpPr>
            <p:cNvPr id="7" name="Groupe 6"/>
            <p:cNvGrpSpPr/>
            <p:nvPr/>
          </p:nvGrpSpPr>
          <p:grpSpPr>
            <a:xfrm>
              <a:off x="-1" y="0"/>
              <a:ext cx="1514475" cy="1514476"/>
              <a:chOff x="-1" y="0"/>
              <a:chExt cx="1514475" cy="1514476"/>
            </a:xfrm>
            <a:solidFill>
              <a:srgbClr val="FCE510"/>
            </a:solidFill>
          </p:grpSpPr>
          <p:sp>
            <p:nvSpPr>
              <p:cNvPr id="22" name="Rectangle 21"/>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e 7"/>
            <p:cNvGrpSpPr/>
            <p:nvPr/>
          </p:nvGrpSpPr>
          <p:grpSpPr>
            <a:xfrm>
              <a:off x="261295" y="250496"/>
              <a:ext cx="476705" cy="476705"/>
              <a:chOff x="261295" y="250496"/>
              <a:chExt cx="476705" cy="476705"/>
            </a:xfrm>
          </p:grpSpPr>
          <p:sp>
            <p:nvSpPr>
              <p:cNvPr id="20" name="Rectangle 19"/>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e 8"/>
            <p:cNvGrpSpPr/>
            <p:nvPr/>
          </p:nvGrpSpPr>
          <p:grpSpPr>
            <a:xfrm>
              <a:off x="738000" y="72958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e 13"/>
            <p:cNvGrpSpPr/>
            <p:nvPr/>
          </p:nvGrpSpPr>
          <p:grpSpPr>
            <a:xfrm rot="10800000">
              <a:off x="11691747" y="6389495"/>
              <a:ext cx="71625" cy="71625"/>
              <a:chOff x="738000" y="729585"/>
              <a:chExt cx="71625" cy="71625"/>
            </a:xfrm>
          </p:grpSpPr>
          <p:cxnSp>
            <p:nvCxnSpPr>
              <p:cNvPr id="16" name="Connecteur droit 15"/>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4" name="Espace réservé de la date 3"/>
          <p:cNvSpPr>
            <a:spLocks noGrp="1"/>
          </p:cNvSpPr>
          <p:nvPr>
            <p:ph type="dt" sz="half" idx="10"/>
          </p:nvPr>
        </p:nvSpPr>
        <p:spPr>
          <a:xfrm>
            <a:off x="864000" y="6461120"/>
            <a:ext cx="2743200" cy="365125"/>
          </a:xfrm>
          <a:prstGeom prst="rect">
            <a:avLst/>
          </a:prstGeom>
        </p:spPr>
        <p:txBody>
          <a:bodyPr/>
          <a:lstStyle/>
          <a:p>
            <a:fld id="{4B784E44-47CA-4AC3-A1C1-AD694E7A13A5}" type="datetime1">
              <a:rPr lang="en-GB" smtClean="0"/>
              <a:t>16/09/2020</a:t>
            </a:fld>
            <a:endParaRPr lang="en-GB"/>
          </a:p>
        </p:txBody>
      </p:sp>
      <p:sp>
        <p:nvSpPr>
          <p:cNvPr id="25"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6"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27"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7514006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5" name="Groupe 4"/>
          <p:cNvGrpSpPr/>
          <p:nvPr userDrawn="1"/>
        </p:nvGrpSpPr>
        <p:grpSpPr>
          <a:xfrm>
            <a:off x="-1" y="0"/>
            <a:ext cx="12192001" cy="6858003"/>
            <a:chOff x="-1" y="0"/>
            <a:chExt cx="12192001" cy="6858003"/>
          </a:xfrm>
        </p:grpSpPr>
        <p:grpSp>
          <p:nvGrpSpPr>
            <p:cNvPr id="6" name="Groupe 5"/>
            <p:cNvGrpSpPr/>
            <p:nvPr/>
          </p:nvGrpSpPr>
          <p:grpSpPr>
            <a:xfrm>
              <a:off x="-1" y="0"/>
              <a:ext cx="1514475" cy="1514476"/>
              <a:chOff x="-1" y="0"/>
              <a:chExt cx="1514475" cy="1514476"/>
            </a:xfrm>
            <a:solidFill>
              <a:srgbClr val="FCE510"/>
            </a:solidFill>
          </p:grpSpPr>
          <p:sp>
            <p:nvSpPr>
              <p:cNvPr id="21" name="Rectangle 20"/>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e 6"/>
            <p:cNvGrpSpPr/>
            <p:nvPr/>
          </p:nvGrpSpPr>
          <p:grpSpPr>
            <a:xfrm>
              <a:off x="261295" y="250496"/>
              <a:ext cx="476705" cy="476705"/>
              <a:chOff x="261295" y="250496"/>
              <a:chExt cx="476705" cy="476705"/>
            </a:xfrm>
          </p:grpSpPr>
          <p:sp>
            <p:nvSpPr>
              <p:cNvPr id="19" name="Rectangle 18"/>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e 7"/>
            <p:cNvGrpSpPr/>
            <p:nvPr/>
          </p:nvGrpSpPr>
          <p:grpSpPr>
            <a:xfrm>
              <a:off x="738000" y="729585"/>
              <a:ext cx="71625" cy="71625"/>
              <a:chOff x="738000" y="729585"/>
              <a:chExt cx="71625" cy="71625"/>
            </a:xfrm>
          </p:grpSpPr>
          <p:cxnSp>
            <p:nvCxnSpPr>
              <p:cNvPr id="17" name="Connecteur droit 1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e 12"/>
            <p:cNvGrpSpPr/>
            <p:nvPr/>
          </p:nvGrpSpPr>
          <p:grpSpPr>
            <a:xfrm rot="10800000">
              <a:off x="11691747" y="6389495"/>
              <a:ext cx="71625" cy="71625"/>
              <a:chOff x="738000" y="729585"/>
              <a:chExt cx="71625" cy="71625"/>
            </a:xfrm>
          </p:grpSpPr>
          <p:cxnSp>
            <p:nvCxnSpPr>
              <p:cNvPr id="15" name="Connecteur droit 14"/>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3" name="Espace réservé de la date 3"/>
          <p:cNvSpPr>
            <a:spLocks noGrp="1"/>
          </p:cNvSpPr>
          <p:nvPr>
            <p:ph type="dt" sz="half" idx="10"/>
          </p:nvPr>
        </p:nvSpPr>
        <p:spPr>
          <a:xfrm>
            <a:off x="864000" y="6461120"/>
            <a:ext cx="2743200" cy="365125"/>
          </a:xfrm>
          <a:prstGeom prst="rect">
            <a:avLst/>
          </a:prstGeom>
        </p:spPr>
        <p:txBody>
          <a:bodyPr/>
          <a:lstStyle/>
          <a:p>
            <a:fld id="{9C6B5EE0-ABFE-42C0-A8F1-4FB4CF944D1B}" type="datetime1">
              <a:rPr lang="en-GB" smtClean="0"/>
              <a:t>16/09/2020</a:t>
            </a:fld>
            <a:endParaRPr lang="en-GB"/>
          </a:p>
        </p:txBody>
      </p:sp>
      <p:sp>
        <p:nvSpPr>
          <p:cNvPr id="24"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5"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26"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2899370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p:cNvGrpSpPr/>
          <p:nvPr userDrawn="1"/>
        </p:nvGrpSpPr>
        <p:grpSpPr>
          <a:xfrm>
            <a:off x="-1" y="0"/>
            <a:ext cx="12192001" cy="6858003"/>
            <a:chOff x="-1" y="0"/>
            <a:chExt cx="12192001" cy="6858003"/>
          </a:xfrm>
        </p:grpSpPr>
        <p:grpSp>
          <p:nvGrpSpPr>
            <p:cNvPr id="9" name="Groupe 8"/>
            <p:cNvGrpSpPr/>
            <p:nvPr/>
          </p:nvGrpSpPr>
          <p:grpSpPr>
            <a:xfrm>
              <a:off x="-1" y="0"/>
              <a:ext cx="1514475" cy="1514476"/>
              <a:chOff x="-1" y="0"/>
              <a:chExt cx="1514475" cy="1514476"/>
            </a:xfrm>
            <a:solidFill>
              <a:srgbClr val="FCE510"/>
            </a:solidFill>
          </p:grpSpPr>
          <p:sp>
            <p:nvSpPr>
              <p:cNvPr id="24" name="Rectangle 23"/>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261295" y="250496"/>
              <a:ext cx="476705" cy="476705"/>
              <a:chOff x="261295" y="250496"/>
              <a:chExt cx="476705" cy="476705"/>
            </a:xfrm>
          </p:grpSpPr>
          <p:sp>
            <p:nvSpPr>
              <p:cNvPr id="22" name="Rectangle 21"/>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e 10"/>
            <p:cNvGrpSpPr/>
            <p:nvPr/>
          </p:nvGrpSpPr>
          <p:grpSpPr>
            <a:xfrm>
              <a:off x="738000" y="72958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e 15"/>
            <p:cNvGrpSpPr/>
            <p:nvPr/>
          </p:nvGrpSpPr>
          <p:grpSpPr>
            <a:xfrm rot="10800000">
              <a:off x="11691747" y="638949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26" name="Espace réservé de la date 3"/>
          <p:cNvSpPr>
            <a:spLocks noGrp="1"/>
          </p:cNvSpPr>
          <p:nvPr>
            <p:ph type="dt" sz="half" idx="10"/>
          </p:nvPr>
        </p:nvSpPr>
        <p:spPr>
          <a:xfrm>
            <a:off x="864000" y="6461120"/>
            <a:ext cx="2743200" cy="365125"/>
          </a:xfrm>
          <a:prstGeom prst="rect">
            <a:avLst/>
          </a:prstGeom>
        </p:spPr>
        <p:txBody>
          <a:bodyPr/>
          <a:lstStyle/>
          <a:p>
            <a:fld id="{B4DD9E34-1663-47C3-BCEA-EAB436D5E3F2}" type="datetime1">
              <a:rPr lang="en-GB" smtClean="0"/>
              <a:t>16/09/2020</a:t>
            </a:fld>
            <a:endParaRPr lang="en-GB"/>
          </a:p>
        </p:txBody>
      </p:sp>
      <p:sp>
        <p:nvSpPr>
          <p:cNvPr id="27"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8"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7073370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e 7"/>
          <p:cNvGrpSpPr/>
          <p:nvPr userDrawn="1"/>
        </p:nvGrpSpPr>
        <p:grpSpPr>
          <a:xfrm>
            <a:off x="-1" y="0"/>
            <a:ext cx="12192001" cy="6858003"/>
            <a:chOff x="-1" y="0"/>
            <a:chExt cx="12192001" cy="6858003"/>
          </a:xfrm>
        </p:grpSpPr>
        <p:grpSp>
          <p:nvGrpSpPr>
            <p:cNvPr id="9" name="Groupe 8"/>
            <p:cNvGrpSpPr/>
            <p:nvPr/>
          </p:nvGrpSpPr>
          <p:grpSpPr>
            <a:xfrm>
              <a:off x="-1" y="0"/>
              <a:ext cx="1514475" cy="1514476"/>
              <a:chOff x="-1" y="0"/>
              <a:chExt cx="1514475" cy="1514476"/>
            </a:xfrm>
            <a:solidFill>
              <a:srgbClr val="FCE510"/>
            </a:solidFill>
          </p:grpSpPr>
          <p:sp>
            <p:nvSpPr>
              <p:cNvPr id="24" name="Rectangle 23"/>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261295" y="250496"/>
              <a:ext cx="476705" cy="476705"/>
              <a:chOff x="261295" y="250496"/>
              <a:chExt cx="476705" cy="476705"/>
            </a:xfrm>
          </p:grpSpPr>
          <p:sp>
            <p:nvSpPr>
              <p:cNvPr id="22" name="Rectangle 21"/>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e 10"/>
            <p:cNvGrpSpPr/>
            <p:nvPr/>
          </p:nvGrpSpPr>
          <p:grpSpPr>
            <a:xfrm>
              <a:off x="738000" y="72958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e 15"/>
            <p:cNvGrpSpPr/>
            <p:nvPr/>
          </p:nvGrpSpPr>
          <p:grpSpPr>
            <a:xfrm rot="10800000">
              <a:off x="11691747" y="638949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26" name="Espace réservé de la date 3"/>
          <p:cNvSpPr>
            <a:spLocks noGrp="1"/>
          </p:cNvSpPr>
          <p:nvPr>
            <p:ph type="dt" sz="half" idx="10"/>
          </p:nvPr>
        </p:nvSpPr>
        <p:spPr>
          <a:xfrm>
            <a:off x="864000" y="6461120"/>
            <a:ext cx="2743200" cy="365125"/>
          </a:xfrm>
          <a:prstGeom prst="rect">
            <a:avLst/>
          </a:prstGeom>
        </p:spPr>
        <p:txBody>
          <a:bodyPr/>
          <a:lstStyle/>
          <a:p>
            <a:fld id="{B89E3217-452C-4AB2-A5EA-01A4FE1F24D8}" type="datetime1">
              <a:rPr lang="en-GB" smtClean="0"/>
              <a:t>16/09/2020</a:t>
            </a:fld>
            <a:endParaRPr lang="en-GB"/>
          </a:p>
        </p:txBody>
      </p:sp>
      <p:sp>
        <p:nvSpPr>
          <p:cNvPr id="27"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8"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7836632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925172"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925172"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3" name="Espace réservé de la date 3"/>
          <p:cNvSpPr>
            <a:spLocks noGrp="1"/>
          </p:cNvSpPr>
          <p:nvPr>
            <p:ph type="dt" sz="half" idx="2"/>
          </p:nvPr>
        </p:nvSpPr>
        <p:spPr>
          <a:xfrm>
            <a:off x="864000" y="6461120"/>
            <a:ext cx="2743200" cy="365125"/>
          </a:xfrm>
          <a:prstGeom prst="rect">
            <a:avLst/>
          </a:prstGeom>
        </p:spPr>
        <p:txBody>
          <a:bodyPr/>
          <a:lstStyle/>
          <a:p>
            <a:fld id="{C44FE071-899C-44F4-891F-5117CEBDF6BF}" type="datetime1">
              <a:rPr lang="en-GB" smtClean="0"/>
              <a:t>16/09/2020</a:t>
            </a:fld>
            <a:endParaRPr lang="en-GB"/>
          </a:p>
        </p:txBody>
      </p:sp>
      <p:sp>
        <p:nvSpPr>
          <p:cNvPr id="64" name="Espace réservé du pied de page 4"/>
          <p:cNvSpPr>
            <a:spLocks noGrp="1"/>
          </p:cNvSpPr>
          <p:nvPr>
            <p:ph type="ftr" sz="quarter" idx="3"/>
          </p:nvPr>
        </p:nvSpPr>
        <p:spPr>
          <a:xfrm>
            <a:off x="4211833" y="6461120"/>
            <a:ext cx="4114800" cy="365125"/>
          </a:xfrm>
          <a:prstGeom prst="rect">
            <a:avLst/>
          </a:prstGeom>
        </p:spPr>
        <p:txBody>
          <a:bodyPr/>
          <a:lstStyle/>
          <a:p>
            <a:endParaRPr lang="en-GB"/>
          </a:p>
        </p:txBody>
      </p:sp>
      <p:sp>
        <p:nvSpPr>
          <p:cNvPr id="65" name="Espace réservé du numéro de diapositive 5"/>
          <p:cNvSpPr>
            <a:spLocks noGrp="1"/>
          </p:cNvSpPr>
          <p:nvPr>
            <p:ph type="sldNum" sz="quarter" idx="4"/>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32160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5.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0.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330.png"/><Relationship Id="rId3" Type="http://schemas.openxmlformats.org/officeDocument/2006/relationships/image" Target="../media/image35.png"/><Relationship Id="rId7" Type="http://schemas.openxmlformats.org/officeDocument/2006/relationships/image" Target="../media/image124.png"/><Relationship Id="rId12" Type="http://schemas.openxmlformats.org/officeDocument/2006/relationships/image" Target="../media/image320.png"/><Relationship Id="rId2" Type="http://schemas.openxmlformats.org/officeDocument/2006/relationships/notesSlide" Target="../notesSlides/notesSlide9.xml"/><Relationship Id="rId1" Type="http://schemas.openxmlformats.org/officeDocument/2006/relationships/slideLayout" Target="../slideLayouts/slideLayout2.xml"/><Relationship Id="rId11" Type="http://schemas.openxmlformats.org/officeDocument/2006/relationships/image" Target="../media/image310.png"/><Relationship Id="rId5" Type="http://schemas.microsoft.com/office/2007/relationships/hdphoto" Target="../media/hdphoto2.wdp"/><Relationship Id="rId15" Type="http://schemas.openxmlformats.org/officeDocument/2006/relationships/image" Target="../media/image350.png"/><Relationship Id="rId10" Type="http://schemas.openxmlformats.org/officeDocument/2006/relationships/image" Target="../media/image300.png"/><Relationship Id="rId4" Type="http://schemas.openxmlformats.org/officeDocument/2006/relationships/image" Target="../media/image36.png"/><Relationship Id="rId9" Type="http://schemas.openxmlformats.org/officeDocument/2006/relationships/image" Target="../media/image126.png"/><Relationship Id="rId14" Type="http://schemas.openxmlformats.org/officeDocument/2006/relationships/image" Target="../media/image3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fontScale="90000"/>
          </a:bodyPr>
          <a:lstStyle/>
          <a:p>
            <a:r>
              <a:rPr lang="en-GB" b="1" dirty="0">
                <a:solidFill>
                  <a:srgbClr val="2E5587"/>
                </a:solidFill>
              </a:rPr>
              <a:t>EURAD PhD Event N°1</a:t>
            </a:r>
          </a:p>
        </p:txBody>
      </p:sp>
      <p:sp>
        <p:nvSpPr>
          <p:cNvPr id="6" name="Sous-titre 2">
            <a:extLst>
              <a:ext uri="{FF2B5EF4-FFF2-40B4-BE49-F238E27FC236}">
                <a16:creationId xmlns="" xmlns:a16="http://schemas.microsoft.com/office/drawing/2014/main" id="{106F2E91-2E9D-2A48-B8A3-A8B8045F9297}"/>
              </a:ext>
            </a:extLst>
          </p:cNvPr>
          <p:cNvSpPr>
            <a:spLocks noGrp="1"/>
          </p:cNvSpPr>
          <p:nvPr>
            <p:ph type="subTitle" idx="1"/>
          </p:nvPr>
        </p:nvSpPr>
        <p:spPr>
          <a:xfrm>
            <a:off x="2891676" y="3671900"/>
            <a:ext cx="8280000" cy="392100"/>
          </a:xfrm>
        </p:spPr>
        <p:txBody>
          <a:bodyPr>
            <a:normAutofit lnSpcReduction="10000"/>
          </a:bodyPr>
          <a:lstStyle/>
          <a:p>
            <a:r>
              <a:rPr lang="sv-SE" dirty="0" smtClean="0">
                <a:solidFill>
                  <a:srgbClr val="2E5587"/>
                </a:solidFill>
              </a:rPr>
              <a:t>Webinar, 15th of September 2020</a:t>
            </a:r>
            <a:endParaRPr lang="en-GB" dirty="0">
              <a:solidFill>
                <a:srgbClr val="2E5587"/>
              </a:solidFill>
            </a:endParaRPr>
          </a:p>
        </p:txBody>
      </p:sp>
      <p:sp>
        <p:nvSpPr>
          <p:cNvPr id="9" name="ZoneTexte 8"/>
          <p:cNvSpPr txBox="1"/>
          <p:nvPr/>
        </p:nvSpPr>
        <p:spPr>
          <a:xfrm>
            <a:off x="2891676" y="4432695"/>
            <a:ext cx="2020105" cy="400110"/>
          </a:xfrm>
          <a:prstGeom prst="rect">
            <a:avLst/>
          </a:prstGeom>
          <a:noFill/>
        </p:spPr>
        <p:txBody>
          <a:bodyPr wrap="none" rtlCol="0">
            <a:spAutoFit/>
          </a:bodyPr>
          <a:lstStyle/>
          <a:p>
            <a:r>
              <a:rPr lang="fr-BE" sz="2000" u="sng" dirty="0" smtClean="0">
                <a:latin typeface="Arial" panose="020B0604020202020204" pitchFamily="34" charset="0"/>
                <a:cs typeface="Arial" panose="020B0604020202020204" pitchFamily="34" charset="0"/>
              </a:rPr>
              <a:t>Gilles</a:t>
            </a:r>
            <a:r>
              <a:rPr lang="fr-BE" sz="2000" u="sng" dirty="0" smtClean="0"/>
              <a:t> </a:t>
            </a:r>
            <a:r>
              <a:rPr lang="fr-BE" sz="2000" u="sng" cap="small" dirty="0" smtClean="0">
                <a:latin typeface="LM Roman 12" panose="00000500000000000000" pitchFamily="50" charset="0"/>
              </a:rPr>
              <a:t>Corman</a:t>
            </a:r>
            <a:r>
              <a:rPr lang="fr-BE" sz="2000" u="sng" baseline="30000" dirty="0" smtClean="0"/>
              <a:t> </a:t>
            </a:r>
            <a:r>
              <a:rPr lang="fr-BE" sz="2000" baseline="30000" dirty="0" smtClean="0"/>
              <a:t>1 </a:t>
            </a:r>
            <a:endParaRPr lang="en-GB" sz="2000" dirty="0"/>
          </a:p>
        </p:txBody>
      </p:sp>
      <p:sp>
        <p:nvSpPr>
          <p:cNvPr id="10" name="ZoneTexte 9"/>
          <p:cNvSpPr txBox="1"/>
          <p:nvPr/>
        </p:nvSpPr>
        <p:spPr>
          <a:xfrm>
            <a:off x="2987117" y="4947500"/>
            <a:ext cx="8461920" cy="400110"/>
          </a:xfrm>
          <a:prstGeom prst="rect">
            <a:avLst/>
          </a:prstGeom>
          <a:noFill/>
        </p:spPr>
        <p:txBody>
          <a:bodyPr wrap="square" rtlCol="0">
            <a:spAutoFit/>
          </a:bodyPr>
          <a:lstStyle/>
          <a:p>
            <a:pPr algn="r"/>
            <a:r>
              <a:rPr lang="en-GB" sz="2000" baseline="30000" dirty="0" smtClean="0">
                <a:latin typeface="Arial" panose="020B0604020202020204" pitchFamily="34" charset="0"/>
                <a:ea typeface="Cambria" panose="02040503050406030204" pitchFamily="18" charset="0"/>
                <a:cs typeface="Arial" panose="020B0604020202020204" pitchFamily="34" charset="0"/>
              </a:rPr>
              <a:t>1</a:t>
            </a:r>
            <a:r>
              <a:rPr lang="en-GB" sz="2000" dirty="0" smtClean="0">
                <a:latin typeface="Arial" panose="020B0604020202020204" pitchFamily="34" charset="0"/>
                <a:ea typeface="Cambria" panose="02040503050406030204" pitchFamily="18" charset="0"/>
                <a:cs typeface="Arial" panose="020B0604020202020204" pitchFamily="34" charset="0"/>
              </a:rPr>
              <a:t> University of Liège – UEE Research Unit</a:t>
            </a:r>
            <a:endParaRPr lang="en-GB" sz="2000" dirty="0">
              <a:latin typeface="Arial" panose="020B0604020202020204" pitchFamily="34" charset="0"/>
              <a:ea typeface="Cambria" panose="02040503050406030204" pitchFamily="18"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580" y="418075"/>
            <a:ext cx="2264227" cy="990599"/>
          </a:xfrm>
          <a:prstGeom prst="rect">
            <a:avLst/>
          </a:prstGeom>
        </p:spPr>
      </p:pic>
      <p:sp>
        <p:nvSpPr>
          <p:cNvPr id="8" name="ZoneTexte 7"/>
          <p:cNvSpPr txBox="1"/>
          <p:nvPr/>
        </p:nvSpPr>
        <p:spPr>
          <a:xfrm>
            <a:off x="4911781" y="4432695"/>
            <a:ext cx="2122697" cy="400110"/>
          </a:xfrm>
          <a:prstGeom prst="rect">
            <a:avLst/>
          </a:prstGeom>
          <a:noFill/>
        </p:spPr>
        <p:txBody>
          <a:bodyPr wrap="none" rtlCol="0">
            <a:spAutoFit/>
          </a:bodyPr>
          <a:lstStyle/>
          <a:p>
            <a:r>
              <a:rPr lang="fr-BE" sz="2000" dirty="0" err="1" smtClean="0">
                <a:latin typeface="Arial" panose="020B0604020202020204" pitchFamily="34" charset="0"/>
                <a:cs typeface="Arial" panose="020B0604020202020204" pitchFamily="34" charset="0"/>
              </a:rPr>
              <a:t>Hangbiao</a:t>
            </a:r>
            <a:r>
              <a:rPr lang="fr-BE" sz="2000" dirty="0" smtClean="0">
                <a:latin typeface="Arial" panose="020B0604020202020204" pitchFamily="34" charset="0"/>
                <a:cs typeface="Arial" panose="020B0604020202020204" pitchFamily="34" charset="0"/>
              </a:rPr>
              <a:t> </a:t>
            </a:r>
            <a:r>
              <a:rPr lang="fr-BE" sz="2000" cap="small" dirty="0" smtClean="0">
                <a:latin typeface="LM Roman 12" panose="00000500000000000000" pitchFamily="50" charset="0"/>
              </a:rPr>
              <a:t>Song</a:t>
            </a:r>
            <a:r>
              <a:rPr lang="fr-BE" sz="2000" baseline="30000" dirty="0" smtClean="0"/>
              <a:t> 1 </a:t>
            </a:r>
            <a:endParaRPr lang="en-GB" sz="2000" dirty="0"/>
          </a:p>
        </p:txBody>
      </p:sp>
    </p:spTree>
    <p:extLst>
      <p:ext uri="{BB962C8B-B14F-4D97-AF65-F5344CB8AC3E}">
        <p14:creationId xmlns:p14="http://schemas.microsoft.com/office/powerpoint/2010/main" val="236395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oneTexte 60"/>
          <p:cNvSpPr txBox="1"/>
          <p:nvPr/>
        </p:nvSpPr>
        <p:spPr>
          <a:xfrm>
            <a:off x="863997" y="2004383"/>
            <a:ext cx="5413355" cy="33855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BE" sz="1600" dirty="0" err="1">
                <a:latin typeface="Arial" panose="020B0604020202020204" pitchFamily="34" charset="0"/>
                <a:cs typeface="Arial" panose="020B0604020202020204" pitchFamily="34" charset="0"/>
              </a:rPr>
              <a:t>Development</a:t>
            </a:r>
            <a:r>
              <a:rPr lang="fr-BE" sz="1600" dirty="0">
                <a:latin typeface="Arial" panose="020B0604020202020204" pitchFamily="34" charset="0"/>
                <a:cs typeface="Arial" panose="020B0604020202020204" pitchFamily="34" charset="0"/>
              </a:rPr>
              <a:t> of a multi-</a:t>
            </a:r>
            <a:r>
              <a:rPr lang="fr-BE" sz="1600" dirty="0" err="1">
                <a:latin typeface="Arial" panose="020B0604020202020204" pitchFamily="34" charset="0"/>
                <a:cs typeface="Arial" panose="020B0604020202020204" pitchFamily="34" charset="0"/>
              </a:rPr>
              <a:t>scale</a:t>
            </a:r>
            <a:r>
              <a:rPr lang="fr-BE" sz="1600" dirty="0">
                <a:latin typeface="Arial" panose="020B0604020202020204" pitchFamily="34" charset="0"/>
                <a:cs typeface="Arial" panose="020B0604020202020204" pitchFamily="34" charset="0"/>
              </a:rPr>
              <a:t> model </a:t>
            </a:r>
            <a:r>
              <a:rPr lang="fr-BE" sz="1600" dirty="0" smtClean="0">
                <a:latin typeface="Arial" panose="020B0604020202020204" pitchFamily="34" charset="0"/>
                <a:cs typeface="Arial" panose="020B0604020202020204" pitchFamily="34" charset="0"/>
              </a:rPr>
              <a:t>in the </a:t>
            </a:r>
            <a:r>
              <a:rPr lang="fr-BE" sz="1600" dirty="0">
                <a:latin typeface="Arial" panose="020B0604020202020204" pitchFamily="34" charset="0"/>
                <a:cs typeface="Arial" panose="020B0604020202020204" pitchFamily="34" charset="0"/>
              </a:rPr>
              <a:t>FE</a:t>
            </a:r>
            <a:r>
              <a:rPr lang="fr-BE" sz="1600" baseline="30000" dirty="0">
                <a:latin typeface="Arial" panose="020B0604020202020204" pitchFamily="34" charset="0"/>
                <a:cs typeface="Arial" panose="020B0604020202020204" pitchFamily="34" charset="0"/>
              </a:rPr>
              <a:t>2</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method</a:t>
            </a:r>
            <a:r>
              <a:rPr lang="fr-BE" sz="1600" dirty="0">
                <a:latin typeface="Arial" panose="020B0604020202020204" pitchFamily="34" charset="0"/>
                <a:cs typeface="Arial" panose="020B0604020202020204" pitchFamily="34" charset="0"/>
              </a:rPr>
              <a:t> </a:t>
            </a:r>
            <a:r>
              <a:rPr lang="fr-BE" sz="1600" dirty="0" smtClean="0">
                <a:latin typeface="Arial" panose="020B0604020202020204" pitchFamily="34" charset="0"/>
                <a:cs typeface="Arial" panose="020B0604020202020204" pitchFamily="34" charset="0"/>
              </a:rPr>
              <a:t>[6]</a:t>
            </a:r>
            <a:endParaRPr lang="fr-BE" sz="1600" dirty="0">
              <a:latin typeface="Arial" panose="020B0604020202020204" pitchFamily="34" charset="0"/>
              <a:cs typeface="Arial" panose="020B0604020202020204" pitchFamily="34" charset="0"/>
            </a:endParaRPr>
          </a:p>
        </p:txBody>
      </p:sp>
      <p:sp>
        <p:nvSpPr>
          <p:cNvPr id="62" name="ZoneTexte 61"/>
          <p:cNvSpPr txBox="1"/>
          <p:nvPr/>
        </p:nvSpPr>
        <p:spPr>
          <a:xfrm>
            <a:off x="863997" y="2394727"/>
            <a:ext cx="5865362" cy="1077218"/>
          </a:xfrm>
          <a:prstGeom prst="rect">
            <a:avLst/>
          </a:prstGeom>
          <a:noFill/>
        </p:spPr>
        <p:txBody>
          <a:bodyPr wrap="square" rtlCol="0">
            <a:spAutoFit/>
          </a:bodyPr>
          <a:lstStyle/>
          <a:p>
            <a:r>
              <a:rPr lang="fr-BE" sz="1600" dirty="0" err="1" smtClean="0">
                <a:latin typeface="Arial" panose="020B0604020202020204" pitchFamily="34" charset="0"/>
                <a:cs typeface="Arial" panose="020B0604020202020204" pitchFamily="34" charset="0"/>
              </a:rPr>
              <a:t>Step</a:t>
            </a:r>
            <a:r>
              <a:rPr lang="fr-BE" sz="1600" dirty="0" smtClean="0">
                <a:latin typeface="Arial" panose="020B0604020202020204" pitchFamily="34" charset="0"/>
                <a:cs typeface="Arial" panose="020B0604020202020204" pitchFamily="34" charset="0"/>
              </a:rPr>
              <a:t> 1: </a:t>
            </a:r>
            <a:r>
              <a:rPr lang="fr-BE" sz="1600" dirty="0" err="1" smtClean="0">
                <a:latin typeface="Arial" panose="020B0604020202020204" pitchFamily="34" charset="0"/>
                <a:cs typeface="Arial" panose="020B0604020202020204" pitchFamily="34" charset="0"/>
              </a:rPr>
              <a:t>Hydraulic</a:t>
            </a:r>
            <a:r>
              <a:rPr lang="fr-BE" sz="1600" dirty="0" smtClean="0">
                <a:latin typeface="Arial" panose="020B0604020202020204" pitchFamily="34" charset="0"/>
                <a:cs typeface="Arial" panose="020B0604020202020204" pitchFamily="34" charset="0"/>
              </a:rPr>
              <a:t> </a:t>
            </a:r>
            <a:r>
              <a:rPr lang="fr-BE" sz="1600" dirty="0" err="1" smtClean="0">
                <a:latin typeface="Arial" panose="020B0604020202020204" pitchFamily="34" charset="0"/>
                <a:cs typeface="Arial" panose="020B0604020202020204" pitchFamily="34" charset="0"/>
              </a:rPr>
              <a:t>microscopic</a:t>
            </a:r>
            <a:r>
              <a:rPr lang="fr-BE" sz="1600" dirty="0" smtClean="0">
                <a:latin typeface="Arial" panose="020B0604020202020204" pitchFamily="34" charset="0"/>
                <a:cs typeface="Arial" panose="020B0604020202020204" pitchFamily="34" charset="0"/>
              </a:rPr>
              <a:t> model</a:t>
            </a:r>
            <a:endParaRPr lang="en-GB" sz="1600" dirty="0">
              <a:latin typeface="Arial" panose="020B0604020202020204" pitchFamily="34" charset="0"/>
              <a:cs typeface="Arial" panose="020B0604020202020204" pitchFamily="34" charset="0"/>
            </a:endParaRPr>
          </a:p>
          <a:p>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smtClean="0">
                <a:latin typeface="Arial" panose="020B0604020202020204" pitchFamily="34" charset="0"/>
                <a:cs typeface="Arial" panose="020B0604020202020204" pitchFamily="34" charset="0"/>
              </a:rPr>
              <a:t>Formulation, </a:t>
            </a:r>
            <a:r>
              <a:rPr lang="fr-BE" sz="1400" dirty="0" err="1" smtClean="0">
                <a:latin typeface="Arial" panose="020B0604020202020204" pitchFamily="34" charset="0"/>
                <a:cs typeface="Arial" panose="020B0604020202020204" pitchFamily="34" charset="0"/>
              </a:rPr>
              <a:t>implementation</a:t>
            </a:r>
            <a:r>
              <a:rPr lang="fr-BE" sz="1400" dirty="0" smtClean="0">
                <a:latin typeface="Arial" panose="020B0604020202020204" pitchFamily="34" charset="0"/>
                <a:cs typeface="Arial" panose="020B0604020202020204" pitchFamily="34" charset="0"/>
              </a:rPr>
              <a:t> and validation of the constitutive </a:t>
            </a:r>
            <a:r>
              <a:rPr lang="fr-BE" sz="1400" dirty="0" err="1" smtClean="0">
                <a:latin typeface="Arial" panose="020B0604020202020204" pitchFamily="34" charset="0"/>
                <a:cs typeface="Arial" panose="020B0604020202020204" pitchFamily="34" charset="0"/>
              </a:rPr>
              <a:t>laws</a:t>
            </a:r>
            <a:r>
              <a:rPr lang="fr-BE" sz="1400" dirty="0" smtClean="0">
                <a:latin typeface="Arial" panose="020B0604020202020204" pitchFamily="34" charset="0"/>
                <a:cs typeface="Arial" panose="020B0604020202020204" pitchFamily="34" charset="0"/>
              </a:rPr>
              <a:t> at the </a:t>
            </a:r>
            <a:r>
              <a:rPr lang="fr-BE" sz="1400" dirty="0" err="1" smtClean="0">
                <a:latin typeface="Arial" panose="020B0604020202020204" pitchFamily="34" charset="0"/>
                <a:cs typeface="Arial" panose="020B0604020202020204" pitchFamily="34" charset="0"/>
              </a:rPr>
              <a:t>microscale</a:t>
            </a:r>
            <a:r>
              <a:rPr lang="fr-BE" sz="1400" dirty="0" smtClean="0">
                <a:latin typeface="Arial" panose="020B0604020202020204" pitchFamily="34" charset="0"/>
                <a:cs typeface="Arial" panose="020B0604020202020204" pitchFamily="34" charset="0"/>
              </a:rPr>
              <a:t> (REV) </a:t>
            </a:r>
            <a:r>
              <a:rPr lang="fr-BE" sz="1400" dirty="0" err="1" smtClean="0">
                <a:latin typeface="Arial" panose="020B0604020202020204" pitchFamily="34" charset="0"/>
                <a:cs typeface="Arial" panose="020B0604020202020204" pitchFamily="34" charset="0"/>
              </a:rPr>
              <a:t>without</a:t>
            </a:r>
            <a:r>
              <a:rPr lang="fr-BE" sz="1400" dirty="0" smtClean="0">
                <a:latin typeface="Arial" panose="020B0604020202020204" pitchFamily="34" charset="0"/>
                <a:cs typeface="Arial" panose="020B0604020202020204" pitchFamily="34" charset="0"/>
              </a:rPr>
              <a:t> influence of </a:t>
            </a:r>
            <a:r>
              <a:rPr lang="fr-BE" sz="1400" dirty="0" err="1" smtClean="0">
                <a:latin typeface="Arial" panose="020B0604020202020204" pitchFamily="34" charset="0"/>
                <a:cs typeface="Arial" panose="020B0604020202020204" pitchFamily="34" charset="0"/>
              </a:rPr>
              <a:t>mechanics</a:t>
            </a:r>
            <a:r>
              <a:rPr lang="fr-BE" sz="1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r-BE" sz="1000" dirty="0" smtClean="0">
              <a:latin typeface="Arial" panose="020B0604020202020204" pitchFamily="34" charset="0"/>
              <a:cs typeface="Arial" panose="020B0604020202020204" pitchFamily="34" charset="0"/>
            </a:endParaRPr>
          </a:p>
        </p:txBody>
      </p:sp>
      <p:sp>
        <p:nvSpPr>
          <p:cNvPr id="63" name="ZoneTexte 62"/>
          <p:cNvSpPr txBox="1"/>
          <p:nvPr/>
        </p:nvSpPr>
        <p:spPr>
          <a:xfrm>
            <a:off x="863997" y="3421865"/>
            <a:ext cx="5865362" cy="1508105"/>
          </a:xfrm>
          <a:prstGeom prst="rect">
            <a:avLst/>
          </a:prstGeom>
          <a:noFill/>
        </p:spPr>
        <p:txBody>
          <a:bodyPr wrap="square" rtlCol="0">
            <a:spAutoFit/>
          </a:bodyPr>
          <a:lstStyle/>
          <a:p>
            <a:r>
              <a:rPr lang="fr-BE" sz="1600" dirty="0" err="1" smtClean="0">
                <a:latin typeface="Arial" panose="020B0604020202020204" pitchFamily="34" charset="0"/>
                <a:cs typeface="Arial" panose="020B0604020202020204" pitchFamily="34" charset="0"/>
              </a:rPr>
              <a:t>Step</a:t>
            </a:r>
            <a:r>
              <a:rPr lang="fr-BE" sz="1600" dirty="0" smtClean="0">
                <a:latin typeface="Arial" panose="020B0604020202020204" pitchFamily="34" charset="0"/>
                <a:cs typeface="Arial" panose="020B0604020202020204" pitchFamily="34" charset="0"/>
              </a:rPr>
              <a:t> 2: Hydro-</a:t>
            </a:r>
            <a:r>
              <a:rPr lang="fr-BE" sz="1600" dirty="0" err="1" smtClean="0">
                <a:latin typeface="Arial" panose="020B0604020202020204" pitchFamily="34" charset="0"/>
                <a:cs typeface="Arial" panose="020B0604020202020204" pitchFamily="34" charset="0"/>
              </a:rPr>
              <a:t>mechanical</a:t>
            </a:r>
            <a:r>
              <a:rPr lang="fr-BE" sz="1600" dirty="0" smtClean="0">
                <a:latin typeface="Arial" panose="020B0604020202020204" pitchFamily="34" charset="0"/>
                <a:cs typeface="Arial" panose="020B0604020202020204" pitchFamily="34" charset="0"/>
              </a:rPr>
              <a:t> </a:t>
            </a:r>
            <a:r>
              <a:rPr lang="fr-BE" sz="1600" dirty="0" err="1" smtClean="0">
                <a:latin typeface="Arial" panose="020B0604020202020204" pitchFamily="34" charset="0"/>
                <a:cs typeface="Arial" panose="020B0604020202020204" pitchFamily="34" charset="0"/>
              </a:rPr>
              <a:t>microscopic</a:t>
            </a:r>
            <a:r>
              <a:rPr lang="fr-BE" sz="1600" dirty="0" smtClean="0">
                <a:latin typeface="Arial" panose="020B0604020202020204" pitchFamily="34" charset="0"/>
                <a:cs typeface="Arial" panose="020B0604020202020204" pitchFamily="34" charset="0"/>
              </a:rPr>
              <a:t> model</a:t>
            </a:r>
            <a:endParaRPr lang="en-GB" sz="1600" dirty="0">
              <a:latin typeface="Arial" panose="020B0604020202020204" pitchFamily="34" charset="0"/>
              <a:cs typeface="Arial" panose="020B0604020202020204" pitchFamily="34" charset="0"/>
            </a:endParaRPr>
          </a:p>
          <a:p>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smtClean="0">
                <a:latin typeface="Arial" panose="020B0604020202020204" pitchFamily="34" charset="0"/>
                <a:cs typeface="Arial" panose="020B0604020202020204" pitchFamily="34" charset="0"/>
              </a:rPr>
              <a:t>Formulation and </a:t>
            </a:r>
            <a:r>
              <a:rPr lang="fr-BE" sz="1400" dirty="0" err="1" smtClean="0">
                <a:latin typeface="Arial" panose="020B0604020202020204" pitchFamily="34" charset="0"/>
                <a:cs typeface="Arial" panose="020B0604020202020204" pitchFamily="34" charset="0"/>
              </a:rPr>
              <a:t>implementation</a:t>
            </a:r>
            <a:r>
              <a:rPr lang="fr-BE" sz="1400" dirty="0" smtClean="0">
                <a:latin typeface="Arial" panose="020B0604020202020204" pitchFamily="34" charset="0"/>
                <a:cs typeface="Arial" panose="020B0604020202020204" pitchFamily="34" charset="0"/>
              </a:rPr>
              <a:t> of the constitutive </a:t>
            </a:r>
            <a:r>
              <a:rPr lang="fr-BE" sz="1400" dirty="0" err="1" smtClean="0">
                <a:latin typeface="Arial" panose="020B0604020202020204" pitchFamily="34" charset="0"/>
                <a:cs typeface="Arial" panose="020B0604020202020204" pitchFamily="34" charset="0"/>
              </a:rPr>
              <a:t>laws</a:t>
            </a:r>
            <a:r>
              <a:rPr lang="fr-BE" sz="1400" dirty="0" smtClean="0">
                <a:latin typeface="Arial" panose="020B0604020202020204" pitchFamily="34" charset="0"/>
                <a:cs typeface="Arial" panose="020B0604020202020204" pitchFamily="34" charset="0"/>
              </a:rPr>
              <a:t> at the </a:t>
            </a:r>
            <a:r>
              <a:rPr lang="fr-BE" sz="1400" dirty="0" err="1" smtClean="0">
                <a:latin typeface="Arial" panose="020B0604020202020204" pitchFamily="34" charset="0"/>
                <a:cs typeface="Arial" panose="020B0604020202020204" pitchFamily="34" charset="0"/>
              </a:rPr>
              <a:t>microscale</a:t>
            </a:r>
            <a:r>
              <a:rPr lang="fr-BE" sz="1400" dirty="0" smtClean="0">
                <a:latin typeface="Arial" panose="020B0604020202020204" pitchFamily="34" charset="0"/>
                <a:cs typeface="Arial" panose="020B0604020202020204" pitchFamily="34" charset="0"/>
              </a:rPr>
              <a:t> (REV) </a:t>
            </a:r>
            <a:r>
              <a:rPr lang="fr-BE" sz="1400" dirty="0" err="1" smtClean="0">
                <a:latin typeface="Arial" panose="020B0604020202020204" pitchFamily="34" charset="0"/>
                <a:cs typeface="Arial" panose="020B0604020202020204" pitchFamily="34" charset="0"/>
              </a:rPr>
              <a:t>considering</a:t>
            </a:r>
            <a:endParaRPr lang="fr-B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B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influence of </a:t>
            </a:r>
            <a:r>
              <a:rPr lang="fr-BE" sz="1400" dirty="0" err="1" smtClean="0">
                <a:latin typeface="Arial" panose="020B0604020202020204" pitchFamily="34" charset="0"/>
                <a:cs typeface="Arial" panose="020B0604020202020204" pitchFamily="34" charset="0"/>
              </a:rPr>
              <a:t>mechanics</a:t>
            </a:r>
            <a:r>
              <a:rPr lang="fr-BE" sz="1400"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Hydro-</a:t>
            </a:r>
            <a:r>
              <a:rPr lang="fr-BE" sz="1400" dirty="0" err="1" smtClean="0">
                <a:latin typeface="Arial" panose="020B0604020202020204" pitchFamily="34" charset="0"/>
                <a:cs typeface="Arial" panose="020B0604020202020204" pitchFamily="34" charset="0"/>
              </a:rPr>
              <a:t>mechanical</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couplings</a:t>
            </a:r>
            <a:endParaRPr lang="fr-BE" sz="1400" dirty="0">
              <a:latin typeface="Arial" panose="020B0604020202020204" pitchFamily="34" charset="0"/>
              <a:cs typeface="Arial" panose="020B0604020202020204" pitchFamily="34" charset="0"/>
            </a:endParaRPr>
          </a:p>
        </p:txBody>
      </p:sp>
      <p:sp>
        <p:nvSpPr>
          <p:cNvPr id="64" name="ZoneTexte 63"/>
          <p:cNvSpPr txBox="1"/>
          <p:nvPr/>
        </p:nvSpPr>
        <p:spPr>
          <a:xfrm>
            <a:off x="863997" y="5006170"/>
            <a:ext cx="5926766" cy="1446550"/>
          </a:xfrm>
          <a:prstGeom prst="rect">
            <a:avLst/>
          </a:prstGeom>
          <a:noFill/>
        </p:spPr>
        <p:txBody>
          <a:bodyPr wrap="square" rtlCol="0">
            <a:spAutoFit/>
          </a:bodyPr>
          <a:lstStyle/>
          <a:p>
            <a:r>
              <a:rPr lang="fr-BE" sz="1600" dirty="0" err="1" smtClean="0">
                <a:latin typeface="Arial" panose="020B0604020202020204" pitchFamily="34" charset="0"/>
                <a:cs typeface="Arial" panose="020B0604020202020204" pitchFamily="34" charset="0"/>
              </a:rPr>
              <a:t>Step</a:t>
            </a:r>
            <a:r>
              <a:rPr lang="fr-BE" sz="1600" dirty="0" smtClean="0">
                <a:latin typeface="Arial" panose="020B0604020202020204" pitchFamily="34" charset="0"/>
                <a:cs typeface="Arial" panose="020B0604020202020204" pitchFamily="34" charset="0"/>
              </a:rPr>
              <a:t> 3: Hydro-</a:t>
            </a:r>
            <a:r>
              <a:rPr lang="fr-BE" sz="1600" dirty="0" err="1" smtClean="0">
                <a:latin typeface="Arial" panose="020B0604020202020204" pitchFamily="34" charset="0"/>
                <a:cs typeface="Arial" panose="020B0604020202020204" pitchFamily="34" charset="0"/>
              </a:rPr>
              <a:t>mechanical</a:t>
            </a:r>
            <a:r>
              <a:rPr lang="fr-BE" sz="1600" dirty="0" smtClean="0">
                <a:latin typeface="Arial" panose="020B0604020202020204" pitchFamily="34" charset="0"/>
                <a:cs typeface="Arial" panose="020B0604020202020204" pitchFamily="34" charset="0"/>
              </a:rPr>
              <a:t> </a:t>
            </a:r>
            <a:r>
              <a:rPr lang="fr-BE" sz="1600" dirty="0" err="1" smtClean="0">
                <a:latin typeface="Arial" panose="020B0604020202020204" pitchFamily="34" charset="0"/>
                <a:cs typeface="Arial" panose="020B0604020202020204" pitchFamily="34" charset="0"/>
              </a:rPr>
              <a:t>macroscopic</a:t>
            </a:r>
            <a:r>
              <a:rPr lang="fr-BE" sz="1600" dirty="0" smtClean="0">
                <a:latin typeface="Arial" panose="020B0604020202020204" pitchFamily="34" charset="0"/>
                <a:cs typeface="Arial" panose="020B0604020202020204" pitchFamily="34" charset="0"/>
              </a:rPr>
              <a:t> model</a:t>
            </a:r>
            <a:endParaRPr lang="en-GB" sz="1600" dirty="0">
              <a:latin typeface="Arial" panose="020B0604020202020204" pitchFamily="34" charset="0"/>
              <a:cs typeface="Arial" panose="020B0604020202020204" pitchFamily="34" charset="0"/>
            </a:endParaRPr>
          </a:p>
          <a:p>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Implementation</a:t>
            </a:r>
            <a:r>
              <a:rPr lang="fr-BE" sz="1400" dirty="0" smtClean="0">
                <a:latin typeface="Arial" panose="020B0604020202020204" pitchFamily="34" charset="0"/>
                <a:cs typeface="Arial" panose="020B0604020202020204" pitchFamily="34" charset="0"/>
              </a:rPr>
              <a:t> of the model in the FE</a:t>
            </a:r>
            <a:r>
              <a:rPr lang="fr-BE" sz="1400" baseline="30000" dirty="0" smtClean="0">
                <a:latin typeface="Arial" panose="020B0604020202020204" pitchFamily="34" charset="0"/>
                <a:cs typeface="Arial" panose="020B0604020202020204" pitchFamily="34" charset="0"/>
              </a:rPr>
              <a:t>2 </a:t>
            </a:r>
            <a:r>
              <a:rPr lang="fr-BE" sz="1400" dirty="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framework</a:t>
            </a:r>
            <a:endParaRPr lang="fr-B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Experimental</a:t>
            </a:r>
            <a:r>
              <a:rPr lang="fr-BE" sz="1400" dirty="0" smtClean="0">
                <a:latin typeface="Arial" panose="020B0604020202020204" pitchFamily="34" charset="0"/>
                <a:cs typeface="Arial" panose="020B0604020202020204" pitchFamily="34" charset="0"/>
              </a:rPr>
              <a:t> validation of the </a:t>
            </a:r>
            <a:r>
              <a:rPr lang="fr-BE" sz="1400" dirty="0" err="1" smtClean="0">
                <a:latin typeface="Arial" panose="020B0604020202020204" pitchFamily="34" charset="0"/>
                <a:cs typeface="Arial" panose="020B0604020202020204" pitchFamily="34" charset="0"/>
              </a:rPr>
              <a:t>coupled</a:t>
            </a:r>
            <a:r>
              <a:rPr lang="fr-BE" sz="1400" dirty="0" smtClean="0">
                <a:latin typeface="Arial" panose="020B0604020202020204" pitchFamily="34" charset="0"/>
                <a:cs typeface="Arial" panose="020B0604020202020204" pitchFamily="34" charset="0"/>
              </a:rPr>
              <a:t> hydro-</a:t>
            </a:r>
            <a:r>
              <a:rPr lang="fr-BE" sz="1400" dirty="0" err="1" smtClean="0">
                <a:latin typeface="Arial" panose="020B0604020202020204" pitchFamily="34" charset="0"/>
                <a:cs typeface="Arial" panose="020B0604020202020204" pitchFamily="34" charset="0"/>
              </a:rPr>
              <a:t>mechanical</a:t>
            </a:r>
            <a:r>
              <a:rPr lang="fr-BE" sz="1400" dirty="0" smtClean="0">
                <a:latin typeface="Arial" panose="020B0604020202020204" pitchFamily="34" charset="0"/>
                <a:cs typeface="Arial" panose="020B0604020202020204" pitchFamily="34" charset="0"/>
              </a:rPr>
              <a:t> model</a:t>
            </a:r>
          </a:p>
          <a:p>
            <a:pPr marL="285750" indent="-285750">
              <a:buFont typeface="Arial" panose="020B0604020202020204" pitchFamily="34" charset="0"/>
              <a:buChar char="►"/>
            </a:pPr>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Variability</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study</a:t>
            </a:r>
            <a:r>
              <a:rPr lang="fr-BE" sz="1400" dirty="0" smtClean="0">
                <a:latin typeface="Arial" panose="020B0604020202020204" pitchFamily="34" charset="0"/>
                <a:cs typeface="Arial" panose="020B0604020202020204" pitchFamily="34" charset="0"/>
              </a:rPr>
              <a:t> at the </a:t>
            </a:r>
            <a:r>
              <a:rPr lang="fr-BE" sz="1400" dirty="0" err="1" smtClean="0">
                <a:latin typeface="Arial" panose="020B0604020202020204" pitchFamily="34" charset="0"/>
                <a:cs typeface="Arial" panose="020B0604020202020204" pitchFamily="34" charset="0"/>
              </a:rPr>
              <a:t>scale</a:t>
            </a:r>
            <a:r>
              <a:rPr lang="fr-BE" sz="1400" dirty="0" smtClean="0">
                <a:latin typeface="Arial" panose="020B0604020202020204" pitchFamily="34" charset="0"/>
                <a:cs typeface="Arial" panose="020B0604020202020204" pitchFamily="34" charset="0"/>
              </a:rPr>
              <a:t> of the </a:t>
            </a:r>
            <a:r>
              <a:rPr lang="fr-BE" sz="1400" dirty="0" err="1" smtClean="0">
                <a:latin typeface="Arial" panose="020B0604020202020204" pitchFamily="34" charset="0"/>
                <a:cs typeface="Arial" panose="020B0604020202020204" pitchFamily="34" charset="0"/>
              </a:rPr>
              <a:t>sample</a:t>
            </a:r>
            <a:endParaRPr lang="fr-BE" sz="1400" dirty="0" smtClean="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normAutofit fontScale="90000"/>
          </a:bodyPr>
          <a:lstStyle/>
          <a:p>
            <a:r>
              <a:rPr lang="en-GB" dirty="0" smtClean="0"/>
              <a:t>About my research</a:t>
            </a:r>
            <a:endParaRPr lang="en-GB" dirty="0"/>
          </a:p>
        </p:txBody>
      </p:sp>
      <p:sp>
        <p:nvSpPr>
          <p:cNvPr id="66" name="ZoneTexte 65"/>
          <p:cNvSpPr txBox="1"/>
          <p:nvPr/>
        </p:nvSpPr>
        <p:spPr>
          <a:xfrm>
            <a:off x="863999" y="1514477"/>
            <a:ext cx="2980303"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In the sound rock layers: </a:t>
            </a:r>
          </a:p>
          <a:p>
            <a:endParaRPr lang="fr-BE" sz="1000" dirty="0">
              <a:latin typeface="Arial" panose="020B0604020202020204" pitchFamily="34" charset="0"/>
              <a:cs typeface="Arial" panose="020B0604020202020204" pitchFamily="34" charset="0"/>
            </a:endParaRPr>
          </a:p>
        </p:txBody>
      </p:sp>
      <p:sp>
        <p:nvSpPr>
          <p:cNvPr id="194" name="ZoneTexte 193"/>
          <p:cNvSpPr txBox="1"/>
          <p:nvPr/>
        </p:nvSpPr>
        <p:spPr>
          <a:xfrm>
            <a:off x="7352091" y="448100"/>
            <a:ext cx="184731" cy="369332"/>
          </a:xfrm>
          <a:prstGeom prst="rect">
            <a:avLst/>
          </a:prstGeom>
          <a:noFill/>
        </p:spPr>
        <p:txBody>
          <a:bodyPr wrap="none" rtlCol="0">
            <a:spAutoFit/>
          </a:bodyPr>
          <a:lstStyle/>
          <a:p>
            <a:endParaRPr lang="en-GB" dirty="0"/>
          </a:p>
        </p:txBody>
      </p:sp>
      <p:grpSp>
        <p:nvGrpSpPr>
          <p:cNvPr id="195" name="Groupe 194"/>
          <p:cNvGrpSpPr>
            <a:grpSpLocks noChangeAspect="1"/>
          </p:cNvGrpSpPr>
          <p:nvPr/>
        </p:nvGrpSpPr>
        <p:grpSpPr>
          <a:xfrm>
            <a:off x="6366689" y="482096"/>
            <a:ext cx="3094839" cy="2057706"/>
            <a:chOff x="68815" y="1044000"/>
            <a:chExt cx="7794120" cy="5182177"/>
          </a:xfrm>
        </p:grpSpPr>
        <p:grpSp>
          <p:nvGrpSpPr>
            <p:cNvPr id="196" name="Groupe 195"/>
            <p:cNvGrpSpPr>
              <a:grpSpLocks noChangeAspect="1"/>
            </p:cNvGrpSpPr>
            <p:nvPr/>
          </p:nvGrpSpPr>
          <p:grpSpPr>
            <a:xfrm>
              <a:off x="68815" y="1044000"/>
              <a:ext cx="7794120" cy="5182177"/>
              <a:chOff x="2892257" y="4105754"/>
              <a:chExt cx="2636090" cy="1752691"/>
            </a:xfrm>
          </p:grpSpPr>
          <p:grpSp>
            <p:nvGrpSpPr>
              <p:cNvPr id="199" name="Groupe 198"/>
              <p:cNvGrpSpPr>
                <a:grpSpLocks noChangeAspect="1"/>
              </p:cNvGrpSpPr>
              <p:nvPr/>
            </p:nvGrpSpPr>
            <p:grpSpPr>
              <a:xfrm>
                <a:off x="2892257" y="4105754"/>
                <a:ext cx="2636090" cy="1752691"/>
                <a:chOff x="2494563" y="578048"/>
                <a:chExt cx="9731854" cy="6470540"/>
              </a:xfrm>
            </p:grpSpPr>
            <p:grpSp>
              <p:nvGrpSpPr>
                <p:cNvPr id="204" name="Groupe 203"/>
                <p:cNvGrpSpPr/>
                <p:nvPr/>
              </p:nvGrpSpPr>
              <p:grpSpPr>
                <a:xfrm>
                  <a:off x="2494563" y="578048"/>
                  <a:ext cx="9731854" cy="6470540"/>
                  <a:chOff x="2494563" y="578048"/>
                  <a:chExt cx="9731854" cy="6470540"/>
                </a:xfrm>
              </p:grpSpPr>
              <p:grpSp>
                <p:nvGrpSpPr>
                  <p:cNvPr id="214" name="Groupe 213"/>
                  <p:cNvGrpSpPr/>
                  <p:nvPr/>
                </p:nvGrpSpPr>
                <p:grpSpPr>
                  <a:xfrm>
                    <a:off x="2494563" y="578048"/>
                    <a:ext cx="9731854" cy="6470540"/>
                    <a:chOff x="2494563" y="578048"/>
                    <a:chExt cx="9731854" cy="6470540"/>
                  </a:xfrm>
                </p:grpSpPr>
                <p:grpSp>
                  <p:nvGrpSpPr>
                    <p:cNvPr id="221" name="Groupe 220"/>
                    <p:cNvGrpSpPr/>
                    <p:nvPr/>
                  </p:nvGrpSpPr>
                  <p:grpSpPr>
                    <a:xfrm>
                      <a:off x="2494563" y="578048"/>
                      <a:ext cx="9731854" cy="6279958"/>
                      <a:chOff x="2494563" y="578048"/>
                      <a:chExt cx="9731854" cy="6279958"/>
                    </a:xfrm>
                  </p:grpSpPr>
                  <p:sp>
                    <p:nvSpPr>
                      <p:cNvPr id="226" name="Rectangle 225"/>
                      <p:cNvSpPr/>
                      <p:nvPr/>
                    </p:nvSpPr>
                    <p:spPr>
                      <a:xfrm>
                        <a:off x="2494563" y="578048"/>
                        <a:ext cx="9731854" cy="6279958"/>
                      </a:xfrm>
                      <a:prstGeom prst="rect">
                        <a:avLst/>
                      </a:prstGeom>
                      <a:pattFill prst="pct5">
                        <a:fgClr>
                          <a:schemeClr val="bg1">
                            <a:lumMod val="50000"/>
                          </a:schemeClr>
                        </a:fgClr>
                        <a:bgClr>
                          <a:srgbClr val="DDC6A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7" name="Ellipse 226"/>
                      <p:cNvSpPr/>
                      <p:nvPr/>
                    </p:nvSpPr>
                    <p:spPr>
                      <a:xfrm>
                        <a:off x="3350998" y="771912"/>
                        <a:ext cx="6120000" cy="5951724"/>
                      </a:xfrm>
                      <a:prstGeom prst="ellipse">
                        <a:avLst/>
                      </a:prstGeom>
                      <a:pattFill prst="smConfetti">
                        <a:fgClr>
                          <a:schemeClr val="bg1">
                            <a:lumMod val="50000"/>
                          </a:schemeClr>
                        </a:fgClr>
                        <a:bgClr>
                          <a:srgbClr val="EAB781"/>
                        </a:bgClr>
                      </a:pattFill>
                      <a:ln w="3175" cmpd="sng">
                        <a:noFill/>
                        <a:prstDash val="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grpSp>
                  <p:nvGrpSpPr>
                    <p:cNvPr id="222" name="Groupe 221"/>
                    <p:cNvGrpSpPr>
                      <a:grpSpLocks noChangeAspect="1"/>
                    </p:cNvGrpSpPr>
                    <p:nvPr/>
                  </p:nvGrpSpPr>
                  <p:grpSpPr>
                    <a:xfrm>
                      <a:off x="4093499" y="1269000"/>
                      <a:ext cx="4635002" cy="5779588"/>
                      <a:chOff x="4791000" y="1044000"/>
                      <a:chExt cx="3330000" cy="4158000"/>
                    </a:xfrm>
                    <a:pattFill prst="pct50">
                      <a:fgClr>
                        <a:schemeClr val="tx1"/>
                      </a:fgClr>
                      <a:bgClr>
                        <a:srgbClr val="D9A668"/>
                      </a:bgClr>
                    </a:pattFill>
                  </p:grpSpPr>
                  <p:sp>
                    <p:nvSpPr>
                      <p:cNvPr id="224" name="Corde 223"/>
                      <p:cNvSpPr>
                        <a:spLocks noChangeAspect="1"/>
                      </p:cNvSpPr>
                      <p:nvPr/>
                    </p:nvSpPr>
                    <p:spPr>
                      <a:xfrm rot="5400000">
                        <a:off x="4377000" y="1458000"/>
                        <a:ext cx="4158000" cy="3330000"/>
                      </a:xfrm>
                      <a:prstGeom prst="chord">
                        <a:avLst>
                          <a:gd name="adj1" fmla="val 3470413"/>
                          <a:gd name="adj2" fmla="val 18131285"/>
                        </a:avLst>
                      </a:prstGeom>
                      <a:pattFill prst="lgConfetti">
                        <a:fgClr>
                          <a:schemeClr val="bg1">
                            <a:lumMod val="50000"/>
                          </a:schemeClr>
                        </a:fgClr>
                        <a:bgClr>
                          <a:srgbClr val="DD984D"/>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5" name="Corde 224"/>
                      <p:cNvSpPr/>
                      <p:nvPr/>
                    </p:nvSpPr>
                    <p:spPr>
                      <a:xfrm rot="16200000">
                        <a:off x="6140999" y="2574000"/>
                        <a:ext cx="630001" cy="2970001"/>
                      </a:xfrm>
                      <a:prstGeom prst="chord">
                        <a:avLst>
                          <a:gd name="adj1" fmla="val 5402005"/>
                          <a:gd name="adj2" fmla="val 16200000"/>
                        </a:avLst>
                      </a:prstGeom>
                      <a:pattFill prst="lgConfetti">
                        <a:fgClr>
                          <a:schemeClr val="bg1">
                            <a:lumMod val="50000"/>
                          </a:schemeClr>
                        </a:fgClr>
                        <a:bgClr>
                          <a:srgbClr val="DD984D"/>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23" name="Corde 222"/>
                    <p:cNvSpPr>
                      <a:spLocks noChangeAspect="1"/>
                    </p:cNvSpPr>
                    <p:nvPr/>
                  </p:nvSpPr>
                  <p:spPr>
                    <a:xfrm rot="5400000">
                      <a:off x="3846865" y="2042087"/>
                      <a:ext cx="5158424" cy="4136853"/>
                    </a:xfrm>
                    <a:prstGeom prst="chord">
                      <a:avLst>
                        <a:gd name="adj1" fmla="val 3470413"/>
                        <a:gd name="adj2" fmla="val 18131285"/>
                      </a:avLst>
                    </a:prstGeom>
                    <a:solidFill>
                      <a:srgbClr val="C7C6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215" name="Groupe 214"/>
                  <p:cNvGrpSpPr/>
                  <p:nvPr/>
                </p:nvGrpSpPr>
                <p:grpSpPr>
                  <a:xfrm>
                    <a:off x="4736289" y="1986976"/>
                    <a:ext cx="3334554" cy="4158000"/>
                    <a:chOff x="4703133" y="1980000"/>
                    <a:chExt cx="3334554" cy="4158000"/>
                  </a:xfrm>
                </p:grpSpPr>
                <p:grpSp>
                  <p:nvGrpSpPr>
                    <p:cNvPr id="216" name="Groupe 215"/>
                    <p:cNvGrpSpPr/>
                    <p:nvPr/>
                  </p:nvGrpSpPr>
                  <p:grpSpPr>
                    <a:xfrm>
                      <a:off x="4703133" y="1980000"/>
                      <a:ext cx="3334554" cy="4158000"/>
                      <a:chOff x="4791000" y="1044000"/>
                      <a:chExt cx="3330000" cy="4158000"/>
                    </a:xfrm>
                  </p:grpSpPr>
                  <p:sp>
                    <p:nvSpPr>
                      <p:cNvPr id="219" name="Corde 218"/>
                      <p:cNvSpPr>
                        <a:spLocks noChangeAspect="1"/>
                      </p:cNvSpPr>
                      <p:nvPr/>
                    </p:nvSpPr>
                    <p:spPr>
                      <a:xfrm rot="5400000">
                        <a:off x="4377000" y="1458000"/>
                        <a:ext cx="4158000" cy="3330000"/>
                      </a:xfrm>
                      <a:prstGeom prst="chord">
                        <a:avLst>
                          <a:gd name="adj1" fmla="val 3470413"/>
                          <a:gd name="adj2" fmla="val 18131285"/>
                        </a:avLst>
                      </a:prstGeom>
                      <a:solidFill>
                        <a:srgbClr val="C5BA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0" name="Corde 219"/>
                      <p:cNvSpPr/>
                      <p:nvPr/>
                    </p:nvSpPr>
                    <p:spPr>
                      <a:xfrm rot="16200000">
                        <a:off x="6143676" y="2542713"/>
                        <a:ext cx="624648" cy="2972984"/>
                      </a:xfrm>
                      <a:prstGeom prst="chord">
                        <a:avLst>
                          <a:gd name="adj1" fmla="val 5402005"/>
                          <a:gd name="adj2" fmla="val 1620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17" name="Rogner un rectangle avec un coin du même côté 216"/>
                    <p:cNvSpPr/>
                    <p:nvPr/>
                  </p:nvSpPr>
                  <p:spPr>
                    <a:xfrm>
                      <a:off x="4919885" y="3754030"/>
                      <a:ext cx="2923888" cy="1236006"/>
                    </a:xfrm>
                    <a:prstGeom prst="snip2SameRect">
                      <a:avLst>
                        <a:gd name="adj1" fmla="val 50000"/>
                        <a:gd name="adj2" fmla="val 0"/>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8" name="Ellipse 217"/>
                    <p:cNvSpPr/>
                    <p:nvPr/>
                  </p:nvSpPr>
                  <p:spPr>
                    <a:xfrm>
                      <a:off x="5657931" y="3020798"/>
                      <a:ext cx="1440000" cy="1440000"/>
                    </a:xfrm>
                    <a:prstGeom prst="ellipse">
                      <a:avLst/>
                    </a:prstGeom>
                    <a:solidFill>
                      <a:srgbClr val="9E9E9D"/>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cxnSp>
              <p:nvCxnSpPr>
                <p:cNvPr id="205" name="Connecteur droit 204"/>
                <p:cNvCxnSpPr/>
                <p:nvPr/>
              </p:nvCxnSpPr>
              <p:spPr>
                <a:xfrm flipV="1">
                  <a:off x="6411000" y="1531300"/>
                  <a:ext cx="0" cy="455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flipV="1">
                  <a:off x="7104680" y="1818700"/>
                  <a:ext cx="2592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flipH="1" flipV="1">
                  <a:off x="5449445" y="1825638"/>
                  <a:ext cx="246600" cy="353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flipV="1">
                  <a:off x="7671000" y="2529000"/>
                  <a:ext cx="390206"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flipH="1" flipV="1">
                  <a:off x="4781980" y="2528974"/>
                  <a:ext cx="372131"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flipV="1">
                  <a:off x="7986085" y="3343951"/>
                  <a:ext cx="410757" cy="76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flipH="1" flipV="1">
                  <a:off x="4453397" y="3343951"/>
                  <a:ext cx="369853" cy="76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a:off x="8070843" y="4263758"/>
                  <a:ext cx="433368" cy="18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flipH="1">
                  <a:off x="4347938" y="4263758"/>
                  <a:ext cx="391803" cy="18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0" name="Corde 199"/>
              <p:cNvSpPr/>
              <p:nvPr/>
            </p:nvSpPr>
            <p:spPr>
              <a:xfrm rot="16200000">
                <a:off x="3851845" y="4874361"/>
                <a:ext cx="211709" cy="999418"/>
              </a:xfrm>
              <a:prstGeom prst="chord">
                <a:avLst>
                  <a:gd name="adj1" fmla="val 5402005"/>
                  <a:gd name="adj2" fmla="val 16200000"/>
                </a:avLst>
              </a:prstGeom>
              <a:solidFill>
                <a:srgbClr val="C7C6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201" name="Connecteur droit 200"/>
              <p:cNvCxnSpPr/>
              <p:nvPr/>
            </p:nvCxnSpPr>
            <p:spPr>
              <a:xfrm flipV="1">
                <a:off x="3931631" y="5371925"/>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flipH="1" flipV="1">
                <a:off x="4149340" y="5377140"/>
                <a:ext cx="84124" cy="89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flipV="1">
                <a:off x="3677006" y="5377140"/>
                <a:ext cx="73182" cy="867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7" name="Connecteur en arc 196"/>
            <p:cNvCxnSpPr/>
            <p:nvPr/>
          </p:nvCxnSpPr>
          <p:spPr>
            <a:xfrm flipV="1">
              <a:off x="3777407" y="1149880"/>
              <a:ext cx="2445909" cy="2083795"/>
            </a:xfrm>
            <a:prstGeom prst="curvedConnector3">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Connecteur en arc 197"/>
            <p:cNvCxnSpPr/>
            <p:nvPr/>
          </p:nvCxnSpPr>
          <p:spPr>
            <a:xfrm flipV="1">
              <a:off x="3843413" y="1393786"/>
              <a:ext cx="2396314" cy="2064106"/>
            </a:xfrm>
            <a:prstGeom prst="curvedConnector3">
              <a:avLst>
                <a:gd name="adj1" fmla="val 50000"/>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8" name="ZoneTexte 227"/>
              <p:cNvSpPr txBox="1"/>
              <p:nvPr/>
            </p:nvSpPr>
            <p:spPr>
              <a:xfrm>
                <a:off x="8006601" y="439683"/>
                <a:ext cx="39523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200" b="0" i="1" smtClean="0">
                              <a:latin typeface="Cambria Math"/>
                            </a:rPr>
                          </m:ctrlPr>
                        </m:sSubPr>
                        <m:e>
                          <m:r>
                            <a:rPr lang="fr-BE" sz="1200" b="0" i="1" smtClean="0">
                              <a:latin typeface="Cambria Math" panose="02040503050406030204" pitchFamily="18" charset="0"/>
                            </a:rPr>
                            <m:t>𝐻</m:t>
                          </m:r>
                        </m:e>
                        <m:sub>
                          <m:r>
                            <a:rPr lang="fr-BE" sz="1200" b="0" i="1" smtClean="0">
                              <a:latin typeface="Cambria Math" panose="02040503050406030204" pitchFamily="18" charset="0"/>
                            </a:rPr>
                            <m:t>2</m:t>
                          </m:r>
                        </m:sub>
                      </m:sSub>
                    </m:oMath>
                  </m:oMathPara>
                </a14:m>
                <a:endParaRPr lang="fr-BE" sz="1200" dirty="0"/>
              </a:p>
            </p:txBody>
          </p:sp>
        </mc:Choice>
        <mc:Fallback xmlns="">
          <p:sp>
            <p:nvSpPr>
              <p:cNvPr id="228" name="ZoneTexte 227"/>
              <p:cNvSpPr txBox="1">
                <a:spLocks noRot="1" noChangeAspect="1" noMove="1" noResize="1" noEditPoints="1" noAdjustHandles="1" noChangeArrowheads="1" noChangeShapeType="1" noTextEdit="1"/>
              </p:cNvSpPr>
              <p:nvPr/>
            </p:nvSpPr>
            <p:spPr>
              <a:xfrm>
                <a:off x="8006601" y="439683"/>
                <a:ext cx="395236" cy="276999"/>
              </a:xfrm>
              <a:prstGeom prst="rect">
                <a:avLst/>
              </a:prstGeom>
              <a:blipFill rotWithShape="0">
                <a:blip r:embed="rId3"/>
                <a:stretch>
                  <a:fillRect/>
                </a:stretch>
              </a:blipFill>
            </p:spPr>
            <p:txBody>
              <a:bodyPr/>
              <a:lstStyle/>
              <a:p>
                <a:r>
                  <a:rPr lang="en-GB">
                    <a:noFill/>
                  </a:rPr>
                  <a:t> </a:t>
                </a:r>
              </a:p>
            </p:txBody>
          </p:sp>
        </mc:Fallback>
      </mc:AlternateContent>
      <p:graphicFrame>
        <p:nvGraphicFramePr>
          <p:cNvPr id="229" name="Tableau 228"/>
          <p:cNvGraphicFramePr>
            <a:graphicFrameLocks noGrp="1" noChangeAspect="1"/>
          </p:cNvGraphicFramePr>
          <p:nvPr>
            <p:extLst>
              <p:ext uri="{D42A27DB-BD31-4B8C-83A1-F6EECF244321}">
                <p14:modId xmlns:p14="http://schemas.microsoft.com/office/powerpoint/2010/main" val="3461848336"/>
              </p:ext>
            </p:extLst>
          </p:nvPr>
        </p:nvGraphicFramePr>
        <p:xfrm flipH="1">
          <a:off x="8342551" y="476947"/>
          <a:ext cx="467928" cy="548031"/>
        </p:xfrm>
        <a:graphic>
          <a:graphicData uri="http://schemas.openxmlformats.org/drawingml/2006/table">
            <a:tbl>
              <a:tblPr firstRow="1" bandRow="1">
                <a:tableStyleId>{5940675A-B579-460E-94D1-54222C63F5DA}</a:tableStyleId>
              </a:tblPr>
              <a:tblGrid>
                <a:gridCol w="155976"/>
                <a:gridCol w="155976"/>
                <a:gridCol w="155976"/>
              </a:tblGrid>
              <a:tr h="177537">
                <a:tc>
                  <a:txBody>
                    <a:bodyPr/>
                    <a:lstStyle/>
                    <a:p>
                      <a:endParaRPr lang="fr-BE" sz="200" dirty="0"/>
                    </a:p>
                  </a:txBody>
                  <a:tcPr marL="65288" marR="65288" marT="32644" marB="32644">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200" dirty="0"/>
                    </a:p>
                  </a:txBody>
                  <a:tcPr marL="65288" marR="65288" marT="32644" marB="32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200" dirty="0"/>
                    </a:p>
                  </a:txBody>
                  <a:tcPr marL="65288" marR="65288" marT="32644" marB="326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694">
                <a:tc>
                  <a:txBody>
                    <a:bodyPr/>
                    <a:lstStyle/>
                    <a:p>
                      <a:endParaRPr lang="fr-BE" sz="200" dirty="0"/>
                    </a:p>
                  </a:txBody>
                  <a:tcPr marL="65288" marR="65288" marT="32644" marB="32644">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200" dirty="0"/>
                    </a:p>
                  </a:txBody>
                  <a:tcPr marL="65288" marR="65288" marT="32644" marB="32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200" dirty="0"/>
                    </a:p>
                  </a:txBody>
                  <a:tcPr marL="65288" marR="65288" marT="32644" marB="326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800">
                <a:tc>
                  <a:txBody>
                    <a:bodyPr/>
                    <a:lstStyle/>
                    <a:p>
                      <a:endParaRPr lang="fr-BE" sz="200" dirty="0"/>
                    </a:p>
                  </a:txBody>
                  <a:tcPr marL="65288" marR="65288" marT="32644" marB="32644">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fr-BE" sz="200" dirty="0"/>
                    </a:p>
                  </a:txBody>
                  <a:tcPr marL="65288" marR="65288" marT="32644" marB="326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fr-BE" sz="200" dirty="0"/>
                    </a:p>
                  </a:txBody>
                  <a:tcPr marL="65288" marR="65288" marT="32644" marB="326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30" name="ZoneTexte 229"/>
          <p:cNvSpPr txBox="1"/>
          <p:nvPr/>
        </p:nvSpPr>
        <p:spPr>
          <a:xfrm>
            <a:off x="9745594" y="2775797"/>
            <a:ext cx="1364688" cy="276999"/>
          </a:xfrm>
          <a:prstGeom prst="rect">
            <a:avLst/>
          </a:prstGeom>
          <a:noFill/>
        </p:spPr>
        <p:txBody>
          <a:bodyPr wrap="square" rtlCol="0">
            <a:spAutoFit/>
          </a:bodyPr>
          <a:lstStyle/>
          <a:p>
            <a:pPr algn="just"/>
            <a:r>
              <a:rPr lang="fr-BE" sz="1200" b="1" dirty="0" smtClean="0">
                <a:latin typeface="Arial" panose="020B0604020202020204" pitchFamily="34" charset="0"/>
                <a:cs typeface="Arial" panose="020B0604020202020204" pitchFamily="34" charset="0"/>
              </a:rPr>
              <a:t>FE </a:t>
            </a:r>
            <a:r>
              <a:rPr lang="fr-BE" sz="1200" b="1" dirty="0" err="1" smtClean="0">
                <a:latin typeface="Arial" panose="020B0604020202020204" pitchFamily="34" charset="0"/>
                <a:cs typeface="Arial" panose="020B0604020202020204" pitchFamily="34" charset="0"/>
              </a:rPr>
              <a:t>calculations</a:t>
            </a:r>
            <a:endParaRPr lang="fr-BE" sz="1200" b="1" dirty="0">
              <a:latin typeface="Arial" panose="020B0604020202020204" pitchFamily="34" charset="0"/>
              <a:cs typeface="Arial" panose="020B0604020202020204" pitchFamily="34" charset="0"/>
            </a:endParaRPr>
          </a:p>
        </p:txBody>
      </p:sp>
      <p:sp>
        <p:nvSpPr>
          <p:cNvPr id="231" name="ZoneTexte 230"/>
          <p:cNvSpPr txBox="1"/>
          <p:nvPr/>
        </p:nvSpPr>
        <p:spPr>
          <a:xfrm>
            <a:off x="9549378" y="439683"/>
            <a:ext cx="614382" cy="276999"/>
          </a:xfrm>
          <a:prstGeom prst="rect">
            <a:avLst/>
          </a:prstGeom>
          <a:noFill/>
        </p:spPr>
        <p:txBody>
          <a:bodyPr wrap="square" rtlCol="0">
            <a:spAutoFit/>
          </a:bodyPr>
          <a:lstStyle/>
          <a:p>
            <a:pPr algn="just"/>
            <a:r>
              <a:rPr lang="fr-BE" sz="1200" b="1" dirty="0" smtClean="0">
                <a:latin typeface="Arial" panose="020B0604020202020204" pitchFamily="34" charset="0"/>
                <a:cs typeface="Arial" panose="020B0604020202020204" pitchFamily="34" charset="0"/>
              </a:rPr>
              <a:t>REV</a:t>
            </a:r>
            <a:endParaRPr lang="fr-BE" sz="1200" b="1" dirty="0">
              <a:latin typeface="Arial" panose="020B0604020202020204" pitchFamily="34" charset="0"/>
              <a:cs typeface="Arial" panose="020B0604020202020204" pitchFamily="34" charset="0"/>
            </a:endParaRPr>
          </a:p>
        </p:txBody>
      </p:sp>
      <p:sp>
        <p:nvSpPr>
          <p:cNvPr id="232" name="Flèche droite 231"/>
          <p:cNvSpPr/>
          <p:nvPr/>
        </p:nvSpPr>
        <p:spPr>
          <a:xfrm rot="5400000">
            <a:off x="10991652" y="2779866"/>
            <a:ext cx="386367" cy="268863"/>
          </a:xfrm>
          <a:prstGeom prst="rightArrow">
            <a:avLst>
              <a:gd name="adj1" fmla="val 26264"/>
              <a:gd name="adj2" fmla="val 666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33" name="ZoneTexte 232"/>
          <p:cNvSpPr txBox="1"/>
          <p:nvPr/>
        </p:nvSpPr>
        <p:spPr>
          <a:xfrm>
            <a:off x="7676053" y="3056867"/>
            <a:ext cx="1520575" cy="461665"/>
          </a:xfrm>
          <a:prstGeom prst="rect">
            <a:avLst/>
          </a:prstGeom>
          <a:noFill/>
        </p:spPr>
        <p:txBody>
          <a:bodyPr wrap="square" rtlCol="0">
            <a:spAutoFit/>
          </a:bodyPr>
          <a:lstStyle/>
          <a:p>
            <a:pPr algn="just"/>
            <a:r>
              <a:rPr lang="fr-BE" sz="1200" b="1" dirty="0" smtClean="0">
                <a:latin typeface="Arial" panose="020B0604020202020204" pitchFamily="34" charset="0"/>
                <a:cs typeface="Arial" panose="020B0604020202020204" pitchFamily="34" charset="0"/>
              </a:rPr>
              <a:t>FE </a:t>
            </a:r>
            <a:r>
              <a:rPr lang="fr-BE" sz="1200" b="1" dirty="0" err="1" smtClean="0">
                <a:latin typeface="Arial" panose="020B0604020202020204" pitchFamily="34" charset="0"/>
                <a:cs typeface="Arial" panose="020B0604020202020204" pitchFamily="34" charset="0"/>
              </a:rPr>
              <a:t>calculations</a:t>
            </a:r>
            <a:endParaRPr lang="fr-BE" sz="1200" b="1" dirty="0" smtClean="0">
              <a:latin typeface="Arial" panose="020B0604020202020204" pitchFamily="34" charset="0"/>
              <a:cs typeface="Arial" panose="020B0604020202020204" pitchFamily="34" charset="0"/>
            </a:endParaRPr>
          </a:p>
          <a:p>
            <a:pPr algn="just"/>
            <a:r>
              <a:rPr lang="fr-BE" sz="1200" b="1" dirty="0" err="1" smtClean="0">
                <a:latin typeface="Arial" panose="020B0604020202020204" pitchFamily="34" charset="0"/>
                <a:cs typeface="Arial" panose="020B0604020202020204" pitchFamily="34" charset="0"/>
              </a:rPr>
              <a:t>Homogeneisation</a:t>
            </a:r>
            <a:endParaRPr lang="fr-BE" sz="1200" b="1" dirty="0">
              <a:latin typeface="Arial" panose="020B0604020202020204" pitchFamily="34" charset="0"/>
              <a:cs typeface="Arial" panose="020B0604020202020204" pitchFamily="34" charset="0"/>
            </a:endParaRPr>
          </a:p>
        </p:txBody>
      </p:sp>
      <p:sp>
        <p:nvSpPr>
          <p:cNvPr id="234" name="Flèche droite 233"/>
          <p:cNvSpPr/>
          <p:nvPr/>
        </p:nvSpPr>
        <p:spPr>
          <a:xfrm>
            <a:off x="8878292" y="616530"/>
            <a:ext cx="1342926" cy="268863"/>
          </a:xfrm>
          <a:prstGeom prst="rightArrow">
            <a:avLst>
              <a:gd name="adj1" fmla="val 26264"/>
              <a:gd name="adj2" fmla="val 666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mc:AlternateContent xmlns:mc="http://schemas.openxmlformats.org/markup-compatibility/2006" xmlns:a14="http://schemas.microsoft.com/office/drawing/2010/main">
        <mc:Choice Requires="a14">
          <p:sp>
            <p:nvSpPr>
              <p:cNvPr id="235" name="Rectangle 234"/>
              <p:cNvSpPr/>
              <p:nvPr/>
            </p:nvSpPr>
            <p:spPr>
              <a:xfrm>
                <a:off x="6366689" y="2320195"/>
                <a:ext cx="707449" cy="160231"/>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b="0" i="1" dirty="0" smtClean="0">
                    <a:solidFill>
                      <a:schemeClr val="tx1"/>
                    </a:solidFill>
                    <a:latin typeface="LM Roman 12" panose="00000500000000000000" pitchFamily="50" charset="0"/>
                  </a:rPr>
                  <a:t>&gt;</a:t>
                </a:r>
                <a14:m>
                  <m:oMath xmlns:m="http://schemas.openxmlformats.org/officeDocument/2006/math">
                    <m:r>
                      <a:rPr lang="fr-BE" sz="1050" b="0" i="1" smtClean="0">
                        <a:solidFill>
                          <a:schemeClr val="tx1"/>
                        </a:solidFill>
                        <a:latin typeface="Cambria Math" panose="02040503050406030204" pitchFamily="18" charset="0"/>
                      </a:rPr>
                      <m:t>𝑑𝑚</m:t>
                    </m:r>
                  </m:oMath>
                </a14:m>
                <a:endParaRPr lang="fr-BE" i="1" dirty="0">
                  <a:solidFill>
                    <a:schemeClr val="tx1"/>
                  </a:solidFill>
                  <a:latin typeface="LM Roman 12" panose="00000500000000000000" pitchFamily="50" charset="0"/>
                </a:endParaRPr>
              </a:p>
            </p:txBody>
          </p:sp>
        </mc:Choice>
        <mc:Fallback xmlns="">
          <p:sp>
            <p:nvSpPr>
              <p:cNvPr id="235" name="Rectangle 234"/>
              <p:cNvSpPr>
                <a:spLocks noRot="1" noChangeAspect="1" noMove="1" noResize="1" noEditPoints="1" noAdjustHandles="1" noChangeArrowheads="1" noChangeShapeType="1" noTextEdit="1"/>
              </p:cNvSpPr>
              <p:nvPr/>
            </p:nvSpPr>
            <p:spPr>
              <a:xfrm>
                <a:off x="6366689" y="2320195"/>
                <a:ext cx="707449" cy="160231"/>
              </a:xfrm>
              <a:prstGeom prst="rect">
                <a:avLst/>
              </a:prstGeom>
              <a:blipFill rotWithShape="0">
                <a:blip r:embed="rId4"/>
                <a:stretch>
                  <a:fillRect t="-26923" b="-50000"/>
                </a:stretch>
              </a:blipFill>
              <a:ln w="3175">
                <a:noFill/>
              </a:ln>
            </p:spPr>
            <p:txBody>
              <a:bodyPr/>
              <a:lstStyle/>
              <a:p>
                <a:r>
                  <a:rPr lang="en-GB">
                    <a:noFill/>
                  </a:rPr>
                  <a:t> </a:t>
                </a:r>
              </a:p>
            </p:txBody>
          </p:sp>
        </mc:Fallback>
      </mc:AlternateContent>
      <p:pic>
        <p:nvPicPr>
          <p:cNvPr id="236" name="Image 2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1324" y="347429"/>
            <a:ext cx="1720799" cy="2334096"/>
          </a:xfrm>
          <a:prstGeom prst="rect">
            <a:avLst/>
          </a:prstGeom>
        </p:spPr>
      </p:pic>
      <p:sp>
        <p:nvSpPr>
          <p:cNvPr id="237" name="Rectangle 236"/>
          <p:cNvSpPr>
            <a:spLocks noChangeAspect="1"/>
          </p:cNvSpPr>
          <p:nvPr/>
        </p:nvSpPr>
        <p:spPr>
          <a:xfrm>
            <a:off x="10344083" y="343637"/>
            <a:ext cx="1715534" cy="23416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mc:AlternateContent xmlns:mc="http://schemas.openxmlformats.org/markup-compatibility/2006" xmlns:a14="http://schemas.microsoft.com/office/drawing/2010/main">
        <mc:Choice Requires="a14">
          <p:sp>
            <p:nvSpPr>
              <p:cNvPr id="238" name="Rectangle 237"/>
              <p:cNvSpPr/>
              <p:nvPr/>
            </p:nvSpPr>
            <p:spPr>
              <a:xfrm>
                <a:off x="10354202" y="2535593"/>
                <a:ext cx="288000" cy="144000"/>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fr-BE" sz="1050" b="0" i="1" smtClean="0">
                          <a:solidFill>
                            <a:schemeClr val="tx1"/>
                          </a:solidFill>
                          <a:latin typeface="Cambria Math" panose="02040503050406030204" pitchFamily="18" charset="0"/>
                        </a:rPr>
                        <m:t>𝜇</m:t>
                      </m:r>
                      <m:r>
                        <a:rPr lang="fr-BE" sz="1050" b="0" i="1" smtClean="0">
                          <a:solidFill>
                            <a:schemeClr val="tx1"/>
                          </a:solidFill>
                          <a:latin typeface="Cambria Math" panose="02040503050406030204" pitchFamily="18" charset="0"/>
                        </a:rPr>
                        <m:t>𝑚</m:t>
                      </m:r>
                    </m:oMath>
                  </m:oMathPara>
                </a14:m>
                <a:endParaRPr lang="fr-BE" dirty="0">
                  <a:solidFill>
                    <a:schemeClr val="tx1"/>
                  </a:solidFill>
                </a:endParaRPr>
              </a:p>
            </p:txBody>
          </p:sp>
        </mc:Choice>
        <mc:Fallback xmlns="">
          <p:sp>
            <p:nvSpPr>
              <p:cNvPr id="238" name="Rectangle 237"/>
              <p:cNvSpPr>
                <a:spLocks noRot="1" noChangeAspect="1" noMove="1" noResize="1" noEditPoints="1" noAdjustHandles="1" noChangeArrowheads="1" noChangeShapeType="1" noTextEdit="1"/>
              </p:cNvSpPr>
              <p:nvPr/>
            </p:nvSpPr>
            <p:spPr>
              <a:xfrm>
                <a:off x="10354202" y="2535593"/>
                <a:ext cx="288000" cy="144000"/>
              </a:xfrm>
              <a:prstGeom prst="rect">
                <a:avLst/>
              </a:prstGeom>
              <a:blipFill rotWithShape="0">
                <a:blip r:embed="rId6"/>
                <a:stretch>
                  <a:fillRect l="-4255" b="-29167"/>
                </a:stretch>
              </a:blipFill>
              <a:ln w="3175">
                <a:noFill/>
              </a:ln>
            </p:spPr>
            <p:txBody>
              <a:bodyPr/>
              <a:lstStyle/>
              <a:p>
                <a:r>
                  <a:rPr lang="en-GB">
                    <a:noFill/>
                  </a:rPr>
                  <a:t> </a:t>
                </a:r>
              </a:p>
            </p:txBody>
          </p:sp>
        </mc:Fallback>
      </mc:AlternateContent>
      <p:sp>
        <p:nvSpPr>
          <p:cNvPr id="239" name="Rectangle 238"/>
          <p:cNvSpPr>
            <a:spLocks noChangeAspect="1"/>
          </p:cNvSpPr>
          <p:nvPr/>
        </p:nvSpPr>
        <p:spPr>
          <a:xfrm>
            <a:off x="10344083" y="3140657"/>
            <a:ext cx="1715534" cy="23416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0" name="Flèche droite 239"/>
          <p:cNvSpPr/>
          <p:nvPr/>
        </p:nvSpPr>
        <p:spPr>
          <a:xfrm rot="16200000">
            <a:off x="11129850" y="5309901"/>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lèche droite 240"/>
          <p:cNvSpPr/>
          <p:nvPr/>
        </p:nvSpPr>
        <p:spPr>
          <a:xfrm rot="5400000">
            <a:off x="11129850" y="3117296"/>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lèche droite 241"/>
          <p:cNvSpPr/>
          <p:nvPr/>
        </p:nvSpPr>
        <p:spPr>
          <a:xfrm>
            <a:off x="10353461" y="4213598"/>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3" name="ZoneTexte 242"/>
              <p:cNvSpPr txBox="1"/>
              <p:nvPr/>
            </p:nvSpPr>
            <p:spPr>
              <a:xfrm>
                <a:off x="11191231" y="5216756"/>
                <a:ext cx="4010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3</m:t>
                          </m:r>
                        </m:sub>
                      </m:sSub>
                    </m:oMath>
                  </m:oMathPara>
                </a14:m>
                <a:endParaRPr lang="en-GB" sz="1400" dirty="0"/>
              </a:p>
            </p:txBody>
          </p:sp>
        </mc:Choice>
        <mc:Fallback xmlns="">
          <p:sp>
            <p:nvSpPr>
              <p:cNvPr id="243" name="ZoneTexte 242"/>
              <p:cNvSpPr txBox="1">
                <a:spLocks noRot="1" noChangeAspect="1" noMove="1" noResize="1" noEditPoints="1" noAdjustHandles="1" noChangeArrowheads="1" noChangeShapeType="1" noTextEdit="1"/>
              </p:cNvSpPr>
              <p:nvPr/>
            </p:nvSpPr>
            <p:spPr>
              <a:xfrm>
                <a:off x="11191231" y="5216756"/>
                <a:ext cx="401071" cy="307777"/>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4" name="ZoneTexte 243"/>
              <p:cNvSpPr txBox="1"/>
              <p:nvPr/>
            </p:nvSpPr>
            <p:spPr>
              <a:xfrm>
                <a:off x="11206892" y="3026058"/>
                <a:ext cx="4010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3</m:t>
                          </m:r>
                        </m:sub>
                      </m:sSub>
                    </m:oMath>
                  </m:oMathPara>
                </a14:m>
                <a:endParaRPr lang="en-GB" sz="1400" dirty="0"/>
              </a:p>
            </p:txBody>
          </p:sp>
        </mc:Choice>
        <mc:Fallback xmlns="">
          <p:sp>
            <p:nvSpPr>
              <p:cNvPr id="244" name="ZoneTexte 243"/>
              <p:cNvSpPr txBox="1">
                <a:spLocks noRot="1" noChangeAspect="1" noMove="1" noResize="1" noEditPoints="1" noAdjustHandles="1" noChangeArrowheads="1" noChangeShapeType="1" noTextEdit="1"/>
              </p:cNvSpPr>
              <p:nvPr/>
            </p:nvSpPr>
            <p:spPr>
              <a:xfrm>
                <a:off x="11206892" y="3026058"/>
                <a:ext cx="401071" cy="307777"/>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5" name="ZoneTexte 244"/>
              <p:cNvSpPr txBox="1"/>
              <p:nvPr/>
            </p:nvSpPr>
            <p:spPr>
              <a:xfrm>
                <a:off x="11792287" y="3956167"/>
                <a:ext cx="39690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1</m:t>
                          </m:r>
                        </m:sub>
                      </m:sSub>
                    </m:oMath>
                  </m:oMathPara>
                </a14:m>
                <a:endParaRPr lang="en-GB" sz="1400" dirty="0"/>
              </a:p>
            </p:txBody>
          </p:sp>
        </mc:Choice>
        <mc:Fallback xmlns="">
          <p:sp>
            <p:nvSpPr>
              <p:cNvPr id="245" name="ZoneTexte 244"/>
              <p:cNvSpPr txBox="1">
                <a:spLocks noRot="1" noChangeAspect="1" noMove="1" noResize="1" noEditPoints="1" noAdjustHandles="1" noChangeArrowheads="1" noChangeShapeType="1" noTextEdit="1"/>
              </p:cNvSpPr>
              <p:nvPr/>
            </p:nvSpPr>
            <p:spPr>
              <a:xfrm>
                <a:off x="11792287" y="3956167"/>
                <a:ext cx="396904" cy="307777"/>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6" name="ZoneTexte 245"/>
              <p:cNvSpPr txBox="1"/>
              <p:nvPr/>
            </p:nvSpPr>
            <p:spPr>
              <a:xfrm>
                <a:off x="10227009" y="3956167"/>
                <a:ext cx="39690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1</m:t>
                          </m:r>
                        </m:sub>
                      </m:sSub>
                    </m:oMath>
                  </m:oMathPara>
                </a14:m>
                <a:endParaRPr lang="en-GB" sz="1400" dirty="0"/>
              </a:p>
            </p:txBody>
          </p:sp>
        </mc:Choice>
        <mc:Fallback xmlns="">
          <p:sp>
            <p:nvSpPr>
              <p:cNvPr id="246" name="ZoneTexte 245"/>
              <p:cNvSpPr txBox="1">
                <a:spLocks noRot="1" noChangeAspect="1" noMove="1" noResize="1" noEditPoints="1" noAdjustHandles="1" noChangeArrowheads="1" noChangeShapeType="1" noTextEdit="1"/>
              </p:cNvSpPr>
              <p:nvPr/>
            </p:nvSpPr>
            <p:spPr>
              <a:xfrm>
                <a:off x="10227009" y="3956167"/>
                <a:ext cx="396904" cy="307777"/>
              </a:xfrm>
              <a:prstGeom prst="rect">
                <a:avLst/>
              </a:prstGeom>
              <a:blipFill rotWithShape="0">
                <a:blip r:embed="rId10"/>
                <a:stretch>
                  <a:fillRect/>
                </a:stretch>
              </a:blipFill>
            </p:spPr>
            <p:txBody>
              <a:bodyPr/>
              <a:lstStyle/>
              <a:p>
                <a:r>
                  <a:rPr lang="en-GB">
                    <a:noFill/>
                  </a:rPr>
                  <a:t> </a:t>
                </a:r>
              </a:p>
            </p:txBody>
          </p:sp>
        </mc:Fallback>
      </mc:AlternateContent>
      <p:pic>
        <p:nvPicPr>
          <p:cNvPr id="247" name="Image 2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0566" y="3280864"/>
            <a:ext cx="1431944" cy="2048605"/>
          </a:xfrm>
          <a:prstGeom prst="rect">
            <a:avLst/>
          </a:prstGeom>
        </p:spPr>
      </p:pic>
      <mc:AlternateContent xmlns:mc="http://schemas.openxmlformats.org/markup-compatibility/2006" xmlns:a14="http://schemas.microsoft.com/office/drawing/2010/main">
        <mc:Choice Requires="a14">
          <p:sp>
            <p:nvSpPr>
              <p:cNvPr id="248" name="Rectangle 247"/>
              <p:cNvSpPr/>
              <p:nvPr/>
            </p:nvSpPr>
            <p:spPr>
              <a:xfrm>
                <a:off x="10354202" y="5325676"/>
                <a:ext cx="288000" cy="144000"/>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fr-BE" sz="1050" b="0" i="1" smtClean="0">
                          <a:solidFill>
                            <a:schemeClr val="tx1"/>
                          </a:solidFill>
                          <a:latin typeface="Cambria Math" panose="02040503050406030204" pitchFamily="18" charset="0"/>
                        </a:rPr>
                        <m:t>𝜇</m:t>
                      </m:r>
                      <m:r>
                        <a:rPr lang="fr-BE" sz="1050" b="0" i="1" smtClean="0">
                          <a:solidFill>
                            <a:schemeClr val="tx1"/>
                          </a:solidFill>
                          <a:latin typeface="Cambria Math" panose="02040503050406030204" pitchFamily="18" charset="0"/>
                        </a:rPr>
                        <m:t>𝑚</m:t>
                      </m:r>
                    </m:oMath>
                  </m:oMathPara>
                </a14:m>
                <a:endParaRPr lang="fr-BE" dirty="0">
                  <a:solidFill>
                    <a:schemeClr val="tx1"/>
                  </a:solidFill>
                </a:endParaRPr>
              </a:p>
            </p:txBody>
          </p:sp>
        </mc:Choice>
        <mc:Fallback xmlns="">
          <p:sp>
            <p:nvSpPr>
              <p:cNvPr id="248" name="Rectangle 247"/>
              <p:cNvSpPr>
                <a:spLocks noRot="1" noChangeAspect="1" noMove="1" noResize="1" noEditPoints="1" noAdjustHandles="1" noChangeArrowheads="1" noChangeShapeType="1" noTextEdit="1"/>
              </p:cNvSpPr>
              <p:nvPr/>
            </p:nvSpPr>
            <p:spPr>
              <a:xfrm>
                <a:off x="10354202" y="5325676"/>
                <a:ext cx="288000" cy="144000"/>
              </a:xfrm>
              <a:prstGeom prst="rect">
                <a:avLst/>
              </a:prstGeom>
              <a:blipFill rotWithShape="0">
                <a:blip r:embed="rId11"/>
                <a:stretch>
                  <a:fillRect l="-4255" b="-34783"/>
                </a:stretch>
              </a:blipFill>
              <a:ln w="3175">
                <a:noFill/>
              </a:ln>
            </p:spPr>
            <p:txBody>
              <a:bodyPr/>
              <a:lstStyle/>
              <a:p>
                <a:r>
                  <a:rPr lang="en-GB">
                    <a:noFill/>
                  </a:rPr>
                  <a:t> </a:t>
                </a:r>
              </a:p>
            </p:txBody>
          </p:sp>
        </mc:Fallback>
      </mc:AlternateContent>
      <p:sp>
        <p:nvSpPr>
          <p:cNvPr id="249" name="ZoneTexte 248"/>
          <p:cNvSpPr txBox="1"/>
          <p:nvPr/>
        </p:nvSpPr>
        <p:spPr>
          <a:xfrm>
            <a:off x="10402592" y="28484"/>
            <a:ext cx="1598515" cy="307777"/>
          </a:xfrm>
          <a:prstGeom prst="rect">
            <a:avLst/>
          </a:prstGeom>
          <a:noFill/>
        </p:spPr>
        <p:txBody>
          <a:bodyPr wrap="none" rtlCol="0">
            <a:spAutoFit/>
          </a:bodyPr>
          <a:lstStyle/>
          <a:p>
            <a:r>
              <a:rPr lang="fr-BE" sz="1400" dirty="0" err="1" smtClean="0">
                <a:latin typeface="Arial" panose="020B0604020202020204" pitchFamily="34" charset="0"/>
                <a:cs typeface="Arial" panose="020B0604020202020204" pitchFamily="34" charset="0"/>
              </a:rPr>
              <a:t>Microscopic</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scale</a:t>
            </a:r>
            <a:endParaRPr lang="en-GB" sz="1400" dirty="0">
              <a:latin typeface="Arial" panose="020B0604020202020204" pitchFamily="34" charset="0"/>
              <a:cs typeface="Arial" panose="020B0604020202020204" pitchFamily="34" charset="0"/>
            </a:endParaRPr>
          </a:p>
        </p:txBody>
      </p:sp>
      <p:sp>
        <p:nvSpPr>
          <p:cNvPr id="250" name="ZoneTexte 249"/>
          <p:cNvSpPr txBox="1"/>
          <p:nvPr/>
        </p:nvSpPr>
        <p:spPr>
          <a:xfrm>
            <a:off x="6367297" y="49291"/>
            <a:ext cx="1657826" cy="307777"/>
          </a:xfrm>
          <a:prstGeom prst="rect">
            <a:avLst/>
          </a:prstGeom>
          <a:noFill/>
        </p:spPr>
        <p:txBody>
          <a:bodyPr wrap="none" rtlCol="0">
            <a:spAutoFit/>
          </a:bodyPr>
          <a:lstStyle/>
          <a:p>
            <a:r>
              <a:rPr lang="fr-BE" sz="1400" dirty="0" err="1" smtClean="0">
                <a:latin typeface="Arial" panose="020B0604020202020204" pitchFamily="34" charset="0"/>
                <a:cs typeface="Arial" panose="020B0604020202020204" pitchFamily="34" charset="0"/>
              </a:rPr>
              <a:t>Macroscopic</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scale</a:t>
            </a:r>
            <a:endParaRPr lang="en-GB" sz="1400" dirty="0">
              <a:latin typeface="Arial" panose="020B0604020202020204" pitchFamily="34" charset="0"/>
              <a:cs typeface="Arial" panose="020B0604020202020204" pitchFamily="34" charset="0"/>
            </a:endParaRPr>
          </a:p>
        </p:txBody>
      </p:sp>
      <p:sp>
        <p:nvSpPr>
          <p:cNvPr id="251" name="Flèche en arc 250"/>
          <p:cNvSpPr/>
          <p:nvPr/>
        </p:nvSpPr>
        <p:spPr>
          <a:xfrm rot="16200000">
            <a:off x="7375182" y="-243237"/>
            <a:ext cx="5705474" cy="3391333"/>
          </a:xfrm>
          <a:prstGeom prst="circularArrow">
            <a:avLst>
              <a:gd name="adj1" fmla="val 1816"/>
              <a:gd name="adj2" fmla="val 344605"/>
              <a:gd name="adj3" fmla="val 16518492"/>
              <a:gd name="adj4" fmla="val 10692912"/>
              <a:gd name="adj5" fmla="val 34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52" name="ZoneTexte 251"/>
          <p:cNvSpPr txBox="1"/>
          <p:nvPr/>
        </p:nvSpPr>
        <p:spPr>
          <a:xfrm>
            <a:off x="11933177" y="655727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3552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a:spLocks noGrp="1"/>
          </p:cNvSpPr>
          <p:nvPr>
            <p:ph type="title"/>
          </p:nvPr>
        </p:nvSpPr>
        <p:spPr>
          <a:xfrm>
            <a:off x="864000" y="827996"/>
            <a:ext cx="10489800" cy="686481"/>
          </a:xfrm>
        </p:spPr>
        <p:txBody>
          <a:bodyPr>
            <a:normAutofit fontScale="90000"/>
          </a:bodyPr>
          <a:lstStyle/>
          <a:p>
            <a:r>
              <a:rPr lang="fr-BE" err="1" smtClean="0"/>
              <a:t>References</a:t>
            </a:r>
            <a:endParaRPr lang="en-GB"/>
          </a:p>
        </p:txBody>
      </p:sp>
      <p:sp>
        <p:nvSpPr>
          <p:cNvPr id="2" name="Rectangle 1"/>
          <p:cNvSpPr/>
          <p:nvPr/>
        </p:nvSpPr>
        <p:spPr>
          <a:xfrm>
            <a:off x="864000" y="1746697"/>
            <a:ext cx="11328000" cy="3924151"/>
          </a:xfrm>
          <a:prstGeom prst="rect">
            <a:avLst/>
          </a:prstGeom>
        </p:spPr>
        <p:txBody>
          <a:bodyPr wrap="square">
            <a:spAutoFit/>
          </a:bodyPr>
          <a:lstStyle/>
          <a:p>
            <a:pPr marL="342900" indent="-342900" algn="just">
              <a:spcAft>
                <a:spcPts val="600"/>
              </a:spcAft>
              <a:buFont typeface="+mj-lt"/>
              <a:buAutoNum type="arabicPeriod"/>
            </a:pPr>
            <a:r>
              <a:rPr lang="de-DE" sz="1600" dirty="0" err="1">
                <a:latin typeface="Arial" panose="020B0604020202020204" pitchFamily="34" charset="0"/>
                <a:cs typeface="Arial" panose="020B0604020202020204" pitchFamily="34" charset="0"/>
              </a:rPr>
              <a:t>Ensi</a:t>
            </a:r>
            <a:r>
              <a:rPr lang="de-DE" sz="1600" dirty="0">
                <a:latin typeface="Arial" panose="020B0604020202020204" pitchFamily="34" charset="0"/>
                <a:cs typeface="Arial" panose="020B0604020202020204" pitchFamily="34" charset="0"/>
              </a:rPr>
              <a:t> (2013) Geologische Tiefenlager, Radioaktive </a:t>
            </a:r>
            <a:r>
              <a:rPr lang="de-DE" sz="1600" dirty="0" err="1">
                <a:latin typeface="Arial" panose="020B0604020202020204" pitchFamily="34" charset="0"/>
                <a:cs typeface="Arial" panose="020B0604020202020204" pitchFamily="34" charset="0"/>
              </a:rPr>
              <a:t>abfälle</a:t>
            </a:r>
            <a:r>
              <a:rPr lang="de-DE" sz="1600" dirty="0">
                <a:latin typeface="Arial" panose="020B0604020202020204" pitchFamily="34" charset="0"/>
                <a:cs typeface="Arial" panose="020B0604020202020204" pitchFamily="34" charset="0"/>
              </a:rPr>
              <a:t> sicher entsorgen, </a:t>
            </a:r>
            <a:r>
              <a:rPr lang="fr-FR" sz="1600" dirty="0">
                <a:latin typeface="Arial" panose="020B0604020202020204" pitchFamily="34" charset="0"/>
                <a:cs typeface="Arial" panose="020B0604020202020204" pitchFamily="34" charset="0"/>
              </a:rPr>
              <a:t>Rapport, 2013</a:t>
            </a:r>
            <a:r>
              <a:rPr lang="fr-FR" sz="1600" dirty="0" smtClean="0">
                <a:latin typeface="Arial" panose="020B0604020202020204" pitchFamily="34" charset="0"/>
                <a:cs typeface="Arial" panose="020B0604020202020204" pitchFamily="34" charset="0"/>
              </a:rPr>
              <a:t>.</a:t>
            </a:r>
          </a:p>
          <a:p>
            <a:pPr marL="342900" indent="-342900" algn="just">
              <a:spcAft>
                <a:spcPts val="600"/>
              </a:spcAft>
              <a:buFont typeface="+mj-lt"/>
              <a:buAutoNum type="arabicPeriod"/>
            </a:pPr>
            <a:r>
              <a:rPr lang="en-US" sz="1600" dirty="0">
                <a:latin typeface="Arial" panose="020B0604020202020204" pitchFamily="34" charset="0"/>
                <a:cs typeface="Arial" panose="020B0604020202020204" pitchFamily="34" charset="0"/>
              </a:rPr>
              <a:t>M. Van </a:t>
            </a:r>
            <a:r>
              <a:rPr lang="en-US" sz="1600" dirty="0" err="1">
                <a:latin typeface="Arial" panose="020B0604020202020204" pitchFamily="34" charset="0"/>
                <a:cs typeface="Arial" panose="020B0604020202020204" pitchFamily="34" charset="0"/>
              </a:rPr>
              <a:t>Geet</a:t>
            </a:r>
            <a:r>
              <a:rPr lang="en-US" sz="1600" dirty="0">
                <a:latin typeface="Arial" panose="020B0604020202020204" pitchFamily="34" charset="0"/>
                <a:cs typeface="Arial" panose="020B0604020202020204" pitchFamily="34" charset="0"/>
              </a:rPr>
              <a:t>, R. Gens (</a:t>
            </a:r>
            <a:r>
              <a:rPr lang="en-US" sz="1600" dirty="0" err="1">
                <a:latin typeface="Arial" panose="020B0604020202020204" pitchFamily="34" charset="0"/>
                <a:cs typeface="Arial" panose="020B0604020202020204" pitchFamily="34" charset="0"/>
              </a:rPr>
              <a:t>Ondraf</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Niras</a:t>
            </a:r>
            <a:r>
              <a:rPr lang="en-US" sz="1600" dirty="0">
                <a:latin typeface="Arial" panose="020B0604020202020204" pitchFamily="34" charset="0"/>
                <a:cs typeface="Arial" panose="020B0604020202020204" pitchFamily="34" charset="0"/>
              </a:rPr>
              <a:t> 2014), </a:t>
            </a:r>
            <a:r>
              <a:rPr lang="en-GB" sz="1600" dirty="0">
                <a:latin typeface="Arial" panose="020B0604020202020204" pitchFamily="34" charset="0"/>
                <a:cs typeface="Arial" panose="020B0604020202020204" pitchFamily="34" charset="0"/>
              </a:rPr>
              <a:t>Research on the long-term evolution of high-level waste forms in the frame of the Belgian research programme on geological disposal of high active and/ or long lived waste 1</a:t>
            </a:r>
            <a:r>
              <a:rPr lang="en-US" sz="1600" dirty="0">
                <a:latin typeface="Arial" panose="020B0604020202020204" pitchFamily="34" charset="0"/>
                <a:cs typeface="Arial" panose="020B0604020202020204" pitchFamily="34" charset="0"/>
              </a:rPr>
              <a:t>9th Exchange Meeting– Rev. IFP, Vol. 60, No. 1, pp. 121-139</a:t>
            </a:r>
            <a:r>
              <a:rPr lang="en-US" sz="1600" dirty="0" smtClean="0">
                <a:latin typeface="Arial" panose="020B0604020202020204" pitchFamily="34" charset="0"/>
                <a:cs typeface="Arial" panose="020B0604020202020204" pitchFamily="34" charset="0"/>
              </a:rPr>
              <a:t>.</a:t>
            </a:r>
          </a:p>
          <a:p>
            <a:pPr marL="342900" indent="-342900" algn="just">
              <a:spcAft>
                <a:spcPts val="600"/>
              </a:spcAft>
              <a:buFont typeface="+mj-lt"/>
              <a:buAutoNum type="arabicPeriod"/>
            </a:pPr>
            <a:r>
              <a:rPr lang="fr-FR" sz="1600" dirty="0">
                <a:latin typeface="Arial" panose="020B0604020202020204" pitchFamily="34" charset="0"/>
                <a:cs typeface="Arial" panose="020B0604020202020204" pitchFamily="34" charset="0"/>
              </a:rPr>
              <a:t>F. </a:t>
            </a:r>
            <a:r>
              <a:rPr lang="fr-FR" sz="1600" dirty="0" err="1">
                <a:latin typeface="Arial" panose="020B0604020202020204" pitchFamily="34" charset="0"/>
                <a:cs typeface="Arial" panose="020B0604020202020204" pitchFamily="34" charset="0"/>
              </a:rPr>
              <a:t>Collin</a:t>
            </a:r>
            <a:r>
              <a:rPr lang="fr-FR" sz="1600" dirty="0">
                <a:latin typeface="Arial" panose="020B0604020202020204" pitchFamily="34" charset="0"/>
                <a:cs typeface="Arial" panose="020B0604020202020204" pitchFamily="34" charset="0"/>
              </a:rPr>
              <a:t>, Couplages thermo-hydro-</a:t>
            </a:r>
            <a:r>
              <a:rPr lang="fr-FR" sz="1600" dirty="0" err="1">
                <a:latin typeface="Arial" panose="020B0604020202020204" pitchFamily="34" charset="0"/>
                <a:cs typeface="Arial" panose="020B0604020202020204" pitchFamily="34" charset="0"/>
              </a:rPr>
              <a:t>mecaniques</a:t>
            </a:r>
            <a:r>
              <a:rPr lang="fr-FR" sz="1600" dirty="0">
                <a:latin typeface="Arial" panose="020B0604020202020204" pitchFamily="34" charset="0"/>
                <a:cs typeface="Arial" panose="020B0604020202020204" pitchFamily="34" charset="0"/>
              </a:rPr>
              <a:t> dans les sols et les roches tendres partielle</a:t>
            </a:r>
            <a:r>
              <a:rPr lang="en-GB" sz="1600" dirty="0" err="1">
                <a:latin typeface="Arial" panose="020B0604020202020204" pitchFamily="34" charset="0"/>
                <a:cs typeface="Arial" panose="020B0604020202020204" pitchFamily="34" charset="0"/>
              </a:rPr>
              <a:t>ment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saturés</a:t>
            </a:r>
            <a:r>
              <a:rPr lang="en-GB" sz="1600" dirty="0">
                <a:latin typeface="Arial" panose="020B0604020202020204" pitchFamily="34" charset="0"/>
                <a:cs typeface="Arial" panose="020B0604020202020204" pitchFamily="34" charset="0"/>
              </a:rPr>
              <a:t>, Doctoral thesis, University of Liege, 2003.</a:t>
            </a:r>
          </a:p>
          <a:p>
            <a:pPr marL="342900" indent="-342900" algn="just">
              <a:spcAft>
                <a:spcPts val="600"/>
              </a:spcAft>
              <a:buFont typeface="+mj-lt"/>
              <a:buAutoNum type="arabicPeriod"/>
            </a:pPr>
            <a:r>
              <a:rPr lang="en-GB" sz="1600" dirty="0">
                <a:latin typeface="Arial" panose="020B0604020202020204" pitchFamily="34" charset="0"/>
                <a:cs typeface="Arial" panose="020B0604020202020204" pitchFamily="34" charset="0"/>
              </a:rPr>
              <a:t>B. </a:t>
            </a:r>
            <a:r>
              <a:rPr lang="en-GB" sz="1600" dirty="0" err="1">
                <a:latin typeface="Arial" panose="020B0604020202020204" pitchFamily="34" charset="0"/>
                <a:cs typeface="Arial" panose="020B0604020202020204" pitchFamily="34" charset="0"/>
              </a:rPr>
              <a:t>Pardoen</a:t>
            </a:r>
            <a:r>
              <a:rPr lang="en-GB" sz="1600" dirty="0">
                <a:latin typeface="Arial" panose="020B0604020202020204" pitchFamily="34" charset="0"/>
                <a:cs typeface="Arial" panose="020B0604020202020204" pitchFamily="34" charset="0"/>
              </a:rPr>
              <a:t>, S. </a:t>
            </a:r>
            <a:r>
              <a:rPr lang="en-GB" sz="1600" dirty="0" err="1">
                <a:latin typeface="Arial" panose="020B0604020202020204" pitchFamily="34" charset="0"/>
                <a:cs typeface="Arial" panose="020B0604020202020204" pitchFamily="34" charset="0"/>
              </a:rPr>
              <a:t>Levasseur</a:t>
            </a:r>
            <a:r>
              <a:rPr lang="en-GB" sz="1600" dirty="0">
                <a:latin typeface="Arial" panose="020B0604020202020204" pitchFamily="34" charset="0"/>
                <a:cs typeface="Arial" panose="020B0604020202020204" pitchFamily="34" charset="0"/>
              </a:rPr>
              <a:t>, and F. Collin, Using Local Second Gradient Model and Shear Strain Localisation to Model the Excavation Damaged Zone in Unsaturated Claystone. Rock Mech. Rock Eng., 48(2):691-714, 2015.</a:t>
            </a:r>
          </a:p>
          <a:p>
            <a:pPr marL="342900" indent="-342900" algn="just">
              <a:spcAft>
                <a:spcPts val="600"/>
              </a:spcAft>
              <a:buFont typeface="+mj-lt"/>
              <a:buAutoNum type="arabicPeriod"/>
            </a:pPr>
            <a:r>
              <a:rPr lang="fr-BE" sz="1600" dirty="0">
                <a:latin typeface="Arial" panose="020B0604020202020204" pitchFamily="34" charset="0"/>
                <a:cs typeface="Arial" panose="020B0604020202020204" pitchFamily="34" charset="0"/>
              </a:rPr>
              <a:t>B. </a:t>
            </a:r>
            <a:r>
              <a:rPr lang="fr-BE" sz="1600" dirty="0" err="1">
                <a:latin typeface="Arial" panose="020B0604020202020204" pitchFamily="34" charset="0"/>
                <a:cs typeface="Arial" panose="020B0604020202020204" pitchFamily="34" charset="0"/>
              </a:rPr>
              <a:t>Pardoen</a:t>
            </a:r>
            <a:r>
              <a:rPr lang="fr-BE" sz="1600" dirty="0">
                <a:latin typeface="Arial" panose="020B0604020202020204" pitchFamily="34" charset="0"/>
                <a:cs typeface="Arial" panose="020B0604020202020204" pitchFamily="34" charset="0"/>
              </a:rPr>
              <a:t>, S. Levasseur, and F. </a:t>
            </a:r>
            <a:r>
              <a:rPr lang="fr-BE" sz="1600" dirty="0" err="1">
                <a:latin typeface="Arial" panose="020B0604020202020204" pitchFamily="34" charset="0"/>
                <a:cs typeface="Arial" panose="020B0604020202020204" pitchFamily="34" charset="0"/>
              </a:rPr>
              <a:t>Collin</a:t>
            </a:r>
            <a:r>
              <a:rPr lang="fr-BE" sz="1600" dirty="0">
                <a:latin typeface="Arial" panose="020B0604020202020204" pitchFamily="34" charset="0"/>
                <a:cs typeface="Arial" panose="020B0604020202020204" pitchFamily="34" charset="0"/>
              </a:rPr>
              <a:t>, Excavation </a:t>
            </a:r>
            <a:r>
              <a:rPr lang="fr-BE" sz="1600" dirty="0" err="1">
                <a:latin typeface="Arial" panose="020B0604020202020204" pitchFamily="34" charset="0"/>
                <a:cs typeface="Arial" panose="020B0604020202020204" pitchFamily="34" charset="0"/>
              </a:rPr>
              <a:t>damaged</a:t>
            </a:r>
            <a:r>
              <a:rPr lang="fr-BE" sz="1600" dirty="0">
                <a:latin typeface="Arial" panose="020B0604020202020204" pitchFamily="34" charset="0"/>
                <a:cs typeface="Arial" panose="020B0604020202020204" pitchFamily="34" charset="0"/>
              </a:rPr>
              <a:t> zone </a:t>
            </a:r>
            <a:r>
              <a:rPr lang="fr-BE" sz="1600" dirty="0" err="1">
                <a:latin typeface="Arial" panose="020B0604020202020204" pitchFamily="34" charset="0"/>
                <a:cs typeface="Arial" panose="020B0604020202020204" pitchFamily="34" charset="0"/>
              </a:rPr>
              <a:t>modelling</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including</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hydraulic</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permeability</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evolution</a:t>
            </a:r>
            <a:r>
              <a:rPr lang="fr-BE" sz="1600" dirty="0">
                <a:latin typeface="Arial" panose="020B0604020202020204" pitchFamily="34" charset="0"/>
                <a:cs typeface="Arial" panose="020B0604020202020204" pitchFamily="34" charset="0"/>
              </a:rPr>
              <a:t> in </a:t>
            </a:r>
            <a:r>
              <a:rPr lang="fr-BE" sz="1600" dirty="0" err="1">
                <a:latin typeface="Arial" panose="020B0604020202020204" pitchFamily="34" charset="0"/>
                <a:cs typeface="Arial" panose="020B0604020202020204" pitchFamily="34" charset="0"/>
              </a:rPr>
              <a:t>unsaturated</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argilaceous</a:t>
            </a:r>
            <a:r>
              <a:rPr lang="fr-BE" sz="1600" dirty="0">
                <a:latin typeface="Arial" panose="020B0604020202020204" pitchFamily="34" charset="0"/>
                <a:cs typeface="Arial" panose="020B0604020202020204" pitchFamily="34" charset="0"/>
              </a:rPr>
              <a:t> rock, </a:t>
            </a:r>
            <a:r>
              <a:rPr lang="en-GB" sz="1600" dirty="0" err="1">
                <a:latin typeface="Arial" panose="020B0604020202020204" pitchFamily="34" charset="0"/>
                <a:cs typeface="Arial" panose="020B0604020202020204" pitchFamily="34" charset="0"/>
              </a:rPr>
              <a:t>In:Khalili</a:t>
            </a:r>
            <a:r>
              <a:rPr lang="en-GB" sz="1600" dirty="0">
                <a:latin typeface="Arial" panose="020B0604020202020204" pitchFamily="34" charset="0"/>
                <a:cs typeface="Arial" panose="020B0604020202020204" pitchFamily="34" charset="0"/>
              </a:rPr>
              <a:t> N, Russell AR</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Khoshghalb</a:t>
            </a:r>
            <a:r>
              <a:rPr lang="en-GB" sz="1600" dirty="0" smtClean="0">
                <a:latin typeface="Arial" panose="020B0604020202020204" pitchFamily="34" charset="0"/>
                <a:cs typeface="Arial" panose="020B0604020202020204" pitchFamily="34" charset="0"/>
              </a:rPr>
              <a:t> A, eds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Unsaturated </a:t>
            </a:r>
            <a:r>
              <a:rPr lang="en-GB" sz="1600" dirty="0" err="1" smtClean="0">
                <a:latin typeface="Arial" panose="020B0604020202020204" pitchFamily="34" charset="0"/>
                <a:cs typeface="Arial" panose="020B0604020202020204" pitchFamily="34" charset="0"/>
              </a:rPr>
              <a:t>soils:research</a:t>
            </a:r>
            <a:r>
              <a:rPr lang="en-GB" sz="1600" dirty="0" smtClean="0">
                <a:latin typeface="Arial" panose="020B0604020202020204" pitchFamily="34" charset="0"/>
                <a:cs typeface="Arial" panose="020B0604020202020204" pitchFamily="34" charset="0"/>
              </a:rPr>
              <a:t> and applications</a:t>
            </a:r>
            <a:r>
              <a:rPr lang="en-GB" sz="1600" dirty="0">
                <a:latin typeface="Arial" panose="020B0604020202020204" pitchFamily="34" charset="0"/>
                <a:cs typeface="Arial" panose="020B0604020202020204" pitchFamily="34" charset="0"/>
              </a:rPr>
              <a:t>. London: </a:t>
            </a:r>
            <a:r>
              <a:rPr lang="en-GB" sz="1600" dirty="0" smtClean="0">
                <a:latin typeface="Arial" panose="020B0604020202020204" pitchFamily="34" charset="0"/>
                <a:cs typeface="Arial" panose="020B0604020202020204" pitchFamily="34" charset="0"/>
              </a:rPr>
              <a:t>CRC Press</a:t>
            </a:r>
            <a:r>
              <a:rPr lang="en-GB" sz="1600" dirty="0">
                <a:latin typeface="Arial" panose="020B0604020202020204" pitchFamily="34" charset="0"/>
                <a:cs typeface="Arial" panose="020B0604020202020204" pitchFamily="34" charset="0"/>
              </a:rPr>
              <a:t>, 387–1393, 2014</a:t>
            </a:r>
            <a:r>
              <a:rPr lang="en-GB" sz="1600" dirty="0" smtClean="0">
                <a:latin typeface="Arial" panose="020B0604020202020204" pitchFamily="34" charset="0"/>
                <a:cs typeface="Arial" panose="020B0604020202020204" pitchFamily="34" charset="0"/>
              </a:rPr>
              <a:t>.</a:t>
            </a:r>
          </a:p>
          <a:p>
            <a:pPr marL="342900" indent="-342900" algn="just">
              <a:spcAft>
                <a:spcPts val="600"/>
              </a:spcAft>
              <a:buFont typeface="+mj-lt"/>
              <a:buAutoNum type="arabicPeriod"/>
            </a:pPr>
            <a:r>
              <a:rPr lang="nl-NL" sz="1600" dirty="0">
                <a:latin typeface="Arial" panose="020B0604020202020204" pitchFamily="34" charset="0"/>
                <a:cs typeface="Arial" panose="020B0604020202020204" pitchFamily="34" charset="0"/>
              </a:rPr>
              <a:t>B. Van Den </a:t>
            </a:r>
            <a:r>
              <a:rPr lang="nl-NL" sz="1600" dirty="0" err="1">
                <a:latin typeface="Arial" panose="020B0604020202020204" pitchFamily="34" charset="0"/>
                <a:cs typeface="Arial" panose="020B0604020202020204" pitchFamily="34" charset="0"/>
              </a:rPr>
              <a:t>Eijnden</a:t>
            </a:r>
            <a:r>
              <a:rPr lang="nl-NL" sz="1600" dirty="0">
                <a:latin typeface="Arial" panose="020B0604020202020204" pitchFamily="34" charset="0"/>
                <a:cs typeface="Arial" panose="020B0604020202020204" pitchFamily="34" charset="0"/>
              </a:rPr>
              <a:t>, P. </a:t>
            </a:r>
            <a:r>
              <a:rPr lang="nl-NL" sz="1600" dirty="0" err="1">
                <a:latin typeface="Arial" panose="020B0604020202020204" pitchFamily="34" charset="0"/>
                <a:cs typeface="Arial" panose="020B0604020202020204" pitchFamily="34" charset="0"/>
              </a:rPr>
              <a:t>Bésuelle</a:t>
            </a:r>
            <a:r>
              <a:rPr lang="nl-NL" sz="1600" dirty="0">
                <a:latin typeface="Arial" panose="020B0604020202020204" pitchFamily="34" charset="0"/>
                <a:cs typeface="Arial" panose="020B0604020202020204" pitchFamily="34" charset="0"/>
              </a:rPr>
              <a:t>, F. Collin &amp;  R. </a:t>
            </a:r>
            <a:r>
              <a:rPr lang="nl-NL" sz="1600" dirty="0" err="1">
                <a:latin typeface="Arial" panose="020B0604020202020204" pitchFamily="34" charset="0"/>
                <a:cs typeface="Arial" panose="020B0604020202020204" pitchFamily="34" charset="0"/>
              </a:rPr>
              <a:t>Chambon</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Doublescale</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modelling</a:t>
            </a:r>
            <a:r>
              <a:rPr lang="nl-NL" sz="1600" dirty="0">
                <a:latin typeface="Arial" panose="020B0604020202020204" pitchFamily="34" charset="0"/>
                <a:cs typeface="Arial" panose="020B0604020202020204" pitchFamily="34" charset="0"/>
              </a:rPr>
              <a:t> of </a:t>
            </a:r>
            <a:r>
              <a:rPr lang="en-US" sz="1600" dirty="0" err="1">
                <a:latin typeface="Arial" panose="020B0604020202020204" pitchFamily="34" charset="0"/>
                <a:cs typeface="Arial" panose="020B0604020202020204" pitchFamily="34" charset="0"/>
              </a:rPr>
              <a:t>hydromechanical</a:t>
            </a:r>
            <a:r>
              <a:rPr lang="en-US" sz="1600" dirty="0">
                <a:latin typeface="Arial" panose="020B0604020202020204" pitchFamily="34" charset="0"/>
                <a:cs typeface="Arial" panose="020B0604020202020204" pitchFamily="34" charset="0"/>
              </a:rPr>
              <a:t> coupling and anisotropy in localization problems, International Symposium on </a:t>
            </a:r>
            <a:r>
              <a:rPr lang="en-US" sz="1600" dirty="0" err="1">
                <a:latin typeface="Arial" panose="020B0604020202020204" pitchFamily="34" charset="0"/>
                <a:cs typeface="Arial" panose="020B0604020202020204" pitchFamily="34" charset="0"/>
              </a:rPr>
              <a:t>Geomechanics</a:t>
            </a:r>
            <a:r>
              <a:rPr lang="en-US" sz="1600" dirty="0">
                <a:latin typeface="Arial" panose="020B0604020202020204" pitchFamily="34" charset="0"/>
                <a:cs typeface="Arial" panose="020B0604020202020204" pitchFamily="34" charset="0"/>
              </a:rPr>
              <a:t> from Micro to Macro, vol. 2, pp. 857-862, 2014</a:t>
            </a:r>
            <a:r>
              <a:rPr lang="en-US"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5" name="ZoneTexte 4"/>
          <p:cNvSpPr txBox="1"/>
          <p:nvPr/>
        </p:nvSpPr>
        <p:spPr>
          <a:xfrm>
            <a:off x="11933177" y="655727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25837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71"/>
          <p:cNvPicPr>
            <a:picLocks noChangeAspect="1"/>
          </p:cNvPicPr>
          <p:nvPr/>
        </p:nvPicPr>
        <p:blipFill rotWithShape="1">
          <a:blip r:embed="rId3">
            <a:extLst>
              <a:ext uri="{28A0092B-C50C-407E-A947-70E740481C1C}">
                <a14:useLocalDpi xmlns:a14="http://schemas.microsoft.com/office/drawing/2010/main" val="0"/>
              </a:ext>
            </a:extLst>
          </a:blip>
          <a:srcRect l="1303" t="4388" r="24637"/>
          <a:stretch/>
        </p:blipFill>
        <p:spPr>
          <a:xfrm>
            <a:off x="7532914" y="0"/>
            <a:ext cx="4659086" cy="5622463"/>
          </a:xfrm>
          <a:prstGeom prst="rect">
            <a:avLst/>
          </a:prstGeom>
        </p:spPr>
      </p:pic>
      <p:sp>
        <p:nvSpPr>
          <p:cNvPr id="3" name="Titre 2"/>
          <p:cNvSpPr>
            <a:spLocks noGrp="1"/>
          </p:cNvSpPr>
          <p:nvPr>
            <p:ph type="title"/>
          </p:nvPr>
        </p:nvSpPr>
        <p:spPr>
          <a:xfrm>
            <a:off x="864000" y="827996"/>
            <a:ext cx="2365897" cy="686481"/>
          </a:xfrm>
        </p:spPr>
        <p:txBody>
          <a:bodyPr>
            <a:normAutofit fontScale="90000"/>
          </a:bodyPr>
          <a:lstStyle/>
          <a:p>
            <a:r>
              <a:rPr lang="en-GB" dirty="0" smtClean="0"/>
              <a:t>About me</a:t>
            </a:r>
            <a:endParaRPr lang="en-GB" dirty="0"/>
          </a:p>
        </p:txBody>
      </p:sp>
      <p:sp>
        <p:nvSpPr>
          <p:cNvPr id="64" name="ZoneTexte 63"/>
          <p:cNvSpPr txBox="1"/>
          <p:nvPr/>
        </p:nvSpPr>
        <p:spPr>
          <a:xfrm>
            <a:off x="864000" y="1514477"/>
            <a:ext cx="4202754" cy="2108269"/>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Background</a:t>
            </a:r>
          </a:p>
          <a:p>
            <a:pPr>
              <a:lnSpc>
                <a:spcPct val="150000"/>
              </a:lnSpc>
            </a:pPr>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Belgian</a:t>
            </a:r>
            <a:r>
              <a:rPr lang="fr-BE" sz="1400" dirty="0" smtClean="0">
                <a:latin typeface="Arial" panose="020B0604020202020204" pitchFamily="34" charset="0"/>
                <a:cs typeface="Arial" panose="020B0604020202020204" pitchFamily="34" charset="0"/>
              </a:rPr>
              <a:t> PhD </a:t>
            </a:r>
            <a:r>
              <a:rPr lang="fr-BE" sz="1400" dirty="0" err="1" smtClean="0">
                <a:latin typeface="Arial" panose="020B0604020202020204" pitchFamily="34" charset="0"/>
                <a:cs typeface="Arial" panose="020B0604020202020204" pitchFamily="34" charset="0"/>
              </a:rPr>
              <a:t>student</a:t>
            </a:r>
            <a:endParaRPr lang="fr-BE" sz="1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University</a:t>
            </a:r>
            <a:r>
              <a:rPr lang="fr-BE" sz="1400" dirty="0" smtClean="0">
                <a:latin typeface="Arial" panose="020B0604020202020204" pitchFamily="34" charset="0"/>
                <a:cs typeface="Arial" panose="020B0604020202020204" pitchFamily="34" charset="0"/>
              </a:rPr>
              <a:t> of Liège, </a:t>
            </a:r>
            <a:r>
              <a:rPr lang="fr-BE" sz="1400" dirty="0" err="1" smtClean="0">
                <a:latin typeface="Arial" panose="020B0604020202020204" pitchFamily="34" charset="0"/>
                <a:cs typeface="Arial" panose="020B0604020202020204" pitchFamily="34" charset="0"/>
              </a:rPr>
              <a:t>Belgium</a:t>
            </a:r>
            <a:endParaRPr lang="fr-BE"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err="1">
                <a:latin typeface="Arial" panose="020B0604020202020204" pitchFamily="34" charset="0"/>
                <a:cs typeface="Arial" panose="020B0604020202020204" pitchFamily="34" charset="0"/>
              </a:rPr>
              <a:t>Geomechanics</a:t>
            </a:r>
            <a:r>
              <a:rPr lang="en-GB" sz="1400" dirty="0">
                <a:latin typeface="Arial" panose="020B0604020202020204" pitchFamily="34" charset="0"/>
                <a:cs typeface="Arial" panose="020B0604020202020204" pitchFamily="34" charset="0"/>
              </a:rPr>
              <a:t> and Engineering Geology </a:t>
            </a:r>
            <a:r>
              <a:rPr lang="en-GB" sz="1400" dirty="0" smtClean="0">
                <a:latin typeface="Arial" panose="020B0604020202020204" pitchFamily="34" charset="0"/>
                <a:cs typeface="Arial" panose="020B0604020202020204" pitchFamily="34" charset="0"/>
              </a:rPr>
              <a:t>team</a:t>
            </a:r>
          </a:p>
          <a:p>
            <a:pPr marL="285750"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Thesis question:</a:t>
            </a:r>
          </a:p>
          <a:p>
            <a:pPr marL="285750" indent="-285750">
              <a:lnSpc>
                <a:spcPct val="150000"/>
              </a:lnSpc>
              <a:buFont typeface="Arial" panose="020B0604020202020204" pitchFamily="34" charset="0"/>
              <a:buChar char="►"/>
            </a:pPr>
            <a:endParaRPr lang="fr-BE" sz="1400" dirty="0" smtClean="0">
              <a:latin typeface="Arial" panose="020B0604020202020204" pitchFamily="34" charset="0"/>
              <a:cs typeface="Arial" panose="020B0604020202020204" pitchFamily="34" charset="0"/>
            </a:endParaRPr>
          </a:p>
        </p:txBody>
      </p:sp>
      <p:sp>
        <p:nvSpPr>
          <p:cNvPr id="70" name="Rectangle 69"/>
          <p:cNvSpPr/>
          <p:nvPr/>
        </p:nvSpPr>
        <p:spPr>
          <a:xfrm>
            <a:off x="5558019" y="1514477"/>
            <a:ext cx="2433918" cy="1564899"/>
          </a:xfrm>
          <a:prstGeom prst="wedgeRectCallout">
            <a:avLst>
              <a:gd name="adj1" fmla="val 113541"/>
              <a:gd name="adj2" fmla="val 60696"/>
            </a:avLst>
          </a:prstGeom>
          <a:solidFill>
            <a:schemeClr val="bg1">
              <a:alpha val="85000"/>
            </a:schemeClr>
          </a:solidFill>
          <a:ln>
            <a:solidFill>
              <a:srgbClr val="2E55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Image 66">
            <a:extLst>
              <a:ext uri="{FF2B5EF4-FFF2-40B4-BE49-F238E27FC236}">
                <a16:creationId xmlns:a16="http://schemas.microsoft.com/office/drawing/2014/main" xmlns="" id="{A2DCB25F-2082-4B73-99B9-158DAD2C2B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9779"/>
          <a:stretch/>
        </p:blipFill>
        <p:spPr>
          <a:xfrm>
            <a:off x="5600870" y="2579142"/>
            <a:ext cx="2272553" cy="461171"/>
          </a:xfrm>
          <a:prstGeom prst="rect">
            <a:avLst/>
          </a:prstGeom>
        </p:spPr>
      </p:pic>
      <p:sp>
        <p:nvSpPr>
          <p:cNvPr id="69" name="Rectangle 68"/>
          <p:cNvSpPr/>
          <p:nvPr/>
        </p:nvSpPr>
        <p:spPr>
          <a:xfrm>
            <a:off x="864000" y="4622189"/>
            <a:ext cx="9541872" cy="1969770"/>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Involvement </a:t>
            </a:r>
            <a:r>
              <a:rPr lang="en-GB" b="1" dirty="0">
                <a:latin typeface="Arial" panose="020B0604020202020204" pitchFamily="34" charset="0"/>
                <a:cs typeface="Arial" panose="020B0604020202020204" pitchFamily="34" charset="0"/>
              </a:rPr>
              <a:t>in the </a:t>
            </a:r>
            <a:r>
              <a:rPr lang="en-GB" b="1" dirty="0" smtClean="0">
                <a:latin typeface="Arial" panose="020B0604020202020204" pitchFamily="34" charset="0"/>
                <a:cs typeface="Arial" panose="020B0604020202020204" pitchFamily="34" charset="0"/>
              </a:rPr>
              <a:t>project</a:t>
            </a:r>
          </a:p>
          <a:p>
            <a:endParaRPr lang="fr-BE" sz="1000" b="1" dirty="0">
              <a:latin typeface="Arial" panose="020B0604020202020204" pitchFamily="34" charset="0"/>
              <a:cs typeface="Arial" panose="020B0604020202020204" pitchFamily="34" charset="0"/>
            </a:endParaRPr>
          </a:p>
          <a:p>
            <a:r>
              <a:rPr lang="fr-BE" sz="1400" dirty="0" smtClean="0">
                <a:latin typeface="Arial" panose="020B0604020202020204" pitchFamily="34" charset="0"/>
                <a:cs typeface="Arial" panose="020B0604020202020204" pitchFamily="34" charset="0"/>
              </a:rPr>
              <a:t>EURAD </a:t>
            </a:r>
            <a:r>
              <a:rPr lang="fr-BE" sz="1400" dirty="0" err="1" smtClean="0">
                <a:latin typeface="Arial" panose="020B0604020202020204" pitchFamily="34" charset="0"/>
                <a:cs typeface="Arial" panose="020B0604020202020204" pitchFamily="34" charset="0"/>
              </a:rPr>
              <a:t>WockPackage</a:t>
            </a:r>
            <a:r>
              <a:rPr lang="fr-BE" sz="1400" dirty="0" smtClean="0">
                <a:latin typeface="Arial" panose="020B0604020202020204" pitchFamily="34" charset="0"/>
                <a:cs typeface="Arial" panose="020B0604020202020204" pitchFamily="34" charset="0"/>
              </a:rPr>
              <a:t> 6 GAS</a:t>
            </a:r>
          </a:p>
          <a:p>
            <a:endParaRPr lang="fr-BE" sz="10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Task</a:t>
            </a:r>
            <a:r>
              <a:rPr lang="fr-BE" sz="1400" dirty="0" smtClean="0">
                <a:latin typeface="Arial" panose="020B0604020202020204" pitchFamily="34" charset="0"/>
                <a:cs typeface="Arial" panose="020B0604020202020204" pitchFamily="34" charset="0"/>
              </a:rPr>
              <a:t> 2 – </a:t>
            </a:r>
            <a:r>
              <a:rPr lang="fr-BE" sz="1400" dirty="0" err="1" smtClean="0">
                <a:latin typeface="Arial" panose="020B0604020202020204" pitchFamily="34" charset="0"/>
                <a:cs typeface="Arial" panose="020B0604020202020204" pitchFamily="34" charset="0"/>
              </a:rPr>
              <a:t>SubTask</a:t>
            </a:r>
            <a:r>
              <a:rPr lang="fr-BE" sz="1400" dirty="0" smtClean="0">
                <a:latin typeface="Arial" panose="020B0604020202020204" pitchFamily="34" charset="0"/>
                <a:cs typeface="Arial" panose="020B0604020202020204" pitchFamily="34" charset="0"/>
              </a:rPr>
              <a:t> 2.2: </a:t>
            </a:r>
            <a:r>
              <a:rPr lang="en-GB" sz="1400" dirty="0">
                <a:latin typeface="Arial" panose="020B0604020202020204" pitchFamily="34" charset="0"/>
                <a:cs typeface="Arial" panose="020B0604020202020204" pitchFamily="34" charset="0"/>
              </a:rPr>
              <a:t>Advection: conceptualisation of the gas transport </a:t>
            </a:r>
            <a:r>
              <a:rPr lang="en-GB" sz="1400" dirty="0" smtClean="0">
                <a:latin typeface="Arial" panose="020B0604020202020204" pitchFamily="34" charset="0"/>
                <a:cs typeface="Arial" panose="020B0604020202020204" pitchFamily="34" charset="0"/>
              </a:rPr>
              <a:t>mechanisms at </a:t>
            </a:r>
            <a:r>
              <a:rPr lang="en-GB" sz="1400" dirty="0">
                <a:latin typeface="Arial" panose="020B0604020202020204" pitchFamily="34" charset="0"/>
                <a:cs typeface="Arial" panose="020B0604020202020204" pitchFamily="34" charset="0"/>
              </a:rPr>
              <a:t>micro and macro scales</a:t>
            </a:r>
            <a:endParaRPr lang="fr-BE"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Task</a:t>
            </a:r>
            <a:r>
              <a:rPr lang="fr-BE" sz="1400" dirty="0" smtClean="0">
                <a:latin typeface="Arial" panose="020B0604020202020204" pitchFamily="34" charset="0"/>
                <a:cs typeface="Arial" panose="020B0604020202020204" pitchFamily="34" charset="0"/>
              </a:rPr>
              <a:t> 3 – </a:t>
            </a:r>
            <a:r>
              <a:rPr lang="fr-BE" sz="1400" dirty="0" err="1" smtClean="0">
                <a:latin typeface="Arial" panose="020B0604020202020204" pitchFamily="34" charset="0"/>
                <a:cs typeface="Arial" panose="020B0604020202020204" pitchFamily="34" charset="0"/>
              </a:rPr>
              <a:t>SubTask</a:t>
            </a:r>
            <a:r>
              <a:rPr lang="fr-BE" sz="1400" dirty="0" smtClean="0">
                <a:latin typeface="Arial" panose="020B0604020202020204" pitchFamily="34" charset="0"/>
                <a:cs typeface="Arial" panose="020B0604020202020204" pitchFamily="34" charset="0"/>
              </a:rPr>
              <a:t> 3.3: </a:t>
            </a:r>
            <a:r>
              <a:rPr lang="en-GB" sz="1400" dirty="0" smtClean="0">
                <a:latin typeface="Arial" panose="020B0604020202020204" pitchFamily="34" charset="0"/>
                <a:cs typeface="Arial" panose="020B0604020202020204" pitchFamily="34" charset="0"/>
              </a:rPr>
              <a:t>Evaluate </a:t>
            </a:r>
            <a:r>
              <a:rPr lang="en-GB" sz="1400" dirty="0">
                <a:latin typeface="Arial" panose="020B0604020202020204" pitchFamily="34" charset="0"/>
                <a:cs typeface="Arial" panose="020B0604020202020204" pitchFamily="34" charset="0"/>
              </a:rPr>
              <a:t>achievements by model-supported data analyses: predictive modelling and </a:t>
            </a:r>
            <a:r>
              <a:rPr lang="en-GB" sz="1400" dirty="0" smtClean="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                                         application </a:t>
            </a:r>
            <a:r>
              <a:rPr lang="en-GB" sz="1400" dirty="0">
                <a:latin typeface="Arial" panose="020B0604020202020204" pitchFamily="34" charset="0"/>
                <a:cs typeface="Arial" panose="020B0604020202020204" pitchFamily="34" charset="0"/>
              </a:rPr>
              <a:t>of newly developed modelling tool on </a:t>
            </a:r>
            <a:r>
              <a:rPr lang="en-GB" sz="1400" i="1" dirty="0">
                <a:latin typeface="Arial" panose="020B0604020202020204" pitchFamily="34" charset="0"/>
                <a:cs typeface="Arial" panose="020B0604020202020204" pitchFamily="34" charset="0"/>
              </a:rPr>
              <a:t>in situ </a:t>
            </a:r>
            <a:r>
              <a:rPr lang="en-GB" sz="1400" dirty="0">
                <a:latin typeface="Arial" panose="020B0604020202020204" pitchFamily="34" charset="0"/>
                <a:cs typeface="Arial" panose="020B0604020202020204" pitchFamily="34" charset="0"/>
              </a:rPr>
              <a:t>experiments</a:t>
            </a:r>
            <a:r>
              <a:rPr lang="fr-BE" sz="1400" dirty="0">
                <a:latin typeface="Arial" panose="020B0604020202020204" pitchFamily="34" charset="0"/>
                <a:cs typeface="Arial" panose="020B0604020202020204" pitchFamily="34" charset="0"/>
              </a:rPr>
              <a:t> </a:t>
            </a:r>
            <a:endParaRPr lang="fr-B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BE" sz="1400" dirty="0">
              <a:latin typeface="Arial" panose="020B0604020202020204" pitchFamily="34" charset="0"/>
              <a:cs typeface="Arial" panose="020B0604020202020204" pitchFamily="34" charset="0"/>
            </a:endParaRPr>
          </a:p>
        </p:txBody>
      </p:sp>
      <p:pic>
        <p:nvPicPr>
          <p:cNvPr id="71" name="Imag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870" y="1545837"/>
            <a:ext cx="2272553" cy="994242"/>
          </a:xfrm>
          <a:prstGeom prst="rect">
            <a:avLst/>
          </a:prstGeom>
        </p:spPr>
      </p:pic>
      <p:sp>
        <p:nvSpPr>
          <p:cNvPr id="73" name="ZoneTexte 72"/>
          <p:cNvSpPr txBox="1"/>
          <p:nvPr/>
        </p:nvSpPr>
        <p:spPr>
          <a:xfrm>
            <a:off x="965483" y="3501424"/>
            <a:ext cx="6465948" cy="698717"/>
          </a:xfrm>
          <a:prstGeom prst="rect">
            <a:avLst/>
          </a:prstGeom>
          <a:solidFill>
            <a:schemeClr val="bg1">
              <a:alpha val="92000"/>
            </a:schemeClr>
          </a:solidFill>
        </p:spPr>
        <p:txBody>
          <a:bodyPr wrap="square" rtlCol="0">
            <a:spAutoFit/>
          </a:bodyPr>
          <a:lstStyle/>
          <a:p>
            <a:pPr algn="ctr">
              <a:lnSpc>
                <a:spcPct val="150000"/>
              </a:lnSpc>
            </a:pPr>
            <a:r>
              <a:rPr lang="fr-BE" sz="1400" b="1" dirty="0" smtClean="0">
                <a:latin typeface="Arial" panose="020B0604020202020204" pitchFamily="34" charset="0"/>
                <a:cs typeface="Arial" panose="020B0604020202020204" pitchFamily="34" charset="0"/>
              </a:rPr>
              <a:t>« Can the </a:t>
            </a:r>
            <a:r>
              <a:rPr lang="fr-BE" sz="1400" b="1" dirty="0" err="1" smtClean="0">
                <a:latin typeface="Arial" panose="020B0604020202020204" pitchFamily="34" charset="0"/>
                <a:cs typeface="Arial" panose="020B0604020202020204" pitchFamily="34" charset="0"/>
              </a:rPr>
              <a:t>gas</a:t>
            </a:r>
            <a:r>
              <a:rPr lang="fr-BE" sz="1400" b="1" dirty="0" smtClean="0">
                <a:latin typeface="Arial" panose="020B0604020202020204" pitchFamily="34" charset="0"/>
                <a:cs typeface="Arial" panose="020B0604020202020204" pitchFamily="34" charset="0"/>
              </a:rPr>
              <a:t> </a:t>
            </a:r>
            <a:r>
              <a:rPr lang="fr-BE" sz="1400" b="1" dirty="0" err="1" smtClean="0">
                <a:latin typeface="Arial" panose="020B0604020202020204" pitchFamily="34" charset="0"/>
                <a:cs typeface="Arial" panose="020B0604020202020204" pitchFamily="34" charset="0"/>
              </a:rPr>
              <a:t>overpressure</a:t>
            </a:r>
            <a:r>
              <a:rPr lang="fr-BE" sz="1400" b="1" dirty="0" smtClean="0">
                <a:latin typeface="Arial" panose="020B0604020202020204" pitchFamily="34" charset="0"/>
                <a:cs typeface="Arial" panose="020B0604020202020204" pitchFamily="34" charset="0"/>
              </a:rPr>
              <a:t> </a:t>
            </a:r>
            <a:r>
              <a:rPr lang="fr-BE" sz="1400" b="1" dirty="0" err="1" smtClean="0">
                <a:latin typeface="Arial" panose="020B0604020202020204" pitchFamily="34" charset="0"/>
                <a:cs typeface="Arial" panose="020B0604020202020204" pitchFamily="34" charset="0"/>
              </a:rPr>
              <a:t>generation</a:t>
            </a:r>
            <a:r>
              <a:rPr lang="fr-BE" sz="1400" b="1" dirty="0" smtClean="0">
                <a:latin typeface="Arial" panose="020B0604020202020204" pitchFamily="34" charset="0"/>
                <a:cs typeface="Arial" panose="020B0604020202020204" pitchFamily="34" charset="0"/>
              </a:rPr>
              <a:t> lead to the (</a:t>
            </a:r>
            <a:r>
              <a:rPr lang="fr-BE" sz="1400" b="1" dirty="0" err="1" smtClean="0">
                <a:latin typeface="Arial" panose="020B0604020202020204" pitchFamily="34" charset="0"/>
                <a:cs typeface="Arial" panose="020B0604020202020204" pitchFamily="34" charset="0"/>
              </a:rPr>
              <a:t>re</a:t>
            </a:r>
            <a:r>
              <a:rPr lang="fr-BE" sz="1400" b="1" dirty="0" smtClean="0">
                <a:latin typeface="Arial" panose="020B0604020202020204" pitchFamily="34" charset="0"/>
                <a:cs typeface="Arial" panose="020B0604020202020204" pitchFamily="34" charset="0"/>
              </a:rPr>
              <a:t>)</a:t>
            </a:r>
            <a:r>
              <a:rPr lang="fr-BE" sz="1400" b="1" dirty="0" err="1" smtClean="0">
                <a:latin typeface="Arial" panose="020B0604020202020204" pitchFamily="34" charset="0"/>
                <a:cs typeface="Arial" panose="020B0604020202020204" pitchFamily="34" charset="0"/>
              </a:rPr>
              <a:t>fracturing</a:t>
            </a:r>
            <a:r>
              <a:rPr lang="fr-BE" sz="1400" b="1" dirty="0" smtClean="0">
                <a:latin typeface="Arial" panose="020B0604020202020204" pitchFamily="34" charset="0"/>
                <a:cs typeface="Arial" panose="020B0604020202020204" pitchFamily="34" charset="0"/>
              </a:rPr>
              <a:t> of the rock and the </a:t>
            </a:r>
            <a:r>
              <a:rPr lang="fr-BE" sz="1400" b="1" dirty="0" err="1" smtClean="0">
                <a:latin typeface="Arial" panose="020B0604020202020204" pitchFamily="34" charset="0"/>
                <a:cs typeface="Arial" panose="020B0604020202020204" pitchFamily="34" charset="0"/>
              </a:rPr>
              <a:t>creation</a:t>
            </a:r>
            <a:r>
              <a:rPr lang="fr-BE" sz="1400" b="1" dirty="0" smtClean="0">
                <a:latin typeface="Arial" panose="020B0604020202020204" pitchFamily="34" charset="0"/>
                <a:cs typeface="Arial" panose="020B0604020202020204" pitchFamily="34" charset="0"/>
              </a:rPr>
              <a:t> of </a:t>
            </a:r>
            <a:r>
              <a:rPr lang="fr-BE" sz="1400" b="1" dirty="0" err="1" smtClean="0">
                <a:latin typeface="Arial" panose="020B0604020202020204" pitchFamily="34" charset="0"/>
                <a:cs typeface="Arial" panose="020B0604020202020204" pitchFamily="34" charset="0"/>
              </a:rPr>
              <a:t>preferential</a:t>
            </a:r>
            <a:r>
              <a:rPr lang="fr-BE" sz="1400" b="1" dirty="0">
                <a:latin typeface="Arial" panose="020B0604020202020204" pitchFamily="34" charset="0"/>
                <a:cs typeface="Arial" panose="020B0604020202020204" pitchFamily="34" charset="0"/>
              </a:rPr>
              <a:t> flow </a:t>
            </a:r>
            <a:r>
              <a:rPr lang="fr-BE" sz="1400" b="1" dirty="0" err="1" smtClean="0">
                <a:latin typeface="Arial" panose="020B0604020202020204" pitchFamily="34" charset="0"/>
                <a:cs typeface="Arial" panose="020B0604020202020204" pitchFamily="34" charset="0"/>
              </a:rPr>
              <a:t>pathways</a:t>
            </a:r>
            <a:r>
              <a:rPr lang="fr-BE" sz="1400" b="1" dirty="0" smtClean="0">
                <a:latin typeface="Arial" panose="020B0604020202020204" pitchFamily="34" charset="0"/>
                <a:cs typeface="Arial" panose="020B0604020202020204" pitchFamily="34" charset="0"/>
              </a:rPr>
              <a:t>? » </a:t>
            </a:r>
            <a:endParaRPr lang="en-GB" sz="1400" b="1" dirty="0">
              <a:latin typeface="Arial" panose="020B0604020202020204" pitchFamily="34" charset="0"/>
              <a:cs typeface="Arial" panose="020B0604020202020204" pitchFamily="34" charset="0"/>
            </a:endParaRPr>
          </a:p>
        </p:txBody>
      </p:sp>
      <p:sp>
        <p:nvSpPr>
          <p:cNvPr id="77" name="ZoneTexte 76"/>
          <p:cNvSpPr txBox="1"/>
          <p:nvPr/>
        </p:nvSpPr>
        <p:spPr>
          <a:xfrm>
            <a:off x="11933177" y="655727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2442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iterate type="lt">
                                    <p:tmAbs val="10"/>
                                  </p:iterate>
                                  <p:childTnLst>
                                    <p:set>
                                      <p:cBhvr>
                                        <p:cTn id="33"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9">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9">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9">
                                            <p:txEl>
                                              <p:pRg st="5" end="5"/>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64000" y="827996"/>
            <a:ext cx="4233503" cy="686481"/>
          </a:xfrm>
        </p:spPr>
        <p:txBody>
          <a:bodyPr>
            <a:normAutofit fontScale="90000"/>
          </a:bodyPr>
          <a:lstStyle/>
          <a:p>
            <a:r>
              <a:rPr lang="en-GB" dirty="0" smtClean="0"/>
              <a:t>About my research</a:t>
            </a:r>
            <a:endParaRPr lang="en-GB" dirty="0"/>
          </a:p>
        </p:txBody>
      </p:sp>
      <p:sp>
        <p:nvSpPr>
          <p:cNvPr id="150" name="ZoneTexte 149"/>
          <p:cNvSpPr txBox="1"/>
          <p:nvPr/>
        </p:nvSpPr>
        <p:spPr>
          <a:xfrm>
            <a:off x="5473388" y="6396335"/>
            <a:ext cx="3498033" cy="461665"/>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Figure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Supercontainer</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reference design, </a:t>
            </a:r>
          </a:p>
          <a:p>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adapted from</a:t>
            </a:r>
            <a:r>
              <a:rPr lang="fr-FR" sz="1200" dirty="0" smtClean="0">
                <a:latin typeface="Arial" panose="020B0604020202020204" pitchFamily="34" charset="0"/>
                <a:cs typeface="Arial" panose="020B0604020202020204" pitchFamily="34" charset="0"/>
              </a:rPr>
              <a:t> [2</a:t>
            </a:r>
            <a:r>
              <a:rPr lang="fr-BE"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grpSp>
        <p:nvGrpSpPr>
          <p:cNvPr id="151" name="Groupe 150"/>
          <p:cNvGrpSpPr>
            <a:grpSpLocks noChangeAspect="1"/>
          </p:cNvGrpSpPr>
          <p:nvPr/>
        </p:nvGrpSpPr>
        <p:grpSpPr>
          <a:xfrm>
            <a:off x="141329" y="1803917"/>
            <a:ext cx="4956174" cy="4309668"/>
            <a:chOff x="137813" y="827934"/>
            <a:chExt cx="4130516" cy="3591713"/>
          </a:xfrm>
        </p:grpSpPr>
        <p:grpSp>
          <p:nvGrpSpPr>
            <p:cNvPr id="152" name="Groupe 151"/>
            <p:cNvGrpSpPr/>
            <p:nvPr/>
          </p:nvGrpSpPr>
          <p:grpSpPr>
            <a:xfrm>
              <a:off x="137813" y="827934"/>
              <a:ext cx="4130516" cy="3591713"/>
              <a:chOff x="130459" y="1198876"/>
              <a:chExt cx="4130516" cy="3591713"/>
            </a:xfrm>
          </p:grpSpPr>
          <p:pic>
            <p:nvPicPr>
              <p:cNvPr id="155" name="Image 154"/>
              <p:cNvPicPr>
                <a:picLocks noChangeAspect="1"/>
              </p:cNvPicPr>
              <p:nvPr/>
            </p:nvPicPr>
            <p:blipFill rotWithShape="1">
              <a:blip r:embed="rId3" cstate="print">
                <a:extLst>
                  <a:ext uri="{28A0092B-C50C-407E-A947-70E740481C1C}">
                    <a14:useLocalDpi xmlns:a14="http://schemas.microsoft.com/office/drawing/2010/main" val="0"/>
                  </a:ext>
                </a:extLst>
              </a:blip>
              <a:srcRect t="1" b="230"/>
              <a:stretch/>
            </p:blipFill>
            <p:spPr>
              <a:xfrm>
                <a:off x="142215" y="1198876"/>
                <a:ext cx="4118760" cy="3591713"/>
              </a:xfrm>
              <a:prstGeom prst="rect">
                <a:avLst/>
              </a:prstGeom>
            </p:spPr>
          </p:pic>
          <p:sp>
            <p:nvSpPr>
              <p:cNvPr id="156" name="ZoneTexte 155"/>
              <p:cNvSpPr txBox="1"/>
              <p:nvPr/>
            </p:nvSpPr>
            <p:spPr>
              <a:xfrm>
                <a:off x="130459" y="2250057"/>
                <a:ext cx="787395" cy="276999"/>
              </a:xfrm>
              <a:prstGeom prst="rect">
                <a:avLst/>
              </a:prstGeom>
              <a:noFill/>
            </p:spPr>
            <p:txBody>
              <a:bodyPr wrap="none" rtlCol="0">
                <a:spAutoFit/>
              </a:bodyPr>
              <a:lstStyle/>
              <a:p>
                <a:r>
                  <a:rPr lang="fr-BE" sz="1200" dirty="0" smtClean="0">
                    <a:latin typeface="Times New Roman" panose="02020603050405020304" pitchFamily="18" charset="0"/>
                    <a:ea typeface="Tahoma" panose="020B0604030504040204" pitchFamily="34" charset="0"/>
                    <a:cs typeface="Times New Roman" panose="02020603050405020304" pitchFamily="18" charset="0"/>
                  </a:rPr>
                  <a:t>Host rock</a:t>
                </a:r>
                <a:endParaRPr lang="fr-BE" sz="1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7" name="ZoneTexte 156"/>
              <p:cNvSpPr txBox="1"/>
              <p:nvPr/>
            </p:nvSpPr>
            <p:spPr>
              <a:xfrm rot="1710025">
                <a:off x="836992" y="2996834"/>
                <a:ext cx="978153" cy="276999"/>
              </a:xfrm>
              <a:prstGeom prst="rect">
                <a:avLst/>
              </a:prstGeom>
              <a:noFill/>
            </p:spPr>
            <p:txBody>
              <a:bodyPr wrap="none" rtlCol="0">
                <a:spAutoFit/>
              </a:bodyPr>
              <a:lstStyle/>
              <a:p>
                <a:r>
                  <a:rPr lang="en-GB" sz="1200" dirty="0" smtClean="0">
                    <a:latin typeface="Times New Roman" panose="02020603050405020304" pitchFamily="18" charset="0"/>
                    <a:ea typeface="Tahoma" panose="020B0604030504040204" pitchFamily="34" charset="0"/>
                    <a:cs typeface="Times New Roman" panose="02020603050405020304" pitchFamily="18" charset="0"/>
                  </a:rPr>
                  <a:t>Main gallery</a:t>
                </a:r>
                <a:endParaRPr lang="en-GB" sz="1200"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53" name="ZoneTexte 152"/>
            <p:cNvSpPr txBox="1"/>
            <p:nvPr/>
          </p:nvSpPr>
          <p:spPr>
            <a:xfrm rot="20958718">
              <a:off x="966923" y="3773582"/>
              <a:ext cx="1141659" cy="276999"/>
            </a:xfrm>
            <a:prstGeom prst="rect">
              <a:avLst/>
            </a:prstGeom>
            <a:noFill/>
          </p:spPr>
          <p:txBody>
            <a:bodyPr wrap="none" rtlCol="0">
              <a:spAutoFit/>
            </a:bodyPr>
            <a:lstStyle/>
            <a:p>
              <a:r>
                <a:rPr lang="en-GB" sz="1200" dirty="0" smtClean="0">
                  <a:latin typeface="Times New Roman" panose="02020603050405020304" pitchFamily="18" charset="0"/>
                  <a:ea typeface="Tahoma" panose="020B0604030504040204" pitchFamily="34" charset="0"/>
                  <a:cs typeface="Times New Roman" panose="02020603050405020304" pitchFamily="18" charset="0"/>
                </a:rPr>
                <a:t>Storage alveole</a:t>
              </a:r>
              <a:endParaRPr lang="en-GB" sz="1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4" name="Accolade fermante 153"/>
            <p:cNvSpPr/>
            <p:nvPr/>
          </p:nvSpPr>
          <p:spPr>
            <a:xfrm rot="4738527">
              <a:off x="1391925" y="2881249"/>
              <a:ext cx="122731" cy="1629577"/>
            </a:xfrm>
            <a:prstGeom prst="rightBrace">
              <a:avLst>
                <a:gd name="adj1" fmla="val 8333"/>
                <a:gd name="adj2" fmla="val 4977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grpSp>
        <p:nvGrpSpPr>
          <p:cNvPr id="158" name="Groupe 157"/>
          <p:cNvGrpSpPr/>
          <p:nvPr/>
        </p:nvGrpSpPr>
        <p:grpSpPr>
          <a:xfrm>
            <a:off x="3041212" y="4612721"/>
            <a:ext cx="329940" cy="350060"/>
            <a:chOff x="4530293" y="4373713"/>
            <a:chExt cx="329940" cy="350060"/>
          </a:xfrm>
        </p:grpSpPr>
        <p:sp>
          <p:nvSpPr>
            <p:cNvPr id="159" name="Forme libre 158"/>
            <p:cNvSpPr/>
            <p:nvPr/>
          </p:nvSpPr>
          <p:spPr>
            <a:xfrm>
              <a:off x="4676182" y="4373713"/>
              <a:ext cx="184051" cy="350060"/>
            </a:xfrm>
            <a:custGeom>
              <a:avLst/>
              <a:gdLst>
                <a:gd name="connsiteX0" fmla="*/ 0 w 152400"/>
                <a:gd name="connsiteY0" fmla="*/ 0 h 290512"/>
                <a:gd name="connsiteX1" fmla="*/ 0 w 152400"/>
                <a:gd name="connsiteY1" fmla="*/ 202406 h 290512"/>
                <a:gd name="connsiteX2" fmla="*/ 152400 w 152400"/>
                <a:gd name="connsiteY2" fmla="*/ 290512 h 290512"/>
                <a:gd name="connsiteX3" fmla="*/ 150019 w 152400"/>
                <a:gd name="connsiteY3" fmla="*/ 78581 h 290512"/>
                <a:gd name="connsiteX4" fmla="*/ 0 w 152400"/>
                <a:gd name="connsiteY4" fmla="*/ 0 h 29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90512">
                  <a:moveTo>
                    <a:pt x="0" y="0"/>
                  </a:moveTo>
                  <a:lnTo>
                    <a:pt x="0" y="202406"/>
                  </a:lnTo>
                  <a:lnTo>
                    <a:pt x="152400" y="290512"/>
                  </a:lnTo>
                  <a:cubicBezTo>
                    <a:pt x="151606" y="219868"/>
                    <a:pt x="150813" y="149225"/>
                    <a:pt x="150019" y="78581"/>
                  </a:cubicBezTo>
                  <a:lnTo>
                    <a:pt x="0" y="0"/>
                  </a:lnTo>
                  <a:close/>
                </a:path>
              </a:pathLst>
            </a:custGeom>
            <a:pattFill prst="wdUpDiag">
              <a:fgClr>
                <a:srgbClr val="C0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0" name="Rectangle 159"/>
            <p:cNvSpPr/>
            <p:nvPr/>
          </p:nvSpPr>
          <p:spPr>
            <a:xfrm rot="4740000" flipH="1">
              <a:off x="4619391" y="4494896"/>
              <a:ext cx="74033" cy="217384"/>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Arc plein 160"/>
            <p:cNvSpPr/>
            <p:nvPr/>
          </p:nvSpPr>
          <p:spPr>
            <a:xfrm rot="4594207">
              <a:off x="4712413" y="4562857"/>
              <a:ext cx="77558" cy="41890"/>
            </a:xfrm>
            <a:prstGeom prst="blockArc">
              <a:avLst>
                <a:gd name="adj1" fmla="val 10800000"/>
                <a:gd name="adj2" fmla="val 486253"/>
                <a:gd name="adj3" fmla="val 2816"/>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cxnSp>
          <p:nvCxnSpPr>
            <p:cNvPr id="162" name="Connecteur droit 161"/>
            <p:cNvCxnSpPr/>
            <p:nvPr/>
          </p:nvCxnSpPr>
          <p:spPr>
            <a:xfrm flipV="1">
              <a:off x="4530293" y="4546558"/>
              <a:ext cx="210979" cy="424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flipV="1">
              <a:off x="4551710" y="4620512"/>
              <a:ext cx="210979" cy="424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6" name="ZoneTexte 195"/>
          <p:cNvSpPr txBox="1"/>
          <p:nvPr/>
        </p:nvSpPr>
        <p:spPr>
          <a:xfrm>
            <a:off x="141329" y="6396335"/>
            <a:ext cx="4887246" cy="461665"/>
          </a:xfrm>
          <a:prstGeom prst="rect">
            <a:avLst/>
          </a:prstGeom>
          <a:noFill/>
        </p:spPr>
        <p:txBody>
          <a:bodyPr wrap="square" rtlCol="0">
            <a:spAutoFit/>
          </a:bodyPr>
          <a:lstStyle/>
          <a:p>
            <a:pPr algn="just"/>
            <a:r>
              <a:rPr lang="en-GB" sz="1200" dirty="0" smtClean="0">
                <a:latin typeface="Arial" panose="020B0604020202020204" pitchFamily="34" charset="0"/>
                <a:cs typeface="Arial" panose="020B0604020202020204" pitchFamily="34" charset="0"/>
              </a:rPr>
              <a:t>Figure: </a:t>
            </a:r>
            <a:r>
              <a:rPr lang="en-GB" sz="1200" dirty="0">
                <a:latin typeface="Arial" panose="020B0604020202020204" pitchFamily="34" charset="0"/>
                <a:cs typeface="Arial" panose="020B0604020202020204" pitchFamily="34" charset="0"/>
              </a:rPr>
              <a:t>Conceptual scheme of a deep geological disposal, </a:t>
            </a:r>
          </a:p>
          <a:p>
            <a:pPr algn="just"/>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adapted from</a:t>
            </a:r>
            <a:r>
              <a:rPr lang="fr-FR"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cxnSp>
        <p:nvCxnSpPr>
          <p:cNvPr id="197" name="Connecteur droit 196"/>
          <p:cNvCxnSpPr>
            <a:stCxn id="159" idx="2"/>
          </p:cNvCxnSpPr>
          <p:nvPr/>
        </p:nvCxnSpPr>
        <p:spPr>
          <a:xfrm>
            <a:off x="3371152" y="4962781"/>
            <a:ext cx="2102236" cy="742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59" idx="0"/>
          </p:cNvCxnSpPr>
          <p:nvPr/>
        </p:nvCxnSpPr>
        <p:spPr>
          <a:xfrm flipV="1">
            <a:off x="3187101" y="1735046"/>
            <a:ext cx="2286287" cy="2877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068" y="1735046"/>
            <a:ext cx="3219018" cy="3960000"/>
          </a:xfrm>
          <a:prstGeom prst="rect">
            <a:avLst/>
          </a:prstGeom>
        </p:spPr>
      </p:pic>
      <p:pic>
        <p:nvPicPr>
          <p:cNvPr id="25" name="Imag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68" y="1737060"/>
            <a:ext cx="3219018" cy="3960000"/>
          </a:xfrm>
          <a:prstGeom prst="rect">
            <a:avLst/>
          </a:prstGeom>
        </p:spPr>
      </p:pic>
      <p:grpSp>
        <p:nvGrpSpPr>
          <p:cNvPr id="43" name="Groupe 42"/>
          <p:cNvGrpSpPr/>
          <p:nvPr/>
        </p:nvGrpSpPr>
        <p:grpSpPr>
          <a:xfrm>
            <a:off x="7206526" y="2977490"/>
            <a:ext cx="3314901" cy="1560478"/>
            <a:chOff x="7206526" y="2977490"/>
            <a:chExt cx="3314901" cy="1560478"/>
          </a:xfrm>
        </p:grpSpPr>
        <p:sp>
          <p:nvSpPr>
            <p:cNvPr id="26" name="Accolade fermante 25"/>
            <p:cNvSpPr/>
            <p:nvPr/>
          </p:nvSpPr>
          <p:spPr>
            <a:xfrm>
              <a:off x="7206526" y="2977490"/>
              <a:ext cx="255600" cy="347911"/>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ZoneTexte 26"/>
            <p:cNvSpPr txBox="1"/>
            <p:nvPr/>
          </p:nvSpPr>
          <p:spPr>
            <a:xfrm>
              <a:off x="8712326" y="3706971"/>
              <a:ext cx="1809101" cy="830997"/>
            </a:xfrm>
            <a:prstGeom prst="rect">
              <a:avLst/>
            </a:prstGeom>
            <a:noFill/>
            <a:ln w="19050">
              <a:solidFill>
                <a:schemeClr val="tx1"/>
              </a:solidFill>
            </a:ln>
          </p:spPr>
          <p:txBody>
            <a:bodyPr wrap="square" rtlCol="0">
              <a:spAutoFit/>
            </a:bodyPr>
            <a:lstStyle/>
            <a:p>
              <a:r>
                <a:rPr lang="en-GB" sz="1600" dirty="0" smtClean="0">
                  <a:latin typeface="Gill Sans MT" panose="020B0502020104020203" pitchFamily="34" charset="0"/>
                  <a:cs typeface="Times New Roman" panose="02020603050405020304" pitchFamily="18" charset="0"/>
                </a:rPr>
                <a:t>Zone I: </a:t>
              </a:r>
            </a:p>
            <a:p>
              <a:r>
                <a:rPr lang="en-GB" sz="1600" dirty="0" smtClean="0">
                  <a:latin typeface="Gill Sans MT" panose="020B0502020104020203" pitchFamily="34" charset="0"/>
                  <a:cs typeface="Times New Roman" panose="02020603050405020304" pitchFamily="18" charset="0"/>
                </a:rPr>
                <a:t>gas transfers through the EDZ</a:t>
              </a:r>
              <a:endParaRPr lang="en-GB" sz="1600" dirty="0">
                <a:latin typeface="Gill Sans MT" panose="020B0502020104020203" pitchFamily="34" charset="0"/>
                <a:cs typeface="Times New Roman" panose="02020603050405020304" pitchFamily="18" charset="0"/>
              </a:endParaRPr>
            </a:p>
          </p:txBody>
        </p:sp>
        <p:cxnSp>
          <p:nvCxnSpPr>
            <p:cNvPr id="13" name="Connecteur en angle 12"/>
            <p:cNvCxnSpPr>
              <a:stCxn id="26" idx="1"/>
              <a:endCxn id="27" idx="1"/>
            </p:cNvCxnSpPr>
            <p:nvPr/>
          </p:nvCxnSpPr>
          <p:spPr>
            <a:xfrm rot="10800000" flipH="1" flipV="1">
              <a:off x="7462126" y="3151446"/>
              <a:ext cx="1250200" cy="971024"/>
            </a:xfrm>
            <a:prstGeom prst="bentConnector3">
              <a:avLst>
                <a:gd name="adj1" fmla="val 5726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e 41"/>
          <p:cNvGrpSpPr/>
          <p:nvPr/>
        </p:nvGrpSpPr>
        <p:grpSpPr>
          <a:xfrm>
            <a:off x="7207117" y="1729259"/>
            <a:ext cx="3314310" cy="1206866"/>
            <a:chOff x="7207117" y="1729259"/>
            <a:chExt cx="3314310" cy="1206866"/>
          </a:xfrm>
        </p:grpSpPr>
        <p:sp>
          <p:nvSpPr>
            <p:cNvPr id="30" name="Accolade fermante 29"/>
            <p:cNvSpPr/>
            <p:nvPr/>
          </p:nvSpPr>
          <p:spPr>
            <a:xfrm>
              <a:off x="7207117" y="1918236"/>
              <a:ext cx="254417" cy="1017889"/>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ZoneTexte 30"/>
            <p:cNvSpPr txBox="1"/>
            <p:nvPr/>
          </p:nvSpPr>
          <p:spPr>
            <a:xfrm>
              <a:off x="8717848" y="1729259"/>
              <a:ext cx="1803579" cy="830997"/>
            </a:xfrm>
            <a:prstGeom prst="rect">
              <a:avLst/>
            </a:prstGeom>
            <a:noFill/>
            <a:ln w="19050">
              <a:solidFill>
                <a:schemeClr val="tx1"/>
              </a:solidFill>
            </a:ln>
          </p:spPr>
          <p:txBody>
            <a:bodyPr wrap="square" rtlCol="0">
              <a:spAutoFit/>
            </a:bodyPr>
            <a:lstStyle/>
            <a:p>
              <a:r>
                <a:rPr lang="en-GB" sz="1600" dirty="0" smtClean="0">
                  <a:latin typeface="Gill Sans MT" panose="020B0502020104020203" pitchFamily="34" charset="0"/>
                  <a:cs typeface="Times New Roman" panose="02020603050405020304" pitchFamily="18" charset="0"/>
                </a:rPr>
                <a:t>Zone II:</a:t>
              </a:r>
            </a:p>
            <a:p>
              <a:r>
                <a:rPr lang="en-GB" sz="1600" dirty="0" smtClean="0">
                  <a:latin typeface="Gill Sans MT" panose="020B0502020104020203" pitchFamily="34" charset="0"/>
                  <a:cs typeface="Times New Roman" panose="02020603050405020304" pitchFamily="18" charset="0"/>
                </a:rPr>
                <a:t>gas transfers in the sound rock layers</a:t>
              </a:r>
              <a:endParaRPr lang="en-GB" sz="1600" dirty="0">
                <a:latin typeface="Gill Sans MT" panose="020B0502020104020203" pitchFamily="34" charset="0"/>
                <a:cs typeface="Times New Roman" panose="02020603050405020304" pitchFamily="18" charset="0"/>
              </a:endParaRPr>
            </a:p>
          </p:txBody>
        </p:sp>
        <p:cxnSp>
          <p:nvCxnSpPr>
            <p:cNvPr id="48" name="Connecteur en angle 47"/>
            <p:cNvCxnSpPr>
              <a:stCxn id="30" idx="1"/>
              <a:endCxn id="31" idx="1"/>
            </p:cNvCxnSpPr>
            <p:nvPr/>
          </p:nvCxnSpPr>
          <p:spPr>
            <a:xfrm rot="10800000" flipH="1">
              <a:off x="7461534" y="2144759"/>
              <a:ext cx="1256314" cy="282423"/>
            </a:xfrm>
            <a:prstGeom prst="bentConnector5">
              <a:avLst>
                <a:gd name="adj1" fmla="val 56863"/>
                <a:gd name="adj2" fmla="val 99264"/>
                <a:gd name="adj3" fmla="val 7025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8712326" y="4552137"/>
            <a:ext cx="3479674" cy="523220"/>
          </a:xfrm>
          <a:prstGeom prst="rect">
            <a:avLst/>
          </a:prstGeom>
        </p:spPr>
        <p:txBody>
          <a:bodyPr wrap="square">
            <a:spAutoFit/>
          </a:bodyPr>
          <a:lstStyle/>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Controlled</a:t>
            </a:r>
            <a:r>
              <a:rPr lang="fr-BE" sz="1400" dirty="0" smtClean="0">
                <a:latin typeface="Arial" panose="020B0604020202020204" pitchFamily="34" charset="0"/>
                <a:cs typeface="Arial" panose="020B0604020202020204" pitchFamily="34" charset="0"/>
              </a:rPr>
              <a:t> </a:t>
            </a:r>
            <a:r>
              <a:rPr lang="fr-BE" sz="1400" dirty="0">
                <a:latin typeface="Arial" panose="020B0604020202020204" pitchFamily="34" charset="0"/>
                <a:cs typeface="Arial" panose="020B0604020202020204" pitchFamily="34" charset="0"/>
              </a:rPr>
              <a:t>by the </a:t>
            </a:r>
            <a:r>
              <a:rPr lang="fr-BE" sz="1400" dirty="0" err="1">
                <a:latin typeface="Arial" panose="020B0604020202020204" pitchFamily="34" charset="0"/>
                <a:cs typeface="Arial" panose="020B0604020202020204" pitchFamily="34" charset="0"/>
              </a:rPr>
              <a:t>hydraulic</a:t>
            </a:r>
            <a:r>
              <a:rPr lang="fr-BE" sz="1400" dirty="0">
                <a:latin typeface="Arial" panose="020B0604020202020204" pitchFamily="34" charset="0"/>
                <a:cs typeface="Arial" panose="020B0604020202020204" pitchFamily="34" charset="0"/>
              </a:rPr>
              <a:t> </a:t>
            </a:r>
            <a:r>
              <a:rPr lang="fr-BE" sz="1400" dirty="0" err="1">
                <a:latin typeface="Arial" panose="020B0604020202020204" pitchFamily="34" charset="0"/>
                <a:cs typeface="Arial" panose="020B0604020202020204" pitchFamily="34" charset="0"/>
              </a:rPr>
              <a:t>properties</a:t>
            </a:r>
            <a:r>
              <a:rPr lang="fr-BE" sz="1400" dirty="0">
                <a:latin typeface="Arial" panose="020B0604020202020204" pitchFamily="34" charset="0"/>
                <a:cs typeface="Arial" panose="020B0604020202020204" pitchFamily="34" charset="0"/>
              </a:rPr>
              <a:t> modifications </a:t>
            </a:r>
            <a:r>
              <a:rPr lang="fr-BE" sz="1400" dirty="0" err="1">
                <a:latin typeface="Arial" panose="020B0604020202020204" pitchFamily="34" charset="0"/>
                <a:cs typeface="Arial" panose="020B0604020202020204" pitchFamily="34" charset="0"/>
              </a:rPr>
              <a:t>induced</a:t>
            </a:r>
            <a:r>
              <a:rPr lang="fr-BE" sz="1400" dirty="0">
                <a:latin typeface="Arial" panose="020B0604020202020204" pitchFamily="34" charset="0"/>
                <a:cs typeface="Arial" panose="020B0604020202020204" pitchFamily="34" charset="0"/>
              </a:rPr>
              <a:t> by fracturation</a:t>
            </a:r>
          </a:p>
        </p:txBody>
      </p:sp>
      <p:sp>
        <p:nvSpPr>
          <p:cNvPr id="61" name="Rectangle 60"/>
          <p:cNvSpPr/>
          <p:nvPr/>
        </p:nvSpPr>
        <p:spPr>
          <a:xfrm>
            <a:off x="8712326" y="2571497"/>
            <a:ext cx="3479674" cy="523220"/>
          </a:xfrm>
          <a:prstGeom prst="rect">
            <a:avLst/>
          </a:prstGeom>
        </p:spPr>
        <p:txBody>
          <a:bodyPr wrap="square">
            <a:spAutoFit/>
          </a:bodyPr>
          <a:lstStyle/>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Governed</a:t>
            </a:r>
            <a:r>
              <a:rPr lang="fr-BE" sz="1400" dirty="0" smtClean="0">
                <a:latin typeface="Arial" panose="020B0604020202020204" pitchFamily="34" charset="0"/>
                <a:cs typeface="Arial" panose="020B0604020202020204" pitchFamily="34" charset="0"/>
              </a:rPr>
              <a:t> by the rock structure at a micro-</a:t>
            </a:r>
            <a:r>
              <a:rPr lang="fr-BE" sz="1400" dirty="0" err="1" smtClean="0">
                <a:latin typeface="Arial" panose="020B0604020202020204" pitchFamily="34" charset="0"/>
                <a:cs typeface="Arial" panose="020B0604020202020204" pitchFamily="34" charset="0"/>
              </a:rPr>
              <a:t>level</a:t>
            </a:r>
            <a:endParaRPr lang="fr-BE" sz="1400" dirty="0">
              <a:latin typeface="Arial" panose="020B0604020202020204" pitchFamily="34" charset="0"/>
              <a:cs typeface="Arial" panose="020B0604020202020204" pitchFamily="34" charset="0"/>
            </a:endParaRPr>
          </a:p>
        </p:txBody>
      </p:sp>
      <p:sp>
        <p:nvSpPr>
          <p:cNvPr id="66" name="ZoneTexte 65"/>
          <p:cNvSpPr txBox="1"/>
          <p:nvPr/>
        </p:nvSpPr>
        <p:spPr>
          <a:xfrm>
            <a:off x="11933177" y="6557275"/>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53105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1"/>
                                        </p:tgtEl>
                                        <p:attrNameLst>
                                          <p:attrName>style.opacity</p:attrName>
                                        </p:attrNameLst>
                                      </p:cBhvr>
                                      <p:to>
                                        <p:strVal val="0"/>
                                      </p:to>
                                    </p:set>
                                    <p:animEffect filter="image" prLst="opacity: 0">
                                      <p:cBhvr rctx="IE">
                                        <p:cTn id="7" dur="indefinite"/>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42"/>
                                        </p:tgtEl>
                                        <p:attrNameLst>
                                          <p:attrName>style.opacity</p:attrName>
                                        </p:attrNameLst>
                                      </p:cBhvr>
                                      <p:to>
                                        <p:strVal val="0.25"/>
                                      </p:to>
                                    </p:set>
                                    <p:animEffect filter="image" prLst="opacity: 0.25">
                                      <p:cBhvr rctx="IE">
                                        <p:cTn id="24" dur="indefinite"/>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GB" dirty="0" smtClean="0"/>
              <a:t>About my research</a:t>
            </a:r>
            <a:endParaRPr lang="en-GB" dirty="0"/>
          </a:p>
        </p:txBody>
      </p:sp>
      <p:sp>
        <p:nvSpPr>
          <p:cNvPr id="66" name="ZoneTexte 65"/>
          <p:cNvSpPr txBox="1"/>
          <p:nvPr/>
        </p:nvSpPr>
        <p:spPr>
          <a:xfrm>
            <a:off x="863999" y="1514477"/>
            <a:ext cx="1467068"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In the EDZ: </a:t>
            </a:r>
          </a:p>
          <a:p>
            <a:endParaRPr lang="fr-BE" sz="1000" dirty="0">
              <a:latin typeface="Arial" panose="020B0604020202020204" pitchFamily="34" charset="0"/>
              <a:cs typeface="Arial" panose="020B0604020202020204" pitchFamily="34" charset="0"/>
            </a:endParaRPr>
          </a:p>
        </p:txBody>
      </p:sp>
      <p:sp>
        <p:nvSpPr>
          <p:cNvPr id="68" name="ZoneTexte 67"/>
          <p:cNvSpPr txBox="1"/>
          <p:nvPr/>
        </p:nvSpPr>
        <p:spPr>
          <a:xfrm>
            <a:off x="863998" y="2004383"/>
            <a:ext cx="11010502" cy="33855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dirty="0" smtClean="0">
                <a:latin typeface="Arial" panose="020B0604020202020204" pitchFamily="34" charset="0"/>
                <a:cs typeface="Arial" panose="020B0604020202020204" pitchFamily="34" charset="0"/>
              </a:rPr>
              <a:t>Development </a:t>
            </a:r>
            <a:r>
              <a:rPr lang="en-GB" sz="1600" dirty="0">
                <a:latin typeface="Arial" panose="020B0604020202020204" pitchFamily="34" charset="0"/>
                <a:cs typeface="Arial" panose="020B0604020202020204" pitchFamily="34" charset="0"/>
              </a:rPr>
              <a:t>of a </a:t>
            </a:r>
            <a:r>
              <a:rPr lang="en-GB" sz="1600" dirty="0" smtClean="0">
                <a:latin typeface="Arial" panose="020B0604020202020204" pitchFamily="34" charset="0"/>
                <a:cs typeface="Arial" panose="020B0604020202020204" pitchFamily="34" charset="0"/>
              </a:rPr>
              <a:t>second </a:t>
            </a:r>
            <a:r>
              <a:rPr lang="en-GB" sz="1600" dirty="0">
                <a:latin typeface="Arial" panose="020B0604020202020204" pitchFamily="34" charset="0"/>
                <a:cs typeface="Arial" panose="020B0604020202020204" pitchFamily="34" charset="0"/>
              </a:rPr>
              <a:t>gradient H²M </a:t>
            </a:r>
            <a:r>
              <a:rPr lang="en-GB" sz="1600" dirty="0" smtClean="0">
                <a:latin typeface="Arial" panose="020B0604020202020204" pitchFamily="34" charset="0"/>
                <a:cs typeface="Arial" panose="020B0604020202020204" pitchFamily="34" charset="0"/>
              </a:rPr>
              <a:t>model to reproduce the rock environment around the deep geological disposal</a:t>
            </a:r>
            <a:endParaRPr lang="en-GB" sz="1600" b="1" dirty="0">
              <a:solidFill>
                <a:srgbClr val="00B050"/>
              </a:solidFill>
              <a:latin typeface="Arial" panose="020B0604020202020204" pitchFamily="34" charset="0"/>
              <a:cs typeface="Arial" panose="020B0604020202020204" pitchFamily="34" charset="0"/>
            </a:endParaRPr>
          </a:p>
        </p:txBody>
      </p:sp>
      <p:sp>
        <p:nvSpPr>
          <p:cNvPr id="2" name="Rectangle 1"/>
          <p:cNvSpPr/>
          <p:nvPr/>
        </p:nvSpPr>
        <p:spPr>
          <a:xfrm>
            <a:off x="863997" y="2342937"/>
            <a:ext cx="6096000" cy="415498"/>
          </a:xfrm>
          <a:prstGeom prst="rect">
            <a:avLst/>
          </a:prstGeom>
        </p:spPr>
        <p:txBody>
          <a:bodyPr>
            <a:spAutoFit/>
          </a:bodyPr>
          <a:lstStyle/>
          <a:p>
            <a:pPr indent="-285750">
              <a:lnSpc>
                <a:spcPct val="150000"/>
              </a:lnSpc>
              <a:buFont typeface="Arial" panose="020B0604020202020204" pitchFamily="34" charset="0"/>
              <a:buChar char="►"/>
            </a:pPr>
            <a:r>
              <a:rPr lang="en-GB" sz="1400" b="1" u="sng" dirty="0">
                <a:latin typeface="Arial" panose="020B0604020202020204" pitchFamily="34" charset="0"/>
                <a:cs typeface="Arial" panose="020B0604020202020204" pitchFamily="34" charset="0"/>
              </a:rPr>
              <a:t>A </a:t>
            </a:r>
            <a:r>
              <a:rPr lang="en-GB" sz="1400" b="1" u="sng" dirty="0" err="1">
                <a:latin typeface="Arial" panose="020B0604020202020204" pitchFamily="34" charset="0"/>
                <a:cs typeface="Arial" panose="020B0604020202020204" pitchFamily="34" charset="0"/>
              </a:rPr>
              <a:t>multiphysics</a:t>
            </a:r>
            <a:r>
              <a:rPr lang="en-GB" sz="1400" b="1" u="sng" dirty="0">
                <a:latin typeface="Arial" panose="020B0604020202020204" pitchFamily="34" charset="0"/>
                <a:cs typeface="Arial" panose="020B0604020202020204" pitchFamily="34" charset="0"/>
              </a:rPr>
              <a:t> porous medium</a:t>
            </a:r>
            <a:r>
              <a:rPr lang="en-GB" sz="1400" b="1" dirty="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rPr>
              <a:t>[3]</a:t>
            </a:r>
            <a:endParaRPr lang="en-GB" sz="1400" dirty="0">
              <a:latin typeface="Gill Sans MT" panose="020B0502020104020203" pitchFamily="34" charset="0"/>
            </a:endParaRPr>
          </a:p>
        </p:txBody>
      </p:sp>
      <p:sp>
        <p:nvSpPr>
          <p:cNvPr id="57" name="ZoneTexte 56"/>
          <p:cNvSpPr txBox="1"/>
          <p:nvPr/>
        </p:nvSpPr>
        <p:spPr>
          <a:xfrm>
            <a:off x="1089060" y="2841242"/>
            <a:ext cx="1040670" cy="307777"/>
          </a:xfrm>
          <a:prstGeom prst="rect">
            <a:avLst/>
          </a:prstGeom>
          <a:noFill/>
        </p:spPr>
        <p:txBody>
          <a:bodyPr wrap="none" rtlCol="0">
            <a:spAutoFit/>
          </a:bodyPr>
          <a:lstStyle/>
          <a:p>
            <a:r>
              <a:rPr lang="fr-BE" sz="1400" dirty="0" smtClean="0">
                <a:latin typeface="Arial" panose="020B0604020202020204" pitchFamily="34" charset="0"/>
                <a:cs typeface="Arial" panose="020B0604020202020204" pitchFamily="34" charset="0"/>
              </a:rPr>
              <a:t>3 </a:t>
            </a:r>
            <a:r>
              <a:rPr lang="en-GB" sz="1400" dirty="0" smtClean="0">
                <a:latin typeface="Arial" panose="020B0604020202020204" pitchFamily="34" charset="0"/>
                <a:cs typeface="Arial" panose="020B0604020202020204" pitchFamily="34" charset="0"/>
              </a:rPr>
              <a:t>species: </a:t>
            </a:r>
          </a:p>
        </p:txBody>
      </p:sp>
      <p:sp>
        <p:nvSpPr>
          <p:cNvPr id="58" name="Rectangle 57"/>
          <p:cNvSpPr/>
          <p:nvPr/>
        </p:nvSpPr>
        <p:spPr>
          <a:xfrm>
            <a:off x="1089060" y="4365190"/>
            <a:ext cx="2105063" cy="307777"/>
          </a:xfrm>
          <a:prstGeom prst="rect">
            <a:avLst/>
          </a:prstGeom>
        </p:spPr>
        <p:txBody>
          <a:bodyPr wrap="none">
            <a:spAutoFit/>
          </a:bodyPr>
          <a:lstStyle/>
          <a:p>
            <a:r>
              <a:rPr lang="en-GB" sz="1400" dirty="0" smtClean="0">
                <a:latin typeface="Arial" panose="020B0604020202020204" pitchFamily="34" charset="0"/>
                <a:cs typeface="Arial" panose="020B0604020202020204" pitchFamily="34" charset="0"/>
              </a:rPr>
              <a:t>Distributed </a:t>
            </a:r>
            <a:r>
              <a:rPr lang="en-GB" sz="1400" dirty="0">
                <a:latin typeface="Arial" panose="020B0604020202020204" pitchFamily="34" charset="0"/>
                <a:cs typeface="Arial" panose="020B0604020202020204" pitchFamily="34" charset="0"/>
              </a:rPr>
              <a:t>in 3 </a:t>
            </a:r>
            <a:r>
              <a:rPr lang="en-GB" sz="1400" dirty="0" smtClean="0">
                <a:latin typeface="Arial" panose="020B0604020202020204" pitchFamily="34" charset="0"/>
                <a:cs typeface="Arial" panose="020B0604020202020204" pitchFamily="34" charset="0"/>
              </a:rPr>
              <a:t>phases: </a:t>
            </a:r>
            <a:endParaRPr lang="en-GB" sz="1400" dirty="0">
              <a:latin typeface="Arial" panose="020B0604020202020204" pitchFamily="34" charset="0"/>
              <a:cs typeface="Arial" panose="020B0604020202020204" pitchFamily="34" charset="0"/>
            </a:endParaRPr>
          </a:p>
        </p:txBody>
      </p:sp>
      <p:cxnSp>
        <p:nvCxnSpPr>
          <p:cNvPr id="59" name="Connecteur droit 58"/>
          <p:cNvCxnSpPr/>
          <p:nvPr/>
        </p:nvCxnSpPr>
        <p:spPr>
          <a:xfrm>
            <a:off x="4287378" y="4186746"/>
            <a:ext cx="6490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e 59"/>
          <p:cNvGrpSpPr/>
          <p:nvPr/>
        </p:nvGrpSpPr>
        <p:grpSpPr>
          <a:xfrm>
            <a:off x="4439119" y="4371359"/>
            <a:ext cx="6018796" cy="258726"/>
            <a:chOff x="4473955" y="3779609"/>
            <a:chExt cx="6018796" cy="258726"/>
          </a:xfrm>
        </p:grpSpPr>
        <p:sp>
          <p:nvSpPr>
            <p:cNvPr id="61" name="Rectangle 60"/>
            <p:cNvSpPr/>
            <p:nvPr/>
          </p:nvSpPr>
          <p:spPr>
            <a:xfrm>
              <a:off x="4473955" y="3786335"/>
              <a:ext cx="1152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Solid phase</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6319380" y="3786335"/>
              <a:ext cx="1373933"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Liquid phase</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63" name="Rectangle 62"/>
            <p:cNvSpPr/>
            <p:nvPr/>
          </p:nvSpPr>
          <p:spPr>
            <a:xfrm>
              <a:off x="9364071" y="3779609"/>
              <a:ext cx="112868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Gas phase</a:t>
              </a:r>
              <a:endParaRPr lang="en-GB" sz="1400" dirty="0">
                <a:solidFill>
                  <a:schemeClr val="tx1"/>
                </a:solidFill>
                <a:latin typeface="Times New Roman" panose="02020603050405020304" pitchFamily="18" charset="0"/>
                <a:cs typeface="Times New Roman" panose="02020603050405020304" pitchFamily="18" charset="0"/>
              </a:endParaRPr>
            </a:p>
          </p:txBody>
        </p:sp>
      </p:grpSp>
      <p:grpSp>
        <p:nvGrpSpPr>
          <p:cNvPr id="64" name="Groupe 63"/>
          <p:cNvGrpSpPr/>
          <p:nvPr/>
        </p:nvGrpSpPr>
        <p:grpSpPr>
          <a:xfrm>
            <a:off x="4282464" y="2887013"/>
            <a:ext cx="4860113" cy="662349"/>
            <a:chOff x="4279200" y="2294548"/>
            <a:chExt cx="4860113" cy="662349"/>
          </a:xfrm>
        </p:grpSpPr>
        <p:sp>
          <p:nvSpPr>
            <p:cNvPr id="65" name="Rectangle 64"/>
            <p:cNvSpPr/>
            <p:nvPr/>
          </p:nvSpPr>
          <p:spPr>
            <a:xfrm>
              <a:off x="4279200" y="2294548"/>
              <a:ext cx="1476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Mineral species</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67" name="Rectangle 66"/>
            <p:cNvSpPr/>
            <p:nvPr/>
          </p:nvSpPr>
          <p:spPr>
            <a:xfrm>
              <a:off x="7807313" y="2704897"/>
              <a:ext cx="1332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Water species</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70" name="Rectangle 69"/>
            <p:cNvSpPr/>
            <p:nvPr/>
          </p:nvSpPr>
          <p:spPr>
            <a:xfrm>
              <a:off x="7915313" y="2294548"/>
              <a:ext cx="1116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Air species</a:t>
              </a:r>
              <a:endParaRPr lang="en-GB" sz="1400" dirty="0">
                <a:solidFill>
                  <a:schemeClr val="tx1"/>
                </a:solidFill>
                <a:latin typeface="Times New Roman" panose="02020603050405020304" pitchFamily="18" charset="0"/>
                <a:cs typeface="Times New Roman" panose="02020603050405020304" pitchFamily="18" charset="0"/>
              </a:endParaRPr>
            </a:p>
          </p:txBody>
        </p:sp>
      </p:grpSp>
      <p:grpSp>
        <p:nvGrpSpPr>
          <p:cNvPr id="77" name="Groupe 76"/>
          <p:cNvGrpSpPr/>
          <p:nvPr/>
        </p:nvGrpSpPr>
        <p:grpSpPr>
          <a:xfrm>
            <a:off x="5015119" y="3013013"/>
            <a:ext cx="5762556" cy="1365072"/>
            <a:chOff x="5011855" y="2420548"/>
            <a:chExt cx="5762556" cy="1365072"/>
          </a:xfrm>
        </p:grpSpPr>
        <p:cxnSp>
          <p:nvCxnSpPr>
            <p:cNvPr id="78" name="Connecteur droit avec flèche 77"/>
            <p:cNvCxnSpPr>
              <a:stCxn id="61" idx="0"/>
              <a:endCxn id="65" idx="2"/>
            </p:cNvCxnSpPr>
            <p:nvPr/>
          </p:nvCxnSpPr>
          <p:spPr>
            <a:xfrm flipV="1">
              <a:off x="5011855" y="2546548"/>
              <a:ext cx="0" cy="1239072"/>
            </a:xfrm>
            <a:prstGeom prst="straightConnector1">
              <a:avLst/>
            </a:prstGeom>
            <a:ln w="12700">
              <a:solidFill>
                <a:srgbClr val="F07F3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a:stCxn id="62" idx="0"/>
              <a:endCxn id="96" idx="2"/>
            </p:cNvCxnSpPr>
            <p:nvPr/>
          </p:nvCxnSpPr>
          <p:spPr>
            <a:xfrm flipH="1" flipV="1">
              <a:off x="6333787" y="3367246"/>
              <a:ext cx="634460" cy="418374"/>
            </a:xfrm>
            <a:prstGeom prst="straightConnector1">
              <a:avLst/>
            </a:prstGeom>
            <a:ln w="12700">
              <a:solidFill>
                <a:srgbClr val="F07F3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a:stCxn id="63" idx="0"/>
              <a:endCxn id="97" idx="2"/>
            </p:cNvCxnSpPr>
            <p:nvPr/>
          </p:nvCxnSpPr>
          <p:spPr>
            <a:xfrm flipV="1">
              <a:off x="9890311" y="3364823"/>
              <a:ext cx="488100" cy="414071"/>
            </a:xfrm>
            <a:prstGeom prst="straightConnector1">
              <a:avLst/>
            </a:prstGeom>
            <a:ln w="12700">
              <a:solidFill>
                <a:srgbClr val="F07F3C"/>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83" name="Groupe 82"/>
            <p:cNvGrpSpPr/>
            <p:nvPr/>
          </p:nvGrpSpPr>
          <p:grpSpPr>
            <a:xfrm>
              <a:off x="5685787" y="3111051"/>
              <a:ext cx="5088624" cy="256195"/>
              <a:chOff x="3295261" y="3483105"/>
              <a:chExt cx="5088624" cy="256195"/>
            </a:xfrm>
          </p:grpSpPr>
          <p:sp>
            <p:nvSpPr>
              <p:cNvPr id="96" name="Rectangle 95"/>
              <p:cNvSpPr/>
              <p:nvPr/>
            </p:nvSpPr>
            <p:spPr>
              <a:xfrm>
                <a:off x="3295261" y="3487300"/>
                <a:ext cx="1296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Times New Roman" panose="02020603050405020304" pitchFamily="18" charset="0"/>
                    <a:cs typeface="Times New Roman" panose="02020603050405020304" pitchFamily="18" charset="0"/>
                  </a:rPr>
                  <a:t>Dissolved air</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97" name="Rectangle 96"/>
              <p:cNvSpPr/>
              <p:nvPr/>
            </p:nvSpPr>
            <p:spPr>
              <a:xfrm>
                <a:off x="7591885" y="3484877"/>
                <a:ext cx="792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Dry </a:t>
                </a:r>
                <a:r>
                  <a:rPr lang="en-GB" sz="1400" dirty="0" smtClean="0">
                    <a:solidFill>
                      <a:schemeClr val="tx1"/>
                    </a:solidFill>
                    <a:latin typeface="Times New Roman" panose="02020603050405020304" pitchFamily="18" charset="0"/>
                    <a:cs typeface="Times New Roman" panose="02020603050405020304" pitchFamily="18" charset="0"/>
                  </a:rPr>
                  <a:t>air</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98" name="Rectangle 97"/>
              <p:cNvSpPr/>
              <p:nvPr/>
            </p:nvSpPr>
            <p:spPr>
              <a:xfrm>
                <a:off x="4649612" y="3487300"/>
                <a:ext cx="1260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Liquid water</a:t>
                </a:r>
              </a:p>
            </p:txBody>
          </p:sp>
          <p:sp>
            <p:nvSpPr>
              <p:cNvPr id="99" name="Rectangle 98"/>
              <p:cNvSpPr/>
              <p:nvPr/>
            </p:nvSpPr>
            <p:spPr>
              <a:xfrm>
                <a:off x="6241885" y="3483105"/>
                <a:ext cx="1296000" cy="2520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Water vapour</a:t>
                </a:r>
              </a:p>
            </p:txBody>
          </p:sp>
        </p:grpSp>
        <p:cxnSp>
          <p:nvCxnSpPr>
            <p:cNvPr id="90" name="Connecteur droit avec flèche 89"/>
            <p:cNvCxnSpPr>
              <a:stCxn id="62" idx="0"/>
              <a:endCxn id="98" idx="2"/>
            </p:cNvCxnSpPr>
            <p:nvPr/>
          </p:nvCxnSpPr>
          <p:spPr>
            <a:xfrm flipV="1">
              <a:off x="6968247" y="3367246"/>
              <a:ext cx="701891" cy="418374"/>
            </a:xfrm>
            <a:prstGeom prst="straightConnector1">
              <a:avLst/>
            </a:prstGeom>
            <a:ln w="12700">
              <a:solidFill>
                <a:srgbClr val="F07F3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a:stCxn id="63" idx="0"/>
              <a:endCxn id="99" idx="2"/>
            </p:cNvCxnSpPr>
            <p:nvPr/>
          </p:nvCxnSpPr>
          <p:spPr>
            <a:xfrm flipH="1" flipV="1">
              <a:off x="9280411" y="3363051"/>
              <a:ext cx="609900" cy="415843"/>
            </a:xfrm>
            <a:prstGeom prst="straightConnector1">
              <a:avLst/>
            </a:prstGeom>
            <a:ln w="12700">
              <a:solidFill>
                <a:srgbClr val="F07F3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Connecteur en angle 91"/>
            <p:cNvCxnSpPr>
              <a:stCxn id="98" idx="0"/>
              <a:endCxn id="67" idx="1"/>
            </p:cNvCxnSpPr>
            <p:nvPr/>
          </p:nvCxnSpPr>
          <p:spPr>
            <a:xfrm rot="5400000" flipH="1" flipV="1">
              <a:off x="7596551" y="2904485"/>
              <a:ext cx="284349" cy="137175"/>
            </a:xfrm>
            <a:prstGeom prst="bentConnector2">
              <a:avLst/>
            </a:prstGeom>
            <a:ln w="12700">
              <a:solidFill>
                <a:srgbClr val="F07F3C"/>
              </a:solidFill>
            </a:ln>
          </p:spPr>
          <p:style>
            <a:lnRef idx="1">
              <a:schemeClr val="accent1"/>
            </a:lnRef>
            <a:fillRef idx="0">
              <a:schemeClr val="accent1"/>
            </a:fillRef>
            <a:effectRef idx="0">
              <a:schemeClr val="accent1"/>
            </a:effectRef>
            <a:fontRef idx="minor">
              <a:schemeClr val="tx1"/>
            </a:fontRef>
          </p:style>
        </p:cxnSp>
        <p:cxnSp>
          <p:nvCxnSpPr>
            <p:cNvPr id="93" name="Connecteur en angle 92"/>
            <p:cNvCxnSpPr>
              <a:stCxn id="67" idx="3"/>
              <a:endCxn id="99" idx="0"/>
            </p:cNvCxnSpPr>
            <p:nvPr/>
          </p:nvCxnSpPr>
          <p:spPr>
            <a:xfrm>
              <a:off x="9139313" y="2830897"/>
              <a:ext cx="141098" cy="280154"/>
            </a:xfrm>
            <a:prstGeom prst="bentConnector2">
              <a:avLst/>
            </a:prstGeom>
            <a:ln w="12700">
              <a:solidFill>
                <a:srgbClr val="F07F3C"/>
              </a:solidFill>
            </a:ln>
          </p:spPr>
          <p:style>
            <a:lnRef idx="1">
              <a:schemeClr val="accent1"/>
            </a:lnRef>
            <a:fillRef idx="0">
              <a:schemeClr val="accent1"/>
            </a:fillRef>
            <a:effectRef idx="0">
              <a:schemeClr val="accent1"/>
            </a:effectRef>
            <a:fontRef idx="minor">
              <a:schemeClr val="tx1"/>
            </a:fontRef>
          </p:style>
        </p:cxnSp>
        <p:cxnSp>
          <p:nvCxnSpPr>
            <p:cNvPr id="94" name="Connecteur en angle 93"/>
            <p:cNvCxnSpPr>
              <a:stCxn id="70" idx="1"/>
              <a:endCxn id="96" idx="0"/>
            </p:cNvCxnSpPr>
            <p:nvPr/>
          </p:nvCxnSpPr>
          <p:spPr>
            <a:xfrm rot="10800000" flipV="1">
              <a:off x="6333787" y="2420548"/>
              <a:ext cx="1581526" cy="694698"/>
            </a:xfrm>
            <a:prstGeom prst="bentConnector2">
              <a:avLst/>
            </a:prstGeom>
            <a:ln w="12700">
              <a:solidFill>
                <a:srgbClr val="F07F3C"/>
              </a:solidFill>
            </a:ln>
          </p:spPr>
          <p:style>
            <a:lnRef idx="1">
              <a:schemeClr val="accent1"/>
            </a:lnRef>
            <a:fillRef idx="0">
              <a:schemeClr val="accent1"/>
            </a:fillRef>
            <a:effectRef idx="0">
              <a:schemeClr val="accent1"/>
            </a:effectRef>
            <a:fontRef idx="minor">
              <a:schemeClr val="tx1"/>
            </a:fontRef>
          </p:style>
        </p:cxnSp>
        <p:cxnSp>
          <p:nvCxnSpPr>
            <p:cNvPr id="95" name="Connecteur en angle 94"/>
            <p:cNvCxnSpPr>
              <a:stCxn id="70" idx="3"/>
              <a:endCxn id="97" idx="0"/>
            </p:cNvCxnSpPr>
            <p:nvPr/>
          </p:nvCxnSpPr>
          <p:spPr>
            <a:xfrm>
              <a:off x="9031313" y="2420548"/>
              <a:ext cx="1347098" cy="692275"/>
            </a:xfrm>
            <a:prstGeom prst="bentConnector2">
              <a:avLst/>
            </a:prstGeom>
            <a:ln w="12700">
              <a:solidFill>
                <a:srgbClr val="F07F3C"/>
              </a:solidFill>
            </a:ln>
          </p:spPr>
          <p:style>
            <a:lnRef idx="1">
              <a:schemeClr val="accent1"/>
            </a:lnRef>
            <a:fillRef idx="0">
              <a:schemeClr val="accent1"/>
            </a:fillRef>
            <a:effectRef idx="0">
              <a:schemeClr val="accent1"/>
            </a:effectRef>
            <a:fontRef idx="minor">
              <a:schemeClr val="tx1"/>
            </a:fontRef>
          </p:style>
        </p:cxnSp>
      </p:grpSp>
      <p:grpSp>
        <p:nvGrpSpPr>
          <p:cNvPr id="100" name="Groupe 99"/>
          <p:cNvGrpSpPr/>
          <p:nvPr/>
        </p:nvGrpSpPr>
        <p:grpSpPr>
          <a:xfrm>
            <a:off x="1089060" y="5073922"/>
            <a:ext cx="8619066" cy="1784078"/>
            <a:chOff x="1089060" y="5073922"/>
            <a:chExt cx="8619066" cy="1784078"/>
          </a:xfrm>
        </p:grpSpPr>
        <p:sp>
          <p:nvSpPr>
            <p:cNvPr id="101" name="Rectangle 100"/>
            <p:cNvSpPr/>
            <p:nvPr/>
          </p:nvSpPr>
          <p:spPr>
            <a:xfrm>
              <a:off x="1089060" y="5073922"/>
              <a:ext cx="2066591" cy="307777"/>
            </a:xfrm>
            <a:prstGeom prst="rect">
              <a:avLst/>
            </a:prstGeom>
          </p:spPr>
          <p:txBody>
            <a:bodyPr wrap="none">
              <a:spAutoFit/>
            </a:bodyPr>
            <a:lstStyle/>
            <a:p>
              <a:r>
                <a:rPr lang="en-GB" sz="1400" dirty="0" smtClean="0">
                  <a:latin typeface="Arial" panose="020B0604020202020204" pitchFamily="34" charset="0"/>
                  <a:cs typeface="Arial" panose="020B0604020202020204" pitchFamily="34" charset="0"/>
                </a:rPr>
                <a:t>Multiphysical couplings:</a:t>
              </a:r>
              <a:endParaRPr lang="en-GB" sz="1400" dirty="0">
                <a:latin typeface="Arial" panose="020B0604020202020204" pitchFamily="34" charset="0"/>
                <a:cs typeface="Arial" panose="020B0604020202020204" pitchFamily="34" charset="0"/>
              </a:endParaRPr>
            </a:p>
          </p:txBody>
        </p:sp>
        <p:pic>
          <p:nvPicPr>
            <p:cNvPr id="102" name="Imag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3020" y="5073922"/>
              <a:ext cx="3845106" cy="1784078"/>
            </a:xfrm>
            <a:prstGeom prst="rect">
              <a:avLst/>
            </a:prstGeom>
          </p:spPr>
        </p:pic>
      </p:grpSp>
      <p:sp>
        <p:nvSpPr>
          <p:cNvPr id="103" name="ZoneTexte 102"/>
          <p:cNvSpPr txBox="1"/>
          <p:nvPr/>
        </p:nvSpPr>
        <p:spPr>
          <a:xfrm>
            <a:off x="11933177" y="655727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03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GB" dirty="0" smtClean="0"/>
              <a:t>About my research</a:t>
            </a:r>
            <a:endParaRPr lang="en-GB" dirty="0"/>
          </a:p>
        </p:txBody>
      </p:sp>
      <p:sp>
        <p:nvSpPr>
          <p:cNvPr id="66" name="ZoneTexte 65"/>
          <p:cNvSpPr txBox="1"/>
          <p:nvPr/>
        </p:nvSpPr>
        <p:spPr>
          <a:xfrm>
            <a:off x="863999" y="1514477"/>
            <a:ext cx="1467068"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In the EDZ: </a:t>
            </a:r>
          </a:p>
          <a:p>
            <a:endParaRPr lang="fr-BE" sz="1000" dirty="0">
              <a:latin typeface="Arial" panose="020B0604020202020204" pitchFamily="34" charset="0"/>
              <a:cs typeface="Arial" panose="020B0604020202020204" pitchFamily="34" charset="0"/>
            </a:endParaRPr>
          </a:p>
        </p:txBody>
      </p:sp>
      <p:sp>
        <p:nvSpPr>
          <p:cNvPr id="68" name="ZoneTexte 67"/>
          <p:cNvSpPr txBox="1"/>
          <p:nvPr/>
        </p:nvSpPr>
        <p:spPr>
          <a:xfrm>
            <a:off x="863998" y="2004383"/>
            <a:ext cx="11010502" cy="33855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dirty="0" smtClean="0">
                <a:latin typeface="Arial" panose="020B0604020202020204" pitchFamily="34" charset="0"/>
                <a:cs typeface="Arial" panose="020B0604020202020204" pitchFamily="34" charset="0"/>
              </a:rPr>
              <a:t>Development </a:t>
            </a:r>
            <a:r>
              <a:rPr lang="en-GB" sz="1600" dirty="0">
                <a:latin typeface="Arial" panose="020B0604020202020204" pitchFamily="34" charset="0"/>
                <a:cs typeface="Arial" panose="020B0604020202020204" pitchFamily="34" charset="0"/>
              </a:rPr>
              <a:t>of a </a:t>
            </a:r>
            <a:r>
              <a:rPr lang="en-GB" sz="1600" dirty="0" smtClean="0">
                <a:latin typeface="Arial" panose="020B0604020202020204" pitchFamily="34" charset="0"/>
                <a:cs typeface="Arial" panose="020B0604020202020204" pitchFamily="34" charset="0"/>
              </a:rPr>
              <a:t>second </a:t>
            </a:r>
            <a:r>
              <a:rPr lang="en-GB" sz="1600" dirty="0">
                <a:latin typeface="Arial" panose="020B0604020202020204" pitchFamily="34" charset="0"/>
                <a:cs typeface="Arial" panose="020B0604020202020204" pitchFamily="34" charset="0"/>
              </a:rPr>
              <a:t>gradient H²M </a:t>
            </a:r>
            <a:r>
              <a:rPr lang="en-GB" sz="1600" dirty="0" smtClean="0">
                <a:latin typeface="Arial" panose="020B0604020202020204" pitchFamily="34" charset="0"/>
                <a:cs typeface="Arial" panose="020B0604020202020204" pitchFamily="34" charset="0"/>
              </a:rPr>
              <a:t>model to reproduce the rock environment around the deep geological disposal</a:t>
            </a:r>
            <a:endParaRPr lang="en-GB" sz="1600" b="1" dirty="0">
              <a:solidFill>
                <a:srgbClr val="00B050"/>
              </a:solidFill>
              <a:latin typeface="Arial" panose="020B0604020202020204" pitchFamily="34" charset="0"/>
              <a:cs typeface="Arial" panose="020B0604020202020204" pitchFamily="34" charset="0"/>
            </a:endParaRPr>
          </a:p>
        </p:txBody>
      </p:sp>
      <p:sp>
        <p:nvSpPr>
          <p:cNvPr id="2" name="Rectangle 1"/>
          <p:cNvSpPr/>
          <p:nvPr/>
        </p:nvSpPr>
        <p:spPr>
          <a:xfrm>
            <a:off x="863997" y="2342937"/>
            <a:ext cx="6096000" cy="738664"/>
          </a:xfrm>
          <a:prstGeom prst="rect">
            <a:avLst/>
          </a:prstGeom>
        </p:spPr>
        <p:txBody>
          <a:bodyPr>
            <a:spAutoFit/>
          </a:bodyPr>
          <a:lstStyle/>
          <a:p>
            <a:pPr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A </a:t>
            </a:r>
            <a:r>
              <a:rPr lang="en-GB" sz="1400" dirty="0" err="1">
                <a:latin typeface="Arial" panose="020B0604020202020204" pitchFamily="34" charset="0"/>
                <a:cs typeface="Arial" panose="020B0604020202020204" pitchFamily="34" charset="0"/>
              </a:rPr>
              <a:t>multiphysics</a:t>
            </a:r>
            <a:r>
              <a:rPr lang="en-GB" sz="1400" dirty="0">
                <a:latin typeface="Arial" panose="020B0604020202020204" pitchFamily="34" charset="0"/>
                <a:cs typeface="Arial" panose="020B0604020202020204" pitchFamily="34" charset="0"/>
              </a:rPr>
              <a:t> porous medium </a:t>
            </a:r>
            <a:r>
              <a:rPr lang="en-GB" sz="1400" dirty="0" smtClean="0">
                <a:latin typeface="Arial" panose="020B0604020202020204" pitchFamily="34" charset="0"/>
                <a:cs typeface="Arial" panose="020B0604020202020204" pitchFamily="34" charset="0"/>
              </a:rPr>
              <a:t>[3]</a:t>
            </a:r>
          </a:p>
          <a:p>
            <a:pPr indent="-285750">
              <a:lnSpc>
                <a:spcPct val="150000"/>
              </a:lnSpc>
              <a:buFont typeface="Arial" panose="020B0604020202020204" pitchFamily="34" charset="0"/>
              <a:buChar char="►"/>
            </a:pPr>
            <a:r>
              <a:rPr lang="en-GB" sz="1400" b="1" u="sng" dirty="0" smtClean="0">
                <a:latin typeface="Arial" panose="020B0604020202020204" pitchFamily="34" charset="0"/>
                <a:cs typeface="Arial" panose="020B0604020202020204" pitchFamily="34" charset="0"/>
              </a:rPr>
              <a:t>With strain localisation</a:t>
            </a:r>
            <a:r>
              <a:rPr lang="en-GB" sz="1400" b="1" dirty="0" smtClean="0">
                <a:latin typeface="Arial" panose="020B0604020202020204" pitchFamily="34" charset="0"/>
                <a:cs typeface="Arial" panose="020B0604020202020204" pitchFamily="34" charset="0"/>
              </a:rPr>
              <a:t> [4]</a:t>
            </a:r>
            <a:endParaRPr lang="en-GB" sz="1400" dirty="0">
              <a:latin typeface="Gill Sans MT" panose="020B0502020104020203" pitchFamily="34" charset="0"/>
            </a:endParaRPr>
          </a:p>
        </p:txBody>
      </p:sp>
      <p:pic>
        <p:nvPicPr>
          <p:cNvPr id="37" name="Image 36"/>
          <p:cNvPicPr>
            <a:picLocks noChangeAspect="1"/>
          </p:cNvPicPr>
          <p:nvPr/>
        </p:nvPicPr>
        <p:blipFill rotWithShape="1">
          <a:blip r:embed="rId3" cstate="print">
            <a:extLst>
              <a:ext uri="{28A0092B-C50C-407E-A947-70E740481C1C}">
                <a14:useLocalDpi xmlns:a14="http://schemas.microsoft.com/office/drawing/2010/main" val="0"/>
              </a:ext>
            </a:extLst>
          </a:blip>
          <a:srcRect l="52185"/>
          <a:stretch/>
        </p:blipFill>
        <p:spPr>
          <a:xfrm>
            <a:off x="2351091" y="3753852"/>
            <a:ext cx="1399372" cy="2630669"/>
          </a:xfrm>
          <a:prstGeom prst="rect">
            <a:avLst/>
          </a:prstGeom>
        </p:spPr>
      </p:pic>
      <p:pic>
        <p:nvPicPr>
          <p:cNvPr id="38" name="Image 37"/>
          <p:cNvPicPr>
            <a:picLocks noChangeAspect="1"/>
          </p:cNvPicPr>
          <p:nvPr/>
        </p:nvPicPr>
        <p:blipFill rotWithShape="1">
          <a:blip r:embed="rId4" cstate="print">
            <a:extLst>
              <a:ext uri="{28A0092B-C50C-407E-A947-70E740481C1C}">
                <a14:useLocalDpi xmlns:a14="http://schemas.microsoft.com/office/drawing/2010/main" val="0"/>
              </a:ext>
            </a:extLst>
          </a:blip>
          <a:srcRect r="51121" b="37420"/>
          <a:stretch/>
        </p:blipFill>
        <p:spPr>
          <a:xfrm>
            <a:off x="1087153" y="3934936"/>
            <a:ext cx="1357467" cy="1562212"/>
          </a:xfrm>
          <a:prstGeom prst="rect">
            <a:avLst/>
          </a:prstGeom>
        </p:spPr>
      </p:pic>
      <p:cxnSp>
        <p:nvCxnSpPr>
          <p:cNvPr id="39" name="Connecteur droit avec flèche 38"/>
          <p:cNvCxnSpPr>
            <a:stCxn id="37" idx="3"/>
            <a:endCxn id="48" idx="1"/>
          </p:cNvCxnSpPr>
          <p:nvPr/>
        </p:nvCxnSpPr>
        <p:spPr>
          <a:xfrm flipV="1">
            <a:off x="3750463" y="4068928"/>
            <a:ext cx="960454" cy="1000259"/>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37" idx="3"/>
            <a:endCxn id="44" idx="1"/>
          </p:cNvCxnSpPr>
          <p:nvPr/>
        </p:nvCxnSpPr>
        <p:spPr>
          <a:xfrm>
            <a:off x="3750463" y="5069187"/>
            <a:ext cx="962973" cy="888813"/>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ZoneTexte 51"/>
              <p:cNvSpPr txBox="1"/>
              <p:nvPr/>
            </p:nvSpPr>
            <p:spPr>
              <a:xfrm>
                <a:off x="3521833" y="3532233"/>
                <a:ext cx="116846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14:m>
                  <m:oMath xmlns:m="http://schemas.openxmlformats.org/officeDocument/2006/math">
                    <m:r>
                      <a:rPr lang="fr-BE" sz="1400" b="0" i="1" dirty="0" smtClean="0">
                        <a:latin typeface="Cambria Math" panose="02040503050406030204" pitchFamily="18" charset="0"/>
                        <a:cs typeface="Arial" panose="020B0604020202020204" pitchFamily="34" charset="0"/>
                      </a:rPr>
                      <m:t>10×20</m:t>
                    </m:r>
                  </m:oMath>
                </a14:m>
                <a:r>
                  <a:rPr lang="en-GB" sz="1400" dirty="0" smtClean="0">
                    <a:latin typeface="Arial" panose="020B0604020202020204" pitchFamily="34" charset="0"/>
                    <a:cs typeface="Arial" panose="020B0604020202020204" pitchFamily="34" charset="0"/>
                  </a:rPr>
                  <a:t> elements</a:t>
                </a:r>
                <a:endParaRPr lang="en-GB" sz="1400" dirty="0">
                  <a:latin typeface="Arial" panose="020B0604020202020204" pitchFamily="34" charset="0"/>
                  <a:cs typeface="Arial" panose="020B0604020202020204" pitchFamily="34" charset="0"/>
                </a:endParaRPr>
              </a:p>
            </p:txBody>
          </p:sp>
        </mc:Choice>
        <mc:Fallback xmlns="">
          <p:sp>
            <p:nvSpPr>
              <p:cNvPr id="41" name="ZoneTexte 51"/>
              <p:cNvSpPr txBox="1">
                <a:spLocks noRot="1" noChangeAspect="1" noMove="1" noResize="1" noEditPoints="1" noAdjustHandles="1" noChangeArrowheads="1" noChangeShapeType="1" noTextEdit="1"/>
              </p:cNvSpPr>
              <p:nvPr/>
            </p:nvSpPr>
            <p:spPr>
              <a:xfrm>
                <a:off x="3521833" y="3532233"/>
                <a:ext cx="1168468" cy="523220"/>
              </a:xfrm>
              <a:prstGeom prst="rect">
                <a:avLst/>
              </a:prstGeom>
              <a:blipFill rotWithShape="0">
                <a:blip r:embed="rId5"/>
                <a:stretch>
                  <a:fillRect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ZoneTexte 52"/>
              <p:cNvSpPr txBox="1"/>
              <p:nvPr/>
            </p:nvSpPr>
            <p:spPr>
              <a:xfrm>
                <a:off x="3628802" y="5958000"/>
                <a:ext cx="972748"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1400" dirty="0" smtClean="0">
                    <a:cs typeface="Arial" panose="020B0604020202020204" pitchFamily="34" charset="0"/>
                  </a:rPr>
                  <a:t>20</a:t>
                </a:r>
                <a14:m>
                  <m:oMath xmlns:m="http://schemas.openxmlformats.org/officeDocument/2006/math">
                    <m:r>
                      <a:rPr lang="fr-BE" sz="1400" b="0" i="1" dirty="0" smtClean="0">
                        <a:latin typeface="Cambria Math" panose="02040503050406030204" pitchFamily="18" charset="0"/>
                        <a:cs typeface="Arial" panose="020B0604020202020204" pitchFamily="34" charset="0"/>
                      </a:rPr>
                      <m:t>×40</m:t>
                    </m:r>
                  </m:oMath>
                </a14:m>
                <a:r>
                  <a:rPr lang="en-GB" sz="1400" dirty="0" smtClean="0">
                    <a:latin typeface="Arial" panose="020B0604020202020204" pitchFamily="34" charset="0"/>
                    <a:cs typeface="Arial" panose="020B0604020202020204" pitchFamily="34" charset="0"/>
                  </a:rPr>
                  <a:t> elements</a:t>
                </a:r>
                <a:endParaRPr lang="en-GB" sz="1400" dirty="0">
                  <a:latin typeface="Arial" panose="020B0604020202020204" pitchFamily="34" charset="0"/>
                  <a:cs typeface="Arial" panose="020B0604020202020204" pitchFamily="34" charset="0"/>
                </a:endParaRPr>
              </a:p>
            </p:txBody>
          </p:sp>
        </mc:Choice>
        <mc:Fallback xmlns="">
          <p:sp>
            <p:nvSpPr>
              <p:cNvPr id="42" name="ZoneTexte 52"/>
              <p:cNvSpPr txBox="1">
                <a:spLocks noRot="1" noChangeAspect="1" noMove="1" noResize="1" noEditPoints="1" noAdjustHandles="1" noChangeArrowheads="1" noChangeShapeType="1" noTextEdit="1"/>
              </p:cNvSpPr>
              <p:nvPr/>
            </p:nvSpPr>
            <p:spPr>
              <a:xfrm>
                <a:off x="3628802" y="5958000"/>
                <a:ext cx="972748" cy="523220"/>
              </a:xfrm>
              <a:prstGeom prst="rect">
                <a:avLst/>
              </a:prstGeom>
              <a:blipFill rotWithShape="0">
                <a:blip r:embed="rId6"/>
                <a:stretch>
                  <a:fillRect b="-11628"/>
                </a:stretch>
              </a:blipFill>
            </p:spPr>
            <p:txBody>
              <a:bodyPr/>
              <a:lstStyle/>
              <a:p>
                <a:r>
                  <a:rPr lang="en-GB">
                    <a:noFill/>
                  </a:rPr>
                  <a:t> </a:t>
                </a:r>
              </a:p>
            </p:txBody>
          </p:sp>
        </mc:Fallback>
      </mc:AlternateContent>
      <p:pic>
        <p:nvPicPr>
          <p:cNvPr id="43" name="Imag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7193" y="5058000"/>
            <a:ext cx="914575" cy="1800000"/>
          </a:xfrm>
          <a:prstGeom prst="rect">
            <a:avLst/>
          </a:prstGeom>
        </p:spPr>
      </p:pic>
      <p:pic>
        <p:nvPicPr>
          <p:cNvPr id="44" name="Imag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3436" y="5058000"/>
            <a:ext cx="1249497" cy="1800000"/>
          </a:xfrm>
          <a:prstGeom prst="rect">
            <a:avLst/>
          </a:prstGeom>
        </p:spPr>
      </p:pic>
      <p:pic>
        <p:nvPicPr>
          <p:cNvPr id="45" name="Imag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2357" y="5058000"/>
            <a:ext cx="916364" cy="1800000"/>
          </a:xfrm>
          <a:prstGeom prst="rect">
            <a:avLst/>
          </a:prstGeom>
        </p:spPr>
      </p:pic>
      <p:pic>
        <p:nvPicPr>
          <p:cNvPr id="46" name="Imag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18494" y="5058000"/>
            <a:ext cx="1248387" cy="1800000"/>
          </a:xfrm>
          <a:prstGeom prst="rect">
            <a:avLst/>
          </a:prstGeom>
        </p:spPr>
      </p:pic>
      <p:grpSp>
        <p:nvGrpSpPr>
          <p:cNvPr id="47" name="Groupe 46"/>
          <p:cNvGrpSpPr/>
          <p:nvPr/>
        </p:nvGrpSpPr>
        <p:grpSpPr>
          <a:xfrm>
            <a:off x="4559043" y="3137011"/>
            <a:ext cx="1403890" cy="1831917"/>
            <a:chOff x="4917341" y="2347287"/>
            <a:chExt cx="1403890" cy="1831917"/>
          </a:xfrm>
        </p:grpSpPr>
        <p:pic>
          <p:nvPicPr>
            <p:cNvPr id="48" name="Imag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9215" y="2379204"/>
              <a:ext cx="1252016" cy="1800000"/>
            </a:xfrm>
            <a:prstGeom prst="rect">
              <a:avLst/>
            </a:prstGeom>
          </p:spPr>
        </p:pic>
        <p:sp>
          <p:nvSpPr>
            <p:cNvPr id="49" name="ZoneTexte 42"/>
            <p:cNvSpPr txBox="1"/>
            <p:nvPr/>
          </p:nvSpPr>
          <p:spPr>
            <a:xfrm>
              <a:off x="4917341" y="2347287"/>
              <a:ext cx="122254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900" b="1" dirty="0" err="1">
                  <a:solidFill>
                    <a:schemeClr val="bg1"/>
                  </a:solidFill>
                  <a:latin typeface="Arial" panose="020B0604020202020204" pitchFamily="34" charset="0"/>
                  <a:cs typeface="Arial" panose="020B0604020202020204" pitchFamily="34" charset="0"/>
                </a:rPr>
                <a:t>D</a:t>
              </a:r>
              <a:r>
                <a:rPr lang="fr-BE" sz="900" b="1" dirty="0" err="1" smtClean="0">
                  <a:solidFill>
                    <a:schemeClr val="bg1"/>
                  </a:solidFill>
                  <a:latin typeface="Arial" panose="020B0604020202020204" pitchFamily="34" charset="0"/>
                  <a:cs typeface="Arial" panose="020B0604020202020204" pitchFamily="34" charset="0"/>
                </a:rPr>
                <a:t>eviatoric</a:t>
              </a:r>
              <a:r>
                <a:rPr lang="fr-BE" sz="900" b="1" dirty="0" smtClean="0">
                  <a:solidFill>
                    <a:schemeClr val="bg1"/>
                  </a:solidFill>
                  <a:latin typeface="Arial" panose="020B0604020202020204" pitchFamily="34" charset="0"/>
                  <a:cs typeface="Arial" panose="020B0604020202020204" pitchFamily="34" charset="0"/>
                </a:rPr>
                <a:t> </a:t>
              </a:r>
              <a:r>
                <a:rPr lang="fr-BE" sz="900" b="1" dirty="0" err="1" smtClean="0">
                  <a:solidFill>
                    <a:schemeClr val="bg1"/>
                  </a:solidFill>
                  <a:latin typeface="Arial" panose="020B0604020202020204" pitchFamily="34" charset="0"/>
                  <a:cs typeface="Arial" panose="020B0604020202020204" pitchFamily="34" charset="0"/>
                </a:rPr>
                <a:t>strain</a:t>
              </a:r>
              <a:endParaRPr lang="fr-BE" sz="900" b="1" dirty="0" smtClean="0">
                <a:solidFill>
                  <a:schemeClr val="bg1"/>
                </a:solidFill>
                <a:latin typeface="Arial" panose="020B0604020202020204" pitchFamily="34" charset="0"/>
                <a:cs typeface="Arial" panose="020B0604020202020204" pitchFamily="34" charset="0"/>
              </a:endParaRPr>
            </a:p>
            <a:p>
              <a:pPr algn="ctr"/>
              <a:r>
                <a:rPr lang="fr-BE" sz="900" b="1" dirty="0" err="1" smtClean="0">
                  <a:solidFill>
                    <a:schemeClr val="bg1"/>
                  </a:solidFill>
                  <a:latin typeface="Arial" panose="020B0604020202020204" pitchFamily="34" charset="0"/>
                  <a:cs typeface="Arial" panose="020B0604020202020204" pitchFamily="34" charset="0"/>
                </a:rPr>
                <a:t>increment</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50" name="Groupe 49"/>
          <p:cNvGrpSpPr/>
          <p:nvPr/>
        </p:nvGrpSpPr>
        <p:grpSpPr>
          <a:xfrm>
            <a:off x="6179476" y="3149690"/>
            <a:ext cx="1168468" cy="1819238"/>
            <a:chOff x="6537774" y="2359966"/>
            <a:chExt cx="1168468" cy="1819238"/>
          </a:xfrm>
        </p:grpSpPr>
        <p:pic>
          <p:nvPicPr>
            <p:cNvPr id="51" name="Image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2972" y="2379204"/>
              <a:ext cx="918072" cy="1800000"/>
            </a:xfrm>
            <a:prstGeom prst="rect">
              <a:avLst/>
            </a:prstGeom>
          </p:spPr>
        </p:pic>
        <p:sp>
          <p:nvSpPr>
            <p:cNvPr id="52" name="ZoneTexte 43"/>
            <p:cNvSpPr txBox="1"/>
            <p:nvPr/>
          </p:nvSpPr>
          <p:spPr>
            <a:xfrm>
              <a:off x="6537774" y="2359966"/>
              <a:ext cx="116846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900" b="1" dirty="0" smtClean="0">
                  <a:latin typeface="Arial" panose="020B0604020202020204" pitchFamily="34" charset="0"/>
                  <a:cs typeface="Arial" panose="020B0604020202020204" pitchFamily="34" charset="0"/>
                </a:rPr>
                <a:t>Plastic </a:t>
              </a:r>
              <a:r>
                <a:rPr lang="fr-BE" sz="900" b="1" dirty="0" err="1" smtClean="0">
                  <a:latin typeface="Arial" panose="020B0604020202020204" pitchFamily="34" charset="0"/>
                  <a:cs typeface="Arial" panose="020B0604020202020204" pitchFamily="34" charset="0"/>
                </a:rPr>
                <a:t>loading</a:t>
              </a:r>
              <a:r>
                <a:rPr lang="fr-BE" sz="900" b="1" dirty="0" smtClean="0">
                  <a:latin typeface="Arial" panose="020B0604020202020204" pitchFamily="34" charset="0"/>
                  <a:cs typeface="Arial" panose="020B0604020202020204" pitchFamily="34" charset="0"/>
                </a:rPr>
                <a:t> index</a:t>
              </a:r>
              <a:endParaRPr lang="en-GB" sz="900" b="1" dirty="0">
                <a:latin typeface="Arial" panose="020B0604020202020204" pitchFamily="34" charset="0"/>
                <a:cs typeface="Arial" panose="020B0604020202020204" pitchFamily="34" charset="0"/>
              </a:endParaRPr>
            </a:p>
          </p:txBody>
        </p:sp>
      </p:grpSp>
      <p:grpSp>
        <p:nvGrpSpPr>
          <p:cNvPr id="53" name="Groupe 52"/>
          <p:cNvGrpSpPr/>
          <p:nvPr/>
        </p:nvGrpSpPr>
        <p:grpSpPr>
          <a:xfrm>
            <a:off x="7857293" y="3132033"/>
            <a:ext cx="1406667" cy="1836895"/>
            <a:chOff x="8615385" y="2342309"/>
            <a:chExt cx="1406667" cy="1836895"/>
          </a:xfrm>
        </p:grpSpPr>
        <p:pic>
          <p:nvPicPr>
            <p:cNvPr id="54" name="Imag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9326" y="2379204"/>
              <a:ext cx="1272726" cy="1800000"/>
            </a:xfrm>
            <a:prstGeom prst="rect">
              <a:avLst/>
            </a:prstGeom>
          </p:spPr>
        </p:pic>
        <p:sp>
          <p:nvSpPr>
            <p:cNvPr id="55" name="ZoneTexte 59"/>
            <p:cNvSpPr txBox="1"/>
            <p:nvPr/>
          </p:nvSpPr>
          <p:spPr>
            <a:xfrm>
              <a:off x="8615385" y="2342309"/>
              <a:ext cx="118345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900" b="1" dirty="0" err="1">
                  <a:solidFill>
                    <a:schemeClr val="bg1"/>
                  </a:solidFill>
                  <a:latin typeface="Arial" panose="020B0604020202020204" pitchFamily="34" charset="0"/>
                  <a:cs typeface="Arial" panose="020B0604020202020204" pitchFamily="34" charset="0"/>
                </a:rPr>
                <a:t>D</a:t>
              </a:r>
              <a:r>
                <a:rPr lang="fr-BE" sz="900" b="1" dirty="0" err="1" smtClean="0">
                  <a:solidFill>
                    <a:schemeClr val="bg1"/>
                  </a:solidFill>
                  <a:latin typeface="Arial" panose="020B0604020202020204" pitchFamily="34" charset="0"/>
                  <a:cs typeface="Arial" panose="020B0604020202020204" pitchFamily="34" charset="0"/>
                </a:rPr>
                <a:t>eviatoric</a:t>
              </a:r>
              <a:r>
                <a:rPr lang="fr-BE" sz="900" b="1" dirty="0" smtClean="0">
                  <a:solidFill>
                    <a:schemeClr val="bg1"/>
                  </a:solidFill>
                  <a:latin typeface="Arial" panose="020B0604020202020204" pitchFamily="34" charset="0"/>
                  <a:cs typeface="Arial" panose="020B0604020202020204" pitchFamily="34" charset="0"/>
                </a:rPr>
                <a:t> </a:t>
              </a:r>
              <a:r>
                <a:rPr lang="fr-BE" sz="900" b="1" dirty="0" err="1" smtClean="0">
                  <a:solidFill>
                    <a:schemeClr val="bg1"/>
                  </a:solidFill>
                  <a:latin typeface="Arial" panose="020B0604020202020204" pitchFamily="34" charset="0"/>
                  <a:cs typeface="Arial" panose="020B0604020202020204" pitchFamily="34" charset="0"/>
                </a:rPr>
                <a:t>strain</a:t>
              </a:r>
              <a:r>
                <a:rPr lang="fr-BE" sz="900" b="1" dirty="0" smtClean="0">
                  <a:solidFill>
                    <a:schemeClr val="bg1"/>
                  </a:solidFill>
                  <a:latin typeface="Arial" panose="020B0604020202020204" pitchFamily="34" charset="0"/>
                  <a:cs typeface="Arial" panose="020B0604020202020204" pitchFamily="34" charset="0"/>
                </a:rPr>
                <a:t> </a:t>
              </a:r>
              <a:r>
                <a:rPr lang="fr-BE" sz="900" b="1" dirty="0" err="1" smtClean="0">
                  <a:solidFill>
                    <a:schemeClr val="bg1"/>
                  </a:solidFill>
                  <a:latin typeface="Arial" panose="020B0604020202020204" pitchFamily="34" charset="0"/>
                  <a:cs typeface="Arial" panose="020B0604020202020204" pitchFamily="34" charset="0"/>
                </a:rPr>
                <a:t>increment</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56" name="Groupe 55"/>
          <p:cNvGrpSpPr/>
          <p:nvPr/>
        </p:nvGrpSpPr>
        <p:grpSpPr>
          <a:xfrm>
            <a:off x="9463827" y="3149690"/>
            <a:ext cx="1168468" cy="1819238"/>
            <a:chOff x="10221919" y="2359966"/>
            <a:chExt cx="1168468" cy="1819238"/>
          </a:xfrm>
        </p:grpSpPr>
        <p:pic>
          <p:nvPicPr>
            <p:cNvPr id="69" name="Image 6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48005" y="2379204"/>
              <a:ext cx="916297" cy="1800000"/>
            </a:xfrm>
            <a:prstGeom prst="rect">
              <a:avLst/>
            </a:prstGeom>
          </p:spPr>
        </p:pic>
        <p:sp>
          <p:nvSpPr>
            <p:cNvPr id="71" name="ZoneTexte 60"/>
            <p:cNvSpPr txBox="1"/>
            <p:nvPr/>
          </p:nvSpPr>
          <p:spPr>
            <a:xfrm>
              <a:off x="10221919" y="2359966"/>
              <a:ext cx="116846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900" b="1" dirty="0" smtClean="0">
                  <a:latin typeface="Arial" panose="020B0604020202020204" pitchFamily="34" charset="0"/>
                  <a:cs typeface="Arial" panose="020B0604020202020204" pitchFamily="34" charset="0"/>
                </a:rPr>
                <a:t>Plastic </a:t>
              </a:r>
              <a:r>
                <a:rPr lang="fr-BE" sz="900" b="1" dirty="0" err="1" smtClean="0">
                  <a:latin typeface="Arial" panose="020B0604020202020204" pitchFamily="34" charset="0"/>
                  <a:cs typeface="Arial" panose="020B0604020202020204" pitchFamily="34" charset="0"/>
                </a:rPr>
                <a:t>loading</a:t>
              </a:r>
              <a:r>
                <a:rPr lang="fr-BE" sz="900" b="1" dirty="0" smtClean="0">
                  <a:latin typeface="Arial" panose="020B0604020202020204" pitchFamily="34" charset="0"/>
                  <a:cs typeface="Arial" panose="020B0604020202020204" pitchFamily="34" charset="0"/>
                </a:rPr>
                <a:t> index</a:t>
              </a:r>
              <a:endParaRPr lang="en-GB" sz="900" b="1" dirty="0">
                <a:latin typeface="Arial" panose="020B0604020202020204" pitchFamily="34" charset="0"/>
                <a:cs typeface="Arial" panose="020B0604020202020204" pitchFamily="34" charset="0"/>
              </a:endParaRPr>
            </a:p>
          </p:txBody>
        </p:sp>
      </p:grpSp>
      <p:sp>
        <p:nvSpPr>
          <p:cNvPr id="72" name="ZoneTexte 53"/>
          <p:cNvSpPr txBox="1"/>
          <p:nvPr/>
        </p:nvSpPr>
        <p:spPr>
          <a:xfrm>
            <a:off x="4601550" y="2342558"/>
            <a:ext cx="2488525" cy="6309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BE" sz="1400" dirty="0" err="1" smtClean="0">
                <a:latin typeface="Arial" panose="020B0604020202020204" pitchFamily="34" charset="0"/>
                <a:cs typeface="Arial" panose="020B0604020202020204" pitchFamily="34" charset="0"/>
              </a:rPr>
              <a:t>Classical</a:t>
            </a:r>
            <a:r>
              <a:rPr lang="fr-BE" sz="1400" dirty="0" smtClean="0">
                <a:latin typeface="Arial" panose="020B0604020202020204" pitchFamily="34" charset="0"/>
                <a:cs typeface="Arial" panose="020B0604020202020204" pitchFamily="34" charset="0"/>
              </a:rPr>
              <a:t> FE </a:t>
            </a:r>
            <a:r>
              <a:rPr lang="fr-BE" sz="1400" dirty="0" err="1" smtClean="0">
                <a:latin typeface="Arial" panose="020B0604020202020204" pitchFamily="34" charset="0"/>
                <a:cs typeface="Arial" panose="020B0604020202020204" pitchFamily="34" charset="0"/>
              </a:rPr>
              <a:t>method</a:t>
            </a:r>
            <a:r>
              <a:rPr lang="fr-BE" sz="14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fr-BE" sz="1400" dirty="0" err="1" smtClean="0">
                <a:latin typeface="Arial" panose="020B0604020202020204" pitchFamily="34" charset="0"/>
                <a:cs typeface="Arial" panose="020B0604020202020204" pitchFamily="34" charset="0"/>
              </a:rPr>
              <a:t>Mesh</a:t>
            </a:r>
            <a:r>
              <a:rPr lang="fr-BE" sz="1400" dirty="0" smtClean="0">
                <a:latin typeface="Arial" panose="020B0604020202020204" pitchFamily="34" charset="0"/>
                <a:cs typeface="Arial" panose="020B0604020202020204" pitchFamily="34" charset="0"/>
              </a:rPr>
              <a:t> size </a:t>
            </a:r>
            <a:r>
              <a:rPr lang="fr-BE" sz="1400" dirty="0" err="1" smtClean="0">
                <a:latin typeface="Arial" panose="020B0604020202020204" pitchFamily="34" charset="0"/>
                <a:cs typeface="Arial" panose="020B0604020202020204" pitchFamily="34" charset="0"/>
              </a:rPr>
              <a:t>dependency</a:t>
            </a:r>
            <a:endParaRPr lang="en-GB" sz="1400" dirty="0">
              <a:latin typeface="Arial" panose="020B0604020202020204" pitchFamily="34" charset="0"/>
              <a:cs typeface="Arial" panose="020B0604020202020204" pitchFamily="34" charset="0"/>
            </a:endParaRPr>
          </a:p>
        </p:txBody>
      </p:sp>
      <p:sp>
        <p:nvSpPr>
          <p:cNvPr id="73" name="ZoneTexte 54"/>
          <p:cNvSpPr txBox="1"/>
          <p:nvPr/>
        </p:nvSpPr>
        <p:spPr>
          <a:xfrm>
            <a:off x="7857293" y="2340468"/>
            <a:ext cx="4334707" cy="8463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fr-BE" sz="1400" dirty="0" smtClean="0">
                <a:latin typeface="Arial" panose="020B0604020202020204" pitchFamily="34" charset="0"/>
                <a:cs typeface="Arial" panose="020B0604020202020204" pitchFamily="34" charset="0"/>
              </a:rPr>
              <a:t>Second gradient model = </a:t>
            </a:r>
            <a:r>
              <a:rPr lang="fr-BE" sz="1400" dirty="0" err="1" smtClean="0">
                <a:latin typeface="Arial" panose="020B0604020202020204" pitchFamily="34" charset="0"/>
                <a:cs typeface="Arial" panose="020B0604020202020204" pitchFamily="34" charset="0"/>
              </a:rPr>
              <a:t>Regularisation</a:t>
            </a:r>
            <a:r>
              <a:rPr lang="fr-BE" sz="1400" dirty="0" smtClean="0">
                <a:latin typeface="Arial" panose="020B0604020202020204" pitchFamily="34" charset="0"/>
                <a:cs typeface="Arial" panose="020B0604020202020204" pitchFamily="34" charset="0"/>
              </a:rPr>
              <a:t> technique</a:t>
            </a:r>
          </a:p>
          <a:p>
            <a:pPr marL="285750" indent="-285750">
              <a:buFont typeface="Wingdings" panose="05000000000000000000" pitchFamily="2" charset="2"/>
              <a:buChar char="Ø"/>
            </a:pPr>
            <a:r>
              <a:rPr lang="fr-BE" sz="1400" dirty="0" err="1" smtClean="0">
                <a:latin typeface="Arial" panose="020B0604020202020204" pitchFamily="34" charset="0"/>
                <a:cs typeface="Arial" panose="020B0604020202020204" pitchFamily="34" charset="0"/>
              </a:rPr>
              <a:t>Shear</a:t>
            </a:r>
            <a:r>
              <a:rPr lang="fr-BE" sz="1400" dirty="0" smtClean="0">
                <a:latin typeface="Arial" panose="020B0604020202020204" pitchFamily="34" charset="0"/>
                <a:cs typeface="Arial" panose="020B0604020202020204" pitchFamily="34" charset="0"/>
              </a:rPr>
              <a:t> band </a:t>
            </a:r>
            <a:r>
              <a:rPr lang="fr-BE" sz="1400" dirty="0" err="1" smtClean="0">
                <a:latin typeface="Arial" panose="020B0604020202020204" pitchFamily="34" charset="0"/>
                <a:cs typeface="Arial" panose="020B0604020202020204" pitchFamily="34" charset="0"/>
              </a:rPr>
              <a:t>width</a:t>
            </a:r>
            <a:r>
              <a:rPr lang="fr-BE" sz="1400" dirty="0" smtClean="0">
                <a:latin typeface="Arial" panose="020B0604020202020204" pitchFamily="34" charset="0"/>
                <a:cs typeface="Arial" panose="020B0604020202020204" pitchFamily="34" charset="0"/>
              </a:rPr>
              <a:t> control</a:t>
            </a:r>
          </a:p>
          <a:p>
            <a:pPr marL="285750" indent="-285750">
              <a:buFont typeface="Wingdings" panose="05000000000000000000" pitchFamily="2" charset="2"/>
              <a:buChar char="Ø"/>
            </a:pPr>
            <a:r>
              <a:rPr lang="fr-BE" sz="1400" dirty="0" smtClean="0">
                <a:latin typeface="Arial" panose="020B0604020202020204" pitchFamily="34" charset="0"/>
                <a:cs typeface="Arial" panose="020B0604020202020204" pitchFamily="34" charset="0"/>
              </a:rPr>
              <a:t>No </a:t>
            </a:r>
            <a:r>
              <a:rPr lang="fr-BE" sz="1400" dirty="0" err="1" smtClean="0">
                <a:latin typeface="Arial" panose="020B0604020202020204" pitchFamily="34" charset="0"/>
                <a:cs typeface="Arial" panose="020B0604020202020204" pitchFamily="34" charset="0"/>
              </a:rPr>
              <a:t>mesh</a:t>
            </a:r>
            <a:r>
              <a:rPr lang="fr-BE" sz="1400" dirty="0" smtClean="0">
                <a:latin typeface="Arial" panose="020B0604020202020204" pitchFamily="34" charset="0"/>
                <a:cs typeface="Arial" panose="020B0604020202020204" pitchFamily="34" charset="0"/>
              </a:rPr>
              <a:t> size </a:t>
            </a:r>
            <a:r>
              <a:rPr lang="fr-BE" sz="1400" dirty="0" err="1" smtClean="0">
                <a:latin typeface="Arial" panose="020B0604020202020204" pitchFamily="34" charset="0"/>
                <a:cs typeface="Arial" panose="020B0604020202020204" pitchFamily="34" charset="0"/>
              </a:rPr>
              <a:t>dependency</a:t>
            </a:r>
            <a:endParaRPr lang="en-GB" sz="1400" dirty="0">
              <a:latin typeface="Arial" panose="020B0604020202020204" pitchFamily="34" charset="0"/>
              <a:cs typeface="Arial" panose="020B0604020202020204" pitchFamily="34" charset="0"/>
            </a:endParaRPr>
          </a:p>
        </p:txBody>
      </p:sp>
      <p:sp>
        <p:nvSpPr>
          <p:cNvPr id="74" name="ZoneTexte 73"/>
          <p:cNvSpPr txBox="1"/>
          <p:nvPr/>
        </p:nvSpPr>
        <p:spPr>
          <a:xfrm>
            <a:off x="11933177" y="655727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69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GB" dirty="0" smtClean="0"/>
              <a:t>About my research</a:t>
            </a:r>
            <a:endParaRPr lang="en-GB" dirty="0"/>
          </a:p>
        </p:txBody>
      </p:sp>
      <p:sp>
        <p:nvSpPr>
          <p:cNvPr id="66" name="ZoneTexte 65"/>
          <p:cNvSpPr txBox="1"/>
          <p:nvPr/>
        </p:nvSpPr>
        <p:spPr>
          <a:xfrm>
            <a:off x="863999" y="1514477"/>
            <a:ext cx="1467068"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In the EDZ: </a:t>
            </a:r>
          </a:p>
          <a:p>
            <a:endParaRPr lang="fr-BE" sz="1000" dirty="0">
              <a:latin typeface="Arial" panose="020B0604020202020204" pitchFamily="34" charset="0"/>
              <a:cs typeface="Arial" panose="020B0604020202020204" pitchFamily="34" charset="0"/>
            </a:endParaRPr>
          </a:p>
        </p:txBody>
      </p:sp>
      <p:sp>
        <p:nvSpPr>
          <p:cNvPr id="68" name="ZoneTexte 67"/>
          <p:cNvSpPr txBox="1"/>
          <p:nvPr/>
        </p:nvSpPr>
        <p:spPr>
          <a:xfrm>
            <a:off x="863998" y="2004383"/>
            <a:ext cx="11010502" cy="33855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dirty="0" smtClean="0">
                <a:latin typeface="Arial" panose="020B0604020202020204" pitchFamily="34" charset="0"/>
                <a:cs typeface="Arial" panose="020B0604020202020204" pitchFamily="34" charset="0"/>
              </a:rPr>
              <a:t>Development </a:t>
            </a:r>
            <a:r>
              <a:rPr lang="en-GB" sz="1600" dirty="0">
                <a:latin typeface="Arial" panose="020B0604020202020204" pitchFamily="34" charset="0"/>
                <a:cs typeface="Arial" panose="020B0604020202020204" pitchFamily="34" charset="0"/>
              </a:rPr>
              <a:t>of a </a:t>
            </a:r>
            <a:r>
              <a:rPr lang="en-GB" sz="1600" dirty="0" smtClean="0">
                <a:latin typeface="Arial" panose="020B0604020202020204" pitchFamily="34" charset="0"/>
                <a:cs typeface="Arial" panose="020B0604020202020204" pitchFamily="34" charset="0"/>
              </a:rPr>
              <a:t>second </a:t>
            </a:r>
            <a:r>
              <a:rPr lang="en-GB" sz="1600" dirty="0">
                <a:latin typeface="Arial" panose="020B0604020202020204" pitchFamily="34" charset="0"/>
                <a:cs typeface="Arial" panose="020B0604020202020204" pitchFamily="34" charset="0"/>
              </a:rPr>
              <a:t>gradient H²M </a:t>
            </a:r>
            <a:r>
              <a:rPr lang="en-GB" sz="1600" dirty="0" smtClean="0">
                <a:latin typeface="Arial" panose="020B0604020202020204" pitchFamily="34" charset="0"/>
                <a:cs typeface="Arial" panose="020B0604020202020204" pitchFamily="34" charset="0"/>
              </a:rPr>
              <a:t>model to reproduce the rock environment around the deep geological disposal</a:t>
            </a:r>
            <a:endParaRPr lang="en-GB" sz="1600" b="1" dirty="0">
              <a:solidFill>
                <a:srgbClr val="00B050"/>
              </a:solidFill>
              <a:latin typeface="Arial" panose="020B0604020202020204" pitchFamily="34" charset="0"/>
              <a:cs typeface="Arial" panose="020B0604020202020204" pitchFamily="34" charset="0"/>
            </a:endParaRPr>
          </a:p>
        </p:txBody>
      </p:sp>
      <p:sp>
        <p:nvSpPr>
          <p:cNvPr id="2" name="Rectangle 1"/>
          <p:cNvSpPr/>
          <p:nvPr/>
        </p:nvSpPr>
        <p:spPr>
          <a:xfrm>
            <a:off x="863997" y="2342937"/>
            <a:ext cx="6096000" cy="1061829"/>
          </a:xfrm>
          <a:prstGeom prst="rect">
            <a:avLst/>
          </a:prstGeom>
        </p:spPr>
        <p:txBody>
          <a:bodyPr>
            <a:spAutoFit/>
          </a:bodyPr>
          <a:lstStyle/>
          <a:p>
            <a:pPr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A </a:t>
            </a:r>
            <a:r>
              <a:rPr lang="en-GB" sz="1400" dirty="0" err="1">
                <a:latin typeface="Arial" panose="020B0604020202020204" pitchFamily="34" charset="0"/>
                <a:cs typeface="Arial" panose="020B0604020202020204" pitchFamily="34" charset="0"/>
              </a:rPr>
              <a:t>multiphysics</a:t>
            </a:r>
            <a:r>
              <a:rPr lang="en-GB" sz="1400" dirty="0">
                <a:latin typeface="Arial" panose="020B0604020202020204" pitchFamily="34" charset="0"/>
                <a:cs typeface="Arial" panose="020B0604020202020204" pitchFamily="34" charset="0"/>
              </a:rPr>
              <a:t> porous medium </a:t>
            </a:r>
            <a:r>
              <a:rPr lang="en-GB" sz="1400" dirty="0" smtClean="0">
                <a:latin typeface="Arial" panose="020B0604020202020204" pitchFamily="34" charset="0"/>
                <a:cs typeface="Arial" panose="020B0604020202020204" pitchFamily="34" charset="0"/>
              </a:rPr>
              <a:t>[3]</a:t>
            </a:r>
          </a:p>
          <a:p>
            <a:pPr indent="-285750">
              <a:lnSpc>
                <a:spcPct val="150000"/>
              </a:lnSpc>
              <a:buFont typeface="Arial" panose="020B0604020202020204" pitchFamily="34" charset="0"/>
              <a:buChar char="►"/>
            </a:pPr>
            <a:r>
              <a:rPr lang="en-GB" sz="1400" dirty="0" smtClean="0">
                <a:latin typeface="Arial" panose="020B0604020202020204" pitchFamily="34" charset="0"/>
                <a:cs typeface="Arial" panose="020B0604020202020204" pitchFamily="34" charset="0"/>
              </a:rPr>
              <a:t>With strain localisation [4]</a:t>
            </a:r>
          </a:p>
          <a:p>
            <a:pPr indent="-285750">
              <a:lnSpc>
                <a:spcPct val="150000"/>
              </a:lnSpc>
              <a:buFont typeface="Arial" panose="020B0604020202020204" pitchFamily="34" charset="0"/>
              <a:buChar char="►"/>
            </a:pPr>
            <a:r>
              <a:rPr lang="en-GB" sz="1400" b="1" u="sng" dirty="0" smtClean="0">
                <a:latin typeface="Arial" panose="020B0604020202020204" pitchFamily="34" charset="0"/>
                <a:cs typeface="Arial" panose="020B0604020202020204" pitchFamily="34" charset="0"/>
              </a:rPr>
              <a:t>Including transfer properties evolution with strain</a:t>
            </a:r>
            <a:r>
              <a:rPr lang="en-GB" sz="1400" b="1" dirty="0" smtClean="0">
                <a:latin typeface="Arial" panose="020B0604020202020204" pitchFamily="34" charset="0"/>
                <a:cs typeface="Arial" panose="020B0604020202020204" pitchFamily="34" charset="0"/>
              </a:rPr>
              <a:t> [5]</a:t>
            </a:r>
            <a:endParaRPr lang="en-GB" sz="1400" dirty="0">
              <a:latin typeface="Gill Sans MT" panose="020B0502020104020203" pitchFamily="34" charset="0"/>
            </a:endParaRPr>
          </a:p>
        </p:txBody>
      </p:sp>
      <p:pic>
        <p:nvPicPr>
          <p:cNvPr id="37" name="Image 36"/>
          <p:cNvPicPr>
            <a:picLocks noChangeAspect="1"/>
          </p:cNvPicPr>
          <p:nvPr/>
        </p:nvPicPr>
        <p:blipFill rotWithShape="1">
          <a:blip r:embed="rId3" cstate="print">
            <a:extLst>
              <a:ext uri="{28A0092B-C50C-407E-A947-70E740481C1C}">
                <a14:useLocalDpi xmlns:a14="http://schemas.microsoft.com/office/drawing/2010/main" val="0"/>
              </a:ext>
            </a:extLst>
          </a:blip>
          <a:srcRect l="52185"/>
          <a:stretch/>
        </p:blipFill>
        <p:spPr>
          <a:xfrm>
            <a:off x="2351091" y="3753852"/>
            <a:ext cx="1399372" cy="2630669"/>
          </a:xfrm>
          <a:prstGeom prst="rect">
            <a:avLst/>
          </a:prstGeom>
        </p:spPr>
      </p:pic>
      <p:pic>
        <p:nvPicPr>
          <p:cNvPr id="38" name="Image 37"/>
          <p:cNvPicPr>
            <a:picLocks noChangeAspect="1"/>
          </p:cNvPicPr>
          <p:nvPr/>
        </p:nvPicPr>
        <p:blipFill rotWithShape="1">
          <a:blip r:embed="rId4" cstate="print">
            <a:extLst>
              <a:ext uri="{28A0092B-C50C-407E-A947-70E740481C1C}">
                <a14:useLocalDpi xmlns:a14="http://schemas.microsoft.com/office/drawing/2010/main" val="0"/>
              </a:ext>
            </a:extLst>
          </a:blip>
          <a:srcRect r="51121" b="37420"/>
          <a:stretch/>
        </p:blipFill>
        <p:spPr>
          <a:xfrm>
            <a:off x="1087153" y="3934936"/>
            <a:ext cx="1357467" cy="1562212"/>
          </a:xfrm>
          <a:prstGeom prst="rect">
            <a:avLst/>
          </a:prstGeom>
        </p:spPr>
      </p:pic>
      <p:grpSp>
        <p:nvGrpSpPr>
          <p:cNvPr id="30" name="Groupe 29"/>
          <p:cNvGrpSpPr>
            <a:grpSpLocks noChangeAspect="1"/>
          </p:cNvGrpSpPr>
          <p:nvPr/>
        </p:nvGrpSpPr>
        <p:grpSpPr>
          <a:xfrm>
            <a:off x="4246819" y="4125590"/>
            <a:ext cx="2332226" cy="1800000"/>
            <a:chOff x="9043037" y="4855627"/>
            <a:chExt cx="2592489" cy="2000870"/>
          </a:xfrm>
        </p:grpSpPr>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6901" y="4855627"/>
              <a:ext cx="1018625" cy="2000870"/>
            </a:xfrm>
            <a:prstGeom prst="rect">
              <a:avLst/>
            </a:prstGeom>
          </p:spPr>
        </p:pic>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3037" y="4855627"/>
              <a:ext cx="1374652" cy="1982056"/>
            </a:xfrm>
            <a:prstGeom prst="rect">
              <a:avLst/>
            </a:prstGeom>
          </p:spPr>
        </p:pic>
      </p:grpSp>
      <p:grpSp>
        <p:nvGrpSpPr>
          <p:cNvPr id="57" name="Groupe 56"/>
          <p:cNvGrpSpPr/>
          <p:nvPr/>
        </p:nvGrpSpPr>
        <p:grpSpPr>
          <a:xfrm>
            <a:off x="7174280" y="3784293"/>
            <a:ext cx="2633966" cy="2617764"/>
            <a:chOff x="7831716" y="2878434"/>
            <a:chExt cx="2633966" cy="2617764"/>
          </a:xfrm>
        </p:grpSpPr>
        <p:grpSp>
          <p:nvGrpSpPr>
            <p:cNvPr id="58" name="Groupe 57"/>
            <p:cNvGrpSpPr/>
            <p:nvPr/>
          </p:nvGrpSpPr>
          <p:grpSpPr>
            <a:xfrm>
              <a:off x="7831716" y="2878434"/>
              <a:ext cx="2633966" cy="2617764"/>
              <a:chOff x="7831716" y="2878434"/>
              <a:chExt cx="2633966" cy="2617764"/>
            </a:xfrm>
          </p:grpSpPr>
          <p:pic>
            <p:nvPicPr>
              <p:cNvPr id="61" name="Image 60"/>
              <p:cNvPicPr>
                <a:picLocks noChangeAspect="1"/>
              </p:cNvPicPr>
              <p:nvPr/>
            </p:nvPicPr>
            <p:blipFill rotWithShape="1">
              <a:blip r:embed="rId7" cstate="print">
                <a:extLst>
                  <a:ext uri="{28A0092B-C50C-407E-A947-70E740481C1C}">
                    <a14:useLocalDpi xmlns:a14="http://schemas.microsoft.com/office/drawing/2010/main" val="0"/>
                  </a:ext>
                </a:extLst>
              </a:blip>
              <a:srcRect l="14400"/>
              <a:stretch/>
            </p:blipFill>
            <p:spPr>
              <a:xfrm>
                <a:off x="8047668" y="3017316"/>
                <a:ext cx="2418014" cy="2340000"/>
              </a:xfrm>
              <a:prstGeom prst="rect">
                <a:avLst/>
              </a:prstGeom>
            </p:spPr>
          </p:pic>
          <p:pic>
            <p:nvPicPr>
              <p:cNvPr id="62" name="Image 61"/>
              <p:cNvPicPr>
                <a:picLocks noChangeAspect="1"/>
              </p:cNvPicPr>
              <p:nvPr/>
            </p:nvPicPr>
            <p:blipFill rotWithShape="1">
              <a:blip r:embed="rId8" cstate="print">
                <a:extLst>
                  <a:ext uri="{28A0092B-C50C-407E-A947-70E740481C1C}">
                    <a14:useLocalDpi xmlns:a14="http://schemas.microsoft.com/office/drawing/2010/main" val="0"/>
                  </a:ext>
                </a:extLst>
              </a:blip>
              <a:srcRect r="93739"/>
              <a:stretch/>
            </p:blipFill>
            <p:spPr>
              <a:xfrm>
                <a:off x="7831716" y="2878434"/>
                <a:ext cx="197859" cy="2617764"/>
              </a:xfrm>
              <a:prstGeom prst="rect">
                <a:avLst/>
              </a:prstGeom>
            </p:spPr>
          </p:pic>
          <p:pic>
            <p:nvPicPr>
              <p:cNvPr id="63" name="Image 62"/>
              <p:cNvPicPr>
                <a:picLocks noChangeAspect="1"/>
              </p:cNvPicPr>
              <p:nvPr/>
            </p:nvPicPr>
            <p:blipFill rotWithShape="1">
              <a:blip r:embed="rId8" cstate="print">
                <a:extLst>
                  <a:ext uri="{28A0092B-C50C-407E-A947-70E740481C1C}">
                    <a14:useLocalDpi xmlns:a14="http://schemas.microsoft.com/office/drawing/2010/main" val="0"/>
                  </a:ext>
                </a:extLst>
              </a:blip>
              <a:srcRect l="10783" t="87013" r="80174" b="8439"/>
              <a:stretch/>
            </p:blipFill>
            <p:spPr>
              <a:xfrm>
                <a:off x="7915276" y="5143500"/>
                <a:ext cx="285750" cy="119063"/>
              </a:xfrm>
              <a:prstGeom prst="rect">
                <a:avLst/>
              </a:prstGeom>
            </p:spPr>
          </p:pic>
        </p:grpSp>
        <p:sp>
          <p:nvSpPr>
            <p:cNvPr id="59" name="Rectangle 58"/>
            <p:cNvSpPr/>
            <p:nvPr/>
          </p:nvSpPr>
          <p:spPr>
            <a:xfrm>
              <a:off x="9476828" y="3253827"/>
              <a:ext cx="659265" cy="107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0" name="ZoneTexte 74"/>
            <p:cNvSpPr txBox="1"/>
            <p:nvPr/>
          </p:nvSpPr>
          <p:spPr>
            <a:xfrm>
              <a:off x="9432637" y="3191989"/>
              <a:ext cx="726481" cy="2308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900" b="1" dirty="0" err="1" smtClean="0">
                  <a:latin typeface="LM Roman 12" panose="00000500000000000000" pitchFamily="50" charset="0"/>
                  <a:ea typeface="Cambria Math" panose="02040503050406030204" pitchFamily="18" charset="0"/>
                </a:rPr>
                <a:t>Parameter</a:t>
              </a:r>
              <a:endParaRPr lang="en-GB" sz="900" b="1" dirty="0">
                <a:latin typeface="LM Roman 12" panose="00000500000000000000" pitchFamily="50" charset="0"/>
                <a:ea typeface="Cambria Math" panose="02040503050406030204" pitchFamily="18" charset="0"/>
              </a:endParaRPr>
            </a:p>
          </p:txBody>
        </p:sp>
      </p:grpSp>
      <p:cxnSp>
        <p:nvCxnSpPr>
          <p:cNvPr id="64" name="Connecteur droit 63"/>
          <p:cNvCxnSpPr/>
          <p:nvPr/>
        </p:nvCxnSpPr>
        <p:spPr>
          <a:xfrm flipH="1">
            <a:off x="6127420" y="3933400"/>
            <a:ext cx="0" cy="2196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5" name="Groupe 64"/>
          <p:cNvGrpSpPr/>
          <p:nvPr/>
        </p:nvGrpSpPr>
        <p:grpSpPr>
          <a:xfrm>
            <a:off x="4245300" y="6445848"/>
            <a:ext cx="5283952" cy="338554"/>
            <a:chOff x="4308550" y="5572503"/>
            <a:chExt cx="5283952" cy="338554"/>
          </a:xfrm>
        </p:grpSpPr>
        <p:pic>
          <p:nvPicPr>
            <p:cNvPr id="67" name="Image 66"/>
            <p:cNvPicPr>
              <a:picLocks noChangeAspect="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6668348" y="5599908"/>
              <a:ext cx="2924154" cy="287533"/>
            </a:xfrm>
            <a:prstGeom prst="rect">
              <a:avLst/>
            </a:prstGeom>
          </p:spPr>
        </p:pic>
        <p:sp>
          <p:nvSpPr>
            <p:cNvPr id="70" name="Rectangle 69"/>
            <p:cNvSpPr/>
            <p:nvPr/>
          </p:nvSpPr>
          <p:spPr>
            <a:xfrm>
              <a:off x="4308550" y="5572503"/>
              <a:ext cx="2230932"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dirty="0" smtClean="0">
                  <a:latin typeface="Gill Sans MT" panose="020B0502020104020203" pitchFamily="34" charset="0"/>
                  <a:cs typeface="Arial" panose="020B0604020202020204" pitchFamily="34" charset="0"/>
                </a:rPr>
                <a:t>Power </a:t>
              </a:r>
              <a:r>
                <a:rPr lang="fr-BE" sz="1600" dirty="0" err="1" smtClean="0">
                  <a:latin typeface="Gill Sans MT" panose="020B0502020104020203" pitchFamily="34" charset="0"/>
                  <a:cs typeface="Arial" panose="020B0604020202020204" pitchFamily="34" charset="0"/>
                </a:rPr>
                <a:t>cubic</a:t>
              </a:r>
              <a:r>
                <a:rPr lang="fr-BE" sz="1600" dirty="0" smtClean="0">
                  <a:latin typeface="Gill Sans MT" panose="020B0502020104020203" pitchFamily="34" charset="0"/>
                  <a:cs typeface="Arial" panose="020B0604020202020204" pitchFamily="34" charset="0"/>
                </a:rPr>
                <a:t> formulation</a:t>
              </a:r>
              <a:endParaRPr lang="en-GB" sz="1600" dirty="0">
                <a:latin typeface="Gill Sans MT" panose="020B0502020104020203" pitchFamily="34" charset="0"/>
                <a:cs typeface="Arial" panose="020B0604020202020204" pitchFamily="34" charset="0"/>
              </a:endParaRPr>
            </a:p>
          </p:txBody>
        </p:sp>
      </p:grpSp>
      <p:sp>
        <p:nvSpPr>
          <p:cNvPr id="80" name="Rectangle 79"/>
          <p:cNvSpPr/>
          <p:nvPr/>
        </p:nvSpPr>
        <p:spPr>
          <a:xfrm>
            <a:off x="10196994" y="4923898"/>
            <a:ext cx="1197924"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i="1" dirty="0" smtClean="0">
                <a:latin typeface="Gill Sans MT" panose="020B0502020104020203" pitchFamily="34" charset="0"/>
                <a:cs typeface="Arial" panose="020B0604020202020204" pitchFamily="34" charset="0"/>
              </a:rPr>
              <a:t>In situ </a:t>
            </a:r>
            <a:r>
              <a:rPr lang="fr-BE" sz="1600" dirty="0" err="1" smtClean="0">
                <a:latin typeface="Gill Sans MT" panose="020B0502020104020203" pitchFamily="34" charset="0"/>
                <a:cs typeface="Arial" panose="020B0604020202020204" pitchFamily="34" charset="0"/>
              </a:rPr>
              <a:t>fitting</a:t>
            </a:r>
            <a:endParaRPr lang="en-GB" sz="1600" dirty="0">
              <a:latin typeface="Gill Sans MT" panose="020B0502020104020203" pitchFamily="34" charset="0"/>
              <a:cs typeface="Arial" panose="020B0604020202020204" pitchFamily="34" charset="0"/>
            </a:endParaRPr>
          </a:p>
        </p:txBody>
      </p:sp>
      <p:sp>
        <p:nvSpPr>
          <p:cNvPr id="81" name="ZoneTexte 80"/>
          <p:cNvSpPr txBox="1"/>
          <p:nvPr/>
        </p:nvSpPr>
        <p:spPr>
          <a:xfrm>
            <a:off x="11933177" y="655727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1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nodeType="withEffect">
                                  <p:stCondLst>
                                    <p:cond delay="0"/>
                                  </p:stCondLst>
                                  <p:childTnLst>
                                    <p:animMotion origin="layout" path="M 0.3155 0.13773 L -2.08333E-7 -3.7037E-7 " pathEditMode="relative" rAng="0" ptsTypes="AA">
                                      <p:cBhvr>
                                        <p:cTn id="6" dur="1000" fill="hold"/>
                                        <p:tgtEl>
                                          <p:spTgt spid="30"/>
                                        </p:tgtEl>
                                        <p:attrNameLst>
                                          <p:attrName>ppt_x</p:attrName>
                                          <p:attrName>ppt_y</p:attrName>
                                        </p:attrNameLst>
                                      </p:cBhvr>
                                      <p:rCtr x="-15781" y="-6898"/>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4506725" y="4667343"/>
            <a:ext cx="2477663" cy="2160000"/>
            <a:chOff x="4506725" y="4667343"/>
            <a:chExt cx="2477663" cy="2160000"/>
          </a:xfrm>
        </p:grpSpPr>
        <p:grpSp>
          <p:nvGrpSpPr>
            <p:cNvPr id="4" name="Groupe 3"/>
            <p:cNvGrpSpPr/>
            <p:nvPr/>
          </p:nvGrpSpPr>
          <p:grpSpPr>
            <a:xfrm>
              <a:off x="4506725" y="4667343"/>
              <a:ext cx="2477663" cy="2160000"/>
              <a:chOff x="4506725" y="4667343"/>
              <a:chExt cx="2477663" cy="2160000"/>
            </a:xfrm>
          </p:grpSpPr>
          <p:grpSp>
            <p:nvGrpSpPr>
              <p:cNvPr id="26" name="Groupe 25"/>
              <p:cNvGrpSpPr/>
              <p:nvPr/>
            </p:nvGrpSpPr>
            <p:grpSpPr>
              <a:xfrm>
                <a:off x="4506725" y="4667343"/>
                <a:ext cx="2477663" cy="2160000"/>
                <a:chOff x="5923117" y="4220944"/>
                <a:chExt cx="2477663" cy="2160000"/>
              </a:xfrm>
            </p:grpSpPr>
            <p:pic>
              <p:nvPicPr>
                <p:cNvPr id="27" name="Image 2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240780" y="4220944"/>
                  <a:ext cx="2160000" cy="2160000"/>
                </a:xfrm>
                <a:prstGeom prst="rect">
                  <a:avLst/>
                </a:prstGeom>
              </p:spPr>
            </p:pic>
            <p:sp>
              <p:nvSpPr>
                <p:cNvPr id="28" name="ZoneTexte 27"/>
                <p:cNvSpPr txBox="1"/>
                <p:nvPr/>
              </p:nvSpPr>
              <p:spPr>
                <a:xfrm rot="16200000">
                  <a:off x="5872254" y="5885037"/>
                  <a:ext cx="452368" cy="338554"/>
                </a:xfrm>
                <a:prstGeom prst="rect">
                  <a:avLst/>
                </a:prstGeom>
                <a:noFill/>
              </p:spPr>
              <p:txBody>
                <a:bodyPr wrap="none" rtlCol="0">
                  <a:spAutoFit/>
                </a:bodyPr>
                <a:lstStyle/>
                <a:p>
                  <a:r>
                    <a:rPr lang="fr-BE" sz="1600" dirty="0" smtClean="0">
                      <a:latin typeface="Times New Roman" panose="02020603050405020304" pitchFamily="18" charset="0"/>
                      <a:cs typeface="Times New Roman" panose="02020603050405020304" pitchFamily="18" charset="0"/>
                    </a:rPr>
                    <a:t>7m</a:t>
                  </a:r>
                  <a:endParaRPr lang="en-GB" sz="1600" dirty="0">
                    <a:latin typeface="Times New Roman" panose="02020603050405020304" pitchFamily="18" charset="0"/>
                    <a:cs typeface="Times New Roman" panose="02020603050405020304" pitchFamily="18" charset="0"/>
                  </a:endParaRPr>
                </a:p>
              </p:txBody>
            </p:sp>
            <p:sp>
              <p:nvSpPr>
                <p:cNvPr id="29" name="ZoneTexte 28"/>
                <p:cNvSpPr txBox="1"/>
                <p:nvPr/>
              </p:nvSpPr>
              <p:spPr>
                <a:xfrm rot="16200000">
                  <a:off x="5866210" y="4367570"/>
                  <a:ext cx="452368" cy="338554"/>
                </a:xfrm>
                <a:prstGeom prst="rect">
                  <a:avLst/>
                </a:prstGeom>
                <a:noFill/>
              </p:spPr>
              <p:txBody>
                <a:bodyPr wrap="none" rtlCol="0">
                  <a:spAutoFit/>
                </a:bodyPr>
                <a:lstStyle/>
                <a:p>
                  <a:r>
                    <a:rPr lang="fr-BE" sz="1600" dirty="0" smtClean="0">
                      <a:latin typeface="Times New Roman" panose="02020603050405020304" pitchFamily="18" charset="0"/>
                      <a:cs typeface="Times New Roman" panose="02020603050405020304" pitchFamily="18" charset="0"/>
                    </a:rPr>
                    <a:t>7m</a:t>
                  </a:r>
                  <a:endParaRPr lang="en-GB" sz="1600" dirty="0">
                    <a:latin typeface="Times New Roman" panose="02020603050405020304" pitchFamily="18" charset="0"/>
                    <a:cs typeface="Times New Roman" panose="02020603050405020304" pitchFamily="18" charset="0"/>
                  </a:endParaRPr>
                </a:p>
              </p:txBody>
            </p:sp>
            <p:cxnSp>
              <p:nvCxnSpPr>
                <p:cNvPr id="33" name="Connecteur droit avec flèche 32"/>
                <p:cNvCxnSpPr/>
                <p:nvPr/>
              </p:nvCxnSpPr>
              <p:spPr>
                <a:xfrm>
                  <a:off x="6193387" y="4229762"/>
                  <a:ext cx="0" cy="64075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5994284" y="4229762"/>
                  <a:ext cx="277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rot="16200000">
                  <a:off x="5742411" y="5107953"/>
                  <a:ext cx="712054" cy="338554"/>
                </a:xfrm>
                <a:prstGeom prst="rect">
                  <a:avLst/>
                </a:prstGeom>
                <a:noFill/>
              </p:spPr>
              <p:txBody>
                <a:bodyPr wrap="none" rtlCol="0">
                  <a:spAutoFit/>
                </a:bodyPr>
                <a:lstStyle/>
                <a:p>
                  <a:r>
                    <a:rPr lang="fr-BE" sz="1600" dirty="0" smtClean="0">
                      <a:latin typeface="Times New Roman" panose="02020603050405020304" pitchFamily="18" charset="0"/>
                      <a:cs typeface="Times New Roman" panose="02020603050405020304" pitchFamily="18" charset="0"/>
                    </a:rPr>
                    <a:t>10.4m</a:t>
                  </a:r>
                  <a:endParaRPr lang="en-GB" sz="1600" dirty="0">
                    <a:latin typeface="Times New Roman" panose="02020603050405020304" pitchFamily="18" charset="0"/>
                    <a:cs typeface="Times New Roman" panose="02020603050405020304" pitchFamily="18" charset="0"/>
                  </a:endParaRPr>
                </a:p>
              </p:txBody>
            </p:sp>
            <p:cxnSp>
              <p:nvCxnSpPr>
                <p:cNvPr id="36" name="Connecteur droit avec flèche 35"/>
                <p:cNvCxnSpPr/>
                <p:nvPr/>
              </p:nvCxnSpPr>
              <p:spPr>
                <a:xfrm flipV="1">
                  <a:off x="6193387" y="5727700"/>
                  <a:ext cx="0" cy="65324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flipV="1">
                  <a:off x="5994284" y="5727700"/>
                  <a:ext cx="1336495" cy="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flipV="1">
                  <a:off x="5994284" y="6380943"/>
                  <a:ext cx="277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H="1" flipV="1">
                  <a:off x="5966393" y="4870514"/>
                  <a:ext cx="1336495" cy="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Connecteur droit avec flèche 54"/>
              <p:cNvCxnSpPr/>
              <p:nvPr/>
            </p:nvCxnSpPr>
            <p:spPr>
              <a:xfrm>
                <a:off x="4776995" y="5318851"/>
                <a:ext cx="0" cy="85698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ZoneTexte 43"/>
            <p:cNvSpPr txBox="1"/>
            <p:nvPr/>
          </p:nvSpPr>
          <p:spPr>
            <a:xfrm>
              <a:off x="4761319" y="4667343"/>
              <a:ext cx="1639023" cy="246221"/>
            </a:xfrm>
            <a:prstGeom prst="rect">
              <a:avLst/>
            </a:prstGeom>
            <a:noFill/>
          </p:spPr>
          <p:txBody>
            <a:bodyPr wrap="square" rtlCol="0">
              <a:spAutoFit/>
            </a:bodyPr>
            <a:lstStyle/>
            <a:p>
              <a:r>
                <a:rPr lang="fr-BE" sz="1000" b="1" dirty="0" smtClean="0">
                  <a:latin typeface="Arial" panose="020B0604020202020204" pitchFamily="34" charset="0"/>
                  <a:cs typeface="Arial" panose="020B0604020202020204" pitchFamily="34" charset="0"/>
                </a:rPr>
                <a:t>Plastic </a:t>
              </a:r>
              <a:r>
                <a:rPr lang="fr-BE" sz="1000" b="1" dirty="0" err="1" smtClean="0">
                  <a:latin typeface="Arial" panose="020B0604020202020204" pitchFamily="34" charset="0"/>
                  <a:cs typeface="Arial" panose="020B0604020202020204" pitchFamily="34" charset="0"/>
                </a:rPr>
                <a:t>loading</a:t>
              </a:r>
              <a:r>
                <a:rPr lang="fr-BE" sz="1000" b="1" dirty="0" smtClean="0">
                  <a:latin typeface="Arial" panose="020B0604020202020204" pitchFamily="34" charset="0"/>
                  <a:cs typeface="Arial" panose="020B0604020202020204" pitchFamily="34" charset="0"/>
                </a:rPr>
                <a:t> index</a:t>
              </a:r>
              <a:endParaRPr lang="en-GB" sz="1000" b="1" dirty="0">
                <a:latin typeface="Arial" panose="020B0604020202020204" pitchFamily="34" charset="0"/>
                <a:cs typeface="Arial" panose="020B0604020202020204" pitchFamily="34" charset="0"/>
              </a:endParaRPr>
            </a:p>
          </p:txBody>
        </p:sp>
      </p:grpSp>
      <p:sp>
        <p:nvSpPr>
          <p:cNvPr id="3" name="Titre 2"/>
          <p:cNvSpPr>
            <a:spLocks noGrp="1"/>
          </p:cNvSpPr>
          <p:nvPr>
            <p:ph type="title"/>
          </p:nvPr>
        </p:nvSpPr>
        <p:spPr/>
        <p:txBody>
          <a:bodyPr>
            <a:normAutofit fontScale="90000"/>
          </a:bodyPr>
          <a:lstStyle/>
          <a:p>
            <a:r>
              <a:rPr lang="en-GB" dirty="0" smtClean="0"/>
              <a:t>About my research</a:t>
            </a:r>
            <a:endParaRPr lang="en-GB" dirty="0"/>
          </a:p>
        </p:txBody>
      </p:sp>
      <p:sp>
        <p:nvSpPr>
          <p:cNvPr id="66" name="ZoneTexte 65"/>
          <p:cNvSpPr txBox="1"/>
          <p:nvPr/>
        </p:nvSpPr>
        <p:spPr>
          <a:xfrm>
            <a:off x="863999" y="1514477"/>
            <a:ext cx="1467068"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In the EDZ: </a:t>
            </a:r>
          </a:p>
          <a:p>
            <a:endParaRPr lang="fr-BE" sz="1000" dirty="0">
              <a:latin typeface="Arial" panose="020B0604020202020204" pitchFamily="34" charset="0"/>
              <a:cs typeface="Arial" panose="020B0604020202020204" pitchFamily="34" charset="0"/>
            </a:endParaRPr>
          </a:p>
        </p:txBody>
      </p:sp>
      <p:sp>
        <p:nvSpPr>
          <p:cNvPr id="2" name="Rectangle 1"/>
          <p:cNvSpPr/>
          <p:nvPr/>
        </p:nvSpPr>
        <p:spPr>
          <a:xfrm>
            <a:off x="863997" y="2342937"/>
            <a:ext cx="6096000" cy="416011"/>
          </a:xfrm>
          <a:prstGeom prst="rect">
            <a:avLst/>
          </a:prstGeom>
        </p:spPr>
        <p:txBody>
          <a:bodyPr>
            <a:spAutoFit/>
          </a:bodyPr>
          <a:lstStyle/>
          <a:p>
            <a:pPr>
              <a:lnSpc>
                <a:spcPct val="150000"/>
              </a:lnSpc>
            </a:pPr>
            <a:r>
              <a:rPr lang="en-GB" sz="1600" dirty="0" smtClean="0">
                <a:latin typeface="Arial" panose="020B0604020202020204" pitchFamily="34" charset="0"/>
                <a:cs typeface="Arial" panose="020B0604020202020204" pitchFamily="34" charset="0"/>
              </a:rPr>
              <a:t>Application to large-scale storage drift</a:t>
            </a:r>
            <a:endParaRPr lang="en-GB" sz="1600" dirty="0">
              <a:latin typeface="Arial" panose="020B0604020202020204" pitchFamily="34" charset="0"/>
              <a:cs typeface="Arial" panose="020B0604020202020204" pitchFamily="34" charset="0"/>
            </a:endParaRPr>
          </a:p>
        </p:txBody>
      </p:sp>
      <p:pic>
        <p:nvPicPr>
          <p:cNvPr id="24" name="Image 23"/>
          <p:cNvPicPr>
            <a:picLocks noChangeAspect="1"/>
          </p:cNvPicPr>
          <p:nvPr/>
        </p:nvPicPr>
        <p:blipFill rotWithShape="1">
          <a:blip r:embed="rId4">
            <a:extLst>
              <a:ext uri="{28A0092B-C50C-407E-A947-70E740481C1C}">
                <a14:useLocalDpi xmlns:a14="http://schemas.microsoft.com/office/drawing/2010/main" val="0"/>
              </a:ext>
            </a:extLst>
          </a:blip>
          <a:srcRect l="3848" r="9074"/>
          <a:stretch/>
        </p:blipFill>
        <p:spPr>
          <a:xfrm>
            <a:off x="7616773" y="2223760"/>
            <a:ext cx="2838485" cy="2382763"/>
          </a:xfrm>
          <a:prstGeom prst="rect">
            <a:avLst/>
          </a:prstGeom>
        </p:spPr>
      </p:pic>
      <p:pic>
        <p:nvPicPr>
          <p:cNvPr id="42" name="Image 41"/>
          <p:cNvPicPr>
            <a:picLocks noChangeAspect="1"/>
          </p:cNvPicPr>
          <p:nvPr/>
        </p:nvPicPr>
        <p:blipFill rotWithShape="1">
          <a:blip r:embed="rId5" cstate="print">
            <a:extLst>
              <a:ext uri="{28A0092B-C50C-407E-A947-70E740481C1C}">
                <a14:useLocalDpi xmlns:a14="http://schemas.microsoft.com/office/drawing/2010/main" val="0"/>
              </a:ext>
            </a:extLst>
          </a:blip>
          <a:srcRect l="33499"/>
          <a:stretch/>
        </p:blipFill>
        <p:spPr>
          <a:xfrm>
            <a:off x="23969" y="2991687"/>
            <a:ext cx="4036127" cy="3936416"/>
          </a:xfrm>
          <a:prstGeom prst="rect">
            <a:avLst/>
          </a:prstGeom>
        </p:spPr>
      </p:pic>
      <p:cxnSp>
        <p:nvCxnSpPr>
          <p:cNvPr id="43" name="Connecteur droit 42"/>
          <p:cNvCxnSpPr>
            <a:stCxn id="27" idx="0"/>
          </p:cNvCxnSpPr>
          <p:nvPr/>
        </p:nvCxnSpPr>
        <p:spPr>
          <a:xfrm>
            <a:off x="5904388" y="4667343"/>
            <a:ext cx="0" cy="64957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4743045" y="2411038"/>
            <a:ext cx="2688402" cy="2195485"/>
            <a:chOff x="6166033" y="1880738"/>
            <a:chExt cx="2688402" cy="2195485"/>
          </a:xfrm>
        </p:grpSpPr>
        <p:grpSp>
          <p:nvGrpSpPr>
            <p:cNvPr id="46" name="Groupe 45"/>
            <p:cNvGrpSpPr/>
            <p:nvPr/>
          </p:nvGrpSpPr>
          <p:grpSpPr>
            <a:xfrm>
              <a:off x="6229102" y="1916222"/>
              <a:ext cx="2625333" cy="2160001"/>
              <a:chOff x="7651356" y="1176894"/>
              <a:chExt cx="2802924" cy="2487594"/>
            </a:xfrm>
          </p:grpSpPr>
          <p:pic>
            <p:nvPicPr>
              <p:cNvPr id="48" name="Image 4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51356" y="1176894"/>
                <a:ext cx="2306113" cy="2487594"/>
              </a:xfrm>
              <a:prstGeom prst="rect">
                <a:avLst/>
              </a:prstGeom>
            </p:spPr>
          </p:pic>
          <p:pic>
            <p:nvPicPr>
              <p:cNvPr id="49" name="Imag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1607" y="1930138"/>
                <a:ext cx="367103" cy="1698357"/>
              </a:xfrm>
              <a:prstGeom prst="rect">
                <a:avLst/>
              </a:prstGeom>
            </p:spPr>
          </p:pic>
          <p:sp>
            <p:nvSpPr>
              <p:cNvPr id="50" name="ZoneTexte 49"/>
              <p:cNvSpPr txBox="1"/>
              <p:nvPr/>
            </p:nvSpPr>
            <p:spPr>
              <a:xfrm>
                <a:off x="9870466" y="1607341"/>
                <a:ext cx="583814" cy="338554"/>
              </a:xfrm>
              <a:prstGeom prst="rect">
                <a:avLst/>
              </a:prstGeom>
              <a:noFill/>
            </p:spPr>
            <p:txBody>
              <a:bodyPr wrap="none" rtlCol="0">
                <a:spAutoFit/>
              </a:bodyPr>
              <a:lstStyle/>
              <a:p>
                <a:r>
                  <a:rPr lang="fr-BE" sz="1600" dirty="0" smtClean="0">
                    <a:latin typeface="Times New Roman" panose="02020603050405020304" pitchFamily="18" charset="0"/>
                    <a:cs typeface="Times New Roman" panose="02020603050405020304" pitchFamily="18" charset="0"/>
                  </a:rPr>
                  <a:t>1E-4</a:t>
                </a:r>
                <a:endParaRPr lang="en-GB" sz="1600" dirty="0">
                  <a:latin typeface="Times New Roman" panose="02020603050405020304" pitchFamily="18" charset="0"/>
                  <a:cs typeface="Times New Roman" panose="02020603050405020304" pitchFamily="18" charset="0"/>
                </a:endParaRPr>
              </a:p>
            </p:txBody>
          </p:sp>
        </p:grpSp>
        <p:sp>
          <p:nvSpPr>
            <p:cNvPr id="47" name="ZoneTexte 46"/>
            <p:cNvSpPr txBox="1"/>
            <p:nvPr/>
          </p:nvSpPr>
          <p:spPr>
            <a:xfrm>
              <a:off x="6166033" y="1880738"/>
              <a:ext cx="1911167" cy="246221"/>
            </a:xfrm>
            <a:prstGeom prst="rect">
              <a:avLst/>
            </a:prstGeom>
            <a:noFill/>
          </p:spPr>
          <p:txBody>
            <a:bodyPr wrap="square" rtlCol="0">
              <a:spAutoFit/>
            </a:bodyPr>
            <a:lstStyle/>
            <a:p>
              <a:r>
                <a:rPr lang="fr-BE" sz="1000" b="1" dirty="0" err="1">
                  <a:solidFill>
                    <a:schemeClr val="bg1"/>
                  </a:solidFill>
                  <a:latin typeface="Arial" panose="020B0604020202020204" pitchFamily="34" charset="0"/>
                  <a:cs typeface="Arial" panose="020B0604020202020204" pitchFamily="34" charset="0"/>
                </a:rPr>
                <a:t>D</a:t>
              </a:r>
              <a:r>
                <a:rPr lang="fr-BE" sz="1000" b="1" dirty="0" err="1" smtClean="0">
                  <a:solidFill>
                    <a:schemeClr val="bg1"/>
                  </a:solidFill>
                  <a:latin typeface="Arial" panose="020B0604020202020204" pitchFamily="34" charset="0"/>
                  <a:cs typeface="Arial" panose="020B0604020202020204" pitchFamily="34" charset="0"/>
                </a:rPr>
                <a:t>eviatoric</a:t>
              </a:r>
              <a:r>
                <a:rPr lang="fr-BE" sz="1000" b="1" dirty="0" smtClean="0">
                  <a:solidFill>
                    <a:schemeClr val="bg1"/>
                  </a:solidFill>
                  <a:latin typeface="Arial" panose="020B0604020202020204" pitchFamily="34" charset="0"/>
                  <a:cs typeface="Arial" panose="020B0604020202020204" pitchFamily="34" charset="0"/>
                </a:rPr>
                <a:t> </a:t>
              </a:r>
              <a:r>
                <a:rPr lang="fr-BE" sz="1000" b="1" dirty="0" err="1" smtClean="0">
                  <a:solidFill>
                    <a:schemeClr val="bg1"/>
                  </a:solidFill>
                  <a:latin typeface="Arial" panose="020B0604020202020204" pitchFamily="34" charset="0"/>
                  <a:cs typeface="Arial" panose="020B0604020202020204" pitchFamily="34" charset="0"/>
                </a:rPr>
                <a:t>strain</a:t>
              </a:r>
              <a:r>
                <a:rPr lang="fr-BE" sz="1000" b="1" dirty="0" smtClean="0">
                  <a:solidFill>
                    <a:schemeClr val="bg1"/>
                  </a:solidFill>
                  <a:latin typeface="Arial" panose="020B0604020202020204" pitchFamily="34" charset="0"/>
                  <a:cs typeface="Arial" panose="020B0604020202020204" pitchFamily="34" charset="0"/>
                </a:rPr>
                <a:t> </a:t>
              </a:r>
              <a:r>
                <a:rPr lang="fr-BE" sz="1000" b="1" dirty="0" err="1" smtClean="0">
                  <a:solidFill>
                    <a:schemeClr val="bg1"/>
                  </a:solidFill>
                  <a:latin typeface="Arial" panose="020B0604020202020204" pitchFamily="34" charset="0"/>
                  <a:cs typeface="Arial" panose="020B0604020202020204" pitchFamily="34" charset="0"/>
                </a:rPr>
                <a:t>increment</a:t>
              </a:r>
              <a:endParaRPr lang="en-GB" sz="1000" b="1" dirty="0">
                <a:solidFill>
                  <a:schemeClr val="bg1"/>
                </a:solidFill>
                <a:latin typeface="Arial" panose="020B0604020202020204" pitchFamily="34" charset="0"/>
                <a:cs typeface="Arial" panose="020B0604020202020204" pitchFamily="34" charset="0"/>
              </a:endParaRPr>
            </a:p>
          </p:txBody>
        </p:sp>
      </p:grpSp>
      <p:cxnSp>
        <p:nvCxnSpPr>
          <p:cNvPr id="51" name="Connecteur droit 50"/>
          <p:cNvCxnSpPr>
            <a:stCxn id="27" idx="3"/>
          </p:cNvCxnSpPr>
          <p:nvPr/>
        </p:nvCxnSpPr>
        <p:spPr>
          <a:xfrm flipH="1">
            <a:off x="6326231" y="5747343"/>
            <a:ext cx="658157" cy="0"/>
          </a:xfrm>
          <a:prstGeom prst="line">
            <a:avLst/>
          </a:prstGeom>
          <a:ln w="3810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H="1" flipV="1">
            <a:off x="587832" y="6451256"/>
            <a:ext cx="1479600" cy="1"/>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54" name="Imag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9245" y="3486775"/>
            <a:ext cx="929505" cy="622768"/>
          </a:xfrm>
          <a:prstGeom prst="rect">
            <a:avLst/>
          </a:prstGeom>
        </p:spPr>
      </p:pic>
      <p:pic>
        <p:nvPicPr>
          <p:cNvPr id="6" name="Image 5"/>
          <p:cNvPicPr>
            <a:picLocks noChangeAspect="1"/>
          </p:cNvPicPr>
          <p:nvPr/>
        </p:nvPicPr>
        <p:blipFill rotWithShape="1">
          <a:blip r:embed="rId9" cstate="print">
            <a:extLst>
              <a:ext uri="{28A0092B-C50C-407E-A947-70E740481C1C}">
                <a14:useLocalDpi xmlns:a14="http://schemas.microsoft.com/office/drawing/2010/main" val="0"/>
              </a:ext>
            </a:extLst>
          </a:blip>
          <a:srcRect l="2079" t="5342" r="9154" b="980"/>
          <a:stretch/>
        </p:blipFill>
        <p:spPr>
          <a:xfrm>
            <a:off x="7543411" y="4606523"/>
            <a:ext cx="2945171" cy="2251477"/>
          </a:xfrm>
          <a:prstGeom prst="rect">
            <a:avLst/>
          </a:prstGeom>
        </p:spPr>
      </p:pic>
      <p:cxnSp>
        <p:nvCxnSpPr>
          <p:cNvPr id="56" name="Connecteur droit 55"/>
          <p:cNvCxnSpPr/>
          <p:nvPr/>
        </p:nvCxnSpPr>
        <p:spPr>
          <a:xfrm flipH="1">
            <a:off x="6212681" y="4929722"/>
            <a:ext cx="511219" cy="528103"/>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863998" y="2004383"/>
            <a:ext cx="11010502" cy="33855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dirty="0" smtClean="0">
                <a:latin typeface="Arial" panose="020B0604020202020204" pitchFamily="34" charset="0"/>
                <a:cs typeface="Arial" panose="020B0604020202020204" pitchFamily="34" charset="0"/>
              </a:rPr>
              <a:t>Development </a:t>
            </a:r>
            <a:r>
              <a:rPr lang="en-GB" sz="1600" dirty="0">
                <a:latin typeface="Arial" panose="020B0604020202020204" pitchFamily="34" charset="0"/>
                <a:cs typeface="Arial" panose="020B0604020202020204" pitchFamily="34" charset="0"/>
              </a:rPr>
              <a:t>of a </a:t>
            </a:r>
            <a:r>
              <a:rPr lang="en-GB" sz="1600" dirty="0" smtClean="0">
                <a:latin typeface="Arial" panose="020B0604020202020204" pitchFamily="34" charset="0"/>
                <a:cs typeface="Arial" panose="020B0604020202020204" pitchFamily="34" charset="0"/>
              </a:rPr>
              <a:t>second </a:t>
            </a:r>
            <a:r>
              <a:rPr lang="en-GB" sz="1600" dirty="0">
                <a:latin typeface="Arial" panose="020B0604020202020204" pitchFamily="34" charset="0"/>
                <a:cs typeface="Arial" panose="020B0604020202020204" pitchFamily="34" charset="0"/>
              </a:rPr>
              <a:t>gradient H²M </a:t>
            </a:r>
            <a:r>
              <a:rPr lang="en-GB" sz="1600" dirty="0" smtClean="0">
                <a:latin typeface="Arial" panose="020B0604020202020204" pitchFamily="34" charset="0"/>
                <a:cs typeface="Arial" panose="020B0604020202020204" pitchFamily="34" charset="0"/>
              </a:rPr>
              <a:t>model to reproduce the rock environment around the deep geological disposal</a:t>
            </a:r>
            <a:endParaRPr lang="en-GB" sz="1600" b="1" dirty="0">
              <a:solidFill>
                <a:srgbClr val="00B050"/>
              </a:solidFill>
              <a:latin typeface="Arial" panose="020B0604020202020204" pitchFamily="34" charset="0"/>
              <a:cs typeface="Arial" panose="020B0604020202020204" pitchFamily="34" charset="0"/>
            </a:endParaRPr>
          </a:p>
        </p:txBody>
      </p:sp>
      <p:grpSp>
        <p:nvGrpSpPr>
          <p:cNvPr id="14" name="Groupe 13"/>
          <p:cNvGrpSpPr/>
          <p:nvPr/>
        </p:nvGrpSpPr>
        <p:grpSpPr>
          <a:xfrm>
            <a:off x="4506725" y="2251364"/>
            <a:ext cx="2846575" cy="2380495"/>
            <a:chOff x="4506725" y="2251364"/>
            <a:chExt cx="2846575" cy="2380495"/>
          </a:xfrm>
        </p:grpSpPr>
        <p:sp>
          <p:nvSpPr>
            <p:cNvPr id="13" name="Rectangle 12"/>
            <p:cNvSpPr/>
            <p:nvPr/>
          </p:nvSpPr>
          <p:spPr>
            <a:xfrm>
              <a:off x="4506725" y="2371362"/>
              <a:ext cx="2846575" cy="2260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e 11"/>
            <p:cNvGrpSpPr/>
            <p:nvPr/>
          </p:nvGrpSpPr>
          <p:grpSpPr>
            <a:xfrm>
              <a:off x="4513333" y="2251364"/>
              <a:ext cx="2839967" cy="2106324"/>
              <a:chOff x="4799996" y="2251650"/>
              <a:chExt cx="2570035" cy="2106324"/>
            </a:xfrm>
          </p:grpSpPr>
          <p:pic>
            <p:nvPicPr>
              <p:cNvPr id="52" name="Image 51"/>
              <p:cNvPicPr>
                <a:picLocks noChangeAspect="1"/>
              </p:cNvPicPr>
              <p:nvPr/>
            </p:nvPicPr>
            <p:blipFill rotWithShape="1">
              <a:blip r:embed="rId10">
                <a:extLst>
                  <a:ext uri="{28A0092B-C50C-407E-A947-70E740481C1C}">
                    <a14:useLocalDpi xmlns:a14="http://schemas.microsoft.com/office/drawing/2010/main" val="0"/>
                  </a:ext>
                </a:extLst>
              </a:blip>
              <a:srcRect t="5817" r="6161" b="10691"/>
              <a:stretch/>
            </p:blipFill>
            <p:spPr>
              <a:xfrm>
                <a:off x="4799996" y="2371648"/>
                <a:ext cx="2570035" cy="1986326"/>
              </a:xfrm>
              <a:prstGeom prst="rect">
                <a:avLst/>
              </a:prstGeom>
            </p:spPr>
          </p:pic>
          <p:pic>
            <p:nvPicPr>
              <p:cNvPr id="69" name="Image 68"/>
              <p:cNvPicPr>
                <a:picLocks noChangeAspect="1"/>
              </p:cNvPicPr>
              <p:nvPr/>
            </p:nvPicPr>
            <p:blipFill rotWithShape="1">
              <a:blip r:embed="rId4">
                <a:extLst>
                  <a:ext uri="{28A0092B-C50C-407E-A947-70E740481C1C}">
                    <a14:useLocalDpi xmlns:a14="http://schemas.microsoft.com/office/drawing/2010/main" val="0"/>
                  </a:ext>
                </a:extLst>
              </a:blip>
              <a:srcRect l="3848" r="87872" b="12534"/>
              <a:stretch/>
            </p:blipFill>
            <p:spPr>
              <a:xfrm>
                <a:off x="4824389" y="2251650"/>
                <a:ext cx="290818" cy="2084102"/>
              </a:xfrm>
              <a:prstGeom prst="rect">
                <a:avLst/>
              </a:prstGeom>
            </p:spPr>
          </p:pic>
        </p:grpSp>
        <p:pic>
          <p:nvPicPr>
            <p:cNvPr id="71" name="Image 70"/>
            <p:cNvPicPr>
              <a:picLocks noChangeAspect="1"/>
            </p:cNvPicPr>
            <p:nvPr/>
          </p:nvPicPr>
          <p:blipFill rotWithShape="1">
            <a:blip r:embed="rId11">
              <a:extLst>
                <a:ext uri="{28A0092B-C50C-407E-A947-70E740481C1C}">
                  <a14:useLocalDpi xmlns:a14="http://schemas.microsoft.com/office/drawing/2010/main" val="0"/>
                </a:ext>
              </a:extLst>
            </a:blip>
            <a:srcRect l="56886" t="87177" r="7999" b="8820"/>
            <a:stretch/>
          </p:blipFill>
          <p:spPr>
            <a:xfrm>
              <a:off x="4833938" y="4331311"/>
              <a:ext cx="2519362" cy="134358"/>
            </a:xfrm>
            <a:prstGeom prst="rect">
              <a:avLst/>
            </a:prstGeom>
          </p:spPr>
        </p:pic>
        <p:pic>
          <p:nvPicPr>
            <p:cNvPr id="72" name="Image 71"/>
            <p:cNvPicPr>
              <a:picLocks noChangeAspect="1"/>
            </p:cNvPicPr>
            <p:nvPr/>
          </p:nvPicPr>
          <p:blipFill rotWithShape="1">
            <a:blip r:embed="rId11" cstate="print">
              <a:extLst>
                <a:ext uri="{28A0092B-C50C-407E-A947-70E740481C1C}">
                  <a14:useLocalDpi xmlns:a14="http://schemas.microsoft.com/office/drawing/2010/main" val="0"/>
                </a:ext>
              </a:extLst>
            </a:blip>
            <a:srcRect l="42637" t="92710" r="39072" b="507"/>
            <a:stretch/>
          </p:blipFill>
          <p:spPr>
            <a:xfrm>
              <a:off x="5630761" y="4466438"/>
              <a:ext cx="953606" cy="165421"/>
            </a:xfrm>
            <a:prstGeom prst="rect">
              <a:avLst/>
            </a:prstGeom>
          </p:spPr>
        </p:pic>
      </p:grpSp>
      <p:sp>
        <p:nvSpPr>
          <p:cNvPr id="73" name="ZoneTexte 72"/>
          <p:cNvSpPr txBox="1"/>
          <p:nvPr/>
        </p:nvSpPr>
        <p:spPr>
          <a:xfrm>
            <a:off x="11933177" y="655727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3</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64000" y="827996"/>
            <a:ext cx="4233503" cy="686481"/>
          </a:xfrm>
        </p:spPr>
        <p:txBody>
          <a:bodyPr>
            <a:normAutofit fontScale="90000"/>
          </a:bodyPr>
          <a:lstStyle/>
          <a:p>
            <a:r>
              <a:rPr lang="en-GB" dirty="0" smtClean="0"/>
              <a:t>About my research</a:t>
            </a:r>
            <a:endParaRPr lang="en-GB" dirty="0"/>
          </a:p>
        </p:txBody>
      </p:sp>
      <p:sp>
        <p:nvSpPr>
          <p:cNvPr id="150" name="ZoneTexte 149"/>
          <p:cNvSpPr txBox="1"/>
          <p:nvPr/>
        </p:nvSpPr>
        <p:spPr>
          <a:xfrm>
            <a:off x="5473388" y="6396335"/>
            <a:ext cx="3498033" cy="461665"/>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Figure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Supercontainer</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reference design, </a:t>
            </a:r>
          </a:p>
          <a:p>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adapted from</a:t>
            </a:r>
            <a:r>
              <a:rPr lang="fr-FR" sz="1200" dirty="0" smtClean="0">
                <a:latin typeface="Arial" panose="020B0604020202020204" pitchFamily="34" charset="0"/>
                <a:cs typeface="Arial" panose="020B0604020202020204" pitchFamily="34" charset="0"/>
              </a:rPr>
              <a:t> [2</a:t>
            </a:r>
            <a:r>
              <a:rPr lang="fr-BE"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grpSp>
        <p:nvGrpSpPr>
          <p:cNvPr id="151" name="Groupe 150"/>
          <p:cNvGrpSpPr>
            <a:grpSpLocks noChangeAspect="1"/>
          </p:cNvGrpSpPr>
          <p:nvPr/>
        </p:nvGrpSpPr>
        <p:grpSpPr>
          <a:xfrm>
            <a:off x="141329" y="1803917"/>
            <a:ext cx="4956174" cy="4309668"/>
            <a:chOff x="137813" y="827934"/>
            <a:chExt cx="4130516" cy="3591713"/>
          </a:xfrm>
        </p:grpSpPr>
        <p:grpSp>
          <p:nvGrpSpPr>
            <p:cNvPr id="152" name="Groupe 151"/>
            <p:cNvGrpSpPr/>
            <p:nvPr/>
          </p:nvGrpSpPr>
          <p:grpSpPr>
            <a:xfrm>
              <a:off x="137813" y="827934"/>
              <a:ext cx="4130516" cy="3591713"/>
              <a:chOff x="130459" y="1198876"/>
              <a:chExt cx="4130516" cy="3591713"/>
            </a:xfrm>
          </p:grpSpPr>
          <p:pic>
            <p:nvPicPr>
              <p:cNvPr id="155" name="Image 154"/>
              <p:cNvPicPr>
                <a:picLocks noChangeAspect="1"/>
              </p:cNvPicPr>
              <p:nvPr/>
            </p:nvPicPr>
            <p:blipFill rotWithShape="1">
              <a:blip r:embed="rId3" cstate="print">
                <a:extLst>
                  <a:ext uri="{28A0092B-C50C-407E-A947-70E740481C1C}">
                    <a14:useLocalDpi xmlns:a14="http://schemas.microsoft.com/office/drawing/2010/main" val="0"/>
                  </a:ext>
                </a:extLst>
              </a:blip>
              <a:srcRect t="1" b="230"/>
              <a:stretch/>
            </p:blipFill>
            <p:spPr>
              <a:xfrm>
                <a:off x="142215" y="1198876"/>
                <a:ext cx="4118760" cy="3591713"/>
              </a:xfrm>
              <a:prstGeom prst="rect">
                <a:avLst/>
              </a:prstGeom>
            </p:spPr>
          </p:pic>
          <p:sp>
            <p:nvSpPr>
              <p:cNvPr id="156" name="ZoneTexte 155"/>
              <p:cNvSpPr txBox="1"/>
              <p:nvPr/>
            </p:nvSpPr>
            <p:spPr>
              <a:xfrm>
                <a:off x="130459" y="2250057"/>
                <a:ext cx="787395" cy="276999"/>
              </a:xfrm>
              <a:prstGeom prst="rect">
                <a:avLst/>
              </a:prstGeom>
              <a:noFill/>
            </p:spPr>
            <p:txBody>
              <a:bodyPr wrap="none" rtlCol="0">
                <a:spAutoFit/>
              </a:bodyPr>
              <a:lstStyle/>
              <a:p>
                <a:r>
                  <a:rPr lang="fr-BE" sz="1200" dirty="0" smtClean="0">
                    <a:latin typeface="Times New Roman" panose="02020603050405020304" pitchFamily="18" charset="0"/>
                    <a:ea typeface="Tahoma" panose="020B0604030504040204" pitchFamily="34" charset="0"/>
                    <a:cs typeface="Times New Roman" panose="02020603050405020304" pitchFamily="18" charset="0"/>
                  </a:rPr>
                  <a:t>Host rock</a:t>
                </a:r>
                <a:endParaRPr lang="fr-BE" sz="1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7" name="ZoneTexte 156"/>
              <p:cNvSpPr txBox="1"/>
              <p:nvPr/>
            </p:nvSpPr>
            <p:spPr>
              <a:xfrm rot="1710025">
                <a:off x="836992" y="2996834"/>
                <a:ext cx="978153" cy="276999"/>
              </a:xfrm>
              <a:prstGeom prst="rect">
                <a:avLst/>
              </a:prstGeom>
              <a:noFill/>
            </p:spPr>
            <p:txBody>
              <a:bodyPr wrap="none" rtlCol="0">
                <a:spAutoFit/>
              </a:bodyPr>
              <a:lstStyle/>
              <a:p>
                <a:r>
                  <a:rPr lang="en-GB" sz="1200" dirty="0" smtClean="0">
                    <a:latin typeface="Times New Roman" panose="02020603050405020304" pitchFamily="18" charset="0"/>
                    <a:ea typeface="Tahoma" panose="020B0604030504040204" pitchFamily="34" charset="0"/>
                    <a:cs typeface="Times New Roman" panose="02020603050405020304" pitchFamily="18" charset="0"/>
                  </a:rPr>
                  <a:t>Main gallery</a:t>
                </a:r>
                <a:endParaRPr lang="en-GB" sz="1200"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53" name="ZoneTexte 152"/>
            <p:cNvSpPr txBox="1"/>
            <p:nvPr/>
          </p:nvSpPr>
          <p:spPr>
            <a:xfrm rot="20958718">
              <a:off x="966923" y="3773582"/>
              <a:ext cx="1141659" cy="276999"/>
            </a:xfrm>
            <a:prstGeom prst="rect">
              <a:avLst/>
            </a:prstGeom>
            <a:noFill/>
          </p:spPr>
          <p:txBody>
            <a:bodyPr wrap="none" rtlCol="0">
              <a:spAutoFit/>
            </a:bodyPr>
            <a:lstStyle/>
            <a:p>
              <a:r>
                <a:rPr lang="en-GB" sz="1200" dirty="0" smtClean="0">
                  <a:latin typeface="Times New Roman" panose="02020603050405020304" pitchFamily="18" charset="0"/>
                  <a:ea typeface="Tahoma" panose="020B0604030504040204" pitchFamily="34" charset="0"/>
                  <a:cs typeface="Times New Roman" panose="02020603050405020304" pitchFamily="18" charset="0"/>
                </a:rPr>
                <a:t>Storage alveole</a:t>
              </a:r>
              <a:endParaRPr lang="en-GB" sz="12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54" name="Accolade fermante 153"/>
            <p:cNvSpPr/>
            <p:nvPr/>
          </p:nvSpPr>
          <p:spPr>
            <a:xfrm rot="4738527">
              <a:off x="1391925" y="2881249"/>
              <a:ext cx="122731" cy="1629577"/>
            </a:xfrm>
            <a:prstGeom prst="rightBrace">
              <a:avLst>
                <a:gd name="adj1" fmla="val 8333"/>
                <a:gd name="adj2" fmla="val 4977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grpSp>
        <p:nvGrpSpPr>
          <p:cNvPr id="158" name="Groupe 157"/>
          <p:cNvGrpSpPr/>
          <p:nvPr/>
        </p:nvGrpSpPr>
        <p:grpSpPr>
          <a:xfrm>
            <a:off x="3041212" y="4612721"/>
            <a:ext cx="329940" cy="350060"/>
            <a:chOff x="4530293" y="4373713"/>
            <a:chExt cx="329940" cy="350060"/>
          </a:xfrm>
        </p:grpSpPr>
        <p:sp>
          <p:nvSpPr>
            <p:cNvPr id="159" name="Forme libre 158"/>
            <p:cNvSpPr/>
            <p:nvPr/>
          </p:nvSpPr>
          <p:spPr>
            <a:xfrm>
              <a:off x="4676182" y="4373713"/>
              <a:ext cx="184051" cy="350060"/>
            </a:xfrm>
            <a:custGeom>
              <a:avLst/>
              <a:gdLst>
                <a:gd name="connsiteX0" fmla="*/ 0 w 152400"/>
                <a:gd name="connsiteY0" fmla="*/ 0 h 290512"/>
                <a:gd name="connsiteX1" fmla="*/ 0 w 152400"/>
                <a:gd name="connsiteY1" fmla="*/ 202406 h 290512"/>
                <a:gd name="connsiteX2" fmla="*/ 152400 w 152400"/>
                <a:gd name="connsiteY2" fmla="*/ 290512 h 290512"/>
                <a:gd name="connsiteX3" fmla="*/ 150019 w 152400"/>
                <a:gd name="connsiteY3" fmla="*/ 78581 h 290512"/>
                <a:gd name="connsiteX4" fmla="*/ 0 w 152400"/>
                <a:gd name="connsiteY4" fmla="*/ 0 h 29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90512">
                  <a:moveTo>
                    <a:pt x="0" y="0"/>
                  </a:moveTo>
                  <a:lnTo>
                    <a:pt x="0" y="202406"/>
                  </a:lnTo>
                  <a:lnTo>
                    <a:pt x="152400" y="290512"/>
                  </a:lnTo>
                  <a:cubicBezTo>
                    <a:pt x="151606" y="219868"/>
                    <a:pt x="150813" y="149225"/>
                    <a:pt x="150019" y="78581"/>
                  </a:cubicBezTo>
                  <a:lnTo>
                    <a:pt x="0" y="0"/>
                  </a:lnTo>
                  <a:close/>
                </a:path>
              </a:pathLst>
            </a:custGeom>
            <a:pattFill prst="wdUpDiag">
              <a:fgClr>
                <a:srgbClr val="C0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0" name="Rectangle 159"/>
            <p:cNvSpPr/>
            <p:nvPr/>
          </p:nvSpPr>
          <p:spPr>
            <a:xfrm rot="4740000" flipH="1">
              <a:off x="4619391" y="4494896"/>
              <a:ext cx="74033" cy="217384"/>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1" name="Arc plein 160"/>
            <p:cNvSpPr/>
            <p:nvPr/>
          </p:nvSpPr>
          <p:spPr>
            <a:xfrm rot="4594207">
              <a:off x="4712413" y="4562857"/>
              <a:ext cx="77558" cy="41890"/>
            </a:xfrm>
            <a:prstGeom prst="blockArc">
              <a:avLst>
                <a:gd name="adj1" fmla="val 10800000"/>
                <a:gd name="adj2" fmla="val 486253"/>
                <a:gd name="adj3" fmla="val 2816"/>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cxnSp>
          <p:nvCxnSpPr>
            <p:cNvPr id="162" name="Connecteur droit 161"/>
            <p:cNvCxnSpPr/>
            <p:nvPr/>
          </p:nvCxnSpPr>
          <p:spPr>
            <a:xfrm flipV="1">
              <a:off x="4530293" y="4546558"/>
              <a:ext cx="210979" cy="424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flipV="1">
              <a:off x="4551710" y="4620512"/>
              <a:ext cx="210979" cy="4247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6" name="ZoneTexte 195"/>
          <p:cNvSpPr txBox="1"/>
          <p:nvPr/>
        </p:nvSpPr>
        <p:spPr>
          <a:xfrm>
            <a:off x="141329" y="6396335"/>
            <a:ext cx="4887246" cy="461665"/>
          </a:xfrm>
          <a:prstGeom prst="rect">
            <a:avLst/>
          </a:prstGeom>
          <a:noFill/>
        </p:spPr>
        <p:txBody>
          <a:bodyPr wrap="square" rtlCol="0">
            <a:spAutoFit/>
          </a:bodyPr>
          <a:lstStyle/>
          <a:p>
            <a:pPr algn="just"/>
            <a:r>
              <a:rPr lang="en-GB" sz="1200" dirty="0" smtClean="0">
                <a:latin typeface="Arial" panose="020B0604020202020204" pitchFamily="34" charset="0"/>
                <a:cs typeface="Arial" panose="020B0604020202020204" pitchFamily="34" charset="0"/>
              </a:rPr>
              <a:t>Figure: </a:t>
            </a:r>
            <a:r>
              <a:rPr lang="en-GB" sz="1200" dirty="0">
                <a:latin typeface="Arial" panose="020B0604020202020204" pitchFamily="34" charset="0"/>
                <a:cs typeface="Arial" panose="020B0604020202020204" pitchFamily="34" charset="0"/>
              </a:rPr>
              <a:t>Conceptual scheme of a deep geological disposal, </a:t>
            </a:r>
          </a:p>
          <a:p>
            <a:pPr algn="just"/>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adapted from</a:t>
            </a:r>
            <a:r>
              <a:rPr lang="fr-FR"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cxnSp>
        <p:nvCxnSpPr>
          <p:cNvPr id="197" name="Connecteur droit 196"/>
          <p:cNvCxnSpPr>
            <a:stCxn id="159" idx="2"/>
          </p:cNvCxnSpPr>
          <p:nvPr/>
        </p:nvCxnSpPr>
        <p:spPr>
          <a:xfrm>
            <a:off x="3371152" y="4962781"/>
            <a:ext cx="2102236" cy="742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Connecteur droit 197"/>
          <p:cNvCxnSpPr>
            <a:stCxn id="159" idx="0"/>
          </p:cNvCxnSpPr>
          <p:nvPr/>
        </p:nvCxnSpPr>
        <p:spPr>
          <a:xfrm flipV="1">
            <a:off x="3187101" y="1735046"/>
            <a:ext cx="2286287" cy="2877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068" y="1735046"/>
            <a:ext cx="3219018" cy="3960000"/>
          </a:xfrm>
          <a:prstGeom prst="rect">
            <a:avLst/>
          </a:prstGeom>
        </p:spPr>
      </p:pic>
      <p:pic>
        <p:nvPicPr>
          <p:cNvPr id="25" name="Imag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68" y="1737060"/>
            <a:ext cx="3219018" cy="3960000"/>
          </a:xfrm>
          <a:prstGeom prst="rect">
            <a:avLst/>
          </a:prstGeom>
        </p:spPr>
      </p:pic>
      <p:grpSp>
        <p:nvGrpSpPr>
          <p:cNvPr id="43" name="Groupe 42"/>
          <p:cNvGrpSpPr/>
          <p:nvPr/>
        </p:nvGrpSpPr>
        <p:grpSpPr>
          <a:xfrm>
            <a:off x="7206526" y="2977490"/>
            <a:ext cx="3314901" cy="1560478"/>
            <a:chOff x="7206526" y="2977490"/>
            <a:chExt cx="3314901" cy="1560478"/>
          </a:xfrm>
        </p:grpSpPr>
        <p:sp>
          <p:nvSpPr>
            <p:cNvPr id="26" name="Accolade fermante 25"/>
            <p:cNvSpPr/>
            <p:nvPr/>
          </p:nvSpPr>
          <p:spPr>
            <a:xfrm>
              <a:off x="7206526" y="2977490"/>
              <a:ext cx="255600" cy="347911"/>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ZoneTexte 26"/>
            <p:cNvSpPr txBox="1"/>
            <p:nvPr/>
          </p:nvSpPr>
          <p:spPr>
            <a:xfrm>
              <a:off x="8712326" y="3706971"/>
              <a:ext cx="1809101" cy="830997"/>
            </a:xfrm>
            <a:prstGeom prst="rect">
              <a:avLst/>
            </a:prstGeom>
            <a:noFill/>
            <a:ln w="19050">
              <a:solidFill>
                <a:schemeClr val="tx1"/>
              </a:solidFill>
            </a:ln>
          </p:spPr>
          <p:txBody>
            <a:bodyPr wrap="square" rtlCol="0">
              <a:spAutoFit/>
            </a:bodyPr>
            <a:lstStyle/>
            <a:p>
              <a:r>
                <a:rPr lang="en-GB" sz="1600" dirty="0" smtClean="0">
                  <a:latin typeface="Gill Sans MT" panose="020B0502020104020203" pitchFamily="34" charset="0"/>
                  <a:cs typeface="Times New Roman" panose="02020603050405020304" pitchFamily="18" charset="0"/>
                </a:rPr>
                <a:t>Zone I: </a:t>
              </a:r>
            </a:p>
            <a:p>
              <a:r>
                <a:rPr lang="en-GB" sz="1600" dirty="0" smtClean="0">
                  <a:latin typeface="Gill Sans MT" panose="020B0502020104020203" pitchFamily="34" charset="0"/>
                  <a:cs typeface="Times New Roman" panose="02020603050405020304" pitchFamily="18" charset="0"/>
                </a:rPr>
                <a:t>gas transfers through the EDZ</a:t>
              </a:r>
              <a:endParaRPr lang="en-GB" sz="1600" dirty="0">
                <a:latin typeface="Gill Sans MT" panose="020B0502020104020203" pitchFamily="34" charset="0"/>
                <a:cs typeface="Times New Roman" panose="02020603050405020304" pitchFamily="18" charset="0"/>
              </a:endParaRPr>
            </a:p>
          </p:txBody>
        </p:sp>
        <p:cxnSp>
          <p:nvCxnSpPr>
            <p:cNvPr id="13" name="Connecteur en angle 12"/>
            <p:cNvCxnSpPr>
              <a:stCxn id="26" idx="1"/>
              <a:endCxn id="27" idx="1"/>
            </p:cNvCxnSpPr>
            <p:nvPr/>
          </p:nvCxnSpPr>
          <p:spPr>
            <a:xfrm rot="10800000" flipH="1" flipV="1">
              <a:off x="7462126" y="3151446"/>
              <a:ext cx="1250200" cy="971024"/>
            </a:xfrm>
            <a:prstGeom prst="bentConnector3">
              <a:avLst>
                <a:gd name="adj1" fmla="val 5726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e 41"/>
          <p:cNvGrpSpPr/>
          <p:nvPr/>
        </p:nvGrpSpPr>
        <p:grpSpPr>
          <a:xfrm>
            <a:off x="7207117" y="1729259"/>
            <a:ext cx="3314310" cy="1206866"/>
            <a:chOff x="7207117" y="1729259"/>
            <a:chExt cx="3314310" cy="1206866"/>
          </a:xfrm>
        </p:grpSpPr>
        <p:sp>
          <p:nvSpPr>
            <p:cNvPr id="30" name="Accolade fermante 29"/>
            <p:cNvSpPr/>
            <p:nvPr/>
          </p:nvSpPr>
          <p:spPr>
            <a:xfrm>
              <a:off x="7207117" y="1918236"/>
              <a:ext cx="254417" cy="1017889"/>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ZoneTexte 30"/>
            <p:cNvSpPr txBox="1"/>
            <p:nvPr/>
          </p:nvSpPr>
          <p:spPr>
            <a:xfrm>
              <a:off x="8717848" y="1729259"/>
              <a:ext cx="1803579" cy="830997"/>
            </a:xfrm>
            <a:prstGeom prst="rect">
              <a:avLst/>
            </a:prstGeom>
            <a:noFill/>
            <a:ln w="19050">
              <a:solidFill>
                <a:schemeClr val="tx1"/>
              </a:solidFill>
            </a:ln>
          </p:spPr>
          <p:txBody>
            <a:bodyPr wrap="square" rtlCol="0">
              <a:spAutoFit/>
            </a:bodyPr>
            <a:lstStyle/>
            <a:p>
              <a:r>
                <a:rPr lang="en-GB" sz="1600" dirty="0" smtClean="0">
                  <a:latin typeface="Gill Sans MT" panose="020B0502020104020203" pitchFamily="34" charset="0"/>
                  <a:cs typeface="Times New Roman" panose="02020603050405020304" pitchFamily="18" charset="0"/>
                </a:rPr>
                <a:t>Zone II:</a:t>
              </a:r>
            </a:p>
            <a:p>
              <a:r>
                <a:rPr lang="en-GB" sz="1600" dirty="0" smtClean="0">
                  <a:latin typeface="Gill Sans MT" panose="020B0502020104020203" pitchFamily="34" charset="0"/>
                  <a:cs typeface="Times New Roman" panose="02020603050405020304" pitchFamily="18" charset="0"/>
                </a:rPr>
                <a:t>gas transfers in the sound rock layers</a:t>
              </a:r>
              <a:endParaRPr lang="en-GB" sz="1600" dirty="0">
                <a:latin typeface="Gill Sans MT" panose="020B0502020104020203" pitchFamily="34" charset="0"/>
                <a:cs typeface="Times New Roman" panose="02020603050405020304" pitchFamily="18" charset="0"/>
              </a:endParaRPr>
            </a:p>
          </p:txBody>
        </p:sp>
        <p:cxnSp>
          <p:nvCxnSpPr>
            <p:cNvPr id="48" name="Connecteur en angle 47"/>
            <p:cNvCxnSpPr>
              <a:stCxn id="30" idx="1"/>
              <a:endCxn id="31" idx="1"/>
            </p:cNvCxnSpPr>
            <p:nvPr/>
          </p:nvCxnSpPr>
          <p:spPr>
            <a:xfrm rot="10800000" flipH="1">
              <a:off x="7461534" y="2144759"/>
              <a:ext cx="1256314" cy="282423"/>
            </a:xfrm>
            <a:prstGeom prst="bentConnector5">
              <a:avLst>
                <a:gd name="adj1" fmla="val 56863"/>
                <a:gd name="adj2" fmla="val 99264"/>
                <a:gd name="adj3" fmla="val 7025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8712326" y="4552137"/>
            <a:ext cx="3479674" cy="523220"/>
          </a:xfrm>
          <a:prstGeom prst="rect">
            <a:avLst/>
          </a:prstGeom>
        </p:spPr>
        <p:txBody>
          <a:bodyPr wrap="square">
            <a:spAutoFit/>
          </a:bodyPr>
          <a:lstStyle/>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Controlled</a:t>
            </a:r>
            <a:r>
              <a:rPr lang="fr-BE" sz="1400" dirty="0" smtClean="0">
                <a:latin typeface="Arial" panose="020B0604020202020204" pitchFamily="34" charset="0"/>
                <a:cs typeface="Arial" panose="020B0604020202020204" pitchFamily="34" charset="0"/>
              </a:rPr>
              <a:t> </a:t>
            </a:r>
            <a:r>
              <a:rPr lang="fr-BE" sz="1400" dirty="0">
                <a:latin typeface="Arial" panose="020B0604020202020204" pitchFamily="34" charset="0"/>
                <a:cs typeface="Arial" panose="020B0604020202020204" pitchFamily="34" charset="0"/>
              </a:rPr>
              <a:t>by the </a:t>
            </a:r>
            <a:r>
              <a:rPr lang="fr-BE" sz="1400" dirty="0" err="1">
                <a:latin typeface="Arial" panose="020B0604020202020204" pitchFamily="34" charset="0"/>
                <a:cs typeface="Arial" panose="020B0604020202020204" pitchFamily="34" charset="0"/>
              </a:rPr>
              <a:t>hydraulic</a:t>
            </a:r>
            <a:r>
              <a:rPr lang="fr-BE" sz="1400" dirty="0">
                <a:latin typeface="Arial" panose="020B0604020202020204" pitchFamily="34" charset="0"/>
                <a:cs typeface="Arial" panose="020B0604020202020204" pitchFamily="34" charset="0"/>
              </a:rPr>
              <a:t> </a:t>
            </a:r>
            <a:r>
              <a:rPr lang="fr-BE" sz="1400" dirty="0" err="1">
                <a:latin typeface="Arial" panose="020B0604020202020204" pitchFamily="34" charset="0"/>
                <a:cs typeface="Arial" panose="020B0604020202020204" pitchFamily="34" charset="0"/>
              </a:rPr>
              <a:t>properties</a:t>
            </a:r>
            <a:r>
              <a:rPr lang="fr-BE" sz="1400" dirty="0">
                <a:latin typeface="Arial" panose="020B0604020202020204" pitchFamily="34" charset="0"/>
                <a:cs typeface="Arial" panose="020B0604020202020204" pitchFamily="34" charset="0"/>
              </a:rPr>
              <a:t> modifications </a:t>
            </a:r>
            <a:r>
              <a:rPr lang="fr-BE" sz="1400" dirty="0" err="1">
                <a:latin typeface="Arial" panose="020B0604020202020204" pitchFamily="34" charset="0"/>
                <a:cs typeface="Arial" panose="020B0604020202020204" pitchFamily="34" charset="0"/>
              </a:rPr>
              <a:t>induced</a:t>
            </a:r>
            <a:r>
              <a:rPr lang="fr-BE" sz="1400" dirty="0">
                <a:latin typeface="Arial" panose="020B0604020202020204" pitchFamily="34" charset="0"/>
                <a:cs typeface="Arial" panose="020B0604020202020204" pitchFamily="34" charset="0"/>
              </a:rPr>
              <a:t> by fracturation</a:t>
            </a:r>
          </a:p>
        </p:txBody>
      </p:sp>
      <p:sp>
        <p:nvSpPr>
          <p:cNvPr id="61" name="Rectangle 60"/>
          <p:cNvSpPr/>
          <p:nvPr/>
        </p:nvSpPr>
        <p:spPr>
          <a:xfrm>
            <a:off x="8712326" y="2571497"/>
            <a:ext cx="3479674" cy="523220"/>
          </a:xfrm>
          <a:prstGeom prst="rect">
            <a:avLst/>
          </a:prstGeom>
        </p:spPr>
        <p:txBody>
          <a:bodyPr wrap="square">
            <a:spAutoFit/>
          </a:bodyPr>
          <a:lstStyle/>
          <a:p>
            <a:pPr marL="285750" indent="-285750">
              <a:buFont typeface="Arial" panose="020B0604020202020204" pitchFamily="34" charset="0"/>
              <a:buChar char="►"/>
            </a:pPr>
            <a:r>
              <a:rPr lang="fr-BE" sz="1400" dirty="0" err="1" smtClean="0">
                <a:latin typeface="Arial" panose="020B0604020202020204" pitchFamily="34" charset="0"/>
                <a:cs typeface="Arial" panose="020B0604020202020204" pitchFamily="34" charset="0"/>
              </a:rPr>
              <a:t>Governed</a:t>
            </a:r>
            <a:r>
              <a:rPr lang="fr-BE" sz="1400" dirty="0" smtClean="0">
                <a:latin typeface="Arial" panose="020B0604020202020204" pitchFamily="34" charset="0"/>
                <a:cs typeface="Arial" panose="020B0604020202020204" pitchFamily="34" charset="0"/>
              </a:rPr>
              <a:t> by the rock structure at a micro-</a:t>
            </a:r>
            <a:r>
              <a:rPr lang="fr-BE" sz="1400" dirty="0" err="1" smtClean="0">
                <a:latin typeface="Arial" panose="020B0604020202020204" pitchFamily="34" charset="0"/>
                <a:cs typeface="Arial" panose="020B0604020202020204" pitchFamily="34" charset="0"/>
              </a:rPr>
              <a:t>level</a:t>
            </a:r>
            <a:endParaRPr lang="fr-BE" sz="1400" dirty="0">
              <a:latin typeface="Arial" panose="020B0604020202020204" pitchFamily="34" charset="0"/>
              <a:cs typeface="Arial" panose="020B0604020202020204" pitchFamily="34" charset="0"/>
            </a:endParaRPr>
          </a:p>
        </p:txBody>
      </p:sp>
      <p:sp>
        <p:nvSpPr>
          <p:cNvPr id="33" name="ZoneTexte 32"/>
          <p:cNvSpPr txBox="1"/>
          <p:nvPr/>
        </p:nvSpPr>
        <p:spPr>
          <a:xfrm>
            <a:off x="11933177" y="655727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2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43"/>
                                        </p:tgtEl>
                                        <p:attrNameLst>
                                          <p:attrName>style.opacity</p:attrName>
                                        </p:attrNameLst>
                                      </p:cBhvr>
                                      <p:to>
                                        <p:strVal val="0.25"/>
                                      </p:to>
                                    </p:set>
                                    <p:animEffect filter="image" prLst="opacity: 0.25">
                                      <p:cBhvr rctx="IE">
                                        <p:cTn id="9" dur="indefinite"/>
                                        <p:tgtEl>
                                          <p:spTgt spid="43"/>
                                        </p:tgtEl>
                                      </p:cBhvr>
                                    </p:animEffect>
                                  </p:childTnLst>
                                </p:cTn>
                              </p:par>
                              <p:par>
                                <p:cTn id="10" presetID="9" presetClass="emph" presetSubtype="0" grpId="0" nodeType="withEffect">
                                  <p:stCondLst>
                                    <p:cond delay="0"/>
                                  </p:stCondLst>
                                  <p:childTnLst>
                                    <p:set>
                                      <p:cBhvr rctx="PPT">
                                        <p:cTn id="11" dur="indefinite"/>
                                        <p:tgtEl>
                                          <p:spTgt spid="40"/>
                                        </p:tgtEl>
                                        <p:attrNameLst>
                                          <p:attrName>style.opacity</p:attrName>
                                        </p:attrNameLst>
                                      </p:cBhvr>
                                      <p:to>
                                        <p:strVal val="0.25"/>
                                      </p:to>
                                    </p:set>
                                    <p:animEffect filter="image" prLst="opacity: 0.25">
                                      <p:cBhvr rctx="IE">
                                        <p:cTn id="12" dur="indefinite"/>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ZoneTexte 60"/>
          <p:cNvSpPr txBox="1"/>
          <p:nvPr/>
        </p:nvSpPr>
        <p:spPr>
          <a:xfrm>
            <a:off x="863997" y="2004383"/>
            <a:ext cx="5413355" cy="338554"/>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BE" sz="1600" dirty="0" err="1">
                <a:latin typeface="Arial" panose="020B0604020202020204" pitchFamily="34" charset="0"/>
                <a:cs typeface="Arial" panose="020B0604020202020204" pitchFamily="34" charset="0"/>
              </a:rPr>
              <a:t>Development</a:t>
            </a:r>
            <a:r>
              <a:rPr lang="fr-BE" sz="1600" dirty="0">
                <a:latin typeface="Arial" panose="020B0604020202020204" pitchFamily="34" charset="0"/>
                <a:cs typeface="Arial" panose="020B0604020202020204" pitchFamily="34" charset="0"/>
              </a:rPr>
              <a:t> of a multi-</a:t>
            </a:r>
            <a:r>
              <a:rPr lang="fr-BE" sz="1600" dirty="0" err="1">
                <a:latin typeface="Arial" panose="020B0604020202020204" pitchFamily="34" charset="0"/>
                <a:cs typeface="Arial" panose="020B0604020202020204" pitchFamily="34" charset="0"/>
              </a:rPr>
              <a:t>scale</a:t>
            </a:r>
            <a:r>
              <a:rPr lang="fr-BE" sz="1600" dirty="0">
                <a:latin typeface="Arial" panose="020B0604020202020204" pitchFamily="34" charset="0"/>
                <a:cs typeface="Arial" panose="020B0604020202020204" pitchFamily="34" charset="0"/>
              </a:rPr>
              <a:t> model </a:t>
            </a:r>
            <a:r>
              <a:rPr lang="fr-BE" sz="1600" dirty="0" smtClean="0">
                <a:latin typeface="Arial" panose="020B0604020202020204" pitchFamily="34" charset="0"/>
                <a:cs typeface="Arial" panose="020B0604020202020204" pitchFamily="34" charset="0"/>
              </a:rPr>
              <a:t>in the </a:t>
            </a:r>
            <a:r>
              <a:rPr lang="fr-BE" sz="1600" dirty="0">
                <a:latin typeface="Arial" panose="020B0604020202020204" pitchFamily="34" charset="0"/>
                <a:cs typeface="Arial" panose="020B0604020202020204" pitchFamily="34" charset="0"/>
              </a:rPr>
              <a:t>FE</a:t>
            </a:r>
            <a:r>
              <a:rPr lang="fr-BE" sz="1600" baseline="30000" dirty="0">
                <a:latin typeface="Arial" panose="020B0604020202020204" pitchFamily="34" charset="0"/>
                <a:cs typeface="Arial" panose="020B0604020202020204" pitchFamily="34" charset="0"/>
              </a:rPr>
              <a:t>2</a:t>
            </a:r>
            <a:r>
              <a:rPr lang="fr-BE" sz="1600" dirty="0">
                <a:latin typeface="Arial" panose="020B0604020202020204" pitchFamily="34" charset="0"/>
                <a:cs typeface="Arial" panose="020B0604020202020204" pitchFamily="34" charset="0"/>
              </a:rPr>
              <a:t> </a:t>
            </a:r>
            <a:r>
              <a:rPr lang="fr-BE" sz="1600" dirty="0" err="1">
                <a:latin typeface="Arial" panose="020B0604020202020204" pitchFamily="34" charset="0"/>
                <a:cs typeface="Arial" panose="020B0604020202020204" pitchFamily="34" charset="0"/>
              </a:rPr>
              <a:t>method</a:t>
            </a:r>
            <a:r>
              <a:rPr lang="fr-BE" sz="1600" dirty="0">
                <a:latin typeface="Arial" panose="020B0604020202020204" pitchFamily="34" charset="0"/>
                <a:cs typeface="Arial" panose="020B0604020202020204" pitchFamily="34" charset="0"/>
              </a:rPr>
              <a:t> </a:t>
            </a:r>
            <a:r>
              <a:rPr lang="fr-BE" sz="1600" dirty="0" smtClean="0">
                <a:latin typeface="Arial" panose="020B0604020202020204" pitchFamily="34" charset="0"/>
                <a:cs typeface="Arial" panose="020B0604020202020204" pitchFamily="34" charset="0"/>
              </a:rPr>
              <a:t>[6]</a:t>
            </a:r>
            <a:endParaRPr lang="fr-BE" sz="1600" dirty="0">
              <a:latin typeface="Arial" panose="020B0604020202020204" pitchFamily="34" charset="0"/>
              <a:cs typeface="Arial" panose="020B0604020202020204" pitchFamily="34" charset="0"/>
            </a:endParaRPr>
          </a:p>
        </p:txBody>
      </p:sp>
      <p:sp>
        <p:nvSpPr>
          <p:cNvPr id="62" name="ZoneTexte 61"/>
          <p:cNvSpPr txBox="1"/>
          <p:nvPr/>
        </p:nvSpPr>
        <p:spPr>
          <a:xfrm>
            <a:off x="863997" y="2394727"/>
            <a:ext cx="5865362" cy="1077218"/>
          </a:xfrm>
          <a:prstGeom prst="rect">
            <a:avLst/>
          </a:prstGeom>
          <a:noFill/>
        </p:spPr>
        <p:txBody>
          <a:bodyPr wrap="square" rtlCol="0">
            <a:spAutoFit/>
          </a:bodyPr>
          <a:lstStyle/>
          <a:p>
            <a:r>
              <a:rPr lang="fr-BE" sz="1600" dirty="0" err="1" smtClean="0">
                <a:latin typeface="Arial" panose="020B0604020202020204" pitchFamily="34" charset="0"/>
                <a:cs typeface="Arial" panose="020B0604020202020204" pitchFamily="34" charset="0"/>
              </a:rPr>
              <a:t>Step</a:t>
            </a:r>
            <a:r>
              <a:rPr lang="fr-BE" sz="1600" dirty="0" smtClean="0">
                <a:latin typeface="Arial" panose="020B0604020202020204" pitchFamily="34" charset="0"/>
                <a:cs typeface="Arial" panose="020B0604020202020204" pitchFamily="34" charset="0"/>
              </a:rPr>
              <a:t> 1: </a:t>
            </a:r>
            <a:r>
              <a:rPr lang="fr-BE" sz="1600" dirty="0" err="1" smtClean="0">
                <a:latin typeface="Arial" panose="020B0604020202020204" pitchFamily="34" charset="0"/>
                <a:cs typeface="Arial" panose="020B0604020202020204" pitchFamily="34" charset="0"/>
              </a:rPr>
              <a:t>Hydraulic</a:t>
            </a:r>
            <a:r>
              <a:rPr lang="fr-BE" sz="1600" dirty="0" smtClean="0">
                <a:latin typeface="Arial" panose="020B0604020202020204" pitchFamily="34" charset="0"/>
                <a:cs typeface="Arial" panose="020B0604020202020204" pitchFamily="34" charset="0"/>
              </a:rPr>
              <a:t> </a:t>
            </a:r>
            <a:r>
              <a:rPr lang="fr-BE" sz="1600" dirty="0" err="1" smtClean="0">
                <a:latin typeface="Arial" panose="020B0604020202020204" pitchFamily="34" charset="0"/>
                <a:cs typeface="Arial" panose="020B0604020202020204" pitchFamily="34" charset="0"/>
              </a:rPr>
              <a:t>microscopic</a:t>
            </a:r>
            <a:r>
              <a:rPr lang="fr-BE" sz="1600" dirty="0" smtClean="0">
                <a:latin typeface="Arial" panose="020B0604020202020204" pitchFamily="34" charset="0"/>
                <a:cs typeface="Arial" panose="020B0604020202020204" pitchFamily="34" charset="0"/>
              </a:rPr>
              <a:t> model</a:t>
            </a:r>
            <a:endParaRPr lang="en-GB" sz="1600" dirty="0">
              <a:latin typeface="Arial" panose="020B0604020202020204" pitchFamily="34" charset="0"/>
              <a:cs typeface="Arial" panose="020B0604020202020204" pitchFamily="34" charset="0"/>
            </a:endParaRPr>
          </a:p>
          <a:p>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smtClean="0">
                <a:latin typeface="Arial" panose="020B0604020202020204" pitchFamily="34" charset="0"/>
                <a:cs typeface="Arial" panose="020B0604020202020204" pitchFamily="34" charset="0"/>
              </a:rPr>
              <a:t>Formulation, </a:t>
            </a:r>
            <a:r>
              <a:rPr lang="fr-BE" sz="1400" dirty="0" err="1" smtClean="0">
                <a:latin typeface="Arial" panose="020B0604020202020204" pitchFamily="34" charset="0"/>
                <a:cs typeface="Arial" panose="020B0604020202020204" pitchFamily="34" charset="0"/>
              </a:rPr>
              <a:t>implementation</a:t>
            </a:r>
            <a:r>
              <a:rPr lang="fr-BE" sz="1400" dirty="0" smtClean="0">
                <a:latin typeface="Arial" panose="020B0604020202020204" pitchFamily="34" charset="0"/>
                <a:cs typeface="Arial" panose="020B0604020202020204" pitchFamily="34" charset="0"/>
              </a:rPr>
              <a:t> and validation of the constitutive </a:t>
            </a:r>
            <a:r>
              <a:rPr lang="fr-BE" sz="1400" dirty="0" err="1" smtClean="0">
                <a:latin typeface="Arial" panose="020B0604020202020204" pitchFamily="34" charset="0"/>
                <a:cs typeface="Arial" panose="020B0604020202020204" pitchFamily="34" charset="0"/>
              </a:rPr>
              <a:t>laws</a:t>
            </a:r>
            <a:r>
              <a:rPr lang="fr-BE" sz="1400" dirty="0" smtClean="0">
                <a:latin typeface="Arial" panose="020B0604020202020204" pitchFamily="34" charset="0"/>
                <a:cs typeface="Arial" panose="020B0604020202020204" pitchFamily="34" charset="0"/>
              </a:rPr>
              <a:t> at the </a:t>
            </a:r>
            <a:r>
              <a:rPr lang="fr-BE" sz="1400" dirty="0" err="1" smtClean="0">
                <a:latin typeface="Arial" panose="020B0604020202020204" pitchFamily="34" charset="0"/>
                <a:cs typeface="Arial" panose="020B0604020202020204" pitchFamily="34" charset="0"/>
              </a:rPr>
              <a:t>microscale</a:t>
            </a:r>
            <a:r>
              <a:rPr lang="fr-BE" sz="1400" dirty="0" smtClean="0">
                <a:latin typeface="Arial" panose="020B0604020202020204" pitchFamily="34" charset="0"/>
                <a:cs typeface="Arial" panose="020B0604020202020204" pitchFamily="34" charset="0"/>
              </a:rPr>
              <a:t> (REV) </a:t>
            </a:r>
            <a:r>
              <a:rPr lang="fr-BE" sz="1400" dirty="0" err="1" smtClean="0">
                <a:latin typeface="Arial" panose="020B0604020202020204" pitchFamily="34" charset="0"/>
                <a:cs typeface="Arial" panose="020B0604020202020204" pitchFamily="34" charset="0"/>
              </a:rPr>
              <a:t>without</a:t>
            </a:r>
            <a:r>
              <a:rPr lang="fr-BE" sz="1400" dirty="0" smtClean="0">
                <a:latin typeface="Arial" panose="020B0604020202020204" pitchFamily="34" charset="0"/>
                <a:cs typeface="Arial" panose="020B0604020202020204" pitchFamily="34" charset="0"/>
              </a:rPr>
              <a:t> influence of </a:t>
            </a:r>
            <a:r>
              <a:rPr lang="fr-BE" sz="1400" dirty="0" err="1" smtClean="0">
                <a:latin typeface="Arial" panose="020B0604020202020204" pitchFamily="34" charset="0"/>
                <a:cs typeface="Arial" panose="020B0604020202020204" pitchFamily="34" charset="0"/>
              </a:rPr>
              <a:t>mechanics</a:t>
            </a:r>
            <a:r>
              <a:rPr lang="fr-BE" sz="1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r-BE" sz="1000" dirty="0" smtClean="0">
              <a:latin typeface="Arial" panose="020B0604020202020204" pitchFamily="34" charset="0"/>
              <a:cs typeface="Arial" panose="020B0604020202020204" pitchFamily="34" charset="0"/>
            </a:endParaRPr>
          </a:p>
        </p:txBody>
      </p:sp>
      <p:sp>
        <p:nvSpPr>
          <p:cNvPr id="63" name="ZoneTexte 62"/>
          <p:cNvSpPr txBox="1"/>
          <p:nvPr/>
        </p:nvSpPr>
        <p:spPr>
          <a:xfrm>
            <a:off x="863997" y="3421865"/>
            <a:ext cx="5865362" cy="1508105"/>
          </a:xfrm>
          <a:prstGeom prst="rect">
            <a:avLst/>
          </a:prstGeom>
          <a:noFill/>
        </p:spPr>
        <p:txBody>
          <a:bodyPr wrap="square" rtlCol="0">
            <a:spAutoFit/>
          </a:bodyPr>
          <a:lstStyle/>
          <a:p>
            <a:r>
              <a:rPr lang="fr-BE" sz="1600" dirty="0" err="1" smtClean="0">
                <a:latin typeface="Arial" panose="020B0604020202020204" pitchFamily="34" charset="0"/>
                <a:cs typeface="Arial" panose="020B0604020202020204" pitchFamily="34" charset="0"/>
              </a:rPr>
              <a:t>Step</a:t>
            </a:r>
            <a:r>
              <a:rPr lang="fr-BE" sz="1600" dirty="0" smtClean="0">
                <a:latin typeface="Arial" panose="020B0604020202020204" pitchFamily="34" charset="0"/>
                <a:cs typeface="Arial" panose="020B0604020202020204" pitchFamily="34" charset="0"/>
              </a:rPr>
              <a:t> 2: Hydro-</a:t>
            </a:r>
            <a:r>
              <a:rPr lang="fr-BE" sz="1600" dirty="0" err="1" smtClean="0">
                <a:latin typeface="Arial" panose="020B0604020202020204" pitchFamily="34" charset="0"/>
                <a:cs typeface="Arial" panose="020B0604020202020204" pitchFamily="34" charset="0"/>
              </a:rPr>
              <a:t>mechanical</a:t>
            </a:r>
            <a:r>
              <a:rPr lang="fr-BE" sz="1600" dirty="0" smtClean="0">
                <a:latin typeface="Arial" panose="020B0604020202020204" pitchFamily="34" charset="0"/>
                <a:cs typeface="Arial" panose="020B0604020202020204" pitchFamily="34" charset="0"/>
              </a:rPr>
              <a:t> </a:t>
            </a:r>
            <a:r>
              <a:rPr lang="fr-BE" sz="1600" dirty="0" err="1" smtClean="0">
                <a:latin typeface="Arial" panose="020B0604020202020204" pitchFamily="34" charset="0"/>
                <a:cs typeface="Arial" panose="020B0604020202020204" pitchFamily="34" charset="0"/>
              </a:rPr>
              <a:t>microscopic</a:t>
            </a:r>
            <a:r>
              <a:rPr lang="fr-BE" sz="1600" dirty="0" smtClean="0">
                <a:latin typeface="Arial" panose="020B0604020202020204" pitchFamily="34" charset="0"/>
                <a:cs typeface="Arial" panose="020B0604020202020204" pitchFamily="34" charset="0"/>
              </a:rPr>
              <a:t> model</a:t>
            </a:r>
            <a:endParaRPr lang="en-GB" sz="1600" dirty="0">
              <a:latin typeface="Arial" panose="020B0604020202020204" pitchFamily="34" charset="0"/>
              <a:cs typeface="Arial" panose="020B0604020202020204" pitchFamily="34" charset="0"/>
            </a:endParaRPr>
          </a:p>
          <a:p>
            <a:endParaRPr lang="fr-BE"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BE" sz="1400" dirty="0" smtClean="0">
                <a:latin typeface="Arial" panose="020B0604020202020204" pitchFamily="34" charset="0"/>
                <a:cs typeface="Arial" panose="020B0604020202020204" pitchFamily="34" charset="0"/>
              </a:rPr>
              <a:t>Formulation and </a:t>
            </a:r>
            <a:r>
              <a:rPr lang="fr-BE" sz="1400" dirty="0" err="1" smtClean="0">
                <a:latin typeface="Arial" panose="020B0604020202020204" pitchFamily="34" charset="0"/>
                <a:cs typeface="Arial" panose="020B0604020202020204" pitchFamily="34" charset="0"/>
              </a:rPr>
              <a:t>implementation</a:t>
            </a:r>
            <a:r>
              <a:rPr lang="fr-BE" sz="1400" dirty="0" smtClean="0">
                <a:latin typeface="Arial" panose="020B0604020202020204" pitchFamily="34" charset="0"/>
                <a:cs typeface="Arial" panose="020B0604020202020204" pitchFamily="34" charset="0"/>
              </a:rPr>
              <a:t> of the constitutive </a:t>
            </a:r>
            <a:r>
              <a:rPr lang="fr-BE" sz="1400" dirty="0" err="1" smtClean="0">
                <a:latin typeface="Arial" panose="020B0604020202020204" pitchFamily="34" charset="0"/>
                <a:cs typeface="Arial" panose="020B0604020202020204" pitchFamily="34" charset="0"/>
              </a:rPr>
              <a:t>laws</a:t>
            </a:r>
            <a:r>
              <a:rPr lang="fr-BE" sz="1400" dirty="0" smtClean="0">
                <a:latin typeface="Arial" panose="020B0604020202020204" pitchFamily="34" charset="0"/>
                <a:cs typeface="Arial" panose="020B0604020202020204" pitchFamily="34" charset="0"/>
              </a:rPr>
              <a:t> at the </a:t>
            </a:r>
            <a:r>
              <a:rPr lang="fr-BE" sz="1400" dirty="0" err="1" smtClean="0">
                <a:latin typeface="Arial" panose="020B0604020202020204" pitchFamily="34" charset="0"/>
                <a:cs typeface="Arial" panose="020B0604020202020204" pitchFamily="34" charset="0"/>
              </a:rPr>
              <a:t>microscale</a:t>
            </a:r>
            <a:r>
              <a:rPr lang="fr-BE" sz="1400" dirty="0" smtClean="0">
                <a:latin typeface="Arial" panose="020B0604020202020204" pitchFamily="34" charset="0"/>
                <a:cs typeface="Arial" panose="020B0604020202020204" pitchFamily="34" charset="0"/>
              </a:rPr>
              <a:t> (REV) </a:t>
            </a:r>
            <a:r>
              <a:rPr lang="fr-BE" sz="1400" dirty="0" err="1" smtClean="0">
                <a:latin typeface="Arial" panose="020B0604020202020204" pitchFamily="34" charset="0"/>
                <a:cs typeface="Arial" panose="020B0604020202020204" pitchFamily="34" charset="0"/>
              </a:rPr>
              <a:t>considering</a:t>
            </a:r>
            <a:endParaRPr lang="fr-BE"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B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influence of </a:t>
            </a:r>
            <a:r>
              <a:rPr lang="fr-BE" sz="1400" dirty="0" err="1" smtClean="0">
                <a:latin typeface="Arial" panose="020B0604020202020204" pitchFamily="34" charset="0"/>
                <a:cs typeface="Arial" panose="020B0604020202020204" pitchFamily="34" charset="0"/>
              </a:rPr>
              <a:t>mechanics</a:t>
            </a:r>
            <a:r>
              <a:rPr lang="fr-BE" sz="1400"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Hydro-</a:t>
            </a:r>
            <a:r>
              <a:rPr lang="fr-BE" sz="1400" dirty="0" err="1" smtClean="0">
                <a:latin typeface="Arial" panose="020B0604020202020204" pitchFamily="34" charset="0"/>
                <a:cs typeface="Arial" panose="020B0604020202020204" pitchFamily="34" charset="0"/>
              </a:rPr>
              <a:t>mechanical</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couplings</a:t>
            </a:r>
            <a:endParaRPr lang="fr-BE" sz="1400"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normAutofit fontScale="90000"/>
          </a:bodyPr>
          <a:lstStyle/>
          <a:p>
            <a:r>
              <a:rPr lang="en-GB" dirty="0" smtClean="0"/>
              <a:t>About my research</a:t>
            </a:r>
            <a:endParaRPr lang="en-GB" dirty="0"/>
          </a:p>
        </p:txBody>
      </p:sp>
      <p:sp>
        <p:nvSpPr>
          <p:cNvPr id="66" name="ZoneTexte 65"/>
          <p:cNvSpPr txBox="1"/>
          <p:nvPr/>
        </p:nvSpPr>
        <p:spPr>
          <a:xfrm>
            <a:off x="863999" y="1514477"/>
            <a:ext cx="2980303"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In the sound rock layers: </a:t>
            </a:r>
          </a:p>
          <a:p>
            <a:endParaRPr lang="fr-BE" sz="1000" dirty="0">
              <a:latin typeface="Arial" panose="020B0604020202020204" pitchFamily="34" charset="0"/>
              <a:cs typeface="Arial" panose="020B0604020202020204" pitchFamily="34" charset="0"/>
            </a:endParaRPr>
          </a:p>
        </p:txBody>
      </p:sp>
      <p:sp>
        <p:nvSpPr>
          <p:cNvPr id="118" name="ZoneTexte 117"/>
          <p:cNvSpPr txBox="1"/>
          <p:nvPr/>
        </p:nvSpPr>
        <p:spPr>
          <a:xfrm>
            <a:off x="7354900" y="446273"/>
            <a:ext cx="184731" cy="369332"/>
          </a:xfrm>
          <a:prstGeom prst="rect">
            <a:avLst/>
          </a:prstGeom>
          <a:noFill/>
        </p:spPr>
        <p:txBody>
          <a:bodyPr wrap="none" rtlCol="0">
            <a:spAutoFit/>
          </a:bodyPr>
          <a:lstStyle/>
          <a:p>
            <a:endParaRPr lang="en-GB" dirty="0"/>
          </a:p>
        </p:txBody>
      </p:sp>
      <p:grpSp>
        <p:nvGrpSpPr>
          <p:cNvPr id="119" name="Groupe 118"/>
          <p:cNvGrpSpPr/>
          <p:nvPr/>
        </p:nvGrpSpPr>
        <p:grpSpPr>
          <a:xfrm>
            <a:off x="6369498" y="341809"/>
            <a:ext cx="5692928" cy="2345335"/>
            <a:chOff x="421422" y="2244041"/>
            <a:chExt cx="5692928" cy="2345335"/>
          </a:xfrm>
        </p:grpSpPr>
        <p:pic>
          <p:nvPicPr>
            <p:cNvPr id="120" name="Image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057" y="2247834"/>
              <a:ext cx="1720799" cy="2334096"/>
            </a:xfrm>
            <a:prstGeom prst="rect">
              <a:avLst/>
            </a:prstGeom>
          </p:spPr>
        </p:pic>
        <p:grpSp>
          <p:nvGrpSpPr>
            <p:cNvPr id="121" name="Groupe 120"/>
            <p:cNvGrpSpPr>
              <a:grpSpLocks noChangeAspect="1"/>
            </p:cNvGrpSpPr>
            <p:nvPr/>
          </p:nvGrpSpPr>
          <p:grpSpPr>
            <a:xfrm>
              <a:off x="421423" y="2382501"/>
              <a:ext cx="3094839" cy="2057706"/>
              <a:chOff x="68815" y="1044000"/>
              <a:chExt cx="7794120" cy="5182177"/>
            </a:xfrm>
          </p:grpSpPr>
          <p:grpSp>
            <p:nvGrpSpPr>
              <p:cNvPr id="135" name="Groupe 134"/>
              <p:cNvGrpSpPr>
                <a:grpSpLocks noChangeAspect="1"/>
              </p:cNvGrpSpPr>
              <p:nvPr/>
            </p:nvGrpSpPr>
            <p:grpSpPr>
              <a:xfrm>
                <a:off x="68815" y="1044000"/>
                <a:ext cx="7794120" cy="5182177"/>
                <a:chOff x="2892257" y="4105754"/>
                <a:chExt cx="2636090" cy="1752691"/>
              </a:xfrm>
            </p:grpSpPr>
            <p:grpSp>
              <p:nvGrpSpPr>
                <p:cNvPr id="138" name="Groupe 137"/>
                <p:cNvGrpSpPr>
                  <a:grpSpLocks noChangeAspect="1"/>
                </p:cNvGrpSpPr>
                <p:nvPr/>
              </p:nvGrpSpPr>
              <p:grpSpPr>
                <a:xfrm>
                  <a:off x="2892257" y="4105754"/>
                  <a:ext cx="2636090" cy="1752691"/>
                  <a:chOff x="2494563" y="578048"/>
                  <a:chExt cx="9731854" cy="6470540"/>
                </a:xfrm>
              </p:grpSpPr>
              <p:grpSp>
                <p:nvGrpSpPr>
                  <p:cNvPr id="143" name="Groupe 142"/>
                  <p:cNvGrpSpPr/>
                  <p:nvPr/>
                </p:nvGrpSpPr>
                <p:grpSpPr>
                  <a:xfrm>
                    <a:off x="2494563" y="578048"/>
                    <a:ext cx="9731854" cy="6470540"/>
                    <a:chOff x="2494563" y="578048"/>
                    <a:chExt cx="9731854" cy="6470540"/>
                  </a:xfrm>
                </p:grpSpPr>
                <p:grpSp>
                  <p:nvGrpSpPr>
                    <p:cNvPr id="153" name="Groupe 152"/>
                    <p:cNvGrpSpPr/>
                    <p:nvPr/>
                  </p:nvGrpSpPr>
                  <p:grpSpPr>
                    <a:xfrm>
                      <a:off x="2494563" y="578048"/>
                      <a:ext cx="9731854" cy="6470540"/>
                      <a:chOff x="2494563" y="578048"/>
                      <a:chExt cx="9731854" cy="6470540"/>
                    </a:xfrm>
                  </p:grpSpPr>
                  <p:grpSp>
                    <p:nvGrpSpPr>
                      <p:cNvPr id="160" name="Groupe 159"/>
                      <p:cNvGrpSpPr/>
                      <p:nvPr/>
                    </p:nvGrpSpPr>
                    <p:grpSpPr>
                      <a:xfrm>
                        <a:off x="2494563" y="578048"/>
                        <a:ext cx="9731854" cy="6279958"/>
                        <a:chOff x="2494563" y="578048"/>
                        <a:chExt cx="9731854" cy="6279958"/>
                      </a:xfrm>
                    </p:grpSpPr>
                    <p:sp>
                      <p:nvSpPr>
                        <p:cNvPr id="165" name="Rectangle 164"/>
                        <p:cNvSpPr/>
                        <p:nvPr/>
                      </p:nvSpPr>
                      <p:spPr>
                        <a:xfrm>
                          <a:off x="2494563" y="578048"/>
                          <a:ext cx="9731854" cy="6279958"/>
                        </a:xfrm>
                        <a:prstGeom prst="rect">
                          <a:avLst/>
                        </a:prstGeom>
                        <a:pattFill prst="pct5">
                          <a:fgClr>
                            <a:schemeClr val="bg1">
                              <a:lumMod val="50000"/>
                            </a:schemeClr>
                          </a:fgClr>
                          <a:bgClr>
                            <a:srgbClr val="DDC6A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6" name="Ellipse 165"/>
                        <p:cNvSpPr/>
                        <p:nvPr/>
                      </p:nvSpPr>
                      <p:spPr>
                        <a:xfrm>
                          <a:off x="3350998" y="771912"/>
                          <a:ext cx="6120000" cy="5951724"/>
                        </a:xfrm>
                        <a:prstGeom prst="ellipse">
                          <a:avLst/>
                        </a:prstGeom>
                        <a:pattFill prst="smConfetti">
                          <a:fgClr>
                            <a:schemeClr val="bg1">
                              <a:lumMod val="50000"/>
                            </a:schemeClr>
                          </a:fgClr>
                          <a:bgClr>
                            <a:srgbClr val="EAB781"/>
                          </a:bgClr>
                        </a:pattFill>
                        <a:ln w="3175" cmpd="sng">
                          <a:noFill/>
                          <a:prstDash val="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grpSp>
                    <p:nvGrpSpPr>
                      <p:cNvPr id="161" name="Groupe 160"/>
                      <p:cNvGrpSpPr>
                        <a:grpSpLocks noChangeAspect="1"/>
                      </p:cNvGrpSpPr>
                      <p:nvPr/>
                    </p:nvGrpSpPr>
                    <p:grpSpPr>
                      <a:xfrm>
                        <a:off x="4093499" y="1269000"/>
                        <a:ext cx="4635002" cy="5779588"/>
                        <a:chOff x="4791000" y="1044000"/>
                        <a:chExt cx="3330000" cy="4158000"/>
                      </a:xfrm>
                      <a:pattFill prst="pct50">
                        <a:fgClr>
                          <a:schemeClr val="tx1"/>
                        </a:fgClr>
                        <a:bgClr>
                          <a:srgbClr val="D9A668"/>
                        </a:bgClr>
                      </a:pattFill>
                    </p:grpSpPr>
                    <p:sp>
                      <p:nvSpPr>
                        <p:cNvPr id="163" name="Corde 162"/>
                        <p:cNvSpPr>
                          <a:spLocks noChangeAspect="1"/>
                        </p:cNvSpPr>
                        <p:nvPr/>
                      </p:nvSpPr>
                      <p:spPr>
                        <a:xfrm rot="5400000">
                          <a:off x="4377000" y="1458000"/>
                          <a:ext cx="4158000" cy="3330000"/>
                        </a:xfrm>
                        <a:prstGeom prst="chord">
                          <a:avLst>
                            <a:gd name="adj1" fmla="val 3470413"/>
                            <a:gd name="adj2" fmla="val 18131285"/>
                          </a:avLst>
                        </a:prstGeom>
                        <a:pattFill prst="lgConfetti">
                          <a:fgClr>
                            <a:schemeClr val="bg1">
                              <a:lumMod val="50000"/>
                            </a:schemeClr>
                          </a:fgClr>
                          <a:bgClr>
                            <a:srgbClr val="DD984D"/>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4" name="Corde 163"/>
                        <p:cNvSpPr/>
                        <p:nvPr/>
                      </p:nvSpPr>
                      <p:spPr>
                        <a:xfrm rot="16200000">
                          <a:off x="6140999" y="2574000"/>
                          <a:ext cx="630001" cy="2970001"/>
                        </a:xfrm>
                        <a:prstGeom prst="chord">
                          <a:avLst>
                            <a:gd name="adj1" fmla="val 5402005"/>
                            <a:gd name="adj2" fmla="val 16200000"/>
                          </a:avLst>
                        </a:prstGeom>
                        <a:pattFill prst="lgConfetti">
                          <a:fgClr>
                            <a:schemeClr val="bg1">
                              <a:lumMod val="50000"/>
                            </a:schemeClr>
                          </a:fgClr>
                          <a:bgClr>
                            <a:srgbClr val="DD984D"/>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62" name="Corde 161"/>
                      <p:cNvSpPr>
                        <a:spLocks noChangeAspect="1"/>
                      </p:cNvSpPr>
                      <p:nvPr/>
                    </p:nvSpPr>
                    <p:spPr>
                      <a:xfrm rot="5400000">
                        <a:off x="3846865" y="2042087"/>
                        <a:ext cx="5158424" cy="4136853"/>
                      </a:xfrm>
                      <a:prstGeom prst="chord">
                        <a:avLst>
                          <a:gd name="adj1" fmla="val 3470413"/>
                          <a:gd name="adj2" fmla="val 18131285"/>
                        </a:avLst>
                      </a:prstGeom>
                      <a:solidFill>
                        <a:srgbClr val="C7C6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54" name="Groupe 153"/>
                    <p:cNvGrpSpPr/>
                    <p:nvPr/>
                  </p:nvGrpSpPr>
                  <p:grpSpPr>
                    <a:xfrm>
                      <a:off x="4736289" y="1986976"/>
                      <a:ext cx="3334554" cy="4158000"/>
                      <a:chOff x="4703133" y="1980000"/>
                      <a:chExt cx="3334554" cy="4158000"/>
                    </a:xfrm>
                  </p:grpSpPr>
                  <p:grpSp>
                    <p:nvGrpSpPr>
                      <p:cNvPr id="155" name="Groupe 154"/>
                      <p:cNvGrpSpPr/>
                      <p:nvPr/>
                    </p:nvGrpSpPr>
                    <p:grpSpPr>
                      <a:xfrm>
                        <a:off x="4703133" y="1980000"/>
                        <a:ext cx="3334554" cy="4158000"/>
                        <a:chOff x="4791000" y="1044000"/>
                        <a:chExt cx="3330000" cy="4158000"/>
                      </a:xfrm>
                    </p:grpSpPr>
                    <p:sp>
                      <p:nvSpPr>
                        <p:cNvPr id="158" name="Corde 157"/>
                        <p:cNvSpPr>
                          <a:spLocks noChangeAspect="1"/>
                        </p:cNvSpPr>
                        <p:nvPr/>
                      </p:nvSpPr>
                      <p:spPr>
                        <a:xfrm rot="5400000">
                          <a:off x="4377000" y="1458000"/>
                          <a:ext cx="4158000" cy="3330000"/>
                        </a:xfrm>
                        <a:prstGeom prst="chord">
                          <a:avLst>
                            <a:gd name="adj1" fmla="val 3470413"/>
                            <a:gd name="adj2" fmla="val 18131285"/>
                          </a:avLst>
                        </a:prstGeom>
                        <a:solidFill>
                          <a:srgbClr val="C5BA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9" name="Corde 158"/>
                        <p:cNvSpPr/>
                        <p:nvPr/>
                      </p:nvSpPr>
                      <p:spPr>
                        <a:xfrm rot="16200000">
                          <a:off x="6143676" y="2542713"/>
                          <a:ext cx="624648" cy="2972984"/>
                        </a:xfrm>
                        <a:prstGeom prst="chord">
                          <a:avLst>
                            <a:gd name="adj1" fmla="val 5402005"/>
                            <a:gd name="adj2" fmla="val 1620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56" name="Rogner un rectangle avec un coin du même côté 155"/>
                      <p:cNvSpPr/>
                      <p:nvPr/>
                    </p:nvSpPr>
                    <p:spPr>
                      <a:xfrm>
                        <a:off x="4919885" y="3754030"/>
                        <a:ext cx="2923888" cy="1236006"/>
                      </a:xfrm>
                      <a:prstGeom prst="snip2SameRect">
                        <a:avLst>
                          <a:gd name="adj1" fmla="val 50000"/>
                          <a:gd name="adj2" fmla="val 0"/>
                        </a:avLst>
                      </a:prstGeom>
                      <a:solidFill>
                        <a:schemeClr val="accent3">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7" name="Ellipse 156"/>
                      <p:cNvSpPr/>
                      <p:nvPr/>
                    </p:nvSpPr>
                    <p:spPr>
                      <a:xfrm>
                        <a:off x="5657931" y="3020798"/>
                        <a:ext cx="1440000" cy="1440000"/>
                      </a:xfrm>
                      <a:prstGeom prst="ellipse">
                        <a:avLst/>
                      </a:prstGeom>
                      <a:solidFill>
                        <a:srgbClr val="9E9E9D"/>
                      </a:solid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cxnSp>
                <p:nvCxnSpPr>
                  <p:cNvPr id="144" name="Connecteur droit 143"/>
                  <p:cNvCxnSpPr/>
                  <p:nvPr/>
                </p:nvCxnSpPr>
                <p:spPr>
                  <a:xfrm flipV="1">
                    <a:off x="6411000" y="1531300"/>
                    <a:ext cx="0" cy="455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V="1">
                    <a:off x="7104680" y="1818700"/>
                    <a:ext cx="2592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flipH="1" flipV="1">
                    <a:off x="5449445" y="1825638"/>
                    <a:ext cx="246600" cy="353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flipV="1">
                    <a:off x="7671000" y="2529000"/>
                    <a:ext cx="390206"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flipH="1" flipV="1">
                    <a:off x="4781980" y="2528974"/>
                    <a:ext cx="372131"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flipV="1">
                    <a:off x="7986085" y="3343951"/>
                    <a:ext cx="410757" cy="76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flipH="1" flipV="1">
                    <a:off x="4453397" y="3343951"/>
                    <a:ext cx="369853" cy="76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8070843" y="4263758"/>
                    <a:ext cx="433368" cy="18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Connecteur droit 151"/>
                  <p:cNvCxnSpPr/>
                  <p:nvPr/>
                </p:nvCxnSpPr>
                <p:spPr>
                  <a:xfrm flipH="1">
                    <a:off x="4347938" y="4263758"/>
                    <a:ext cx="391803" cy="18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9" name="Corde 138"/>
                <p:cNvSpPr/>
                <p:nvPr/>
              </p:nvSpPr>
              <p:spPr>
                <a:xfrm rot="16200000">
                  <a:off x="3851845" y="4874361"/>
                  <a:ext cx="211709" cy="999418"/>
                </a:xfrm>
                <a:prstGeom prst="chord">
                  <a:avLst>
                    <a:gd name="adj1" fmla="val 5402005"/>
                    <a:gd name="adj2" fmla="val 16200000"/>
                  </a:avLst>
                </a:prstGeom>
                <a:solidFill>
                  <a:srgbClr val="C7C6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40" name="Connecteur droit 139"/>
                <p:cNvCxnSpPr/>
                <p:nvPr/>
              </p:nvCxnSpPr>
              <p:spPr>
                <a:xfrm flipV="1">
                  <a:off x="3931631" y="5371925"/>
                  <a:ext cx="0" cy="1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cteur droit 140"/>
                <p:cNvCxnSpPr/>
                <p:nvPr/>
              </p:nvCxnSpPr>
              <p:spPr>
                <a:xfrm flipH="1" flipV="1">
                  <a:off x="4149340" y="5377140"/>
                  <a:ext cx="84124" cy="895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flipV="1">
                  <a:off x="3677006" y="5377140"/>
                  <a:ext cx="73182" cy="867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Connecteur en arc 135"/>
              <p:cNvCxnSpPr/>
              <p:nvPr/>
            </p:nvCxnSpPr>
            <p:spPr>
              <a:xfrm rot="20640000" flipV="1">
                <a:off x="3535242" y="1510581"/>
                <a:ext cx="2329870" cy="1429685"/>
              </a:xfrm>
              <a:prstGeom prst="curvedConnector3">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Connecteur en arc 136"/>
              <p:cNvCxnSpPr/>
              <p:nvPr/>
            </p:nvCxnSpPr>
            <p:spPr>
              <a:xfrm rot="20640000" flipV="1">
                <a:off x="3605579" y="1765601"/>
                <a:ext cx="2263413" cy="1407612"/>
              </a:xfrm>
              <a:prstGeom prst="curvedConnector3">
                <a:avLst>
                  <a:gd name="adj1" fmla="val 58611"/>
                </a:avLst>
              </a:prstGeom>
              <a:ln w="952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22" name="Rectangle 121"/>
            <p:cNvSpPr>
              <a:spLocks noChangeAspect="1"/>
            </p:cNvSpPr>
            <p:nvPr/>
          </p:nvSpPr>
          <p:spPr>
            <a:xfrm rot="16200000">
              <a:off x="2680847" y="3350525"/>
              <a:ext cx="1397998" cy="1072397"/>
            </a:xfrm>
            <a:prstGeom prst="rect">
              <a:avLst/>
            </a:prstGeom>
            <a:blipFill dpi="0"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a:stretch>
                <a:fillRect t="-22130" b="-9673"/>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dirty="0"/>
            </a:p>
          </p:txBody>
        </p:sp>
        <p:sp>
          <p:nvSpPr>
            <p:cNvPr id="123" name="Rectangle 122"/>
            <p:cNvSpPr>
              <a:spLocks/>
            </p:cNvSpPr>
            <p:nvPr/>
          </p:nvSpPr>
          <p:spPr>
            <a:xfrm rot="16200000" flipV="1">
              <a:off x="2298149" y="2505287"/>
              <a:ext cx="284193" cy="18700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dirty="0"/>
            </a:p>
          </p:txBody>
        </p:sp>
        <p:cxnSp>
          <p:nvCxnSpPr>
            <p:cNvPr id="124" name="Connecteur droit 123"/>
            <p:cNvCxnSpPr>
              <a:cxnSpLocks/>
            </p:cNvCxnSpPr>
            <p:nvPr/>
          </p:nvCxnSpPr>
          <p:spPr>
            <a:xfrm>
              <a:off x="2533750" y="2456694"/>
              <a:ext cx="313981" cy="71946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a:cxnSpLocks/>
              <a:stCxn id="123" idx="1"/>
            </p:cNvCxnSpPr>
            <p:nvPr/>
          </p:nvCxnSpPr>
          <p:spPr>
            <a:xfrm>
              <a:off x="2440246" y="2740888"/>
              <a:ext cx="404517" cy="18340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6" name="Rectangle 125"/>
            <p:cNvSpPr>
              <a:spLocks noChangeAspect="1"/>
            </p:cNvSpPr>
            <p:nvPr/>
          </p:nvSpPr>
          <p:spPr>
            <a:xfrm rot="16200000" flipH="1">
              <a:off x="3298886" y="3815829"/>
              <a:ext cx="78574" cy="6027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dirty="0"/>
            </a:p>
          </p:txBody>
        </p:sp>
        <p:cxnSp>
          <p:nvCxnSpPr>
            <p:cNvPr id="127" name="Connecteur droit 126"/>
            <p:cNvCxnSpPr/>
            <p:nvPr/>
          </p:nvCxnSpPr>
          <p:spPr>
            <a:xfrm>
              <a:off x="3338173" y="3885253"/>
              <a:ext cx="1054509" cy="7041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flipV="1">
              <a:off x="3338173" y="2244041"/>
              <a:ext cx="1054509" cy="15626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ZoneTexte 128"/>
                <p:cNvSpPr txBox="1"/>
                <p:nvPr/>
              </p:nvSpPr>
              <p:spPr>
                <a:xfrm>
                  <a:off x="2100796" y="2340394"/>
                  <a:ext cx="39523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200" b="0" i="1" smtClean="0">
                                <a:latin typeface="Cambria Math"/>
                              </a:rPr>
                            </m:ctrlPr>
                          </m:sSubPr>
                          <m:e>
                            <m:r>
                              <a:rPr lang="fr-BE" sz="1200" b="0" i="1" smtClean="0">
                                <a:latin typeface="Cambria Math" panose="02040503050406030204" pitchFamily="18" charset="0"/>
                              </a:rPr>
                              <m:t>𝐻</m:t>
                            </m:r>
                          </m:e>
                          <m:sub>
                            <m:r>
                              <a:rPr lang="fr-BE" sz="1200" b="0" i="1" smtClean="0">
                                <a:latin typeface="Cambria Math" panose="02040503050406030204" pitchFamily="18" charset="0"/>
                              </a:rPr>
                              <m:t>2</m:t>
                            </m:r>
                          </m:sub>
                        </m:sSub>
                      </m:oMath>
                    </m:oMathPara>
                  </a14:m>
                  <a:endParaRPr lang="fr-BE" sz="1200" dirty="0"/>
                </a:p>
              </p:txBody>
            </p:sp>
          </mc:Choice>
          <mc:Fallback xmlns="">
            <p:sp>
              <p:nvSpPr>
                <p:cNvPr id="72" name="ZoneTexte 71"/>
                <p:cNvSpPr txBox="1">
                  <a:spLocks noRot="1" noChangeAspect="1" noMove="1" noResize="1" noEditPoints="1" noAdjustHandles="1" noChangeArrowheads="1" noChangeShapeType="1" noTextEdit="1"/>
                </p:cNvSpPr>
                <p:nvPr/>
              </p:nvSpPr>
              <p:spPr>
                <a:xfrm>
                  <a:off x="2100796" y="2340394"/>
                  <a:ext cx="395236" cy="276999"/>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0" name="Rectangle 129"/>
                <p:cNvSpPr/>
                <p:nvPr/>
              </p:nvSpPr>
              <p:spPr>
                <a:xfrm>
                  <a:off x="2851374" y="4417372"/>
                  <a:ext cx="707449" cy="160231"/>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b="0" i="1" dirty="0" smtClean="0">
                      <a:solidFill>
                        <a:schemeClr val="tx1"/>
                      </a:solidFill>
                      <a:latin typeface="LM Roman 12" panose="00000500000000000000" pitchFamily="50" charset="0"/>
                    </a:rPr>
                    <a:t>c</a:t>
                  </a:r>
                  <a14:m>
                    <m:oMath xmlns:m="http://schemas.openxmlformats.org/officeDocument/2006/math">
                      <m:r>
                        <a:rPr lang="fr-BE" sz="1050" b="0" i="1" smtClean="0">
                          <a:solidFill>
                            <a:schemeClr val="tx1"/>
                          </a:solidFill>
                          <a:latin typeface="Cambria Math" panose="02040503050406030204" pitchFamily="18" charset="0"/>
                        </a:rPr>
                        <m:t>𝑚</m:t>
                      </m:r>
                      <m:r>
                        <a:rPr lang="fr-BE" sz="1050" b="0" i="1" smtClean="0">
                          <a:solidFill>
                            <a:schemeClr val="tx1"/>
                          </a:solidFill>
                          <a:latin typeface="Cambria Math" panose="02040503050406030204" pitchFamily="18" charset="0"/>
                        </a:rPr>
                        <m:t>−</m:t>
                      </m:r>
                      <m:r>
                        <a:rPr lang="fr-BE" sz="1050" b="0" i="1" smtClean="0">
                          <a:solidFill>
                            <a:schemeClr val="tx1"/>
                          </a:solidFill>
                          <a:latin typeface="Cambria Math" panose="02040503050406030204" pitchFamily="18" charset="0"/>
                        </a:rPr>
                        <m:t>𝑑𝑚</m:t>
                      </m:r>
                    </m:oMath>
                  </a14:m>
                  <a:endParaRPr lang="fr-BE" i="1" dirty="0">
                    <a:solidFill>
                      <a:schemeClr val="tx1"/>
                    </a:solidFill>
                    <a:latin typeface="LM Roman 12" panose="00000500000000000000" pitchFamily="50" charset="0"/>
                  </a:endParaRPr>
                </a:p>
              </p:txBody>
            </p:sp>
          </mc:Choice>
          <mc:Fallback xmlns="">
            <p:sp>
              <p:nvSpPr>
                <p:cNvPr id="77" name="Rectangle 76"/>
                <p:cNvSpPr>
                  <a:spLocks noRot="1" noChangeAspect="1" noMove="1" noResize="1" noEditPoints="1" noAdjustHandles="1" noChangeArrowheads="1" noChangeShapeType="1" noTextEdit="1"/>
                </p:cNvSpPr>
                <p:nvPr/>
              </p:nvSpPr>
              <p:spPr>
                <a:xfrm>
                  <a:off x="2851374" y="4417372"/>
                  <a:ext cx="707449" cy="160231"/>
                </a:xfrm>
                <a:prstGeom prst="rect">
                  <a:avLst/>
                </a:prstGeom>
                <a:blipFill rotWithShape="0">
                  <a:blip r:embed="rId8"/>
                  <a:stretch>
                    <a:fillRect t="-26923" b="-50000"/>
                  </a:stretch>
                </a:blipFill>
                <a:ln w="3175">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1" name="Rectangle 130"/>
                <p:cNvSpPr/>
                <p:nvPr/>
              </p:nvSpPr>
              <p:spPr>
                <a:xfrm>
                  <a:off x="421422" y="4220600"/>
                  <a:ext cx="707449" cy="160231"/>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050" b="0" i="1" dirty="0" smtClean="0">
                      <a:solidFill>
                        <a:schemeClr val="tx1"/>
                      </a:solidFill>
                      <a:latin typeface="LM Roman 12" panose="00000500000000000000" pitchFamily="50" charset="0"/>
                    </a:rPr>
                    <a:t>&gt;</a:t>
                  </a:r>
                  <a14:m>
                    <m:oMath xmlns:m="http://schemas.openxmlformats.org/officeDocument/2006/math">
                      <m:r>
                        <a:rPr lang="fr-BE" sz="1050" b="0" i="1" smtClean="0">
                          <a:solidFill>
                            <a:schemeClr val="tx1"/>
                          </a:solidFill>
                          <a:latin typeface="Cambria Math" panose="02040503050406030204" pitchFamily="18" charset="0"/>
                        </a:rPr>
                        <m:t>𝑑𝑚</m:t>
                      </m:r>
                    </m:oMath>
                  </a14:m>
                  <a:endParaRPr lang="fr-BE" i="1" dirty="0">
                    <a:solidFill>
                      <a:schemeClr val="tx1"/>
                    </a:solidFill>
                    <a:latin typeface="LM Roman 12" panose="00000500000000000000" pitchFamily="50" charset="0"/>
                  </a:endParaRPr>
                </a:p>
              </p:txBody>
            </p:sp>
          </mc:Choice>
          <mc:Fallback xmlns="">
            <p:sp>
              <p:nvSpPr>
                <p:cNvPr id="78" name="Rectangle 77"/>
                <p:cNvSpPr>
                  <a:spLocks noRot="1" noChangeAspect="1" noMove="1" noResize="1" noEditPoints="1" noAdjustHandles="1" noChangeArrowheads="1" noChangeShapeType="1" noTextEdit="1"/>
                </p:cNvSpPr>
                <p:nvPr/>
              </p:nvSpPr>
              <p:spPr>
                <a:xfrm>
                  <a:off x="421422" y="4220600"/>
                  <a:ext cx="707449" cy="160231"/>
                </a:xfrm>
                <a:prstGeom prst="rect">
                  <a:avLst/>
                </a:prstGeom>
                <a:blipFill rotWithShape="0">
                  <a:blip r:embed="rId9"/>
                  <a:stretch>
                    <a:fillRect t="-25926" b="-48148"/>
                  </a:stretch>
                </a:blipFill>
                <a:ln w="3175">
                  <a:noFill/>
                </a:ln>
              </p:spPr>
              <p:txBody>
                <a:bodyPr/>
                <a:lstStyle/>
                <a:p>
                  <a:r>
                    <a:rPr lang="en-GB">
                      <a:noFill/>
                    </a:rPr>
                    <a:t> </a:t>
                  </a:r>
                </a:p>
              </p:txBody>
            </p:sp>
          </mc:Fallback>
        </mc:AlternateContent>
        <p:sp>
          <p:nvSpPr>
            <p:cNvPr id="132" name="Rectangle 131"/>
            <p:cNvSpPr>
              <a:spLocks noChangeAspect="1"/>
            </p:cNvSpPr>
            <p:nvPr/>
          </p:nvSpPr>
          <p:spPr>
            <a:xfrm>
              <a:off x="4398816" y="2244042"/>
              <a:ext cx="1715534" cy="23416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3" name="Rectangle 132"/>
            <p:cNvSpPr/>
            <p:nvPr/>
          </p:nvSpPr>
          <p:spPr>
            <a:xfrm>
              <a:off x="2843185" y="3187725"/>
              <a:ext cx="1066235" cy="139227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mc:AlternateContent xmlns:mc="http://schemas.openxmlformats.org/markup-compatibility/2006" xmlns:a14="http://schemas.microsoft.com/office/drawing/2010/main">
          <mc:Choice Requires="a14">
            <p:sp>
              <p:nvSpPr>
                <p:cNvPr id="134" name="Rectangle 133"/>
                <p:cNvSpPr/>
                <p:nvPr/>
              </p:nvSpPr>
              <p:spPr>
                <a:xfrm>
                  <a:off x="4408935" y="4435998"/>
                  <a:ext cx="288000" cy="144000"/>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fr-BE" sz="1050" b="0" i="1" smtClean="0">
                            <a:solidFill>
                              <a:schemeClr val="tx1"/>
                            </a:solidFill>
                            <a:latin typeface="Cambria Math" panose="02040503050406030204" pitchFamily="18" charset="0"/>
                          </a:rPr>
                          <m:t>𝜇</m:t>
                        </m:r>
                        <m:r>
                          <a:rPr lang="fr-BE" sz="1050" b="0" i="1" smtClean="0">
                            <a:solidFill>
                              <a:schemeClr val="tx1"/>
                            </a:solidFill>
                            <a:latin typeface="Cambria Math" panose="02040503050406030204" pitchFamily="18" charset="0"/>
                          </a:rPr>
                          <m:t>𝑚</m:t>
                        </m:r>
                      </m:oMath>
                    </m:oMathPara>
                  </a14:m>
                  <a:endParaRPr lang="fr-BE" dirty="0">
                    <a:solidFill>
                      <a:schemeClr val="tx1"/>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4408935" y="4435998"/>
                  <a:ext cx="288000" cy="144000"/>
                </a:xfrm>
                <a:prstGeom prst="rect">
                  <a:avLst/>
                </a:prstGeom>
                <a:blipFill rotWithShape="0">
                  <a:blip r:embed="rId10"/>
                  <a:stretch>
                    <a:fillRect l="-2083" b="-33333"/>
                  </a:stretch>
                </a:blipFill>
                <a:ln w="3175">
                  <a:noFill/>
                </a:ln>
              </p:spPr>
              <p:txBody>
                <a:bodyPr/>
                <a:lstStyle/>
                <a:p>
                  <a:r>
                    <a:rPr lang="en-GB">
                      <a:noFill/>
                    </a:rPr>
                    <a:t> </a:t>
                  </a:r>
                </a:p>
              </p:txBody>
            </p:sp>
          </mc:Fallback>
        </mc:AlternateContent>
      </p:grpSp>
      <p:grpSp>
        <p:nvGrpSpPr>
          <p:cNvPr id="167" name="Groupe 166"/>
          <p:cNvGrpSpPr/>
          <p:nvPr/>
        </p:nvGrpSpPr>
        <p:grpSpPr>
          <a:xfrm>
            <a:off x="10229818" y="2672252"/>
            <a:ext cx="1962182" cy="2850454"/>
            <a:chOff x="5574575" y="3866093"/>
            <a:chExt cx="1962182" cy="2850454"/>
          </a:xfrm>
        </p:grpSpPr>
        <p:pic>
          <p:nvPicPr>
            <p:cNvPr id="168" name="Imag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132" y="4472878"/>
              <a:ext cx="1431944" cy="2048605"/>
            </a:xfrm>
            <a:prstGeom prst="rect">
              <a:avLst/>
            </a:prstGeom>
          </p:spPr>
        </p:pic>
        <p:sp>
          <p:nvSpPr>
            <p:cNvPr id="169" name="Rectangle 168"/>
            <p:cNvSpPr>
              <a:spLocks noChangeAspect="1"/>
            </p:cNvSpPr>
            <p:nvPr/>
          </p:nvSpPr>
          <p:spPr>
            <a:xfrm>
              <a:off x="5691649" y="4332671"/>
              <a:ext cx="1715534" cy="23416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mc:AlternateContent xmlns:mc="http://schemas.openxmlformats.org/markup-compatibility/2006" xmlns:a14="http://schemas.microsoft.com/office/drawing/2010/main">
          <mc:Choice Requires="a14">
            <p:sp>
              <p:nvSpPr>
                <p:cNvPr id="170" name="Rectangle 169"/>
                <p:cNvSpPr/>
                <p:nvPr/>
              </p:nvSpPr>
              <p:spPr>
                <a:xfrm>
                  <a:off x="5694133" y="6521483"/>
                  <a:ext cx="288000" cy="144000"/>
                </a:xfrm>
                <a:prstGeom prst="rect">
                  <a:avLst/>
                </a:prstGeom>
                <a:solidFill>
                  <a:schemeClr val="bg1">
                    <a:lumMod val="95000"/>
                    <a:alpha val="87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fr-BE" sz="1050" b="0" i="1" smtClean="0">
                            <a:solidFill>
                              <a:schemeClr val="tx1"/>
                            </a:solidFill>
                            <a:latin typeface="Cambria Math" panose="02040503050406030204" pitchFamily="18" charset="0"/>
                          </a:rPr>
                          <m:t>𝜇</m:t>
                        </m:r>
                        <m:r>
                          <a:rPr lang="fr-BE" sz="1050" b="0" i="1" smtClean="0">
                            <a:solidFill>
                              <a:schemeClr val="tx1"/>
                            </a:solidFill>
                            <a:latin typeface="Cambria Math" panose="02040503050406030204" pitchFamily="18" charset="0"/>
                          </a:rPr>
                          <m:t>𝑚</m:t>
                        </m:r>
                      </m:oMath>
                    </m:oMathPara>
                  </a14:m>
                  <a:endParaRPr lang="fr-BE" dirty="0">
                    <a:solidFill>
                      <a:schemeClr val="tx1"/>
                    </a:solidFill>
                  </a:endParaRPr>
                </a:p>
              </p:txBody>
            </p:sp>
          </mc:Choice>
          <mc:Fallback xmlns="">
            <p:sp>
              <p:nvSpPr>
                <p:cNvPr id="69" name="Rectangle 68"/>
                <p:cNvSpPr>
                  <a:spLocks noRot="1" noChangeAspect="1" noMove="1" noResize="1" noEditPoints="1" noAdjustHandles="1" noChangeArrowheads="1" noChangeShapeType="1" noTextEdit="1"/>
                </p:cNvSpPr>
                <p:nvPr/>
              </p:nvSpPr>
              <p:spPr>
                <a:xfrm>
                  <a:off x="5694133" y="6521483"/>
                  <a:ext cx="288000" cy="144000"/>
                </a:xfrm>
                <a:prstGeom prst="rect">
                  <a:avLst/>
                </a:prstGeom>
                <a:blipFill rotWithShape="0">
                  <a:blip r:embed="rId11"/>
                  <a:stretch>
                    <a:fillRect l="-4255" b="-34783"/>
                  </a:stretch>
                </a:blipFill>
                <a:ln w="3175">
                  <a:noFill/>
                </a:ln>
              </p:spPr>
              <p:txBody>
                <a:bodyPr/>
                <a:lstStyle/>
                <a:p>
                  <a:r>
                    <a:rPr lang="en-GB">
                      <a:noFill/>
                    </a:rPr>
                    <a:t> </a:t>
                  </a:r>
                </a:p>
              </p:txBody>
            </p:sp>
          </mc:Fallback>
        </mc:AlternateContent>
        <p:sp>
          <p:nvSpPr>
            <p:cNvPr id="171" name="Flèche droite 170"/>
            <p:cNvSpPr/>
            <p:nvPr/>
          </p:nvSpPr>
          <p:spPr>
            <a:xfrm rot="16200000">
              <a:off x="6477416" y="6501915"/>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lèche droite 171"/>
            <p:cNvSpPr/>
            <p:nvPr/>
          </p:nvSpPr>
          <p:spPr>
            <a:xfrm rot="5400000">
              <a:off x="6477416" y="4309310"/>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Flèche droite 172"/>
            <p:cNvSpPr/>
            <p:nvPr/>
          </p:nvSpPr>
          <p:spPr>
            <a:xfrm>
              <a:off x="5701027" y="5405612"/>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Flèche droite 173"/>
            <p:cNvSpPr/>
            <p:nvPr/>
          </p:nvSpPr>
          <p:spPr>
            <a:xfrm rot="10800000">
              <a:off x="7270077" y="5405612"/>
              <a:ext cx="144000" cy="18313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5" name="Connecteur droit 174"/>
            <p:cNvCxnSpPr/>
            <p:nvPr/>
          </p:nvCxnSpPr>
          <p:spPr>
            <a:xfrm>
              <a:off x="5685023" y="3869746"/>
              <a:ext cx="0" cy="45913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6" name="Connecteur droit 175"/>
            <p:cNvCxnSpPr/>
            <p:nvPr/>
          </p:nvCxnSpPr>
          <p:spPr>
            <a:xfrm>
              <a:off x="7402373" y="3866093"/>
              <a:ext cx="0" cy="45913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7" name="ZoneTexte 176"/>
                <p:cNvSpPr txBox="1"/>
                <p:nvPr/>
              </p:nvSpPr>
              <p:spPr>
                <a:xfrm>
                  <a:off x="6538797" y="6408770"/>
                  <a:ext cx="4010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3</m:t>
                            </m:r>
                          </m:sub>
                        </m:sSub>
                      </m:oMath>
                    </m:oMathPara>
                  </a14:m>
                  <a:endParaRPr lang="en-GB" sz="1400" dirty="0"/>
                </a:p>
              </p:txBody>
            </p:sp>
          </mc:Choice>
          <mc:Fallback xmlns="">
            <p:sp>
              <p:nvSpPr>
                <p:cNvPr id="78" name="ZoneTexte 77"/>
                <p:cNvSpPr txBox="1">
                  <a:spLocks noRot="1" noChangeAspect="1" noMove="1" noResize="1" noEditPoints="1" noAdjustHandles="1" noChangeArrowheads="1" noChangeShapeType="1" noTextEdit="1"/>
                </p:cNvSpPr>
                <p:nvPr/>
              </p:nvSpPr>
              <p:spPr>
                <a:xfrm>
                  <a:off x="6538797" y="6408770"/>
                  <a:ext cx="401071" cy="307777"/>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8" name="ZoneTexte 177"/>
                <p:cNvSpPr txBox="1"/>
                <p:nvPr/>
              </p:nvSpPr>
              <p:spPr>
                <a:xfrm>
                  <a:off x="6554458" y="4218072"/>
                  <a:ext cx="4010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3</m:t>
                            </m:r>
                          </m:sub>
                        </m:sSub>
                      </m:oMath>
                    </m:oMathPara>
                  </a14:m>
                  <a:endParaRPr lang="en-GB" sz="1400" dirty="0"/>
                </a:p>
              </p:txBody>
            </p:sp>
          </mc:Choice>
          <mc:Fallback xmlns="">
            <p:sp>
              <p:nvSpPr>
                <p:cNvPr id="79" name="ZoneTexte 78"/>
                <p:cNvSpPr txBox="1">
                  <a:spLocks noRot="1" noChangeAspect="1" noMove="1" noResize="1" noEditPoints="1" noAdjustHandles="1" noChangeArrowheads="1" noChangeShapeType="1" noTextEdit="1"/>
                </p:cNvSpPr>
                <p:nvPr/>
              </p:nvSpPr>
              <p:spPr>
                <a:xfrm>
                  <a:off x="6554458" y="4218072"/>
                  <a:ext cx="401071" cy="307777"/>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9" name="ZoneTexte 178"/>
                <p:cNvSpPr txBox="1"/>
                <p:nvPr/>
              </p:nvSpPr>
              <p:spPr>
                <a:xfrm>
                  <a:off x="7139853" y="5148181"/>
                  <a:ext cx="39690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1</m:t>
                            </m:r>
                          </m:sub>
                        </m:sSub>
                      </m:oMath>
                    </m:oMathPara>
                  </a14:m>
                  <a:endParaRPr lang="en-GB" sz="1400" dirty="0"/>
                </a:p>
              </p:txBody>
            </p:sp>
          </mc:Choice>
          <mc:Fallback xmlns="">
            <p:sp>
              <p:nvSpPr>
                <p:cNvPr id="80" name="ZoneTexte 79"/>
                <p:cNvSpPr txBox="1">
                  <a:spLocks noRot="1" noChangeAspect="1" noMove="1" noResize="1" noEditPoints="1" noAdjustHandles="1" noChangeArrowheads="1" noChangeShapeType="1" noTextEdit="1"/>
                </p:cNvSpPr>
                <p:nvPr/>
              </p:nvSpPr>
              <p:spPr>
                <a:xfrm>
                  <a:off x="7139853" y="5148181"/>
                  <a:ext cx="396904" cy="307777"/>
                </a:xfrm>
                <a:prstGeom prst="rect">
                  <a:avLst/>
                </a:prstGeom>
                <a:blipFill rotWithShape="0">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0" name="ZoneTexte 179"/>
                <p:cNvSpPr txBox="1"/>
                <p:nvPr/>
              </p:nvSpPr>
              <p:spPr>
                <a:xfrm>
                  <a:off x="5574575" y="5148181"/>
                  <a:ext cx="39690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BE" sz="1400" b="0" i="1" smtClean="0">
                                <a:solidFill>
                                  <a:srgbClr val="C00000"/>
                                </a:solidFill>
                                <a:latin typeface="Cambria Math"/>
                              </a:rPr>
                            </m:ctrlPr>
                          </m:sSubPr>
                          <m:e>
                            <m:r>
                              <a:rPr lang="fr-BE" sz="1400" b="0" i="1" smtClean="0">
                                <a:solidFill>
                                  <a:srgbClr val="C00000"/>
                                </a:solidFill>
                                <a:latin typeface="Cambria Math" panose="02040503050406030204" pitchFamily="18" charset="0"/>
                              </a:rPr>
                              <m:t>𝜎</m:t>
                            </m:r>
                          </m:e>
                          <m:sub>
                            <m:r>
                              <a:rPr lang="fr-BE" sz="1400" b="0" i="1" smtClean="0">
                                <a:solidFill>
                                  <a:srgbClr val="C00000"/>
                                </a:solidFill>
                                <a:latin typeface="Cambria Math" panose="02040503050406030204" pitchFamily="18" charset="0"/>
                              </a:rPr>
                              <m:t>1</m:t>
                            </m:r>
                          </m:sub>
                        </m:sSub>
                      </m:oMath>
                    </m:oMathPara>
                  </a14:m>
                  <a:endParaRPr lang="en-GB" sz="1400" dirty="0"/>
                </a:p>
              </p:txBody>
            </p:sp>
          </mc:Choice>
          <mc:Fallback xmlns="">
            <p:sp>
              <p:nvSpPr>
                <p:cNvPr id="81" name="ZoneTexte 80"/>
                <p:cNvSpPr txBox="1">
                  <a:spLocks noRot="1" noChangeAspect="1" noMove="1" noResize="1" noEditPoints="1" noAdjustHandles="1" noChangeArrowheads="1" noChangeShapeType="1" noTextEdit="1"/>
                </p:cNvSpPr>
                <p:nvPr/>
              </p:nvSpPr>
              <p:spPr>
                <a:xfrm>
                  <a:off x="5574575" y="5148181"/>
                  <a:ext cx="396904" cy="307777"/>
                </a:xfrm>
                <a:prstGeom prst="rect">
                  <a:avLst/>
                </a:prstGeom>
                <a:blipFill rotWithShape="0">
                  <a:blip r:embed="rId15"/>
                  <a:stretch>
                    <a:fillRect/>
                  </a:stretch>
                </a:blipFill>
              </p:spPr>
              <p:txBody>
                <a:bodyPr/>
                <a:lstStyle/>
                <a:p>
                  <a:r>
                    <a:rPr lang="en-GB">
                      <a:noFill/>
                    </a:rPr>
                    <a:t> </a:t>
                  </a:r>
                </a:p>
              </p:txBody>
            </p:sp>
          </mc:Fallback>
        </mc:AlternateContent>
      </p:grpSp>
      <p:sp>
        <p:nvSpPr>
          <p:cNvPr id="181" name="ZoneTexte 180"/>
          <p:cNvSpPr txBox="1"/>
          <p:nvPr/>
        </p:nvSpPr>
        <p:spPr>
          <a:xfrm>
            <a:off x="6367297" y="49291"/>
            <a:ext cx="1657826" cy="307777"/>
          </a:xfrm>
          <a:prstGeom prst="rect">
            <a:avLst/>
          </a:prstGeom>
          <a:noFill/>
        </p:spPr>
        <p:txBody>
          <a:bodyPr wrap="none" rtlCol="0">
            <a:spAutoFit/>
          </a:bodyPr>
          <a:lstStyle/>
          <a:p>
            <a:r>
              <a:rPr lang="fr-BE" sz="1400" dirty="0" err="1" smtClean="0">
                <a:latin typeface="Arial" panose="020B0604020202020204" pitchFamily="34" charset="0"/>
                <a:cs typeface="Arial" panose="020B0604020202020204" pitchFamily="34" charset="0"/>
              </a:rPr>
              <a:t>Macroscopic</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scale</a:t>
            </a:r>
            <a:endParaRPr lang="en-GB" sz="1400" dirty="0">
              <a:latin typeface="Arial" panose="020B0604020202020204" pitchFamily="34" charset="0"/>
              <a:cs typeface="Arial" panose="020B0604020202020204" pitchFamily="34" charset="0"/>
            </a:endParaRPr>
          </a:p>
        </p:txBody>
      </p:sp>
      <p:sp>
        <p:nvSpPr>
          <p:cNvPr id="182" name="ZoneTexte 181"/>
          <p:cNvSpPr txBox="1"/>
          <p:nvPr/>
        </p:nvSpPr>
        <p:spPr>
          <a:xfrm>
            <a:off x="10405401" y="26657"/>
            <a:ext cx="1598515" cy="307777"/>
          </a:xfrm>
          <a:prstGeom prst="rect">
            <a:avLst/>
          </a:prstGeom>
          <a:noFill/>
        </p:spPr>
        <p:txBody>
          <a:bodyPr wrap="none" rtlCol="0">
            <a:spAutoFit/>
          </a:bodyPr>
          <a:lstStyle/>
          <a:p>
            <a:r>
              <a:rPr lang="fr-BE" sz="1400" dirty="0" err="1" smtClean="0">
                <a:latin typeface="Arial" panose="020B0604020202020204" pitchFamily="34" charset="0"/>
                <a:cs typeface="Arial" panose="020B0604020202020204" pitchFamily="34" charset="0"/>
              </a:rPr>
              <a:t>Microscopic</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scale</a:t>
            </a:r>
            <a:endParaRPr lang="en-GB" sz="1400" dirty="0">
              <a:latin typeface="Arial" panose="020B0604020202020204" pitchFamily="34" charset="0"/>
              <a:cs typeface="Arial" panose="020B0604020202020204" pitchFamily="34" charset="0"/>
            </a:endParaRPr>
          </a:p>
        </p:txBody>
      </p:sp>
      <p:sp>
        <p:nvSpPr>
          <p:cNvPr id="183" name="ZoneTexte 182"/>
          <p:cNvSpPr txBox="1"/>
          <p:nvPr/>
        </p:nvSpPr>
        <p:spPr>
          <a:xfrm>
            <a:off x="11933177" y="6557275"/>
            <a:ext cx="312906" cy="369332"/>
          </a:xfrm>
          <a:prstGeom prst="rect">
            <a:avLst/>
          </a:prstGeom>
          <a:noFill/>
        </p:spPr>
        <p:txBody>
          <a:bodyPr wrap="none" rtlCol="0">
            <a:spAutoFit/>
          </a:bodyPr>
          <a:lstStyle/>
          <a:p>
            <a:r>
              <a:rPr lang="en-GB" dirty="0" smtClean="0">
                <a:latin typeface="Arial" panose="020B0604020202020204" pitchFamily="34" charset="0"/>
                <a:cs typeface="Arial" panose="020B0604020202020204" pitchFamily="34" charset="0"/>
              </a:rPr>
              <a:t>5</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46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181" grpId="0"/>
      <p:bldP spid="18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13626</TotalTime>
  <Words>2538</Words>
  <Application>Microsoft Office PowerPoint</Application>
  <PresentationFormat>Custom</PresentationFormat>
  <Paragraphs>253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Thème Office</vt:lpstr>
      <vt:lpstr>EURAD PhD Event N°1</vt:lpstr>
      <vt:lpstr>About me</vt:lpstr>
      <vt:lpstr>About my research</vt:lpstr>
      <vt:lpstr>About my research</vt:lpstr>
      <vt:lpstr>About my research</vt:lpstr>
      <vt:lpstr>About my research</vt:lpstr>
      <vt:lpstr>About my research</vt:lpstr>
      <vt:lpstr>About my research</vt:lpstr>
      <vt:lpstr>About my research</vt:lpstr>
      <vt:lpstr>About my research</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Corman</dc:creator>
  <cp:lastModifiedBy>Gilles Corman</cp:lastModifiedBy>
  <cp:revision>143</cp:revision>
  <dcterms:created xsi:type="dcterms:W3CDTF">2020-04-13T08:44:07Z</dcterms:created>
  <dcterms:modified xsi:type="dcterms:W3CDTF">2020-09-16T15:10:20Z</dcterms:modified>
</cp:coreProperties>
</file>