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7" r:id="rId2"/>
    <p:sldId id="259" r:id="rId3"/>
    <p:sldId id="267" r:id="rId4"/>
    <p:sldId id="269" r:id="rId5"/>
    <p:sldId id="270" r:id="rId6"/>
    <p:sldId id="272" r:id="rId7"/>
    <p:sldId id="273" r:id="rId8"/>
    <p:sldId id="277" r:id="rId9"/>
    <p:sldId id="30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rke Grotenhuis" initials="JG" lastIdx="1" clrIdx="0">
    <p:extLst>
      <p:ext uri="{19B8F6BF-5375-455C-9EA6-DF929625EA0E}">
        <p15:presenceInfo xmlns:p15="http://schemas.microsoft.com/office/powerpoint/2012/main" userId="2f448f7162e868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614" autoAdjust="0"/>
  </p:normalViewPr>
  <p:slideViewPr>
    <p:cSldViewPr snapToGrid="0">
      <p:cViewPr varScale="1">
        <p:scale>
          <a:sx n="98" d="100"/>
          <a:sy n="98" d="100"/>
        </p:scale>
        <p:origin x="10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D78007-8BE1-43F7-96FE-9666931699BC}" type="datetimeFigureOut">
              <a:rPr lang="en-US" smtClean="0"/>
              <a:t>8/24/2020</a:t>
            </a:fld>
            <a:endParaRPr 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E56E06-C098-44BF-ABB3-068E825E326C}" type="slidenum">
              <a:rPr lang="en-US" smtClean="0"/>
              <a:t>‹nr.›</a:t>
            </a:fld>
            <a:endParaRPr lang="en-US"/>
          </a:p>
        </p:txBody>
      </p:sp>
    </p:spTree>
    <p:extLst>
      <p:ext uri="{BB962C8B-B14F-4D97-AF65-F5344CB8AC3E}">
        <p14:creationId xmlns:p14="http://schemas.microsoft.com/office/powerpoint/2010/main" val="2062539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Good morning,</a:t>
            </a:r>
          </a:p>
          <a:p>
            <a:endParaRPr lang="en-US" dirty="0"/>
          </a:p>
          <a:p>
            <a:r>
              <a:rPr lang="en-US" dirty="0"/>
              <a:t>Today I will be speaking about a section of my subject of my thesis. As I do not have that much time, I will have to be too short in certain fields. As the title shows, I will mostly focus on the methods, and you have to sadly believe me on my word that this method actually works.</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1</a:t>
            </a:fld>
            <a:endParaRPr lang="en-US"/>
          </a:p>
        </p:txBody>
      </p:sp>
    </p:spTree>
    <p:extLst>
      <p:ext uri="{BB962C8B-B14F-4D97-AF65-F5344CB8AC3E}">
        <p14:creationId xmlns:p14="http://schemas.microsoft.com/office/powerpoint/2010/main" val="3955529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5"/>
          </p:nvPr>
        </p:nvSpPr>
        <p:spPr/>
        <p:txBody>
          <a:bodyPr/>
          <a:lstStyle/>
          <a:p>
            <a:fld id="{6A83CF24-411E-41FC-B213-FE5476BAF542}" type="slidenum">
              <a:rPr lang="en-US" smtClean="0"/>
              <a:t>2</a:t>
            </a:fld>
            <a:endParaRPr lang="en-US"/>
          </a:p>
        </p:txBody>
      </p:sp>
    </p:spTree>
    <p:extLst>
      <p:ext uri="{BB962C8B-B14F-4D97-AF65-F5344CB8AC3E}">
        <p14:creationId xmlns:p14="http://schemas.microsoft.com/office/powerpoint/2010/main" val="1013653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3</a:t>
            </a:fld>
            <a:endParaRPr lang="en-US"/>
          </a:p>
        </p:txBody>
      </p:sp>
    </p:spTree>
    <p:extLst>
      <p:ext uri="{BB962C8B-B14F-4D97-AF65-F5344CB8AC3E}">
        <p14:creationId xmlns:p14="http://schemas.microsoft.com/office/powerpoint/2010/main" val="3373007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Second, using the data stored in my database, I decided to create a simple excel sheet, where I put the transliteration and translation of the different witnesses next to each other, spell by spell. As I retained the phrases from de Buck, it was easy to place them next to each other, and give them a </a:t>
            </a:r>
            <a:r>
              <a:rPr lang="en-US" dirty="0" err="1"/>
              <a:t>colour</a:t>
            </a:r>
            <a:r>
              <a:rPr lang="en-US" dirty="0"/>
              <a:t> code, where the same </a:t>
            </a:r>
            <a:r>
              <a:rPr lang="en-US" dirty="0" err="1"/>
              <a:t>colour</a:t>
            </a:r>
            <a:r>
              <a:rPr lang="en-US" dirty="0"/>
              <a:t> means that the phrase is identical in sentence structure. (so the exact spelling of the words might be different, but on the sentence level there was no change). Note that I tried to apply a harsh policy here, so if one witness uses a suffix pronoun for the owner, and the other witness used the name of the owner, it is a variant. Same if one has the name of the owner, and the other has the name of the owner and a demonstrative, different variant. The only exception I made here is that I did not take the gender of the owner in regard, so if one has the suffix =f  for the owner, and the other has suffix =s, I would consider them the same, although of course, if one has a first person suffix, where the other has a 3</a:t>
            </a:r>
            <a:r>
              <a:rPr lang="en-US" baseline="30000" dirty="0"/>
              <a:t>rd</a:t>
            </a:r>
            <a:r>
              <a:rPr lang="en-US" dirty="0"/>
              <a:t> person suffix, I would of course consider them separate.</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4</a:t>
            </a:fld>
            <a:endParaRPr lang="en-US"/>
          </a:p>
        </p:txBody>
      </p:sp>
    </p:spTree>
    <p:extLst>
      <p:ext uri="{BB962C8B-B14F-4D97-AF65-F5344CB8AC3E}">
        <p14:creationId xmlns:p14="http://schemas.microsoft.com/office/powerpoint/2010/main" val="3930483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When one zooms out from this file, you get the following, which was responsible for my current progress, as I showed my work to some of my friends, and they said it reminded them of DNA, which caused me to wonder if I could tread it as such, and if I could automate part of my research because of it.</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5</a:t>
            </a:fld>
            <a:endParaRPr lang="en-US"/>
          </a:p>
        </p:txBody>
      </p:sp>
    </p:spTree>
    <p:extLst>
      <p:ext uri="{BB962C8B-B14F-4D97-AF65-F5344CB8AC3E}">
        <p14:creationId xmlns:p14="http://schemas.microsoft.com/office/powerpoint/2010/main" val="3387910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So, I decided to treat every witness of a spell as a protein strand, which is based on the phrases from de Buck.  As there are usually more variations than 4 in every phrase, a protein fit the bill more concerning the comparison. One could consider the ‘original ideal spell’ (which of course does not exist, but can be considered an ideal version) as the DNA in the cell core, where it is turned through RNA into a protein strand, </a:t>
            </a:r>
            <a:r>
              <a:rPr lang="en-US" dirty="0" err="1"/>
              <a:t>i.e</a:t>
            </a:r>
            <a:r>
              <a:rPr lang="en-US" dirty="0"/>
              <a:t> the spell we currently have. To create the protein strands, I simply gave a Amino acid code to every </a:t>
            </a:r>
            <a:r>
              <a:rPr lang="en-US" dirty="0" err="1"/>
              <a:t>colour</a:t>
            </a:r>
            <a:r>
              <a:rPr lang="en-US" dirty="0"/>
              <a:t> in my database, and pulled the data so that I only had a file containing the Amino-acid code left:</a:t>
            </a:r>
          </a:p>
          <a:p>
            <a:endParaRPr lang="en-US" dirty="0"/>
          </a:p>
          <a:p>
            <a:r>
              <a:rPr lang="en-US" dirty="0"/>
              <a:t>Here, the letters stand for a variant phrase, and the strokes for not having a phrase here (which usually does not mean the phrase is lost, as I will have reconstructed it, but that there is no phrase at all).</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6</a:t>
            </a:fld>
            <a:endParaRPr lang="en-US"/>
          </a:p>
        </p:txBody>
      </p:sp>
    </p:spTree>
    <p:extLst>
      <p:ext uri="{BB962C8B-B14F-4D97-AF65-F5344CB8AC3E}">
        <p14:creationId xmlns:p14="http://schemas.microsoft.com/office/powerpoint/2010/main" val="82280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Using these files, I have been able to use a biological program named </a:t>
            </a:r>
            <a:r>
              <a:rPr lang="en-US" dirty="0" err="1"/>
              <a:t>iqtree</a:t>
            </a:r>
            <a:r>
              <a:rPr lang="en-US" dirty="0"/>
              <a:t> as a sorting algorithm, which I used to construct trees, where the different versions are rated on proximity to other versions.</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7</a:t>
            </a:fld>
            <a:endParaRPr lang="en-US"/>
          </a:p>
        </p:txBody>
      </p:sp>
    </p:spTree>
    <p:extLst>
      <p:ext uri="{BB962C8B-B14F-4D97-AF65-F5344CB8AC3E}">
        <p14:creationId xmlns:p14="http://schemas.microsoft.com/office/powerpoint/2010/main" val="32811772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The so-called tree-files this program creates, allows me to visualize the data as a dendrogram, using the program </a:t>
            </a:r>
            <a:r>
              <a:rPr lang="en-US" dirty="0" err="1"/>
              <a:t>dendroscope</a:t>
            </a:r>
            <a:r>
              <a:rPr lang="en-US" dirty="0"/>
              <a:t>. It allows me to visualize the data in an image like this, a tree like structure. This visualization is a lot easier on the eyes than my bulky excel file, and makes it a lot easier to actually read the data, and interpret it.</a:t>
            </a:r>
          </a:p>
          <a:p>
            <a:endParaRPr lang="en-US" dirty="0"/>
          </a:p>
          <a:p>
            <a:r>
              <a:rPr lang="en-US" dirty="0"/>
              <a:t>So, now I would like to show you, how it actually looks, taking spell 75 as a case study.</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8</a:t>
            </a:fld>
            <a:endParaRPr lang="en-US"/>
          </a:p>
        </p:txBody>
      </p:sp>
    </p:spTree>
    <p:extLst>
      <p:ext uri="{BB962C8B-B14F-4D97-AF65-F5344CB8AC3E}">
        <p14:creationId xmlns:p14="http://schemas.microsoft.com/office/powerpoint/2010/main" val="1204995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S14C and T3C, one from Assiut and one from the Theban area. I cannot say why they ended up together, but as they have done so, I will not deny it. </a:t>
            </a:r>
          </a:p>
        </p:txBody>
      </p:sp>
      <p:sp>
        <p:nvSpPr>
          <p:cNvPr id="4" name="Tijdelijke aanduiding voor dianummer 3"/>
          <p:cNvSpPr>
            <a:spLocks noGrp="1"/>
          </p:cNvSpPr>
          <p:nvPr>
            <p:ph type="sldNum" sz="quarter" idx="5"/>
          </p:nvPr>
        </p:nvSpPr>
        <p:spPr/>
        <p:txBody>
          <a:bodyPr/>
          <a:lstStyle/>
          <a:p>
            <a:fld id="{9EE56E06-C098-44BF-ABB3-068E825E326C}" type="slidenum">
              <a:rPr lang="en-US" smtClean="0"/>
              <a:t>9</a:t>
            </a:fld>
            <a:endParaRPr lang="en-US"/>
          </a:p>
        </p:txBody>
      </p:sp>
    </p:spTree>
    <p:extLst>
      <p:ext uri="{BB962C8B-B14F-4D97-AF65-F5344CB8AC3E}">
        <p14:creationId xmlns:p14="http://schemas.microsoft.com/office/powerpoint/2010/main" val="3558097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0319A-FA2C-4615-B05F-1039F3B6EF3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US"/>
          </a:p>
        </p:txBody>
      </p:sp>
      <p:sp>
        <p:nvSpPr>
          <p:cNvPr id="3" name="Ondertitel 2">
            <a:extLst>
              <a:ext uri="{FF2B5EF4-FFF2-40B4-BE49-F238E27FC236}">
                <a16:creationId xmlns:a16="http://schemas.microsoft.com/office/drawing/2014/main" id="{B489CB54-E8CF-46C9-A7E3-2C5706B9B5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a:p>
        </p:txBody>
      </p:sp>
      <p:sp>
        <p:nvSpPr>
          <p:cNvPr id="4" name="Tijdelijke aanduiding voor datum 3">
            <a:extLst>
              <a:ext uri="{FF2B5EF4-FFF2-40B4-BE49-F238E27FC236}">
                <a16:creationId xmlns:a16="http://schemas.microsoft.com/office/drawing/2014/main" id="{546384DD-54A9-445B-8CC7-BA1DFBE7E16E}"/>
              </a:ext>
            </a:extLst>
          </p:cNvPr>
          <p:cNvSpPr>
            <a:spLocks noGrp="1"/>
          </p:cNvSpPr>
          <p:nvPr>
            <p:ph type="dt" sz="half" idx="10"/>
          </p:nvPr>
        </p:nvSpPr>
        <p:spPr/>
        <p:txBody>
          <a:bodyPr/>
          <a:lstStyle/>
          <a:p>
            <a:fld id="{7774193B-C054-4315-A7BF-1B38760A04DA}" type="datetime1">
              <a:rPr lang="en-US" smtClean="0"/>
              <a:t>8/24/2020</a:t>
            </a:fld>
            <a:endParaRPr lang="en-US"/>
          </a:p>
        </p:txBody>
      </p:sp>
      <p:sp>
        <p:nvSpPr>
          <p:cNvPr id="5" name="Tijdelijke aanduiding voor voettekst 4">
            <a:extLst>
              <a:ext uri="{FF2B5EF4-FFF2-40B4-BE49-F238E27FC236}">
                <a16:creationId xmlns:a16="http://schemas.microsoft.com/office/drawing/2014/main" id="{68D58C44-4D16-439A-BB20-64C1D829DBF8}"/>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BA99660A-10FA-4FA4-9CFB-240419B72831}"/>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1978537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9F4548-78E2-49A3-8BA5-05D8C0E96B28}"/>
              </a:ext>
            </a:extLst>
          </p:cNvPr>
          <p:cNvSpPr>
            <a:spLocks noGrp="1"/>
          </p:cNvSpPr>
          <p:nvPr>
            <p:ph type="title"/>
          </p:nvPr>
        </p:nvSpPr>
        <p:spPr/>
        <p:txBody>
          <a:bodyPr/>
          <a:lstStyle/>
          <a:p>
            <a:r>
              <a:rPr lang="nl-NL"/>
              <a:t>Klik om stijl te bewerken</a:t>
            </a:r>
            <a:endParaRPr lang="en-US"/>
          </a:p>
        </p:txBody>
      </p:sp>
      <p:sp>
        <p:nvSpPr>
          <p:cNvPr id="3" name="Tijdelijke aanduiding voor verticale tekst 2">
            <a:extLst>
              <a:ext uri="{FF2B5EF4-FFF2-40B4-BE49-F238E27FC236}">
                <a16:creationId xmlns:a16="http://schemas.microsoft.com/office/drawing/2014/main" id="{79B27A9C-9A9E-4928-97E2-4EE737EB9BE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4087C3A3-83ED-4BB6-9F65-DFA483CE3240}"/>
              </a:ext>
            </a:extLst>
          </p:cNvPr>
          <p:cNvSpPr>
            <a:spLocks noGrp="1"/>
          </p:cNvSpPr>
          <p:nvPr>
            <p:ph type="dt" sz="half" idx="10"/>
          </p:nvPr>
        </p:nvSpPr>
        <p:spPr/>
        <p:txBody>
          <a:bodyPr/>
          <a:lstStyle/>
          <a:p>
            <a:fld id="{A438CE24-93D4-4FE7-BC60-236630F950CD}" type="datetime1">
              <a:rPr lang="en-US" smtClean="0"/>
              <a:t>8/24/2020</a:t>
            </a:fld>
            <a:endParaRPr lang="en-US"/>
          </a:p>
        </p:txBody>
      </p:sp>
      <p:sp>
        <p:nvSpPr>
          <p:cNvPr id="5" name="Tijdelijke aanduiding voor voettekst 4">
            <a:extLst>
              <a:ext uri="{FF2B5EF4-FFF2-40B4-BE49-F238E27FC236}">
                <a16:creationId xmlns:a16="http://schemas.microsoft.com/office/drawing/2014/main" id="{AB957E0E-8616-45F9-B6A4-15C910E89A36}"/>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3CAD553D-8FF9-46D5-BAE0-E8175F92A23D}"/>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1138393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268BBE3-D931-4064-A500-50AABC99367F}"/>
              </a:ext>
            </a:extLst>
          </p:cNvPr>
          <p:cNvSpPr>
            <a:spLocks noGrp="1"/>
          </p:cNvSpPr>
          <p:nvPr>
            <p:ph type="title" orient="vert"/>
          </p:nvPr>
        </p:nvSpPr>
        <p:spPr>
          <a:xfrm>
            <a:off x="8724900" y="365125"/>
            <a:ext cx="2628900" cy="5811838"/>
          </a:xfrm>
        </p:spPr>
        <p:txBody>
          <a:bodyPr vert="eaVert"/>
          <a:lstStyle/>
          <a:p>
            <a:r>
              <a:rPr lang="nl-NL"/>
              <a:t>Klik om stijl te bewerken</a:t>
            </a:r>
            <a:endParaRPr lang="en-US"/>
          </a:p>
        </p:txBody>
      </p:sp>
      <p:sp>
        <p:nvSpPr>
          <p:cNvPr id="3" name="Tijdelijke aanduiding voor verticale tekst 2">
            <a:extLst>
              <a:ext uri="{FF2B5EF4-FFF2-40B4-BE49-F238E27FC236}">
                <a16:creationId xmlns:a16="http://schemas.microsoft.com/office/drawing/2014/main" id="{EAB28F94-A67C-4CB1-B037-6740C70DE14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99FA7C63-099C-42BA-9207-71382E4109EA}"/>
              </a:ext>
            </a:extLst>
          </p:cNvPr>
          <p:cNvSpPr>
            <a:spLocks noGrp="1"/>
          </p:cNvSpPr>
          <p:nvPr>
            <p:ph type="dt" sz="half" idx="10"/>
          </p:nvPr>
        </p:nvSpPr>
        <p:spPr/>
        <p:txBody>
          <a:bodyPr/>
          <a:lstStyle/>
          <a:p>
            <a:fld id="{CABB9454-D3CB-4B46-923D-2B68D5525093}" type="datetime1">
              <a:rPr lang="en-US" smtClean="0"/>
              <a:t>8/24/2020</a:t>
            </a:fld>
            <a:endParaRPr lang="en-US"/>
          </a:p>
        </p:txBody>
      </p:sp>
      <p:sp>
        <p:nvSpPr>
          <p:cNvPr id="5" name="Tijdelijke aanduiding voor voettekst 4">
            <a:extLst>
              <a:ext uri="{FF2B5EF4-FFF2-40B4-BE49-F238E27FC236}">
                <a16:creationId xmlns:a16="http://schemas.microsoft.com/office/drawing/2014/main" id="{EC0C35A6-01A0-455E-8F1C-459B8BDC5A5E}"/>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1AE3795C-E5E2-445C-A539-A5AF1A8675CF}"/>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219568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36929D-D7FD-44D2-9205-FCC4B890FA5E}"/>
              </a:ext>
            </a:extLst>
          </p:cNvPr>
          <p:cNvSpPr>
            <a:spLocks noGrp="1"/>
          </p:cNvSpPr>
          <p:nvPr>
            <p:ph type="title"/>
          </p:nvPr>
        </p:nvSpPr>
        <p:spPr/>
        <p:txBody>
          <a:bodyPr/>
          <a:lstStyle/>
          <a:p>
            <a:r>
              <a:rPr lang="nl-NL"/>
              <a:t>Klik om stijl te bewerken</a:t>
            </a:r>
            <a:endParaRPr lang="en-US"/>
          </a:p>
        </p:txBody>
      </p:sp>
      <p:sp>
        <p:nvSpPr>
          <p:cNvPr id="3" name="Tijdelijke aanduiding voor inhoud 2">
            <a:extLst>
              <a:ext uri="{FF2B5EF4-FFF2-40B4-BE49-F238E27FC236}">
                <a16:creationId xmlns:a16="http://schemas.microsoft.com/office/drawing/2014/main" id="{01D3ED2D-3F5D-4B1B-BB1B-68584CA65EC8}"/>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1094D6D9-F334-43A8-A622-6CF18C9C4C90}"/>
              </a:ext>
            </a:extLst>
          </p:cNvPr>
          <p:cNvSpPr>
            <a:spLocks noGrp="1"/>
          </p:cNvSpPr>
          <p:nvPr>
            <p:ph type="dt" sz="half" idx="10"/>
          </p:nvPr>
        </p:nvSpPr>
        <p:spPr/>
        <p:txBody>
          <a:bodyPr/>
          <a:lstStyle/>
          <a:p>
            <a:fld id="{DEF9CE17-2968-4F36-9CFC-3A5A19DA8F0A}" type="datetime1">
              <a:rPr lang="en-US" smtClean="0"/>
              <a:t>8/24/2020</a:t>
            </a:fld>
            <a:endParaRPr lang="en-US"/>
          </a:p>
        </p:txBody>
      </p:sp>
      <p:sp>
        <p:nvSpPr>
          <p:cNvPr id="5" name="Tijdelijke aanduiding voor voettekst 4">
            <a:extLst>
              <a:ext uri="{FF2B5EF4-FFF2-40B4-BE49-F238E27FC236}">
                <a16:creationId xmlns:a16="http://schemas.microsoft.com/office/drawing/2014/main" id="{B09B9795-79E3-4A7B-8B3E-D308DF8C16F4}"/>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FE55DA8F-A33E-49A8-9825-D3A5E3A57694}"/>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198787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437897-3D96-4FB7-8711-87863A1A711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a:p>
        </p:txBody>
      </p:sp>
      <p:sp>
        <p:nvSpPr>
          <p:cNvPr id="3" name="Tijdelijke aanduiding voor tekst 2">
            <a:extLst>
              <a:ext uri="{FF2B5EF4-FFF2-40B4-BE49-F238E27FC236}">
                <a16:creationId xmlns:a16="http://schemas.microsoft.com/office/drawing/2014/main" id="{6C188D3B-00AB-48CA-B380-929008CD13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A30633B6-9B58-4A6B-845E-9B82167C3E59}"/>
              </a:ext>
            </a:extLst>
          </p:cNvPr>
          <p:cNvSpPr>
            <a:spLocks noGrp="1"/>
          </p:cNvSpPr>
          <p:nvPr>
            <p:ph type="dt" sz="half" idx="10"/>
          </p:nvPr>
        </p:nvSpPr>
        <p:spPr/>
        <p:txBody>
          <a:bodyPr/>
          <a:lstStyle/>
          <a:p>
            <a:fld id="{157FD1E3-ECAD-4383-9541-9357FB897F5E}" type="datetime1">
              <a:rPr lang="en-US" smtClean="0"/>
              <a:t>8/24/2020</a:t>
            </a:fld>
            <a:endParaRPr lang="en-US"/>
          </a:p>
        </p:txBody>
      </p:sp>
      <p:sp>
        <p:nvSpPr>
          <p:cNvPr id="5" name="Tijdelijke aanduiding voor voettekst 4">
            <a:extLst>
              <a:ext uri="{FF2B5EF4-FFF2-40B4-BE49-F238E27FC236}">
                <a16:creationId xmlns:a16="http://schemas.microsoft.com/office/drawing/2014/main" id="{38FE0C75-698C-4AC9-B0EF-EB0396FC8693}"/>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CA445F72-A191-4F31-819B-AA734F443CD2}"/>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259085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B9EBF5-BE0F-4B97-A64D-CB2309A912C1}"/>
              </a:ext>
            </a:extLst>
          </p:cNvPr>
          <p:cNvSpPr>
            <a:spLocks noGrp="1"/>
          </p:cNvSpPr>
          <p:nvPr>
            <p:ph type="title"/>
          </p:nvPr>
        </p:nvSpPr>
        <p:spPr/>
        <p:txBody>
          <a:bodyPr/>
          <a:lstStyle/>
          <a:p>
            <a:r>
              <a:rPr lang="nl-NL"/>
              <a:t>Klik om stijl te bewerken</a:t>
            </a:r>
            <a:endParaRPr lang="en-US"/>
          </a:p>
        </p:txBody>
      </p:sp>
      <p:sp>
        <p:nvSpPr>
          <p:cNvPr id="3" name="Tijdelijke aanduiding voor inhoud 2">
            <a:extLst>
              <a:ext uri="{FF2B5EF4-FFF2-40B4-BE49-F238E27FC236}">
                <a16:creationId xmlns:a16="http://schemas.microsoft.com/office/drawing/2014/main" id="{4F7C2E05-10E2-42F6-8FAC-7CD307B8CBF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a:extLst>
              <a:ext uri="{FF2B5EF4-FFF2-40B4-BE49-F238E27FC236}">
                <a16:creationId xmlns:a16="http://schemas.microsoft.com/office/drawing/2014/main" id="{253710CF-8C9F-4159-A4BA-96DAA98190AE}"/>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4">
            <a:extLst>
              <a:ext uri="{FF2B5EF4-FFF2-40B4-BE49-F238E27FC236}">
                <a16:creationId xmlns:a16="http://schemas.microsoft.com/office/drawing/2014/main" id="{FBF4F7F7-DCA2-4525-855B-26637D5A6C65}"/>
              </a:ext>
            </a:extLst>
          </p:cNvPr>
          <p:cNvSpPr>
            <a:spLocks noGrp="1"/>
          </p:cNvSpPr>
          <p:nvPr>
            <p:ph type="dt" sz="half" idx="10"/>
          </p:nvPr>
        </p:nvSpPr>
        <p:spPr/>
        <p:txBody>
          <a:bodyPr/>
          <a:lstStyle/>
          <a:p>
            <a:fld id="{79DA6B0F-6CE6-4BD9-8C22-FB9887F79C39}" type="datetime1">
              <a:rPr lang="en-US" smtClean="0"/>
              <a:t>8/24/2020</a:t>
            </a:fld>
            <a:endParaRPr lang="en-US"/>
          </a:p>
        </p:txBody>
      </p:sp>
      <p:sp>
        <p:nvSpPr>
          <p:cNvPr id="6" name="Tijdelijke aanduiding voor voettekst 5">
            <a:extLst>
              <a:ext uri="{FF2B5EF4-FFF2-40B4-BE49-F238E27FC236}">
                <a16:creationId xmlns:a16="http://schemas.microsoft.com/office/drawing/2014/main" id="{541B1D30-8FC4-49AD-865E-85D1ABCFBEA0}"/>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214F9318-2D6D-4D21-9D32-A3C8BDEC1670}"/>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85178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AD9526-B7CA-4825-A451-63E234921075}"/>
              </a:ext>
            </a:extLst>
          </p:cNvPr>
          <p:cNvSpPr>
            <a:spLocks noGrp="1"/>
          </p:cNvSpPr>
          <p:nvPr>
            <p:ph type="title"/>
          </p:nvPr>
        </p:nvSpPr>
        <p:spPr>
          <a:xfrm>
            <a:off x="839788" y="365125"/>
            <a:ext cx="10515600" cy="1325563"/>
          </a:xfrm>
        </p:spPr>
        <p:txBody>
          <a:bodyPr/>
          <a:lstStyle/>
          <a:p>
            <a:r>
              <a:rPr lang="nl-NL"/>
              <a:t>Klik om stijl te bewerken</a:t>
            </a:r>
            <a:endParaRPr lang="en-US"/>
          </a:p>
        </p:txBody>
      </p:sp>
      <p:sp>
        <p:nvSpPr>
          <p:cNvPr id="3" name="Tijdelijke aanduiding voor tekst 2">
            <a:extLst>
              <a:ext uri="{FF2B5EF4-FFF2-40B4-BE49-F238E27FC236}">
                <a16:creationId xmlns:a16="http://schemas.microsoft.com/office/drawing/2014/main" id="{E5232D91-EA10-487F-B996-8F60CE2A54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A2569367-8190-4663-B9EC-48A279D7E78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a:extLst>
              <a:ext uri="{FF2B5EF4-FFF2-40B4-BE49-F238E27FC236}">
                <a16:creationId xmlns:a16="http://schemas.microsoft.com/office/drawing/2014/main" id="{8EA6A4B3-9E7F-4621-BEBC-4BDA01AA9F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6245CD2-0FFB-493E-B6A2-C688059D3AD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a:extLst>
              <a:ext uri="{FF2B5EF4-FFF2-40B4-BE49-F238E27FC236}">
                <a16:creationId xmlns:a16="http://schemas.microsoft.com/office/drawing/2014/main" id="{E8A02875-BB52-4EE9-B5CE-4B301A5FB85D}"/>
              </a:ext>
            </a:extLst>
          </p:cNvPr>
          <p:cNvSpPr>
            <a:spLocks noGrp="1"/>
          </p:cNvSpPr>
          <p:nvPr>
            <p:ph type="dt" sz="half" idx="10"/>
          </p:nvPr>
        </p:nvSpPr>
        <p:spPr/>
        <p:txBody>
          <a:bodyPr/>
          <a:lstStyle/>
          <a:p>
            <a:fld id="{AC94064D-47FE-4138-9E26-501C154C0049}" type="datetime1">
              <a:rPr lang="en-US" smtClean="0"/>
              <a:t>8/24/2020</a:t>
            </a:fld>
            <a:endParaRPr lang="en-US"/>
          </a:p>
        </p:txBody>
      </p:sp>
      <p:sp>
        <p:nvSpPr>
          <p:cNvPr id="8" name="Tijdelijke aanduiding voor voettekst 7">
            <a:extLst>
              <a:ext uri="{FF2B5EF4-FFF2-40B4-BE49-F238E27FC236}">
                <a16:creationId xmlns:a16="http://schemas.microsoft.com/office/drawing/2014/main" id="{C3FC9FC8-1044-4396-A916-F333DA7D62C0}"/>
              </a:ext>
            </a:extLst>
          </p:cNvPr>
          <p:cNvSpPr>
            <a:spLocks noGrp="1"/>
          </p:cNvSpPr>
          <p:nvPr>
            <p:ph type="ftr" sz="quarter" idx="11"/>
          </p:nvPr>
        </p:nvSpPr>
        <p:spPr/>
        <p:txBody>
          <a:bodyPr/>
          <a:lstStyle/>
          <a:p>
            <a:endParaRPr lang="en-US"/>
          </a:p>
        </p:txBody>
      </p:sp>
      <p:sp>
        <p:nvSpPr>
          <p:cNvPr id="9" name="Tijdelijke aanduiding voor dianummer 8">
            <a:extLst>
              <a:ext uri="{FF2B5EF4-FFF2-40B4-BE49-F238E27FC236}">
                <a16:creationId xmlns:a16="http://schemas.microsoft.com/office/drawing/2014/main" id="{47FE009F-8739-48F1-B5A9-01402AB2A1BA}"/>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392291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1E827F-4BC6-4FCE-A701-E6C9DD5DB941}"/>
              </a:ext>
            </a:extLst>
          </p:cNvPr>
          <p:cNvSpPr>
            <a:spLocks noGrp="1"/>
          </p:cNvSpPr>
          <p:nvPr>
            <p:ph type="title"/>
          </p:nvPr>
        </p:nvSpPr>
        <p:spPr/>
        <p:txBody>
          <a:bodyPr/>
          <a:lstStyle/>
          <a:p>
            <a:r>
              <a:rPr lang="nl-NL"/>
              <a:t>Klik om stijl te bewerken</a:t>
            </a:r>
            <a:endParaRPr lang="en-US"/>
          </a:p>
        </p:txBody>
      </p:sp>
      <p:sp>
        <p:nvSpPr>
          <p:cNvPr id="3" name="Tijdelijke aanduiding voor datum 2">
            <a:extLst>
              <a:ext uri="{FF2B5EF4-FFF2-40B4-BE49-F238E27FC236}">
                <a16:creationId xmlns:a16="http://schemas.microsoft.com/office/drawing/2014/main" id="{8944ECCE-2319-4CC9-9F47-34D29432D03B}"/>
              </a:ext>
            </a:extLst>
          </p:cNvPr>
          <p:cNvSpPr>
            <a:spLocks noGrp="1"/>
          </p:cNvSpPr>
          <p:nvPr>
            <p:ph type="dt" sz="half" idx="10"/>
          </p:nvPr>
        </p:nvSpPr>
        <p:spPr/>
        <p:txBody>
          <a:bodyPr/>
          <a:lstStyle/>
          <a:p>
            <a:fld id="{CA1C0822-D0DA-4210-B386-A65BDFE90692}" type="datetime1">
              <a:rPr lang="en-US" smtClean="0"/>
              <a:t>8/24/2020</a:t>
            </a:fld>
            <a:endParaRPr lang="en-US"/>
          </a:p>
        </p:txBody>
      </p:sp>
      <p:sp>
        <p:nvSpPr>
          <p:cNvPr id="4" name="Tijdelijke aanduiding voor voettekst 3">
            <a:extLst>
              <a:ext uri="{FF2B5EF4-FFF2-40B4-BE49-F238E27FC236}">
                <a16:creationId xmlns:a16="http://schemas.microsoft.com/office/drawing/2014/main" id="{F70905CD-E8DB-492A-BC1F-B530EF6257CC}"/>
              </a:ext>
            </a:extLst>
          </p:cNvPr>
          <p:cNvSpPr>
            <a:spLocks noGrp="1"/>
          </p:cNvSpPr>
          <p:nvPr>
            <p:ph type="ftr" sz="quarter" idx="11"/>
          </p:nvPr>
        </p:nvSpPr>
        <p:spPr/>
        <p:txBody>
          <a:bodyPr/>
          <a:lstStyle/>
          <a:p>
            <a:endParaRPr lang="en-US"/>
          </a:p>
        </p:txBody>
      </p:sp>
      <p:sp>
        <p:nvSpPr>
          <p:cNvPr id="5" name="Tijdelijke aanduiding voor dianummer 4">
            <a:extLst>
              <a:ext uri="{FF2B5EF4-FFF2-40B4-BE49-F238E27FC236}">
                <a16:creationId xmlns:a16="http://schemas.microsoft.com/office/drawing/2014/main" id="{F829B0D4-BFA2-4FAF-8FB2-C23E3BBF2EA0}"/>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197586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C3E57C4-3382-4158-9152-31D49162568B}"/>
              </a:ext>
            </a:extLst>
          </p:cNvPr>
          <p:cNvSpPr>
            <a:spLocks noGrp="1"/>
          </p:cNvSpPr>
          <p:nvPr>
            <p:ph type="dt" sz="half" idx="10"/>
          </p:nvPr>
        </p:nvSpPr>
        <p:spPr/>
        <p:txBody>
          <a:bodyPr/>
          <a:lstStyle/>
          <a:p>
            <a:fld id="{21E6F1EC-F4CE-41E0-B28B-ACE6C644BB89}" type="datetime1">
              <a:rPr lang="en-US" smtClean="0"/>
              <a:t>8/24/2020</a:t>
            </a:fld>
            <a:endParaRPr lang="en-US"/>
          </a:p>
        </p:txBody>
      </p:sp>
      <p:sp>
        <p:nvSpPr>
          <p:cNvPr id="3" name="Tijdelijke aanduiding voor voettekst 2">
            <a:extLst>
              <a:ext uri="{FF2B5EF4-FFF2-40B4-BE49-F238E27FC236}">
                <a16:creationId xmlns:a16="http://schemas.microsoft.com/office/drawing/2014/main" id="{C2F515B6-F5F9-4EA1-83FE-91F2DDCE5D40}"/>
              </a:ext>
            </a:extLst>
          </p:cNvPr>
          <p:cNvSpPr>
            <a:spLocks noGrp="1"/>
          </p:cNvSpPr>
          <p:nvPr>
            <p:ph type="ftr" sz="quarter" idx="11"/>
          </p:nvPr>
        </p:nvSpPr>
        <p:spPr/>
        <p:txBody>
          <a:bodyPr/>
          <a:lstStyle/>
          <a:p>
            <a:endParaRPr lang="en-US"/>
          </a:p>
        </p:txBody>
      </p:sp>
      <p:sp>
        <p:nvSpPr>
          <p:cNvPr id="4" name="Tijdelijke aanduiding voor dianummer 3">
            <a:extLst>
              <a:ext uri="{FF2B5EF4-FFF2-40B4-BE49-F238E27FC236}">
                <a16:creationId xmlns:a16="http://schemas.microsoft.com/office/drawing/2014/main" id="{4C90E4AD-B0F4-4CA9-879B-565ACCDB5B23}"/>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3617483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511525-7CA2-4EE6-8F66-7A1CA56FD41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a:p>
        </p:txBody>
      </p:sp>
      <p:sp>
        <p:nvSpPr>
          <p:cNvPr id="3" name="Tijdelijke aanduiding voor inhoud 2">
            <a:extLst>
              <a:ext uri="{FF2B5EF4-FFF2-40B4-BE49-F238E27FC236}">
                <a16:creationId xmlns:a16="http://schemas.microsoft.com/office/drawing/2014/main" id="{906D3961-60BA-432A-9223-266C5FED7C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a:extLst>
              <a:ext uri="{FF2B5EF4-FFF2-40B4-BE49-F238E27FC236}">
                <a16:creationId xmlns:a16="http://schemas.microsoft.com/office/drawing/2014/main" id="{160904B4-D593-4A25-A91F-834E422A8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66DF36D-BE5F-4036-A17C-4C9A13F1BD15}"/>
              </a:ext>
            </a:extLst>
          </p:cNvPr>
          <p:cNvSpPr>
            <a:spLocks noGrp="1"/>
          </p:cNvSpPr>
          <p:nvPr>
            <p:ph type="dt" sz="half" idx="10"/>
          </p:nvPr>
        </p:nvSpPr>
        <p:spPr/>
        <p:txBody>
          <a:bodyPr/>
          <a:lstStyle/>
          <a:p>
            <a:fld id="{DFBEBC3A-06C9-4C07-B4BA-AB4A65EFAA0F}" type="datetime1">
              <a:rPr lang="en-US" smtClean="0"/>
              <a:t>8/24/2020</a:t>
            </a:fld>
            <a:endParaRPr lang="en-US"/>
          </a:p>
        </p:txBody>
      </p:sp>
      <p:sp>
        <p:nvSpPr>
          <p:cNvPr id="6" name="Tijdelijke aanduiding voor voettekst 5">
            <a:extLst>
              <a:ext uri="{FF2B5EF4-FFF2-40B4-BE49-F238E27FC236}">
                <a16:creationId xmlns:a16="http://schemas.microsoft.com/office/drawing/2014/main" id="{D99145CA-B7A0-41C2-849E-999818AB7EAB}"/>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7E87D34E-4E9B-4F48-B29F-D2F0DB5149ED}"/>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114606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15273D-9713-4308-ACB2-55289425A00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a:p>
        </p:txBody>
      </p:sp>
      <p:sp>
        <p:nvSpPr>
          <p:cNvPr id="3" name="Tijdelijke aanduiding voor afbeelding 2">
            <a:extLst>
              <a:ext uri="{FF2B5EF4-FFF2-40B4-BE49-F238E27FC236}">
                <a16:creationId xmlns:a16="http://schemas.microsoft.com/office/drawing/2014/main" id="{FEE08103-74E1-4DEC-9E11-D99DABF127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a:extLst>
              <a:ext uri="{FF2B5EF4-FFF2-40B4-BE49-F238E27FC236}">
                <a16:creationId xmlns:a16="http://schemas.microsoft.com/office/drawing/2014/main" id="{65C4D1A9-9278-41B3-8BDA-E335CE1CB7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6656015-B61C-4007-BE53-F4A91A4E7E9C}"/>
              </a:ext>
            </a:extLst>
          </p:cNvPr>
          <p:cNvSpPr>
            <a:spLocks noGrp="1"/>
          </p:cNvSpPr>
          <p:nvPr>
            <p:ph type="dt" sz="half" idx="10"/>
          </p:nvPr>
        </p:nvSpPr>
        <p:spPr/>
        <p:txBody>
          <a:bodyPr/>
          <a:lstStyle/>
          <a:p>
            <a:fld id="{D84EEB02-1C96-4B0F-AA67-38F5BD407299}" type="datetime1">
              <a:rPr lang="en-US" smtClean="0"/>
              <a:t>8/24/2020</a:t>
            </a:fld>
            <a:endParaRPr lang="en-US"/>
          </a:p>
        </p:txBody>
      </p:sp>
      <p:sp>
        <p:nvSpPr>
          <p:cNvPr id="6" name="Tijdelijke aanduiding voor voettekst 5">
            <a:extLst>
              <a:ext uri="{FF2B5EF4-FFF2-40B4-BE49-F238E27FC236}">
                <a16:creationId xmlns:a16="http://schemas.microsoft.com/office/drawing/2014/main" id="{D10ED9BF-4693-41C9-9305-A5BEC91444A9}"/>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34778808-0596-4D07-99D6-F63F88C8678E}"/>
              </a:ext>
            </a:extLst>
          </p:cNvPr>
          <p:cNvSpPr>
            <a:spLocks noGrp="1"/>
          </p:cNvSpPr>
          <p:nvPr>
            <p:ph type="sldNum" sz="quarter" idx="12"/>
          </p:nvPr>
        </p:nvSpPr>
        <p:spPr/>
        <p:txBody>
          <a:bodyPr/>
          <a:lstStyle/>
          <a:p>
            <a:fld id="{EEBA3140-4F69-4490-8625-44D9931C6AA2}" type="slidenum">
              <a:rPr lang="en-US" smtClean="0"/>
              <a:t>‹nr.›</a:t>
            </a:fld>
            <a:endParaRPr lang="en-US"/>
          </a:p>
        </p:txBody>
      </p:sp>
    </p:spTree>
    <p:extLst>
      <p:ext uri="{BB962C8B-B14F-4D97-AF65-F5344CB8AC3E}">
        <p14:creationId xmlns:p14="http://schemas.microsoft.com/office/powerpoint/2010/main" val="373623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B3A1987-116C-41C4-9DDF-DF9F04F4D7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ijdelijke aanduiding voor tekst 2">
            <a:extLst>
              <a:ext uri="{FF2B5EF4-FFF2-40B4-BE49-F238E27FC236}">
                <a16:creationId xmlns:a16="http://schemas.microsoft.com/office/drawing/2014/main" id="{C0E6E2CE-C19A-4538-B6FA-9FE39B2862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E2A83771-2591-4ED3-8FEF-9418CB34D6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FB4D1-63BA-4B31-AD19-E2EF23BE0DC0}" type="datetime1">
              <a:rPr lang="en-US" smtClean="0"/>
              <a:t>8/24/2020</a:t>
            </a:fld>
            <a:endParaRPr lang="en-US"/>
          </a:p>
        </p:txBody>
      </p:sp>
      <p:sp>
        <p:nvSpPr>
          <p:cNvPr id="5" name="Tijdelijke aanduiding voor voettekst 4">
            <a:extLst>
              <a:ext uri="{FF2B5EF4-FFF2-40B4-BE49-F238E27FC236}">
                <a16:creationId xmlns:a16="http://schemas.microsoft.com/office/drawing/2014/main" id="{B23CBA4E-C159-4610-B8DA-274578FBB1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a:extLst>
              <a:ext uri="{FF2B5EF4-FFF2-40B4-BE49-F238E27FC236}">
                <a16:creationId xmlns:a16="http://schemas.microsoft.com/office/drawing/2014/main" id="{4C675A80-75A7-4CD6-BF43-1FBCF4490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BA3140-4F69-4490-8625-44D9931C6AA2}" type="slidenum">
              <a:rPr lang="en-US" smtClean="0"/>
              <a:t>‹nr.›</a:t>
            </a:fld>
            <a:endParaRPr lang="en-US"/>
          </a:p>
        </p:txBody>
      </p:sp>
    </p:spTree>
    <p:extLst>
      <p:ext uri="{BB962C8B-B14F-4D97-AF65-F5344CB8AC3E}">
        <p14:creationId xmlns:p14="http://schemas.microsoft.com/office/powerpoint/2010/main" val="2152401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D07BD0C6-577E-4457-8A14-E0D0C5508DCA}"/>
              </a:ext>
            </a:extLst>
          </p:cNvPr>
          <p:cNvSpPr>
            <a:spLocks noGrp="1"/>
          </p:cNvSpPr>
          <p:nvPr>
            <p:ph type="ctrTitle"/>
          </p:nvPr>
        </p:nvSpPr>
        <p:spPr>
          <a:xfrm>
            <a:off x="1524000" y="1238731"/>
            <a:ext cx="9144000" cy="2387600"/>
          </a:xfrm>
        </p:spPr>
        <p:txBody>
          <a:bodyPr>
            <a:normAutofit fontScale="90000"/>
          </a:bodyPr>
          <a:lstStyle/>
          <a:p>
            <a:r>
              <a:rPr lang="en-US" sz="4800" dirty="0"/>
              <a:t>Visualizing local variation in the Coffin Texts.</a:t>
            </a:r>
            <a:br>
              <a:rPr lang="en-US" sz="4800" dirty="0"/>
            </a:br>
            <a:r>
              <a:rPr lang="en-US" sz="3100" i="1" dirty="0"/>
              <a:t>How to use biomedical algorithms for ancient languages</a:t>
            </a:r>
            <a:r>
              <a:rPr lang="en-US" sz="4800" dirty="0"/>
              <a:t>.</a:t>
            </a:r>
          </a:p>
        </p:txBody>
      </p:sp>
      <p:sp>
        <p:nvSpPr>
          <p:cNvPr id="3" name="Ondertitel 2">
            <a:extLst>
              <a:ext uri="{FF2B5EF4-FFF2-40B4-BE49-F238E27FC236}">
                <a16:creationId xmlns:a16="http://schemas.microsoft.com/office/drawing/2014/main" id="{6E8C8C01-8D03-4F96-ACB0-11D4EC7C72DA}"/>
              </a:ext>
            </a:extLst>
          </p:cNvPr>
          <p:cNvSpPr>
            <a:spLocks noGrp="1"/>
          </p:cNvSpPr>
          <p:nvPr>
            <p:ph type="subTitle" idx="1"/>
          </p:nvPr>
        </p:nvSpPr>
        <p:spPr>
          <a:xfrm>
            <a:off x="433223" y="5060368"/>
            <a:ext cx="2065234" cy="558901"/>
          </a:xfrm>
        </p:spPr>
        <p:txBody>
          <a:bodyPr>
            <a:normAutofit fontScale="85000" lnSpcReduction="10000"/>
          </a:bodyPr>
          <a:lstStyle/>
          <a:p>
            <a:r>
              <a:rPr lang="en-US" dirty="0"/>
              <a:t>Jorke Grotenhuis</a:t>
            </a:r>
          </a:p>
        </p:txBody>
      </p:sp>
      <p:pic>
        <p:nvPicPr>
          <p:cNvPr id="5" name="Afbeelding 4">
            <a:extLst>
              <a:ext uri="{FF2B5EF4-FFF2-40B4-BE49-F238E27FC236}">
                <a16:creationId xmlns:a16="http://schemas.microsoft.com/office/drawing/2014/main" id="{315D2E3C-57C4-43F2-9A2F-C935DFE74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757" y="5619269"/>
            <a:ext cx="2140700" cy="931834"/>
          </a:xfrm>
          <a:prstGeom prst="rect">
            <a:avLst/>
          </a:prstGeom>
        </p:spPr>
      </p:pic>
      <p:pic>
        <p:nvPicPr>
          <p:cNvPr id="7" name="Graphic 6">
            <a:extLst>
              <a:ext uri="{FF2B5EF4-FFF2-40B4-BE49-F238E27FC236}">
                <a16:creationId xmlns:a16="http://schemas.microsoft.com/office/drawing/2014/main" id="{9B30E558-98FF-4F2C-8E2D-7A64D33903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41704" y="5710707"/>
            <a:ext cx="840396" cy="840396"/>
          </a:xfrm>
          <a:prstGeom prst="rect">
            <a:avLst/>
          </a:prstGeom>
        </p:spPr>
      </p:pic>
    </p:spTree>
    <p:extLst>
      <p:ext uri="{BB962C8B-B14F-4D97-AF65-F5344CB8AC3E}">
        <p14:creationId xmlns:p14="http://schemas.microsoft.com/office/powerpoint/2010/main" val="373132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9CF789-0876-4EAF-B926-F9F6E695CDA8}"/>
              </a:ext>
            </a:extLst>
          </p:cNvPr>
          <p:cNvSpPr>
            <a:spLocks noGrp="1"/>
          </p:cNvSpPr>
          <p:nvPr>
            <p:ph type="title"/>
          </p:nvPr>
        </p:nvSpPr>
        <p:spPr/>
        <p:txBody>
          <a:bodyPr/>
          <a:lstStyle/>
          <a:p>
            <a:r>
              <a:rPr lang="en-GB" dirty="0"/>
              <a:t>Coffin Texts</a:t>
            </a:r>
          </a:p>
        </p:txBody>
      </p:sp>
      <p:sp>
        <p:nvSpPr>
          <p:cNvPr id="3" name="Tijdelijke aanduiding voor inhoud 2">
            <a:extLst>
              <a:ext uri="{FF2B5EF4-FFF2-40B4-BE49-F238E27FC236}">
                <a16:creationId xmlns:a16="http://schemas.microsoft.com/office/drawing/2014/main" id="{CC0312F8-AE7D-4AF2-890E-568C4A1601AC}"/>
              </a:ext>
            </a:extLst>
          </p:cNvPr>
          <p:cNvSpPr>
            <a:spLocks noGrp="1"/>
          </p:cNvSpPr>
          <p:nvPr>
            <p:ph idx="1"/>
          </p:nvPr>
        </p:nvSpPr>
        <p:spPr/>
        <p:txBody>
          <a:bodyPr/>
          <a:lstStyle/>
          <a:p>
            <a:r>
              <a:rPr lang="en-GB" dirty="0"/>
              <a:t>Mortuary literature of the 11</a:t>
            </a:r>
            <a:r>
              <a:rPr lang="en-GB" baseline="30000" dirty="0"/>
              <a:t>th</a:t>
            </a:r>
            <a:r>
              <a:rPr lang="en-GB" dirty="0"/>
              <a:t>/12</a:t>
            </a:r>
            <a:r>
              <a:rPr lang="en-GB" baseline="30000" dirty="0"/>
              <a:t>th</a:t>
            </a:r>
            <a:r>
              <a:rPr lang="en-GB" dirty="0"/>
              <a:t> dynasty of the Middle Kingdom (2000-1800 BC)</a:t>
            </a:r>
          </a:p>
          <a:p>
            <a:r>
              <a:rPr lang="en-GB" dirty="0"/>
              <a:t>Part of an continues tradition: Pyramid Text &gt; Coffin Texts &gt; Book of the Dead.</a:t>
            </a:r>
          </a:p>
          <a:p>
            <a:r>
              <a:rPr lang="en-GB" dirty="0"/>
              <a:t>Written on the inside of Coffins (hence the name), although it occurs on other supports (tombs, papyri) as well.</a:t>
            </a:r>
          </a:p>
          <a:p>
            <a:r>
              <a:rPr lang="en-GB" dirty="0"/>
              <a:t>For the elite of the elite</a:t>
            </a:r>
          </a:p>
          <a:p>
            <a:r>
              <a:rPr lang="en-GB" dirty="0"/>
              <a:t>Decoration made in the region where it was found (usually).</a:t>
            </a:r>
          </a:p>
          <a:p>
            <a:endParaRPr lang="nl-NL" dirty="0"/>
          </a:p>
        </p:txBody>
      </p:sp>
      <p:sp>
        <p:nvSpPr>
          <p:cNvPr id="4" name="Tijdelijke aanduiding voor dianummer 3">
            <a:extLst>
              <a:ext uri="{FF2B5EF4-FFF2-40B4-BE49-F238E27FC236}">
                <a16:creationId xmlns:a16="http://schemas.microsoft.com/office/drawing/2014/main" id="{6CA9B490-9641-47D6-90F4-49FF3810309B}"/>
              </a:ext>
            </a:extLst>
          </p:cNvPr>
          <p:cNvSpPr>
            <a:spLocks noGrp="1"/>
          </p:cNvSpPr>
          <p:nvPr>
            <p:ph type="sldNum" sz="quarter" idx="12"/>
          </p:nvPr>
        </p:nvSpPr>
        <p:spPr/>
        <p:txBody>
          <a:bodyPr/>
          <a:lstStyle/>
          <a:p>
            <a:fld id="{EEBA3140-4F69-4490-8625-44D9931C6AA2}" type="slidenum">
              <a:rPr lang="en-US" smtClean="0"/>
              <a:t>2</a:t>
            </a:fld>
            <a:endParaRPr lang="en-US"/>
          </a:p>
        </p:txBody>
      </p:sp>
    </p:spTree>
    <p:extLst>
      <p:ext uri="{BB962C8B-B14F-4D97-AF65-F5344CB8AC3E}">
        <p14:creationId xmlns:p14="http://schemas.microsoft.com/office/powerpoint/2010/main" val="154208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3</a:t>
            </a:fld>
            <a:endParaRPr lang="en-US"/>
          </a:p>
        </p:txBody>
      </p:sp>
      <p:pic>
        <p:nvPicPr>
          <p:cNvPr id="8" name="Afbeelding 7">
            <a:extLst>
              <a:ext uri="{FF2B5EF4-FFF2-40B4-BE49-F238E27FC236}">
                <a16:creationId xmlns:a16="http://schemas.microsoft.com/office/drawing/2014/main" id="{0126445F-192B-4B53-B965-9D46F517DB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4767263"/>
            <a:ext cx="2298700" cy="1409700"/>
          </a:xfrm>
          <a:prstGeom prst="rect">
            <a:avLst/>
          </a:prstGeom>
        </p:spPr>
      </p:pic>
      <p:pic>
        <p:nvPicPr>
          <p:cNvPr id="10" name="Afbeelding 9">
            <a:extLst>
              <a:ext uri="{FF2B5EF4-FFF2-40B4-BE49-F238E27FC236}">
                <a16:creationId xmlns:a16="http://schemas.microsoft.com/office/drawing/2014/main" id="{1152AFA9-8677-4EDB-B7BA-4499674F9A07}"/>
              </a:ext>
            </a:extLst>
          </p:cNvPr>
          <p:cNvPicPr>
            <a:picLocks noChangeAspect="1"/>
          </p:cNvPicPr>
          <p:nvPr/>
        </p:nvPicPr>
        <p:blipFill>
          <a:blip r:embed="rId4"/>
          <a:stretch>
            <a:fillRect/>
          </a:stretch>
        </p:blipFill>
        <p:spPr>
          <a:xfrm>
            <a:off x="4299625" y="681037"/>
            <a:ext cx="7220585" cy="390362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77513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a:p>
            <a:r>
              <a:rPr lang="en-US" dirty="0"/>
              <a:t>Create analysis files</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4</a:t>
            </a:fld>
            <a:endParaRPr lang="en-US"/>
          </a:p>
        </p:txBody>
      </p:sp>
      <p:pic>
        <p:nvPicPr>
          <p:cNvPr id="5" name="Afbeelding 4">
            <a:extLst>
              <a:ext uri="{FF2B5EF4-FFF2-40B4-BE49-F238E27FC236}">
                <a16:creationId xmlns:a16="http://schemas.microsoft.com/office/drawing/2014/main" id="{01E14E55-024C-4971-86DD-73A2480D9F4D}"/>
              </a:ext>
            </a:extLst>
          </p:cNvPr>
          <p:cNvPicPr>
            <a:picLocks noChangeAspect="1"/>
          </p:cNvPicPr>
          <p:nvPr/>
        </p:nvPicPr>
        <p:blipFill>
          <a:blip r:embed="rId3"/>
          <a:stretch>
            <a:fillRect/>
          </a:stretch>
        </p:blipFill>
        <p:spPr>
          <a:xfrm>
            <a:off x="1031132" y="2746781"/>
            <a:ext cx="9883302" cy="374774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5500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a:p>
            <a:r>
              <a:rPr lang="en-US" dirty="0"/>
              <a:t>Create analysis files</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5</a:t>
            </a:fld>
            <a:endParaRPr lang="en-US"/>
          </a:p>
        </p:txBody>
      </p:sp>
      <p:pic>
        <p:nvPicPr>
          <p:cNvPr id="6" name="Afbeelding 5">
            <a:extLst>
              <a:ext uri="{FF2B5EF4-FFF2-40B4-BE49-F238E27FC236}">
                <a16:creationId xmlns:a16="http://schemas.microsoft.com/office/drawing/2014/main" id="{B4E8CD4E-9E80-4D4E-B4B5-3F232407A0E4}"/>
              </a:ext>
            </a:extLst>
          </p:cNvPr>
          <p:cNvPicPr>
            <a:picLocks noChangeAspect="1"/>
          </p:cNvPicPr>
          <p:nvPr/>
        </p:nvPicPr>
        <p:blipFill>
          <a:blip r:embed="rId3"/>
          <a:stretch>
            <a:fillRect/>
          </a:stretch>
        </p:blipFill>
        <p:spPr>
          <a:xfrm>
            <a:off x="4279249" y="1290305"/>
            <a:ext cx="7534609" cy="427738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74527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a:p>
            <a:r>
              <a:rPr lang="en-US" dirty="0"/>
              <a:t>Create analysis files</a:t>
            </a:r>
          </a:p>
          <a:p>
            <a:r>
              <a:rPr lang="en-US" dirty="0"/>
              <a:t>Spells as proteins</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6</a:t>
            </a:fld>
            <a:endParaRPr lang="en-US"/>
          </a:p>
        </p:txBody>
      </p:sp>
      <p:pic>
        <p:nvPicPr>
          <p:cNvPr id="6" name="Afbeelding 5">
            <a:extLst>
              <a:ext uri="{FF2B5EF4-FFF2-40B4-BE49-F238E27FC236}">
                <a16:creationId xmlns:a16="http://schemas.microsoft.com/office/drawing/2014/main" id="{5302ABFB-18CD-4A03-BA74-FD3DC649C8B0}"/>
              </a:ext>
            </a:extLst>
          </p:cNvPr>
          <p:cNvPicPr>
            <a:picLocks noChangeAspect="1"/>
          </p:cNvPicPr>
          <p:nvPr/>
        </p:nvPicPr>
        <p:blipFill>
          <a:blip r:embed="rId3"/>
          <a:stretch>
            <a:fillRect/>
          </a:stretch>
        </p:blipFill>
        <p:spPr>
          <a:xfrm>
            <a:off x="4279765" y="971904"/>
            <a:ext cx="7581900" cy="52578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25509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a:p>
            <a:r>
              <a:rPr lang="en-US" dirty="0"/>
              <a:t>Create analysis files</a:t>
            </a:r>
          </a:p>
          <a:p>
            <a:r>
              <a:rPr lang="en-US" dirty="0"/>
              <a:t>Spells as proteins</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7</a:t>
            </a:fld>
            <a:endParaRPr lang="en-US"/>
          </a:p>
        </p:txBody>
      </p:sp>
      <p:pic>
        <p:nvPicPr>
          <p:cNvPr id="5" name="Afbeelding 4">
            <a:extLst>
              <a:ext uri="{FF2B5EF4-FFF2-40B4-BE49-F238E27FC236}">
                <a16:creationId xmlns:a16="http://schemas.microsoft.com/office/drawing/2014/main" id="{5C67961F-1383-48F4-A748-C5E1F1C3B162}"/>
              </a:ext>
            </a:extLst>
          </p:cNvPr>
          <p:cNvPicPr>
            <a:picLocks noChangeAspect="1"/>
          </p:cNvPicPr>
          <p:nvPr/>
        </p:nvPicPr>
        <p:blipFill>
          <a:blip r:embed="rId3"/>
          <a:stretch>
            <a:fillRect/>
          </a:stretch>
        </p:blipFill>
        <p:spPr>
          <a:xfrm>
            <a:off x="3119336" y="3962146"/>
            <a:ext cx="4762500" cy="1095375"/>
          </a:xfrm>
          <a:prstGeom prst="rect">
            <a:avLst/>
          </a:prstGeom>
        </p:spPr>
      </p:pic>
      <p:pic>
        <p:nvPicPr>
          <p:cNvPr id="7" name="Afbeelding 6">
            <a:extLst>
              <a:ext uri="{FF2B5EF4-FFF2-40B4-BE49-F238E27FC236}">
                <a16:creationId xmlns:a16="http://schemas.microsoft.com/office/drawing/2014/main" id="{1CF3CA9A-9493-4626-9A45-3B443431CDA2}"/>
              </a:ext>
            </a:extLst>
          </p:cNvPr>
          <p:cNvPicPr>
            <a:picLocks noChangeAspect="1"/>
          </p:cNvPicPr>
          <p:nvPr/>
        </p:nvPicPr>
        <p:blipFill>
          <a:blip r:embed="rId4"/>
          <a:stretch>
            <a:fillRect/>
          </a:stretch>
        </p:blipFill>
        <p:spPr>
          <a:xfrm>
            <a:off x="1066800" y="5595144"/>
            <a:ext cx="9791700" cy="447675"/>
          </a:xfrm>
          <a:prstGeom prst="rect">
            <a:avLst/>
          </a:prstGeom>
        </p:spPr>
      </p:pic>
    </p:spTree>
    <p:extLst>
      <p:ext uri="{BB962C8B-B14F-4D97-AF65-F5344CB8AC3E}">
        <p14:creationId xmlns:p14="http://schemas.microsoft.com/office/powerpoint/2010/main" val="1375454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52B5F-3263-47FE-92C7-1DDB9640FBCF}"/>
              </a:ext>
            </a:extLst>
          </p:cNvPr>
          <p:cNvSpPr>
            <a:spLocks noGrp="1"/>
          </p:cNvSpPr>
          <p:nvPr>
            <p:ph type="title"/>
          </p:nvPr>
        </p:nvSpPr>
        <p:spPr/>
        <p:txBody>
          <a:bodyPr/>
          <a:lstStyle/>
          <a:p>
            <a:r>
              <a:rPr lang="en-US" dirty="0"/>
              <a:t>Method</a:t>
            </a:r>
          </a:p>
        </p:txBody>
      </p:sp>
      <p:sp>
        <p:nvSpPr>
          <p:cNvPr id="3" name="Tijdelijke aanduiding voor inhoud 2">
            <a:extLst>
              <a:ext uri="{FF2B5EF4-FFF2-40B4-BE49-F238E27FC236}">
                <a16:creationId xmlns:a16="http://schemas.microsoft.com/office/drawing/2014/main" id="{2774DF1D-E5F8-4D3A-B021-FC83B2FF9723}"/>
              </a:ext>
            </a:extLst>
          </p:cNvPr>
          <p:cNvSpPr>
            <a:spLocks noGrp="1"/>
          </p:cNvSpPr>
          <p:nvPr>
            <p:ph idx="1"/>
          </p:nvPr>
        </p:nvSpPr>
        <p:spPr/>
        <p:txBody>
          <a:bodyPr/>
          <a:lstStyle/>
          <a:p>
            <a:r>
              <a:rPr lang="en-US" dirty="0"/>
              <a:t>Encoding a database</a:t>
            </a:r>
          </a:p>
          <a:p>
            <a:r>
              <a:rPr lang="en-US" dirty="0"/>
              <a:t>Create analysis files</a:t>
            </a:r>
          </a:p>
          <a:p>
            <a:r>
              <a:rPr lang="en-US" dirty="0"/>
              <a:t>Spells as proteins</a:t>
            </a:r>
          </a:p>
          <a:p>
            <a:r>
              <a:rPr lang="en-US" dirty="0"/>
              <a:t>Visualization</a:t>
            </a:r>
          </a:p>
        </p:txBody>
      </p:sp>
      <p:sp>
        <p:nvSpPr>
          <p:cNvPr id="4" name="Tijdelijke aanduiding voor dianummer 3">
            <a:extLst>
              <a:ext uri="{FF2B5EF4-FFF2-40B4-BE49-F238E27FC236}">
                <a16:creationId xmlns:a16="http://schemas.microsoft.com/office/drawing/2014/main" id="{7C6109E1-2535-4D51-B20F-5A2F1E97EF0C}"/>
              </a:ext>
            </a:extLst>
          </p:cNvPr>
          <p:cNvSpPr>
            <a:spLocks noGrp="1"/>
          </p:cNvSpPr>
          <p:nvPr>
            <p:ph type="sldNum" sz="quarter" idx="12"/>
          </p:nvPr>
        </p:nvSpPr>
        <p:spPr/>
        <p:txBody>
          <a:bodyPr/>
          <a:lstStyle/>
          <a:p>
            <a:fld id="{EEBA3140-4F69-4490-8625-44D9931C6AA2}" type="slidenum">
              <a:rPr lang="en-US" smtClean="0"/>
              <a:t>8</a:t>
            </a:fld>
            <a:endParaRPr lang="en-US"/>
          </a:p>
        </p:txBody>
      </p:sp>
      <p:pic>
        <p:nvPicPr>
          <p:cNvPr id="6" name="Afbeelding 5">
            <a:extLst>
              <a:ext uri="{FF2B5EF4-FFF2-40B4-BE49-F238E27FC236}">
                <a16:creationId xmlns:a16="http://schemas.microsoft.com/office/drawing/2014/main" id="{40634802-98CC-48E1-A94D-CC0CDF195D87}"/>
              </a:ext>
            </a:extLst>
          </p:cNvPr>
          <p:cNvPicPr>
            <a:picLocks noChangeAspect="1"/>
          </p:cNvPicPr>
          <p:nvPr/>
        </p:nvPicPr>
        <p:blipFill>
          <a:blip r:embed="rId3"/>
          <a:stretch>
            <a:fillRect/>
          </a:stretch>
        </p:blipFill>
        <p:spPr>
          <a:xfrm>
            <a:off x="873868" y="4353431"/>
            <a:ext cx="3714750" cy="1400175"/>
          </a:xfrm>
          <a:prstGeom prst="rect">
            <a:avLst/>
          </a:prstGeom>
        </p:spPr>
      </p:pic>
      <p:pic>
        <p:nvPicPr>
          <p:cNvPr id="9" name="Afbeelding 8">
            <a:extLst>
              <a:ext uri="{FF2B5EF4-FFF2-40B4-BE49-F238E27FC236}">
                <a16:creationId xmlns:a16="http://schemas.microsoft.com/office/drawing/2014/main" id="{3D52775E-8424-49F5-974F-EF36A5D8A655}"/>
              </a:ext>
            </a:extLst>
          </p:cNvPr>
          <p:cNvPicPr>
            <a:picLocks noChangeAspect="1"/>
          </p:cNvPicPr>
          <p:nvPr/>
        </p:nvPicPr>
        <p:blipFill rotWithShape="1">
          <a:blip r:embed="rId4">
            <a:extLst>
              <a:ext uri="{28A0092B-C50C-407E-A947-70E740481C1C}">
                <a14:useLocalDpi xmlns:a14="http://schemas.microsoft.com/office/drawing/2010/main" val="0"/>
              </a:ext>
            </a:extLst>
          </a:blip>
          <a:srcRect l="58645"/>
          <a:stretch/>
        </p:blipFill>
        <p:spPr>
          <a:xfrm>
            <a:off x="6361383" y="1646238"/>
            <a:ext cx="3424643" cy="332111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239825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44000">
              <a:schemeClr val="accent3">
                <a:lumMod val="0"/>
                <a:lumOff val="100000"/>
              </a:schemeClr>
            </a:gs>
            <a:gs pos="0">
              <a:schemeClr val="accent3">
                <a:lumMod val="45000"/>
                <a:lumOff val="55000"/>
              </a:schemeClr>
            </a:gs>
            <a:gs pos="1000">
              <a:schemeClr val="accent3">
                <a:lumMod val="45000"/>
                <a:lumOff val="55000"/>
              </a:schemeClr>
            </a:gs>
            <a:gs pos="15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40F954-587B-488C-BBD2-4200A6B53FF3}"/>
              </a:ext>
            </a:extLst>
          </p:cNvPr>
          <p:cNvSpPr>
            <a:spLocks noGrp="1"/>
          </p:cNvSpPr>
          <p:nvPr>
            <p:ph type="title"/>
          </p:nvPr>
        </p:nvSpPr>
        <p:spPr/>
        <p:txBody>
          <a:bodyPr/>
          <a:lstStyle/>
          <a:p>
            <a:r>
              <a:rPr lang="en-US" dirty="0"/>
              <a:t>Results</a:t>
            </a:r>
          </a:p>
        </p:txBody>
      </p:sp>
      <p:sp>
        <p:nvSpPr>
          <p:cNvPr id="4" name="Tijdelijke aanduiding voor dianummer 3">
            <a:extLst>
              <a:ext uri="{FF2B5EF4-FFF2-40B4-BE49-F238E27FC236}">
                <a16:creationId xmlns:a16="http://schemas.microsoft.com/office/drawing/2014/main" id="{3396EC14-BFE5-4ED1-8F7A-F831BAB3EFD5}"/>
              </a:ext>
            </a:extLst>
          </p:cNvPr>
          <p:cNvSpPr>
            <a:spLocks noGrp="1"/>
          </p:cNvSpPr>
          <p:nvPr>
            <p:ph type="sldNum" sz="quarter" idx="12"/>
          </p:nvPr>
        </p:nvSpPr>
        <p:spPr/>
        <p:txBody>
          <a:bodyPr/>
          <a:lstStyle/>
          <a:p>
            <a:fld id="{EEBA3140-4F69-4490-8625-44D9931C6AA2}" type="slidenum">
              <a:rPr lang="en-US" smtClean="0"/>
              <a:t>9</a:t>
            </a:fld>
            <a:endParaRPr lang="en-US"/>
          </a:p>
        </p:txBody>
      </p:sp>
      <p:pic>
        <p:nvPicPr>
          <p:cNvPr id="6" name="Afbeelding 5">
            <a:extLst>
              <a:ext uri="{FF2B5EF4-FFF2-40B4-BE49-F238E27FC236}">
                <a16:creationId xmlns:a16="http://schemas.microsoft.com/office/drawing/2014/main" id="{35933E45-3E02-4433-88F9-813418D0E7AB}"/>
              </a:ext>
            </a:extLst>
          </p:cNvPr>
          <p:cNvPicPr>
            <a:picLocks noChangeAspect="1"/>
          </p:cNvPicPr>
          <p:nvPr/>
        </p:nvPicPr>
        <p:blipFill>
          <a:blip r:embed="rId3"/>
          <a:stretch>
            <a:fillRect/>
          </a:stretch>
        </p:blipFill>
        <p:spPr>
          <a:xfrm>
            <a:off x="838200" y="1438942"/>
            <a:ext cx="8770224" cy="4917408"/>
          </a:xfrm>
          <a:prstGeom prst="rect">
            <a:avLst/>
          </a:prstGeom>
          <a:effectLst>
            <a:outerShdw blurRad="50800" dist="38100" dir="2700000" algn="tl" rotWithShape="0">
              <a:prstClr val="black">
                <a:alpha val="40000"/>
              </a:prstClr>
            </a:outerShdw>
          </a:effectLst>
        </p:spPr>
      </p:pic>
      <p:sp>
        <p:nvSpPr>
          <p:cNvPr id="7" name="Ovaal 6">
            <a:extLst>
              <a:ext uri="{FF2B5EF4-FFF2-40B4-BE49-F238E27FC236}">
                <a16:creationId xmlns:a16="http://schemas.microsoft.com/office/drawing/2014/main" id="{EB16E3B7-482F-4D40-B869-B48B72961E7A}"/>
              </a:ext>
            </a:extLst>
          </p:cNvPr>
          <p:cNvSpPr/>
          <p:nvPr/>
        </p:nvSpPr>
        <p:spPr>
          <a:xfrm>
            <a:off x="4917103" y="5251128"/>
            <a:ext cx="1646838" cy="691500"/>
          </a:xfrm>
          <a:prstGeom prst="ellipse">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al 2">
            <a:extLst>
              <a:ext uri="{FF2B5EF4-FFF2-40B4-BE49-F238E27FC236}">
                <a16:creationId xmlns:a16="http://schemas.microsoft.com/office/drawing/2014/main" id="{0903A1C0-9E7A-400E-AD87-A047BD3F30D7}"/>
              </a:ext>
            </a:extLst>
          </p:cNvPr>
          <p:cNvSpPr/>
          <p:nvPr/>
        </p:nvSpPr>
        <p:spPr>
          <a:xfrm>
            <a:off x="1732475" y="4089321"/>
            <a:ext cx="3559372" cy="1951555"/>
          </a:xfrm>
          <a:prstGeom prst="ellipse">
            <a:avLst/>
          </a:prstGeom>
          <a:solidFill>
            <a:schemeClr val="accent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al 4">
            <a:extLst>
              <a:ext uri="{FF2B5EF4-FFF2-40B4-BE49-F238E27FC236}">
                <a16:creationId xmlns:a16="http://schemas.microsoft.com/office/drawing/2014/main" id="{E988BB6F-AA61-4D53-9608-92F3C6A55664}"/>
              </a:ext>
            </a:extLst>
          </p:cNvPr>
          <p:cNvSpPr/>
          <p:nvPr/>
        </p:nvSpPr>
        <p:spPr>
          <a:xfrm rot="17625804">
            <a:off x="6289641" y="4060296"/>
            <a:ext cx="3163571" cy="1582441"/>
          </a:xfrm>
          <a:prstGeom prst="ellipse">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al 10">
            <a:extLst>
              <a:ext uri="{FF2B5EF4-FFF2-40B4-BE49-F238E27FC236}">
                <a16:creationId xmlns:a16="http://schemas.microsoft.com/office/drawing/2014/main" id="{9A431E79-E9B2-4D6D-B856-8DA3E1239133}"/>
              </a:ext>
            </a:extLst>
          </p:cNvPr>
          <p:cNvSpPr/>
          <p:nvPr/>
        </p:nvSpPr>
        <p:spPr>
          <a:xfrm>
            <a:off x="958699" y="4533089"/>
            <a:ext cx="773775" cy="447472"/>
          </a:xfrm>
          <a:prstGeom prst="ellipse">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kstvak 11">
            <a:extLst>
              <a:ext uri="{FF2B5EF4-FFF2-40B4-BE49-F238E27FC236}">
                <a16:creationId xmlns:a16="http://schemas.microsoft.com/office/drawing/2014/main" id="{B51ADF42-743D-4B46-B87A-670008074906}"/>
              </a:ext>
            </a:extLst>
          </p:cNvPr>
          <p:cNvSpPr txBox="1"/>
          <p:nvPr/>
        </p:nvSpPr>
        <p:spPr>
          <a:xfrm>
            <a:off x="3265968" y="6038454"/>
            <a:ext cx="678180" cy="276999"/>
          </a:xfrm>
          <a:prstGeom prst="rect">
            <a:avLst/>
          </a:prstGeom>
          <a:noFill/>
        </p:spPr>
        <p:txBody>
          <a:bodyPr wrap="square" rtlCol="0">
            <a:spAutoFit/>
          </a:bodyPr>
          <a:lstStyle/>
          <a:p>
            <a:r>
              <a:rPr lang="en-US" sz="1200" dirty="0"/>
              <a:t>Meir</a:t>
            </a:r>
            <a:endParaRPr lang="en-GB" sz="1200" dirty="0"/>
          </a:p>
        </p:txBody>
      </p:sp>
      <p:sp>
        <p:nvSpPr>
          <p:cNvPr id="13" name="Tekstvak 12">
            <a:extLst>
              <a:ext uri="{FF2B5EF4-FFF2-40B4-BE49-F238E27FC236}">
                <a16:creationId xmlns:a16="http://schemas.microsoft.com/office/drawing/2014/main" id="{871193D8-DE32-435D-920B-8AE01C4CB528}"/>
              </a:ext>
            </a:extLst>
          </p:cNvPr>
          <p:cNvSpPr txBox="1"/>
          <p:nvPr/>
        </p:nvSpPr>
        <p:spPr>
          <a:xfrm>
            <a:off x="5162191" y="5932900"/>
            <a:ext cx="1098556" cy="461665"/>
          </a:xfrm>
          <a:prstGeom prst="rect">
            <a:avLst/>
          </a:prstGeom>
          <a:noFill/>
        </p:spPr>
        <p:txBody>
          <a:bodyPr wrap="square" rtlCol="0">
            <a:spAutoFit/>
          </a:bodyPr>
          <a:lstStyle/>
          <a:p>
            <a:r>
              <a:rPr lang="en-US" sz="1200" dirty="0"/>
              <a:t>Deir el-</a:t>
            </a:r>
            <a:r>
              <a:rPr lang="en-US" sz="1200" dirty="0" err="1"/>
              <a:t>Bersha</a:t>
            </a:r>
            <a:r>
              <a:rPr lang="en-US" sz="1200" dirty="0"/>
              <a:t>, later period</a:t>
            </a:r>
            <a:endParaRPr lang="en-GB" sz="1200" dirty="0"/>
          </a:p>
        </p:txBody>
      </p:sp>
      <p:sp>
        <p:nvSpPr>
          <p:cNvPr id="15" name="Tekstvak 14">
            <a:extLst>
              <a:ext uri="{FF2B5EF4-FFF2-40B4-BE49-F238E27FC236}">
                <a16:creationId xmlns:a16="http://schemas.microsoft.com/office/drawing/2014/main" id="{A77B45EF-3DCE-427D-BC88-3C3434FD873C}"/>
              </a:ext>
            </a:extLst>
          </p:cNvPr>
          <p:cNvSpPr txBox="1"/>
          <p:nvPr/>
        </p:nvSpPr>
        <p:spPr>
          <a:xfrm>
            <a:off x="7896743" y="5946410"/>
            <a:ext cx="1098556" cy="461665"/>
          </a:xfrm>
          <a:prstGeom prst="rect">
            <a:avLst/>
          </a:prstGeom>
          <a:noFill/>
        </p:spPr>
        <p:txBody>
          <a:bodyPr wrap="square" rtlCol="0">
            <a:spAutoFit/>
          </a:bodyPr>
          <a:lstStyle/>
          <a:p>
            <a:r>
              <a:rPr lang="en-US" sz="1200" dirty="0"/>
              <a:t>Deir el-</a:t>
            </a:r>
            <a:r>
              <a:rPr lang="en-US" sz="1200" dirty="0" err="1"/>
              <a:t>Bersha</a:t>
            </a:r>
            <a:r>
              <a:rPr lang="en-US" sz="1200" dirty="0"/>
              <a:t>, earlier period</a:t>
            </a:r>
            <a:endParaRPr lang="en-GB" sz="1200" dirty="0"/>
          </a:p>
        </p:txBody>
      </p:sp>
      <p:sp>
        <p:nvSpPr>
          <p:cNvPr id="17" name="Tekstvak 16">
            <a:extLst>
              <a:ext uri="{FF2B5EF4-FFF2-40B4-BE49-F238E27FC236}">
                <a16:creationId xmlns:a16="http://schemas.microsoft.com/office/drawing/2014/main" id="{3BC74729-0FB1-48EF-AE5F-6F8A9DBC8097}"/>
              </a:ext>
            </a:extLst>
          </p:cNvPr>
          <p:cNvSpPr txBox="1"/>
          <p:nvPr/>
        </p:nvSpPr>
        <p:spPr>
          <a:xfrm>
            <a:off x="806763" y="4999798"/>
            <a:ext cx="925711" cy="276999"/>
          </a:xfrm>
          <a:prstGeom prst="rect">
            <a:avLst/>
          </a:prstGeom>
          <a:noFill/>
        </p:spPr>
        <p:txBody>
          <a:bodyPr wrap="square" rtlCol="0">
            <a:spAutoFit/>
          </a:bodyPr>
          <a:lstStyle/>
          <a:p>
            <a:r>
              <a:rPr lang="en-US" sz="1200" dirty="0"/>
              <a:t>South Egypt</a:t>
            </a:r>
            <a:endParaRPr lang="en-GB" sz="1200" dirty="0"/>
          </a:p>
        </p:txBody>
      </p:sp>
    </p:spTree>
    <p:extLst>
      <p:ext uri="{BB962C8B-B14F-4D97-AF65-F5344CB8AC3E}">
        <p14:creationId xmlns:p14="http://schemas.microsoft.com/office/powerpoint/2010/main" val="112385879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783</TotalTime>
  <Words>909</Words>
  <Application>Microsoft Office PowerPoint</Application>
  <PresentationFormat>Breedbeeld</PresentationFormat>
  <Paragraphs>64</Paragraphs>
  <Slides>9</Slides>
  <Notes>9</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Calibri Light</vt:lpstr>
      <vt:lpstr>Kantoorthema</vt:lpstr>
      <vt:lpstr>Visualizing local variation in the Coffin Texts. How to use biomedical algorithms for ancient languages.</vt:lpstr>
      <vt:lpstr>Coffin Texts</vt:lpstr>
      <vt:lpstr>Method</vt:lpstr>
      <vt:lpstr>Method</vt:lpstr>
      <vt:lpstr>Method</vt:lpstr>
      <vt:lpstr>Method</vt:lpstr>
      <vt:lpstr>Method</vt:lpstr>
      <vt:lpstr>Method</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variation in the Coffin Texts: A case study of sentence structure in spell 75</dc:title>
  <dc:creator>Jorke Grotenhuis</dc:creator>
  <cp:lastModifiedBy>Jorke Grotenhuis</cp:lastModifiedBy>
  <cp:revision>63</cp:revision>
  <dcterms:created xsi:type="dcterms:W3CDTF">2019-07-25T07:03:07Z</dcterms:created>
  <dcterms:modified xsi:type="dcterms:W3CDTF">2020-08-24T06:50:14Z</dcterms:modified>
</cp:coreProperties>
</file>