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61" r:id="rId7"/>
    <p:sldId id="273" r:id="rId8"/>
    <p:sldId id="274" r:id="rId9"/>
    <p:sldId id="264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74"/>
  </p:normalViewPr>
  <p:slideViewPr>
    <p:cSldViewPr snapToGrid="0" snapToObjects="1" showGuides="1">
      <p:cViewPr varScale="1">
        <p:scale>
          <a:sx n="159" d="100"/>
          <a:sy n="159" d="100"/>
        </p:scale>
        <p:origin x="13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CHANGER ET METTRE LES BONS LOGOS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196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25e33a35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25e33a35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50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25e33a35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25e33a35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1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25e33a35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25e33a35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44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Prix de l’</a:t>
            </a:r>
            <a:r>
              <a:rPr lang="fr-FR" dirty="0" err="1"/>
              <a:t>electircité</a:t>
            </a:r>
            <a:r>
              <a:rPr lang="fr-FR" dirty="0"/>
              <a:t> qui s’applique de </a:t>
            </a:r>
            <a:r>
              <a:rPr lang="fr-FR" dirty="0" err="1"/>
              <a:t>facon</a:t>
            </a:r>
            <a:r>
              <a:rPr lang="fr-FR" dirty="0"/>
              <a:t> similaire aux deux procédés. </a:t>
            </a:r>
          </a:p>
          <a:p>
            <a:endParaRPr lang="fr-FR" dirty="0"/>
          </a:p>
          <a:p>
            <a:r>
              <a:rPr lang="fr-FR" dirty="0"/>
              <a:t>Le prix des matières </a:t>
            </a:r>
            <a:r>
              <a:rPr lang="fr-FR" dirty="0" err="1"/>
              <a:t>premieres</a:t>
            </a:r>
            <a:r>
              <a:rPr lang="fr-FR" dirty="0"/>
              <a:t> sont des variables fixées en fonction de la littérature et des données récentes. </a:t>
            </a:r>
          </a:p>
        </p:txBody>
      </p:sp>
    </p:spTree>
    <p:extLst>
      <p:ext uri="{BB962C8B-B14F-4D97-AF65-F5344CB8AC3E}">
        <p14:creationId xmlns:p14="http://schemas.microsoft.com/office/powerpoint/2010/main" val="215560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Fictious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to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classic</a:t>
            </a:r>
            <a:r>
              <a:rPr lang="fr-FR" dirty="0"/>
              <a:t> plants. </a:t>
            </a:r>
          </a:p>
        </p:txBody>
      </p:sp>
    </p:spTree>
    <p:extLst>
      <p:ext uri="{BB962C8B-B14F-4D97-AF65-F5344CB8AC3E}">
        <p14:creationId xmlns:p14="http://schemas.microsoft.com/office/powerpoint/2010/main" val="964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Parler des taxes CO2 en hollande et du projet européen 60%.</a:t>
            </a:r>
          </a:p>
        </p:txBody>
      </p:sp>
    </p:spTree>
    <p:extLst>
      <p:ext uri="{BB962C8B-B14F-4D97-AF65-F5344CB8AC3E}">
        <p14:creationId xmlns:p14="http://schemas.microsoft.com/office/powerpoint/2010/main" val="383262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55;p14"/>
          <p:cNvSpPr/>
          <p:nvPr/>
        </p:nvSpPr>
        <p:spPr>
          <a:xfrm>
            <a:off x="7007735" y="3176888"/>
            <a:ext cx="562201" cy="1"/>
          </a:xfrm>
          <a:prstGeom prst="line">
            <a:avLst/>
          </a:prstGeom>
          <a:ln w="76200">
            <a:solidFill>
              <a:srgbClr val="B3A7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Google Shape;56;p14"/>
          <p:cNvSpPr/>
          <p:nvPr/>
        </p:nvSpPr>
        <p:spPr>
          <a:xfrm>
            <a:off x="1575034" y="3158251"/>
            <a:ext cx="562201" cy="1"/>
          </a:xfrm>
          <a:prstGeom prst="line">
            <a:avLst/>
          </a:prstGeom>
          <a:ln w="76200">
            <a:solidFill>
              <a:srgbClr val="B3A77D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1" name="Google Shape;57;p14"/>
          <p:cNvGrpSpPr/>
          <p:nvPr/>
        </p:nvGrpSpPr>
        <p:grpSpPr>
          <a:xfrm>
            <a:off x="1004144" y="1023295"/>
            <a:ext cx="7136669" cy="152401"/>
            <a:chOff x="0" y="0"/>
            <a:chExt cx="7136667" cy="152399"/>
          </a:xfrm>
        </p:grpSpPr>
        <p:sp>
          <p:nvSpPr>
            <p:cNvPr id="109" name="Google Shape;58;p14"/>
            <p:cNvSpPr/>
            <p:nvPr/>
          </p:nvSpPr>
          <p:spPr>
            <a:xfrm flipH="1" flipV="1">
              <a:off x="0" y="0"/>
              <a:ext cx="7136668" cy="1"/>
            </a:xfrm>
            <a:prstGeom prst="line">
              <a:avLst/>
            </a:prstGeom>
            <a:noFill/>
            <a:ln w="76200" cap="flat">
              <a:solidFill>
                <a:srgbClr val="4DB6A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Google Shape;59;p14"/>
            <p:cNvSpPr/>
            <p:nvPr/>
          </p:nvSpPr>
          <p:spPr>
            <a:xfrm flipH="1" flipV="1">
              <a:off x="0" y="152399"/>
              <a:ext cx="7136668" cy="2"/>
            </a:xfrm>
            <a:prstGeom prst="line">
              <a:avLst/>
            </a:prstGeom>
            <a:noFill/>
            <a:ln w="9525" cap="flat">
              <a:solidFill>
                <a:srgbClr val="4DB6A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4" name="Google Shape;60;p14"/>
          <p:cNvGrpSpPr/>
          <p:nvPr/>
        </p:nvGrpSpPr>
        <p:grpSpPr>
          <a:xfrm>
            <a:off x="1004151" y="3969099"/>
            <a:ext cx="7136668" cy="152401"/>
            <a:chOff x="0" y="0"/>
            <a:chExt cx="7136667" cy="152400"/>
          </a:xfrm>
        </p:grpSpPr>
        <p:sp>
          <p:nvSpPr>
            <p:cNvPr id="112" name="Google Shape;61;p14"/>
            <p:cNvSpPr/>
            <p:nvPr/>
          </p:nvSpPr>
          <p:spPr>
            <a:xfrm>
              <a:off x="0" y="152400"/>
              <a:ext cx="7136668" cy="0"/>
            </a:xfrm>
            <a:prstGeom prst="line">
              <a:avLst/>
            </a:prstGeom>
            <a:noFill/>
            <a:ln w="76200" cap="flat">
              <a:solidFill>
                <a:srgbClr val="4DB6A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2;p14"/>
            <p:cNvSpPr/>
            <p:nvPr/>
          </p:nvSpPr>
          <p:spPr>
            <a:xfrm>
              <a:off x="0" y="-1"/>
              <a:ext cx="7136668" cy="1"/>
            </a:xfrm>
            <a:prstGeom prst="line">
              <a:avLst/>
            </a:prstGeom>
            <a:noFill/>
            <a:ln w="9525" cap="flat">
              <a:solidFill>
                <a:srgbClr val="4DB6A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5" name="Texte du titre"/>
          <p:cNvSpPr txBox="1">
            <a:spLocks noGrp="1"/>
          </p:cNvSpPr>
          <p:nvPr>
            <p:ph type="title"/>
          </p:nvPr>
        </p:nvSpPr>
        <p:spPr>
          <a:xfrm>
            <a:off x="1004150" y="1751764"/>
            <a:ext cx="7136701" cy="1022401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137224" y="2850039"/>
            <a:ext cx="4870501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67;p15"/>
          <p:cNvSpPr/>
          <p:nvPr/>
        </p:nvSpPr>
        <p:spPr>
          <a:xfrm>
            <a:off x="-50" y="2571899"/>
            <a:ext cx="9144001" cy="2571601"/>
          </a:xfrm>
          <a:prstGeom prst="rect">
            <a:avLst/>
          </a:prstGeom>
          <a:solidFill>
            <a:srgbClr val="4DB6A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5" name="Texte du titre"/>
          <p:cNvSpPr txBox="1">
            <a:spLocks noGrp="1"/>
          </p:cNvSpPr>
          <p:nvPr>
            <p:ph type="title"/>
          </p:nvPr>
        </p:nvSpPr>
        <p:spPr>
          <a:xfrm>
            <a:off x="311699" y="814799"/>
            <a:ext cx="8571302" cy="942001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71;p16"/>
          <p:cNvSpPr/>
          <p:nvPr/>
        </p:nvSpPr>
        <p:spPr>
          <a:xfrm>
            <a:off x="-75" y="5045700"/>
            <a:ext cx="9144001" cy="97801"/>
          </a:xfrm>
          <a:prstGeom prst="rect">
            <a:avLst/>
          </a:prstGeom>
          <a:solidFill>
            <a:srgbClr val="4DB6A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" name="Texte du titre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5" name="Texte niveau 1…"/>
          <p:cNvSpPr txBox="1">
            <a:spLocks noGrp="1"/>
          </p:cNvSpPr>
          <p:nvPr>
            <p:ph type="body" idx="1"/>
          </p:nvPr>
        </p:nvSpPr>
        <p:spPr>
          <a:xfrm>
            <a:off x="311699" y="1266325"/>
            <a:ext cx="8520602" cy="3302700"/>
          </a:xfrm>
          <a:prstGeom prst="rect">
            <a:avLst/>
          </a:prstGeom>
        </p:spPr>
        <p:txBody>
          <a:bodyPr/>
          <a:lstStyle>
            <a:lvl1pPr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du titre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11699" y="1266175"/>
            <a:ext cx="3999902" cy="3302700"/>
          </a:xfrm>
          <a:prstGeom prst="rect">
            <a:avLst/>
          </a:prstGeom>
        </p:spPr>
        <p:txBody>
          <a:bodyPr/>
          <a:lstStyle>
            <a:lvl1pPr indent="-317500">
              <a:buClr>
                <a:srgbClr val="695D46"/>
              </a:buClr>
              <a:buSzPts val="1400"/>
              <a:buFont typeface="Helvetica"/>
              <a:defRPr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65200" indent="-355600">
              <a:buClr>
                <a:srgbClr val="695D46"/>
              </a:buClr>
              <a:buSzPts val="1400"/>
              <a:buFont typeface="Helvetica"/>
              <a:defRPr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422400" indent="-355600">
              <a:buClr>
                <a:srgbClr val="695D46"/>
              </a:buClr>
              <a:buSzPts val="1400"/>
              <a:buFont typeface="Helvetica"/>
              <a:defRPr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79600" indent="-355600">
              <a:buClr>
                <a:srgbClr val="695D46"/>
              </a:buClr>
              <a:buSzPts val="1400"/>
              <a:buFont typeface="Helvetica"/>
              <a:defRPr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336800" indent="-355600">
              <a:buClr>
                <a:srgbClr val="695D46"/>
              </a:buClr>
              <a:buSzPts val="1400"/>
              <a:buFont typeface="Helvetica"/>
              <a:defRPr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5" name="Google Shape;78;p17"/>
          <p:cNvSpPr txBox="1">
            <a:spLocks noGrp="1"/>
          </p:cNvSpPr>
          <p:nvPr>
            <p:ph type="body" sz="half" idx="21"/>
          </p:nvPr>
        </p:nvSpPr>
        <p:spPr>
          <a:xfrm>
            <a:off x="4832399" y="1266175"/>
            <a:ext cx="3999902" cy="3302700"/>
          </a:xfrm>
          <a:prstGeom prst="rect">
            <a:avLst/>
          </a:prstGeom>
        </p:spPr>
        <p:txBody>
          <a:bodyPr/>
          <a:lstStyle/>
          <a:p>
            <a:pPr indent="-317500">
              <a:buClr>
                <a:srgbClr val="695D46"/>
              </a:buClr>
              <a:buSzPts val="1400"/>
              <a:buFont typeface="Helvetica"/>
              <a:defRPr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e du titre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e du titre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Clr>
                <a:srgbClr val="695D46"/>
              </a:buClr>
              <a:buSzPts val="1200"/>
              <a:buFont typeface="Helvetica"/>
              <a:defRPr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indent="-304800">
              <a:buClr>
                <a:srgbClr val="695D46"/>
              </a:buClr>
              <a:buSzPts val="1200"/>
              <a:buFont typeface="Helvetica"/>
              <a:defRPr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04800">
              <a:buClr>
                <a:srgbClr val="695D46"/>
              </a:buClr>
              <a:buSzPts val="1200"/>
              <a:buFont typeface="Helvetica"/>
              <a:defRPr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04800">
              <a:buClr>
                <a:srgbClr val="695D46"/>
              </a:buClr>
              <a:buSzPts val="1200"/>
              <a:buFont typeface="Helvetica"/>
              <a:defRPr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04800">
              <a:buClr>
                <a:srgbClr val="695D46"/>
              </a:buClr>
              <a:buSzPts val="1200"/>
              <a:buFont typeface="Helvetica"/>
              <a:defRPr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e du titre"/>
          <p:cNvSpPr txBox="1">
            <a:spLocks noGrp="1"/>
          </p:cNvSpPr>
          <p:nvPr>
            <p:ph type="title"/>
          </p:nvPr>
        </p:nvSpPr>
        <p:spPr>
          <a:xfrm>
            <a:off x="490250" y="526349"/>
            <a:ext cx="5613601" cy="4090801"/>
          </a:xfrm>
          <a:prstGeom prst="rect">
            <a:avLst/>
          </a:prstGeom>
        </p:spPr>
        <p:txBody>
          <a:bodyPr anchor="ctr"/>
          <a:lstStyle>
            <a:lvl1pPr>
              <a:defRPr sz="5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DB6A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9" name="Google Shape;92;p21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Texte du titre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1"/>
          </a:xfrm>
          <a:prstGeom prst="rect">
            <a:avLst/>
          </a:prstGeom>
        </p:spPr>
        <p:txBody>
          <a:bodyPr anchor="b"/>
          <a:lstStyle>
            <a:lvl1pPr algn="ctr">
              <a:defRPr sz="42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65500" y="27268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2" name="Google Shape;95;p21"/>
          <p:cNvSpPr txBox="1">
            <a:spLocks noGrp="1"/>
          </p:cNvSpPr>
          <p:nvPr>
            <p:ph type="body" sz="half" idx="21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FFFF"/>
              </a:buClr>
              <a:buFont typeface="Helvetica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8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725"/>
            <a:ext cx="5998802" cy="5988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1141185" indent="-544285">
              <a:lnSpc>
                <a:spcPct val="100000"/>
              </a:lnSpc>
              <a:buClrTx/>
              <a:buSzPts val="2400"/>
              <a:buFontTx/>
              <a:defRPr sz="2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598385" indent="-544285">
              <a:lnSpc>
                <a:spcPct val="100000"/>
              </a:lnSpc>
              <a:buClrTx/>
              <a:buSzPts val="2400"/>
              <a:buFontTx/>
              <a:defRPr sz="2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055585" indent="-544285">
              <a:lnSpc>
                <a:spcPct val="100000"/>
              </a:lnSpc>
              <a:buClrTx/>
              <a:buSzPts val="2400"/>
              <a:buFontTx/>
              <a:defRPr sz="2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512785" indent="-544285">
              <a:lnSpc>
                <a:spcPct val="100000"/>
              </a:lnSpc>
              <a:buClrTx/>
              <a:buSzPts val="2400"/>
              <a:buFontTx/>
              <a:defRPr sz="2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Texte du titre</a:t>
            </a:r>
          </a:p>
        </p:txBody>
      </p:sp>
      <p:sp>
        <p:nvSpPr>
          <p:cNvPr id="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01;p23"/>
          <p:cNvSpPr/>
          <p:nvPr/>
        </p:nvSpPr>
        <p:spPr>
          <a:xfrm>
            <a:off x="-75" y="5045700"/>
            <a:ext cx="9144001" cy="97801"/>
          </a:xfrm>
          <a:prstGeom prst="rect">
            <a:avLst/>
          </a:prstGeom>
          <a:solidFill>
            <a:srgbClr val="B3A77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9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304850"/>
            <a:ext cx="8520602" cy="1538400"/>
          </a:xfrm>
          <a:prstGeom prst="rect">
            <a:avLst/>
          </a:prstGeom>
        </p:spPr>
        <p:txBody>
          <a:bodyPr anchor="ctr"/>
          <a:lstStyle>
            <a:lvl1pPr algn="ctr">
              <a:defRPr sz="13000" b="1">
                <a:solidFill>
                  <a:srgbClr val="4DB6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xx%</a:t>
            </a:r>
          </a:p>
        </p:txBody>
      </p:sp>
      <p:sp>
        <p:nvSpPr>
          <p:cNvPr id="20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11699" y="2995650"/>
            <a:ext cx="8520602" cy="1071601"/>
          </a:xfrm>
          <a:prstGeom prst="rect">
            <a:avLst/>
          </a:prstGeom>
        </p:spPr>
        <p:txBody>
          <a:bodyPr/>
          <a:lstStyle>
            <a:lvl1pPr algn="ctr"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ctr"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ctr"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ctr"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ctr"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e du titre"/>
          <p:cNvSpPr txBox="1">
            <a:spLocks noGrp="1"/>
          </p:cNvSpPr>
          <p:nvPr>
            <p:ph type="title"/>
          </p:nvPr>
        </p:nvSpPr>
        <p:spPr>
          <a:xfrm>
            <a:off x="484583" y="339538"/>
            <a:ext cx="7053600" cy="1050302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36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6" name="Texte niveau 1…"/>
          <p:cNvSpPr txBox="1">
            <a:spLocks noGrp="1"/>
          </p:cNvSpPr>
          <p:nvPr>
            <p:ph type="body" idx="1"/>
          </p:nvPr>
        </p:nvSpPr>
        <p:spPr>
          <a:xfrm>
            <a:off x="827483" y="1539687"/>
            <a:ext cx="6710101" cy="3146701"/>
          </a:xfrm>
          <a:prstGeom prst="rect">
            <a:avLst/>
          </a:prstGeom>
        </p:spPr>
        <p:txBody>
          <a:bodyPr lIns="34275" tIns="34275" rIns="34275" bIns="34275"/>
          <a:lstStyle>
            <a:lvl1pPr indent="-298450">
              <a:spcBef>
                <a:spcPts val="800"/>
              </a:spcBef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99671" indent="-383721">
              <a:spcBef>
                <a:spcPts val="800"/>
              </a:spcBef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456871" indent="-383721">
              <a:spcBef>
                <a:spcPts val="800"/>
              </a:spcBef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914071" indent="-383721">
              <a:spcBef>
                <a:spcPts val="800"/>
              </a:spcBef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371271" indent="-383721">
              <a:spcBef>
                <a:spcPts val="800"/>
              </a:spcBef>
              <a:buClr>
                <a:srgbClr val="695D46"/>
              </a:buClr>
              <a:buFont typeface="Helvetica"/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967398" y="576546"/>
            <a:ext cx="222514" cy="220951"/>
          </a:xfrm>
          <a:prstGeom prst="rect">
            <a:avLst/>
          </a:prstGeom>
        </p:spPr>
        <p:txBody>
          <a:bodyPr lIns="34275" tIns="34275" rIns="34275" bIns="34275" anchor="b"/>
          <a:lstStyle>
            <a:lvl1pPr algn="ctr"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8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e du titre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5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e du titre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Texte du titre</a:t>
            </a:r>
          </a:p>
        </p:txBody>
      </p:sp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exte du titre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7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17;p26"/>
          <p:cNvSpPr txBox="1">
            <a:spLocks noGrp="1"/>
          </p:cNvSpPr>
          <p:nvPr>
            <p:ph type="title"/>
          </p:nvPr>
        </p:nvSpPr>
        <p:spPr>
          <a:xfrm>
            <a:off x="86004" y="1061205"/>
            <a:ext cx="8971992" cy="1609707"/>
          </a:xfrm>
          <a:prstGeom prst="rect">
            <a:avLst/>
          </a:prstGeom>
        </p:spPr>
        <p:txBody>
          <a:bodyPr lIns="34275" tIns="34275" rIns="34275" bIns="34275"/>
          <a:lstStyle/>
          <a:p>
            <a:pPr>
              <a:defRPr sz="4100"/>
            </a:pPr>
            <a:r>
              <a:t>Feasibility study of low-carbon </a:t>
            </a:r>
          </a:p>
          <a:p>
            <a:pPr>
              <a:defRPr sz="4100"/>
            </a:pPr>
            <a:r>
              <a:t>ammonia and steel production in Europe</a:t>
            </a:r>
          </a:p>
        </p:txBody>
      </p:sp>
      <p:sp>
        <p:nvSpPr>
          <p:cNvPr id="227" name="Google Shape;118;p26"/>
          <p:cNvSpPr txBox="1">
            <a:spLocks noGrp="1"/>
          </p:cNvSpPr>
          <p:nvPr>
            <p:ph type="body" sz="quarter" idx="1"/>
          </p:nvPr>
        </p:nvSpPr>
        <p:spPr>
          <a:xfrm>
            <a:off x="2136750" y="2683307"/>
            <a:ext cx="4870500" cy="1295401"/>
          </a:xfrm>
          <a:prstGeom prst="rect">
            <a:avLst/>
          </a:prstGeom>
        </p:spPr>
        <p:txBody>
          <a:bodyPr lIns="34275" tIns="34275" rIns="34275" bIns="34275"/>
          <a:lstStyle/>
          <a:p>
            <a:pPr marL="0" indent="0">
              <a:defRPr sz="1900" b="1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Jean-Luc Hoxha</a:t>
            </a:r>
          </a:p>
          <a:p>
            <a:pPr marL="0" indent="0">
              <a:lnSpc>
                <a:spcPct val="150000"/>
              </a:lnSpc>
              <a:defRPr sz="1900" b="1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Marc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Philippart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Foy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defRPr sz="1900">
                <a:solidFill>
                  <a:srgbClr val="352F23"/>
                </a:solidFill>
              </a:defRPr>
            </a:pPr>
            <a:r>
              <a:rPr dirty="0"/>
              <a:t>17</a:t>
            </a:r>
            <a:r>
              <a:rPr baseline="29473" dirty="0"/>
              <a:t>th </a:t>
            </a:r>
            <a:r>
              <a:rPr dirty="0"/>
              <a:t>September 2020</a:t>
            </a:r>
          </a:p>
        </p:txBody>
      </p:sp>
      <p:pic>
        <p:nvPicPr>
          <p:cNvPr id="228" name="Google Shape;119;p26" descr="Google Shape;119;p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9" y="8"/>
            <a:ext cx="4135870" cy="109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oogle Shape;120;p26" descr="Google Shape;120;p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798" y="4210039"/>
            <a:ext cx="2619665" cy="81760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Google Shape;121;p26"/>
          <p:cNvSpPr txBox="1">
            <a:spLocks noGrp="1"/>
          </p:cNvSpPr>
          <p:nvPr>
            <p:ph type="sldNum" sz="quarter" idx="4294967295"/>
          </p:nvPr>
        </p:nvSpPr>
        <p:spPr>
          <a:xfrm>
            <a:off x="8754976" y="4692391"/>
            <a:ext cx="266182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1</a:t>
            </a:fld>
            <a:endParaRPr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CEE1B8D-884A-8A4A-BA41-AB43C4BFF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4" y="4277405"/>
            <a:ext cx="1493949" cy="8299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149;p30"/>
          <p:cNvSpPr txBox="1">
            <a:spLocks noGrp="1"/>
          </p:cNvSpPr>
          <p:nvPr>
            <p:ph type="title"/>
          </p:nvPr>
        </p:nvSpPr>
        <p:spPr>
          <a:xfrm>
            <a:off x="324399" y="445025"/>
            <a:ext cx="8520602" cy="707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Cost analysis - electricity price    </a:t>
            </a:r>
          </a:p>
        </p:txBody>
      </p:sp>
      <p:sp>
        <p:nvSpPr>
          <p:cNvPr id="32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832300" cy="37905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r>
              <a:rPr dirty="0">
                <a:latin typeface="+mj-lt"/>
              </a:rPr>
              <a:t>Classic ammonia plant:</a:t>
            </a:r>
            <a:r>
              <a:rPr u="none" dirty="0">
                <a:latin typeface="+mj-lt"/>
              </a:rPr>
              <a:t> 100 GWh/</a:t>
            </a:r>
            <a:r>
              <a:rPr u="none" dirty="0" err="1">
                <a:latin typeface="+mj-lt"/>
              </a:rPr>
              <a:t>yr</a:t>
            </a:r>
            <a:r>
              <a:rPr lang="fr-FR" u="none" dirty="0">
                <a:latin typeface="+mj-lt"/>
              </a:rPr>
              <a:t> </a:t>
            </a:r>
            <a:r>
              <a:rPr lang="fr-FR" u="none" baseline="30000" dirty="0">
                <a:latin typeface="+mj-lt"/>
              </a:rPr>
              <a:t>[4]</a:t>
            </a:r>
            <a:endParaRPr u="none" baseline="30000" dirty="0">
              <a:latin typeface="+mj-lt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u="none" dirty="0">
              <a:latin typeface="+mj-lt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b="1" u="none" dirty="0">
              <a:latin typeface="+mj-lt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u="none" dirty="0">
              <a:latin typeface="+mj-lt"/>
            </a:endParaRPr>
          </a:p>
        </p:txBody>
      </p:sp>
      <p:sp>
        <p:nvSpPr>
          <p:cNvPr id="321" name="Google Shape;151;p30"/>
          <p:cNvSpPr txBox="1">
            <a:spLocks noGrp="1"/>
          </p:cNvSpPr>
          <p:nvPr>
            <p:ph type="sldNum" sz="quarter" idx="4294967295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322" name="Capture d’écran 2020-08-31 à 15.25.50.png" descr="Capture d’écran 2020-08-31 à 15.25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83" y="1228434"/>
            <a:ext cx="3597512" cy="2686632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Ovale"/>
          <p:cNvSpPr/>
          <p:nvPr/>
        </p:nvSpPr>
        <p:spPr>
          <a:xfrm>
            <a:off x="6816638" y="2239896"/>
            <a:ext cx="467431" cy="56210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24" name="Ovale"/>
          <p:cNvSpPr/>
          <p:nvPr/>
        </p:nvSpPr>
        <p:spPr>
          <a:xfrm>
            <a:off x="7960366" y="1433116"/>
            <a:ext cx="467431" cy="1954730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325" name="Google Shape;119;p26" descr="Google Shape;119;p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27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D98ACA-9732-F445-AB04-05F67C5E2405}"/>
              </a:ext>
            </a:extLst>
          </p:cNvPr>
          <p:cNvSpPr txBox="1"/>
          <p:nvPr/>
        </p:nvSpPr>
        <p:spPr>
          <a:xfrm>
            <a:off x="400955" y="3253969"/>
            <a:ext cx="384356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Peak shaving </a:t>
            </a:r>
            <a:r>
              <a:rPr kumimoji="0" lang="fr-FR" sz="1800" i="0" u="sng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approach</a:t>
            </a:r>
            <a:r>
              <a:rPr kumimoji="0" lang="fr-FR" sz="180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/>
              <a:t>Can </a:t>
            </a:r>
            <a:r>
              <a:rPr lang="fr-FR" sz="1800" dirty="0" err="1"/>
              <a:t>expect</a:t>
            </a:r>
            <a:r>
              <a:rPr lang="fr-FR" sz="1800" dirty="0"/>
              <a:t> a </a:t>
            </a:r>
            <a:r>
              <a:rPr lang="fr-FR" sz="1800" dirty="0" err="1"/>
              <a:t>decrease</a:t>
            </a:r>
            <a:r>
              <a:rPr lang="fr-FR" sz="1800" dirty="0"/>
              <a:t> of 25 to 35%</a:t>
            </a:r>
          </a:p>
          <a:p>
            <a:r>
              <a:rPr lang="fr-BE" sz="1800" dirty="0">
                <a:solidFill>
                  <a:srgbClr val="232323"/>
                </a:solidFill>
              </a:rPr>
              <a:t>→ </a:t>
            </a:r>
            <a:r>
              <a:rPr lang="fr-BE" sz="1800" dirty="0" err="1">
                <a:solidFill>
                  <a:srgbClr val="232323"/>
                </a:solidFill>
              </a:rPr>
              <a:t>Electricity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price</a:t>
            </a:r>
            <a:r>
              <a:rPr lang="fr-BE" sz="1800" dirty="0">
                <a:solidFill>
                  <a:srgbClr val="232323"/>
                </a:solidFill>
              </a:rPr>
              <a:t> of </a:t>
            </a:r>
            <a:r>
              <a:rPr lang="fr-BE" sz="1800" b="1" dirty="0">
                <a:solidFill>
                  <a:srgbClr val="232323"/>
                </a:solidFill>
              </a:rPr>
              <a:t>30 €/</a:t>
            </a:r>
            <a:r>
              <a:rPr lang="fr-BE" sz="1800" b="1" dirty="0" err="1">
                <a:solidFill>
                  <a:srgbClr val="232323"/>
                </a:solidFill>
              </a:rPr>
              <a:t>MWh</a:t>
            </a:r>
            <a:r>
              <a:rPr lang="fr-FR" sz="1800" b="1" dirty="0"/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BC0FB-D81D-DB4A-B77D-F608DFC8B000}"/>
              </a:ext>
            </a:extLst>
          </p:cNvPr>
          <p:cNvSpPr/>
          <p:nvPr/>
        </p:nvSpPr>
        <p:spPr>
          <a:xfrm>
            <a:off x="304532" y="1959242"/>
            <a:ext cx="5096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u="sng" dirty="0" err="1"/>
              <a:t>Decarbonised</a:t>
            </a:r>
            <a:r>
              <a:rPr lang="fr-FR" sz="1800" u="sng" dirty="0"/>
              <a:t> </a:t>
            </a:r>
            <a:r>
              <a:rPr lang="fr-FR" sz="1800" u="sng" dirty="0" err="1"/>
              <a:t>ammonia</a:t>
            </a:r>
            <a:r>
              <a:rPr lang="fr-FR" sz="1800" u="sng" dirty="0"/>
              <a:t> plant:</a:t>
            </a:r>
            <a:r>
              <a:rPr lang="fr-FR" sz="1800" dirty="0"/>
              <a:t> 5000 </a:t>
            </a:r>
            <a:r>
              <a:rPr lang="fr-FR" sz="1800" dirty="0" err="1"/>
              <a:t>GWh</a:t>
            </a:r>
            <a:r>
              <a:rPr lang="fr-FR" sz="1800" dirty="0"/>
              <a:t>/</a:t>
            </a:r>
            <a:r>
              <a:rPr lang="fr-FR" sz="1800" dirty="0" err="1"/>
              <a:t>yr</a:t>
            </a:r>
            <a:r>
              <a:rPr lang="fr-FR" sz="1800" u="sng" dirty="0"/>
              <a:t> </a:t>
            </a:r>
          </a:p>
          <a:p>
            <a:r>
              <a:rPr lang="fr-BE" sz="1800" dirty="0">
                <a:solidFill>
                  <a:srgbClr val="232323"/>
                </a:solidFill>
              </a:rPr>
              <a:t>→ Normal </a:t>
            </a:r>
            <a:r>
              <a:rPr lang="fr-BE" sz="1800" dirty="0" err="1">
                <a:solidFill>
                  <a:srgbClr val="232323"/>
                </a:solidFill>
              </a:rPr>
              <a:t>electricity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price</a:t>
            </a:r>
            <a:r>
              <a:rPr lang="fr-BE" sz="1800" dirty="0">
                <a:solidFill>
                  <a:srgbClr val="232323"/>
                </a:solidFill>
              </a:rPr>
              <a:t> of </a:t>
            </a:r>
            <a:r>
              <a:rPr lang="fr-BE" sz="1800" b="1" dirty="0">
                <a:solidFill>
                  <a:srgbClr val="232323"/>
                </a:solidFill>
              </a:rPr>
              <a:t>40 €/</a:t>
            </a:r>
            <a:r>
              <a:rPr lang="fr-BE" sz="1800" b="1" dirty="0" err="1">
                <a:solidFill>
                  <a:srgbClr val="232323"/>
                </a:solidFill>
              </a:rPr>
              <a:t>MWh</a:t>
            </a:r>
            <a:r>
              <a:rPr lang="fr-FR" sz="1800" b="1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animBg="1"/>
      <p:bldP spid="324" grpId="0" animBg="1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149;p30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Cost analysis </a:t>
            </a:r>
            <a:r>
              <a:rPr lang="fr-BE" dirty="0"/>
              <a:t>–</a:t>
            </a:r>
            <a:r>
              <a:rPr dirty="0"/>
              <a:t> Ammonia</a:t>
            </a:r>
            <a:r>
              <a:rPr lang="fr-FR" dirty="0"/>
              <a:t> production</a:t>
            </a:r>
            <a:r>
              <a:rPr dirty="0"/>
              <a:t>    </a:t>
            </a:r>
          </a:p>
        </p:txBody>
      </p:sp>
      <p:sp>
        <p:nvSpPr>
          <p:cNvPr id="33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832300" cy="37905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r>
              <a:rPr dirty="0">
                <a:latin typeface="+mj-lt"/>
              </a:rPr>
              <a:t>Sensitivity study on</a:t>
            </a:r>
            <a:r>
              <a:rPr lang="fr-FR" dirty="0">
                <a:latin typeface="+mj-lt"/>
              </a:rPr>
              <a:t> </a:t>
            </a:r>
            <a:r>
              <a:rPr lang="fr-FR" b="1" dirty="0">
                <a:latin typeface="+mj-lt"/>
              </a:rPr>
              <a:t>CO</a:t>
            </a:r>
            <a:r>
              <a:rPr lang="fr-FR" b="1" baseline="-25000" dirty="0">
                <a:latin typeface="+mj-lt"/>
              </a:rPr>
              <a:t>2</a:t>
            </a:r>
            <a:r>
              <a:rPr b="1" dirty="0">
                <a:latin typeface="+mj-lt"/>
              </a:rPr>
              <a:t> taxes</a:t>
            </a:r>
            <a:r>
              <a:rPr dirty="0">
                <a:latin typeface="+mj-lt"/>
              </a:rPr>
              <a:t>:</a:t>
            </a: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r>
              <a:rPr u="none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→ For a</a:t>
            </a:r>
            <a:r>
              <a:rPr lang="fr-FR" u="none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n</a:t>
            </a:r>
            <a:r>
              <a:rPr u="none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 electricity cost of 30 €/MWh: </a:t>
            </a:r>
            <a:r>
              <a:rPr b="1" u="none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225 €/t</a:t>
            </a:r>
            <a:r>
              <a:rPr lang="fr-FR" b="1" u="none" baseline="-25000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CO2</a:t>
            </a:r>
            <a:endParaRPr b="1" u="none" dirty="0">
              <a:solidFill>
                <a:srgbClr val="232323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u="none" dirty="0">
              <a:latin typeface="+mj-lt"/>
              <a:ea typeface="+mj-ea"/>
              <a:cs typeface="+mj-cs"/>
              <a:sym typeface="Arial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u="none" dirty="0">
              <a:latin typeface="+mj-lt"/>
              <a:ea typeface="+mj-ea"/>
              <a:cs typeface="+mj-cs"/>
              <a:sym typeface="Arial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u="none" dirty="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31" name="Google Shape;151;p30"/>
          <p:cNvSpPr txBox="1">
            <a:spLocks noGrp="1"/>
          </p:cNvSpPr>
          <p:nvPr>
            <p:ph type="sldNum" sz="quarter" idx="4294967295"/>
          </p:nvPr>
        </p:nvSpPr>
        <p:spPr>
          <a:xfrm>
            <a:off x="8693708" y="4692391"/>
            <a:ext cx="327450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332" name="Capture d’écran 2020-08-31 à 16.07.20.png" descr="Capture d’écran 2020-08-31 à 16.07.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929" y="1138511"/>
            <a:ext cx="3605071" cy="179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profitable"/>
          <p:cNvSpPr txBox="1"/>
          <p:nvPr/>
        </p:nvSpPr>
        <p:spPr>
          <a:xfrm>
            <a:off x="6205900" y="1522746"/>
            <a:ext cx="9141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E9D3D"/>
                </a:solidFill>
              </a:defRPr>
            </a:lvl1pPr>
          </a:lstStyle>
          <a:p>
            <a:r>
              <a:rPr dirty="0"/>
              <a:t>profitable</a:t>
            </a:r>
          </a:p>
        </p:txBody>
      </p:sp>
      <p:sp>
        <p:nvSpPr>
          <p:cNvPr id="334" name="not profitable"/>
          <p:cNvSpPr txBox="1"/>
          <p:nvPr/>
        </p:nvSpPr>
        <p:spPr>
          <a:xfrm>
            <a:off x="7395546" y="2010521"/>
            <a:ext cx="123996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DC3B33"/>
                </a:solidFill>
              </a:defRPr>
            </a:lvl1pPr>
          </a:lstStyle>
          <a:p>
            <a:r>
              <a:t>not profitable</a:t>
            </a:r>
          </a:p>
        </p:txBody>
      </p:sp>
      <p:pic>
        <p:nvPicPr>
          <p:cNvPr id="335" name="Capture d’écran 2020-09-01 à 11.14.57.png" descr="Capture d’écran 2020-09-01 à 11.14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9" y="2941264"/>
            <a:ext cx="4655770" cy="1253966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Discounted cash flow diagram"/>
          <p:cNvSpPr txBox="1"/>
          <p:nvPr/>
        </p:nvSpPr>
        <p:spPr>
          <a:xfrm>
            <a:off x="1432666" y="2677613"/>
            <a:ext cx="2525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Discounted cash flow diagram </a:t>
            </a:r>
          </a:p>
        </p:txBody>
      </p:sp>
      <p:sp>
        <p:nvSpPr>
          <p:cNvPr id="337" name="CO2 taxes = 250 €/t_co2…"/>
          <p:cNvSpPr txBox="1"/>
          <p:nvPr/>
        </p:nvSpPr>
        <p:spPr>
          <a:xfrm>
            <a:off x="5032909" y="3429055"/>
            <a:ext cx="176105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 b="1"/>
            </a:pPr>
            <a:r>
              <a:rPr dirty="0"/>
              <a:t>CO</a:t>
            </a:r>
            <a:r>
              <a:rPr baseline="-25000" dirty="0"/>
              <a:t>2</a:t>
            </a:r>
            <a:r>
              <a:rPr dirty="0"/>
              <a:t> taxes = 250 €/t</a:t>
            </a:r>
            <a:r>
              <a:rPr lang="fr-FR" baseline="-25000" dirty="0"/>
              <a:t>CO</a:t>
            </a:r>
            <a:r>
              <a:rPr baseline="-25000" dirty="0"/>
              <a:t>2</a:t>
            </a:r>
          </a:p>
          <a:p>
            <a:pPr>
              <a:defRPr sz="1000"/>
            </a:pPr>
            <a:r>
              <a:rPr dirty="0"/>
              <a:t>electricity price = 30 €/MWh </a:t>
            </a:r>
          </a:p>
          <a:p>
            <a:pPr>
              <a:defRPr sz="1000"/>
            </a:pPr>
            <a:r>
              <a:rPr dirty="0"/>
              <a:t>discount rate = 10%</a:t>
            </a:r>
          </a:p>
          <a:p>
            <a:pPr>
              <a:defRPr sz="1000"/>
            </a:pPr>
            <a:r>
              <a:rPr lang="fr-FR" dirty="0"/>
              <a:t>a</a:t>
            </a:r>
            <a:r>
              <a:rPr dirty="0" err="1"/>
              <a:t>mmonia</a:t>
            </a:r>
            <a:r>
              <a:rPr dirty="0"/>
              <a:t> price = 350 €/t</a:t>
            </a:r>
            <a:r>
              <a:rPr lang="fr-FR" baseline="-25000" dirty="0"/>
              <a:t>NH</a:t>
            </a:r>
            <a:r>
              <a:rPr baseline="-25000" dirty="0"/>
              <a:t>3</a:t>
            </a:r>
          </a:p>
        </p:txBody>
      </p:sp>
      <p:pic>
        <p:nvPicPr>
          <p:cNvPr id="338" name="Google Shape;119;p26" descr="Google Shape;119;p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40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91D3095-43A4-FF4E-A868-120B982DDED9}"/>
              </a:ext>
            </a:extLst>
          </p:cNvPr>
          <p:cNvCxnSpPr/>
          <p:nvPr/>
        </p:nvCxnSpPr>
        <p:spPr>
          <a:xfrm>
            <a:off x="872519" y="3266711"/>
            <a:ext cx="4104000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1" animBg="1" advAuto="0"/>
      <p:bldP spid="334" grpId="2" animBg="1" advAuto="0"/>
      <p:bldP spid="336" grpId="0" animBg="1"/>
      <p:bldP spid="3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Capture d’écran 2020-08-31 à 16.22.03.png" descr="Capture d’écran 2020-08-31 à 16.22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61" y="1197249"/>
            <a:ext cx="3596039" cy="1652789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Google Shape;149;p30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Cost analysis - Steelmaking    </a:t>
            </a:r>
          </a:p>
        </p:txBody>
      </p:sp>
      <p:sp>
        <p:nvSpPr>
          <p:cNvPr id="344" name="Google Shape;150;p30"/>
          <p:cNvSpPr txBox="1">
            <a:spLocks noGrp="1"/>
          </p:cNvSpPr>
          <p:nvPr>
            <p:ph type="body" idx="1"/>
          </p:nvPr>
        </p:nvSpPr>
        <p:spPr>
          <a:xfrm>
            <a:off x="299000" y="1266325"/>
            <a:ext cx="8832300" cy="37905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r>
              <a:rPr dirty="0">
                <a:latin typeface="+mj-lt"/>
              </a:rPr>
              <a:t>Sensitivity study on </a:t>
            </a:r>
            <a:r>
              <a:rPr b="1" dirty="0">
                <a:latin typeface="+mj-lt"/>
              </a:rPr>
              <a:t>steel price</a:t>
            </a:r>
            <a:r>
              <a:rPr dirty="0">
                <a:latin typeface="+mj-lt"/>
              </a:rPr>
              <a:t>:</a:t>
            </a: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r>
              <a:rPr u="none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→ For a</a:t>
            </a:r>
            <a:r>
              <a:rPr lang="fr-FR" u="none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n</a:t>
            </a:r>
            <a:r>
              <a:rPr u="none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 electricity cost of 30 €/MWh: </a:t>
            </a:r>
            <a:r>
              <a:rPr b="1" u="none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635 €/t</a:t>
            </a:r>
            <a:r>
              <a:rPr lang="fr-FR" b="1" u="none" baseline="-25000" dirty="0" err="1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steel</a:t>
            </a:r>
            <a:endParaRPr b="1" u="none" dirty="0">
              <a:solidFill>
                <a:srgbClr val="232323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b="1" u="none" dirty="0">
              <a:solidFill>
                <a:srgbClr val="232323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b="1" u="none" dirty="0">
              <a:solidFill>
                <a:srgbClr val="232323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b="1" u="none" dirty="0">
              <a:solidFill>
                <a:srgbClr val="232323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b="1" u="none" dirty="0">
              <a:solidFill>
                <a:srgbClr val="232323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b="1" u="none" dirty="0">
              <a:solidFill>
                <a:srgbClr val="232323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endParaRPr b="1" u="none" dirty="0">
              <a:solidFill>
                <a:srgbClr val="232323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5" name="Google Shape;151;p30"/>
          <p:cNvSpPr txBox="1">
            <a:spLocks noGrp="1"/>
          </p:cNvSpPr>
          <p:nvPr>
            <p:ph type="sldNum" sz="quarter" idx="4294967295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47" name="Discounted cash flow diagram"/>
          <p:cNvSpPr txBox="1"/>
          <p:nvPr/>
        </p:nvSpPr>
        <p:spPr>
          <a:xfrm>
            <a:off x="1456610" y="2674788"/>
            <a:ext cx="2525364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Discounted cash flow diagram </a:t>
            </a:r>
          </a:p>
        </p:txBody>
      </p:sp>
      <p:sp>
        <p:nvSpPr>
          <p:cNvPr id="348" name="CO2 taxes = 0 €/t_co2…"/>
          <p:cNvSpPr txBox="1"/>
          <p:nvPr/>
        </p:nvSpPr>
        <p:spPr>
          <a:xfrm>
            <a:off x="4836271" y="3492880"/>
            <a:ext cx="170174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/>
            </a:pPr>
            <a:r>
              <a:rPr dirty="0"/>
              <a:t>CO</a:t>
            </a:r>
            <a:r>
              <a:rPr baseline="-25000" dirty="0"/>
              <a:t>2</a:t>
            </a:r>
            <a:r>
              <a:rPr dirty="0"/>
              <a:t> taxes = 0 €/t</a:t>
            </a:r>
            <a:r>
              <a:rPr lang="fr-FR" baseline="-25000" dirty="0"/>
              <a:t>CO</a:t>
            </a:r>
            <a:r>
              <a:rPr baseline="-25000" dirty="0"/>
              <a:t>2</a:t>
            </a:r>
          </a:p>
          <a:p>
            <a:pPr>
              <a:defRPr sz="1000"/>
            </a:pPr>
            <a:r>
              <a:rPr dirty="0"/>
              <a:t>electricity price = 30 €/MWh </a:t>
            </a:r>
          </a:p>
          <a:p>
            <a:pPr>
              <a:defRPr sz="1000"/>
            </a:pPr>
            <a:r>
              <a:rPr dirty="0"/>
              <a:t>discount rate = 10%</a:t>
            </a:r>
          </a:p>
          <a:p>
            <a:pPr>
              <a:defRPr sz="1000" b="1"/>
            </a:pPr>
            <a:r>
              <a:rPr lang="fr-FR" dirty="0"/>
              <a:t>s</a:t>
            </a:r>
            <a:r>
              <a:rPr dirty="0" err="1"/>
              <a:t>teel</a:t>
            </a:r>
            <a:r>
              <a:rPr dirty="0"/>
              <a:t> price = 840 €/</a:t>
            </a:r>
            <a:r>
              <a:rPr dirty="0" err="1"/>
              <a:t>t</a:t>
            </a:r>
            <a:r>
              <a:rPr baseline="-25000" dirty="0" err="1"/>
              <a:t>steel</a:t>
            </a:r>
            <a:endParaRPr baseline="-25000" dirty="0"/>
          </a:p>
        </p:txBody>
      </p:sp>
      <p:sp>
        <p:nvSpPr>
          <p:cNvPr id="349" name="profitable"/>
          <p:cNvSpPr txBox="1"/>
          <p:nvPr/>
        </p:nvSpPr>
        <p:spPr>
          <a:xfrm>
            <a:off x="6305350" y="1650856"/>
            <a:ext cx="9141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E9D3D"/>
                </a:solidFill>
              </a:defRPr>
            </a:lvl1pPr>
          </a:lstStyle>
          <a:p>
            <a:r>
              <a:rPr dirty="0"/>
              <a:t>profitable</a:t>
            </a:r>
          </a:p>
        </p:txBody>
      </p:sp>
      <p:sp>
        <p:nvSpPr>
          <p:cNvPr id="350" name="not profitable"/>
          <p:cNvSpPr txBox="1"/>
          <p:nvPr/>
        </p:nvSpPr>
        <p:spPr>
          <a:xfrm>
            <a:off x="7612791" y="2023643"/>
            <a:ext cx="1239960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DC3B33"/>
                </a:solidFill>
              </a:defRPr>
            </a:lvl1pPr>
          </a:lstStyle>
          <a:p>
            <a:r>
              <a:rPr dirty="0"/>
              <a:t>not profitable</a:t>
            </a:r>
          </a:p>
        </p:txBody>
      </p:sp>
      <p:pic>
        <p:nvPicPr>
          <p:cNvPr id="351" name="Capture d’écran 2020-09-01 à 11.15.21.png" descr="Capture d’écran 2020-09-01 à 11.15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4" y="2963613"/>
            <a:ext cx="4420357" cy="1317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Google Shape;119;p26" descr="Google Shape;119;p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54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37B6375-BC38-C74A-B3D9-EC99EE7ADFB5}"/>
              </a:ext>
            </a:extLst>
          </p:cNvPr>
          <p:cNvCxnSpPr>
            <a:cxnSpLocks/>
          </p:cNvCxnSpPr>
          <p:nvPr/>
        </p:nvCxnSpPr>
        <p:spPr>
          <a:xfrm>
            <a:off x="949301" y="3559878"/>
            <a:ext cx="379022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/>
      <p:bldP spid="348" grpId="0" animBg="1"/>
      <p:bldP spid="349" grpId="0" animBg="1"/>
      <p:bldP spid="3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tabLst>
                <a:tab pos="4483100" algn="l"/>
              </a:tabLst>
            </a:pPr>
            <a:r>
              <a:rPr dirty="0"/>
              <a:t>Conclusion</a:t>
            </a:r>
          </a:p>
        </p:txBody>
      </p:sp>
      <p:pic>
        <p:nvPicPr>
          <p:cNvPr id="357" name="Google Shape;119;p26" descr="Google Shape;119;p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59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360" name="Assumptions to obtain economically viable processes:…"/>
          <p:cNvSpPr txBox="1">
            <a:spLocks noGrp="1"/>
          </p:cNvSpPr>
          <p:nvPr>
            <p:ph type="body" idx="1"/>
          </p:nvPr>
        </p:nvSpPr>
        <p:spPr>
          <a:xfrm>
            <a:off x="299000" y="1266325"/>
            <a:ext cx="8832300" cy="37905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r>
              <a:rPr dirty="0">
                <a:latin typeface="+mj-lt"/>
              </a:rPr>
              <a:t>Assumptions to obtain </a:t>
            </a:r>
            <a:r>
              <a:rPr lang="fr-FR" dirty="0">
                <a:latin typeface="+mj-lt"/>
              </a:rPr>
              <a:t>an </a:t>
            </a:r>
            <a:r>
              <a:rPr dirty="0">
                <a:latin typeface="+mj-lt"/>
              </a:rPr>
              <a:t>economically viable processes:</a:t>
            </a:r>
            <a:endParaRPr u="none" dirty="0">
              <a:latin typeface="+mj-lt"/>
            </a:endParaRPr>
          </a:p>
          <a:p>
            <a:pPr marL="0" indent="0">
              <a:lnSpc>
                <a:spcPct val="150000"/>
              </a:lnSpc>
              <a:buSzTx/>
              <a:buNone/>
              <a:defRPr u="sng">
                <a:solidFill>
                  <a:srgbClr val="000000"/>
                </a:solidFill>
              </a:defRPr>
            </a:pPr>
            <a:r>
              <a:rPr u="none" dirty="0">
                <a:latin typeface="+mj-lt"/>
              </a:rPr>
              <a:t>- Maturity of PEM </a:t>
            </a:r>
            <a:r>
              <a:rPr u="none" dirty="0" err="1">
                <a:latin typeface="+mj-lt"/>
              </a:rPr>
              <a:t>electrolyser</a:t>
            </a:r>
            <a:r>
              <a:rPr lang="fr-FR" u="none" dirty="0">
                <a:latin typeface="+mj-lt"/>
              </a:rPr>
              <a:t>s</a:t>
            </a:r>
            <a:r>
              <a:rPr u="none" dirty="0">
                <a:latin typeface="+mj-lt"/>
              </a:rPr>
              <a:t> at 85% efficiency </a:t>
            </a:r>
          </a:p>
          <a:p>
            <a:pPr marL="0" indent="0">
              <a:lnSpc>
                <a:spcPct val="150000"/>
              </a:lnSpc>
              <a:buSzTx/>
              <a:buNone/>
              <a:defRPr u="sng">
                <a:solidFill>
                  <a:srgbClr val="000000"/>
                </a:solidFill>
              </a:defRPr>
            </a:pPr>
            <a:r>
              <a:rPr u="none" dirty="0">
                <a:latin typeface="+mj-lt"/>
              </a:rPr>
              <a:t>- Electricity price can be negotiated (peak shaving) </a:t>
            </a:r>
          </a:p>
          <a:p>
            <a:pPr marL="0" indent="0">
              <a:lnSpc>
                <a:spcPct val="150000"/>
              </a:lnSpc>
              <a:buSzTx/>
              <a:buNone/>
              <a:defRPr u="sng">
                <a:solidFill>
                  <a:srgbClr val="000000"/>
                </a:solidFill>
              </a:defRPr>
            </a:pPr>
            <a:r>
              <a:rPr u="none" dirty="0">
                <a:latin typeface="+mj-lt"/>
              </a:rPr>
              <a:t>- Fully renewable electricity supply (currently unrealistic)</a:t>
            </a:r>
            <a:endParaRPr lang="fr-FR" u="sng" dirty="0">
              <a:latin typeface="+mj-lt"/>
            </a:endParaRPr>
          </a:p>
          <a:p>
            <a:pPr marL="0" indent="0">
              <a:lnSpc>
                <a:spcPct val="150000"/>
              </a:lnSpc>
              <a:buSzTx/>
              <a:buNone/>
              <a:defRPr u="sng">
                <a:solidFill>
                  <a:srgbClr val="000000"/>
                </a:solidFill>
              </a:defRPr>
            </a:pPr>
            <a:endParaRPr lang="fr-FR" b="1" u="none" dirty="0">
              <a:latin typeface="+mj-lt"/>
            </a:endParaRPr>
          </a:p>
          <a:p>
            <a:pPr marL="0" indent="0">
              <a:lnSpc>
                <a:spcPct val="150000"/>
              </a:lnSpc>
              <a:buSzTx/>
              <a:buNone/>
              <a:defRPr u="sng">
                <a:solidFill>
                  <a:srgbClr val="000000"/>
                </a:solidFill>
              </a:defRPr>
            </a:pPr>
            <a:r>
              <a:rPr b="1" u="none" dirty="0">
                <a:latin typeface="+mj-lt"/>
              </a:rPr>
              <a:t>Ammonia</a:t>
            </a:r>
            <a:r>
              <a:rPr lang="fr-FR" b="1" u="none" dirty="0">
                <a:latin typeface="+mj-lt"/>
              </a:rPr>
              <a:t>        </a:t>
            </a:r>
            <a:r>
              <a:rPr lang="fr-FR" u="none" dirty="0">
                <a:latin typeface="+mj-lt"/>
              </a:rPr>
              <a:t>l</a:t>
            </a:r>
            <a:r>
              <a:rPr u="none" dirty="0" err="1">
                <a:latin typeface="+mj-lt"/>
              </a:rPr>
              <a:t>arge</a:t>
            </a:r>
            <a:r>
              <a:rPr u="none" dirty="0">
                <a:latin typeface="+mj-lt"/>
              </a:rPr>
              <a:t> increase of CO</a:t>
            </a:r>
            <a:r>
              <a:rPr u="none" baseline="-25000" dirty="0">
                <a:latin typeface="+mj-lt"/>
              </a:rPr>
              <a:t>2</a:t>
            </a:r>
            <a:r>
              <a:rPr u="none" dirty="0">
                <a:latin typeface="+mj-lt"/>
              </a:rPr>
              <a:t> taxes </a:t>
            </a:r>
            <a:endParaRPr lang="fr-FR" dirty="0">
              <a:latin typeface="+mj-lt"/>
            </a:endParaRPr>
          </a:p>
          <a:p>
            <a:pPr marL="0" indent="0">
              <a:lnSpc>
                <a:spcPct val="150000"/>
              </a:lnSpc>
              <a:buSzTx/>
              <a:buNone/>
              <a:defRPr u="sng">
                <a:solidFill>
                  <a:srgbClr val="000000"/>
                </a:solidFill>
              </a:defRPr>
            </a:pPr>
            <a:endParaRPr lang="fr-BE" u="sng" dirty="0">
              <a:latin typeface="+mj-lt"/>
            </a:endParaRPr>
          </a:p>
          <a:p>
            <a:pPr marL="0" indent="0">
              <a:lnSpc>
                <a:spcPct val="150000"/>
              </a:lnSpc>
              <a:buSzTx/>
              <a:buNone/>
              <a:defRPr u="sng">
                <a:solidFill>
                  <a:srgbClr val="000000"/>
                </a:solidFill>
              </a:defRPr>
            </a:pPr>
            <a:r>
              <a:rPr b="1" u="none" dirty="0">
                <a:latin typeface="+mj-lt"/>
              </a:rPr>
              <a:t>Steelmaking</a:t>
            </a:r>
            <a:r>
              <a:rPr lang="fr-FR" b="1" u="none" dirty="0">
                <a:latin typeface="+mj-lt"/>
              </a:rPr>
              <a:t>        </a:t>
            </a:r>
            <a:r>
              <a:rPr lang="fr-BE" u="none" dirty="0">
                <a:latin typeface="+mj-lt"/>
              </a:rPr>
              <a:t>h</a:t>
            </a:r>
            <a:r>
              <a:rPr u="none" dirty="0" err="1">
                <a:latin typeface="+mj-lt"/>
              </a:rPr>
              <a:t>igh</a:t>
            </a:r>
            <a:r>
              <a:rPr u="none" dirty="0">
                <a:latin typeface="+mj-lt"/>
              </a:rPr>
              <a:t> price of steel </a:t>
            </a:r>
          </a:p>
        </p:txBody>
      </p:sp>
      <p:sp>
        <p:nvSpPr>
          <p:cNvPr id="7" name="Google Shape;136;p28">
            <a:extLst>
              <a:ext uri="{FF2B5EF4-FFF2-40B4-BE49-F238E27FC236}">
                <a16:creationId xmlns:a16="http://schemas.microsoft.com/office/drawing/2014/main" id="{691F78BE-9567-DF48-ABC9-4BD43456FF56}"/>
              </a:ext>
            </a:extLst>
          </p:cNvPr>
          <p:cNvSpPr txBox="1">
            <a:spLocks/>
          </p:cNvSpPr>
          <p:nvPr/>
        </p:nvSpPr>
        <p:spPr>
          <a:xfrm>
            <a:off x="8754976" y="4692391"/>
            <a:ext cx="26618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695D46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fr-BE" smtClean="0"/>
              <a:pPr/>
              <a:t>13</a:t>
            </a:fld>
            <a:endParaRPr lang="fr-BE" dirty="0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4B488D2-0786-DA43-AE21-FF8225E25BB3}"/>
              </a:ext>
            </a:extLst>
          </p:cNvPr>
          <p:cNvCxnSpPr/>
          <p:nvPr/>
        </p:nvCxnSpPr>
        <p:spPr>
          <a:xfrm>
            <a:off x="1514693" y="3545918"/>
            <a:ext cx="369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6379486-D2BF-2144-8FE9-5902267E5D0F}"/>
              </a:ext>
            </a:extLst>
          </p:cNvPr>
          <p:cNvCxnSpPr/>
          <p:nvPr/>
        </p:nvCxnSpPr>
        <p:spPr>
          <a:xfrm>
            <a:off x="1785755" y="4382373"/>
            <a:ext cx="369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Annexe masqué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 err="1"/>
              <a:t>References</a:t>
            </a:r>
            <a:endParaRPr dirty="0"/>
          </a:p>
        </p:txBody>
      </p:sp>
      <p:sp>
        <p:nvSpPr>
          <p:cNvPr id="370" name="Tableaux des cout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4300" indent="0">
              <a:lnSpc>
                <a:spcPct val="130000"/>
              </a:lnSpc>
              <a:buNone/>
            </a:pPr>
            <a:r>
              <a:rPr lang="fr-BE" sz="1400" dirty="0">
                <a:solidFill>
                  <a:schemeClr val="tx1"/>
                </a:solidFill>
              </a:rPr>
              <a:t>[1] </a:t>
            </a:r>
            <a:r>
              <a:rPr lang="fr-BE" sz="1400" dirty="0" err="1">
                <a:solidFill>
                  <a:schemeClr val="tx1"/>
                </a:solidFill>
              </a:rPr>
              <a:t>European</a:t>
            </a:r>
            <a:r>
              <a:rPr lang="fr-BE" sz="1400" dirty="0">
                <a:solidFill>
                  <a:schemeClr val="tx1"/>
                </a:solidFill>
              </a:rPr>
              <a:t> Commission</a:t>
            </a:r>
            <a:r>
              <a:rPr lang="fr-BE" sz="1400" i="1" dirty="0">
                <a:solidFill>
                  <a:schemeClr val="tx1"/>
                </a:solidFill>
              </a:rPr>
              <a:t>, Rapport de la commission : Quatrième </a:t>
            </a:r>
            <a:r>
              <a:rPr lang="fr-BE" sz="1400" i="1" dirty="0" err="1">
                <a:solidFill>
                  <a:schemeClr val="tx1"/>
                </a:solidFill>
              </a:rPr>
              <a:t>rapportsur</a:t>
            </a:r>
            <a:r>
              <a:rPr lang="fr-BE" sz="1400" i="1" dirty="0">
                <a:solidFill>
                  <a:schemeClr val="tx1"/>
                </a:solidFill>
              </a:rPr>
              <a:t> l’état de l’union de l’énergie</a:t>
            </a:r>
            <a:r>
              <a:rPr lang="fr-BE" sz="1400" dirty="0">
                <a:solidFill>
                  <a:schemeClr val="tx1"/>
                </a:solidFill>
              </a:rPr>
              <a:t>, 2019.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fr-BE" sz="1400" dirty="0">
                <a:solidFill>
                  <a:schemeClr val="tx1"/>
                </a:solidFill>
              </a:rPr>
              <a:t>[2] R. </a:t>
            </a:r>
            <a:r>
              <a:rPr lang="fr-BE" sz="1400" dirty="0" err="1">
                <a:solidFill>
                  <a:schemeClr val="tx1"/>
                </a:solidFill>
              </a:rPr>
              <a:t>Turton</a:t>
            </a:r>
            <a:r>
              <a:rPr lang="fr-BE" sz="1400" dirty="0">
                <a:solidFill>
                  <a:schemeClr val="tx1"/>
                </a:solidFill>
              </a:rPr>
              <a:t> R. </a:t>
            </a:r>
            <a:r>
              <a:rPr lang="fr-BE" sz="1400" dirty="0" err="1">
                <a:solidFill>
                  <a:schemeClr val="tx1"/>
                </a:solidFill>
              </a:rPr>
              <a:t>Bailie</a:t>
            </a:r>
            <a:r>
              <a:rPr lang="fr-BE" sz="1400" dirty="0">
                <a:solidFill>
                  <a:schemeClr val="tx1"/>
                </a:solidFill>
              </a:rPr>
              <a:t> W. </a:t>
            </a:r>
            <a:r>
              <a:rPr lang="fr-BE" sz="1400" dirty="0" err="1">
                <a:solidFill>
                  <a:schemeClr val="tx1"/>
                </a:solidFill>
              </a:rPr>
              <a:t>Whiting</a:t>
            </a:r>
            <a:r>
              <a:rPr lang="fr-BE" sz="1400" dirty="0">
                <a:solidFill>
                  <a:schemeClr val="tx1"/>
                </a:solidFill>
              </a:rPr>
              <a:t> J. </a:t>
            </a:r>
            <a:r>
              <a:rPr lang="fr-BE" sz="1400" dirty="0" err="1">
                <a:solidFill>
                  <a:schemeClr val="tx1"/>
                </a:solidFill>
              </a:rPr>
              <a:t>Shaeiwitz</a:t>
            </a:r>
            <a:r>
              <a:rPr lang="fr-BE" sz="1400" dirty="0">
                <a:solidFill>
                  <a:schemeClr val="tx1"/>
                </a:solidFill>
              </a:rPr>
              <a:t>, D. </a:t>
            </a:r>
            <a:r>
              <a:rPr lang="fr-BE" sz="1400" dirty="0" err="1">
                <a:solidFill>
                  <a:schemeClr val="tx1"/>
                </a:solidFill>
              </a:rPr>
              <a:t>Bhattacharyya</a:t>
            </a:r>
            <a:r>
              <a:rPr lang="fr-BE" sz="1400" dirty="0">
                <a:solidFill>
                  <a:schemeClr val="tx1"/>
                </a:solidFill>
              </a:rPr>
              <a:t>. </a:t>
            </a:r>
            <a:r>
              <a:rPr lang="fr-BE" sz="1400" i="1" dirty="0" err="1">
                <a:solidFill>
                  <a:schemeClr val="tx1"/>
                </a:solidFill>
              </a:rPr>
              <a:t>Analysis</a:t>
            </a:r>
            <a:r>
              <a:rPr lang="fr-BE" sz="1400" dirty="0">
                <a:solidFill>
                  <a:schemeClr val="tx1"/>
                </a:solidFill>
              </a:rPr>
              <a:t>, </a:t>
            </a:r>
            <a:r>
              <a:rPr lang="fr-BE" sz="1400" i="1" dirty="0" err="1">
                <a:solidFill>
                  <a:schemeClr val="tx1"/>
                </a:solidFill>
              </a:rPr>
              <a:t>Synthesis</a:t>
            </a:r>
            <a:r>
              <a:rPr lang="fr-BE" sz="1400" i="1" dirty="0">
                <a:solidFill>
                  <a:schemeClr val="tx1"/>
                </a:solidFill>
              </a:rPr>
              <a:t>, and Design of Chemical </a:t>
            </a:r>
            <a:r>
              <a:rPr lang="fr-BE" sz="1400" i="1" dirty="0" err="1">
                <a:solidFill>
                  <a:schemeClr val="tx1"/>
                </a:solidFill>
              </a:rPr>
              <a:t>Processes</a:t>
            </a:r>
            <a:r>
              <a:rPr lang="fr-BE" sz="1400" dirty="0">
                <a:solidFill>
                  <a:schemeClr val="tx1"/>
                </a:solidFill>
              </a:rPr>
              <a:t>. Pearson, 2013.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fr-BE" sz="1400" dirty="0">
                <a:solidFill>
                  <a:schemeClr val="tx1"/>
                </a:solidFill>
              </a:rPr>
              <a:t>[3] L. Cronin G. Chisholm. </a:t>
            </a:r>
            <a:r>
              <a:rPr lang="fr-BE" sz="1400" i="1" dirty="0" err="1">
                <a:solidFill>
                  <a:schemeClr val="tx1"/>
                </a:solidFill>
              </a:rPr>
              <a:t>Hydrogen</a:t>
            </a:r>
            <a:r>
              <a:rPr lang="fr-BE" sz="1400" i="1" dirty="0">
                <a:solidFill>
                  <a:schemeClr val="tx1"/>
                </a:solidFill>
              </a:rPr>
              <a:t> </a:t>
            </a:r>
            <a:r>
              <a:rPr lang="fr-BE" sz="1400" i="1" dirty="0" err="1">
                <a:solidFill>
                  <a:schemeClr val="tx1"/>
                </a:solidFill>
              </a:rPr>
              <a:t>From</a:t>
            </a:r>
            <a:r>
              <a:rPr lang="fr-BE" sz="1400" i="1" dirty="0">
                <a:solidFill>
                  <a:schemeClr val="tx1"/>
                </a:solidFill>
              </a:rPr>
              <a:t> Water </a:t>
            </a:r>
            <a:r>
              <a:rPr lang="fr-BE" sz="1400" i="1" dirty="0" err="1">
                <a:solidFill>
                  <a:schemeClr val="tx1"/>
                </a:solidFill>
              </a:rPr>
              <a:t>Electrolysis</a:t>
            </a:r>
            <a:r>
              <a:rPr lang="fr-BE" sz="1400" dirty="0">
                <a:solidFill>
                  <a:schemeClr val="tx1"/>
                </a:solidFill>
              </a:rPr>
              <a:t>, </a:t>
            </a:r>
            <a:r>
              <a:rPr lang="fr-BE" sz="1400" dirty="0" err="1">
                <a:solidFill>
                  <a:schemeClr val="tx1"/>
                </a:solidFill>
              </a:rPr>
              <a:t>chapter</a:t>
            </a:r>
            <a:r>
              <a:rPr lang="fr-BE" sz="1400" dirty="0">
                <a:solidFill>
                  <a:schemeClr val="tx1"/>
                </a:solidFill>
              </a:rPr>
              <a:t> ,pages 315–343. </a:t>
            </a:r>
            <a:r>
              <a:rPr lang="fr-BE" sz="1400" dirty="0" err="1">
                <a:solidFill>
                  <a:schemeClr val="tx1"/>
                </a:solidFill>
              </a:rPr>
              <a:t>School</a:t>
            </a:r>
            <a:r>
              <a:rPr lang="fr-BE" sz="1400" dirty="0">
                <a:solidFill>
                  <a:schemeClr val="tx1"/>
                </a:solidFill>
              </a:rPr>
              <a:t> of </a:t>
            </a:r>
            <a:r>
              <a:rPr lang="fr-BE" sz="1400" dirty="0" err="1">
                <a:solidFill>
                  <a:schemeClr val="tx1"/>
                </a:solidFill>
              </a:rPr>
              <a:t>Chemistry</a:t>
            </a:r>
            <a:r>
              <a:rPr lang="fr-BE" sz="1400" dirty="0">
                <a:solidFill>
                  <a:schemeClr val="tx1"/>
                </a:solidFill>
              </a:rPr>
              <a:t>, </a:t>
            </a:r>
            <a:r>
              <a:rPr lang="fr-BE" sz="1400" dirty="0" err="1">
                <a:solidFill>
                  <a:schemeClr val="tx1"/>
                </a:solidFill>
              </a:rPr>
              <a:t>University</a:t>
            </a:r>
            <a:r>
              <a:rPr lang="fr-BE" sz="1400" dirty="0">
                <a:solidFill>
                  <a:schemeClr val="tx1"/>
                </a:solidFill>
              </a:rPr>
              <a:t> of Glasgow, Glasgow, 2016.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fr-BE" sz="1400" dirty="0">
                <a:solidFill>
                  <a:schemeClr val="tx1"/>
                </a:solidFill>
              </a:rPr>
              <a:t>[4] </a:t>
            </a:r>
            <a:r>
              <a:rPr lang="fr-BE" sz="1400" dirty="0" err="1">
                <a:solidFill>
                  <a:schemeClr val="tx1"/>
                </a:solidFill>
              </a:rPr>
              <a:t>Schrefler</a:t>
            </a:r>
            <a:r>
              <a:rPr lang="fr-BE" sz="1400" dirty="0">
                <a:solidFill>
                  <a:schemeClr val="tx1"/>
                </a:solidFill>
              </a:rPr>
              <a:t> F. </a:t>
            </a:r>
            <a:r>
              <a:rPr lang="fr-BE" sz="1400" dirty="0" err="1">
                <a:solidFill>
                  <a:schemeClr val="tx1"/>
                </a:solidFill>
              </a:rPr>
              <a:t>Genoese</a:t>
            </a:r>
            <a:r>
              <a:rPr lang="fr-BE" sz="1400" dirty="0">
                <a:solidFill>
                  <a:schemeClr val="tx1"/>
                </a:solidFill>
              </a:rPr>
              <a:t> A. </a:t>
            </a:r>
            <a:r>
              <a:rPr lang="fr-BE" sz="1400" dirty="0" err="1">
                <a:solidFill>
                  <a:schemeClr val="tx1"/>
                </a:solidFill>
              </a:rPr>
              <a:t>Marcu</a:t>
            </a:r>
            <a:r>
              <a:rPr lang="fr-BE" sz="1400" dirty="0">
                <a:solidFill>
                  <a:schemeClr val="tx1"/>
                </a:solidFill>
              </a:rPr>
              <a:t> A. Renda J. </a:t>
            </a:r>
            <a:r>
              <a:rPr lang="fr-BE" sz="1400" dirty="0" err="1">
                <a:solidFill>
                  <a:schemeClr val="tx1"/>
                </a:solidFill>
              </a:rPr>
              <a:t>Wieczorkiewicz</a:t>
            </a:r>
            <a:r>
              <a:rPr lang="fr-BE" sz="1400" dirty="0">
                <a:solidFill>
                  <a:schemeClr val="tx1"/>
                </a:solidFill>
              </a:rPr>
              <a:t> S. Roth F. </a:t>
            </a:r>
            <a:r>
              <a:rPr lang="fr-BE" sz="1400" dirty="0" err="1">
                <a:solidFill>
                  <a:schemeClr val="tx1"/>
                </a:solidFill>
              </a:rPr>
              <a:t>Infelise</a:t>
            </a:r>
            <a:r>
              <a:rPr lang="fr-BE" sz="1400" dirty="0">
                <a:solidFill>
                  <a:schemeClr val="tx1"/>
                </a:solidFill>
              </a:rPr>
              <a:t> G. </a:t>
            </a:r>
            <a:r>
              <a:rPr lang="fr-BE" sz="1400" dirty="0" err="1">
                <a:solidFill>
                  <a:schemeClr val="tx1"/>
                </a:solidFill>
              </a:rPr>
              <a:t>Luchetta</a:t>
            </a:r>
            <a:r>
              <a:rPr lang="fr-BE" sz="1400" dirty="0">
                <a:solidFill>
                  <a:schemeClr val="tx1"/>
                </a:solidFill>
              </a:rPr>
              <a:t> L. </a:t>
            </a:r>
            <a:r>
              <a:rPr lang="fr-BE" sz="1400" dirty="0" err="1">
                <a:solidFill>
                  <a:schemeClr val="tx1"/>
                </a:solidFill>
              </a:rPr>
              <a:t>Colantoni</a:t>
            </a:r>
            <a:r>
              <a:rPr lang="fr-BE" sz="1400" dirty="0">
                <a:solidFill>
                  <a:schemeClr val="tx1"/>
                </a:solidFill>
              </a:rPr>
              <a:t> W. </a:t>
            </a:r>
            <a:r>
              <a:rPr lang="fr-BE" sz="1400" dirty="0" err="1">
                <a:solidFill>
                  <a:schemeClr val="tx1"/>
                </a:solidFill>
              </a:rPr>
              <a:t>Stoefs</a:t>
            </a:r>
            <a:r>
              <a:rPr lang="fr-BE" sz="1400" dirty="0">
                <a:solidFill>
                  <a:schemeClr val="tx1"/>
                </a:solidFill>
              </a:rPr>
              <a:t> J. </a:t>
            </a:r>
            <a:r>
              <a:rPr lang="fr-BE" sz="1400" dirty="0" err="1">
                <a:solidFill>
                  <a:schemeClr val="tx1"/>
                </a:solidFill>
              </a:rPr>
              <a:t>Timini</a:t>
            </a:r>
            <a:r>
              <a:rPr lang="fr-BE" sz="1400" dirty="0">
                <a:solidFill>
                  <a:schemeClr val="tx1"/>
                </a:solidFill>
              </a:rPr>
              <a:t> F. </a:t>
            </a:r>
            <a:r>
              <a:rPr lang="fr-BE" sz="1400" dirty="0" err="1">
                <a:solidFill>
                  <a:schemeClr val="tx1"/>
                </a:solidFill>
              </a:rPr>
              <a:t>Simonelli</a:t>
            </a:r>
            <a:r>
              <a:rPr lang="fr-BE" sz="1400" dirty="0">
                <a:solidFill>
                  <a:schemeClr val="tx1"/>
                </a:solidFill>
              </a:rPr>
              <a:t> C. </a:t>
            </a:r>
            <a:r>
              <a:rPr lang="fr-BE" sz="1400" dirty="0" err="1">
                <a:solidFill>
                  <a:schemeClr val="tx1"/>
                </a:solidFill>
              </a:rPr>
              <a:t>Egenhofer</a:t>
            </a:r>
            <a:r>
              <a:rPr lang="fr-BE" sz="1400" dirty="0">
                <a:solidFill>
                  <a:schemeClr val="tx1"/>
                </a:solidFill>
              </a:rPr>
              <a:t>, V. </a:t>
            </a:r>
            <a:r>
              <a:rPr lang="fr-BE" sz="1400" dirty="0" err="1">
                <a:solidFill>
                  <a:schemeClr val="tx1"/>
                </a:solidFill>
              </a:rPr>
              <a:t>Rizos</a:t>
            </a:r>
            <a:r>
              <a:rPr lang="fr-BE" sz="1400" dirty="0">
                <a:solidFill>
                  <a:schemeClr val="tx1"/>
                </a:solidFill>
              </a:rPr>
              <a:t>. </a:t>
            </a:r>
            <a:r>
              <a:rPr lang="fr-BE" sz="1400" i="1" dirty="0">
                <a:solidFill>
                  <a:schemeClr val="tx1"/>
                </a:solidFill>
              </a:rPr>
              <a:t>Composition and drivers of </a:t>
            </a:r>
            <a:r>
              <a:rPr lang="fr-BE" sz="1400" i="1" dirty="0" err="1">
                <a:solidFill>
                  <a:schemeClr val="tx1"/>
                </a:solidFill>
              </a:rPr>
              <a:t>energy</a:t>
            </a:r>
            <a:r>
              <a:rPr lang="fr-BE" sz="1400" i="1" dirty="0">
                <a:solidFill>
                  <a:schemeClr val="tx1"/>
                </a:solidFill>
              </a:rPr>
              <a:t> </a:t>
            </a:r>
            <a:r>
              <a:rPr lang="fr-BE" sz="1400" i="1" dirty="0" err="1">
                <a:solidFill>
                  <a:schemeClr val="tx1"/>
                </a:solidFill>
              </a:rPr>
              <a:t>prices</a:t>
            </a:r>
            <a:r>
              <a:rPr lang="fr-BE" sz="1400" i="1" dirty="0">
                <a:solidFill>
                  <a:schemeClr val="tx1"/>
                </a:solidFill>
              </a:rPr>
              <a:t> </a:t>
            </a:r>
            <a:r>
              <a:rPr lang="fr-BE" sz="1400" i="1" dirty="0" err="1">
                <a:solidFill>
                  <a:schemeClr val="tx1"/>
                </a:solidFill>
              </a:rPr>
              <a:t>andcosts</a:t>
            </a:r>
            <a:r>
              <a:rPr lang="fr-BE" sz="1400" i="1" dirty="0">
                <a:solidFill>
                  <a:schemeClr val="tx1"/>
                </a:solidFill>
              </a:rPr>
              <a:t> in </a:t>
            </a:r>
            <a:r>
              <a:rPr lang="fr-BE" sz="1400" i="1" dirty="0" err="1">
                <a:solidFill>
                  <a:schemeClr val="tx1"/>
                </a:solidFill>
              </a:rPr>
              <a:t>energy</a:t>
            </a:r>
            <a:r>
              <a:rPr lang="fr-BE" sz="1400" i="1" dirty="0">
                <a:solidFill>
                  <a:schemeClr val="tx1"/>
                </a:solidFill>
              </a:rPr>
              <a:t> intensive industries: the case of </a:t>
            </a:r>
            <a:r>
              <a:rPr lang="fr-BE" sz="1400" i="1" dirty="0" err="1">
                <a:solidFill>
                  <a:schemeClr val="tx1"/>
                </a:solidFill>
              </a:rPr>
              <a:t>ceramics</a:t>
            </a:r>
            <a:r>
              <a:rPr lang="fr-BE" sz="1400" i="1" dirty="0">
                <a:solidFill>
                  <a:schemeClr val="tx1"/>
                </a:solidFill>
              </a:rPr>
              <a:t>, flat glass and </a:t>
            </a:r>
            <a:r>
              <a:rPr lang="fr-BE" sz="1400" i="1" dirty="0" err="1">
                <a:solidFill>
                  <a:schemeClr val="tx1"/>
                </a:solidFill>
              </a:rPr>
              <a:t>chemical</a:t>
            </a:r>
            <a:r>
              <a:rPr lang="fr-BE" sz="1400" i="1" dirty="0">
                <a:solidFill>
                  <a:schemeClr val="tx1"/>
                </a:solidFill>
              </a:rPr>
              <a:t> industries</a:t>
            </a:r>
            <a:r>
              <a:rPr lang="fr-BE" sz="1400" dirty="0">
                <a:solidFill>
                  <a:schemeClr val="tx1"/>
                </a:solidFill>
              </a:rPr>
              <a:t>. Center For </a:t>
            </a:r>
            <a:r>
              <a:rPr lang="fr-BE" sz="1400" dirty="0" err="1">
                <a:solidFill>
                  <a:schemeClr val="tx1"/>
                </a:solidFill>
              </a:rPr>
              <a:t>European</a:t>
            </a:r>
            <a:r>
              <a:rPr lang="fr-BE" sz="1400" dirty="0">
                <a:solidFill>
                  <a:schemeClr val="tx1"/>
                </a:solidFill>
              </a:rPr>
              <a:t> Policy </a:t>
            </a:r>
            <a:r>
              <a:rPr lang="fr-BE" sz="1400" dirty="0" err="1">
                <a:solidFill>
                  <a:schemeClr val="tx1"/>
                </a:solidFill>
              </a:rPr>
              <a:t>Studies</a:t>
            </a:r>
            <a:r>
              <a:rPr lang="fr-BE" sz="1400" dirty="0">
                <a:solidFill>
                  <a:schemeClr val="tx1"/>
                </a:solidFill>
              </a:rPr>
              <a:t>, 2014.</a:t>
            </a:r>
          </a:p>
          <a:p>
            <a:endParaRPr dirty="0"/>
          </a:p>
        </p:txBody>
      </p:sp>
      <p:pic>
        <p:nvPicPr>
          <p:cNvPr id="371" name="Google Shape;119;p26" descr="Google Shape;119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73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7" name="Google Shape;136;p28">
            <a:extLst>
              <a:ext uri="{FF2B5EF4-FFF2-40B4-BE49-F238E27FC236}">
                <a16:creationId xmlns:a16="http://schemas.microsoft.com/office/drawing/2014/main" id="{96B0CACE-55A8-F040-B60D-FF1374412BAF}"/>
              </a:ext>
            </a:extLst>
          </p:cNvPr>
          <p:cNvSpPr txBox="1">
            <a:spLocks/>
          </p:cNvSpPr>
          <p:nvPr/>
        </p:nvSpPr>
        <p:spPr>
          <a:xfrm>
            <a:off x="8754976" y="4692391"/>
            <a:ext cx="26618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695D46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fr-BE" smtClean="0"/>
              <a:pPr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411523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270;p44"/>
          <p:cNvSpPr txBox="1">
            <a:spLocks noGrp="1"/>
          </p:cNvSpPr>
          <p:nvPr>
            <p:ph type="title"/>
          </p:nvPr>
        </p:nvSpPr>
        <p:spPr>
          <a:xfrm>
            <a:off x="311699" y="940642"/>
            <a:ext cx="8520602" cy="18581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585215">
              <a:defRPr sz="3455"/>
            </a:pPr>
            <a:r>
              <a:rPr dirty="0"/>
              <a:t>  </a:t>
            </a:r>
          </a:p>
          <a:p>
            <a:pPr algn="ctr" defTabSz="585215">
              <a:defRPr sz="3455"/>
            </a:pPr>
            <a:r>
              <a:rPr dirty="0"/>
              <a:t>THANK YOU FOR YOUR ATTENTION</a:t>
            </a:r>
            <a:br>
              <a:rPr lang="fr-FR" dirty="0"/>
            </a:br>
            <a:br>
              <a:rPr lang="fr-FR" dirty="0"/>
            </a:br>
            <a:r>
              <a:rPr lang="fr-BE" dirty="0" err="1"/>
              <a:t>Any</a:t>
            </a:r>
            <a:r>
              <a:rPr lang="fr-BE" dirty="0"/>
              <a:t> questions ?</a:t>
            </a:r>
            <a:br>
              <a:rPr lang="fr-BE" dirty="0"/>
            </a:br>
            <a:endParaRPr dirty="0"/>
          </a:p>
        </p:txBody>
      </p:sp>
      <p:sp>
        <p:nvSpPr>
          <p:cNvPr id="364" name="Google Shape;272;p44"/>
          <p:cNvSpPr txBox="1">
            <a:spLocks noGrp="1"/>
          </p:cNvSpPr>
          <p:nvPr>
            <p:ph type="sldNum" sz="quarter" idx="4294967295"/>
          </p:nvPr>
        </p:nvSpPr>
        <p:spPr>
          <a:xfrm>
            <a:off x="8684345" y="4692391"/>
            <a:ext cx="33681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365" name="Google Shape;119;p26" descr="Google Shape;119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367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134;p2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Introduction</a:t>
            </a:r>
          </a:p>
        </p:txBody>
      </p:sp>
      <p:sp>
        <p:nvSpPr>
          <p:cNvPr id="2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311699" y="1266324"/>
            <a:ext cx="8520602" cy="27409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u="sng">
                <a:solidFill>
                  <a:srgbClr val="000000"/>
                </a:solidFill>
              </a:defRPr>
            </a:pPr>
            <a:r>
              <a:rPr dirty="0">
                <a:latin typeface="+mj-lt"/>
              </a:rPr>
              <a:t>Objective of the study:</a:t>
            </a:r>
          </a:p>
          <a:p>
            <a:pPr marL="0" indent="0">
              <a:buSzTx/>
              <a:buNone/>
              <a:defRPr>
                <a:solidFill>
                  <a:srgbClr val="000000"/>
                </a:solidFill>
              </a:defRPr>
            </a:pPr>
            <a:endParaRPr lang="fr-BE" baseline="30000" dirty="0">
              <a:latin typeface="+mj-lt"/>
            </a:endParaRPr>
          </a:p>
          <a:p>
            <a:pPr mar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fr-BE" baseline="30000" dirty="0">
                <a:latin typeface="+mj-lt"/>
              </a:rPr>
              <a:t> </a:t>
            </a:r>
          </a:p>
        </p:txBody>
      </p:sp>
      <p:sp>
        <p:nvSpPr>
          <p:cNvPr id="236" name="Google Shape;136;p28"/>
          <p:cNvSpPr txBox="1">
            <a:spLocks noGrp="1"/>
          </p:cNvSpPr>
          <p:nvPr>
            <p:ph type="sldNum" sz="quarter" idx="4294967295"/>
          </p:nvPr>
        </p:nvSpPr>
        <p:spPr>
          <a:xfrm>
            <a:off x="8754976" y="4692391"/>
            <a:ext cx="266182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237" name="Google Shape;119;p26" descr="Google Shape;119;p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39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2F5E58-1C4D-D540-88AD-82235BE60666}"/>
              </a:ext>
            </a:extLst>
          </p:cNvPr>
          <p:cNvSpPr/>
          <p:nvPr/>
        </p:nvSpPr>
        <p:spPr>
          <a:xfrm>
            <a:off x="311699" y="2674139"/>
            <a:ext cx="8257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fr-BE" sz="1800" dirty="0" err="1"/>
              <a:t>Feasibility</a:t>
            </a:r>
            <a:r>
              <a:rPr lang="fr-BE" sz="1800" dirty="0"/>
              <a:t> of </a:t>
            </a:r>
            <a:r>
              <a:rPr lang="fr-BE" sz="1800" dirty="0" err="1"/>
              <a:t>decarbonised</a:t>
            </a:r>
            <a:r>
              <a:rPr lang="fr-BE" sz="1800" dirty="0"/>
              <a:t> production of </a:t>
            </a:r>
            <a:r>
              <a:rPr lang="fr-BE" sz="1800" dirty="0" err="1"/>
              <a:t>ammonia</a:t>
            </a:r>
            <a:r>
              <a:rPr lang="fr-BE" sz="1800" dirty="0"/>
              <a:t> and </a:t>
            </a:r>
            <a:r>
              <a:rPr lang="fr-BE" sz="1800" dirty="0" err="1"/>
              <a:t>steel</a:t>
            </a:r>
            <a:r>
              <a:rPr lang="fr-BE" sz="1800" dirty="0"/>
              <a:t> in 2030 </a:t>
            </a:r>
            <a:endParaRPr lang="fr-BE" sz="1800" dirty="0">
              <a:solidFill>
                <a:srgbClr val="232323"/>
              </a:solidFill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fr-BE" sz="1800" dirty="0" err="1"/>
              <a:t>What</a:t>
            </a:r>
            <a:r>
              <a:rPr lang="fr-BE" sz="1800" dirty="0"/>
              <a:t> are the </a:t>
            </a:r>
            <a:r>
              <a:rPr lang="fr-BE" sz="1800" dirty="0" err="1"/>
              <a:t>required</a:t>
            </a:r>
            <a:r>
              <a:rPr lang="fr-BE" sz="1800" dirty="0"/>
              <a:t> </a:t>
            </a:r>
            <a:r>
              <a:rPr lang="fr-BE" sz="1800" dirty="0" err="1"/>
              <a:t>assumptions</a:t>
            </a:r>
            <a:r>
              <a:rPr lang="fr-BE" sz="1800" dirty="0"/>
              <a:t> to </a:t>
            </a:r>
            <a:r>
              <a:rPr lang="fr-BE" sz="1800" dirty="0" err="1"/>
              <a:t>reach</a:t>
            </a:r>
            <a:r>
              <a:rPr lang="fr-BE" sz="1800" dirty="0"/>
              <a:t> </a:t>
            </a:r>
            <a:r>
              <a:rPr lang="fr-BE" sz="1800" dirty="0" err="1"/>
              <a:t>that</a:t>
            </a:r>
            <a:r>
              <a:rPr lang="fr-BE" sz="1800" dirty="0"/>
              <a:t> goal?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009D9-21C3-2949-9140-A471049468D0}"/>
              </a:ext>
            </a:extLst>
          </p:cNvPr>
          <p:cNvSpPr/>
          <p:nvPr/>
        </p:nvSpPr>
        <p:spPr>
          <a:xfrm>
            <a:off x="311699" y="1956831"/>
            <a:ext cx="4639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fr-BE" sz="1800" dirty="0" err="1"/>
              <a:t>European</a:t>
            </a:r>
            <a:r>
              <a:rPr lang="fr-BE" sz="1800" dirty="0"/>
              <a:t> Union: </a:t>
            </a:r>
            <a:r>
              <a:rPr lang="fr-BE" sz="1800" dirty="0" err="1"/>
              <a:t>carbon</a:t>
            </a:r>
            <a:r>
              <a:rPr lang="fr-BE" sz="1800" dirty="0"/>
              <a:t> </a:t>
            </a:r>
            <a:r>
              <a:rPr lang="fr-BE" sz="1800" dirty="0" err="1"/>
              <a:t>neutral</a:t>
            </a:r>
            <a:r>
              <a:rPr lang="fr-BE" sz="1800" dirty="0"/>
              <a:t> by 2050 </a:t>
            </a:r>
            <a:r>
              <a:rPr lang="fr-BE" sz="1800" baseline="30000" dirty="0"/>
              <a:t>[1]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FBBF0-3169-4849-8125-72E445D1205E}"/>
              </a:ext>
            </a:extLst>
          </p:cNvPr>
          <p:cNvSpPr/>
          <p:nvPr/>
        </p:nvSpPr>
        <p:spPr>
          <a:xfrm>
            <a:off x="311699" y="3492257"/>
            <a:ext cx="8257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fr-BE" sz="1800" dirty="0">
                <a:solidFill>
                  <a:schemeClr val="tx1"/>
                </a:solidFill>
              </a:rPr>
              <a:t>→</a:t>
            </a:r>
            <a:r>
              <a:rPr lang="fr-BE" sz="1800" b="1" dirty="0">
                <a:solidFill>
                  <a:srgbClr val="232323"/>
                </a:solidFill>
              </a:rPr>
              <a:t> </a:t>
            </a:r>
            <a:r>
              <a:rPr lang="fr-BE" sz="1800" b="1" dirty="0"/>
              <a:t>H</a:t>
            </a:r>
            <a:r>
              <a:rPr lang="fr-BE" sz="1800" b="1" baseline="-25000" dirty="0"/>
              <a:t>2 </a:t>
            </a:r>
            <a:r>
              <a:rPr lang="fr-BE" sz="1800" dirty="0" err="1"/>
              <a:t>produced</a:t>
            </a:r>
            <a:r>
              <a:rPr lang="fr-BE" sz="1800" dirty="0"/>
              <a:t> by </a:t>
            </a:r>
            <a:r>
              <a:rPr lang="fr-BE" sz="1800" b="1" dirty="0"/>
              <a:t>water </a:t>
            </a:r>
            <a:r>
              <a:rPr lang="fr-BE" sz="1800" b="1" dirty="0" err="1"/>
              <a:t>electrolysis</a:t>
            </a:r>
            <a:r>
              <a:rPr lang="fr-BE" sz="1800" b="1" dirty="0"/>
              <a:t> </a:t>
            </a:r>
            <a:r>
              <a:rPr lang="fr-BE" sz="1800" dirty="0" err="1"/>
              <a:t>from</a:t>
            </a:r>
            <a:r>
              <a:rPr lang="fr-BE" sz="1800" dirty="0"/>
              <a:t> </a:t>
            </a:r>
            <a:r>
              <a:rPr lang="fr-BE" sz="1800" b="1" dirty="0" err="1"/>
              <a:t>renewable</a:t>
            </a:r>
            <a:r>
              <a:rPr lang="fr-BE" sz="1800" b="1" dirty="0"/>
              <a:t> </a:t>
            </a:r>
            <a:r>
              <a:rPr lang="fr-BE" sz="1800" b="1" dirty="0" err="1"/>
              <a:t>electricity</a:t>
            </a:r>
            <a:r>
              <a:rPr lang="fr-BE" sz="1800" dirty="0"/>
              <a:t> 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lang="fr-BE" sz="1800" dirty="0">
              <a:solidFill>
                <a:schemeClr val="tx1"/>
              </a:solidFill>
            </a:endParaRPr>
          </a:p>
          <a:p>
            <a:pPr>
              <a:defRPr>
                <a:solidFill>
                  <a:srgbClr val="000000"/>
                </a:solidFill>
              </a:defRPr>
            </a:pPr>
            <a:endParaRPr lang="fr-BE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60AC0A-81DA-5147-80F7-A9C85FD3526B}"/>
              </a:ext>
            </a:extLst>
          </p:cNvPr>
          <p:cNvSpPr/>
          <p:nvPr/>
        </p:nvSpPr>
        <p:spPr>
          <a:xfrm>
            <a:off x="311699" y="3775078"/>
            <a:ext cx="8257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endParaRPr lang="fr-BE" sz="1800" dirty="0">
              <a:solidFill>
                <a:schemeClr val="tx1"/>
              </a:solidFill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fr-BE" sz="1800" dirty="0">
                <a:solidFill>
                  <a:schemeClr val="tx1"/>
                </a:solidFill>
              </a:rPr>
              <a:t>→ </a:t>
            </a:r>
            <a:r>
              <a:rPr lang="fr-BE" sz="1800" dirty="0" err="1">
                <a:solidFill>
                  <a:schemeClr val="tx1"/>
                </a:solidFill>
              </a:rPr>
              <a:t>Modelling</a:t>
            </a:r>
            <a:r>
              <a:rPr lang="fr-BE" sz="1800" dirty="0">
                <a:solidFill>
                  <a:schemeClr val="tx1"/>
                </a:solidFill>
              </a:rPr>
              <a:t> </a:t>
            </a:r>
            <a:r>
              <a:rPr lang="fr-BE" sz="1800" dirty="0" err="1">
                <a:solidFill>
                  <a:schemeClr val="tx1"/>
                </a:solidFill>
              </a:rPr>
              <a:t>with</a:t>
            </a:r>
            <a:r>
              <a:rPr lang="fr-BE" sz="1800" dirty="0">
                <a:solidFill>
                  <a:schemeClr val="tx1"/>
                </a:solidFill>
              </a:rPr>
              <a:t> </a:t>
            </a:r>
            <a:r>
              <a:rPr lang="fr-BE" sz="1800" i="1" dirty="0">
                <a:solidFill>
                  <a:schemeClr val="tx1"/>
                </a:solidFill>
              </a:rPr>
              <a:t>Aspen Plus</a:t>
            </a:r>
            <a:r>
              <a:rPr lang="fr-BE" sz="1800" dirty="0">
                <a:solidFill>
                  <a:schemeClr val="tx1"/>
                </a:solidFill>
              </a:rPr>
              <a:t> and </a:t>
            </a:r>
            <a:r>
              <a:rPr lang="fr-BE" sz="1800" dirty="0" err="1">
                <a:solidFill>
                  <a:schemeClr val="tx1"/>
                </a:solidFill>
              </a:rPr>
              <a:t>cost</a:t>
            </a:r>
            <a:r>
              <a:rPr lang="fr-BE" sz="1800" dirty="0">
                <a:solidFill>
                  <a:schemeClr val="tx1"/>
                </a:solidFill>
              </a:rPr>
              <a:t> </a:t>
            </a:r>
            <a:r>
              <a:rPr lang="fr-BE" sz="1800" dirty="0" err="1">
                <a:solidFill>
                  <a:schemeClr val="tx1"/>
                </a:solidFill>
              </a:rPr>
              <a:t>analysis</a:t>
            </a:r>
            <a:r>
              <a:rPr lang="fr-BE" sz="1800" dirty="0">
                <a:solidFill>
                  <a:schemeClr val="tx1"/>
                </a:solidFill>
              </a:rPr>
              <a:t> </a:t>
            </a:r>
            <a:r>
              <a:rPr lang="fr-BE" sz="1800" dirty="0" err="1">
                <a:solidFill>
                  <a:schemeClr val="tx1"/>
                </a:solidFill>
              </a:rPr>
              <a:t>based</a:t>
            </a:r>
            <a:r>
              <a:rPr lang="fr-BE" sz="1800" dirty="0">
                <a:solidFill>
                  <a:schemeClr val="tx1"/>
                </a:solidFill>
              </a:rPr>
              <a:t> on </a:t>
            </a:r>
            <a:r>
              <a:rPr lang="fr-BE" sz="1800" i="1" dirty="0" err="1">
                <a:solidFill>
                  <a:schemeClr val="tx1"/>
                </a:solidFill>
              </a:rPr>
              <a:t>Turton</a:t>
            </a:r>
            <a:r>
              <a:rPr lang="fr-BE" sz="1800" i="1" dirty="0">
                <a:solidFill>
                  <a:schemeClr val="tx1"/>
                </a:solidFill>
              </a:rPr>
              <a:t> et al. </a:t>
            </a:r>
            <a:r>
              <a:rPr lang="fr-BE" sz="1800" baseline="30000" dirty="0">
                <a:solidFill>
                  <a:schemeClr val="tx1"/>
                </a:solidFill>
              </a:rPr>
              <a:t>[2]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lang="fr-BE" sz="1800" dirty="0">
              <a:solidFill>
                <a:schemeClr val="tx1"/>
              </a:solidFill>
            </a:endParaRPr>
          </a:p>
          <a:p>
            <a:pPr>
              <a:defRPr>
                <a:solidFill>
                  <a:srgbClr val="000000"/>
                </a:solidFill>
              </a:defRPr>
            </a:pPr>
            <a:endParaRPr lang="fr-BE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129;p27"/>
          <p:cNvSpPr txBox="1">
            <a:spLocks noGrp="1"/>
          </p:cNvSpPr>
          <p:nvPr>
            <p:ph type="sldNum" sz="quarter" idx="4294967295"/>
          </p:nvPr>
        </p:nvSpPr>
        <p:spPr>
          <a:xfrm>
            <a:off x="8754976" y="4692391"/>
            <a:ext cx="266182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45" name="Google Shape;134;p28"/>
          <p:cNvSpPr txBox="1"/>
          <p:nvPr/>
        </p:nvSpPr>
        <p:spPr>
          <a:xfrm>
            <a:off x="311699" y="445025"/>
            <a:ext cx="8520602" cy="70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 lnSpcReduction="10000"/>
          </a:bodyPr>
          <a:lstStyle>
            <a:lvl1pPr>
              <a:defRPr sz="3600" b="1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Plan</a:t>
            </a:r>
          </a:p>
        </p:txBody>
      </p:sp>
      <p:pic>
        <p:nvPicPr>
          <p:cNvPr id="246" name="Google Shape;119;p26" descr="Google Shape;119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102" y="-22102"/>
            <a:ext cx="2236606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48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685781-2726-154A-A057-E5DAB6C93458}"/>
              </a:ext>
            </a:extLst>
          </p:cNvPr>
          <p:cNvSpPr/>
          <p:nvPr/>
        </p:nvSpPr>
        <p:spPr>
          <a:xfrm>
            <a:off x="311698" y="1663557"/>
            <a:ext cx="5542563" cy="95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766" indent="-342900" defTabSz="566927">
              <a:lnSpc>
                <a:spcPct val="150000"/>
              </a:lnSpc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  <a:defRPr sz="1984">
                <a:solidFill>
                  <a:srgbClr val="000000"/>
                </a:solidFill>
              </a:defRPr>
            </a:pPr>
            <a:r>
              <a:rPr lang="fr-BE" dirty="0"/>
              <a:t>Proton exchange membrane </a:t>
            </a:r>
            <a:r>
              <a:rPr lang="fr-BE" dirty="0" err="1"/>
              <a:t>electrolyser</a:t>
            </a:r>
            <a:r>
              <a:rPr lang="fr-BE" dirty="0"/>
              <a:t>		</a:t>
            </a:r>
            <a:endParaRPr lang="fr-BE" sz="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09FA6-8E49-FB41-829F-DA185CC72BB6}"/>
              </a:ext>
            </a:extLst>
          </p:cNvPr>
          <p:cNvSpPr/>
          <p:nvPr/>
        </p:nvSpPr>
        <p:spPr>
          <a:xfrm>
            <a:off x="311699" y="1221359"/>
            <a:ext cx="1928413" cy="493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3766" indent="-342900" defTabSz="566927">
              <a:lnSpc>
                <a:spcPct val="150000"/>
              </a:lnSpc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  <a:defRPr sz="1984">
                <a:solidFill>
                  <a:srgbClr val="000000"/>
                </a:solidFill>
              </a:defRPr>
            </a:pPr>
            <a:r>
              <a:rPr lang="fr-BE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8D541-F9D0-CC48-BAF8-3A95B2F32143}"/>
              </a:ext>
            </a:extLst>
          </p:cNvPr>
          <p:cNvSpPr/>
          <p:nvPr/>
        </p:nvSpPr>
        <p:spPr>
          <a:xfrm>
            <a:off x="311697" y="2123644"/>
            <a:ext cx="4572000" cy="493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3766" indent="-342900" defTabSz="566927">
              <a:lnSpc>
                <a:spcPct val="150000"/>
              </a:lnSpc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  <a:defRPr sz="1984">
                <a:solidFill>
                  <a:srgbClr val="000000"/>
                </a:solidFill>
              </a:defRPr>
            </a:pPr>
            <a:r>
              <a:rPr lang="fr-BE" dirty="0" err="1"/>
              <a:t>Ammonia</a:t>
            </a:r>
            <a:r>
              <a:rPr lang="fr-BE" dirty="0"/>
              <a:t> production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0F4B8-6451-B147-B8E2-DA23972692BE}"/>
              </a:ext>
            </a:extLst>
          </p:cNvPr>
          <p:cNvSpPr/>
          <p:nvPr/>
        </p:nvSpPr>
        <p:spPr>
          <a:xfrm>
            <a:off x="311696" y="2562704"/>
            <a:ext cx="4572000" cy="493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3766" indent="-342900" defTabSz="566927">
              <a:lnSpc>
                <a:spcPct val="150000"/>
              </a:lnSpc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  <a:defRPr sz="1984">
                <a:solidFill>
                  <a:srgbClr val="000000"/>
                </a:solidFill>
              </a:defRPr>
            </a:pPr>
            <a:r>
              <a:rPr lang="fr-BE" dirty="0" err="1"/>
              <a:t>Steelmaking</a:t>
            </a:r>
            <a:endParaRPr lang="fr-B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F8082-9412-584A-8119-B15C1AB833C4}"/>
              </a:ext>
            </a:extLst>
          </p:cNvPr>
          <p:cNvSpPr/>
          <p:nvPr/>
        </p:nvSpPr>
        <p:spPr>
          <a:xfrm>
            <a:off x="311696" y="2998793"/>
            <a:ext cx="4572000" cy="493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3766" indent="-342900" defTabSz="566927">
              <a:lnSpc>
                <a:spcPct val="150000"/>
              </a:lnSpc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  <a:defRPr sz="1984">
                <a:solidFill>
                  <a:srgbClr val="000000"/>
                </a:solidFill>
              </a:defRPr>
            </a:pPr>
            <a:r>
              <a:rPr lang="fr-BE" dirty="0" err="1"/>
              <a:t>Cost</a:t>
            </a:r>
            <a:r>
              <a:rPr lang="fr-BE" dirty="0"/>
              <a:t> </a:t>
            </a:r>
            <a:r>
              <a:rPr lang="fr-BE" dirty="0" err="1"/>
              <a:t>analysis</a:t>
            </a:r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FF8BD-C072-ED43-BB7B-A4373269B968}"/>
              </a:ext>
            </a:extLst>
          </p:cNvPr>
          <p:cNvSpPr/>
          <p:nvPr/>
        </p:nvSpPr>
        <p:spPr>
          <a:xfrm>
            <a:off x="311696" y="3434368"/>
            <a:ext cx="1928413" cy="493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3766" indent="-342900" defTabSz="566927">
              <a:lnSpc>
                <a:spcPct val="150000"/>
              </a:lnSpc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  <a:defRPr sz="1984">
                <a:solidFill>
                  <a:srgbClr val="000000"/>
                </a:solidFill>
              </a:defRPr>
            </a:pPr>
            <a:r>
              <a:rPr lang="fr-BE" dirty="0"/>
              <a:t> Conclusion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142;p29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Proton Exchange Membrane (PEM) Electrolyser </a:t>
            </a:r>
          </a:p>
        </p:txBody>
      </p:sp>
      <p:sp>
        <p:nvSpPr>
          <p:cNvPr id="251" name="Google Shape;143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832300" cy="67563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u="sng">
                <a:solidFill>
                  <a:srgbClr val="232323"/>
                </a:solidFill>
              </a:defRPr>
            </a:pPr>
            <a:r>
              <a:rPr dirty="0">
                <a:latin typeface="+mj-lt"/>
              </a:rPr>
              <a:t>Criteria for the choice of the </a:t>
            </a:r>
            <a:r>
              <a:rPr dirty="0" err="1">
                <a:latin typeface="+mj-lt"/>
              </a:rPr>
              <a:t>electrolyser</a:t>
            </a:r>
            <a:r>
              <a:rPr dirty="0">
                <a:latin typeface="+mj-lt"/>
              </a:rPr>
              <a:t>:</a:t>
            </a:r>
          </a:p>
        </p:txBody>
      </p:sp>
      <p:sp>
        <p:nvSpPr>
          <p:cNvPr id="252" name="Google Shape;144;p29"/>
          <p:cNvSpPr txBox="1">
            <a:spLocks noGrp="1"/>
          </p:cNvSpPr>
          <p:nvPr>
            <p:ph type="sldNum" sz="quarter" idx="4294967295"/>
          </p:nvPr>
        </p:nvSpPr>
        <p:spPr>
          <a:xfrm>
            <a:off x="8754976" y="4692391"/>
            <a:ext cx="266182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53" name="Capture d’écran 2020-09-01 à 10.38.24.png" descr="Capture d’écran 2020-09-01 à 10.38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32" y="1270314"/>
            <a:ext cx="3073107" cy="2248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Google Shape;119;p26" descr="Google Shape;119;p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56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rPr dirty="0"/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rPr dirty="0"/>
              <a:t>J-L. Hoxha, M. Caspar,  A. </a:t>
            </a:r>
            <a:r>
              <a:rPr dirty="0" err="1"/>
              <a:t>Donceel</a:t>
            </a:r>
            <a:r>
              <a:rPr dirty="0"/>
              <a:t>,  J. </a:t>
            </a:r>
            <a:r>
              <a:rPr dirty="0" err="1"/>
              <a:t>Fraselle</a:t>
            </a:r>
            <a:r>
              <a:rPr dirty="0"/>
              <a:t>, G. Léonard, M. </a:t>
            </a:r>
            <a:r>
              <a:rPr dirty="0" err="1"/>
              <a:t>Philippart</a:t>
            </a:r>
            <a:r>
              <a:rPr dirty="0"/>
              <a:t>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rPr dirty="0"/>
              <a:t>ECEEE Industrial Efficiency </a:t>
            </a:r>
            <a:r>
              <a:rPr dirty="0" err="1"/>
              <a:t>Decarbonise</a:t>
            </a:r>
            <a:r>
              <a:rPr dirty="0"/>
              <a:t> Industry - 14-17 September 2020 - Digital Event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D3BC98-9C0A-F140-82F3-17A13F842B3E}"/>
              </a:ext>
            </a:extLst>
          </p:cNvPr>
          <p:cNvSpPr txBox="1"/>
          <p:nvPr/>
        </p:nvSpPr>
        <p:spPr>
          <a:xfrm>
            <a:off x="356772" y="2129573"/>
            <a:ext cx="44909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- 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Flexible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for a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fluctuating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electricity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supply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06B83F-7C10-D94F-8658-F572275799D5}"/>
              </a:ext>
            </a:extLst>
          </p:cNvPr>
          <p:cNvSpPr txBox="1"/>
          <p:nvPr/>
        </p:nvSpPr>
        <p:spPr>
          <a:xfrm>
            <a:off x="361417" y="2686512"/>
            <a:ext cx="54527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- Able to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operate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under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high pressure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: 200 bar max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BE9F8F-A7DF-CD47-A42E-2466A58E03BB}"/>
              </a:ext>
            </a:extLst>
          </p:cNvPr>
          <p:cNvSpPr txBox="1"/>
          <p:nvPr/>
        </p:nvSpPr>
        <p:spPr>
          <a:xfrm>
            <a:off x="357364" y="3224429"/>
            <a:ext cx="41880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-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Assumed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fr-FR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efficiency</a:t>
            </a: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of 85% 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in 2030 </a:t>
            </a:r>
            <a:r>
              <a:rPr kumimoji="0" lang="fr-FR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[3]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" sz="3200" b="1" dirty="0" err="1">
                <a:solidFill>
                  <a:srgbClr val="EF6C00"/>
                </a:solidFill>
                <a:latin typeface="PT Sans Narrow"/>
                <a:sym typeface="PT Sans Narrow"/>
              </a:rPr>
              <a:t>Ammonia</a:t>
            </a:r>
            <a:r>
              <a:rPr lang="fr" sz="3200" b="1" dirty="0">
                <a:solidFill>
                  <a:srgbClr val="EF6C00"/>
                </a:solidFill>
                <a:latin typeface="PT Sans Narrow"/>
                <a:sym typeface="PT Sans Narrow"/>
              </a:rPr>
              <a:t> production</a:t>
            </a:r>
            <a:endParaRPr sz="3200" b="1" dirty="0">
              <a:solidFill>
                <a:srgbClr val="EF6C00"/>
              </a:solidFill>
              <a:latin typeface="PT Sans Narrow"/>
              <a:sym typeface="PT Sans Narrow"/>
            </a:endParaRPr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800" u="sng" dirty="0">
                <a:solidFill>
                  <a:srgbClr val="000000"/>
                </a:solidFill>
              </a:rPr>
              <a:t>Common plants:</a:t>
            </a:r>
          </a:p>
          <a:p>
            <a:pPr marL="0" indent="0">
              <a:buNone/>
            </a:pPr>
            <a:endParaRPr lang="fr-BE" sz="1800" dirty="0">
              <a:solidFill>
                <a:srgbClr val="232323"/>
              </a:solidFill>
            </a:endParaRPr>
          </a:p>
          <a:p>
            <a:pPr marL="0" indent="0">
              <a:buNone/>
            </a:pPr>
            <a:r>
              <a:rPr lang="fr-BE" sz="1800" dirty="0">
                <a:solidFill>
                  <a:srgbClr val="232323"/>
                </a:solidFill>
                <a:sym typeface="Arial"/>
              </a:rPr>
              <a:t>→ </a:t>
            </a:r>
            <a:r>
              <a:rPr lang="fr-BE" sz="1800" b="1" dirty="0">
                <a:solidFill>
                  <a:srgbClr val="232323"/>
                </a:solidFill>
              </a:rPr>
              <a:t>2 t</a:t>
            </a:r>
            <a:r>
              <a:rPr lang="fr-BE" sz="1800" b="1" baseline="-25000" dirty="0">
                <a:solidFill>
                  <a:srgbClr val="232323"/>
                </a:solidFill>
              </a:rPr>
              <a:t>CO2</a:t>
            </a:r>
            <a:r>
              <a:rPr lang="fr-BE" sz="1800" b="1" dirty="0">
                <a:solidFill>
                  <a:srgbClr val="232323"/>
                </a:solidFill>
              </a:rPr>
              <a:t>/t</a:t>
            </a:r>
            <a:r>
              <a:rPr lang="fr-BE" sz="1800" b="1" baseline="-25000" dirty="0">
                <a:solidFill>
                  <a:srgbClr val="232323"/>
                </a:solidFill>
              </a:rPr>
              <a:t>NH3</a:t>
            </a:r>
          </a:p>
          <a:p>
            <a:pPr marL="0" indent="0">
              <a:buNone/>
            </a:pPr>
            <a:endParaRPr lang="fr-BE" sz="1800" u="sng" dirty="0">
              <a:solidFill>
                <a:srgbClr val="000000"/>
              </a:solidFill>
            </a:endParaRPr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FAFF1FC9-E181-4233-B877-55F0EDA6D944}"/>
              </a:ext>
            </a:extLst>
          </p:cNvPr>
          <p:cNvSpPr txBox="1"/>
          <p:nvPr/>
        </p:nvSpPr>
        <p:spPr>
          <a:xfrm>
            <a:off x="2285250" y="1082336"/>
            <a:ext cx="1458702" cy="830997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600" dirty="0"/>
              <a:t>N</a:t>
            </a:r>
            <a:r>
              <a:rPr sz="1600" dirty="0" err="1"/>
              <a:t>atural</a:t>
            </a:r>
            <a:r>
              <a:rPr sz="1600" dirty="0"/>
              <a:t> gas reforming </a:t>
            </a:r>
            <a:endParaRPr lang="fr-BE" sz="1600" dirty="0"/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600" dirty="0"/>
              <a:t>(</a:t>
            </a:r>
            <a:r>
              <a:rPr lang="fr-BE" sz="1600" dirty="0"/>
              <a:t>CO + </a:t>
            </a:r>
            <a:r>
              <a:rPr sz="1600" dirty="0"/>
              <a:t>H</a:t>
            </a:r>
            <a:r>
              <a:rPr sz="1600" baseline="-25000" dirty="0"/>
              <a:t>2</a:t>
            </a:r>
            <a:r>
              <a:rPr sz="1600" dirty="0"/>
              <a:t>)</a:t>
            </a:r>
          </a:p>
        </p:txBody>
      </p:sp>
      <p:sp>
        <p:nvSpPr>
          <p:cNvPr id="16" name="ZoneTexte 9">
            <a:extLst>
              <a:ext uri="{FF2B5EF4-FFF2-40B4-BE49-F238E27FC236}">
                <a16:creationId xmlns:a16="http://schemas.microsoft.com/office/drawing/2014/main" id="{95C08877-0AE4-449C-92DE-726BEF587409}"/>
              </a:ext>
            </a:extLst>
          </p:cNvPr>
          <p:cNvSpPr txBox="1"/>
          <p:nvPr/>
        </p:nvSpPr>
        <p:spPr>
          <a:xfrm>
            <a:off x="2392925" y="2014941"/>
            <a:ext cx="1243353" cy="584775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600" dirty="0"/>
              <a:t>A</a:t>
            </a:r>
            <a:r>
              <a:rPr sz="1600" dirty="0" err="1"/>
              <a:t>ir</a:t>
            </a:r>
            <a:r>
              <a:rPr sz="1600" dirty="0"/>
              <a:t> </a:t>
            </a:r>
            <a:endParaRPr lang="fr-FR" sz="1600" dirty="0"/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600" dirty="0"/>
              <a:t>(</a:t>
            </a:r>
            <a:r>
              <a:rPr lang="fr-BE" sz="1600" dirty="0"/>
              <a:t>source of </a:t>
            </a:r>
            <a:r>
              <a:rPr sz="1600" dirty="0"/>
              <a:t>N</a:t>
            </a:r>
            <a:r>
              <a:rPr sz="1600" baseline="-25000" dirty="0"/>
              <a:t>2</a:t>
            </a:r>
            <a:r>
              <a:rPr sz="1600" dirty="0"/>
              <a:t>)</a:t>
            </a:r>
          </a:p>
        </p:txBody>
      </p:sp>
      <p:sp>
        <p:nvSpPr>
          <p:cNvPr id="17" name="ZoneTexte 10">
            <a:extLst>
              <a:ext uri="{FF2B5EF4-FFF2-40B4-BE49-F238E27FC236}">
                <a16:creationId xmlns:a16="http://schemas.microsoft.com/office/drawing/2014/main" id="{3ACBAED7-E5E4-4ADD-A877-2046F680A6A1}"/>
              </a:ext>
            </a:extLst>
          </p:cNvPr>
          <p:cNvSpPr txBox="1"/>
          <p:nvPr/>
        </p:nvSpPr>
        <p:spPr>
          <a:xfrm>
            <a:off x="4312465" y="1588392"/>
            <a:ext cx="1765005" cy="584775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600" dirty="0"/>
              <a:t>R</a:t>
            </a:r>
            <a:r>
              <a:rPr sz="1600" dirty="0" err="1"/>
              <a:t>eactor</a:t>
            </a:r>
            <a:r>
              <a:rPr sz="1600" dirty="0"/>
              <a:t> </a:t>
            </a:r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600" dirty="0"/>
              <a:t>3 H</a:t>
            </a:r>
            <a:r>
              <a:rPr sz="1600" baseline="-25000" dirty="0"/>
              <a:t>2 </a:t>
            </a:r>
            <a:r>
              <a:rPr sz="1600" dirty="0"/>
              <a:t>+ N</a:t>
            </a:r>
            <a:r>
              <a:rPr sz="1600" baseline="-25000" dirty="0"/>
              <a:t>2 </a:t>
            </a:r>
            <a:r>
              <a:rPr sz="1600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→</a:t>
            </a:r>
            <a:r>
              <a:rPr sz="1600" dirty="0"/>
              <a:t> 2 NH</a:t>
            </a:r>
            <a:r>
              <a:rPr sz="1600" baseline="-25000" dirty="0"/>
              <a:t>3</a:t>
            </a:r>
          </a:p>
        </p:txBody>
      </p:sp>
      <p:sp>
        <p:nvSpPr>
          <p:cNvPr id="18" name="Connecteur droit avec flèche 6">
            <a:extLst>
              <a:ext uri="{FF2B5EF4-FFF2-40B4-BE49-F238E27FC236}">
                <a16:creationId xmlns:a16="http://schemas.microsoft.com/office/drawing/2014/main" id="{F50302BF-C88F-4107-AA0A-9591D9824BBD}"/>
              </a:ext>
            </a:extLst>
          </p:cNvPr>
          <p:cNvSpPr/>
          <p:nvPr/>
        </p:nvSpPr>
        <p:spPr>
          <a:xfrm>
            <a:off x="3779577" y="1532208"/>
            <a:ext cx="532887" cy="261612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Connecteur droit avec flèche 13">
            <a:extLst>
              <a:ext uri="{FF2B5EF4-FFF2-40B4-BE49-F238E27FC236}">
                <a16:creationId xmlns:a16="http://schemas.microsoft.com/office/drawing/2014/main" id="{5F4C5C81-D426-4DAF-822A-E1DF6D70CC70}"/>
              </a:ext>
            </a:extLst>
          </p:cNvPr>
          <p:cNvSpPr/>
          <p:nvPr/>
        </p:nvSpPr>
        <p:spPr>
          <a:xfrm flipV="1">
            <a:off x="3636278" y="1950787"/>
            <a:ext cx="676186" cy="230350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Connecteur droit avec flèche 13">
            <a:extLst>
              <a:ext uri="{FF2B5EF4-FFF2-40B4-BE49-F238E27FC236}">
                <a16:creationId xmlns:a16="http://schemas.microsoft.com/office/drawing/2014/main" id="{BB13BE02-87E1-4FBF-BDB5-1143DD1117D8}"/>
              </a:ext>
            </a:extLst>
          </p:cNvPr>
          <p:cNvSpPr/>
          <p:nvPr/>
        </p:nvSpPr>
        <p:spPr>
          <a:xfrm flipV="1">
            <a:off x="6086571" y="1950787"/>
            <a:ext cx="610106" cy="0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ZoneTexte 10">
            <a:extLst>
              <a:ext uri="{FF2B5EF4-FFF2-40B4-BE49-F238E27FC236}">
                <a16:creationId xmlns:a16="http://schemas.microsoft.com/office/drawing/2014/main" id="{10DE01EA-DEFA-4862-9676-03834D5CE987}"/>
              </a:ext>
            </a:extLst>
          </p:cNvPr>
          <p:cNvSpPr txBox="1"/>
          <p:nvPr/>
        </p:nvSpPr>
        <p:spPr>
          <a:xfrm>
            <a:off x="6696677" y="1781510"/>
            <a:ext cx="1120894" cy="338554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600" dirty="0" err="1"/>
              <a:t>Separation</a:t>
            </a:r>
            <a:endParaRPr sz="1600" baseline="-25000" dirty="0"/>
          </a:p>
        </p:txBody>
      </p: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774B724D-FCBF-467F-BADD-6477FB13F3CE}"/>
              </a:ext>
            </a:extLst>
          </p:cNvPr>
          <p:cNvCxnSpPr>
            <a:cxnSpLocks/>
            <a:stCxn id="26" idx="0"/>
            <a:endCxn id="17" idx="0"/>
          </p:cNvCxnSpPr>
          <p:nvPr/>
        </p:nvCxnSpPr>
        <p:spPr>
          <a:xfrm rot="16200000" flipV="1">
            <a:off x="6129487" y="653873"/>
            <a:ext cx="193118" cy="2062156"/>
          </a:xfrm>
          <a:prstGeom prst="bentConnector3">
            <a:avLst>
              <a:gd name="adj1" fmla="val 295453"/>
            </a:avLst>
          </a:prstGeom>
          <a:ln>
            <a:solidFill>
              <a:srgbClr val="2323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onnecteur droit avec flèche 13">
            <a:extLst>
              <a:ext uri="{FF2B5EF4-FFF2-40B4-BE49-F238E27FC236}">
                <a16:creationId xmlns:a16="http://schemas.microsoft.com/office/drawing/2014/main" id="{CCA29DB4-0A7A-4EA0-9201-9C0ABC4CDBE3}"/>
              </a:ext>
            </a:extLst>
          </p:cNvPr>
          <p:cNvSpPr/>
          <p:nvPr/>
        </p:nvSpPr>
        <p:spPr>
          <a:xfrm flipV="1">
            <a:off x="7826169" y="1950787"/>
            <a:ext cx="422665" cy="0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" name="ZoneTexte 10">
            <a:extLst>
              <a:ext uri="{FF2B5EF4-FFF2-40B4-BE49-F238E27FC236}">
                <a16:creationId xmlns:a16="http://schemas.microsoft.com/office/drawing/2014/main" id="{7960F834-9430-41C8-A5A5-9B8DB89521A3}"/>
              </a:ext>
            </a:extLst>
          </p:cNvPr>
          <p:cNvSpPr txBox="1"/>
          <p:nvPr/>
        </p:nvSpPr>
        <p:spPr>
          <a:xfrm>
            <a:off x="8248834" y="1781510"/>
            <a:ext cx="836719" cy="338554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600" dirty="0" err="1"/>
              <a:t>Outlets</a:t>
            </a:r>
            <a:endParaRPr sz="1600" baseline="-25000" dirty="0"/>
          </a:p>
        </p:txBody>
      </p:sp>
      <p:sp>
        <p:nvSpPr>
          <p:cNvPr id="30" name="ZoneTexte 10">
            <a:extLst>
              <a:ext uri="{FF2B5EF4-FFF2-40B4-BE49-F238E27FC236}">
                <a16:creationId xmlns:a16="http://schemas.microsoft.com/office/drawing/2014/main" id="{554DB2A5-5F7A-47B5-AE9C-0FC49CEB8836}"/>
              </a:ext>
            </a:extLst>
          </p:cNvPr>
          <p:cNvSpPr txBox="1"/>
          <p:nvPr/>
        </p:nvSpPr>
        <p:spPr>
          <a:xfrm>
            <a:off x="5194968" y="871096"/>
            <a:ext cx="2062156" cy="338554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600" dirty="0" err="1"/>
              <a:t>Unreacted</a:t>
            </a:r>
            <a:r>
              <a:rPr lang="pt-BR" sz="1600" dirty="0"/>
              <a:t> H</a:t>
            </a:r>
            <a:r>
              <a:rPr lang="pt-BR" sz="1600" baseline="-25000" dirty="0"/>
              <a:t>2 </a:t>
            </a:r>
            <a:r>
              <a:rPr lang="pt-BR" sz="1600" dirty="0"/>
              <a:t>and N</a:t>
            </a:r>
            <a:r>
              <a:rPr lang="pt-BR" sz="1600" baseline="-25000" dirty="0"/>
              <a:t>2</a:t>
            </a:r>
          </a:p>
        </p:txBody>
      </p:sp>
      <p:sp>
        <p:nvSpPr>
          <p:cNvPr id="31" name="ZoneTexte 4">
            <a:extLst>
              <a:ext uri="{FF2B5EF4-FFF2-40B4-BE49-F238E27FC236}">
                <a16:creationId xmlns:a16="http://schemas.microsoft.com/office/drawing/2014/main" id="{28413268-C9AB-4ED3-8AC2-878AD3D37498}"/>
              </a:ext>
            </a:extLst>
          </p:cNvPr>
          <p:cNvSpPr txBox="1"/>
          <p:nvPr/>
        </p:nvSpPr>
        <p:spPr>
          <a:xfrm>
            <a:off x="2015666" y="3321789"/>
            <a:ext cx="1835961" cy="584775"/>
          </a:xfrm>
          <a:prstGeom prst="rect">
            <a:avLst/>
          </a:prstGeom>
          <a:ln w="381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600" dirty="0"/>
              <a:t>Water </a:t>
            </a:r>
            <a:r>
              <a:rPr lang="fr-BE" sz="1600" dirty="0" err="1"/>
              <a:t>electrolysis</a:t>
            </a:r>
            <a:r>
              <a:rPr lang="fr-BE" sz="1600" dirty="0"/>
              <a:t> </a:t>
            </a:r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600" dirty="0"/>
              <a:t>(</a:t>
            </a:r>
            <a:r>
              <a:rPr lang="fr-BE" sz="1600" dirty="0"/>
              <a:t>O</a:t>
            </a:r>
            <a:r>
              <a:rPr lang="fr-BE" sz="1600" baseline="-25000" dirty="0"/>
              <a:t>2 </a:t>
            </a:r>
            <a:r>
              <a:rPr lang="fr-BE" sz="1600" dirty="0"/>
              <a:t>+ </a:t>
            </a:r>
            <a:r>
              <a:rPr sz="1600" dirty="0"/>
              <a:t>H</a:t>
            </a:r>
            <a:r>
              <a:rPr sz="1600" baseline="-25000" dirty="0"/>
              <a:t>2</a:t>
            </a:r>
            <a:r>
              <a:rPr sz="1600" dirty="0"/>
              <a:t>)</a:t>
            </a:r>
          </a:p>
        </p:txBody>
      </p:sp>
      <p:sp>
        <p:nvSpPr>
          <p:cNvPr id="32" name="ZoneTexte 9">
            <a:extLst>
              <a:ext uri="{FF2B5EF4-FFF2-40B4-BE49-F238E27FC236}">
                <a16:creationId xmlns:a16="http://schemas.microsoft.com/office/drawing/2014/main" id="{5B4870DB-FC07-4ADB-90A1-C48685315721}"/>
              </a:ext>
            </a:extLst>
          </p:cNvPr>
          <p:cNvSpPr txBox="1"/>
          <p:nvPr/>
        </p:nvSpPr>
        <p:spPr>
          <a:xfrm>
            <a:off x="2210960" y="4068865"/>
            <a:ext cx="1445371" cy="338554"/>
          </a:xfrm>
          <a:prstGeom prst="rect">
            <a:avLst/>
          </a:prstGeom>
          <a:ln w="381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600" dirty="0"/>
              <a:t>Pure </a:t>
            </a:r>
            <a:r>
              <a:rPr lang="fr-BE" sz="1600" dirty="0" err="1"/>
              <a:t>liquid</a:t>
            </a:r>
            <a:r>
              <a:rPr lang="fr-BE" sz="1600" dirty="0"/>
              <a:t> </a:t>
            </a:r>
            <a:r>
              <a:rPr sz="1600" dirty="0"/>
              <a:t>N</a:t>
            </a:r>
            <a:r>
              <a:rPr sz="1600" baseline="-25000" dirty="0"/>
              <a:t>2</a:t>
            </a:r>
            <a:endParaRPr sz="1600" dirty="0"/>
          </a:p>
        </p:txBody>
      </p:sp>
      <p:sp>
        <p:nvSpPr>
          <p:cNvPr id="33" name="ZoneTexte 10">
            <a:extLst>
              <a:ext uri="{FF2B5EF4-FFF2-40B4-BE49-F238E27FC236}">
                <a16:creationId xmlns:a16="http://schemas.microsoft.com/office/drawing/2014/main" id="{21D55AC6-997E-46D4-ABD9-7B5488B511AB}"/>
              </a:ext>
            </a:extLst>
          </p:cNvPr>
          <p:cNvSpPr txBox="1"/>
          <p:nvPr/>
        </p:nvSpPr>
        <p:spPr>
          <a:xfrm>
            <a:off x="4312465" y="3742902"/>
            <a:ext cx="1765005" cy="584775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600" dirty="0"/>
              <a:t>R</a:t>
            </a:r>
            <a:r>
              <a:rPr sz="1600" dirty="0" err="1"/>
              <a:t>eactor</a:t>
            </a:r>
            <a:r>
              <a:rPr sz="1600" dirty="0"/>
              <a:t> </a:t>
            </a:r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600" dirty="0"/>
              <a:t>3 H</a:t>
            </a:r>
            <a:r>
              <a:rPr sz="1600" baseline="-25000" dirty="0"/>
              <a:t>2 </a:t>
            </a:r>
            <a:r>
              <a:rPr sz="1600" dirty="0"/>
              <a:t>+ N</a:t>
            </a:r>
            <a:r>
              <a:rPr sz="1600" baseline="-25000" dirty="0"/>
              <a:t>2 </a:t>
            </a:r>
            <a:r>
              <a:rPr sz="1600" dirty="0">
                <a:solidFill>
                  <a:srgbClr val="232323"/>
                </a:solidFill>
                <a:latin typeface="+mj-lt"/>
                <a:ea typeface="+mj-ea"/>
                <a:cs typeface="+mj-cs"/>
                <a:sym typeface="Arial"/>
              </a:rPr>
              <a:t>→</a:t>
            </a:r>
            <a:r>
              <a:rPr sz="1600" dirty="0"/>
              <a:t> 2 NH</a:t>
            </a:r>
            <a:r>
              <a:rPr sz="1600" baseline="-25000" dirty="0"/>
              <a:t>3</a:t>
            </a:r>
          </a:p>
        </p:txBody>
      </p:sp>
      <p:sp>
        <p:nvSpPr>
          <p:cNvPr id="34" name="Connecteur droit avec flèche 6">
            <a:extLst>
              <a:ext uri="{FF2B5EF4-FFF2-40B4-BE49-F238E27FC236}">
                <a16:creationId xmlns:a16="http://schemas.microsoft.com/office/drawing/2014/main" id="{A6E11479-25E1-4D8F-BE6F-957D5FD92D7F}"/>
              </a:ext>
            </a:extLst>
          </p:cNvPr>
          <p:cNvSpPr/>
          <p:nvPr/>
        </p:nvSpPr>
        <p:spPr>
          <a:xfrm>
            <a:off x="3851627" y="3625819"/>
            <a:ext cx="460838" cy="310201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Connecteur droit avec flèche 13">
            <a:extLst>
              <a:ext uri="{FF2B5EF4-FFF2-40B4-BE49-F238E27FC236}">
                <a16:creationId xmlns:a16="http://schemas.microsoft.com/office/drawing/2014/main" id="{900DC30C-870A-4FC0-847A-65B4870A0DE6}"/>
              </a:ext>
            </a:extLst>
          </p:cNvPr>
          <p:cNvSpPr/>
          <p:nvPr/>
        </p:nvSpPr>
        <p:spPr>
          <a:xfrm flipV="1">
            <a:off x="3656331" y="4105296"/>
            <a:ext cx="656133" cy="134753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Connecteur droit avec flèche 13">
            <a:extLst>
              <a:ext uri="{FF2B5EF4-FFF2-40B4-BE49-F238E27FC236}">
                <a16:creationId xmlns:a16="http://schemas.microsoft.com/office/drawing/2014/main" id="{9E1F234A-38B2-418A-ABE0-CFF84AF30CF3}"/>
              </a:ext>
            </a:extLst>
          </p:cNvPr>
          <p:cNvSpPr/>
          <p:nvPr/>
        </p:nvSpPr>
        <p:spPr>
          <a:xfrm flipV="1">
            <a:off x="6086571" y="4105297"/>
            <a:ext cx="610106" cy="0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ZoneTexte 10">
            <a:extLst>
              <a:ext uri="{FF2B5EF4-FFF2-40B4-BE49-F238E27FC236}">
                <a16:creationId xmlns:a16="http://schemas.microsoft.com/office/drawing/2014/main" id="{CFA4DF92-7DAA-49C8-9AD1-7C9A12B4F10C}"/>
              </a:ext>
            </a:extLst>
          </p:cNvPr>
          <p:cNvSpPr txBox="1"/>
          <p:nvPr/>
        </p:nvSpPr>
        <p:spPr>
          <a:xfrm>
            <a:off x="6696677" y="3936020"/>
            <a:ext cx="1120894" cy="338554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600" dirty="0" err="1"/>
              <a:t>Separation</a:t>
            </a:r>
            <a:endParaRPr sz="1600" baseline="-25000" dirty="0"/>
          </a:p>
        </p:txBody>
      </p: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07664534-32F4-48EE-A061-6258319FDAC5}"/>
              </a:ext>
            </a:extLst>
          </p:cNvPr>
          <p:cNvCxnSpPr>
            <a:cxnSpLocks/>
            <a:stCxn id="37" idx="0"/>
            <a:endCxn id="33" idx="0"/>
          </p:cNvCxnSpPr>
          <p:nvPr/>
        </p:nvCxnSpPr>
        <p:spPr>
          <a:xfrm rot="16200000" flipV="1">
            <a:off x="6129487" y="2808383"/>
            <a:ext cx="193118" cy="2062156"/>
          </a:xfrm>
          <a:prstGeom prst="bentConnector3">
            <a:avLst>
              <a:gd name="adj1" fmla="val 295453"/>
            </a:avLst>
          </a:prstGeom>
          <a:ln>
            <a:solidFill>
              <a:srgbClr val="2323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onnecteur droit avec flèche 13">
            <a:extLst>
              <a:ext uri="{FF2B5EF4-FFF2-40B4-BE49-F238E27FC236}">
                <a16:creationId xmlns:a16="http://schemas.microsoft.com/office/drawing/2014/main" id="{39272D47-AB34-4F62-90A1-264350E28522}"/>
              </a:ext>
            </a:extLst>
          </p:cNvPr>
          <p:cNvSpPr/>
          <p:nvPr/>
        </p:nvSpPr>
        <p:spPr>
          <a:xfrm flipV="1">
            <a:off x="7826169" y="4105297"/>
            <a:ext cx="422665" cy="0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" name="ZoneTexte 10">
            <a:extLst>
              <a:ext uri="{FF2B5EF4-FFF2-40B4-BE49-F238E27FC236}">
                <a16:creationId xmlns:a16="http://schemas.microsoft.com/office/drawing/2014/main" id="{85D66143-455D-47BF-85D1-089B1CB46882}"/>
              </a:ext>
            </a:extLst>
          </p:cNvPr>
          <p:cNvSpPr txBox="1"/>
          <p:nvPr/>
        </p:nvSpPr>
        <p:spPr>
          <a:xfrm>
            <a:off x="8248834" y="3936020"/>
            <a:ext cx="836719" cy="338554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600" dirty="0" err="1"/>
              <a:t>Outlets</a:t>
            </a:r>
            <a:endParaRPr sz="1600" baseline="-25000" dirty="0"/>
          </a:p>
        </p:txBody>
      </p:sp>
      <p:sp>
        <p:nvSpPr>
          <p:cNvPr id="41" name="ZoneTexte 10">
            <a:extLst>
              <a:ext uri="{FF2B5EF4-FFF2-40B4-BE49-F238E27FC236}">
                <a16:creationId xmlns:a16="http://schemas.microsoft.com/office/drawing/2014/main" id="{941574E5-10E3-4244-81A7-9529BEB93A47}"/>
              </a:ext>
            </a:extLst>
          </p:cNvPr>
          <p:cNvSpPr txBox="1"/>
          <p:nvPr/>
        </p:nvSpPr>
        <p:spPr>
          <a:xfrm>
            <a:off x="5194968" y="3025606"/>
            <a:ext cx="2062156" cy="338554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600" dirty="0" err="1"/>
              <a:t>Unreacted</a:t>
            </a:r>
            <a:r>
              <a:rPr lang="pt-BR" sz="1600" dirty="0"/>
              <a:t> H</a:t>
            </a:r>
            <a:r>
              <a:rPr lang="pt-BR" sz="1600" baseline="-25000" dirty="0"/>
              <a:t>2 </a:t>
            </a:r>
            <a:r>
              <a:rPr lang="pt-BR" sz="1600" dirty="0"/>
              <a:t>and N</a:t>
            </a:r>
            <a:r>
              <a:rPr lang="pt-BR" sz="1600" baseline="-25000" dirty="0"/>
              <a:t>2</a:t>
            </a:r>
          </a:p>
        </p:txBody>
      </p:sp>
      <p:sp>
        <p:nvSpPr>
          <p:cNvPr id="42" name="Ligne">
            <a:extLst>
              <a:ext uri="{FF2B5EF4-FFF2-40B4-BE49-F238E27FC236}">
                <a16:creationId xmlns:a16="http://schemas.microsoft.com/office/drawing/2014/main" id="{F844A216-5EAA-2544-8286-E1115D8DC056}"/>
              </a:ext>
            </a:extLst>
          </p:cNvPr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3" name="Feasibility study of low-carbon ammonia and steel production in Europe…">
            <a:extLst>
              <a:ext uri="{FF2B5EF4-FFF2-40B4-BE49-F238E27FC236}">
                <a16:creationId xmlns:a16="http://schemas.microsoft.com/office/drawing/2014/main" id="{9146314A-C1D3-614C-8088-A3DDBDD0E8E5}"/>
              </a:ext>
            </a:extLst>
          </p:cNvPr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E5B488-E63D-C642-AE06-6D9D488C0978}"/>
              </a:ext>
            </a:extLst>
          </p:cNvPr>
          <p:cNvSpPr/>
          <p:nvPr/>
        </p:nvSpPr>
        <p:spPr>
          <a:xfrm>
            <a:off x="311700" y="2794239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600"/>
              </a:spcBef>
            </a:pPr>
            <a:r>
              <a:rPr lang="fr-BE" sz="1800" u="sng" dirty="0" err="1"/>
              <a:t>Decarbonised</a:t>
            </a:r>
            <a:r>
              <a:rPr lang="fr-BE" sz="1800" u="sng" dirty="0"/>
              <a:t> plant: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BCBD8B-17B4-B844-9FFC-801BDF3EA924}"/>
              </a:ext>
            </a:extLst>
          </p:cNvPr>
          <p:cNvSpPr/>
          <p:nvPr/>
        </p:nvSpPr>
        <p:spPr>
          <a:xfrm>
            <a:off x="308304" y="3309541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600"/>
              </a:spcBef>
            </a:pPr>
            <a:r>
              <a:rPr lang="fr-BE" sz="1800" dirty="0">
                <a:solidFill>
                  <a:srgbClr val="232323"/>
                </a:solidFill>
              </a:rPr>
              <a:t>→ </a:t>
            </a:r>
            <a:r>
              <a:rPr lang="fr-BE" sz="1800" b="1" dirty="0">
                <a:solidFill>
                  <a:srgbClr val="232323"/>
                </a:solidFill>
              </a:rPr>
              <a:t>0 t</a:t>
            </a:r>
            <a:r>
              <a:rPr lang="fr-BE" sz="1800" b="1" baseline="-25000" dirty="0">
                <a:solidFill>
                  <a:srgbClr val="232323"/>
                </a:solidFill>
              </a:rPr>
              <a:t>CO2</a:t>
            </a:r>
            <a:r>
              <a:rPr lang="fr-BE" sz="1800" b="1" dirty="0">
                <a:solidFill>
                  <a:srgbClr val="232323"/>
                </a:solidFill>
              </a:rPr>
              <a:t>/t</a:t>
            </a:r>
            <a:r>
              <a:rPr lang="fr-BE" sz="1800" b="1" baseline="-25000" dirty="0">
                <a:solidFill>
                  <a:srgbClr val="232323"/>
                </a:solidFill>
              </a:rPr>
              <a:t>NH3</a:t>
            </a:r>
          </a:p>
        </p:txBody>
      </p:sp>
      <p:sp>
        <p:nvSpPr>
          <p:cNvPr id="46" name="Google Shape;136;p28">
            <a:extLst>
              <a:ext uri="{FF2B5EF4-FFF2-40B4-BE49-F238E27FC236}">
                <a16:creationId xmlns:a16="http://schemas.microsoft.com/office/drawing/2014/main" id="{6AE9D803-5A31-B441-BE6C-28DA7EE43138}"/>
              </a:ext>
            </a:extLst>
          </p:cNvPr>
          <p:cNvSpPr txBox="1">
            <a:spLocks/>
          </p:cNvSpPr>
          <p:nvPr/>
        </p:nvSpPr>
        <p:spPr>
          <a:xfrm>
            <a:off x="8754976" y="4692391"/>
            <a:ext cx="26618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695D46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fr-BE" smtClean="0"/>
              <a:pPr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2963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134;p2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Ammonia</a:t>
            </a:r>
            <a:r>
              <a:rPr lang="fr-FR" dirty="0"/>
              <a:t> production</a:t>
            </a:r>
            <a:endParaRPr dirty="0"/>
          </a:p>
        </p:txBody>
      </p:sp>
      <p:sp>
        <p:nvSpPr>
          <p:cNvPr id="277" name="Google Shape;136;p28"/>
          <p:cNvSpPr txBox="1">
            <a:spLocks noGrp="1"/>
          </p:cNvSpPr>
          <p:nvPr>
            <p:ph type="sldNum" sz="quarter" idx="4294967295"/>
          </p:nvPr>
        </p:nvSpPr>
        <p:spPr>
          <a:xfrm>
            <a:off x="8754976" y="4692391"/>
            <a:ext cx="266182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88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3" y="1273613"/>
            <a:ext cx="8623966" cy="323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Rectangle 5"/>
          <p:cNvSpPr/>
          <p:nvPr/>
        </p:nvSpPr>
        <p:spPr>
          <a:xfrm>
            <a:off x="311700" y="1736995"/>
            <a:ext cx="2213296" cy="132518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Rectangle 23"/>
          <p:cNvSpPr/>
          <p:nvPr/>
        </p:nvSpPr>
        <p:spPr>
          <a:xfrm>
            <a:off x="3701729" y="2141282"/>
            <a:ext cx="1400924" cy="8232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" name="Rectangle 24"/>
          <p:cNvSpPr/>
          <p:nvPr/>
        </p:nvSpPr>
        <p:spPr>
          <a:xfrm>
            <a:off x="4840249" y="3213984"/>
            <a:ext cx="1581816" cy="99629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" name="Rectangle 25"/>
          <p:cNvSpPr/>
          <p:nvPr/>
        </p:nvSpPr>
        <p:spPr>
          <a:xfrm>
            <a:off x="3665306" y="1312666"/>
            <a:ext cx="4520165" cy="73932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3" name="Google Shape;119;p26" descr="Google Shape;119;p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95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25" name="Google Shape;136;p28">
            <a:extLst>
              <a:ext uri="{FF2B5EF4-FFF2-40B4-BE49-F238E27FC236}">
                <a16:creationId xmlns:a16="http://schemas.microsoft.com/office/drawing/2014/main" id="{C187816F-0F32-CF42-9DE2-CB11168B821E}"/>
              </a:ext>
            </a:extLst>
          </p:cNvPr>
          <p:cNvSpPr txBox="1">
            <a:spLocks/>
          </p:cNvSpPr>
          <p:nvPr/>
        </p:nvSpPr>
        <p:spPr>
          <a:xfrm>
            <a:off x="8482506" y="46732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r"/>
            <a:endParaRPr lang="fr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705E0C88-6F71-D14E-A2CA-6BCD5B3325BC}"/>
              </a:ext>
            </a:extLst>
          </p:cNvPr>
          <p:cNvSpPr/>
          <p:nvPr/>
        </p:nvSpPr>
        <p:spPr>
          <a:xfrm>
            <a:off x="6626180" y="2090474"/>
            <a:ext cx="2206121" cy="172167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 err="1">
                <a:solidFill>
                  <a:srgbClr val="EF6C00"/>
                </a:solidFill>
                <a:latin typeface="PT Sans Narrow"/>
                <a:sym typeface="PT Sans Narrow"/>
              </a:rPr>
              <a:t>Steelmaking</a:t>
            </a:r>
            <a:r>
              <a:rPr lang="fr-BE" sz="3200" b="1" dirty="0">
                <a:solidFill>
                  <a:srgbClr val="EF6C00"/>
                </a:solidFill>
                <a:latin typeface="PT Sans Narrow"/>
                <a:sym typeface="PT Sans Narrow"/>
              </a:rPr>
              <a:t> – Direct </a:t>
            </a:r>
            <a:r>
              <a:rPr lang="fr-BE" sz="3200" b="1" dirty="0" err="1">
                <a:solidFill>
                  <a:srgbClr val="EF6C00"/>
                </a:solidFill>
                <a:latin typeface="PT Sans Narrow"/>
                <a:sym typeface="PT Sans Narrow"/>
              </a:rPr>
              <a:t>reduction</a:t>
            </a:r>
            <a:r>
              <a:rPr lang="fr-BE" sz="3200" b="1" dirty="0">
                <a:solidFill>
                  <a:srgbClr val="EF6C00"/>
                </a:solidFill>
                <a:latin typeface="PT Sans Narrow"/>
                <a:sym typeface="PT Sans Narrow"/>
              </a:rPr>
              <a:t> </a:t>
            </a:r>
            <a:r>
              <a:rPr lang="fr-BE" sz="3200" b="1" dirty="0" err="1">
                <a:solidFill>
                  <a:srgbClr val="EF6C00"/>
                </a:solidFill>
                <a:latin typeface="PT Sans Narrow"/>
                <a:sym typeface="PT Sans Narrow"/>
              </a:rPr>
              <a:t>iron</a:t>
            </a:r>
            <a:r>
              <a:rPr lang="fr-BE" sz="3200" b="1" dirty="0">
                <a:solidFill>
                  <a:srgbClr val="EF6C00"/>
                </a:solidFill>
                <a:latin typeface="PT Sans Narrow"/>
                <a:sym typeface="PT Sans Narrow"/>
              </a:rPr>
              <a:t> (DRI)</a:t>
            </a:r>
            <a:endParaRPr sz="3200" b="1" dirty="0">
              <a:solidFill>
                <a:srgbClr val="EF6C00"/>
              </a:solidFill>
              <a:latin typeface="PT Sans Narrow"/>
              <a:sym typeface="PT Sans Narrow"/>
            </a:endParaRPr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311700" y="1400407"/>
            <a:ext cx="8520600" cy="3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u="sng" dirty="0">
                <a:solidFill>
                  <a:srgbClr val="000000"/>
                </a:solidFill>
              </a:rPr>
              <a:t>Common DRI plants*:</a:t>
            </a:r>
            <a:endParaRPr lang="fr-BE" dirty="0">
              <a:solidFill>
                <a:srgbClr val="232323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fr-BE" dirty="0">
                <a:solidFill>
                  <a:srgbClr val="232323"/>
                </a:solidFill>
                <a:sym typeface="Arial"/>
              </a:rPr>
              <a:t>→ </a:t>
            </a:r>
            <a:r>
              <a:rPr lang="fr-BE" b="1" dirty="0">
                <a:solidFill>
                  <a:srgbClr val="232323"/>
                </a:solidFill>
                <a:sym typeface="Arial"/>
              </a:rPr>
              <a:t>0.5</a:t>
            </a:r>
            <a:r>
              <a:rPr lang="fr-BE" b="1" dirty="0">
                <a:solidFill>
                  <a:srgbClr val="232323"/>
                </a:solidFill>
              </a:rPr>
              <a:t> t</a:t>
            </a:r>
            <a:r>
              <a:rPr lang="fr-BE" b="1" baseline="-25000" dirty="0">
                <a:solidFill>
                  <a:srgbClr val="232323"/>
                </a:solidFill>
              </a:rPr>
              <a:t>CO</a:t>
            </a:r>
            <a:r>
              <a:rPr lang="fr-BE" sz="1000" b="1" baseline="-25000" dirty="0">
                <a:solidFill>
                  <a:srgbClr val="232323"/>
                </a:solidFill>
              </a:rPr>
              <a:t>2</a:t>
            </a:r>
            <a:r>
              <a:rPr lang="fr-BE" b="1" dirty="0">
                <a:solidFill>
                  <a:srgbClr val="232323"/>
                </a:solidFill>
              </a:rPr>
              <a:t>/</a:t>
            </a:r>
            <a:r>
              <a:rPr lang="fr-BE" b="1" dirty="0" err="1">
                <a:solidFill>
                  <a:srgbClr val="232323"/>
                </a:solidFill>
              </a:rPr>
              <a:t>t</a:t>
            </a:r>
            <a:r>
              <a:rPr lang="fr-BE" b="1" baseline="-25000" dirty="0" err="1">
                <a:solidFill>
                  <a:srgbClr val="232323"/>
                </a:solidFill>
              </a:rPr>
              <a:t>steel</a:t>
            </a:r>
            <a:endParaRPr lang="fr-BE" b="1" dirty="0">
              <a:solidFill>
                <a:srgbClr val="232323"/>
              </a:solidFill>
            </a:endParaRPr>
          </a:p>
          <a:p>
            <a:pPr marL="0" lvl="0" indent="0">
              <a:buNone/>
            </a:pPr>
            <a:endParaRPr lang="fr-BE" dirty="0">
              <a:solidFill>
                <a:srgbClr val="23232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BE" u="sng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BE" u="sng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BE" u="sng" dirty="0">
              <a:solidFill>
                <a:srgbClr val="000000"/>
              </a:solidFill>
            </a:endParaRPr>
          </a:p>
        </p:txBody>
      </p:sp>
      <p:sp>
        <p:nvSpPr>
          <p:cNvPr id="25" name="Connecteur droit avec flèche 13">
            <a:extLst>
              <a:ext uri="{FF2B5EF4-FFF2-40B4-BE49-F238E27FC236}">
                <a16:creationId xmlns:a16="http://schemas.microsoft.com/office/drawing/2014/main" id="{BB13BE02-87E1-4FBF-BDB5-1143DD1117D8}"/>
              </a:ext>
            </a:extLst>
          </p:cNvPr>
          <p:cNvSpPr/>
          <p:nvPr/>
        </p:nvSpPr>
        <p:spPr>
          <a:xfrm flipV="1">
            <a:off x="6993761" y="2570466"/>
            <a:ext cx="604725" cy="9896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sz="1000"/>
          </a:p>
        </p:txBody>
      </p:sp>
      <p:sp>
        <p:nvSpPr>
          <p:cNvPr id="29" name="ZoneTexte 10">
            <a:extLst>
              <a:ext uri="{FF2B5EF4-FFF2-40B4-BE49-F238E27FC236}">
                <a16:creationId xmlns:a16="http://schemas.microsoft.com/office/drawing/2014/main" id="{7960F834-9430-41C8-A5A5-9B8DB89521A3}"/>
              </a:ext>
            </a:extLst>
          </p:cNvPr>
          <p:cNvSpPr txBox="1"/>
          <p:nvPr/>
        </p:nvSpPr>
        <p:spPr>
          <a:xfrm>
            <a:off x="5821403" y="1491178"/>
            <a:ext cx="877288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000" dirty="0" err="1"/>
              <a:t>iron</a:t>
            </a:r>
            <a:r>
              <a:rPr lang="fr-BE" sz="1000" dirty="0"/>
              <a:t> ore</a:t>
            </a:r>
            <a:endParaRPr sz="1000" baseline="-25000" dirty="0"/>
          </a:p>
        </p:txBody>
      </p: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07664534-32F4-48EE-A061-6258319FDAC5}"/>
              </a:ext>
            </a:extLst>
          </p:cNvPr>
          <p:cNvCxnSpPr>
            <a:cxnSpLocks/>
            <a:endCxn id="57" idx="1"/>
          </p:cNvCxnSpPr>
          <p:nvPr/>
        </p:nvCxnSpPr>
        <p:spPr>
          <a:xfrm rot="5400000">
            <a:off x="5143395" y="1898041"/>
            <a:ext cx="1090945" cy="275865"/>
          </a:xfrm>
          <a:prstGeom prst="bentConnector4">
            <a:avLst>
              <a:gd name="adj1" fmla="val 678"/>
              <a:gd name="adj2" fmla="val 182867"/>
            </a:avLst>
          </a:prstGeom>
          <a:ln>
            <a:solidFill>
              <a:srgbClr val="2323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10">
            <a:extLst>
              <a:ext uri="{FF2B5EF4-FFF2-40B4-BE49-F238E27FC236}">
                <a16:creationId xmlns:a16="http://schemas.microsoft.com/office/drawing/2014/main" id="{941574E5-10E3-4244-81A7-9529BEB93A47}"/>
              </a:ext>
            </a:extLst>
          </p:cNvPr>
          <p:cNvSpPr txBox="1"/>
          <p:nvPr/>
        </p:nvSpPr>
        <p:spPr>
          <a:xfrm>
            <a:off x="3144372" y="1491178"/>
            <a:ext cx="1114376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unreacted CO +H</a:t>
            </a:r>
            <a:r>
              <a:rPr lang="pt-BR" sz="1000" baseline="-25000" dirty="0"/>
              <a:t>2</a:t>
            </a:r>
          </a:p>
        </p:txBody>
      </p:sp>
      <p:sp>
        <p:nvSpPr>
          <p:cNvPr id="42" name="ZoneTexte 10">
            <a:extLst>
              <a:ext uri="{FF2B5EF4-FFF2-40B4-BE49-F238E27FC236}">
                <a16:creationId xmlns:a16="http://schemas.microsoft.com/office/drawing/2014/main" id="{7764FC78-038F-474B-8C52-16698F28E5E1}"/>
              </a:ext>
            </a:extLst>
          </p:cNvPr>
          <p:cNvSpPr txBox="1"/>
          <p:nvPr/>
        </p:nvSpPr>
        <p:spPr>
          <a:xfrm>
            <a:off x="4363347" y="1551216"/>
            <a:ext cx="1114377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heating </a:t>
            </a:r>
            <a:endParaRPr lang="pt-BR" sz="1000" baseline="-25000" dirty="0"/>
          </a:p>
        </p:txBody>
      </p:sp>
      <p:sp>
        <p:nvSpPr>
          <p:cNvPr id="43" name="ZoneTexte 10">
            <a:extLst>
              <a:ext uri="{FF2B5EF4-FFF2-40B4-BE49-F238E27FC236}">
                <a16:creationId xmlns:a16="http://schemas.microsoft.com/office/drawing/2014/main" id="{33351008-13C2-4ED4-A7FB-2ED4DA24E0ED}"/>
              </a:ext>
            </a:extLst>
          </p:cNvPr>
          <p:cNvSpPr txBox="1"/>
          <p:nvPr/>
        </p:nvSpPr>
        <p:spPr>
          <a:xfrm>
            <a:off x="4363347" y="1889613"/>
            <a:ext cx="1114377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reduction</a:t>
            </a:r>
            <a:endParaRPr lang="pt-BR" sz="1000" baseline="-25000" dirty="0"/>
          </a:p>
        </p:txBody>
      </p:sp>
      <p:sp>
        <p:nvSpPr>
          <p:cNvPr id="57" name="ZoneTexte 10">
            <a:extLst>
              <a:ext uri="{FF2B5EF4-FFF2-40B4-BE49-F238E27FC236}">
                <a16:creationId xmlns:a16="http://schemas.microsoft.com/office/drawing/2014/main" id="{9A1D245B-4859-478B-AB08-5AD252BA58D5}"/>
              </a:ext>
            </a:extLst>
          </p:cNvPr>
          <p:cNvSpPr txBox="1"/>
          <p:nvPr/>
        </p:nvSpPr>
        <p:spPr>
          <a:xfrm>
            <a:off x="5550934" y="2458335"/>
            <a:ext cx="1435934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000" dirty="0" err="1"/>
              <a:t>electric</a:t>
            </a:r>
            <a:r>
              <a:rPr lang="fr-BE" sz="1000" dirty="0"/>
              <a:t> arc </a:t>
            </a:r>
            <a:r>
              <a:rPr lang="fr-BE" sz="1000" dirty="0" err="1"/>
              <a:t>furnace</a:t>
            </a:r>
            <a:r>
              <a:rPr lang="fr-BE" sz="1000" dirty="0"/>
              <a:t> (EAF)</a:t>
            </a:r>
            <a:endParaRPr sz="1000" baseline="-25000" dirty="0"/>
          </a:p>
        </p:txBody>
      </p:sp>
      <p:sp>
        <p:nvSpPr>
          <p:cNvPr id="78" name="ZoneTexte 10">
            <a:extLst>
              <a:ext uri="{FF2B5EF4-FFF2-40B4-BE49-F238E27FC236}">
                <a16:creationId xmlns:a16="http://schemas.microsoft.com/office/drawing/2014/main" id="{82AC3B97-553B-4597-8DEE-7CE03BF8197E}"/>
              </a:ext>
            </a:extLst>
          </p:cNvPr>
          <p:cNvSpPr txBox="1"/>
          <p:nvPr/>
        </p:nvSpPr>
        <p:spPr>
          <a:xfrm>
            <a:off x="7608888" y="2428458"/>
            <a:ext cx="598324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b="1" dirty="0"/>
              <a:t>steel</a:t>
            </a:r>
            <a:endParaRPr lang="pt-BR" sz="1000" b="1" baseline="-25000" dirty="0"/>
          </a:p>
        </p:txBody>
      </p:sp>
      <p:sp>
        <p:nvSpPr>
          <p:cNvPr id="79" name="ZoneTexte 10">
            <a:extLst>
              <a:ext uri="{FF2B5EF4-FFF2-40B4-BE49-F238E27FC236}">
                <a16:creationId xmlns:a16="http://schemas.microsoft.com/office/drawing/2014/main" id="{36004576-20F7-4199-8D73-F64A06380CA5}"/>
              </a:ext>
            </a:extLst>
          </p:cNvPr>
          <p:cNvSpPr txBox="1"/>
          <p:nvPr/>
        </p:nvSpPr>
        <p:spPr>
          <a:xfrm>
            <a:off x="7601355" y="2051543"/>
            <a:ext cx="610271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fumes</a:t>
            </a:r>
            <a:endParaRPr lang="pt-BR" sz="1000" baseline="-25000" dirty="0"/>
          </a:p>
        </p:txBody>
      </p:sp>
      <p:sp>
        <p:nvSpPr>
          <p:cNvPr id="80" name="ZoneTexte 10">
            <a:extLst>
              <a:ext uri="{FF2B5EF4-FFF2-40B4-BE49-F238E27FC236}">
                <a16:creationId xmlns:a16="http://schemas.microsoft.com/office/drawing/2014/main" id="{FC453121-9922-47C2-8C84-A0EEFAC05AC8}"/>
              </a:ext>
            </a:extLst>
          </p:cNvPr>
          <p:cNvSpPr txBox="1"/>
          <p:nvPr/>
        </p:nvSpPr>
        <p:spPr>
          <a:xfrm>
            <a:off x="7616171" y="2812954"/>
            <a:ext cx="598324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slag</a:t>
            </a:r>
            <a:endParaRPr lang="pt-BR" sz="1000" baseline="-25000" dirty="0"/>
          </a:p>
        </p:txBody>
      </p:sp>
      <p:sp>
        <p:nvSpPr>
          <p:cNvPr id="81" name="Connecteur droit avec flèche 13">
            <a:extLst>
              <a:ext uri="{FF2B5EF4-FFF2-40B4-BE49-F238E27FC236}">
                <a16:creationId xmlns:a16="http://schemas.microsoft.com/office/drawing/2014/main" id="{2BEB85C2-11A3-4042-8CE3-B2DC43938D0B}"/>
              </a:ext>
            </a:extLst>
          </p:cNvPr>
          <p:cNvSpPr/>
          <p:nvPr/>
        </p:nvSpPr>
        <p:spPr>
          <a:xfrm>
            <a:off x="6980511" y="2580363"/>
            <a:ext cx="632370" cy="365486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sz="1000"/>
          </a:p>
        </p:txBody>
      </p:sp>
      <p:sp>
        <p:nvSpPr>
          <p:cNvPr id="82" name="Connecteur droit avec flèche 13">
            <a:extLst>
              <a:ext uri="{FF2B5EF4-FFF2-40B4-BE49-F238E27FC236}">
                <a16:creationId xmlns:a16="http://schemas.microsoft.com/office/drawing/2014/main" id="{04FAF6B4-A585-4FAF-9BFA-C7F52F1A60A9}"/>
              </a:ext>
            </a:extLst>
          </p:cNvPr>
          <p:cNvSpPr/>
          <p:nvPr/>
        </p:nvSpPr>
        <p:spPr>
          <a:xfrm flipV="1">
            <a:off x="6983748" y="2180476"/>
            <a:ext cx="625140" cy="409783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sz="1000" dirty="0"/>
          </a:p>
        </p:txBody>
      </p:sp>
      <p:sp>
        <p:nvSpPr>
          <p:cNvPr id="98" name="ZoneTexte 4">
            <a:extLst>
              <a:ext uri="{FF2B5EF4-FFF2-40B4-BE49-F238E27FC236}">
                <a16:creationId xmlns:a16="http://schemas.microsoft.com/office/drawing/2014/main" id="{9CFBCADC-1DBB-4D4B-B733-84988E8239D5}"/>
              </a:ext>
            </a:extLst>
          </p:cNvPr>
          <p:cNvSpPr txBox="1"/>
          <p:nvPr/>
        </p:nvSpPr>
        <p:spPr>
          <a:xfrm>
            <a:off x="519712" y="2427010"/>
            <a:ext cx="1456785" cy="400110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000" dirty="0"/>
              <a:t>natural gas reforming </a:t>
            </a:r>
            <a:endParaRPr lang="fr-BE" sz="1000" dirty="0"/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000" dirty="0"/>
              <a:t>(</a:t>
            </a:r>
            <a:r>
              <a:rPr lang="fr-BE" sz="1000" dirty="0"/>
              <a:t>CO + </a:t>
            </a:r>
            <a:r>
              <a:rPr sz="1000" dirty="0"/>
              <a:t>H</a:t>
            </a:r>
            <a:r>
              <a:rPr sz="1000" baseline="-25000" dirty="0"/>
              <a:t>2</a:t>
            </a:r>
            <a:r>
              <a:rPr sz="1000" dirty="0"/>
              <a:t>)</a:t>
            </a:r>
          </a:p>
        </p:txBody>
      </p:sp>
      <p:sp>
        <p:nvSpPr>
          <p:cNvPr id="128" name="ZoneTexte 4">
            <a:extLst>
              <a:ext uri="{FF2B5EF4-FFF2-40B4-BE49-F238E27FC236}">
                <a16:creationId xmlns:a16="http://schemas.microsoft.com/office/drawing/2014/main" id="{CC69115D-C245-4DED-934F-E1C6B1FCAA23}"/>
              </a:ext>
            </a:extLst>
          </p:cNvPr>
          <p:cNvSpPr txBox="1"/>
          <p:nvPr/>
        </p:nvSpPr>
        <p:spPr>
          <a:xfrm>
            <a:off x="2481601" y="2421129"/>
            <a:ext cx="1320720" cy="400110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000" dirty="0" err="1"/>
              <a:t>reducing</a:t>
            </a:r>
            <a:r>
              <a:rPr lang="fr-BE" sz="1000" dirty="0"/>
              <a:t> </a:t>
            </a:r>
            <a:r>
              <a:rPr lang="fr-BE" sz="1000" dirty="0" err="1"/>
              <a:t>gas</a:t>
            </a:r>
            <a:endParaRPr lang="fr-BE" sz="1000" dirty="0"/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000" b="1" dirty="0"/>
              <a:t>(</a:t>
            </a:r>
            <a:r>
              <a:rPr lang="fr-BE" sz="1000" b="1" dirty="0"/>
              <a:t>CO &gt; </a:t>
            </a:r>
            <a:r>
              <a:rPr sz="1000" b="1" dirty="0"/>
              <a:t>H</a:t>
            </a:r>
            <a:r>
              <a:rPr sz="1000" b="1" baseline="-25000" dirty="0"/>
              <a:t>2</a:t>
            </a:r>
            <a:r>
              <a:rPr sz="1000" b="1" dirty="0"/>
              <a:t>)</a:t>
            </a:r>
          </a:p>
        </p:txBody>
      </p: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6307320D-FBFE-49EB-9763-F19F5C09D343}"/>
              </a:ext>
            </a:extLst>
          </p:cNvPr>
          <p:cNvCxnSpPr>
            <a:cxnSpLocks/>
            <a:stCxn id="128" idx="3"/>
            <a:endCxn id="128" idx="0"/>
          </p:cNvCxnSpPr>
          <p:nvPr/>
        </p:nvCxnSpPr>
        <p:spPr>
          <a:xfrm flipH="1" flipV="1">
            <a:off x="3141961" y="2421129"/>
            <a:ext cx="660360" cy="200055"/>
          </a:xfrm>
          <a:prstGeom prst="bentConnector4">
            <a:avLst>
              <a:gd name="adj1" fmla="val -95076"/>
              <a:gd name="adj2" fmla="val 565122"/>
            </a:avLst>
          </a:prstGeom>
          <a:ln>
            <a:solidFill>
              <a:srgbClr val="2323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ZoneTexte 10">
            <a:extLst>
              <a:ext uri="{FF2B5EF4-FFF2-40B4-BE49-F238E27FC236}">
                <a16:creationId xmlns:a16="http://schemas.microsoft.com/office/drawing/2014/main" id="{861A5C57-60A4-44A4-8BA3-9E65B2327B0A}"/>
              </a:ext>
            </a:extLst>
          </p:cNvPr>
          <p:cNvSpPr txBox="1"/>
          <p:nvPr/>
        </p:nvSpPr>
        <p:spPr>
          <a:xfrm>
            <a:off x="5827254" y="3143263"/>
            <a:ext cx="877288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000" dirty="0" err="1"/>
              <a:t>iron</a:t>
            </a:r>
            <a:r>
              <a:rPr lang="fr-BE" sz="1000" dirty="0"/>
              <a:t> ore</a:t>
            </a:r>
            <a:endParaRPr sz="1000" baseline="-25000" dirty="0"/>
          </a:p>
        </p:txBody>
      </p:sp>
      <p:cxnSp>
        <p:nvCxnSpPr>
          <p:cNvPr id="83" name="Connecteur : en angle 82">
            <a:extLst>
              <a:ext uri="{FF2B5EF4-FFF2-40B4-BE49-F238E27FC236}">
                <a16:creationId xmlns:a16="http://schemas.microsoft.com/office/drawing/2014/main" id="{2BA6E265-6650-4F41-80F4-B8C9CD7DC7FC}"/>
              </a:ext>
            </a:extLst>
          </p:cNvPr>
          <p:cNvCxnSpPr>
            <a:cxnSpLocks/>
          </p:cNvCxnSpPr>
          <p:nvPr/>
        </p:nvCxnSpPr>
        <p:spPr>
          <a:xfrm rot="5400000">
            <a:off x="5091666" y="3592092"/>
            <a:ext cx="1187774" cy="282494"/>
          </a:xfrm>
          <a:prstGeom prst="bentConnector4">
            <a:avLst>
              <a:gd name="adj1" fmla="val -180"/>
              <a:gd name="adj2" fmla="val 180922"/>
            </a:avLst>
          </a:prstGeom>
          <a:ln>
            <a:solidFill>
              <a:srgbClr val="2323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ZoneTexte 10">
            <a:extLst>
              <a:ext uri="{FF2B5EF4-FFF2-40B4-BE49-F238E27FC236}">
                <a16:creationId xmlns:a16="http://schemas.microsoft.com/office/drawing/2014/main" id="{063758A9-86ED-4CF7-84FC-E1B51036637C}"/>
              </a:ext>
            </a:extLst>
          </p:cNvPr>
          <p:cNvSpPr txBox="1"/>
          <p:nvPr/>
        </p:nvSpPr>
        <p:spPr>
          <a:xfrm>
            <a:off x="3135973" y="3140277"/>
            <a:ext cx="1114376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unreacted CO +H</a:t>
            </a:r>
            <a:r>
              <a:rPr lang="pt-BR" sz="1000" baseline="-25000" dirty="0"/>
              <a:t>2</a:t>
            </a:r>
          </a:p>
        </p:txBody>
      </p:sp>
      <p:sp>
        <p:nvSpPr>
          <p:cNvPr id="85" name="ZoneTexte 10">
            <a:extLst>
              <a:ext uri="{FF2B5EF4-FFF2-40B4-BE49-F238E27FC236}">
                <a16:creationId xmlns:a16="http://schemas.microsoft.com/office/drawing/2014/main" id="{6891FFCD-EF3B-40CA-9FF4-79D8910CE385}"/>
              </a:ext>
            </a:extLst>
          </p:cNvPr>
          <p:cNvSpPr txBox="1"/>
          <p:nvPr/>
        </p:nvSpPr>
        <p:spPr>
          <a:xfrm>
            <a:off x="4363347" y="3340629"/>
            <a:ext cx="1114378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heating </a:t>
            </a:r>
            <a:endParaRPr lang="pt-BR" sz="1000" baseline="-25000" dirty="0"/>
          </a:p>
        </p:txBody>
      </p:sp>
      <p:sp>
        <p:nvSpPr>
          <p:cNvPr id="86" name="ZoneTexte 10">
            <a:extLst>
              <a:ext uri="{FF2B5EF4-FFF2-40B4-BE49-F238E27FC236}">
                <a16:creationId xmlns:a16="http://schemas.microsoft.com/office/drawing/2014/main" id="{4C6B5DB3-E611-4E49-B972-367338B0736A}"/>
              </a:ext>
            </a:extLst>
          </p:cNvPr>
          <p:cNvSpPr txBox="1"/>
          <p:nvPr/>
        </p:nvSpPr>
        <p:spPr>
          <a:xfrm>
            <a:off x="4363347" y="3679026"/>
            <a:ext cx="1114377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reduction</a:t>
            </a:r>
            <a:endParaRPr lang="pt-BR" sz="1000" baseline="-25000" dirty="0"/>
          </a:p>
        </p:txBody>
      </p:sp>
      <p:sp>
        <p:nvSpPr>
          <p:cNvPr id="88" name="ZoneTexte 10">
            <a:extLst>
              <a:ext uri="{FF2B5EF4-FFF2-40B4-BE49-F238E27FC236}">
                <a16:creationId xmlns:a16="http://schemas.microsoft.com/office/drawing/2014/main" id="{636008C2-4676-47CC-80DF-9701E6AA3C72}"/>
              </a:ext>
            </a:extLst>
          </p:cNvPr>
          <p:cNvSpPr txBox="1"/>
          <p:nvPr/>
        </p:nvSpPr>
        <p:spPr>
          <a:xfrm>
            <a:off x="5544577" y="4188609"/>
            <a:ext cx="1435934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000" dirty="0" err="1"/>
              <a:t>electric</a:t>
            </a:r>
            <a:r>
              <a:rPr lang="fr-BE" sz="1000" dirty="0"/>
              <a:t> arc </a:t>
            </a:r>
            <a:r>
              <a:rPr lang="fr-BE" sz="1000" dirty="0" err="1"/>
              <a:t>furnace</a:t>
            </a:r>
            <a:r>
              <a:rPr lang="fr-BE" sz="1000" dirty="0"/>
              <a:t> (EAF)</a:t>
            </a:r>
            <a:endParaRPr sz="1000" baseline="-25000" dirty="0"/>
          </a:p>
        </p:txBody>
      </p:sp>
      <p:sp>
        <p:nvSpPr>
          <p:cNvPr id="95" name="ZoneTexte 4">
            <a:extLst>
              <a:ext uri="{FF2B5EF4-FFF2-40B4-BE49-F238E27FC236}">
                <a16:creationId xmlns:a16="http://schemas.microsoft.com/office/drawing/2014/main" id="{2C3D78E7-FE8E-4B07-A83D-E814E23E25B3}"/>
              </a:ext>
            </a:extLst>
          </p:cNvPr>
          <p:cNvSpPr txBox="1"/>
          <p:nvPr/>
        </p:nvSpPr>
        <p:spPr>
          <a:xfrm>
            <a:off x="2481600" y="4080887"/>
            <a:ext cx="1320721" cy="400110"/>
          </a:xfrm>
          <a:prstGeom prst="rect">
            <a:avLst/>
          </a:prstGeom>
          <a:ln w="381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000" dirty="0" err="1"/>
              <a:t>reducing</a:t>
            </a:r>
            <a:r>
              <a:rPr lang="fr-BE" sz="1000" dirty="0"/>
              <a:t> </a:t>
            </a:r>
            <a:r>
              <a:rPr lang="fr-BE" sz="1000" dirty="0" err="1"/>
              <a:t>gas</a:t>
            </a:r>
            <a:endParaRPr lang="fr-BE" sz="1000" dirty="0"/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000" b="1" dirty="0"/>
              <a:t>(H</a:t>
            </a:r>
            <a:r>
              <a:rPr sz="1000" b="1" baseline="-25000" dirty="0"/>
              <a:t>2</a:t>
            </a:r>
            <a:r>
              <a:rPr lang="fr-BE" sz="1000" b="1" dirty="0"/>
              <a:t> &gt; CO</a:t>
            </a:r>
            <a:r>
              <a:rPr sz="1000" b="1" dirty="0"/>
              <a:t>)</a:t>
            </a:r>
          </a:p>
        </p:txBody>
      </p:sp>
      <p:cxnSp>
        <p:nvCxnSpPr>
          <p:cNvPr id="96" name="Connecteur : en angle 95">
            <a:extLst>
              <a:ext uri="{FF2B5EF4-FFF2-40B4-BE49-F238E27FC236}">
                <a16:creationId xmlns:a16="http://schemas.microsoft.com/office/drawing/2014/main" id="{684C6925-A1E2-443C-B3E9-93656BD8094F}"/>
              </a:ext>
            </a:extLst>
          </p:cNvPr>
          <p:cNvCxnSpPr>
            <a:cxnSpLocks/>
          </p:cNvCxnSpPr>
          <p:nvPr/>
        </p:nvCxnSpPr>
        <p:spPr>
          <a:xfrm flipH="1" flipV="1">
            <a:off x="3135973" y="4085762"/>
            <a:ext cx="660360" cy="200055"/>
          </a:xfrm>
          <a:prstGeom prst="bentConnector4">
            <a:avLst>
              <a:gd name="adj1" fmla="val -101902"/>
              <a:gd name="adj2" fmla="val 571560"/>
            </a:avLst>
          </a:prstGeom>
          <a:ln>
            <a:solidFill>
              <a:srgbClr val="2323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Connecteur droit avec flèche 13">
            <a:extLst>
              <a:ext uri="{FF2B5EF4-FFF2-40B4-BE49-F238E27FC236}">
                <a16:creationId xmlns:a16="http://schemas.microsoft.com/office/drawing/2014/main" id="{B63E0336-0891-4442-AEF9-3D51ABC5E899}"/>
              </a:ext>
            </a:extLst>
          </p:cNvPr>
          <p:cNvSpPr/>
          <p:nvPr/>
        </p:nvSpPr>
        <p:spPr>
          <a:xfrm>
            <a:off x="1976497" y="2642484"/>
            <a:ext cx="495024" cy="0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sz="1000" dirty="0"/>
          </a:p>
        </p:txBody>
      </p:sp>
      <p:sp>
        <p:nvSpPr>
          <p:cNvPr id="99" name="ZoneTexte 4">
            <a:extLst>
              <a:ext uri="{FF2B5EF4-FFF2-40B4-BE49-F238E27FC236}">
                <a16:creationId xmlns:a16="http://schemas.microsoft.com/office/drawing/2014/main" id="{6DD890FB-02C8-441A-A4B6-144AB2F07303}"/>
              </a:ext>
            </a:extLst>
          </p:cNvPr>
          <p:cNvSpPr txBox="1"/>
          <p:nvPr/>
        </p:nvSpPr>
        <p:spPr>
          <a:xfrm>
            <a:off x="519712" y="4080887"/>
            <a:ext cx="1456785" cy="400110"/>
          </a:xfrm>
          <a:prstGeom prst="rect">
            <a:avLst/>
          </a:prstGeom>
          <a:ln w="381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BE" sz="1000" dirty="0"/>
              <a:t>water </a:t>
            </a:r>
            <a:r>
              <a:rPr lang="fr-BE" sz="1000" dirty="0" err="1"/>
              <a:t>electrolysis</a:t>
            </a:r>
            <a:r>
              <a:rPr lang="fr-BE" sz="1000" dirty="0"/>
              <a:t> </a:t>
            </a:r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1000" dirty="0"/>
              <a:t>(</a:t>
            </a:r>
            <a:r>
              <a:rPr lang="fr-BE" sz="1000" dirty="0"/>
              <a:t>O</a:t>
            </a:r>
            <a:r>
              <a:rPr lang="fr-BE" sz="1000" baseline="-25000" dirty="0"/>
              <a:t>2 </a:t>
            </a:r>
            <a:r>
              <a:rPr lang="fr-BE" sz="1000" dirty="0"/>
              <a:t>+ </a:t>
            </a:r>
            <a:r>
              <a:rPr sz="1000" dirty="0"/>
              <a:t>H</a:t>
            </a:r>
            <a:r>
              <a:rPr sz="1000" baseline="-25000" dirty="0"/>
              <a:t>2</a:t>
            </a:r>
            <a:r>
              <a:rPr sz="1000" dirty="0"/>
              <a:t>)</a:t>
            </a:r>
          </a:p>
        </p:txBody>
      </p:sp>
      <p:sp>
        <p:nvSpPr>
          <p:cNvPr id="102" name="ZoneTexte 10">
            <a:extLst>
              <a:ext uri="{FF2B5EF4-FFF2-40B4-BE49-F238E27FC236}">
                <a16:creationId xmlns:a16="http://schemas.microsoft.com/office/drawing/2014/main" id="{9C8CFAD6-0789-407C-A5EE-D31D0CBE84C6}"/>
              </a:ext>
            </a:extLst>
          </p:cNvPr>
          <p:cNvSpPr txBox="1"/>
          <p:nvPr/>
        </p:nvSpPr>
        <p:spPr>
          <a:xfrm>
            <a:off x="4363347" y="4716294"/>
            <a:ext cx="1114378" cy="246221"/>
          </a:xfrm>
          <a:prstGeom prst="rect">
            <a:avLst/>
          </a:prstGeom>
          <a:ln w="381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small CO injection</a:t>
            </a:r>
            <a:endParaRPr lang="pt-BR" sz="1000" baseline="-25000" dirty="0"/>
          </a:p>
        </p:txBody>
      </p:sp>
      <p:cxnSp>
        <p:nvCxnSpPr>
          <p:cNvPr id="106" name="Connecteur : en angle 105">
            <a:extLst>
              <a:ext uri="{FF2B5EF4-FFF2-40B4-BE49-F238E27FC236}">
                <a16:creationId xmlns:a16="http://schemas.microsoft.com/office/drawing/2014/main" id="{52F85975-488D-4B24-93B1-2F3F635ACE5F}"/>
              </a:ext>
            </a:extLst>
          </p:cNvPr>
          <p:cNvCxnSpPr>
            <a:cxnSpLocks/>
            <a:stCxn id="102" idx="1"/>
            <a:endCxn id="95" idx="2"/>
          </p:cNvCxnSpPr>
          <p:nvPr/>
        </p:nvCxnSpPr>
        <p:spPr>
          <a:xfrm rot="10800000">
            <a:off x="3141961" y="4480997"/>
            <a:ext cx="1221386" cy="358408"/>
          </a:xfrm>
          <a:prstGeom prst="bentConnector2">
            <a:avLst/>
          </a:prstGeom>
          <a:ln>
            <a:solidFill>
              <a:srgbClr val="23232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Connecteur droit avec flèche 13">
            <a:extLst>
              <a:ext uri="{FF2B5EF4-FFF2-40B4-BE49-F238E27FC236}">
                <a16:creationId xmlns:a16="http://schemas.microsoft.com/office/drawing/2014/main" id="{6FE65B79-54B7-42CF-98DE-D30FE34207C3}"/>
              </a:ext>
            </a:extLst>
          </p:cNvPr>
          <p:cNvSpPr/>
          <p:nvPr/>
        </p:nvSpPr>
        <p:spPr>
          <a:xfrm>
            <a:off x="1976497" y="4290474"/>
            <a:ext cx="505103" cy="0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sz="1000"/>
          </a:p>
        </p:txBody>
      </p:sp>
      <p:sp>
        <p:nvSpPr>
          <p:cNvPr id="104" name="Connecteur droit avec flèche 13">
            <a:extLst>
              <a:ext uri="{FF2B5EF4-FFF2-40B4-BE49-F238E27FC236}">
                <a16:creationId xmlns:a16="http://schemas.microsoft.com/office/drawing/2014/main" id="{B4D20395-DD3C-3248-9477-CC10D9A72DCC}"/>
              </a:ext>
            </a:extLst>
          </p:cNvPr>
          <p:cNvSpPr/>
          <p:nvPr/>
        </p:nvSpPr>
        <p:spPr>
          <a:xfrm>
            <a:off x="6980511" y="4332863"/>
            <a:ext cx="632369" cy="0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sz="1000" dirty="0"/>
          </a:p>
        </p:txBody>
      </p:sp>
      <p:sp>
        <p:nvSpPr>
          <p:cNvPr id="105" name="ZoneTexte 10">
            <a:extLst>
              <a:ext uri="{FF2B5EF4-FFF2-40B4-BE49-F238E27FC236}">
                <a16:creationId xmlns:a16="http://schemas.microsoft.com/office/drawing/2014/main" id="{C02463C6-5584-764B-BFCE-A653FC1608DD}"/>
              </a:ext>
            </a:extLst>
          </p:cNvPr>
          <p:cNvSpPr txBox="1"/>
          <p:nvPr/>
        </p:nvSpPr>
        <p:spPr>
          <a:xfrm>
            <a:off x="7605987" y="4213259"/>
            <a:ext cx="598324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b="1" dirty="0"/>
              <a:t>steel</a:t>
            </a:r>
            <a:endParaRPr lang="pt-BR" sz="1000" b="1" baseline="-25000" dirty="0"/>
          </a:p>
        </p:txBody>
      </p:sp>
      <p:sp>
        <p:nvSpPr>
          <p:cNvPr id="107" name="ZoneTexte 10">
            <a:extLst>
              <a:ext uri="{FF2B5EF4-FFF2-40B4-BE49-F238E27FC236}">
                <a16:creationId xmlns:a16="http://schemas.microsoft.com/office/drawing/2014/main" id="{FF62E3A7-6C8C-114E-B35E-A353DC8A6934}"/>
              </a:ext>
            </a:extLst>
          </p:cNvPr>
          <p:cNvSpPr txBox="1"/>
          <p:nvPr/>
        </p:nvSpPr>
        <p:spPr>
          <a:xfrm>
            <a:off x="7598486" y="3828763"/>
            <a:ext cx="605825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fumes</a:t>
            </a:r>
            <a:endParaRPr lang="pt-BR" sz="1000" baseline="-25000" dirty="0"/>
          </a:p>
        </p:txBody>
      </p:sp>
      <p:sp>
        <p:nvSpPr>
          <p:cNvPr id="108" name="ZoneTexte 10">
            <a:extLst>
              <a:ext uri="{FF2B5EF4-FFF2-40B4-BE49-F238E27FC236}">
                <a16:creationId xmlns:a16="http://schemas.microsoft.com/office/drawing/2014/main" id="{511CF89A-0889-F842-801D-89EC0E10BD5F}"/>
              </a:ext>
            </a:extLst>
          </p:cNvPr>
          <p:cNvSpPr txBox="1"/>
          <p:nvPr/>
        </p:nvSpPr>
        <p:spPr>
          <a:xfrm>
            <a:off x="7613302" y="4590174"/>
            <a:ext cx="598324" cy="246221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slag</a:t>
            </a:r>
            <a:endParaRPr lang="pt-BR" sz="1000" baseline="-25000" dirty="0"/>
          </a:p>
        </p:txBody>
      </p:sp>
      <p:sp>
        <p:nvSpPr>
          <p:cNvPr id="109" name="Connecteur droit avec flèche 13">
            <a:extLst>
              <a:ext uri="{FF2B5EF4-FFF2-40B4-BE49-F238E27FC236}">
                <a16:creationId xmlns:a16="http://schemas.microsoft.com/office/drawing/2014/main" id="{B57FC21A-4143-D240-B18A-2FE2457495E3}"/>
              </a:ext>
            </a:extLst>
          </p:cNvPr>
          <p:cNvSpPr/>
          <p:nvPr/>
        </p:nvSpPr>
        <p:spPr>
          <a:xfrm>
            <a:off x="6986868" y="4332863"/>
            <a:ext cx="626013" cy="383431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sz="1000"/>
          </a:p>
        </p:txBody>
      </p:sp>
      <p:sp>
        <p:nvSpPr>
          <p:cNvPr id="110" name="Connecteur droit avec flèche 13">
            <a:extLst>
              <a:ext uri="{FF2B5EF4-FFF2-40B4-BE49-F238E27FC236}">
                <a16:creationId xmlns:a16="http://schemas.microsoft.com/office/drawing/2014/main" id="{24B39590-2480-0848-821C-9234B3256E07}"/>
              </a:ext>
            </a:extLst>
          </p:cNvPr>
          <p:cNvSpPr/>
          <p:nvPr/>
        </p:nvSpPr>
        <p:spPr>
          <a:xfrm flipV="1">
            <a:off x="6986869" y="3959396"/>
            <a:ext cx="611618" cy="363569"/>
          </a:xfrm>
          <a:prstGeom prst="line">
            <a:avLst/>
          </a:prstGeom>
          <a:ln w="12700">
            <a:solidFill>
              <a:srgbClr val="232323"/>
            </a:solidFill>
            <a:tailEnd type="triangle"/>
          </a:ln>
        </p:spPr>
        <p:txBody>
          <a:bodyPr lIns="45719" rIns="45719"/>
          <a:lstStyle/>
          <a:p>
            <a:endParaRPr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127693-EE7A-D04B-8557-70140AEE2653}"/>
              </a:ext>
            </a:extLst>
          </p:cNvPr>
          <p:cNvSpPr/>
          <p:nvPr/>
        </p:nvSpPr>
        <p:spPr>
          <a:xfrm>
            <a:off x="304286" y="1084691"/>
            <a:ext cx="3167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BE" sz="1200" u="sng" dirty="0"/>
              <a:t>Common </a:t>
            </a:r>
            <a:r>
              <a:rPr lang="fr-BE" sz="1200" u="sng" dirty="0" err="1"/>
              <a:t>steelmaking</a:t>
            </a:r>
            <a:r>
              <a:rPr lang="fr-BE" sz="1200" u="sng" dirty="0"/>
              <a:t> plants:</a:t>
            </a:r>
            <a:r>
              <a:rPr lang="fr-BE" sz="1200" dirty="0"/>
              <a:t> </a:t>
            </a:r>
            <a:r>
              <a:rPr lang="fr-BE" sz="1200" dirty="0">
                <a:solidFill>
                  <a:srgbClr val="232323"/>
                </a:solidFill>
              </a:rPr>
              <a:t>→ </a:t>
            </a:r>
            <a:r>
              <a:rPr lang="fr-BE" sz="1200" b="1" dirty="0">
                <a:solidFill>
                  <a:srgbClr val="232323"/>
                </a:solidFill>
              </a:rPr>
              <a:t>2 t</a:t>
            </a:r>
            <a:r>
              <a:rPr lang="fr-BE" sz="1200" b="1" baseline="-25000" dirty="0">
                <a:solidFill>
                  <a:srgbClr val="232323"/>
                </a:solidFill>
              </a:rPr>
              <a:t>CO</a:t>
            </a:r>
            <a:r>
              <a:rPr lang="fr-BE" sz="1000" b="1" baseline="-25000" dirty="0">
                <a:solidFill>
                  <a:srgbClr val="232323"/>
                </a:solidFill>
              </a:rPr>
              <a:t>2</a:t>
            </a:r>
            <a:r>
              <a:rPr lang="fr-BE" sz="1200" b="1" dirty="0">
                <a:solidFill>
                  <a:srgbClr val="232323"/>
                </a:solidFill>
              </a:rPr>
              <a:t>/</a:t>
            </a:r>
            <a:r>
              <a:rPr lang="fr-BE" sz="1200" b="1" dirty="0" err="1">
                <a:solidFill>
                  <a:srgbClr val="232323"/>
                </a:solidFill>
              </a:rPr>
              <a:t>t</a:t>
            </a:r>
            <a:r>
              <a:rPr lang="fr-BE" sz="1200" b="1" baseline="-25000" dirty="0" err="1">
                <a:solidFill>
                  <a:srgbClr val="232323"/>
                </a:solidFill>
              </a:rPr>
              <a:t>steel</a:t>
            </a:r>
            <a:r>
              <a:rPr lang="fr-BE" sz="1200" b="1" dirty="0"/>
              <a:t> </a:t>
            </a:r>
            <a:endParaRPr lang="fr-BE" sz="1200" b="1" dirty="0">
              <a:solidFill>
                <a:srgbClr val="232323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7DA8A62-8BCF-9349-B7DD-559E69B515B5}"/>
              </a:ext>
            </a:extLst>
          </p:cNvPr>
          <p:cNvSpPr/>
          <p:nvPr/>
        </p:nvSpPr>
        <p:spPr>
          <a:xfrm>
            <a:off x="7104058" y="1516350"/>
            <a:ext cx="1735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200" dirty="0"/>
              <a:t>*DRI = 5%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the</a:t>
            </a:r>
            <a:r>
              <a:rPr lang="pt-BR" sz="1200" dirty="0"/>
              <a:t> </a:t>
            </a:r>
            <a:r>
              <a:rPr lang="pt-BR" sz="1200" dirty="0" err="1"/>
              <a:t>world’s</a:t>
            </a:r>
            <a:r>
              <a:rPr lang="pt-BR" sz="1200" dirty="0"/>
              <a:t> </a:t>
            </a:r>
            <a:r>
              <a:rPr lang="pt-BR" sz="1200" dirty="0" err="1"/>
              <a:t>steel</a:t>
            </a:r>
            <a:r>
              <a:rPr lang="pt-BR" sz="1200" dirty="0"/>
              <a:t> </a:t>
            </a:r>
            <a:r>
              <a:rPr lang="pt-BR" sz="1200" dirty="0" err="1"/>
              <a:t>production</a:t>
            </a:r>
            <a:r>
              <a:rPr lang="pt-BR" sz="1200" dirty="0"/>
              <a:t> (BAT)</a:t>
            </a:r>
            <a:endParaRPr lang="pt-BR" sz="1200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84460F5-4ACA-6D44-8BA2-CFC71187E750}"/>
              </a:ext>
            </a:extLst>
          </p:cNvPr>
          <p:cNvSpPr/>
          <p:nvPr/>
        </p:nvSpPr>
        <p:spPr>
          <a:xfrm>
            <a:off x="304807" y="3077127"/>
            <a:ext cx="4572000" cy="5001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2400"/>
              </a:spcBef>
            </a:pPr>
            <a:r>
              <a:rPr lang="fr-BE" sz="1200" u="sng" dirty="0" err="1"/>
              <a:t>Decarbonised</a:t>
            </a:r>
            <a:r>
              <a:rPr lang="fr-BE" sz="1200" u="sng" dirty="0"/>
              <a:t> plant: </a:t>
            </a:r>
          </a:p>
          <a:p>
            <a:pPr>
              <a:spcBef>
                <a:spcPts val="300"/>
              </a:spcBef>
            </a:pPr>
            <a:r>
              <a:rPr lang="fr-BE" sz="1200" dirty="0">
                <a:solidFill>
                  <a:srgbClr val="232323"/>
                </a:solidFill>
              </a:rPr>
              <a:t>→ </a:t>
            </a:r>
            <a:r>
              <a:rPr lang="fr-BE" sz="1200" b="1" dirty="0">
                <a:solidFill>
                  <a:srgbClr val="232323"/>
                </a:solidFill>
              </a:rPr>
              <a:t>0.15 t</a:t>
            </a:r>
            <a:r>
              <a:rPr lang="fr-BE" sz="1200" b="1" baseline="-25000" dirty="0">
                <a:solidFill>
                  <a:srgbClr val="232323"/>
                </a:solidFill>
              </a:rPr>
              <a:t>CO</a:t>
            </a:r>
            <a:r>
              <a:rPr lang="fr-BE" sz="1000" b="1" baseline="-25000" dirty="0">
                <a:solidFill>
                  <a:srgbClr val="232323"/>
                </a:solidFill>
              </a:rPr>
              <a:t>2</a:t>
            </a:r>
            <a:r>
              <a:rPr lang="fr-BE" sz="1200" b="1" dirty="0">
                <a:solidFill>
                  <a:srgbClr val="232323"/>
                </a:solidFill>
              </a:rPr>
              <a:t>/</a:t>
            </a:r>
            <a:r>
              <a:rPr lang="fr-BE" sz="1200" b="1" dirty="0" err="1">
                <a:solidFill>
                  <a:srgbClr val="232323"/>
                </a:solidFill>
              </a:rPr>
              <a:t>t</a:t>
            </a:r>
            <a:r>
              <a:rPr lang="fr-BE" sz="1200" b="1" baseline="-25000" dirty="0" err="1">
                <a:solidFill>
                  <a:srgbClr val="232323"/>
                </a:solidFill>
              </a:rPr>
              <a:t>steel</a:t>
            </a:r>
            <a:endParaRPr lang="fr-BE" sz="1200" b="1" dirty="0">
              <a:solidFill>
                <a:srgbClr val="232323"/>
              </a:solidFill>
            </a:endParaRPr>
          </a:p>
        </p:txBody>
      </p:sp>
      <p:sp>
        <p:nvSpPr>
          <p:cNvPr id="113" name="Google Shape;136;p28">
            <a:extLst>
              <a:ext uri="{FF2B5EF4-FFF2-40B4-BE49-F238E27FC236}">
                <a16:creationId xmlns:a16="http://schemas.microsoft.com/office/drawing/2014/main" id="{F06CBAD3-D629-4041-BBAD-F0DA85B4B3EB}"/>
              </a:ext>
            </a:extLst>
          </p:cNvPr>
          <p:cNvSpPr txBox="1">
            <a:spLocks/>
          </p:cNvSpPr>
          <p:nvPr/>
        </p:nvSpPr>
        <p:spPr>
          <a:xfrm>
            <a:off x="8754976" y="4692391"/>
            <a:ext cx="26618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695D46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C0B802-C0FC-C644-8DD0-38E41193466F}"/>
              </a:ext>
            </a:extLst>
          </p:cNvPr>
          <p:cNvSpPr/>
          <p:nvPr/>
        </p:nvSpPr>
        <p:spPr>
          <a:xfrm>
            <a:off x="4363347" y="1551216"/>
            <a:ext cx="1114377" cy="92088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4" name="ZoneTexte 10">
            <a:extLst>
              <a:ext uri="{FF2B5EF4-FFF2-40B4-BE49-F238E27FC236}">
                <a16:creationId xmlns:a16="http://schemas.microsoft.com/office/drawing/2014/main" id="{7C649B6F-CE72-4EA5-BA78-BB5434C766F2}"/>
              </a:ext>
            </a:extLst>
          </p:cNvPr>
          <p:cNvSpPr txBox="1"/>
          <p:nvPr/>
        </p:nvSpPr>
        <p:spPr>
          <a:xfrm>
            <a:off x="4363347" y="2225883"/>
            <a:ext cx="1114377" cy="246221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cooling</a:t>
            </a:r>
            <a:endParaRPr lang="pt-BR" sz="1000" baseline="-25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8B545B-C4DA-5946-88F6-85CAAAF77162}"/>
              </a:ext>
            </a:extLst>
          </p:cNvPr>
          <p:cNvSpPr/>
          <p:nvPr/>
        </p:nvSpPr>
        <p:spPr>
          <a:xfrm>
            <a:off x="4363347" y="3340629"/>
            <a:ext cx="1120709" cy="93164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7" name="ZoneTexte 10">
            <a:extLst>
              <a:ext uri="{FF2B5EF4-FFF2-40B4-BE49-F238E27FC236}">
                <a16:creationId xmlns:a16="http://schemas.microsoft.com/office/drawing/2014/main" id="{1A2FB38F-45F8-4D5A-8E14-5BABD01D4A13}"/>
              </a:ext>
            </a:extLst>
          </p:cNvPr>
          <p:cNvSpPr txBox="1"/>
          <p:nvPr/>
        </p:nvSpPr>
        <p:spPr>
          <a:xfrm>
            <a:off x="4363347" y="4015296"/>
            <a:ext cx="1114378" cy="246221"/>
          </a:xfrm>
          <a:prstGeom prst="rect">
            <a:avLst/>
          </a:prstGeom>
          <a:ln w="381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pt-BR" sz="1000" dirty="0"/>
              <a:t>deeper reduction</a:t>
            </a:r>
            <a:endParaRPr lang="pt-BR" sz="1000" baseline="-25000" dirty="0"/>
          </a:p>
        </p:txBody>
      </p:sp>
      <p:sp>
        <p:nvSpPr>
          <p:cNvPr id="48" name="ZoneTexte 10">
            <a:extLst>
              <a:ext uri="{FF2B5EF4-FFF2-40B4-BE49-F238E27FC236}">
                <a16:creationId xmlns:a16="http://schemas.microsoft.com/office/drawing/2014/main" id="{4A2DE9FE-E530-A948-AB7F-F42A20B698FF}"/>
              </a:ext>
            </a:extLst>
          </p:cNvPr>
          <p:cNvSpPr txBox="1"/>
          <p:nvPr/>
        </p:nvSpPr>
        <p:spPr>
          <a:xfrm>
            <a:off x="5687131" y="3615186"/>
            <a:ext cx="1145831" cy="400110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000" dirty="0" err="1">
                <a:latin typeface="Open Sans"/>
                <a:ea typeface="Open Sans"/>
                <a:cs typeface="Open Sans"/>
              </a:rPr>
              <a:t>carbon</a:t>
            </a:r>
            <a:r>
              <a:rPr lang="fr-FR" sz="1000" dirty="0">
                <a:latin typeface="Open Sans"/>
                <a:ea typeface="Open Sans"/>
                <a:cs typeface="Open Sans"/>
              </a:rPr>
              <a:t>, </a:t>
            </a:r>
            <a:r>
              <a:rPr lang="fr-FR" sz="1000" dirty="0" err="1">
                <a:latin typeface="Open Sans"/>
                <a:ea typeface="Open Sans"/>
                <a:cs typeface="Open Sans"/>
              </a:rPr>
              <a:t>oxygen</a:t>
            </a:r>
            <a:endParaRPr lang="fr-FR" sz="1000" dirty="0">
              <a:latin typeface="Open Sans"/>
              <a:ea typeface="Open Sans"/>
              <a:cs typeface="Open Sans"/>
            </a:endParaRPr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000" dirty="0" err="1">
                <a:latin typeface="Open Sans"/>
                <a:ea typeface="Open Sans"/>
                <a:cs typeface="Open Sans"/>
              </a:rPr>
              <a:t>limestone</a:t>
            </a:r>
            <a:r>
              <a:rPr lang="fr-FR" sz="1000" dirty="0">
                <a:latin typeface="Open Sans"/>
                <a:ea typeface="Open Sans"/>
                <a:cs typeface="Open Sans"/>
              </a:rPr>
              <a:t>, </a:t>
            </a:r>
            <a:r>
              <a:rPr lang="fr-FR" sz="1000" dirty="0" err="1">
                <a:latin typeface="Open Sans"/>
                <a:ea typeface="Open Sans"/>
                <a:cs typeface="Open Sans"/>
              </a:rPr>
              <a:t>scrap</a:t>
            </a:r>
            <a:endParaRPr lang="fr-FR" sz="1000" dirty="0">
              <a:latin typeface="Open Sans"/>
              <a:ea typeface="Open Sans"/>
              <a:cs typeface="Open Sans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98C0607-ACB1-5144-86B1-83513477FEAB}"/>
              </a:ext>
            </a:extLst>
          </p:cNvPr>
          <p:cNvCxnSpPr>
            <a:stCxn id="48" idx="2"/>
            <a:endCxn id="88" idx="0"/>
          </p:cNvCxnSpPr>
          <p:nvPr/>
        </p:nvCxnSpPr>
        <p:spPr>
          <a:xfrm>
            <a:off x="6260047" y="4015296"/>
            <a:ext cx="2497" cy="173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ZoneTexte 10">
            <a:extLst>
              <a:ext uri="{FF2B5EF4-FFF2-40B4-BE49-F238E27FC236}">
                <a16:creationId xmlns:a16="http://schemas.microsoft.com/office/drawing/2014/main" id="{6B31A7FB-95B7-A445-80F4-72251B030B4F}"/>
              </a:ext>
            </a:extLst>
          </p:cNvPr>
          <p:cNvSpPr txBox="1"/>
          <p:nvPr/>
        </p:nvSpPr>
        <p:spPr>
          <a:xfrm>
            <a:off x="5687131" y="1873361"/>
            <a:ext cx="1145831" cy="400110"/>
          </a:xfrm>
          <a:prstGeom prst="rect">
            <a:avLst/>
          </a:prstGeom>
          <a:ln>
            <a:solidFill>
              <a:srgbClr val="232323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000" dirty="0" err="1">
                <a:latin typeface="Open Sans"/>
                <a:ea typeface="Open Sans"/>
                <a:cs typeface="Open Sans"/>
              </a:rPr>
              <a:t>carbon</a:t>
            </a:r>
            <a:r>
              <a:rPr lang="fr-FR" sz="1000" dirty="0">
                <a:latin typeface="Open Sans"/>
                <a:ea typeface="Open Sans"/>
                <a:cs typeface="Open Sans"/>
              </a:rPr>
              <a:t>, </a:t>
            </a:r>
            <a:r>
              <a:rPr lang="fr-FR" sz="1000" dirty="0" err="1">
                <a:latin typeface="Open Sans"/>
                <a:ea typeface="Open Sans"/>
                <a:cs typeface="Open Sans"/>
              </a:rPr>
              <a:t>oxygen</a:t>
            </a:r>
            <a:endParaRPr lang="fr-FR" sz="1000" dirty="0">
              <a:latin typeface="Open Sans"/>
              <a:ea typeface="Open Sans"/>
              <a:cs typeface="Open Sans"/>
            </a:endParaRPr>
          </a:p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-FR" sz="1000" dirty="0" err="1">
                <a:latin typeface="Open Sans"/>
                <a:ea typeface="Open Sans"/>
                <a:cs typeface="Open Sans"/>
              </a:rPr>
              <a:t>limestone</a:t>
            </a:r>
            <a:r>
              <a:rPr lang="fr-FR" sz="1000" dirty="0">
                <a:latin typeface="Open Sans"/>
                <a:ea typeface="Open Sans"/>
                <a:cs typeface="Open Sans"/>
              </a:rPr>
              <a:t>, </a:t>
            </a:r>
            <a:r>
              <a:rPr lang="fr-FR" sz="1000" dirty="0" err="1">
                <a:latin typeface="Open Sans"/>
                <a:ea typeface="Open Sans"/>
                <a:cs typeface="Open Sans"/>
              </a:rPr>
              <a:t>scrap</a:t>
            </a:r>
            <a:endParaRPr lang="fr-FR" sz="1000" dirty="0">
              <a:latin typeface="Open Sans"/>
              <a:ea typeface="Open Sans"/>
              <a:cs typeface="Open Sans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DCAA7E89-C4E9-F14A-BBFE-8D11A2815C06}"/>
              </a:ext>
            </a:extLst>
          </p:cNvPr>
          <p:cNvCxnSpPr>
            <a:stCxn id="56" idx="2"/>
          </p:cNvCxnSpPr>
          <p:nvPr/>
        </p:nvCxnSpPr>
        <p:spPr>
          <a:xfrm>
            <a:off x="6260047" y="2273471"/>
            <a:ext cx="2497" cy="173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ZoneTexte 4">
            <a:extLst>
              <a:ext uri="{FF2B5EF4-FFF2-40B4-BE49-F238E27FC236}">
                <a16:creationId xmlns:a16="http://schemas.microsoft.com/office/drawing/2014/main" id="{0C0A943F-D40A-3F44-AE49-C62A4E0BC407}"/>
              </a:ext>
            </a:extLst>
          </p:cNvPr>
          <p:cNvSpPr txBox="1"/>
          <p:nvPr/>
        </p:nvSpPr>
        <p:spPr>
          <a:xfrm>
            <a:off x="6245315" y="3670015"/>
            <a:ext cx="453376" cy="151196"/>
          </a:xfrm>
          <a:prstGeom prst="rect">
            <a:avLst/>
          </a:prstGeom>
          <a:ln w="381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800">
                <a:latin typeface="Open Sans"/>
                <a:ea typeface="Open Sans"/>
                <a:cs typeface="Open Sans"/>
                <a:sym typeface="Open Sans"/>
              </a:defRPr>
            </a:pPr>
            <a:endParaRPr sz="1000" b="1" dirty="0"/>
          </a:p>
        </p:txBody>
      </p:sp>
    </p:spTree>
    <p:extLst>
      <p:ext uri="{BB962C8B-B14F-4D97-AF65-F5344CB8AC3E}">
        <p14:creationId xmlns:p14="http://schemas.microsoft.com/office/powerpoint/2010/main" val="3922133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uiExpand="1" build="p" animBg="1"/>
      <p:bldP spid="25" grpId="0" animBg="1"/>
      <p:bldP spid="29" grpId="0" animBg="1"/>
      <p:bldP spid="41" grpId="0" animBg="1"/>
      <p:bldP spid="42" grpId="0" animBg="1"/>
      <p:bldP spid="42" grpId="1" animBg="1"/>
      <p:bldP spid="43" grpId="0" animBg="1"/>
      <p:bldP spid="5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98" grpId="0" animBg="1"/>
      <p:bldP spid="128" grpId="0" animBg="1"/>
      <p:bldP spid="77" grpId="0" animBg="1"/>
      <p:bldP spid="84" grpId="0" animBg="1"/>
      <p:bldP spid="85" grpId="0" animBg="1"/>
      <p:bldP spid="86" grpId="0" animBg="1"/>
      <p:bldP spid="88" grpId="0" animBg="1"/>
      <p:bldP spid="95" grpId="0" animBg="1"/>
      <p:bldP spid="97" grpId="0" animBg="1"/>
      <p:bldP spid="99" grpId="0" animBg="1"/>
      <p:bldP spid="102" grpId="0" animBg="1"/>
      <p:bldP spid="127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34" grpId="0"/>
      <p:bldP spid="111" grpId="0"/>
      <p:bldP spid="67" grpId="0"/>
      <p:bldP spid="2" grpId="0" animBg="1"/>
      <p:bldP spid="44" grpId="0" animBg="1"/>
      <p:bldP spid="45" grpId="0" animBg="1"/>
      <p:bldP spid="87" grpId="0" animBg="1"/>
      <p:bldP spid="48" grpId="0" animBg="1"/>
      <p:bldP spid="56" grpId="0" animBg="1"/>
      <p:bldP spid="56" grpId="1" animBg="1"/>
      <p:bldP spid="59" grpId="0" animBg="1"/>
      <p:bldP spid="5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b="1" dirty="0" err="1">
                <a:solidFill>
                  <a:srgbClr val="EF6C00"/>
                </a:solidFill>
                <a:latin typeface="PT Sans Narrow"/>
              </a:rPr>
              <a:t>Steelmaking</a:t>
            </a:r>
            <a:endParaRPr sz="3200" b="1" dirty="0">
              <a:solidFill>
                <a:srgbClr val="EF6C00"/>
              </a:solidFill>
              <a:latin typeface="PT Sans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DAD70F-06C3-479F-ABFD-7D2EC6AF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9" y="1126669"/>
            <a:ext cx="9011041" cy="3419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3E749-AFC0-45B9-A146-2A68D15B1DBD}"/>
              </a:ext>
            </a:extLst>
          </p:cNvPr>
          <p:cNvSpPr/>
          <p:nvPr/>
        </p:nvSpPr>
        <p:spPr>
          <a:xfrm>
            <a:off x="90080" y="3468796"/>
            <a:ext cx="2143569" cy="10634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288D10-2AFD-481D-96D2-01F9BD6B817B}"/>
              </a:ext>
            </a:extLst>
          </p:cNvPr>
          <p:cNvSpPr/>
          <p:nvPr/>
        </p:nvSpPr>
        <p:spPr>
          <a:xfrm>
            <a:off x="4290666" y="2680999"/>
            <a:ext cx="2080317" cy="16565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2B71A7-7BF9-41E9-88FC-40696593F94B}"/>
              </a:ext>
            </a:extLst>
          </p:cNvPr>
          <p:cNvSpPr/>
          <p:nvPr/>
        </p:nvSpPr>
        <p:spPr>
          <a:xfrm>
            <a:off x="6702286" y="2571750"/>
            <a:ext cx="2358614" cy="15305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A58DC7-A4AC-42C7-A6CC-8C360478EB6B}"/>
              </a:ext>
            </a:extLst>
          </p:cNvPr>
          <p:cNvSpPr/>
          <p:nvPr/>
        </p:nvSpPr>
        <p:spPr>
          <a:xfrm>
            <a:off x="394525" y="1241226"/>
            <a:ext cx="3412161" cy="18837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Ligne">
            <a:extLst>
              <a:ext uri="{FF2B5EF4-FFF2-40B4-BE49-F238E27FC236}">
                <a16:creationId xmlns:a16="http://schemas.microsoft.com/office/drawing/2014/main" id="{EEB3F548-C8F0-DF46-9BEE-B54A22D31ADC}"/>
              </a:ext>
            </a:extLst>
          </p:cNvPr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" name="Feasibility study of low-carbon ammonia and steel production in Europe…">
            <a:extLst>
              <a:ext uri="{FF2B5EF4-FFF2-40B4-BE49-F238E27FC236}">
                <a16:creationId xmlns:a16="http://schemas.microsoft.com/office/drawing/2014/main" id="{9CAD3DC5-04F8-984A-8E02-925E252B7D86}"/>
              </a:ext>
            </a:extLst>
          </p:cNvPr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14" name="Google Shape;136;p28">
            <a:extLst>
              <a:ext uri="{FF2B5EF4-FFF2-40B4-BE49-F238E27FC236}">
                <a16:creationId xmlns:a16="http://schemas.microsoft.com/office/drawing/2014/main" id="{60E45905-360C-EC4A-A9D4-D0661E4185C7}"/>
              </a:ext>
            </a:extLst>
          </p:cNvPr>
          <p:cNvSpPr txBox="1">
            <a:spLocks/>
          </p:cNvSpPr>
          <p:nvPr/>
        </p:nvSpPr>
        <p:spPr>
          <a:xfrm>
            <a:off x="8754976" y="4692391"/>
            <a:ext cx="26618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695D46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fr-BE" smtClean="0"/>
              <a:pPr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73494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149;p30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7074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Cost analysis</a:t>
            </a:r>
          </a:p>
        </p:txBody>
      </p:sp>
      <p:sp>
        <p:nvSpPr>
          <p:cNvPr id="313" name="Google Shape;150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832300" cy="3790501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buSzTx/>
              <a:buNone/>
              <a:defRPr sz="1746" u="sng">
                <a:solidFill>
                  <a:srgbClr val="000000"/>
                </a:solidFill>
              </a:defRPr>
            </a:pPr>
            <a:r>
              <a:rPr dirty="0">
                <a:latin typeface="+mj-lt"/>
              </a:rPr>
              <a:t>Reminder of the </a:t>
            </a:r>
            <a:r>
              <a:rPr dirty="0" err="1">
                <a:latin typeface="+mj-lt"/>
              </a:rPr>
              <a:t>objecti</a:t>
            </a:r>
            <a:r>
              <a:rPr lang="fr-FR" dirty="0" err="1">
                <a:latin typeface="+mj-lt"/>
              </a:rPr>
              <a:t>ve</a:t>
            </a:r>
            <a:r>
              <a:rPr dirty="0">
                <a:latin typeface="+mj-lt"/>
              </a:rPr>
              <a:t>:</a:t>
            </a:r>
            <a:r>
              <a:rPr u="none" dirty="0">
                <a:latin typeface="+mj-lt"/>
              </a:rPr>
              <a:t> </a:t>
            </a:r>
          </a:p>
          <a:p>
            <a:pPr marL="0" indent="0" defTabSz="886968">
              <a:buSzTx/>
              <a:buNone/>
              <a:defRPr sz="1746" u="sng">
                <a:solidFill>
                  <a:srgbClr val="000000"/>
                </a:solidFill>
              </a:defRPr>
            </a:pPr>
            <a:endParaRPr u="none" dirty="0">
              <a:latin typeface="+mj-lt"/>
            </a:endParaRPr>
          </a:p>
        </p:txBody>
      </p:sp>
      <p:sp>
        <p:nvSpPr>
          <p:cNvPr id="314" name="Google Shape;151;p30"/>
          <p:cNvSpPr txBox="1">
            <a:spLocks noGrp="1"/>
          </p:cNvSpPr>
          <p:nvPr>
            <p:ph type="sldNum" sz="quarter" idx="4294967295"/>
          </p:nvPr>
        </p:nvSpPr>
        <p:spPr>
          <a:xfrm>
            <a:off x="8754976" y="4692391"/>
            <a:ext cx="266182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315" name="Google Shape;119;p26" descr="Google Shape;119;p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02" y="-22102"/>
            <a:ext cx="2236605" cy="589494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igne"/>
          <p:cNvSpPr/>
          <p:nvPr/>
        </p:nvSpPr>
        <p:spPr>
          <a:xfrm>
            <a:off x="178238" y="4592332"/>
            <a:ext cx="8709601" cy="1"/>
          </a:xfrm>
          <a:prstGeom prst="line">
            <a:avLst/>
          </a:prstGeom>
          <a:ln w="6350">
            <a:solidFill>
              <a:srgbClr val="6AB4AC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17" name="Feasibility study of low-carbon ammonia and steel production in Europe…"/>
          <p:cNvSpPr txBox="1"/>
          <p:nvPr/>
        </p:nvSpPr>
        <p:spPr>
          <a:xfrm>
            <a:off x="2915410" y="4591742"/>
            <a:ext cx="3502180" cy="46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 b="1">
                <a:solidFill>
                  <a:srgbClr val="6AB4A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Feasibility study of low-carbon ammonia and steel production in Europe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J-L. Hoxha, M. Caspar,  A. Donceel,  J. Fraselle, G. Léonard, M. Philippart de Foy, R. Poncelet</a:t>
            </a:r>
          </a:p>
          <a:p>
            <a:pPr lvl="1" algn="ctr">
              <a:defRPr sz="800">
                <a:solidFill>
                  <a:schemeClr val="accent2">
                    <a:lumOff val="-2588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ECEEE Industrial Efficiency Decarbonise Industry - 14-17 September 2020 - Digital Event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1AB74-2699-5049-B7ED-B4EA0EF4F594}"/>
              </a:ext>
            </a:extLst>
          </p:cNvPr>
          <p:cNvSpPr/>
          <p:nvPr/>
        </p:nvSpPr>
        <p:spPr>
          <a:xfrm>
            <a:off x="311699" y="2231086"/>
            <a:ext cx="9990083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8">
              <a:defRPr sz="1746" u="sng">
                <a:solidFill>
                  <a:srgbClr val="000000"/>
                </a:solidFill>
              </a:defRPr>
            </a:pPr>
            <a:r>
              <a:rPr lang="fr-BE" sz="1710" dirty="0"/>
              <a:t>Main variables </a:t>
            </a:r>
            <a:r>
              <a:rPr lang="fr-BE" sz="1710" dirty="0" err="1"/>
              <a:t>influencing</a:t>
            </a:r>
            <a:r>
              <a:rPr lang="fr-BE" sz="1710" dirty="0"/>
              <a:t> the </a:t>
            </a:r>
            <a:r>
              <a:rPr lang="fr-BE" sz="1710" dirty="0" err="1"/>
              <a:t>cost</a:t>
            </a:r>
            <a:r>
              <a:rPr lang="fr-BE" sz="1710" dirty="0"/>
              <a:t>: </a:t>
            </a:r>
          </a:p>
          <a:p>
            <a:pPr defTabSz="886968">
              <a:lnSpc>
                <a:spcPct val="150000"/>
              </a:lnSpc>
              <a:defRPr sz="1746">
                <a:solidFill>
                  <a:srgbClr val="000000"/>
                </a:solidFill>
              </a:defRPr>
            </a:pPr>
            <a:endParaRPr lang="fr-BE" sz="171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AE59DB-AB7F-3840-BACF-C5DE7FD0931F}"/>
              </a:ext>
            </a:extLst>
          </p:cNvPr>
          <p:cNvSpPr/>
          <p:nvPr/>
        </p:nvSpPr>
        <p:spPr>
          <a:xfrm>
            <a:off x="311699" y="2505007"/>
            <a:ext cx="10147738" cy="44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8">
              <a:lnSpc>
                <a:spcPct val="150000"/>
              </a:lnSpc>
              <a:defRPr sz="1746">
                <a:solidFill>
                  <a:srgbClr val="000000"/>
                </a:solidFill>
              </a:defRPr>
            </a:pPr>
            <a:r>
              <a:rPr lang="fr-BE" dirty="0"/>
              <a:t>- CAPEX (</a:t>
            </a:r>
            <a:r>
              <a:rPr lang="fr-BE" i="1" dirty="0" err="1"/>
              <a:t>Turton</a:t>
            </a:r>
            <a:r>
              <a:rPr lang="fr-BE" i="1" dirty="0"/>
              <a:t> et al </a:t>
            </a:r>
            <a:r>
              <a:rPr lang="fr-BE" baseline="30000" dirty="0"/>
              <a:t>[2]</a:t>
            </a:r>
            <a:r>
              <a:rPr lang="fr-BE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12032-0AAB-2D40-8C47-2A0651BC2F64}"/>
              </a:ext>
            </a:extLst>
          </p:cNvPr>
          <p:cNvSpPr/>
          <p:nvPr/>
        </p:nvSpPr>
        <p:spPr>
          <a:xfrm>
            <a:off x="311699" y="2886998"/>
            <a:ext cx="10147738" cy="44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8">
              <a:lnSpc>
                <a:spcPct val="150000"/>
              </a:lnSpc>
              <a:defRPr sz="1746">
                <a:solidFill>
                  <a:srgbClr val="000000"/>
                </a:solidFill>
              </a:defRPr>
            </a:pPr>
            <a:r>
              <a:rPr lang="fr-BE" dirty="0"/>
              <a:t>- </a:t>
            </a:r>
            <a:r>
              <a:rPr lang="fr-BE" dirty="0" err="1"/>
              <a:t>Electricity</a:t>
            </a:r>
            <a:r>
              <a:rPr lang="fr-BE" dirty="0"/>
              <a:t> </a:t>
            </a:r>
            <a:r>
              <a:rPr lang="fr-BE" dirty="0" err="1"/>
              <a:t>price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1075E-E4BD-F743-BA88-3DA2487FE5F3}"/>
              </a:ext>
            </a:extLst>
          </p:cNvPr>
          <p:cNvSpPr/>
          <p:nvPr/>
        </p:nvSpPr>
        <p:spPr>
          <a:xfrm>
            <a:off x="311697" y="3293504"/>
            <a:ext cx="10463048" cy="44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8">
              <a:lnSpc>
                <a:spcPct val="150000"/>
              </a:lnSpc>
              <a:defRPr sz="1746">
                <a:solidFill>
                  <a:srgbClr val="000000"/>
                </a:solidFill>
              </a:defRPr>
            </a:pPr>
            <a:r>
              <a:rPr lang="fr-BE" dirty="0"/>
              <a:t>- CO</a:t>
            </a:r>
            <a:r>
              <a:rPr lang="fr-BE" baseline="-25000" dirty="0"/>
              <a:t>2 </a:t>
            </a:r>
            <a:r>
              <a:rPr lang="fr-BE" dirty="0"/>
              <a:t>taxes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61433-A0E9-BD4A-8A27-D754085AA96C}"/>
              </a:ext>
            </a:extLst>
          </p:cNvPr>
          <p:cNvSpPr/>
          <p:nvPr/>
        </p:nvSpPr>
        <p:spPr>
          <a:xfrm>
            <a:off x="311697" y="3702966"/>
            <a:ext cx="8815714" cy="848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6968">
              <a:lnSpc>
                <a:spcPct val="150000"/>
              </a:lnSpc>
              <a:defRPr sz="1746">
                <a:solidFill>
                  <a:srgbClr val="000000"/>
                </a:solidFill>
              </a:defRPr>
            </a:pPr>
            <a:r>
              <a:rPr lang="fr-BE" dirty="0"/>
              <a:t>- Product </a:t>
            </a:r>
            <a:r>
              <a:rPr lang="fr-BE" dirty="0" err="1"/>
              <a:t>prices</a:t>
            </a:r>
            <a:endParaRPr lang="fr-BE" dirty="0"/>
          </a:p>
          <a:p>
            <a:pPr defTabSz="886968">
              <a:lnSpc>
                <a:spcPct val="150000"/>
              </a:lnSpc>
              <a:defRPr sz="1746">
                <a:solidFill>
                  <a:srgbClr val="000000"/>
                </a:solidFill>
              </a:defRPr>
            </a:pPr>
            <a:r>
              <a:rPr lang="fr-BE" dirty="0"/>
              <a:t>- </a:t>
            </a:r>
            <a:r>
              <a:rPr lang="fr-BE" dirty="0" err="1"/>
              <a:t>Raw</a:t>
            </a:r>
            <a:r>
              <a:rPr lang="fr-BE" dirty="0"/>
              <a:t> </a:t>
            </a:r>
            <a:r>
              <a:rPr lang="fr-BE" dirty="0" err="1"/>
              <a:t>material</a:t>
            </a:r>
            <a:r>
              <a:rPr lang="fr-BE" dirty="0"/>
              <a:t> </a:t>
            </a:r>
            <a:r>
              <a:rPr lang="fr-BE" dirty="0" err="1"/>
              <a:t>prices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69065C-31C4-A940-A743-4D33F08A249C}"/>
              </a:ext>
            </a:extLst>
          </p:cNvPr>
          <p:cNvSpPr txBox="1"/>
          <p:nvPr/>
        </p:nvSpPr>
        <p:spPr>
          <a:xfrm>
            <a:off x="353577" y="1639072"/>
            <a:ext cx="760720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7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Construction of a new </a:t>
            </a:r>
            <a:r>
              <a:rPr kumimoji="0" lang="fr-FR" sz="175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decarbonised</a:t>
            </a:r>
            <a:r>
              <a:rPr kumimoji="0" lang="fr-FR" sz="17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fr-FR" sz="175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grass-roots</a:t>
            </a:r>
            <a:r>
              <a:rPr kumimoji="0" lang="fr-FR" sz="17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plant operating 8200 h/</a:t>
            </a:r>
            <a:r>
              <a:rPr kumimoji="0" lang="fr-FR" sz="175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yr</a:t>
            </a:r>
            <a:endParaRPr kumimoji="0" lang="fr-FR" sz="17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1539</Words>
  <Application>Microsoft Macintosh PowerPoint</Application>
  <PresentationFormat>Affichage à l'écran (16:9)</PresentationFormat>
  <Paragraphs>210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Helvetica</vt:lpstr>
      <vt:lpstr>Open Sans</vt:lpstr>
      <vt:lpstr>PT Sans Narrow</vt:lpstr>
      <vt:lpstr>Simple Light</vt:lpstr>
      <vt:lpstr>Feasibility study of low-carbon  ammonia and steel production in Europe</vt:lpstr>
      <vt:lpstr>Introduction</vt:lpstr>
      <vt:lpstr>Présentation PowerPoint</vt:lpstr>
      <vt:lpstr>Proton Exchange Membrane (PEM) Electrolyser </vt:lpstr>
      <vt:lpstr>Ammonia production</vt:lpstr>
      <vt:lpstr>Ammonia production</vt:lpstr>
      <vt:lpstr>Steelmaking – Direct reduction iron (DRI)</vt:lpstr>
      <vt:lpstr>Steelmaking</vt:lpstr>
      <vt:lpstr>Cost analysis</vt:lpstr>
      <vt:lpstr>Cost analysis - electricity price    </vt:lpstr>
      <vt:lpstr>Cost analysis – Ammonia production    </vt:lpstr>
      <vt:lpstr>Cost analysis - Steelmaking    </vt:lpstr>
      <vt:lpstr>Conclusion</vt:lpstr>
      <vt:lpstr>References</vt:lpstr>
      <vt:lpstr>   THANK YOU FOR YOUR ATTENTION  Any questions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Feasibility study of low-carbon  ammonia and steel production in Europe</dc:title>
  <cp:lastModifiedBy>jean-luc hoxha</cp:lastModifiedBy>
  <cp:revision>86</cp:revision>
  <dcterms:modified xsi:type="dcterms:W3CDTF">2020-11-23T10:07:41Z</dcterms:modified>
</cp:coreProperties>
</file>