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23BB-1FDB-4678-B1AF-19BF047E326D}" type="datetimeFigureOut">
              <a:rPr lang="fr-BE" smtClean="0"/>
              <a:t>01-05-20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B67B4-66CB-46C6-948B-6A7BF9A185E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2843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23BB-1FDB-4678-B1AF-19BF047E326D}" type="datetimeFigureOut">
              <a:rPr lang="fr-BE" smtClean="0"/>
              <a:t>01-05-20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B67B4-66CB-46C6-948B-6A7BF9A185E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2133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23BB-1FDB-4678-B1AF-19BF047E326D}" type="datetimeFigureOut">
              <a:rPr lang="fr-BE" smtClean="0"/>
              <a:t>01-05-20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B67B4-66CB-46C6-948B-6A7BF9A185E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45767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23BB-1FDB-4678-B1AF-19BF047E326D}" type="datetimeFigureOut">
              <a:rPr lang="fr-BE" smtClean="0"/>
              <a:t>01-05-20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B67B4-66CB-46C6-948B-6A7BF9A185E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57374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23BB-1FDB-4678-B1AF-19BF047E326D}" type="datetimeFigureOut">
              <a:rPr lang="fr-BE" smtClean="0"/>
              <a:t>01-05-20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B67B4-66CB-46C6-948B-6A7BF9A185E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95032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23BB-1FDB-4678-B1AF-19BF047E326D}" type="datetimeFigureOut">
              <a:rPr lang="fr-BE" smtClean="0"/>
              <a:t>01-05-20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B67B4-66CB-46C6-948B-6A7BF9A185E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62691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23BB-1FDB-4678-B1AF-19BF047E326D}" type="datetimeFigureOut">
              <a:rPr lang="fr-BE" smtClean="0"/>
              <a:t>01-05-20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B67B4-66CB-46C6-948B-6A7BF9A185E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2548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23BB-1FDB-4678-B1AF-19BF047E326D}" type="datetimeFigureOut">
              <a:rPr lang="fr-BE" smtClean="0"/>
              <a:t>01-05-20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B67B4-66CB-46C6-948B-6A7BF9A185E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4532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23BB-1FDB-4678-B1AF-19BF047E326D}" type="datetimeFigureOut">
              <a:rPr lang="fr-BE" smtClean="0"/>
              <a:t>01-05-20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B67B4-66CB-46C6-948B-6A7BF9A185E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88694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23BB-1FDB-4678-B1AF-19BF047E326D}" type="datetimeFigureOut">
              <a:rPr lang="fr-BE" smtClean="0"/>
              <a:t>01-05-20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B67B4-66CB-46C6-948B-6A7BF9A185E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85380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B23BB-1FDB-4678-B1AF-19BF047E326D}" type="datetimeFigureOut">
              <a:rPr lang="fr-BE" smtClean="0"/>
              <a:t>01-05-20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B67B4-66CB-46C6-948B-6A7BF9A185E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12817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B23BB-1FDB-4678-B1AF-19BF047E326D}" type="datetimeFigureOut">
              <a:rPr lang="fr-BE" smtClean="0"/>
              <a:t>01-05-20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B67B4-66CB-46C6-948B-6A7BF9A185E5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4100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Green and Blue </a:t>
            </a:r>
            <a:r>
              <a:rPr lang="fr-BE" dirty="0" err="1" smtClean="0"/>
              <a:t>Cities</a:t>
            </a:r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The case of </a:t>
            </a:r>
            <a:r>
              <a:rPr lang="fr-BE" dirty="0" err="1" smtClean="0"/>
              <a:t>Wallonia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58140"/>
            <a:ext cx="9144000" cy="3043106"/>
          </a:xfrm>
        </p:spPr>
        <p:txBody>
          <a:bodyPr>
            <a:normAutofit lnSpcReduction="10000"/>
          </a:bodyPr>
          <a:lstStyle/>
          <a:p>
            <a:r>
              <a:rPr lang="fr-BE" sz="3200" dirty="0" smtClean="0"/>
              <a:t>An </a:t>
            </a:r>
            <a:r>
              <a:rPr lang="fr-BE" sz="3200" dirty="0" err="1" smtClean="0"/>
              <a:t>enquiry</a:t>
            </a:r>
            <a:r>
              <a:rPr lang="fr-BE" sz="3200" dirty="0" smtClean="0"/>
              <a:t> </a:t>
            </a:r>
            <a:r>
              <a:rPr lang="fr-BE" sz="3200" dirty="0" err="1" smtClean="0"/>
              <a:t>with</a:t>
            </a:r>
            <a:r>
              <a:rPr lang="fr-BE" sz="3200" dirty="0" smtClean="0"/>
              <a:t> public administrations and experts</a:t>
            </a:r>
          </a:p>
          <a:p>
            <a:endParaRPr lang="fr-BE" sz="2000" dirty="0" smtClean="0"/>
          </a:p>
          <a:p>
            <a:endParaRPr lang="fr-BE" sz="2000" dirty="0"/>
          </a:p>
          <a:p>
            <a:r>
              <a:rPr lang="fr-BE" sz="2000" dirty="0" smtClean="0"/>
              <a:t>Professeur Catherine FALLON and Lucas BECHOUX</a:t>
            </a:r>
          </a:p>
          <a:p>
            <a:r>
              <a:rPr lang="fr-BE" sz="2000" dirty="0" smtClean="0"/>
              <a:t>Centre de recherche Spiral, UR Cité – Université de Liège</a:t>
            </a:r>
          </a:p>
          <a:p>
            <a:endParaRPr lang="fr-BE" sz="2000" dirty="0"/>
          </a:p>
          <a:p>
            <a:r>
              <a:rPr lang="fr-BE" sz="3200" dirty="0" smtClean="0"/>
              <a:t>Avril 2020</a:t>
            </a:r>
            <a:endParaRPr lang="fr-BE" sz="32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520" y="146304"/>
            <a:ext cx="2937347" cy="141862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9898" y="357249"/>
            <a:ext cx="2353003" cy="1009791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357249"/>
            <a:ext cx="981212" cy="847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10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But …. Les </a:t>
            </a:r>
            <a:r>
              <a:rPr lang="fr-BE" dirty="0" smtClean="0"/>
              <a:t>freins à une approche intégrée des EVB en Wallonie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2511" y="254751"/>
            <a:ext cx="1525045" cy="73653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56" y="328789"/>
            <a:ext cx="1195526" cy="51306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3082" y="310384"/>
            <a:ext cx="578088" cy="49951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317742" y="6176963"/>
            <a:ext cx="1556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Lucas Bechoux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1782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6831" y="6102925"/>
            <a:ext cx="1525045" cy="73653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1876" y="6176963"/>
            <a:ext cx="1195526" cy="51306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7402" y="6158558"/>
            <a:ext cx="578088" cy="499513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783771"/>
            <a:ext cx="10515600" cy="5393192"/>
          </a:xfrm>
        </p:spPr>
        <p:txBody>
          <a:bodyPr>
            <a:normAutofit lnSpcReduction="10000"/>
          </a:bodyPr>
          <a:lstStyle/>
          <a:p>
            <a:r>
              <a:rPr lang="fr-BE" dirty="0" smtClean="0"/>
              <a:t>Eclatement des compétences entre </a:t>
            </a:r>
            <a:r>
              <a:rPr lang="fr-BE" dirty="0" smtClean="0"/>
              <a:t>l’AT (DGO4) et l’ENVT (DGO3) en RW</a:t>
            </a:r>
          </a:p>
          <a:p>
            <a:pPr lvl="1"/>
            <a:r>
              <a:rPr lang="fr-BE" dirty="0" smtClean="0"/>
              <a:t>Pas de </a:t>
            </a:r>
            <a:r>
              <a:rPr lang="fr-BE" dirty="0" smtClean="0"/>
              <a:t>politique </a:t>
            </a:r>
            <a:r>
              <a:rPr lang="fr-BE" dirty="0" smtClean="0"/>
              <a:t>coordonnée</a:t>
            </a:r>
          </a:p>
          <a:p>
            <a:pPr lvl="1"/>
            <a:r>
              <a:rPr lang="fr-BE" dirty="0" smtClean="0"/>
              <a:t>Tension entre densification urbaine et investissement dans EVB</a:t>
            </a:r>
            <a:endParaRPr lang="fr-BE" dirty="0" smtClean="0"/>
          </a:p>
          <a:p>
            <a:r>
              <a:rPr lang="fr-BE" dirty="0" smtClean="0"/>
              <a:t>Toutes les responsabilités aux communes</a:t>
            </a:r>
          </a:p>
          <a:p>
            <a:pPr lvl="1"/>
            <a:r>
              <a:rPr lang="fr-BE" dirty="0"/>
              <a:t>Manque de formation et d’expertise des acteurs locaux</a:t>
            </a:r>
          </a:p>
          <a:p>
            <a:pPr lvl="1"/>
            <a:r>
              <a:rPr lang="fr-BE" dirty="0"/>
              <a:t>Absence de lignes directrices: comment optimiser l’impact des EVB sur la santé?</a:t>
            </a:r>
          </a:p>
          <a:p>
            <a:pPr lvl="1"/>
            <a:r>
              <a:rPr lang="fr-BE" dirty="0" smtClean="0"/>
              <a:t>Absence de maitrise foncière</a:t>
            </a:r>
          </a:p>
          <a:p>
            <a:pPr lvl="1"/>
            <a:r>
              <a:rPr lang="fr-BE" dirty="0" smtClean="0"/>
              <a:t>Ressources insuffisantes pour investir / entretenir les EVB</a:t>
            </a:r>
            <a:endParaRPr lang="fr-BE" dirty="0" smtClean="0"/>
          </a:p>
          <a:p>
            <a:pPr lvl="1"/>
            <a:r>
              <a:rPr lang="fr-BE" dirty="0" smtClean="0"/>
              <a:t>Affaiblissement des approches territoriales dans le CODT</a:t>
            </a:r>
            <a:r>
              <a:rPr lang="fr-BE" dirty="0" smtClean="0"/>
              <a:t> </a:t>
            </a:r>
          </a:p>
          <a:p>
            <a:pPr marL="0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 </a:t>
            </a:r>
            <a:r>
              <a:rPr lang="fr-BE" dirty="0" smtClean="0"/>
              <a:t>Absence </a:t>
            </a:r>
            <a:r>
              <a:rPr lang="fr-BE" dirty="0" smtClean="0"/>
              <a:t>d’une structure supra-communale en matière d’EVB: planification, coordination, maintenance (économies d’échelle</a:t>
            </a:r>
            <a:r>
              <a:rPr lang="fr-BE" dirty="0" smtClean="0"/>
              <a:t>), soutien technique, formations, </a:t>
            </a:r>
            <a:r>
              <a:rPr lang="fr-BE" dirty="0" err="1" smtClean="0"/>
              <a:t>etc</a:t>
            </a:r>
            <a:endParaRPr lang="fr-BE" dirty="0" smtClean="0"/>
          </a:p>
          <a:p>
            <a:endParaRPr lang="fr-BE" dirty="0" smtClean="0"/>
          </a:p>
          <a:p>
            <a:endParaRPr lang="fr-BE" dirty="0"/>
          </a:p>
        </p:txBody>
      </p:sp>
      <p:sp>
        <p:nvSpPr>
          <p:cNvPr id="7" name="ZoneTexte 6"/>
          <p:cNvSpPr txBox="1"/>
          <p:nvPr/>
        </p:nvSpPr>
        <p:spPr>
          <a:xfrm>
            <a:off x="5317742" y="6176963"/>
            <a:ext cx="1556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Lucas Bechoux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2243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Conclusion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Prise de conscience de l’intérêt des EVB urbains en RW (SE)</a:t>
            </a:r>
          </a:p>
          <a:p>
            <a:r>
              <a:rPr lang="fr-BE" dirty="0" smtClean="0"/>
              <a:t>Morcellement politico-administratif et absence d’une vision transversale de la thématique ENVT-AT-santé</a:t>
            </a:r>
          </a:p>
          <a:p>
            <a:r>
              <a:rPr lang="fr-BE" dirty="0" smtClean="0"/>
              <a:t>Eparpillement des projets et des dynamiques en fonction des volontés politiques locales</a:t>
            </a:r>
          </a:p>
          <a:p>
            <a:r>
              <a:rPr lang="fr-BE" dirty="0" smtClean="0"/>
              <a:t>Prise en compte indirect de l’impact sanitaire des EVB -&gt; manque d’objectivation</a:t>
            </a:r>
          </a:p>
          <a:p>
            <a:r>
              <a:rPr lang="fr-BE" dirty="0" smtClean="0"/>
              <a:t>Nécessité d’un référentiel wallon: expertise, diagnostic, aide à la décision</a:t>
            </a:r>
          </a:p>
          <a:p>
            <a:endParaRPr lang="fr-BE" dirty="0" smtClean="0"/>
          </a:p>
          <a:p>
            <a:endParaRPr lang="fr-BE" dirty="0" smtClean="0"/>
          </a:p>
          <a:p>
            <a:endParaRPr lang="fr-BE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2511" y="254751"/>
            <a:ext cx="1525045" cy="73653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56" y="328789"/>
            <a:ext cx="1195526" cy="51306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3082" y="310384"/>
            <a:ext cx="578088" cy="49951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317742" y="6176963"/>
            <a:ext cx="1556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Lucas Bechoux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1937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Merci pour votre attention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Avez-vous des questions?</a:t>
            </a:r>
            <a:endParaRPr lang="fr-BE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2511" y="254751"/>
            <a:ext cx="1525045" cy="73653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56" y="328789"/>
            <a:ext cx="1195526" cy="51306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3082" y="310384"/>
            <a:ext cx="578088" cy="499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65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Une étude de terrain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Experts scientifiques et agents/fonctionnaires du SPW</a:t>
            </a:r>
          </a:p>
          <a:p>
            <a:r>
              <a:rPr lang="fr-BE" dirty="0" smtClean="0"/>
              <a:t>13 entretiens semi-directifs</a:t>
            </a:r>
          </a:p>
          <a:p>
            <a:r>
              <a:rPr lang="fr-BE" dirty="0" smtClean="0"/>
              <a:t>Analyse thématique inductive</a:t>
            </a:r>
          </a:p>
          <a:p>
            <a:r>
              <a:rPr lang="fr-BE" dirty="0" smtClean="0"/>
              <a:t>Documentation administrative officielle</a:t>
            </a:r>
          </a:p>
          <a:p>
            <a:r>
              <a:rPr lang="fr-BE" dirty="0" smtClean="0"/>
              <a:t>Objectifs:</a:t>
            </a:r>
          </a:p>
          <a:p>
            <a:pPr lvl="1"/>
            <a:r>
              <a:rPr lang="fr-BE" dirty="0" smtClean="0"/>
              <a:t>Etat des lieux des connaissances des acteurs wallons sur l’impact des EVB urbains sur la santé</a:t>
            </a:r>
          </a:p>
          <a:p>
            <a:pPr lvl="1"/>
            <a:r>
              <a:rPr lang="fr-BE" dirty="0" smtClean="0"/>
              <a:t>Identifier les freins et contraintes pesant sur ce type de projet en RW</a:t>
            </a:r>
          </a:p>
          <a:p>
            <a:pPr lvl="1"/>
            <a:r>
              <a:rPr lang="fr-BE" dirty="0" smtClean="0"/>
              <a:t>Identifier les dynamiques et les échanges au sein du cadre politico-administratif wallon</a:t>
            </a:r>
          </a:p>
          <a:p>
            <a:pPr marL="457200" lvl="1" indent="0">
              <a:buNone/>
            </a:pPr>
            <a:endParaRPr lang="fr-BE" dirty="0" smtClean="0"/>
          </a:p>
          <a:p>
            <a:pPr marL="0" indent="0">
              <a:buNone/>
            </a:pPr>
            <a:endParaRPr lang="fr-BE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2511" y="254751"/>
            <a:ext cx="1525045" cy="73653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56" y="328789"/>
            <a:ext cx="1195526" cy="51306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3082" y="310384"/>
            <a:ext cx="578088" cy="49951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317742" y="6176963"/>
            <a:ext cx="1556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Lucas Bechoux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4939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Définition des concepts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Une distinction dans la manière d’aborder les EVB:</a:t>
            </a:r>
          </a:p>
          <a:p>
            <a:pPr lvl="1"/>
            <a:r>
              <a:rPr lang="fr-BE" dirty="0" smtClean="0"/>
              <a:t>La vision urbanisme/aménagement du territoire (AT) (SPW-DGO4) </a:t>
            </a:r>
            <a:r>
              <a:rPr lang="fr-BE" b="1" dirty="0" smtClean="0"/>
              <a:t>: infrastructures vertes et bleues</a:t>
            </a:r>
            <a:r>
              <a:rPr lang="fr-BE" dirty="0" smtClean="0"/>
              <a:t> (IVB) -&gt; </a:t>
            </a:r>
            <a:r>
              <a:rPr lang="fr-BE" dirty="0" err="1" smtClean="0"/>
              <a:t>anthropocentrée</a:t>
            </a:r>
            <a:r>
              <a:rPr lang="fr-BE" dirty="0" smtClean="0"/>
              <a:t> </a:t>
            </a:r>
          </a:p>
          <a:p>
            <a:pPr lvl="1"/>
            <a:r>
              <a:rPr lang="fr-BE" dirty="0" smtClean="0"/>
              <a:t>La vision environnementale (SPW-DGO3): </a:t>
            </a:r>
            <a:r>
              <a:rPr lang="fr-BE" b="1" dirty="0" smtClean="0"/>
              <a:t>réseau écologique </a:t>
            </a:r>
            <a:r>
              <a:rPr lang="fr-BE" dirty="0" smtClean="0"/>
              <a:t>(RE) -&gt; conservation de la nature</a:t>
            </a:r>
          </a:p>
          <a:p>
            <a:r>
              <a:rPr lang="fr-BE" dirty="0" smtClean="0"/>
              <a:t>Les deux reposent sur la production de </a:t>
            </a:r>
            <a:r>
              <a:rPr lang="fr-BE" b="1" dirty="0" smtClean="0"/>
              <a:t>services écosystémiques (SE)</a:t>
            </a:r>
            <a:r>
              <a:rPr lang="fr-BE" dirty="0" smtClean="0"/>
              <a:t>:</a:t>
            </a:r>
          </a:p>
          <a:p>
            <a:pPr lvl="1"/>
            <a:r>
              <a:rPr lang="fr-BE" dirty="0"/>
              <a:t>D</a:t>
            </a:r>
            <a:r>
              <a:rPr lang="fr-BE" dirty="0" smtClean="0"/>
              <a:t>e production: matériaux, bois, énergie, nourriture, etc.</a:t>
            </a:r>
          </a:p>
          <a:p>
            <a:pPr lvl="1"/>
            <a:r>
              <a:rPr lang="fr-BE" dirty="0" smtClean="0"/>
              <a:t>De régulation: qualité de l’air, de l’eau et des sols, inondations, etc.</a:t>
            </a:r>
          </a:p>
          <a:p>
            <a:pPr lvl="1"/>
            <a:r>
              <a:rPr lang="fr-BE" u="sng" dirty="0" smtClean="0"/>
              <a:t>Culturels</a:t>
            </a:r>
            <a:r>
              <a:rPr lang="fr-BE" dirty="0" smtClean="0"/>
              <a:t>: bien-être cognitif, qualité paysagère, sonore du milieu de vie, etc.</a:t>
            </a:r>
          </a:p>
          <a:p>
            <a:r>
              <a:rPr lang="fr-BE" dirty="0" smtClean="0"/>
              <a:t>Aménagement d’EVB urbains: priorité à l’aspect </a:t>
            </a:r>
            <a:r>
              <a:rPr lang="fr-BE" dirty="0" err="1" smtClean="0"/>
              <a:t>anthropocentré</a:t>
            </a:r>
            <a:endParaRPr lang="fr-BE" dirty="0" smtClean="0"/>
          </a:p>
          <a:p>
            <a:endParaRPr lang="fr-BE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2511" y="254751"/>
            <a:ext cx="1525045" cy="73653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56" y="328789"/>
            <a:ext cx="1195526" cy="51306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3082" y="310384"/>
            <a:ext cx="578088" cy="49951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317742" y="6176963"/>
            <a:ext cx="1556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Lucas Bechoux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9192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Lien </a:t>
            </a:r>
            <a:r>
              <a:rPr lang="fr-BE" dirty="0" smtClean="0"/>
              <a:t>environnement-santé </a:t>
            </a:r>
            <a:r>
              <a:rPr lang="fr-BE" dirty="0" smtClean="0"/>
              <a:t>non conceptualisé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Lien entre environnement et santé plutôt appréhendé dans sa dimension négative (pollution, îlot de chaleur urbain, etc.)</a:t>
            </a:r>
          </a:p>
          <a:p>
            <a:r>
              <a:rPr lang="fr-BE" dirty="0" smtClean="0"/>
              <a:t>Lien </a:t>
            </a:r>
            <a:r>
              <a:rPr lang="fr-BE" dirty="0"/>
              <a:t>entre EVB et santé </a:t>
            </a:r>
            <a:r>
              <a:rPr lang="fr-BE" dirty="0" smtClean="0"/>
              <a:t>conceptualisé comme externalités positives (</a:t>
            </a:r>
            <a:r>
              <a:rPr lang="fr-BE" dirty="0"/>
              <a:t>effets </a:t>
            </a:r>
            <a:r>
              <a:rPr lang="fr-BE" dirty="0" smtClean="0"/>
              <a:t>indirects)</a:t>
            </a:r>
            <a:endParaRPr lang="fr-BE" dirty="0"/>
          </a:p>
          <a:p>
            <a:r>
              <a:rPr lang="fr-BE" dirty="0" smtClean="0"/>
              <a:t>La </a:t>
            </a:r>
            <a:r>
              <a:rPr lang="fr-BE" dirty="0" smtClean="0"/>
              <a:t>RW est seulement au début de l’objectivation de ces effets sur la santé pour en évaluer les retombées </a:t>
            </a:r>
            <a:r>
              <a:rPr lang="fr-BE" dirty="0" smtClean="0"/>
              <a:t>positives</a:t>
            </a:r>
          </a:p>
          <a:p>
            <a:pPr marL="0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</a:t>
            </a:r>
            <a:r>
              <a:rPr lang="fr-BE" dirty="0" smtClean="0"/>
              <a:t>Manque de connaissances sur le sujet</a:t>
            </a:r>
          </a:p>
          <a:p>
            <a:pPr marL="0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</a:t>
            </a:r>
            <a:r>
              <a:rPr lang="fr-BE" dirty="0" smtClean="0"/>
              <a:t>Manque </a:t>
            </a:r>
            <a:r>
              <a:rPr lang="fr-BE" dirty="0"/>
              <a:t>de </a:t>
            </a:r>
            <a:r>
              <a:rPr lang="fr-BE" dirty="0" smtClean="0"/>
              <a:t>ressources</a:t>
            </a:r>
          </a:p>
          <a:p>
            <a:pPr marL="0" indent="0">
              <a:buNone/>
            </a:pPr>
            <a:r>
              <a:rPr lang="fr-BE" dirty="0" smtClean="0">
                <a:sym typeface="Wingdings" panose="05000000000000000000" pitchFamily="2" charset="2"/>
              </a:rPr>
              <a:t>Risque de l</a:t>
            </a:r>
            <a:r>
              <a:rPr lang="fr-BE" dirty="0" smtClean="0"/>
              <a:t>imiter </a:t>
            </a:r>
            <a:r>
              <a:rPr lang="fr-BE" dirty="0"/>
              <a:t>l’EVB à la végétalisation </a:t>
            </a:r>
            <a:r>
              <a:rPr lang="fr-BE" dirty="0" smtClean="0"/>
              <a:t>urbaine (</a:t>
            </a:r>
            <a:r>
              <a:rPr lang="fr-BE" dirty="0" err="1" smtClean="0"/>
              <a:t>greenwashing</a:t>
            </a:r>
            <a:r>
              <a:rPr lang="fr-BE" dirty="0" smtClean="0"/>
              <a:t>) </a:t>
            </a:r>
            <a:endParaRPr lang="fr-BE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5574" y="5981332"/>
            <a:ext cx="1525045" cy="736537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0619" y="6055370"/>
            <a:ext cx="1195526" cy="51306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145" y="6036965"/>
            <a:ext cx="578088" cy="499513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5317742" y="6176963"/>
            <a:ext cx="1556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Lucas Bechoux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5684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Be positive :Une </a:t>
            </a:r>
            <a:r>
              <a:rPr lang="fr-BE" dirty="0" smtClean="0"/>
              <a:t>émergence lente mais effective du lien ENVT-AT-santé dans l’agenda politique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2511" y="254751"/>
            <a:ext cx="1525045" cy="73653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56" y="328789"/>
            <a:ext cx="1195526" cy="51306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3082" y="310384"/>
            <a:ext cx="578088" cy="499513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5317742" y="6176963"/>
            <a:ext cx="1556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Lucas Bechoux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7488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Au niveau régional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Zonage </a:t>
            </a:r>
            <a:r>
              <a:rPr lang="fr-BE" dirty="0" err="1" smtClean="0"/>
              <a:t>Natura</a:t>
            </a:r>
            <a:r>
              <a:rPr lang="fr-BE" dirty="0" smtClean="0"/>
              <a:t> 2000 et </a:t>
            </a:r>
            <a:r>
              <a:rPr lang="fr-BE" dirty="0" smtClean="0"/>
              <a:t>protection de réserves naturelles </a:t>
            </a:r>
            <a:r>
              <a:rPr lang="fr-BE" dirty="0" smtClean="0"/>
              <a:t>et </a:t>
            </a:r>
            <a:endParaRPr lang="fr-BE" dirty="0" smtClean="0"/>
          </a:p>
          <a:p>
            <a:r>
              <a:rPr lang="fr-BE" dirty="0"/>
              <a:t>Déclaration de politique régionale (DPR) </a:t>
            </a:r>
            <a:r>
              <a:rPr lang="fr-BE" dirty="0" smtClean="0"/>
              <a:t>– Wallonie </a:t>
            </a:r>
            <a:r>
              <a:rPr lang="fr-BE" dirty="0"/>
              <a:t>2019-2024</a:t>
            </a:r>
          </a:p>
          <a:p>
            <a:r>
              <a:rPr lang="fr-BE" dirty="0"/>
              <a:t>Schéma de Développement du Territoire (SDT</a:t>
            </a:r>
            <a:r>
              <a:rPr lang="fr-BE" dirty="0" smtClean="0"/>
              <a:t>) – Une </a:t>
            </a:r>
            <a:r>
              <a:rPr lang="fr-BE" dirty="0"/>
              <a:t>stratégie territoriale pour la Wallonie (2019</a:t>
            </a:r>
            <a:r>
              <a:rPr lang="fr-BE" dirty="0" smtClean="0"/>
              <a:t>)</a:t>
            </a:r>
          </a:p>
          <a:p>
            <a:r>
              <a:rPr lang="fr-BE" dirty="0"/>
              <a:t>Plan </a:t>
            </a:r>
            <a:r>
              <a:rPr lang="fr-BE" dirty="0" err="1"/>
              <a:t>ENVIeS</a:t>
            </a:r>
            <a:r>
              <a:rPr lang="fr-BE" dirty="0"/>
              <a:t> : Plan wallon Environnement-santé 2019-2023 </a:t>
            </a:r>
            <a:r>
              <a:rPr lang="fr-BE" dirty="0" smtClean="0"/>
              <a:t>(Cellule </a:t>
            </a:r>
            <a:r>
              <a:rPr lang="fr-BE" dirty="0"/>
              <a:t>permanente environnement </a:t>
            </a:r>
            <a:r>
              <a:rPr lang="fr-BE" dirty="0" smtClean="0"/>
              <a:t>santé)</a:t>
            </a:r>
          </a:p>
          <a:p>
            <a:pPr lvl="1"/>
            <a:r>
              <a:rPr lang="fr-BE" dirty="0" smtClean="0"/>
              <a:t>Beaucoup d’intentions mais peu de moyens alloués à la mise en œuvre de ces politiques</a:t>
            </a:r>
          </a:p>
          <a:p>
            <a:endParaRPr lang="fr-BE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2511" y="254751"/>
            <a:ext cx="1525045" cy="73653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56" y="328789"/>
            <a:ext cx="1195526" cy="51306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3082" y="310384"/>
            <a:ext cx="578088" cy="49951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317742" y="6176963"/>
            <a:ext cx="1556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Lucas Bechoux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1087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666206"/>
            <a:ext cx="10515600" cy="5510757"/>
          </a:xfrm>
        </p:spPr>
        <p:txBody>
          <a:bodyPr/>
          <a:lstStyle/>
          <a:p>
            <a:r>
              <a:rPr lang="fr-BE" dirty="0" smtClean="0"/>
              <a:t>Développement d’outils et programmes cartographiques:</a:t>
            </a:r>
          </a:p>
          <a:p>
            <a:pPr lvl="1"/>
            <a:r>
              <a:rPr lang="fr-BE" dirty="0" err="1" smtClean="0"/>
              <a:t>WalOnMap</a:t>
            </a:r>
            <a:r>
              <a:rPr lang="fr-BE" dirty="0" smtClean="0"/>
              <a:t>: (</a:t>
            </a:r>
            <a:r>
              <a:rPr lang="fr-BE" dirty="0" err="1" smtClean="0"/>
              <a:t>géoportail</a:t>
            </a:r>
            <a:r>
              <a:rPr lang="fr-BE" dirty="0" smtClean="0"/>
              <a:t> wallon)</a:t>
            </a:r>
          </a:p>
          <a:p>
            <a:pPr lvl="1"/>
            <a:r>
              <a:rPr lang="fr-BE" dirty="0" smtClean="0"/>
              <a:t>Outil Nature </a:t>
            </a:r>
            <a:r>
              <a:rPr lang="fr-BE" dirty="0"/>
              <a:t>Value Explore (NVE</a:t>
            </a:r>
            <a:r>
              <a:rPr lang="fr-BE" dirty="0" smtClean="0"/>
              <a:t>): production des SE/occupation du sol</a:t>
            </a:r>
          </a:p>
          <a:p>
            <a:pPr lvl="1"/>
            <a:r>
              <a:rPr lang="fr-BE" dirty="0" err="1" smtClean="0"/>
              <a:t>Walous</a:t>
            </a:r>
            <a:r>
              <a:rPr lang="fr-BE" dirty="0" smtClean="0"/>
              <a:t>: Wallonie Occupation et Utilisation du Sol</a:t>
            </a:r>
          </a:p>
          <a:p>
            <a:pPr lvl="1"/>
            <a:r>
              <a:rPr lang="fr-BE" dirty="0" smtClean="0"/>
              <a:t>Cartographie réseau écologique wallon - continuité des EVB - (pour 2021)</a:t>
            </a:r>
          </a:p>
          <a:p>
            <a:pPr lvl="2"/>
            <a:r>
              <a:rPr lang="fr-BE" dirty="0" smtClean="0"/>
              <a:t>Encodage des EV par les communes</a:t>
            </a:r>
          </a:p>
          <a:p>
            <a:pPr lvl="2"/>
            <a:r>
              <a:rPr lang="fr-BE" dirty="0" smtClean="0"/>
              <a:t>Evaluation des EV en fonction de leur qualité et de leur attractivité (attributs)</a:t>
            </a:r>
          </a:p>
          <a:p>
            <a:r>
              <a:rPr lang="fr-BE" dirty="0" smtClean="0"/>
              <a:t>Edition de plusieurs guides/référentiels à destination des acteurs:</a:t>
            </a:r>
          </a:p>
          <a:p>
            <a:pPr lvl="1"/>
            <a:r>
              <a:rPr lang="fr-BE" dirty="0" smtClean="0"/>
              <a:t>Référentiel Quartiers Durables (SPW DGO4, </a:t>
            </a:r>
            <a:r>
              <a:rPr lang="fr-BE" dirty="0" err="1" smtClean="0"/>
              <a:t>Lepur</a:t>
            </a:r>
            <a:r>
              <a:rPr lang="fr-BE" dirty="0" smtClean="0"/>
              <a:t>, </a:t>
            </a:r>
            <a:r>
              <a:rPr lang="fr-BE" dirty="0" err="1" smtClean="0"/>
              <a:t>ULiège</a:t>
            </a:r>
            <a:r>
              <a:rPr lang="fr-BE" dirty="0" smtClean="0"/>
              <a:t>) (2014)</a:t>
            </a:r>
          </a:p>
          <a:p>
            <a:pPr lvl="1"/>
            <a:r>
              <a:rPr lang="fr-BE" dirty="0" smtClean="0"/>
              <a:t>Des projets d’urbanisme pour renforcer le territoire – Référentiel (SPW – CPDT – Quartiers Nouveaux) (2019)</a:t>
            </a:r>
          </a:p>
          <a:p>
            <a:pPr lvl="1"/>
            <a:r>
              <a:rPr lang="fr-BE" dirty="0" smtClean="0"/>
              <a:t>Des infrastructures vertes pourvoyeuses de services écosystémiques - Guide d’opérationnalisation (CPDT (IGEAT, </a:t>
            </a:r>
            <a:r>
              <a:rPr lang="fr-BE" dirty="0" err="1" smtClean="0"/>
              <a:t>Lepur</a:t>
            </a:r>
            <a:r>
              <a:rPr lang="fr-BE" dirty="0" smtClean="0"/>
              <a:t>), SPW) (2019) – (pas encore publié)</a:t>
            </a:r>
          </a:p>
          <a:p>
            <a:pPr lvl="1"/>
            <a:endParaRPr lang="fr-BE" dirty="0" smtClean="0"/>
          </a:p>
          <a:p>
            <a:pPr lvl="1"/>
            <a:endParaRPr lang="fr-BE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1700" y="5989346"/>
            <a:ext cx="1525045" cy="73653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6745" y="6063384"/>
            <a:ext cx="1195526" cy="51306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2271" y="6044979"/>
            <a:ext cx="578088" cy="49951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317742" y="6176963"/>
            <a:ext cx="1556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Lucas Bechoux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07371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Au niveau communal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 dirty="0" smtClean="0"/>
          </a:p>
          <a:p>
            <a:r>
              <a:rPr lang="fr-BE" dirty="0" smtClean="0"/>
              <a:t>Plan Communal de Développement de la Nature (PCDN): ENVT</a:t>
            </a:r>
          </a:p>
          <a:p>
            <a:r>
              <a:rPr lang="fr-BE" dirty="0" smtClean="0"/>
              <a:t>Schéma de Développement Communal (SDC): AT</a:t>
            </a:r>
          </a:p>
          <a:p>
            <a:pPr marL="0" indent="0">
              <a:buNone/>
            </a:pPr>
            <a:r>
              <a:rPr lang="fr-BE" dirty="0" smtClean="0"/>
              <a:t>-&gt; </a:t>
            </a:r>
            <a:r>
              <a:rPr lang="fr-BE" sz="2400" dirty="0" smtClean="0"/>
              <a:t>Identifier un réseau écologique à l’échelle de la commune (TVB)</a:t>
            </a:r>
          </a:p>
          <a:p>
            <a:r>
              <a:rPr lang="fr-BE" dirty="0" smtClean="0"/>
              <a:t>Plan Stratégique Transversal (PST)</a:t>
            </a:r>
          </a:p>
          <a:p>
            <a:pPr marL="0" indent="0">
              <a:buNone/>
            </a:pPr>
            <a:r>
              <a:rPr lang="fr-BE" dirty="0" smtClean="0"/>
              <a:t>-&gt; </a:t>
            </a:r>
            <a:r>
              <a:rPr lang="fr-BE" sz="2400" dirty="0" smtClean="0"/>
              <a:t>Définition d’objectifs stratégiques transversaux</a:t>
            </a:r>
          </a:p>
          <a:p>
            <a:pPr marL="0" indent="0">
              <a:buNone/>
            </a:pPr>
            <a:endParaRPr lang="fr-BE" sz="2400" dirty="0" smtClean="0"/>
          </a:p>
          <a:p>
            <a:pPr marL="0" indent="0">
              <a:buNone/>
            </a:pPr>
            <a:r>
              <a:rPr lang="fr-BE" sz="2400" dirty="0" smtClean="0"/>
              <a:t>C’est au niveau communal que se décide l’aménagement d’IV&amp;B</a:t>
            </a:r>
            <a:endParaRPr lang="fr-BE" dirty="0" smtClean="0"/>
          </a:p>
          <a:p>
            <a:endParaRPr lang="fr-BE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2511" y="254751"/>
            <a:ext cx="1525045" cy="73653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56" y="328789"/>
            <a:ext cx="1195526" cy="51306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3082" y="310384"/>
            <a:ext cx="578088" cy="49951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317742" y="6176963"/>
            <a:ext cx="1556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Lucas Bechoux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9960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Exemple : La </a:t>
            </a:r>
            <a:r>
              <a:rPr lang="fr-BE" dirty="0" smtClean="0"/>
              <a:t>Ville de Liège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BE" dirty="0" smtClean="0"/>
              <a:t>Projet </a:t>
            </a:r>
            <a:r>
              <a:rPr lang="fr-BE" dirty="0" err="1" smtClean="0"/>
              <a:t>SmartPop</a:t>
            </a:r>
            <a:r>
              <a:rPr lang="fr-BE" dirty="0" smtClean="0"/>
              <a:t>: utilisation du sol, îlot de chaleur urbain (-&gt; Plan Canopée)</a:t>
            </a:r>
          </a:p>
          <a:p>
            <a:r>
              <a:rPr lang="fr-BE" dirty="0" err="1" smtClean="0"/>
              <a:t>PEP's</a:t>
            </a:r>
            <a:r>
              <a:rPr lang="fr-BE" dirty="0" smtClean="0"/>
              <a:t>: Prospective </a:t>
            </a:r>
            <a:r>
              <a:rPr lang="fr-BE" dirty="0"/>
              <a:t>Espaces </a:t>
            </a:r>
            <a:r>
              <a:rPr lang="fr-BE" dirty="0" smtClean="0"/>
              <a:t>Publics – identification des zones nécessitant une intervention au niveau des EV</a:t>
            </a:r>
          </a:p>
          <a:p>
            <a:r>
              <a:rPr lang="fr-BE" dirty="0" smtClean="0"/>
              <a:t>PCDN: prise en compte du ressenti de la population pour les EV</a:t>
            </a:r>
          </a:p>
          <a:p>
            <a:r>
              <a:rPr lang="fr-BE" dirty="0" smtClean="0"/>
              <a:t>SDC: </a:t>
            </a:r>
            <a:r>
              <a:rPr lang="fr-BE" sz="2400" dirty="0" smtClean="0"/>
              <a:t>« Améliorer l'environnement urbain - qualité des espaces publics, accessibilité des espaces verts »</a:t>
            </a:r>
          </a:p>
          <a:p>
            <a:r>
              <a:rPr lang="fr-BE" dirty="0" smtClean="0"/>
              <a:t>PST: établi un lien entre santé et accès aux EV</a:t>
            </a:r>
          </a:p>
          <a:p>
            <a:r>
              <a:rPr lang="fr-BE" dirty="0" smtClean="0"/>
              <a:t>DPC: </a:t>
            </a:r>
            <a:r>
              <a:rPr lang="fr-BE" sz="2400" dirty="0" smtClean="0"/>
              <a:t>« Nous </a:t>
            </a:r>
            <a:r>
              <a:rPr lang="fr-BE" sz="2400" dirty="0"/>
              <a:t>investirons également pour permettre à chaque citoyen d’avoir accès à un parc ou un espace vert aménagé et bien entretenu à 10 minutes de chez </a:t>
            </a:r>
            <a:r>
              <a:rPr lang="fr-BE" sz="2400" dirty="0" smtClean="0"/>
              <a:t>lui. »</a:t>
            </a:r>
          </a:p>
          <a:p>
            <a:r>
              <a:rPr lang="fr-BE" sz="2400" dirty="0" smtClean="0"/>
              <a:t>Attention au « </a:t>
            </a:r>
            <a:r>
              <a:rPr lang="fr-BE" sz="2400" dirty="0" err="1" smtClean="0"/>
              <a:t>greenwashing</a:t>
            </a:r>
            <a:r>
              <a:rPr lang="fr-BE" sz="2400" dirty="0" smtClean="0"/>
              <a:t> »</a:t>
            </a:r>
            <a:endParaRPr lang="fr-BE" sz="20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2511" y="254751"/>
            <a:ext cx="1525045" cy="73653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556" y="328789"/>
            <a:ext cx="1195526" cy="51306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3082" y="310384"/>
            <a:ext cx="578088" cy="499513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317742" y="6176963"/>
            <a:ext cx="1556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smtClean="0"/>
              <a:t>Lucas Bechoux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3264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803</Words>
  <Application>Microsoft Office PowerPoint</Application>
  <PresentationFormat>Grand écran</PresentationFormat>
  <Paragraphs>99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Thème Office</vt:lpstr>
      <vt:lpstr>Green and Blue Cities The case of Wallonia</vt:lpstr>
      <vt:lpstr>Une étude de terrain</vt:lpstr>
      <vt:lpstr>Définition des concepts</vt:lpstr>
      <vt:lpstr>Lien environnement-santé non conceptualisé</vt:lpstr>
      <vt:lpstr>Be positive :Une émergence lente mais effective du lien ENVT-AT-santé dans l’agenda politique</vt:lpstr>
      <vt:lpstr>Au niveau régional </vt:lpstr>
      <vt:lpstr>Présentation PowerPoint</vt:lpstr>
      <vt:lpstr>Au niveau communal</vt:lpstr>
      <vt:lpstr>Exemple : La Ville de Liège</vt:lpstr>
      <vt:lpstr>But …. Les freins à une approche intégrée des EVB en Wallonie</vt:lpstr>
      <vt:lpstr>Présentation PowerPoint</vt:lpstr>
      <vt:lpstr>Conclusion</vt:lpstr>
      <vt:lpstr>Merci pour votre attention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and Blue Cities The case of Wallonia</dc:title>
  <dc:creator>Lucas Bechoux</dc:creator>
  <cp:lastModifiedBy>Catherine Fallon</cp:lastModifiedBy>
  <cp:revision>47</cp:revision>
  <dcterms:created xsi:type="dcterms:W3CDTF">2020-04-30T20:41:04Z</dcterms:created>
  <dcterms:modified xsi:type="dcterms:W3CDTF">2020-05-01T21:54:57Z</dcterms:modified>
</cp:coreProperties>
</file>