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318" r:id="rId2"/>
    <p:sldId id="380" r:id="rId3"/>
    <p:sldId id="401" r:id="rId4"/>
    <p:sldId id="381" r:id="rId5"/>
    <p:sldId id="374" r:id="rId6"/>
    <p:sldId id="395" r:id="rId7"/>
    <p:sldId id="396" r:id="rId8"/>
    <p:sldId id="399" r:id="rId9"/>
    <p:sldId id="376" r:id="rId10"/>
    <p:sldId id="268" r:id="rId11"/>
    <p:sldId id="265" r:id="rId12"/>
    <p:sldId id="389" r:id="rId13"/>
    <p:sldId id="274" r:id="rId14"/>
    <p:sldId id="275" r:id="rId15"/>
    <p:sldId id="394" r:id="rId16"/>
    <p:sldId id="391" r:id="rId17"/>
    <p:sldId id="259" r:id="rId18"/>
    <p:sldId id="377" r:id="rId19"/>
    <p:sldId id="293" r:id="rId20"/>
    <p:sldId id="339" r:id="rId21"/>
    <p:sldId id="402" r:id="rId22"/>
    <p:sldId id="338" r:id="rId23"/>
    <p:sldId id="404" r:id="rId24"/>
    <p:sldId id="280" r:id="rId25"/>
    <p:sldId id="367" r:id="rId26"/>
    <p:sldId id="295" r:id="rId27"/>
    <p:sldId id="276" r:id="rId28"/>
    <p:sldId id="298" r:id="rId29"/>
    <p:sldId id="299" r:id="rId30"/>
    <p:sldId id="297" r:id="rId31"/>
    <p:sldId id="296" r:id="rId32"/>
    <p:sldId id="400" r:id="rId33"/>
    <p:sldId id="342" r:id="rId34"/>
    <p:sldId id="368" r:id="rId35"/>
    <p:sldId id="283" r:id="rId36"/>
    <p:sldId id="369" r:id="rId37"/>
    <p:sldId id="284" r:id="rId38"/>
    <p:sldId id="371" r:id="rId39"/>
    <p:sldId id="343" r:id="rId40"/>
    <p:sldId id="393" r:id="rId41"/>
    <p:sldId id="405" r:id="rId42"/>
    <p:sldId id="406" r:id="rId4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FF66"/>
    <a:srgbClr val="99CCFF"/>
    <a:srgbClr val="006600"/>
    <a:srgbClr val="000099"/>
    <a:srgbClr val="FF6600"/>
    <a:srgbClr val="6600FF"/>
    <a:srgbClr val="CC0099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3761" autoAdjust="0"/>
    <p:restoredTop sz="86364" autoAdjust="0"/>
  </p:normalViewPr>
  <p:slideViewPr>
    <p:cSldViewPr snapToGrid="0">
      <p:cViewPr varScale="1">
        <p:scale>
          <a:sx n="59" d="100"/>
          <a:sy n="59" d="100"/>
        </p:scale>
        <p:origin x="62" y="317"/>
      </p:cViewPr>
      <p:guideLst/>
    </p:cSldViewPr>
  </p:slideViewPr>
  <p:outlineViewPr>
    <p:cViewPr>
      <p:scale>
        <a:sx n="33" d="100"/>
        <a:sy n="33" d="100"/>
      </p:scale>
      <p:origin x="0" y="-325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59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9205D4-ED33-49FA-83FA-BECDDB73DAD2}" type="datetimeFigureOut">
              <a:rPr lang="fr-BE" smtClean="0"/>
              <a:t>11-08-20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 smtClean="0"/>
              <a:t>D. Leclercq (2018). Métacognition et Métadécision en urgence. Printemps Pédagogique en Sciences de la Santé. Amiens. 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D0666A-8A41-487B-92CF-14B5685641F8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8851029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BA263D-0401-4854-87C5-9F4B86F767E7}" type="datetimeFigureOut">
              <a:rPr lang="fr-BE" smtClean="0"/>
              <a:t>11-08-20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 smtClean="0"/>
              <a:t>D. Leclercq (2018). Métacognition et Métadécision en urgence. Printemps Pédagogique en Sciences de la Santé. Amiens. 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44EB99-309C-4FE9-9008-637AABF18A25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732720676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8C775E-E66E-4DB0-945D-D0AEDBA26627}" type="slidenum">
              <a:rPr lang="fr-BE" smtClean="0"/>
              <a:t>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(2018). Métacognition et Métadécision en urgence. Printemps Pédagogique en Sciences de la Santé. Amiens. 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304148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44EB99-309C-4FE9-9008-637AABF18A25}" type="slidenum">
              <a:rPr lang="fr-BE" smtClean="0"/>
              <a:t>22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(2018). Métacognition et Métadécision en urgence. Printemps Pédagogique en Sciences de la Santé. Amiens. 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628237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44EB99-309C-4FE9-9008-637AABF18A25}" type="slidenum">
              <a:rPr lang="fr-BE" smtClean="0"/>
              <a:t>24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(2018). Métacognition et Métadécision en urgence. Printemps Pédagogique en Sciences de la Santé. Amiens. 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140037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44EB99-309C-4FE9-9008-637AABF18A25}" type="slidenum">
              <a:rPr lang="fr-BE" smtClean="0"/>
              <a:t>35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(2018). Métacognition et Métadécision en urgence. Printemps Pédagogique en Sciences de la Santé. Amiens. 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24847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A3AF5C-464F-4546-A5C5-4126DA550ADE}" type="datetime1">
              <a:rPr lang="fr-BE" smtClean="0"/>
              <a:t>11-08-20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(2018). Métacognition et Métadécision de témoins dans l'application de la RCP. Printemps Pédagogique en Sciences de la Santé. SimUSanté Univ. Amiens.  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9F63D-E1DA-4F2E-B34D-392CCE666DE1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50631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ADD1A9D-B84D-4299-8C78-2FF4B4CCA84D}" type="datetime1">
              <a:rPr lang="fr-BE" smtClean="0"/>
              <a:t>11-08-20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(2018). Métacognition et Métadécision de témoins dans l'application de la RCP. Printemps Pédagogique en Sciences de la Santé. SimUSanté Univ. Amiens.  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9F63D-E1DA-4F2E-B34D-392CCE666DE1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01655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1E012A1-330D-4EB7-A8BC-D190B2706748}" type="datetime1">
              <a:rPr lang="fr-BE" smtClean="0"/>
              <a:t>11-08-20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(2018). Métacognition et Métadécision de témoins dans l'application de la RCP. Printemps Pédagogique en Sciences de la Santé. SimUSanté Univ. Amiens.  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9F63D-E1DA-4F2E-B34D-392CCE666DE1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85471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36650F-B0C0-499B-BA46-F0DA589F6C33}" type="datetime1">
              <a:rPr lang="fr-BE" smtClean="0"/>
              <a:t>11-08-20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(2018). Métacognition et Métadécision de témoins dans l'application de la RCP. Printemps Pédagogique en Sciences de la Santé. SimUSanté Univ. Amiens.  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9F63D-E1DA-4F2E-B34D-392CCE666DE1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13118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81FAF3-930F-45EB-A9CB-29EF3C8DAC83}" type="datetime1">
              <a:rPr lang="fr-BE" smtClean="0"/>
              <a:t>11-08-20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(2018). Métacognition et Métadécision de témoins dans l'application de la RCP. Printemps Pédagogique en Sciences de la Santé. SimUSanté Univ. Amiens.  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9F63D-E1DA-4F2E-B34D-392CCE666DE1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5370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62D803-46CB-41D8-AE33-409801140BAC}" type="datetime1">
              <a:rPr lang="fr-BE" smtClean="0"/>
              <a:t>11-08-20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(2018). Métacognition et Métadécision de témoins dans l'application de la RCP. Printemps Pédagogique en Sciences de la Santé. SimUSanté Univ. Amiens.  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9F63D-E1DA-4F2E-B34D-392CCE666DE1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8754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42247C-E92B-46FD-ABDF-C7D8E230DAE9}" type="datetime1">
              <a:rPr lang="fr-BE" smtClean="0"/>
              <a:t>11-08-20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(2018). Métacognition et Métadécision de témoins dans l'application de la RCP. Printemps Pédagogique en Sciences de la Santé. SimUSanté Univ. Amiens.  </a:t>
            </a:r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9F63D-E1DA-4F2E-B34D-392CCE666DE1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50088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0E5DCC-4B6B-48A1-95A7-57EA6C44DE6C}" type="datetime1">
              <a:rPr lang="fr-BE" smtClean="0"/>
              <a:t>11-08-20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(2018). Métacognition et Métadécision de témoins dans l'application de la RCP. Printemps Pédagogique en Sciences de la Santé. SimUSanté Univ. Amiens.  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9F63D-E1DA-4F2E-B34D-392CCE666DE1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07388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590D07-06BD-4998-B685-F7592679CEB5}" type="datetime1">
              <a:rPr lang="fr-BE" smtClean="0"/>
              <a:t>11-08-20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(2018). Métacognition et Métadécision de témoins dans l'application de la RCP. Printemps Pédagogique en Sciences de la Santé. SimUSanté Univ. Amiens.  </a:t>
            </a:r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9F63D-E1DA-4F2E-B34D-392CCE666DE1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377326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0C58381-6D31-48FA-AE48-1F358727A275}" type="datetime1">
              <a:rPr lang="fr-BE" smtClean="0"/>
              <a:t>11-08-20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(2018). Métacognition et Métadécision de témoins dans l'application de la RCP. Printemps Pédagogique en Sciences de la Santé. SimUSanté Univ. Amiens.  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9F63D-E1DA-4F2E-B34D-392CCE666DE1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23760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6A6537-33A6-408E-AD56-B2B0F55C53D2}" type="datetime1">
              <a:rPr lang="fr-BE" smtClean="0"/>
              <a:t>11-08-20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(2018). Métacognition et Métadécision de témoins dans l'application de la RCP. Printemps Pédagogique en Sciences de la Santé. SimUSanté Univ. Amiens.  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9F63D-E1DA-4F2E-B34D-392CCE666DE1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58724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-78377" y="6469203"/>
            <a:ext cx="12348753" cy="388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D. Leclercq (2018). Métacognition et Métadécision de témoins dans l'application de la RCP. Printemps Pédagogique en Sciences de la Santé. SimUSanté Univ. Amiens.  </a:t>
            </a:r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1459308" y="6104078"/>
            <a:ext cx="7326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 b="1">
                <a:solidFill>
                  <a:schemeClr val="tx1"/>
                </a:solidFill>
              </a:defRPr>
            </a:lvl1pPr>
          </a:lstStyle>
          <a:p>
            <a:fld id="{32F9F63D-E1DA-4F2E-B34D-392CCE666DE1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245609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Relationship Id="rId9" Type="http://schemas.openxmlformats.org/officeDocument/2006/relationships/hyperlink" Target="mailto:d.leclercq@uliege.be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1.emf"/><Relationship Id="rId7" Type="http://schemas.openxmlformats.org/officeDocument/2006/relationships/image" Target="../media/image22.jpeg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1.emf"/><Relationship Id="rId7" Type="http://schemas.openxmlformats.org/officeDocument/2006/relationships/image" Target="../media/image22.jpeg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encontres-ancesu.fr/colloque-2017-nantes/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gif"/><Relationship Id="rId3" Type="http://schemas.openxmlformats.org/officeDocument/2006/relationships/image" Target="../media/image28.emf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g"/><Relationship Id="rId11" Type="http://schemas.openxmlformats.org/officeDocument/2006/relationships/image" Target="../media/image38.jpeg"/><Relationship Id="rId5" Type="http://schemas.openxmlformats.org/officeDocument/2006/relationships/image" Target="../media/image32.jpg"/><Relationship Id="rId10" Type="http://schemas.openxmlformats.org/officeDocument/2006/relationships/image" Target="../media/image37.jpeg"/><Relationship Id="rId4" Type="http://schemas.openxmlformats.org/officeDocument/2006/relationships/image" Target="../media/image31.jpeg"/><Relationship Id="rId9" Type="http://schemas.openxmlformats.org/officeDocument/2006/relationships/image" Target="../media/image36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g"/><Relationship Id="rId3" Type="http://schemas.openxmlformats.org/officeDocument/2006/relationships/image" Target="../media/image40.emf"/><Relationship Id="rId7" Type="http://schemas.openxmlformats.org/officeDocument/2006/relationships/image" Target="../media/image42.jpeg"/><Relationship Id="rId12" Type="http://schemas.openxmlformats.org/officeDocument/2006/relationships/image" Target="../media/image4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emf"/><Relationship Id="rId11" Type="http://schemas.openxmlformats.org/officeDocument/2006/relationships/image" Target="../media/image35.gif"/><Relationship Id="rId5" Type="http://schemas.openxmlformats.org/officeDocument/2006/relationships/image" Target="../media/image28.emf"/><Relationship Id="rId10" Type="http://schemas.openxmlformats.org/officeDocument/2006/relationships/image" Target="../media/image34.png"/><Relationship Id="rId4" Type="http://schemas.openxmlformats.org/officeDocument/2006/relationships/image" Target="../media/image20.png"/><Relationship Id="rId9" Type="http://schemas.openxmlformats.org/officeDocument/2006/relationships/image" Target="../media/image33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g"/><Relationship Id="rId3" Type="http://schemas.openxmlformats.org/officeDocument/2006/relationships/image" Target="../media/image20.png"/><Relationship Id="rId7" Type="http://schemas.openxmlformats.org/officeDocument/2006/relationships/image" Target="../media/image32.jpg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11" Type="http://schemas.openxmlformats.org/officeDocument/2006/relationships/image" Target="../media/image43.jpeg"/><Relationship Id="rId5" Type="http://schemas.openxmlformats.org/officeDocument/2006/relationships/image" Target="../media/image28.emf"/><Relationship Id="rId10" Type="http://schemas.openxmlformats.org/officeDocument/2006/relationships/image" Target="../media/image35.gif"/><Relationship Id="rId4" Type="http://schemas.openxmlformats.org/officeDocument/2006/relationships/image" Target="../media/image44.emf"/><Relationship Id="rId9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45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4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45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1.emf"/><Relationship Id="rId7" Type="http://schemas.openxmlformats.org/officeDocument/2006/relationships/image" Target="../media/image22.jpeg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wmf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/>
          <a:srcRect l="4137" t="22821" r="16379" b="15982"/>
          <a:stretch/>
        </p:blipFill>
        <p:spPr>
          <a:xfrm>
            <a:off x="4224028" y="1432413"/>
            <a:ext cx="3837482" cy="1661958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2153334" y="4003233"/>
            <a:ext cx="77705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BE" sz="3600" b="1" dirty="0" err="1" smtClean="0"/>
              <a:t>Méta-Cognition</a:t>
            </a:r>
            <a:r>
              <a:rPr lang="fr-BE" sz="3600" b="1" dirty="0" smtClean="0"/>
              <a:t> et Méta-Décision </a:t>
            </a:r>
          </a:p>
          <a:p>
            <a:pPr algn="ctr"/>
            <a:r>
              <a:rPr lang="fr-BE" sz="3600" b="1" dirty="0"/>
              <a:t>d</a:t>
            </a:r>
            <a:r>
              <a:rPr lang="fr-BE" sz="3600" b="1" dirty="0" smtClean="0"/>
              <a:t>e témoins dans l’application de la RCP </a:t>
            </a:r>
            <a:endParaRPr lang="fr-BE" sz="3600" b="1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(2018). Métacognition et Métadécision de témoins dans l'application de la RCP. Printemps Pédagogique en Sciences de la Santé. SimUSanté Univ. Amiens.  </a:t>
            </a:r>
            <a:endParaRPr lang="fr-BE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9F63D-E1DA-4F2E-B34D-392CCE666DE1}" type="slidenum">
              <a:rPr lang="fr-BE" smtClean="0"/>
              <a:t>1</a:t>
            </a:fld>
            <a:endParaRPr lang="fr-BE"/>
          </a:p>
        </p:txBody>
      </p:sp>
      <p:sp>
        <p:nvSpPr>
          <p:cNvPr id="12" name="ZoneTexte 11"/>
          <p:cNvSpPr txBox="1"/>
          <p:nvPr/>
        </p:nvSpPr>
        <p:spPr>
          <a:xfrm>
            <a:off x="4681150" y="5176273"/>
            <a:ext cx="29232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b="1" dirty="0" smtClean="0"/>
              <a:t>Dieudonné LECLERCQ</a:t>
            </a:r>
            <a:endParaRPr lang="fr-BE" sz="2400" b="1" dirty="0"/>
          </a:p>
        </p:txBody>
      </p:sp>
      <p:pic>
        <p:nvPicPr>
          <p:cNvPr id="8" name="Picture 6" descr="Résultat de recherche d'images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57" y="0"/>
            <a:ext cx="1798287" cy="1963711"/>
          </a:xfrm>
          <a:prstGeom prst="rect">
            <a:avLst/>
          </a:prstGeom>
          <a:noFill/>
          <a:extLst/>
        </p:spPr>
      </p:pic>
      <p:pic>
        <p:nvPicPr>
          <p:cNvPr id="9" name="Image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545" y="11932"/>
            <a:ext cx="2283701" cy="749506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lc="http://schemas.openxmlformats.org/drawingml/2006/lockedCanvas"/>
            </a:ext>
          </a:extLst>
        </p:spPr>
      </p:pic>
      <p:pic>
        <p:nvPicPr>
          <p:cNvPr id="13" name="Image 12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7834" y="761438"/>
            <a:ext cx="2184614" cy="617356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lc="http://schemas.openxmlformats.org/drawingml/2006/lockedCanvas"/>
            </a:ext>
          </a:extLst>
        </p:spPr>
      </p:pic>
      <p:pic>
        <p:nvPicPr>
          <p:cNvPr id="14" name="Image 13"/>
          <p:cNvPicPr/>
          <p:nvPr/>
        </p:nvPicPr>
        <p:blipFill rotWithShape="1">
          <a:blip r:embed="rId6"/>
          <a:srcRect l="41278" t="22743" r="44384" b="68500"/>
          <a:stretch/>
        </p:blipFill>
        <p:spPr>
          <a:xfrm>
            <a:off x="9238001" y="1087999"/>
            <a:ext cx="2762713" cy="980644"/>
          </a:xfrm>
          <a:prstGeom prst="rect">
            <a:avLst/>
          </a:prstGeom>
        </p:spPr>
      </p:pic>
      <p:pic>
        <p:nvPicPr>
          <p:cNvPr id="15" name="Image 14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4119" y="0"/>
            <a:ext cx="3227882" cy="1139251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493082" y="1378794"/>
            <a:ext cx="954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b="1" dirty="0" smtClean="0"/>
              <a:t>EA 3412</a:t>
            </a:r>
            <a:endParaRPr lang="fr-BE" b="1" dirty="0"/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09" b="17839"/>
          <a:stretch/>
        </p:blipFill>
        <p:spPr>
          <a:xfrm>
            <a:off x="9684024" y="2150397"/>
            <a:ext cx="2316690" cy="237826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946065" y="5722603"/>
            <a:ext cx="29930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b="1" dirty="0">
                <a:hlinkClick r:id="rId9"/>
              </a:rPr>
              <a:t>d.leclercq@uliege.be</a:t>
            </a:r>
            <a:endParaRPr lang="fr-BE" b="1" dirty="0"/>
          </a:p>
          <a:p>
            <a:r>
              <a:rPr lang="fr-BE" b="1" dirty="0" smtClean="0">
                <a:solidFill>
                  <a:srgbClr val="000099"/>
                </a:solidFill>
              </a:rPr>
              <a:t>http</a:t>
            </a:r>
            <a:r>
              <a:rPr lang="fr-BE" b="1" dirty="0">
                <a:solidFill>
                  <a:srgbClr val="000099"/>
                </a:solidFill>
              </a:rPr>
              <a:t>://orbi.uliege.be</a:t>
            </a:r>
          </a:p>
        </p:txBody>
      </p:sp>
    </p:spTree>
    <p:extLst>
      <p:ext uri="{BB962C8B-B14F-4D97-AF65-F5344CB8AC3E}">
        <p14:creationId xmlns:p14="http://schemas.microsoft.com/office/powerpoint/2010/main" val="206074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262" y="2145952"/>
            <a:ext cx="1865430" cy="1500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e 24"/>
          <p:cNvGrpSpPr/>
          <p:nvPr/>
        </p:nvGrpSpPr>
        <p:grpSpPr>
          <a:xfrm>
            <a:off x="2048187" y="1037810"/>
            <a:ext cx="1445986" cy="1447681"/>
            <a:chOff x="1544227" y="1710147"/>
            <a:chExt cx="2678494" cy="2487997"/>
          </a:xfrm>
        </p:grpSpPr>
        <p:sp>
          <p:nvSpPr>
            <p:cNvPr id="7" name="Ellipse 6"/>
            <p:cNvSpPr/>
            <p:nvPr/>
          </p:nvSpPr>
          <p:spPr>
            <a:xfrm>
              <a:off x="1544227" y="2340769"/>
              <a:ext cx="1657350" cy="1857375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8" name="Ellipse 7"/>
            <p:cNvSpPr/>
            <p:nvPr/>
          </p:nvSpPr>
          <p:spPr>
            <a:xfrm>
              <a:off x="2051433" y="2891796"/>
              <a:ext cx="314325" cy="25218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9" name="Ellipse 8"/>
            <p:cNvSpPr/>
            <p:nvPr/>
          </p:nvSpPr>
          <p:spPr>
            <a:xfrm>
              <a:off x="2494933" y="2903538"/>
              <a:ext cx="314325" cy="25218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10" name="Ellipse 9"/>
            <p:cNvSpPr/>
            <p:nvPr/>
          </p:nvSpPr>
          <p:spPr>
            <a:xfrm>
              <a:off x="1907970" y="2891863"/>
              <a:ext cx="428625" cy="48101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11" name="Ellipse 10"/>
            <p:cNvSpPr/>
            <p:nvPr/>
          </p:nvSpPr>
          <p:spPr>
            <a:xfrm>
              <a:off x="2394922" y="2903538"/>
              <a:ext cx="425655" cy="48101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22" name="Pensées 21"/>
            <p:cNvSpPr/>
            <p:nvPr/>
          </p:nvSpPr>
          <p:spPr>
            <a:xfrm>
              <a:off x="1808134" y="1710147"/>
              <a:ext cx="2414587" cy="860012"/>
            </a:xfrm>
            <a:prstGeom prst="cloudCallou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</p:grpSp>
      <p:grpSp>
        <p:nvGrpSpPr>
          <p:cNvPr id="28" name="Groupe 27"/>
          <p:cNvGrpSpPr/>
          <p:nvPr/>
        </p:nvGrpSpPr>
        <p:grpSpPr>
          <a:xfrm>
            <a:off x="9795642" y="1019717"/>
            <a:ext cx="1767265" cy="1498342"/>
            <a:chOff x="3257485" y="3482855"/>
            <a:chExt cx="2918870" cy="2666949"/>
          </a:xfrm>
        </p:grpSpPr>
        <p:sp>
          <p:nvSpPr>
            <p:cNvPr id="29" name="Ellipse 28"/>
            <p:cNvSpPr/>
            <p:nvPr/>
          </p:nvSpPr>
          <p:spPr>
            <a:xfrm>
              <a:off x="4519005" y="4238816"/>
              <a:ext cx="1657350" cy="191098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30" name="Ellipse 29"/>
            <p:cNvSpPr/>
            <p:nvPr/>
          </p:nvSpPr>
          <p:spPr>
            <a:xfrm>
              <a:off x="4860728" y="4689948"/>
              <a:ext cx="314325" cy="25218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31" name="Ellipse 30"/>
            <p:cNvSpPr/>
            <p:nvPr/>
          </p:nvSpPr>
          <p:spPr>
            <a:xfrm>
              <a:off x="5347680" y="4713298"/>
              <a:ext cx="314325" cy="25218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32" name="Ellipse 31"/>
            <p:cNvSpPr/>
            <p:nvPr/>
          </p:nvSpPr>
          <p:spPr>
            <a:xfrm>
              <a:off x="4860728" y="4701623"/>
              <a:ext cx="428625" cy="48101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33" name="Ellipse 32"/>
            <p:cNvSpPr/>
            <p:nvPr/>
          </p:nvSpPr>
          <p:spPr>
            <a:xfrm>
              <a:off x="5347680" y="4713298"/>
              <a:ext cx="425655" cy="48101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34" name="Pensées 33"/>
            <p:cNvSpPr/>
            <p:nvPr/>
          </p:nvSpPr>
          <p:spPr>
            <a:xfrm>
              <a:off x="3257485" y="3482855"/>
              <a:ext cx="2414587" cy="860012"/>
            </a:xfrm>
            <a:prstGeom prst="cloudCallout">
              <a:avLst>
                <a:gd name="adj1" fmla="val 18085"/>
                <a:gd name="adj2" fmla="val 70215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</p:grpSp>
      <p:grpSp>
        <p:nvGrpSpPr>
          <p:cNvPr id="35" name="Groupe 34"/>
          <p:cNvGrpSpPr/>
          <p:nvPr/>
        </p:nvGrpSpPr>
        <p:grpSpPr>
          <a:xfrm>
            <a:off x="7411132" y="1088699"/>
            <a:ext cx="1161875" cy="1429360"/>
            <a:chOff x="1423996" y="4303803"/>
            <a:chExt cx="2414587" cy="2418474"/>
          </a:xfrm>
        </p:grpSpPr>
        <p:sp>
          <p:nvSpPr>
            <p:cNvPr id="36" name="Ellipse 35"/>
            <p:cNvSpPr/>
            <p:nvPr/>
          </p:nvSpPr>
          <p:spPr>
            <a:xfrm>
              <a:off x="1696627" y="4864902"/>
              <a:ext cx="1657350" cy="1857375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37" name="Ellipse 36"/>
            <p:cNvSpPr/>
            <p:nvPr/>
          </p:nvSpPr>
          <p:spPr>
            <a:xfrm>
              <a:off x="2125840" y="5404321"/>
              <a:ext cx="314325" cy="25218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38" name="Ellipse 37"/>
            <p:cNvSpPr/>
            <p:nvPr/>
          </p:nvSpPr>
          <p:spPr>
            <a:xfrm>
              <a:off x="2603883" y="5428819"/>
              <a:ext cx="314325" cy="25218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39" name="Ellipse 38"/>
            <p:cNvSpPr/>
            <p:nvPr/>
          </p:nvSpPr>
          <p:spPr>
            <a:xfrm>
              <a:off x="2060370" y="5415996"/>
              <a:ext cx="428625" cy="48101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40" name="Ellipse 39"/>
            <p:cNvSpPr/>
            <p:nvPr/>
          </p:nvSpPr>
          <p:spPr>
            <a:xfrm>
              <a:off x="2547322" y="5427671"/>
              <a:ext cx="425655" cy="48101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41" name="Pensées 40"/>
            <p:cNvSpPr/>
            <p:nvPr/>
          </p:nvSpPr>
          <p:spPr>
            <a:xfrm>
              <a:off x="1423996" y="4303803"/>
              <a:ext cx="2414587" cy="860012"/>
            </a:xfrm>
            <a:prstGeom prst="cloudCallout">
              <a:avLst>
                <a:gd name="adj1" fmla="val 6978"/>
                <a:gd name="adj2" fmla="val 55855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</p:grpSp>
      <p:sp>
        <p:nvSpPr>
          <p:cNvPr id="5" name="ZoneTexte 4"/>
          <p:cNvSpPr txBox="1"/>
          <p:nvPr/>
        </p:nvSpPr>
        <p:spPr>
          <a:xfrm>
            <a:off x="1947085" y="528782"/>
            <a:ext cx="15680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b="1" dirty="0" smtClean="0">
                <a:solidFill>
                  <a:srgbClr val="FF0000"/>
                </a:solidFill>
              </a:rPr>
              <a:t>PRE Action</a:t>
            </a:r>
            <a:endParaRPr lang="fr-BE" sz="2400" b="1" dirty="0">
              <a:solidFill>
                <a:srgbClr val="FF0000"/>
              </a:solidFill>
            </a:endParaRPr>
          </a:p>
        </p:txBody>
      </p:sp>
      <p:sp>
        <p:nvSpPr>
          <p:cNvPr id="49" name="ZoneTexte 48"/>
          <p:cNvSpPr txBox="1"/>
          <p:nvPr/>
        </p:nvSpPr>
        <p:spPr>
          <a:xfrm>
            <a:off x="7116073" y="489805"/>
            <a:ext cx="15680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b="1" dirty="0" smtClean="0">
                <a:solidFill>
                  <a:srgbClr val="FF0000"/>
                </a:solidFill>
              </a:rPr>
              <a:t>PER Action</a:t>
            </a:r>
            <a:endParaRPr lang="fr-BE" sz="2400" b="1" dirty="0">
              <a:solidFill>
                <a:srgbClr val="FF0000"/>
              </a:solidFill>
            </a:endParaRPr>
          </a:p>
        </p:txBody>
      </p:sp>
      <p:sp>
        <p:nvSpPr>
          <p:cNvPr id="50" name="ZoneTexte 49"/>
          <p:cNvSpPr txBox="1"/>
          <p:nvPr/>
        </p:nvSpPr>
        <p:spPr>
          <a:xfrm>
            <a:off x="9998404" y="446337"/>
            <a:ext cx="17477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b="1" dirty="0" smtClean="0">
                <a:solidFill>
                  <a:srgbClr val="FF0000"/>
                </a:solidFill>
              </a:rPr>
              <a:t>POST Action</a:t>
            </a:r>
            <a:endParaRPr lang="fr-BE" sz="2400" b="1" dirty="0">
              <a:solidFill>
                <a:srgbClr val="FF0000"/>
              </a:solidFill>
            </a:endParaRPr>
          </a:p>
        </p:txBody>
      </p:sp>
      <p:cxnSp>
        <p:nvCxnSpPr>
          <p:cNvPr id="52" name="Connecteur droit 51"/>
          <p:cNvCxnSpPr/>
          <p:nvPr/>
        </p:nvCxnSpPr>
        <p:spPr>
          <a:xfrm>
            <a:off x="5452653" y="736066"/>
            <a:ext cx="48927" cy="4340431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827" y="631517"/>
            <a:ext cx="2196697" cy="2079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" name="ZoneTexte 54"/>
          <p:cNvSpPr txBox="1"/>
          <p:nvPr/>
        </p:nvSpPr>
        <p:spPr>
          <a:xfrm>
            <a:off x="4999362" y="1507462"/>
            <a:ext cx="8627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b="1" dirty="0"/>
              <a:t>OSER</a:t>
            </a:r>
            <a:endParaRPr lang="fr-BE" b="1" dirty="0"/>
          </a:p>
        </p:txBody>
      </p:sp>
      <p:cxnSp>
        <p:nvCxnSpPr>
          <p:cNvPr id="56" name="Connecteur droit 55"/>
          <p:cNvCxnSpPr/>
          <p:nvPr/>
        </p:nvCxnSpPr>
        <p:spPr>
          <a:xfrm>
            <a:off x="9234132" y="990447"/>
            <a:ext cx="48927" cy="4340431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ZoneTexte 42"/>
          <p:cNvSpPr txBox="1"/>
          <p:nvPr/>
        </p:nvSpPr>
        <p:spPr>
          <a:xfrm>
            <a:off x="4277151" y="-15791"/>
            <a:ext cx="20769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600" b="1" dirty="0" smtClean="0"/>
              <a:t>Macro</a:t>
            </a:r>
            <a:r>
              <a:rPr lang="fr-BE" sz="2800" b="1" dirty="0" smtClean="0"/>
              <a:t> </a:t>
            </a:r>
            <a:r>
              <a:rPr lang="fr-BE" sz="2800" b="1" dirty="0" smtClean="0">
                <a:solidFill>
                  <a:srgbClr val="FF0000"/>
                </a:solidFill>
              </a:rPr>
              <a:t>D</a:t>
            </a:r>
            <a:r>
              <a:rPr lang="fr-BE" sz="2800" b="1" dirty="0" smtClean="0"/>
              <a:t>écision</a:t>
            </a:r>
            <a:endParaRPr lang="fr-BE" sz="2800" b="1" dirty="0"/>
          </a:p>
        </p:txBody>
      </p:sp>
      <p:sp>
        <p:nvSpPr>
          <p:cNvPr id="2" name="ZoneTexte 1"/>
          <p:cNvSpPr txBox="1"/>
          <p:nvPr/>
        </p:nvSpPr>
        <p:spPr>
          <a:xfrm>
            <a:off x="1934731" y="4550692"/>
            <a:ext cx="1231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/>
              <a:t>Principe 1 :</a:t>
            </a:r>
          </a:p>
        </p:txBody>
      </p:sp>
      <p:sp>
        <p:nvSpPr>
          <p:cNvPr id="44" name="ZoneTexte 43"/>
          <p:cNvSpPr txBox="1"/>
          <p:nvPr/>
        </p:nvSpPr>
        <p:spPr>
          <a:xfrm>
            <a:off x="3600389" y="4331732"/>
            <a:ext cx="366068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BE" sz="2800" b="1" dirty="0" smtClean="0"/>
              <a:t>L’enjeu =</a:t>
            </a:r>
            <a:r>
              <a:rPr lang="fr-BE" sz="4000" b="1" dirty="0" smtClean="0"/>
              <a:t>OSER </a:t>
            </a:r>
          </a:p>
          <a:p>
            <a:pPr algn="ctr"/>
            <a:r>
              <a:rPr lang="fr-BE" sz="2800" b="1" dirty="0"/>
              <a:t>c</a:t>
            </a:r>
            <a:r>
              <a:rPr lang="fr-BE" sz="2800" b="1" dirty="0" smtClean="0"/>
              <a:t>ar</a:t>
            </a:r>
          </a:p>
          <a:p>
            <a:r>
              <a:rPr lang="fr-BE" sz="2800" b="1" dirty="0"/>
              <a:t>t</a:t>
            </a:r>
            <a:r>
              <a:rPr lang="fr-BE" sz="2800" b="1" dirty="0" smtClean="0"/>
              <a:t>aux d’abstention élevé</a:t>
            </a:r>
            <a:endParaRPr lang="fr-BE" sz="2800" b="1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(2018). Métacognition et Métadécision de témoins dans l'application de la RCP. Printemps Pédagogique en Sciences de la Santé. SimUSanté Univ. Amiens.  </a:t>
            </a:r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9F63D-E1DA-4F2E-B34D-392CCE666DE1}" type="slidenum">
              <a:rPr lang="fr-BE" smtClean="0"/>
              <a:t>10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4573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b="50416"/>
          <a:stretch/>
        </p:blipFill>
        <p:spPr>
          <a:xfrm>
            <a:off x="-1419" y="684642"/>
            <a:ext cx="9372600" cy="2614077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215421" y="1491704"/>
            <a:ext cx="652743" cy="369332"/>
          </a:xfrm>
          <a:prstGeom prst="rect">
            <a:avLst/>
          </a:prstGeom>
          <a:solidFill>
            <a:srgbClr val="FF0066"/>
          </a:solidFill>
        </p:spPr>
        <p:txBody>
          <a:bodyPr wrap="none" rtlCol="0">
            <a:spAutoFit/>
          </a:bodyPr>
          <a:lstStyle/>
          <a:p>
            <a:r>
              <a:rPr lang="fr-BE" dirty="0" smtClean="0">
                <a:solidFill>
                  <a:schemeClr val="bg1"/>
                </a:solidFill>
              </a:rPr>
              <a:t>2017</a:t>
            </a:r>
            <a:endParaRPr lang="fr-BE" dirty="0">
              <a:solidFill>
                <a:schemeClr val="bg1"/>
              </a:solidFill>
            </a:endParaRPr>
          </a:p>
        </p:txBody>
      </p:sp>
      <p:pic>
        <p:nvPicPr>
          <p:cNvPr id="8" name="Image 7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83" t="7460" r="8475" b="42806"/>
          <a:stretch/>
        </p:blipFill>
        <p:spPr bwMode="auto">
          <a:xfrm>
            <a:off x="592853" y="3970642"/>
            <a:ext cx="1844221" cy="216619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Rectangle 8"/>
          <p:cNvSpPr/>
          <p:nvPr/>
        </p:nvSpPr>
        <p:spPr>
          <a:xfrm>
            <a:off x="2795591" y="3970642"/>
            <a:ext cx="1890709" cy="249299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endParaRPr lang="fr-BE" sz="2000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fr-BE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Violence</a:t>
            </a:r>
            <a:r>
              <a:rPr lang="fr-BE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endParaRPr lang="fr-BE" sz="2000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fr-BE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indifférence </a:t>
            </a:r>
          </a:p>
          <a:p>
            <a:pPr algn="ctr"/>
            <a:r>
              <a:rPr lang="fr-BE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 </a:t>
            </a:r>
          </a:p>
          <a:p>
            <a:pPr algn="ctr"/>
            <a:r>
              <a:rPr lang="fr-BE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altruisme</a:t>
            </a:r>
            <a:r>
              <a:rPr lang="fr-BE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fr-BE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algn="ctr"/>
            <a:endParaRPr lang="fr-BE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fr-BE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Marcel FRYDMAN</a:t>
            </a:r>
          </a:p>
          <a:p>
            <a:pPr algn="ctr"/>
            <a:r>
              <a:rPr lang="fr-BE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2005</a:t>
            </a:r>
            <a:r>
              <a:rPr lang="fr-B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BE" dirty="0"/>
          </a:p>
        </p:txBody>
      </p:sp>
      <p:sp>
        <p:nvSpPr>
          <p:cNvPr id="10" name="ZoneTexte 9"/>
          <p:cNvSpPr txBox="1"/>
          <p:nvPr/>
        </p:nvSpPr>
        <p:spPr>
          <a:xfrm>
            <a:off x="4814887" y="4822906"/>
            <a:ext cx="21125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b="1" dirty="0" smtClean="0"/>
              <a:t>Caméra cachée</a:t>
            </a:r>
            <a:endParaRPr lang="fr-BE" sz="2400" b="1" dirty="0"/>
          </a:p>
        </p:txBody>
      </p:sp>
      <p:sp>
        <p:nvSpPr>
          <p:cNvPr id="13" name="Rectangle 12"/>
          <p:cNvSpPr/>
          <p:nvPr/>
        </p:nvSpPr>
        <p:spPr>
          <a:xfrm>
            <a:off x="0" y="607027"/>
            <a:ext cx="2535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sz="2400" b="1" dirty="0" smtClean="0"/>
              <a:t> </a:t>
            </a:r>
            <a:endParaRPr lang="fr-BE" sz="2400" b="1" dirty="0"/>
          </a:p>
        </p:txBody>
      </p:sp>
      <p:sp>
        <p:nvSpPr>
          <p:cNvPr id="15" name="ZoneTexte 14"/>
          <p:cNvSpPr txBox="1"/>
          <p:nvPr/>
        </p:nvSpPr>
        <p:spPr>
          <a:xfrm>
            <a:off x="5101375" y="5678573"/>
            <a:ext cx="1670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b="1" dirty="0" smtClean="0"/>
              <a:t>Sur 169 enfants</a:t>
            </a:r>
            <a:endParaRPr lang="fr-BE" b="1" dirty="0"/>
          </a:p>
        </p:txBody>
      </p:sp>
      <p:sp>
        <p:nvSpPr>
          <p:cNvPr id="20" name="Ellipse 19"/>
          <p:cNvSpPr/>
          <p:nvPr/>
        </p:nvSpPr>
        <p:spPr>
          <a:xfrm>
            <a:off x="5936379" y="2433346"/>
            <a:ext cx="1671784" cy="44088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1" name="Ellipse 20"/>
          <p:cNvSpPr/>
          <p:nvPr/>
        </p:nvSpPr>
        <p:spPr>
          <a:xfrm>
            <a:off x="4755753" y="4843687"/>
            <a:ext cx="2171700" cy="44088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6" name="Espace réservé du pied de page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(2018). Métacognition et Métadécision de témoins dans l'application de la RCP. Printemps Pédagogique en Sciences de la Santé. SimUSanté Univ. Amiens.  </a:t>
            </a:r>
            <a:endParaRPr lang="fr-BE"/>
          </a:p>
        </p:txBody>
      </p:sp>
      <p:sp>
        <p:nvSpPr>
          <p:cNvPr id="17" name="Espace réservé du numéro de diapositive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9F63D-E1DA-4F2E-B34D-392CCE666DE1}" type="slidenum">
              <a:rPr lang="fr-BE" smtClean="0"/>
              <a:t>11</a:t>
            </a:fld>
            <a:endParaRPr lang="fr-BE"/>
          </a:p>
        </p:txBody>
      </p:sp>
      <p:pic>
        <p:nvPicPr>
          <p:cNvPr id="11" name="Image 10" descr="D:\0    2016 MMMM\14 MMMM Conduites sur le terrain et impact ultime\FRYDMAN 2005 p 147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95" t="7623" r="42246" b="40984"/>
          <a:stretch/>
        </p:blipFill>
        <p:spPr bwMode="auto">
          <a:xfrm rot="10800000">
            <a:off x="8374872" y="1486184"/>
            <a:ext cx="3735974" cy="535084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ZoneTexte 11"/>
          <p:cNvSpPr txBox="1"/>
          <p:nvPr/>
        </p:nvSpPr>
        <p:spPr>
          <a:xfrm>
            <a:off x="3776204" y="164015"/>
            <a:ext cx="2650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b="1" dirty="0" smtClean="0"/>
              <a:t>Méthode : caméra cachée</a:t>
            </a:r>
            <a:endParaRPr lang="fr-BE" b="1" dirty="0"/>
          </a:p>
        </p:txBody>
      </p:sp>
    </p:spTree>
    <p:extLst>
      <p:ext uri="{BB962C8B-B14F-4D97-AF65-F5344CB8AC3E}">
        <p14:creationId xmlns:p14="http://schemas.microsoft.com/office/powerpoint/2010/main" val="364816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5" grpId="0"/>
      <p:bldP spid="20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b="50416"/>
          <a:stretch/>
        </p:blipFill>
        <p:spPr>
          <a:xfrm>
            <a:off x="0" y="1145636"/>
            <a:ext cx="9372600" cy="2614077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215421" y="1491704"/>
            <a:ext cx="652743" cy="369332"/>
          </a:xfrm>
          <a:prstGeom prst="rect">
            <a:avLst/>
          </a:prstGeom>
          <a:solidFill>
            <a:srgbClr val="FF0066"/>
          </a:solidFill>
        </p:spPr>
        <p:txBody>
          <a:bodyPr wrap="none" rtlCol="0">
            <a:spAutoFit/>
          </a:bodyPr>
          <a:lstStyle/>
          <a:p>
            <a:r>
              <a:rPr lang="fr-BE" dirty="0" smtClean="0">
                <a:solidFill>
                  <a:schemeClr val="bg1"/>
                </a:solidFill>
              </a:rPr>
              <a:t>2017</a:t>
            </a:r>
            <a:endParaRPr lang="fr-BE" dirty="0">
              <a:solidFill>
                <a:schemeClr val="bg1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/>
          <a:srcRect l="62653" t="69316" r="18022" b="25290"/>
          <a:stretch/>
        </p:blipFill>
        <p:spPr>
          <a:xfrm>
            <a:off x="5516545" y="383251"/>
            <a:ext cx="3728576" cy="585300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2152318" y="47587"/>
            <a:ext cx="64735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000" b="1" dirty="0" smtClean="0">
                <a:solidFill>
                  <a:srgbClr val="006600"/>
                </a:solidFill>
              </a:rPr>
              <a:t>% d’Intervention par témoins d’un ACR  = la </a:t>
            </a:r>
            <a:r>
              <a:rPr lang="fr-BE" sz="2000" b="1" dirty="0" err="1">
                <a:solidFill>
                  <a:srgbClr val="FF0000"/>
                </a:solidFill>
              </a:rPr>
              <a:t>M</a:t>
            </a:r>
            <a:r>
              <a:rPr lang="fr-BE" sz="2000" b="1" dirty="0" err="1" smtClean="0">
                <a:solidFill>
                  <a:srgbClr val="FF0000"/>
                </a:solidFill>
              </a:rPr>
              <a:t>acro-Décision</a:t>
            </a:r>
            <a:endParaRPr lang="fr-BE" sz="2000" b="1" dirty="0">
              <a:solidFill>
                <a:srgbClr val="FF0000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9804760" y="446729"/>
            <a:ext cx="9893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3600" b="1" dirty="0" smtClean="0"/>
              <a:t>53%</a:t>
            </a:r>
            <a:endParaRPr lang="fr-BE" sz="3600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9804761" y="1975622"/>
            <a:ext cx="98937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3600" b="1" dirty="0" smtClean="0"/>
              <a:t>58%</a:t>
            </a:r>
          </a:p>
          <a:p>
            <a:r>
              <a:rPr lang="fr-BE" sz="2000" b="1" dirty="0" smtClean="0"/>
              <a:t>(11/19)</a:t>
            </a:r>
            <a:endParaRPr lang="fr-BE" sz="2000" b="1" dirty="0"/>
          </a:p>
        </p:txBody>
      </p:sp>
      <p:pic>
        <p:nvPicPr>
          <p:cNvPr id="8" name="Image 7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83" t="7460" r="8475" b="42806"/>
          <a:stretch/>
        </p:blipFill>
        <p:spPr bwMode="auto">
          <a:xfrm>
            <a:off x="592853" y="3970642"/>
            <a:ext cx="1844221" cy="216619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Rectangle 8"/>
          <p:cNvSpPr/>
          <p:nvPr/>
        </p:nvSpPr>
        <p:spPr>
          <a:xfrm>
            <a:off x="2795591" y="3970642"/>
            <a:ext cx="1890709" cy="249299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endParaRPr lang="fr-BE" sz="2000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fr-BE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Violence</a:t>
            </a:r>
            <a:r>
              <a:rPr lang="fr-BE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endParaRPr lang="fr-BE" sz="2000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fr-BE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indifférence </a:t>
            </a:r>
          </a:p>
          <a:p>
            <a:pPr algn="ctr"/>
            <a:r>
              <a:rPr lang="fr-BE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 </a:t>
            </a:r>
          </a:p>
          <a:p>
            <a:pPr algn="ctr"/>
            <a:r>
              <a:rPr lang="fr-BE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altruisme</a:t>
            </a:r>
            <a:r>
              <a:rPr lang="fr-BE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fr-BE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algn="ctr"/>
            <a:endParaRPr lang="fr-BE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fr-BE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Marcel FRYDMAN</a:t>
            </a:r>
          </a:p>
          <a:p>
            <a:pPr algn="ctr"/>
            <a:r>
              <a:rPr lang="fr-BE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2005</a:t>
            </a:r>
            <a:r>
              <a:rPr lang="fr-B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BE" dirty="0"/>
          </a:p>
        </p:txBody>
      </p:sp>
      <p:sp>
        <p:nvSpPr>
          <p:cNvPr id="10" name="ZoneTexte 9"/>
          <p:cNvSpPr txBox="1"/>
          <p:nvPr/>
        </p:nvSpPr>
        <p:spPr>
          <a:xfrm>
            <a:off x="4814887" y="4822906"/>
            <a:ext cx="21125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b="1" dirty="0" smtClean="0"/>
              <a:t>Caméra cachée</a:t>
            </a:r>
            <a:endParaRPr lang="fr-BE" sz="2400" b="1" dirty="0"/>
          </a:p>
        </p:txBody>
      </p:sp>
      <p:sp>
        <p:nvSpPr>
          <p:cNvPr id="12" name="ZoneTexte 11"/>
          <p:cNvSpPr txBox="1"/>
          <p:nvPr/>
        </p:nvSpPr>
        <p:spPr>
          <a:xfrm>
            <a:off x="9128919" y="3936799"/>
            <a:ext cx="2597955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b="1" dirty="0" smtClean="0"/>
              <a:t>Aide indirecte </a:t>
            </a:r>
            <a:r>
              <a:rPr lang="fr-BE" sz="3200" b="1" dirty="0" smtClean="0"/>
              <a:t>9%</a:t>
            </a:r>
            <a:endParaRPr lang="fr-BE" sz="2400" b="1" dirty="0" smtClean="0"/>
          </a:p>
          <a:p>
            <a:endParaRPr lang="fr-BE" sz="2400" b="1" dirty="0"/>
          </a:p>
          <a:p>
            <a:r>
              <a:rPr lang="fr-BE" sz="2400" b="1" dirty="0" smtClean="0"/>
              <a:t>Aide directe </a:t>
            </a:r>
            <a:r>
              <a:rPr lang="fr-BE" sz="3600" b="1" dirty="0" smtClean="0"/>
              <a:t>13%</a:t>
            </a:r>
            <a:endParaRPr lang="fr-BE" sz="2400" b="1" dirty="0" smtClean="0"/>
          </a:p>
        </p:txBody>
      </p:sp>
      <p:sp>
        <p:nvSpPr>
          <p:cNvPr id="13" name="Rectangle 12"/>
          <p:cNvSpPr/>
          <p:nvPr/>
        </p:nvSpPr>
        <p:spPr>
          <a:xfrm>
            <a:off x="0" y="607027"/>
            <a:ext cx="2535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sz="2400" b="1" dirty="0" smtClean="0"/>
              <a:t> </a:t>
            </a:r>
            <a:endParaRPr lang="fr-BE" sz="2400" b="1" dirty="0"/>
          </a:p>
        </p:txBody>
      </p:sp>
      <p:sp>
        <p:nvSpPr>
          <p:cNvPr id="14" name="ZoneTexte 13"/>
          <p:cNvSpPr txBox="1"/>
          <p:nvPr/>
        </p:nvSpPr>
        <p:spPr>
          <a:xfrm>
            <a:off x="9804761" y="2861609"/>
            <a:ext cx="938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b="1" dirty="0" smtClean="0"/>
              <a:t> adultes</a:t>
            </a:r>
            <a:endParaRPr lang="fr-BE" b="1" dirty="0"/>
          </a:p>
        </p:txBody>
      </p:sp>
      <p:sp>
        <p:nvSpPr>
          <p:cNvPr id="15" name="ZoneTexte 14"/>
          <p:cNvSpPr txBox="1"/>
          <p:nvPr/>
        </p:nvSpPr>
        <p:spPr>
          <a:xfrm>
            <a:off x="5101375" y="5678573"/>
            <a:ext cx="1670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b="1" dirty="0" smtClean="0"/>
              <a:t>Sur 169 enfants</a:t>
            </a:r>
            <a:endParaRPr lang="fr-BE" b="1" dirty="0"/>
          </a:p>
        </p:txBody>
      </p:sp>
      <p:sp>
        <p:nvSpPr>
          <p:cNvPr id="20" name="Ellipse 19"/>
          <p:cNvSpPr/>
          <p:nvPr/>
        </p:nvSpPr>
        <p:spPr>
          <a:xfrm>
            <a:off x="5936379" y="2861609"/>
            <a:ext cx="1671784" cy="44088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1" name="Ellipse 20"/>
          <p:cNvSpPr/>
          <p:nvPr/>
        </p:nvSpPr>
        <p:spPr>
          <a:xfrm>
            <a:off x="4755753" y="4843687"/>
            <a:ext cx="2171700" cy="44088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6" name="Espace réservé du pied de page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(2018). Métacognition et Métadécision de témoins dans l'application de la RCP. Printemps Pédagogique en Sciences de la Santé. SimUSanté Univ. Amiens.  </a:t>
            </a:r>
            <a:endParaRPr lang="fr-BE"/>
          </a:p>
        </p:txBody>
      </p:sp>
      <p:sp>
        <p:nvSpPr>
          <p:cNvPr id="17" name="Espace réservé du numéro de diapositive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9F63D-E1DA-4F2E-B34D-392CCE666DE1}" type="slidenum">
              <a:rPr lang="fr-BE" smtClean="0"/>
              <a:t>12</a:t>
            </a:fld>
            <a:endParaRPr lang="fr-BE"/>
          </a:p>
        </p:txBody>
      </p:sp>
      <p:pic>
        <p:nvPicPr>
          <p:cNvPr id="11" name="Image 10" descr="D:\0    2016 MMMM\14 MMMM Conduites sur le terrain et impact ultime\FRYDMAN 2005 p 147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95" t="7623" r="42246" b="40984"/>
          <a:stretch/>
        </p:blipFill>
        <p:spPr bwMode="auto">
          <a:xfrm rot="10800000">
            <a:off x="7186459" y="4094783"/>
            <a:ext cx="1853928" cy="241645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81415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-34140" y="1495667"/>
            <a:ext cx="2898999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800" b="1" dirty="0" smtClean="0"/>
              <a:t>La </a:t>
            </a:r>
            <a:r>
              <a:rPr lang="fr-BE" sz="2800" b="1" dirty="0"/>
              <a:t>M</a:t>
            </a:r>
            <a:r>
              <a:rPr lang="fr-BE" sz="2800" b="1" dirty="0" smtClean="0"/>
              <a:t>acro </a:t>
            </a:r>
            <a:r>
              <a:rPr lang="fr-BE" sz="2800" b="1" dirty="0" smtClean="0">
                <a:solidFill>
                  <a:srgbClr val="FF0000"/>
                </a:solidFill>
              </a:rPr>
              <a:t>D</a:t>
            </a:r>
            <a:r>
              <a:rPr lang="fr-BE" sz="2800" b="1" dirty="0" smtClean="0"/>
              <a:t>écision</a:t>
            </a:r>
          </a:p>
          <a:p>
            <a:r>
              <a:rPr lang="fr-BE" sz="2800" b="1" dirty="0" smtClean="0"/>
              <a:t>(OSER)</a:t>
            </a:r>
          </a:p>
          <a:p>
            <a:r>
              <a:rPr lang="fr-BE" sz="2800" b="1" dirty="0"/>
              <a:t>r</a:t>
            </a:r>
            <a:r>
              <a:rPr lang="fr-BE" sz="2800" b="1" dirty="0" smtClean="0"/>
              <a:t>ésulte de</a:t>
            </a:r>
          </a:p>
          <a:p>
            <a:r>
              <a:rPr lang="fr-BE" sz="2800" b="1" dirty="0"/>
              <a:t>l</a:t>
            </a:r>
            <a:r>
              <a:rPr lang="fr-BE" sz="2800" b="1" dirty="0" smtClean="0"/>
              <a:t>a </a:t>
            </a:r>
            <a:r>
              <a:rPr lang="fr-BE" sz="2800" b="1" dirty="0" smtClean="0">
                <a:solidFill>
                  <a:srgbClr val="000099"/>
                </a:solidFill>
              </a:rPr>
              <a:t>motivation</a:t>
            </a:r>
          </a:p>
        </p:txBody>
      </p:sp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0474" y="2168834"/>
            <a:ext cx="1139355" cy="916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e 1"/>
          <p:cNvGrpSpPr/>
          <p:nvPr/>
        </p:nvGrpSpPr>
        <p:grpSpPr>
          <a:xfrm>
            <a:off x="5218639" y="5291310"/>
            <a:ext cx="894721" cy="1080743"/>
            <a:chOff x="2048187" y="1404748"/>
            <a:chExt cx="894721" cy="1080743"/>
          </a:xfrm>
        </p:grpSpPr>
        <p:sp>
          <p:nvSpPr>
            <p:cNvPr id="7" name="Ellipse 6"/>
            <p:cNvSpPr/>
            <p:nvPr/>
          </p:nvSpPr>
          <p:spPr>
            <a:xfrm>
              <a:off x="2048187" y="1404748"/>
              <a:ext cx="894721" cy="1080743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8" name="Ellipse 7"/>
            <p:cNvSpPr/>
            <p:nvPr/>
          </p:nvSpPr>
          <p:spPr>
            <a:xfrm>
              <a:off x="2322002" y="1725371"/>
              <a:ext cx="169688" cy="146736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9" name="Ellipse 8"/>
            <p:cNvSpPr/>
            <p:nvPr/>
          </p:nvSpPr>
          <p:spPr>
            <a:xfrm>
              <a:off x="2561426" y="1732204"/>
              <a:ext cx="169688" cy="146736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10" name="Ellipse 9"/>
            <p:cNvSpPr/>
            <p:nvPr/>
          </p:nvSpPr>
          <p:spPr>
            <a:xfrm>
              <a:off x="2244554" y="1725410"/>
              <a:ext cx="231393" cy="279885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11" name="Ellipse 10"/>
            <p:cNvSpPr/>
            <p:nvPr/>
          </p:nvSpPr>
          <p:spPr>
            <a:xfrm>
              <a:off x="2507435" y="1732204"/>
              <a:ext cx="229790" cy="279885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</p:grpSp>
      <p:sp>
        <p:nvSpPr>
          <p:cNvPr id="22" name="Pensées 21"/>
          <p:cNvSpPr/>
          <p:nvPr/>
        </p:nvSpPr>
        <p:spPr>
          <a:xfrm>
            <a:off x="2783814" y="809550"/>
            <a:ext cx="5172517" cy="4585786"/>
          </a:xfrm>
          <a:prstGeom prst="cloudCallout">
            <a:avLst>
              <a:gd name="adj1" fmla="val -8432"/>
              <a:gd name="adj2" fmla="val 397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grpSp>
        <p:nvGrpSpPr>
          <p:cNvPr id="28" name="Groupe 27"/>
          <p:cNvGrpSpPr/>
          <p:nvPr/>
        </p:nvGrpSpPr>
        <p:grpSpPr>
          <a:xfrm>
            <a:off x="11006660" y="1071703"/>
            <a:ext cx="1012621" cy="1010596"/>
            <a:chOff x="3257485" y="3482855"/>
            <a:chExt cx="2918870" cy="2666949"/>
          </a:xfrm>
        </p:grpSpPr>
        <p:sp>
          <p:nvSpPr>
            <p:cNvPr id="29" name="Ellipse 28"/>
            <p:cNvSpPr/>
            <p:nvPr/>
          </p:nvSpPr>
          <p:spPr>
            <a:xfrm>
              <a:off x="4519005" y="4238816"/>
              <a:ext cx="1657350" cy="191098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30" name="Ellipse 29"/>
            <p:cNvSpPr/>
            <p:nvPr/>
          </p:nvSpPr>
          <p:spPr>
            <a:xfrm>
              <a:off x="4860728" y="4689948"/>
              <a:ext cx="314325" cy="25218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31" name="Ellipse 30"/>
            <p:cNvSpPr/>
            <p:nvPr/>
          </p:nvSpPr>
          <p:spPr>
            <a:xfrm>
              <a:off x="5347680" y="4713298"/>
              <a:ext cx="314325" cy="25218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32" name="Ellipse 31"/>
            <p:cNvSpPr/>
            <p:nvPr/>
          </p:nvSpPr>
          <p:spPr>
            <a:xfrm>
              <a:off x="4860728" y="4701623"/>
              <a:ext cx="428625" cy="48101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33" name="Ellipse 32"/>
            <p:cNvSpPr/>
            <p:nvPr/>
          </p:nvSpPr>
          <p:spPr>
            <a:xfrm>
              <a:off x="5347680" y="4713298"/>
              <a:ext cx="425655" cy="48101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34" name="Pensées 33"/>
            <p:cNvSpPr/>
            <p:nvPr/>
          </p:nvSpPr>
          <p:spPr>
            <a:xfrm>
              <a:off x="3257485" y="3482855"/>
              <a:ext cx="2414587" cy="860012"/>
            </a:xfrm>
            <a:prstGeom prst="cloudCallout">
              <a:avLst>
                <a:gd name="adj1" fmla="val 18085"/>
                <a:gd name="adj2" fmla="val 70215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</p:grpSp>
      <p:grpSp>
        <p:nvGrpSpPr>
          <p:cNvPr id="35" name="Groupe 34"/>
          <p:cNvGrpSpPr/>
          <p:nvPr/>
        </p:nvGrpSpPr>
        <p:grpSpPr>
          <a:xfrm>
            <a:off x="9970888" y="1177977"/>
            <a:ext cx="831028" cy="893388"/>
            <a:chOff x="1423996" y="4303803"/>
            <a:chExt cx="2414587" cy="2418474"/>
          </a:xfrm>
        </p:grpSpPr>
        <p:sp>
          <p:nvSpPr>
            <p:cNvPr id="36" name="Ellipse 35"/>
            <p:cNvSpPr/>
            <p:nvPr/>
          </p:nvSpPr>
          <p:spPr>
            <a:xfrm>
              <a:off x="1696627" y="4864902"/>
              <a:ext cx="1657350" cy="1857375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37" name="Ellipse 36"/>
            <p:cNvSpPr/>
            <p:nvPr/>
          </p:nvSpPr>
          <p:spPr>
            <a:xfrm>
              <a:off x="2125840" y="5404321"/>
              <a:ext cx="314325" cy="25218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38" name="Ellipse 37"/>
            <p:cNvSpPr/>
            <p:nvPr/>
          </p:nvSpPr>
          <p:spPr>
            <a:xfrm>
              <a:off x="2603883" y="5428819"/>
              <a:ext cx="314325" cy="25218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39" name="Ellipse 38"/>
            <p:cNvSpPr/>
            <p:nvPr/>
          </p:nvSpPr>
          <p:spPr>
            <a:xfrm>
              <a:off x="2060370" y="5415996"/>
              <a:ext cx="428625" cy="48101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40" name="Ellipse 39"/>
            <p:cNvSpPr/>
            <p:nvPr/>
          </p:nvSpPr>
          <p:spPr>
            <a:xfrm>
              <a:off x="2547322" y="5427671"/>
              <a:ext cx="425655" cy="48101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41" name="Pensées 40"/>
            <p:cNvSpPr/>
            <p:nvPr/>
          </p:nvSpPr>
          <p:spPr>
            <a:xfrm>
              <a:off x="1423996" y="4303803"/>
              <a:ext cx="2414587" cy="860012"/>
            </a:xfrm>
            <a:prstGeom prst="cloudCallout">
              <a:avLst>
                <a:gd name="adj1" fmla="val 6978"/>
                <a:gd name="adj2" fmla="val 55855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</p:grpSp>
      <p:sp>
        <p:nvSpPr>
          <p:cNvPr id="5" name="ZoneTexte 4"/>
          <p:cNvSpPr txBox="1"/>
          <p:nvPr/>
        </p:nvSpPr>
        <p:spPr>
          <a:xfrm>
            <a:off x="3827206" y="485205"/>
            <a:ext cx="6719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b="1" dirty="0" smtClean="0">
                <a:solidFill>
                  <a:srgbClr val="FF0000"/>
                </a:solidFill>
              </a:rPr>
              <a:t>PRE</a:t>
            </a:r>
            <a:endParaRPr lang="fr-BE" sz="2400" b="1" dirty="0">
              <a:solidFill>
                <a:srgbClr val="FF0000"/>
              </a:solidFill>
            </a:endParaRPr>
          </a:p>
        </p:txBody>
      </p:sp>
      <p:sp>
        <p:nvSpPr>
          <p:cNvPr id="49" name="ZoneTexte 48"/>
          <p:cNvSpPr txBox="1"/>
          <p:nvPr/>
        </p:nvSpPr>
        <p:spPr>
          <a:xfrm>
            <a:off x="9790101" y="394051"/>
            <a:ext cx="10118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BE" sz="2400" b="1" dirty="0" smtClean="0">
                <a:solidFill>
                  <a:srgbClr val="FF0000"/>
                </a:solidFill>
              </a:rPr>
              <a:t>PER </a:t>
            </a:r>
          </a:p>
          <a:p>
            <a:pPr algn="ctr"/>
            <a:r>
              <a:rPr lang="fr-BE" sz="2400" b="1" dirty="0" smtClean="0">
                <a:solidFill>
                  <a:srgbClr val="FF0000"/>
                </a:solidFill>
              </a:rPr>
              <a:t>Action</a:t>
            </a:r>
            <a:endParaRPr lang="fr-BE" sz="2400" b="1" dirty="0">
              <a:solidFill>
                <a:srgbClr val="FF0000"/>
              </a:solidFill>
            </a:endParaRPr>
          </a:p>
        </p:txBody>
      </p:sp>
      <p:sp>
        <p:nvSpPr>
          <p:cNvPr id="50" name="ZoneTexte 49"/>
          <p:cNvSpPr txBox="1"/>
          <p:nvPr/>
        </p:nvSpPr>
        <p:spPr>
          <a:xfrm>
            <a:off x="10938401" y="307050"/>
            <a:ext cx="10118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b="1" dirty="0" smtClean="0">
                <a:solidFill>
                  <a:srgbClr val="FF0000"/>
                </a:solidFill>
              </a:rPr>
              <a:t>POST </a:t>
            </a:r>
          </a:p>
          <a:p>
            <a:r>
              <a:rPr lang="fr-BE" sz="2400" b="1" dirty="0" smtClean="0">
                <a:solidFill>
                  <a:srgbClr val="FF0000"/>
                </a:solidFill>
              </a:rPr>
              <a:t>Action</a:t>
            </a:r>
            <a:endParaRPr lang="fr-BE" sz="2400" b="1" dirty="0">
              <a:solidFill>
                <a:srgbClr val="FF0000"/>
              </a:solidFill>
            </a:endParaRPr>
          </a:p>
        </p:txBody>
      </p:sp>
      <p:cxnSp>
        <p:nvCxnSpPr>
          <p:cNvPr id="52" name="Connecteur droit 51"/>
          <p:cNvCxnSpPr/>
          <p:nvPr/>
        </p:nvCxnSpPr>
        <p:spPr>
          <a:xfrm>
            <a:off x="9477419" y="1225048"/>
            <a:ext cx="48927" cy="4340431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4131" y="631517"/>
            <a:ext cx="2196697" cy="2079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" name="ZoneTexte 54"/>
          <p:cNvSpPr txBox="1"/>
          <p:nvPr/>
        </p:nvSpPr>
        <p:spPr>
          <a:xfrm>
            <a:off x="7868666" y="1507462"/>
            <a:ext cx="8627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b="1" dirty="0"/>
              <a:t>OSER</a:t>
            </a:r>
            <a:endParaRPr lang="fr-BE" b="1" dirty="0"/>
          </a:p>
        </p:txBody>
      </p:sp>
      <p:cxnSp>
        <p:nvCxnSpPr>
          <p:cNvPr id="56" name="Connecteur droit 55"/>
          <p:cNvCxnSpPr/>
          <p:nvPr/>
        </p:nvCxnSpPr>
        <p:spPr>
          <a:xfrm>
            <a:off x="10924530" y="950879"/>
            <a:ext cx="48927" cy="4340431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Flèche vers le bas 42"/>
          <p:cNvSpPr/>
          <p:nvPr/>
        </p:nvSpPr>
        <p:spPr>
          <a:xfrm>
            <a:off x="2783814" y="3164796"/>
            <a:ext cx="2121642" cy="2527712"/>
          </a:xfrm>
          <a:prstGeom prst="downArrow">
            <a:avLst/>
          </a:prstGeom>
          <a:solidFill>
            <a:srgbClr val="FF0000">
              <a:alpha val="5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44" name="Flèche vers le haut 43"/>
          <p:cNvSpPr/>
          <p:nvPr/>
        </p:nvSpPr>
        <p:spPr>
          <a:xfrm>
            <a:off x="3987566" y="1205957"/>
            <a:ext cx="2088350" cy="2963608"/>
          </a:xfrm>
          <a:prstGeom prst="upArrow">
            <a:avLst/>
          </a:prstGeom>
          <a:solidFill>
            <a:srgbClr val="66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45" name="ZoneTexte 44"/>
          <p:cNvSpPr txBox="1"/>
          <p:nvPr/>
        </p:nvSpPr>
        <p:spPr>
          <a:xfrm>
            <a:off x="4537506" y="2282222"/>
            <a:ext cx="1028936" cy="1415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BE" b="1" dirty="0"/>
              <a:t> Leviers </a:t>
            </a:r>
            <a:endParaRPr lang="fr-BE" b="1" dirty="0" smtClean="0"/>
          </a:p>
          <a:p>
            <a:pPr algn="ctr"/>
            <a:r>
              <a:rPr lang="fr-BE" b="1" dirty="0" smtClean="0"/>
              <a:t>Forces </a:t>
            </a:r>
          </a:p>
          <a:p>
            <a:pPr algn="ctr"/>
            <a:r>
              <a:rPr lang="fr-BE" b="1" dirty="0" smtClean="0"/>
              <a:t>positives</a:t>
            </a:r>
          </a:p>
          <a:p>
            <a:pPr algn="ctr"/>
            <a:r>
              <a:rPr lang="fr-BE" sz="3200" b="1" dirty="0" smtClean="0"/>
              <a:t>F+</a:t>
            </a:r>
            <a:endParaRPr lang="fr-BE" sz="3200" b="1" dirty="0"/>
          </a:p>
        </p:txBody>
      </p:sp>
      <p:sp>
        <p:nvSpPr>
          <p:cNvPr id="46" name="ZoneTexte 45"/>
          <p:cNvSpPr txBox="1"/>
          <p:nvPr/>
        </p:nvSpPr>
        <p:spPr>
          <a:xfrm>
            <a:off x="3267694" y="3395263"/>
            <a:ext cx="111902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BE" b="1" dirty="0"/>
              <a:t> F</a:t>
            </a:r>
            <a:r>
              <a:rPr lang="fr-BE" b="1" dirty="0" smtClean="0"/>
              <a:t>reins</a:t>
            </a:r>
          </a:p>
          <a:p>
            <a:pPr algn="ctr"/>
            <a:r>
              <a:rPr lang="fr-BE" b="1" dirty="0" smtClean="0"/>
              <a:t>Forces </a:t>
            </a:r>
          </a:p>
          <a:p>
            <a:pPr algn="ctr"/>
            <a:r>
              <a:rPr lang="fr-BE" b="1" dirty="0" smtClean="0"/>
              <a:t>Négatives</a:t>
            </a:r>
          </a:p>
          <a:p>
            <a:pPr algn="ctr"/>
            <a:r>
              <a:rPr lang="fr-BE" sz="3200" b="1" dirty="0" smtClean="0"/>
              <a:t>F-</a:t>
            </a:r>
            <a:r>
              <a:rPr lang="fr-BE" sz="3600" b="1" dirty="0" smtClean="0"/>
              <a:t> </a:t>
            </a:r>
            <a:endParaRPr lang="fr-BE" sz="3600" b="1" dirty="0"/>
          </a:p>
        </p:txBody>
      </p:sp>
      <p:sp>
        <p:nvSpPr>
          <p:cNvPr id="47" name="ZoneTexte 46"/>
          <p:cNvSpPr txBox="1"/>
          <p:nvPr/>
        </p:nvSpPr>
        <p:spPr>
          <a:xfrm>
            <a:off x="6551009" y="-62627"/>
            <a:ext cx="24870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800" b="1" dirty="0" smtClean="0">
                <a:solidFill>
                  <a:srgbClr val="FF0000"/>
                </a:solidFill>
              </a:rPr>
              <a:t>M</a:t>
            </a:r>
            <a:r>
              <a:rPr lang="fr-BE" sz="2800" b="1" dirty="0" smtClean="0"/>
              <a:t>acro </a:t>
            </a:r>
            <a:r>
              <a:rPr lang="fr-BE" sz="2800" b="1" dirty="0" smtClean="0">
                <a:solidFill>
                  <a:srgbClr val="FF0000"/>
                </a:solidFill>
              </a:rPr>
              <a:t>D</a:t>
            </a:r>
            <a:r>
              <a:rPr lang="fr-BE" sz="2800" b="1" dirty="0" smtClean="0"/>
              <a:t>écision</a:t>
            </a:r>
            <a:endParaRPr lang="fr-BE" sz="2800" b="1" dirty="0"/>
          </a:p>
        </p:txBody>
      </p:sp>
      <p:sp>
        <p:nvSpPr>
          <p:cNvPr id="48" name="ZoneTexte 47"/>
          <p:cNvSpPr txBox="1"/>
          <p:nvPr/>
        </p:nvSpPr>
        <p:spPr>
          <a:xfrm>
            <a:off x="2307009" y="-39061"/>
            <a:ext cx="33611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800" b="1" dirty="0" smtClean="0">
                <a:solidFill>
                  <a:srgbClr val="FF0000"/>
                </a:solidFill>
              </a:rPr>
              <a:t>M</a:t>
            </a:r>
            <a:r>
              <a:rPr lang="fr-BE" sz="2800" b="1" dirty="0" smtClean="0"/>
              <a:t>éta</a:t>
            </a:r>
            <a:r>
              <a:rPr lang="fr-BE" sz="2800" b="1" dirty="0" smtClean="0">
                <a:solidFill>
                  <a:srgbClr val="FF0000"/>
                </a:solidFill>
              </a:rPr>
              <a:t> M</a:t>
            </a:r>
            <a:r>
              <a:rPr lang="fr-BE" sz="2800" b="1" dirty="0" smtClean="0"/>
              <a:t>acro </a:t>
            </a:r>
            <a:r>
              <a:rPr lang="fr-BE" sz="2800" b="1" dirty="0" smtClean="0">
                <a:solidFill>
                  <a:srgbClr val="FF0000"/>
                </a:solidFill>
              </a:rPr>
              <a:t>D</a:t>
            </a:r>
            <a:r>
              <a:rPr lang="fr-BE" sz="2800" b="1" dirty="0" smtClean="0"/>
              <a:t>écision</a:t>
            </a:r>
            <a:endParaRPr lang="fr-BE" sz="2800" b="1" dirty="0"/>
          </a:p>
        </p:txBody>
      </p:sp>
      <p:sp>
        <p:nvSpPr>
          <p:cNvPr id="3" name="Rectangle 2"/>
          <p:cNvSpPr/>
          <p:nvPr/>
        </p:nvSpPr>
        <p:spPr>
          <a:xfrm>
            <a:off x="1766769" y="3610707"/>
            <a:ext cx="86625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2800" b="1" dirty="0" smtClean="0"/>
              <a:t>et</a:t>
            </a:r>
            <a:r>
              <a:rPr lang="fr-BE" sz="4000" b="1" dirty="0" smtClean="0">
                <a:solidFill>
                  <a:srgbClr val="FF0000"/>
                </a:solidFill>
              </a:rPr>
              <a:t>-</a:t>
            </a:r>
            <a:r>
              <a:rPr lang="fr-BE" sz="2800" b="1" dirty="0" smtClean="0"/>
              <a:t> </a:t>
            </a:r>
            <a:endParaRPr lang="fr-BE" sz="2800" dirty="0">
              <a:solidFill>
                <a:srgbClr val="FF0000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0" y="3616401"/>
            <a:ext cx="19273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800" b="1" dirty="0"/>
              <a:t>de Forces </a:t>
            </a:r>
            <a:r>
              <a:rPr lang="fr-BE" sz="4000" b="1" dirty="0" smtClean="0">
                <a:solidFill>
                  <a:srgbClr val="006600"/>
                </a:solidFill>
              </a:rPr>
              <a:t>+</a:t>
            </a:r>
            <a:endParaRPr lang="fr-BE" sz="4000" b="1" dirty="0">
              <a:solidFill>
                <a:srgbClr val="006600"/>
              </a:solidFill>
            </a:endParaRPr>
          </a:p>
        </p:txBody>
      </p:sp>
      <p:sp>
        <p:nvSpPr>
          <p:cNvPr id="42" name="ZoneTexte 41"/>
          <p:cNvSpPr txBox="1"/>
          <p:nvPr/>
        </p:nvSpPr>
        <p:spPr>
          <a:xfrm rot="20287851">
            <a:off x="10950739" y="2493574"/>
            <a:ext cx="1183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b="1" dirty="0" err="1" smtClean="0"/>
              <a:t>Debriefing</a:t>
            </a:r>
            <a:endParaRPr lang="fr-BE" b="1" dirty="0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(2018). Métacognition et Métadécision de témoins dans l'application de la RCP. Printemps Pédagogique en Sciences de la Santé. SimUSanté Univ. Amiens.  </a:t>
            </a:r>
            <a:endParaRPr lang="fr-BE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9F63D-E1DA-4F2E-B34D-392CCE666DE1}" type="slidenum">
              <a:rPr lang="fr-BE" smtClean="0"/>
              <a:t>13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59450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45" grpId="0"/>
      <p:bldP spid="46" grpId="0"/>
      <p:bldP spid="3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0474" y="2168834"/>
            <a:ext cx="1139355" cy="916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e 1"/>
          <p:cNvGrpSpPr/>
          <p:nvPr/>
        </p:nvGrpSpPr>
        <p:grpSpPr>
          <a:xfrm>
            <a:off x="5564248" y="5191962"/>
            <a:ext cx="894721" cy="1080743"/>
            <a:chOff x="2048187" y="1404748"/>
            <a:chExt cx="894721" cy="1080743"/>
          </a:xfrm>
        </p:grpSpPr>
        <p:sp>
          <p:nvSpPr>
            <p:cNvPr id="7" name="Ellipse 6"/>
            <p:cNvSpPr/>
            <p:nvPr/>
          </p:nvSpPr>
          <p:spPr>
            <a:xfrm>
              <a:off x="2048187" y="1404748"/>
              <a:ext cx="894721" cy="1080743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8" name="Ellipse 7"/>
            <p:cNvSpPr/>
            <p:nvPr/>
          </p:nvSpPr>
          <p:spPr>
            <a:xfrm>
              <a:off x="2322002" y="1725371"/>
              <a:ext cx="169688" cy="146736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9" name="Ellipse 8"/>
            <p:cNvSpPr/>
            <p:nvPr/>
          </p:nvSpPr>
          <p:spPr>
            <a:xfrm>
              <a:off x="2561426" y="1732204"/>
              <a:ext cx="169688" cy="146736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10" name="Ellipse 9"/>
            <p:cNvSpPr/>
            <p:nvPr/>
          </p:nvSpPr>
          <p:spPr>
            <a:xfrm>
              <a:off x="2244554" y="1725410"/>
              <a:ext cx="231393" cy="279885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11" name="Ellipse 10"/>
            <p:cNvSpPr/>
            <p:nvPr/>
          </p:nvSpPr>
          <p:spPr>
            <a:xfrm>
              <a:off x="2507435" y="1732204"/>
              <a:ext cx="229790" cy="279885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</p:grpSp>
      <p:sp>
        <p:nvSpPr>
          <p:cNvPr id="22" name="Pensées 21"/>
          <p:cNvSpPr/>
          <p:nvPr/>
        </p:nvSpPr>
        <p:spPr>
          <a:xfrm>
            <a:off x="5695409" y="447857"/>
            <a:ext cx="2809565" cy="5353854"/>
          </a:xfrm>
          <a:prstGeom prst="cloudCallout">
            <a:avLst>
              <a:gd name="adj1" fmla="val -11693"/>
              <a:gd name="adj2" fmla="val 33185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grpSp>
        <p:nvGrpSpPr>
          <p:cNvPr id="28" name="Groupe 27"/>
          <p:cNvGrpSpPr/>
          <p:nvPr/>
        </p:nvGrpSpPr>
        <p:grpSpPr>
          <a:xfrm>
            <a:off x="10973457" y="2838530"/>
            <a:ext cx="1012621" cy="1010596"/>
            <a:chOff x="3257485" y="3482855"/>
            <a:chExt cx="2918870" cy="2666949"/>
          </a:xfrm>
        </p:grpSpPr>
        <p:sp>
          <p:nvSpPr>
            <p:cNvPr id="29" name="Ellipse 28"/>
            <p:cNvSpPr/>
            <p:nvPr/>
          </p:nvSpPr>
          <p:spPr>
            <a:xfrm>
              <a:off x="4519005" y="4238816"/>
              <a:ext cx="1657350" cy="191098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30" name="Ellipse 29"/>
            <p:cNvSpPr/>
            <p:nvPr/>
          </p:nvSpPr>
          <p:spPr>
            <a:xfrm>
              <a:off x="4860728" y="4689948"/>
              <a:ext cx="314325" cy="25218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31" name="Ellipse 30"/>
            <p:cNvSpPr/>
            <p:nvPr/>
          </p:nvSpPr>
          <p:spPr>
            <a:xfrm>
              <a:off x="5347680" y="4713298"/>
              <a:ext cx="314325" cy="25218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32" name="Ellipse 31"/>
            <p:cNvSpPr/>
            <p:nvPr/>
          </p:nvSpPr>
          <p:spPr>
            <a:xfrm>
              <a:off x="4860728" y="4701623"/>
              <a:ext cx="428625" cy="48101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33" name="Ellipse 32"/>
            <p:cNvSpPr/>
            <p:nvPr/>
          </p:nvSpPr>
          <p:spPr>
            <a:xfrm>
              <a:off x="5347680" y="4713298"/>
              <a:ext cx="425655" cy="48101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34" name="Pensées 33"/>
            <p:cNvSpPr/>
            <p:nvPr/>
          </p:nvSpPr>
          <p:spPr>
            <a:xfrm>
              <a:off x="3257485" y="3482855"/>
              <a:ext cx="2414587" cy="860012"/>
            </a:xfrm>
            <a:prstGeom prst="cloudCallout">
              <a:avLst>
                <a:gd name="adj1" fmla="val 18085"/>
                <a:gd name="adj2" fmla="val 70215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</p:grpSp>
      <p:grpSp>
        <p:nvGrpSpPr>
          <p:cNvPr id="35" name="Groupe 34"/>
          <p:cNvGrpSpPr/>
          <p:nvPr/>
        </p:nvGrpSpPr>
        <p:grpSpPr>
          <a:xfrm>
            <a:off x="9970888" y="1177977"/>
            <a:ext cx="831028" cy="893388"/>
            <a:chOff x="1423996" y="4303803"/>
            <a:chExt cx="2414587" cy="2418474"/>
          </a:xfrm>
        </p:grpSpPr>
        <p:sp>
          <p:nvSpPr>
            <p:cNvPr id="36" name="Ellipse 35"/>
            <p:cNvSpPr/>
            <p:nvPr/>
          </p:nvSpPr>
          <p:spPr>
            <a:xfrm>
              <a:off x="1696627" y="4864902"/>
              <a:ext cx="1657350" cy="1857375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37" name="Ellipse 36"/>
            <p:cNvSpPr/>
            <p:nvPr/>
          </p:nvSpPr>
          <p:spPr>
            <a:xfrm>
              <a:off x="2125840" y="5404321"/>
              <a:ext cx="314325" cy="25218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38" name="Ellipse 37"/>
            <p:cNvSpPr/>
            <p:nvPr/>
          </p:nvSpPr>
          <p:spPr>
            <a:xfrm>
              <a:off x="2603883" y="5428819"/>
              <a:ext cx="314325" cy="25218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39" name="Ellipse 38"/>
            <p:cNvSpPr/>
            <p:nvPr/>
          </p:nvSpPr>
          <p:spPr>
            <a:xfrm>
              <a:off x="2060370" y="5415996"/>
              <a:ext cx="428625" cy="48101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40" name="Ellipse 39"/>
            <p:cNvSpPr/>
            <p:nvPr/>
          </p:nvSpPr>
          <p:spPr>
            <a:xfrm>
              <a:off x="2547322" y="5427671"/>
              <a:ext cx="425655" cy="48101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41" name="Pensées 40"/>
            <p:cNvSpPr/>
            <p:nvPr/>
          </p:nvSpPr>
          <p:spPr>
            <a:xfrm>
              <a:off x="1423996" y="4303803"/>
              <a:ext cx="2414587" cy="860012"/>
            </a:xfrm>
            <a:prstGeom prst="cloudCallout">
              <a:avLst>
                <a:gd name="adj1" fmla="val 6978"/>
                <a:gd name="adj2" fmla="val 55855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</p:grpSp>
      <p:sp>
        <p:nvSpPr>
          <p:cNvPr id="49" name="ZoneTexte 48"/>
          <p:cNvSpPr txBox="1"/>
          <p:nvPr/>
        </p:nvSpPr>
        <p:spPr>
          <a:xfrm>
            <a:off x="9790101" y="394051"/>
            <a:ext cx="10118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BE" sz="2400" b="1" dirty="0" smtClean="0">
                <a:solidFill>
                  <a:srgbClr val="FF0000"/>
                </a:solidFill>
              </a:rPr>
              <a:t>PER </a:t>
            </a:r>
          </a:p>
          <a:p>
            <a:pPr algn="ctr"/>
            <a:r>
              <a:rPr lang="fr-BE" sz="2400" b="1" dirty="0" smtClean="0">
                <a:solidFill>
                  <a:srgbClr val="FF0000"/>
                </a:solidFill>
              </a:rPr>
              <a:t>Action</a:t>
            </a:r>
            <a:endParaRPr lang="fr-BE" sz="2400" b="1" dirty="0">
              <a:solidFill>
                <a:srgbClr val="FF0000"/>
              </a:solidFill>
            </a:endParaRPr>
          </a:p>
        </p:txBody>
      </p:sp>
      <p:sp>
        <p:nvSpPr>
          <p:cNvPr id="50" name="ZoneTexte 49"/>
          <p:cNvSpPr txBox="1"/>
          <p:nvPr/>
        </p:nvSpPr>
        <p:spPr>
          <a:xfrm>
            <a:off x="11065671" y="447856"/>
            <a:ext cx="10118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b="1" dirty="0" smtClean="0">
                <a:solidFill>
                  <a:srgbClr val="FF0000"/>
                </a:solidFill>
              </a:rPr>
              <a:t>POST </a:t>
            </a:r>
          </a:p>
          <a:p>
            <a:r>
              <a:rPr lang="fr-BE" sz="2400" b="1" dirty="0" smtClean="0">
                <a:solidFill>
                  <a:srgbClr val="FF0000"/>
                </a:solidFill>
              </a:rPr>
              <a:t>Action</a:t>
            </a:r>
            <a:endParaRPr lang="fr-BE" sz="2400" b="1" dirty="0">
              <a:solidFill>
                <a:srgbClr val="FF0000"/>
              </a:solidFill>
            </a:endParaRPr>
          </a:p>
        </p:txBody>
      </p:sp>
      <p:cxnSp>
        <p:nvCxnSpPr>
          <p:cNvPr id="52" name="Connecteur droit 51"/>
          <p:cNvCxnSpPr/>
          <p:nvPr/>
        </p:nvCxnSpPr>
        <p:spPr>
          <a:xfrm>
            <a:off x="9477419" y="1225048"/>
            <a:ext cx="48927" cy="4340431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4131" y="631517"/>
            <a:ext cx="2196697" cy="2079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" name="ZoneTexte 54"/>
          <p:cNvSpPr txBox="1"/>
          <p:nvPr/>
        </p:nvSpPr>
        <p:spPr>
          <a:xfrm>
            <a:off x="7868666" y="1507462"/>
            <a:ext cx="8627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b="1" dirty="0"/>
              <a:t>OSER</a:t>
            </a:r>
            <a:endParaRPr lang="fr-BE" b="1" dirty="0"/>
          </a:p>
        </p:txBody>
      </p:sp>
      <p:cxnSp>
        <p:nvCxnSpPr>
          <p:cNvPr id="56" name="Connecteur droit 55"/>
          <p:cNvCxnSpPr/>
          <p:nvPr/>
        </p:nvCxnSpPr>
        <p:spPr>
          <a:xfrm>
            <a:off x="10924530" y="950879"/>
            <a:ext cx="48927" cy="4340431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2" descr="Engins, Cog, Roue, Métal, Indastrial, Mécanisme, Rac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9920" y="3552495"/>
            <a:ext cx="1882827" cy="1882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ZoneTexte 42"/>
          <p:cNvSpPr txBox="1"/>
          <p:nvPr/>
        </p:nvSpPr>
        <p:spPr>
          <a:xfrm>
            <a:off x="6192394" y="4263075"/>
            <a:ext cx="14246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BE" b="1" dirty="0" smtClean="0">
                <a:solidFill>
                  <a:srgbClr val="0000CC"/>
                </a:solidFill>
              </a:rPr>
              <a:t>compétence</a:t>
            </a:r>
            <a:r>
              <a:rPr lang="fr-BE" sz="2400" b="1" dirty="0" smtClean="0"/>
              <a:t> </a:t>
            </a:r>
            <a:endParaRPr lang="fr-BE" sz="2400" b="1" dirty="0"/>
          </a:p>
        </p:txBody>
      </p:sp>
      <p:pic>
        <p:nvPicPr>
          <p:cNvPr id="44" name="Picture 2" descr="Engins, Cog, Roue, Métal, Indastrial, Mécanisme, Rack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89353">
            <a:off x="6087352" y="2212758"/>
            <a:ext cx="1368152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Engins, Cog, Roue, Métal, Indastrial, Mécanisme, Rack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609" y="865429"/>
            <a:ext cx="1368152" cy="1368152"/>
          </a:xfrm>
          <a:prstGeom prst="rect">
            <a:avLst/>
          </a:prstGeom>
          <a:noFill/>
          <a:extLst/>
        </p:spPr>
      </p:pic>
      <p:sp>
        <p:nvSpPr>
          <p:cNvPr id="46" name="ZoneTexte 45"/>
          <p:cNvSpPr txBox="1"/>
          <p:nvPr/>
        </p:nvSpPr>
        <p:spPr>
          <a:xfrm>
            <a:off x="6297146" y="1293465"/>
            <a:ext cx="7970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b="1" dirty="0">
                <a:solidFill>
                  <a:srgbClr val="0000CC"/>
                </a:solidFill>
              </a:rPr>
              <a:t>Valeur</a:t>
            </a:r>
          </a:p>
        </p:txBody>
      </p:sp>
      <p:sp>
        <p:nvSpPr>
          <p:cNvPr id="47" name="ZoneTexte 46"/>
          <p:cNvSpPr txBox="1"/>
          <p:nvPr/>
        </p:nvSpPr>
        <p:spPr>
          <a:xfrm>
            <a:off x="6238984" y="2712168"/>
            <a:ext cx="97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b="1" dirty="0">
                <a:solidFill>
                  <a:srgbClr val="0000CC"/>
                </a:solidFill>
              </a:rPr>
              <a:t>contrôle</a:t>
            </a:r>
          </a:p>
        </p:txBody>
      </p:sp>
      <p:pic>
        <p:nvPicPr>
          <p:cNvPr id="48" name="Image 4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5" b="12740"/>
          <a:stretch>
            <a:fillRect/>
          </a:stretch>
        </p:blipFill>
        <p:spPr bwMode="auto">
          <a:xfrm>
            <a:off x="371159" y="2100614"/>
            <a:ext cx="1688909" cy="1933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ZoneTexte 50"/>
          <p:cNvSpPr txBox="1"/>
          <p:nvPr/>
        </p:nvSpPr>
        <p:spPr>
          <a:xfrm>
            <a:off x="391422" y="4251466"/>
            <a:ext cx="14430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BE" b="1" dirty="0">
                <a:solidFill>
                  <a:srgbClr val="006600"/>
                </a:solidFill>
              </a:rPr>
              <a:t>Rolland VIAU</a:t>
            </a:r>
          </a:p>
          <a:p>
            <a:pPr algn="ctr"/>
            <a:r>
              <a:rPr lang="fr-BE" b="1" dirty="0">
                <a:solidFill>
                  <a:srgbClr val="006600"/>
                </a:solidFill>
              </a:rPr>
              <a:t>2006</a:t>
            </a:r>
          </a:p>
        </p:txBody>
      </p:sp>
      <p:sp>
        <p:nvSpPr>
          <p:cNvPr id="57" name="ZoneTexte 56"/>
          <p:cNvSpPr txBox="1"/>
          <p:nvPr/>
        </p:nvSpPr>
        <p:spPr>
          <a:xfrm>
            <a:off x="60600" y="646357"/>
            <a:ext cx="475829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b="1" dirty="0" smtClean="0">
                <a:solidFill>
                  <a:srgbClr val="006600"/>
                </a:solidFill>
              </a:rPr>
              <a:t>Quelles composantes SUBJECTIVES </a:t>
            </a:r>
          </a:p>
          <a:p>
            <a:r>
              <a:rPr lang="fr-BE" sz="2400" b="1" dirty="0" smtClean="0">
                <a:solidFill>
                  <a:srgbClr val="006600"/>
                </a:solidFill>
              </a:rPr>
              <a:t>de la </a:t>
            </a:r>
            <a:r>
              <a:rPr lang="fr-BE" sz="2400" b="1" u="sng" dirty="0" smtClean="0">
                <a:solidFill>
                  <a:srgbClr val="000099"/>
                </a:solidFill>
              </a:rPr>
              <a:t>Motivation à s’engager</a:t>
            </a:r>
            <a:r>
              <a:rPr lang="fr-BE" sz="2400" b="1" dirty="0" smtClean="0">
                <a:solidFill>
                  <a:srgbClr val="000099"/>
                </a:solidFill>
              </a:rPr>
              <a:t> </a:t>
            </a:r>
          </a:p>
          <a:p>
            <a:r>
              <a:rPr lang="fr-BE" sz="2400" b="1" dirty="0" smtClean="0">
                <a:solidFill>
                  <a:srgbClr val="006600"/>
                </a:solidFill>
              </a:rPr>
              <a:t>et à persévérer ?  </a:t>
            </a:r>
            <a:endParaRPr lang="fr-BE" sz="2000" b="1" dirty="0">
              <a:solidFill>
                <a:srgbClr val="000099"/>
              </a:solidFill>
            </a:endParaRPr>
          </a:p>
        </p:txBody>
      </p:sp>
      <p:sp>
        <p:nvSpPr>
          <p:cNvPr id="59" name="ZoneTexte 58"/>
          <p:cNvSpPr txBox="1"/>
          <p:nvPr/>
        </p:nvSpPr>
        <p:spPr>
          <a:xfrm>
            <a:off x="2479563" y="4724740"/>
            <a:ext cx="157010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BE" sz="2000" b="1" dirty="0" smtClean="0">
                <a:solidFill>
                  <a:srgbClr val="FF0000"/>
                </a:solidFill>
              </a:rPr>
              <a:t>Facteurs </a:t>
            </a:r>
          </a:p>
          <a:p>
            <a:pPr algn="ctr"/>
            <a:r>
              <a:rPr lang="fr-BE" sz="2000" b="1" dirty="0" smtClean="0">
                <a:solidFill>
                  <a:srgbClr val="FF0000"/>
                </a:solidFill>
              </a:rPr>
              <a:t>ASCID </a:t>
            </a:r>
          </a:p>
          <a:p>
            <a:pPr algn="ctr"/>
            <a:r>
              <a:rPr lang="fr-BE" sz="2000" b="1" dirty="0" smtClean="0">
                <a:solidFill>
                  <a:srgbClr val="FF0000"/>
                </a:solidFill>
              </a:rPr>
              <a:t>à s’abstenir</a:t>
            </a:r>
          </a:p>
          <a:p>
            <a:pPr algn="ctr"/>
            <a:r>
              <a:rPr lang="fr-BE" sz="2000" b="1" dirty="0" smtClean="0">
                <a:solidFill>
                  <a:srgbClr val="FF0000"/>
                </a:solidFill>
              </a:rPr>
              <a:t>ou fuir</a:t>
            </a:r>
          </a:p>
          <a:p>
            <a:pPr algn="ctr"/>
            <a:r>
              <a:rPr lang="fr-BE" sz="2000" b="1" dirty="0" smtClean="0">
                <a:solidFill>
                  <a:srgbClr val="FF0000"/>
                </a:solidFill>
              </a:rPr>
              <a:t>(Résistances)</a:t>
            </a:r>
          </a:p>
          <a:p>
            <a:pPr algn="ctr"/>
            <a:r>
              <a:rPr lang="fr-BE" sz="2000" b="1" dirty="0" smtClean="0">
                <a:solidFill>
                  <a:srgbClr val="FF0000"/>
                </a:solidFill>
              </a:rPr>
              <a:t>(freins)</a:t>
            </a:r>
            <a:endParaRPr lang="fr-BE" sz="2000" b="1" dirty="0">
              <a:solidFill>
                <a:srgbClr val="FF0000"/>
              </a:solidFill>
            </a:endParaRPr>
          </a:p>
        </p:txBody>
      </p:sp>
      <p:pic>
        <p:nvPicPr>
          <p:cNvPr id="60" name="Image 5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09" b="17839"/>
          <a:stretch/>
        </p:blipFill>
        <p:spPr>
          <a:xfrm>
            <a:off x="2367788" y="2605562"/>
            <a:ext cx="1925466" cy="1976644"/>
          </a:xfrm>
          <a:prstGeom prst="rect">
            <a:avLst/>
          </a:prstGeom>
        </p:spPr>
      </p:pic>
      <p:sp>
        <p:nvSpPr>
          <p:cNvPr id="61" name="Flèche vers le bas 60"/>
          <p:cNvSpPr/>
          <p:nvPr/>
        </p:nvSpPr>
        <p:spPr>
          <a:xfrm>
            <a:off x="4293254" y="2763598"/>
            <a:ext cx="1054545" cy="2527712"/>
          </a:xfrm>
          <a:prstGeom prst="downArrow">
            <a:avLst/>
          </a:prstGeom>
          <a:solidFill>
            <a:srgbClr val="FF0000">
              <a:alpha val="5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62" name="Flèche vers le haut 61"/>
          <p:cNvSpPr/>
          <p:nvPr/>
        </p:nvSpPr>
        <p:spPr>
          <a:xfrm>
            <a:off x="4928895" y="1145208"/>
            <a:ext cx="1123516" cy="2963608"/>
          </a:xfrm>
          <a:prstGeom prst="upArrow">
            <a:avLst/>
          </a:prstGeom>
          <a:solidFill>
            <a:srgbClr val="66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63" name="ZoneTexte 62"/>
          <p:cNvSpPr txBox="1"/>
          <p:nvPr/>
        </p:nvSpPr>
        <p:spPr>
          <a:xfrm>
            <a:off x="5181372" y="1969127"/>
            <a:ext cx="5790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BE" sz="3200" b="1" dirty="0" smtClean="0"/>
              <a:t>F+</a:t>
            </a:r>
            <a:endParaRPr lang="fr-BE" sz="3200" b="1" dirty="0"/>
          </a:p>
        </p:txBody>
      </p:sp>
      <p:sp>
        <p:nvSpPr>
          <p:cNvPr id="64" name="ZoneTexte 63"/>
          <p:cNvSpPr txBox="1"/>
          <p:nvPr/>
        </p:nvSpPr>
        <p:spPr>
          <a:xfrm>
            <a:off x="4612656" y="3525961"/>
            <a:ext cx="6030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BE" sz="3200" b="1" dirty="0" smtClean="0"/>
              <a:t>F-</a:t>
            </a:r>
            <a:r>
              <a:rPr lang="fr-BE" sz="3600" b="1" dirty="0" smtClean="0"/>
              <a:t> </a:t>
            </a:r>
            <a:endParaRPr lang="fr-BE" sz="3600" b="1" dirty="0"/>
          </a:p>
        </p:txBody>
      </p:sp>
      <p:sp>
        <p:nvSpPr>
          <p:cNvPr id="53" name="ZoneTexte 52"/>
          <p:cNvSpPr txBox="1"/>
          <p:nvPr/>
        </p:nvSpPr>
        <p:spPr>
          <a:xfrm>
            <a:off x="2307009" y="-39061"/>
            <a:ext cx="40920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800" b="1" dirty="0" smtClean="0">
                <a:solidFill>
                  <a:srgbClr val="FF0000"/>
                </a:solidFill>
              </a:rPr>
              <a:t>M</a:t>
            </a:r>
            <a:r>
              <a:rPr lang="fr-BE" sz="2800" b="1" dirty="0" smtClean="0"/>
              <a:t>éta</a:t>
            </a:r>
            <a:r>
              <a:rPr lang="fr-BE" sz="2800" b="1" dirty="0" smtClean="0">
                <a:solidFill>
                  <a:srgbClr val="FF0000"/>
                </a:solidFill>
              </a:rPr>
              <a:t> M</a:t>
            </a:r>
            <a:r>
              <a:rPr lang="fr-BE" sz="2800" b="1" dirty="0" smtClean="0"/>
              <a:t>acro </a:t>
            </a:r>
            <a:r>
              <a:rPr lang="fr-BE" sz="2800" b="1" dirty="0" smtClean="0">
                <a:solidFill>
                  <a:srgbClr val="FF0000"/>
                </a:solidFill>
              </a:rPr>
              <a:t>D</a:t>
            </a:r>
            <a:r>
              <a:rPr lang="fr-BE" sz="2800" b="1" dirty="0" smtClean="0"/>
              <a:t>écision  PRE</a:t>
            </a:r>
            <a:endParaRPr lang="fr-BE" sz="2800" b="1" dirty="0"/>
          </a:p>
        </p:txBody>
      </p:sp>
      <p:sp>
        <p:nvSpPr>
          <p:cNvPr id="3" name="ZoneTexte 2"/>
          <p:cNvSpPr txBox="1"/>
          <p:nvPr/>
        </p:nvSpPr>
        <p:spPr>
          <a:xfrm rot="19368182">
            <a:off x="10878239" y="3895418"/>
            <a:ext cx="15209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b="1" dirty="0" err="1" smtClean="0"/>
              <a:t>Debriefing</a:t>
            </a:r>
            <a:endParaRPr lang="fr-BE" sz="2400" b="1" dirty="0"/>
          </a:p>
        </p:txBody>
      </p:sp>
      <p:pic>
        <p:nvPicPr>
          <p:cNvPr id="65" name="Image 64"/>
          <p:cNvPicPr>
            <a:picLocks noChangeAspect="1"/>
          </p:cNvPicPr>
          <p:nvPr/>
        </p:nvPicPr>
        <p:blipFill rotWithShape="1">
          <a:blip r:embed="rId8"/>
          <a:srcRect l="25572" t="32266" r="36878" b="15823"/>
          <a:stretch/>
        </p:blipFill>
        <p:spPr>
          <a:xfrm flipH="1">
            <a:off x="11047450" y="2159826"/>
            <a:ext cx="722376" cy="555570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5622763" y="377784"/>
            <a:ext cx="214584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BE" sz="2400" b="1" dirty="0" smtClean="0">
                <a:solidFill>
                  <a:srgbClr val="000099"/>
                </a:solidFill>
              </a:rPr>
              <a:t>Perceptions de </a:t>
            </a:r>
            <a:endParaRPr lang="fr-BE" sz="2400" b="1" dirty="0">
              <a:solidFill>
                <a:srgbClr val="000099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(2018). Métacognition et Métadécision de témoins dans l'application de la RCP. Printemps Pédagogique en Sciences de la Santé. SimUSanté Univ. Amiens.  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9F63D-E1DA-4F2E-B34D-392CCE666DE1}" type="slidenum">
              <a:rPr lang="fr-BE" smtClean="0"/>
              <a:t>14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61711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6" grpId="0"/>
      <p:bldP spid="47" grpId="0"/>
      <p:bldP spid="51" grpId="0"/>
      <p:bldP spid="59" grpId="0"/>
      <p:bldP spid="61" grpId="0" animBg="1"/>
      <p:bldP spid="64" grpId="0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0474" y="2168834"/>
            <a:ext cx="1139355" cy="916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e 1"/>
          <p:cNvGrpSpPr/>
          <p:nvPr/>
        </p:nvGrpSpPr>
        <p:grpSpPr>
          <a:xfrm>
            <a:off x="5564248" y="5191962"/>
            <a:ext cx="894721" cy="1080743"/>
            <a:chOff x="2048187" y="1404748"/>
            <a:chExt cx="894721" cy="1080743"/>
          </a:xfrm>
        </p:grpSpPr>
        <p:sp>
          <p:nvSpPr>
            <p:cNvPr id="7" name="Ellipse 6"/>
            <p:cNvSpPr/>
            <p:nvPr/>
          </p:nvSpPr>
          <p:spPr>
            <a:xfrm>
              <a:off x="2048187" y="1404748"/>
              <a:ext cx="894721" cy="1080743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8" name="Ellipse 7"/>
            <p:cNvSpPr/>
            <p:nvPr/>
          </p:nvSpPr>
          <p:spPr>
            <a:xfrm>
              <a:off x="2322002" y="1725371"/>
              <a:ext cx="169688" cy="146736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9" name="Ellipse 8"/>
            <p:cNvSpPr/>
            <p:nvPr/>
          </p:nvSpPr>
          <p:spPr>
            <a:xfrm>
              <a:off x="2561426" y="1732204"/>
              <a:ext cx="169688" cy="146736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10" name="Ellipse 9"/>
            <p:cNvSpPr/>
            <p:nvPr/>
          </p:nvSpPr>
          <p:spPr>
            <a:xfrm>
              <a:off x="2244554" y="1725410"/>
              <a:ext cx="231393" cy="279885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11" name="Ellipse 10"/>
            <p:cNvSpPr/>
            <p:nvPr/>
          </p:nvSpPr>
          <p:spPr>
            <a:xfrm>
              <a:off x="2507435" y="1732204"/>
              <a:ext cx="229790" cy="279885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</p:grpSp>
      <p:sp>
        <p:nvSpPr>
          <p:cNvPr id="22" name="Pensées 21"/>
          <p:cNvSpPr/>
          <p:nvPr/>
        </p:nvSpPr>
        <p:spPr>
          <a:xfrm>
            <a:off x="5695409" y="447857"/>
            <a:ext cx="2809565" cy="5353854"/>
          </a:xfrm>
          <a:prstGeom prst="cloudCallout">
            <a:avLst>
              <a:gd name="adj1" fmla="val -11693"/>
              <a:gd name="adj2" fmla="val 33185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grpSp>
        <p:nvGrpSpPr>
          <p:cNvPr id="28" name="Groupe 27"/>
          <p:cNvGrpSpPr/>
          <p:nvPr/>
        </p:nvGrpSpPr>
        <p:grpSpPr>
          <a:xfrm>
            <a:off x="10973457" y="2838530"/>
            <a:ext cx="1012621" cy="1010596"/>
            <a:chOff x="3257485" y="3482855"/>
            <a:chExt cx="2918870" cy="2666949"/>
          </a:xfrm>
        </p:grpSpPr>
        <p:sp>
          <p:nvSpPr>
            <p:cNvPr id="29" name="Ellipse 28"/>
            <p:cNvSpPr/>
            <p:nvPr/>
          </p:nvSpPr>
          <p:spPr>
            <a:xfrm>
              <a:off x="4519005" y="4238816"/>
              <a:ext cx="1657350" cy="191098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30" name="Ellipse 29"/>
            <p:cNvSpPr/>
            <p:nvPr/>
          </p:nvSpPr>
          <p:spPr>
            <a:xfrm>
              <a:off x="4860728" y="4689948"/>
              <a:ext cx="314325" cy="25218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31" name="Ellipse 30"/>
            <p:cNvSpPr/>
            <p:nvPr/>
          </p:nvSpPr>
          <p:spPr>
            <a:xfrm>
              <a:off x="5347680" y="4713298"/>
              <a:ext cx="314325" cy="25218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32" name="Ellipse 31"/>
            <p:cNvSpPr/>
            <p:nvPr/>
          </p:nvSpPr>
          <p:spPr>
            <a:xfrm>
              <a:off x="4860728" y="4701623"/>
              <a:ext cx="428625" cy="48101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33" name="Ellipse 32"/>
            <p:cNvSpPr/>
            <p:nvPr/>
          </p:nvSpPr>
          <p:spPr>
            <a:xfrm>
              <a:off x="5347680" y="4713298"/>
              <a:ext cx="425655" cy="48101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34" name="Pensées 33"/>
            <p:cNvSpPr/>
            <p:nvPr/>
          </p:nvSpPr>
          <p:spPr>
            <a:xfrm>
              <a:off x="3257485" y="3482855"/>
              <a:ext cx="2414587" cy="860012"/>
            </a:xfrm>
            <a:prstGeom prst="cloudCallout">
              <a:avLst>
                <a:gd name="adj1" fmla="val 18085"/>
                <a:gd name="adj2" fmla="val 70215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</p:grpSp>
      <p:grpSp>
        <p:nvGrpSpPr>
          <p:cNvPr id="35" name="Groupe 34"/>
          <p:cNvGrpSpPr/>
          <p:nvPr/>
        </p:nvGrpSpPr>
        <p:grpSpPr>
          <a:xfrm>
            <a:off x="9970888" y="1177977"/>
            <a:ext cx="831028" cy="893388"/>
            <a:chOff x="1423996" y="4303803"/>
            <a:chExt cx="2414587" cy="2418474"/>
          </a:xfrm>
        </p:grpSpPr>
        <p:sp>
          <p:nvSpPr>
            <p:cNvPr id="36" name="Ellipse 35"/>
            <p:cNvSpPr/>
            <p:nvPr/>
          </p:nvSpPr>
          <p:spPr>
            <a:xfrm>
              <a:off x="1696627" y="4864902"/>
              <a:ext cx="1657350" cy="1857375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37" name="Ellipse 36"/>
            <p:cNvSpPr/>
            <p:nvPr/>
          </p:nvSpPr>
          <p:spPr>
            <a:xfrm>
              <a:off x="2125840" y="5404321"/>
              <a:ext cx="314325" cy="25218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38" name="Ellipse 37"/>
            <p:cNvSpPr/>
            <p:nvPr/>
          </p:nvSpPr>
          <p:spPr>
            <a:xfrm>
              <a:off x="2603883" y="5428819"/>
              <a:ext cx="314325" cy="25218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39" name="Ellipse 38"/>
            <p:cNvSpPr/>
            <p:nvPr/>
          </p:nvSpPr>
          <p:spPr>
            <a:xfrm>
              <a:off x="2060370" y="5415996"/>
              <a:ext cx="428625" cy="48101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40" name="Ellipse 39"/>
            <p:cNvSpPr/>
            <p:nvPr/>
          </p:nvSpPr>
          <p:spPr>
            <a:xfrm>
              <a:off x="2547322" y="5427671"/>
              <a:ext cx="425655" cy="48101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41" name="Pensées 40"/>
            <p:cNvSpPr/>
            <p:nvPr/>
          </p:nvSpPr>
          <p:spPr>
            <a:xfrm>
              <a:off x="1423996" y="4303803"/>
              <a:ext cx="2414587" cy="860012"/>
            </a:xfrm>
            <a:prstGeom prst="cloudCallout">
              <a:avLst>
                <a:gd name="adj1" fmla="val 6978"/>
                <a:gd name="adj2" fmla="val 55855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</p:grpSp>
      <p:sp>
        <p:nvSpPr>
          <p:cNvPr id="49" name="ZoneTexte 48"/>
          <p:cNvSpPr txBox="1"/>
          <p:nvPr/>
        </p:nvSpPr>
        <p:spPr>
          <a:xfrm>
            <a:off x="9790101" y="394051"/>
            <a:ext cx="10118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BE" sz="2400" b="1" dirty="0" smtClean="0">
                <a:solidFill>
                  <a:srgbClr val="FF0000"/>
                </a:solidFill>
              </a:rPr>
              <a:t>PER </a:t>
            </a:r>
          </a:p>
          <a:p>
            <a:pPr algn="ctr"/>
            <a:r>
              <a:rPr lang="fr-BE" sz="2400" b="1" dirty="0" smtClean="0">
                <a:solidFill>
                  <a:srgbClr val="FF0000"/>
                </a:solidFill>
              </a:rPr>
              <a:t>Action</a:t>
            </a:r>
            <a:endParaRPr lang="fr-BE" sz="2400" b="1" dirty="0">
              <a:solidFill>
                <a:srgbClr val="FF0000"/>
              </a:solidFill>
            </a:endParaRPr>
          </a:p>
        </p:txBody>
      </p:sp>
      <p:sp>
        <p:nvSpPr>
          <p:cNvPr id="50" name="ZoneTexte 49"/>
          <p:cNvSpPr txBox="1"/>
          <p:nvPr/>
        </p:nvSpPr>
        <p:spPr>
          <a:xfrm>
            <a:off x="11065671" y="447856"/>
            <a:ext cx="10118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b="1" dirty="0" smtClean="0">
                <a:solidFill>
                  <a:srgbClr val="FF0000"/>
                </a:solidFill>
              </a:rPr>
              <a:t>POST </a:t>
            </a:r>
          </a:p>
          <a:p>
            <a:r>
              <a:rPr lang="fr-BE" sz="2400" b="1" dirty="0" smtClean="0">
                <a:solidFill>
                  <a:srgbClr val="FF0000"/>
                </a:solidFill>
              </a:rPr>
              <a:t>Action</a:t>
            </a:r>
            <a:endParaRPr lang="fr-BE" sz="2400" b="1" dirty="0">
              <a:solidFill>
                <a:srgbClr val="FF0000"/>
              </a:solidFill>
            </a:endParaRPr>
          </a:p>
        </p:txBody>
      </p:sp>
      <p:cxnSp>
        <p:nvCxnSpPr>
          <p:cNvPr id="52" name="Connecteur droit 51"/>
          <p:cNvCxnSpPr/>
          <p:nvPr/>
        </p:nvCxnSpPr>
        <p:spPr>
          <a:xfrm>
            <a:off x="9477419" y="1225048"/>
            <a:ext cx="48927" cy="4340431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4131" y="631517"/>
            <a:ext cx="2196697" cy="2079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" name="ZoneTexte 54"/>
          <p:cNvSpPr txBox="1"/>
          <p:nvPr/>
        </p:nvSpPr>
        <p:spPr>
          <a:xfrm>
            <a:off x="7868666" y="1507462"/>
            <a:ext cx="8627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b="1" dirty="0"/>
              <a:t>OSER</a:t>
            </a:r>
            <a:endParaRPr lang="fr-BE" b="1" dirty="0"/>
          </a:p>
        </p:txBody>
      </p:sp>
      <p:cxnSp>
        <p:nvCxnSpPr>
          <p:cNvPr id="56" name="Connecteur droit 55"/>
          <p:cNvCxnSpPr/>
          <p:nvPr/>
        </p:nvCxnSpPr>
        <p:spPr>
          <a:xfrm>
            <a:off x="10924530" y="950879"/>
            <a:ext cx="48927" cy="4340431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2" descr="Engins, Cog, Roue, Métal, Indastrial, Mécanisme, Rac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9920" y="3552495"/>
            <a:ext cx="1882827" cy="1882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ZoneTexte 42"/>
          <p:cNvSpPr txBox="1"/>
          <p:nvPr/>
        </p:nvSpPr>
        <p:spPr>
          <a:xfrm>
            <a:off x="6192394" y="4263075"/>
            <a:ext cx="14246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BE" b="1" dirty="0" smtClean="0">
                <a:solidFill>
                  <a:srgbClr val="0000CC"/>
                </a:solidFill>
              </a:rPr>
              <a:t>compétence</a:t>
            </a:r>
            <a:r>
              <a:rPr lang="fr-BE" sz="2400" b="1" dirty="0" smtClean="0"/>
              <a:t> </a:t>
            </a:r>
            <a:endParaRPr lang="fr-BE" sz="2400" b="1" dirty="0"/>
          </a:p>
        </p:txBody>
      </p:sp>
      <p:pic>
        <p:nvPicPr>
          <p:cNvPr id="44" name="Picture 2" descr="Engins, Cog, Roue, Métal, Indastrial, Mécanisme, Rack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89353">
            <a:off x="6087352" y="2212758"/>
            <a:ext cx="1368152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Engins, Cog, Roue, Métal, Indastrial, Mécanisme, Rack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609" y="865429"/>
            <a:ext cx="1368152" cy="1368152"/>
          </a:xfrm>
          <a:prstGeom prst="rect">
            <a:avLst/>
          </a:prstGeom>
          <a:noFill/>
          <a:extLst/>
        </p:spPr>
      </p:pic>
      <p:sp>
        <p:nvSpPr>
          <p:cNvPr id="46" name="ZoneTexte 45"/>
          <p:cNvSpPr txBox="1"/>
          <p:nvPr/>
        </p:nvSpPr>
        <p:spPr>
          <a:xfrm>
            <a:off x="6297146" y="1293465"/>
            <a:ext cx="7970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b="1" dirty="0">
                <a:solidFill>
                  <a:srgbClr val="0000CC"/>
                </a:solidFill>
              </a:rPr>
              <a:t>Valeur</a:t>
            </a:r>
          </a:p>
        </p:txBody>
      </p:sp>
      <p:sp>
        <p:nvSpPr>
          <p:cNvPr id="47" name="ZoneTexte 46"/>
          <p:cNvSpPr txBox="1"/>
          <p:nvPr/>
        </p:nvSpPr>
        <p:spPr>
          <a:xfrm>
            <a:off x="6238984" y="2712168"/>
            <a:ext cx="97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b="1" dirty="0">
                <a:solidFill>
                  <a:srgbClr val="0000CC"/>
                </a:solidFill>
              </a:rPr>
              <a:t>contrôle</a:t>
            </a:r>
          </a:p>
        </p:txBody>
      </p:sp>
      <p:pic>
        <p:nvPicPr>
          <p:cNvPr id="48" name="Image 4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5" b="12740"/>
          <a:stretch>
            <a:fillRect/>
          </a:stretch>
        </p:blipFill>
        <p:spPr bwMode="auto">
          <a:xfrm>
            <a:off x="371159" y="2100614"/>
            <a:ext cx="1688909" cy="1933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ZoneTexte 50"/>
          <p:cNvSpPr txBox="1"/>
          <p:nvPr/>
        </p:nvSpPr>
        <p:spPr>
          <a:xfrm>
            <a:off x="391422" y="4251466"/>
            <a:ext cx="14430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BE" b="1" dirty="0">
                <a:solidFill>
                  <a:srgbClr val="006600"/>
                </a:solidFill>
              </a:rPr>
              <a:t>Rolland VIAU</a:t>
            </a:r>
          </a:p>
          <a:p>
            <a:pPr algn="ctr"/>
            <a:r>
              <a:rPr lang="fr-BE" b="1" dirty="0">
                <a:solidFill>
                  <a:srgbClr val="006600"/>
                </a:solidFill>
              </a:rPr>
              <a:t>2006</a:t>
            </a:r>
          </a:p>
        </p:txBody>
      </p:sp>
      <p:sp>
        <p:nvSpPr>
          <p:cNvPr id="57" name="ZoneTexte 56"/>
          <p:cNvSpPr txBox="1"/>
          <p:nvPr/>
        </p:nvSpPr>
        <p:spPr>
          <a:xfrm>
            <a:off x="60600" y="646357"/>
            <a:ext cx="475829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b="1" dirty="0" smtClean="0">
                <a:solidFill>
                  <a:srgbClr val="006600"/>
                </a:solidFill>
              </a:rPr>
              <a:t>Quelles composantes SUBJECTIVES </a:t>
            </a:r>
          </a:p>
          <a:p>
            <a:r>
              <a:rPr lang="fr-BE" sz="2400" b="1" dirty="0" smtClean="0">
                <a:solidFill>
                  <a:srgbClr val="006600"/>
                </a:solidFill>
              </a:rPr>
              <a:t>de la </a:t>
            </a:r>
            <a:r>
              <a:rPr lang="fr-BE" sz="2400" b="1" u="sng" dirty="0" smtClean="0">
                <a:solidFill>
                  <a:srgbClr val="000099"/>
                </a:solidFill>
              </a:rPr>
              <a:t>Motivation à s’engager</a:t>
            </a:r>
            <a:r>
              <a:rPr lang="fr-BE" sz="2400" b="1" dirty="0" smtClean="0">
                <a:solidFill>
                  <a:srgbClr val="000099"/>
                </a:solidFill>
              </a:rPr>
              <a:t> </a:t>
            </a:r>
          </a:p>
          <a:p>
            <a:r>
              <a:rPr lang="fr-BE" sz="2400" b="1" dirty="0" smtClean="0">
                <a:solidFill>
                  <a:srgbClr val="006600"/>
                </a:solidFill>
              </a:rPr>
              <a:t>et à persévérer ?  </a:t>
            </a:r>
            <a:endParaRPr lang="fr-BE" sz="2000" b="1" dirty="0">
              <a:solidFill>
                <a:srgbClr val="000099"/>
              </a:solidFill>
            </a:endParaRPr>
          </a:p>
        </p:txBody>
      </p:sp>
      <p:sp>
        <p:nvSpPr>
          <p:cNvPr id="59" name="ZoneTexte 58"/>
          <p:cNvSpPr txBox="1"/>
          <p:nvPr/>
        </p:nvSpPr>
        <p:spPr>
          <a:xfrm>
            <a:off x="2460423" y="4724740"/>
            <a:ext cx="1608389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BE" sz="2000" b="1" dirty="0">
                <a:solidFill>
                  <a:srgbClr val="FF0000"/>
                </a:solidFill>
              </a:rPr>
              <a:t>Motivation à </a:t>
            </a:r>
          </a:p>
          <a:p>
            <a:pPr algn="ctr"/>
            <a:r>
              <a:rPr lang="fr-BE" sz="2000" b="1" dirty="0" smtClean="0">
                <a:solidFill>
                  <a:srgbClr val="FF0000"/>
                </a:solidFill>
              </a:rPr>
              <a:t>s’abstenir</a:t>
            </a:r>
          </a:p>
          <a:p>
            <a:pPr algn="ctr"/>
            <a:r>
              <a:rPr lang="fr-BE" sz="2000" b="1" dirty="0" smtClean="0">
                <a:solidFill>
                  <a:srgbClr val="FF0000"/>
                </a:solidFill>
              </a:rPr>
              <a:t>ou fuir</a:t>
            </a:r>
          </a:p>
          <a:p>
            <a:pPr algn="ctr"/>
            <a:r>
              <a:rPr lang="fr-BE" sz="2000" b="1" dirty="0" smtClean="0">
                <a:solidFill>
                  <a:srgbClr val="FF0000"/>
                </a:solidFill>
              </a:rPr>
              <a:t>(Résistances)</a:t>
            </a:r>
          </a:p>
          <a:p>
            <a:pPr algn="ctr"/>
            <a:r>
              <a:rPr lang="fr-BE" sz="2000" b="1" dirty="0" smtClean="0">
                <a:solidFill>
                  <a:srgbClr val="FF0000"/>
                </a:solidFill>
              </a:rPr>
              <a:t>(freins)</a:t>
            </a:r>
            <a:endParaRPr lang="fr-BE" sz="2000" b="1" dirty="0">
              <a:solidFill>
                <a:srgbClr val="FF0000"/>
              </a:solidFill>
            </a:endParaRPr>
          </a:p>
        </p:txBody>
      </p:sp>
      <p:pic>
        <p:nvPicPr>
          <p:cNvPr id="60" name="Image 5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09" b="17839"/>
          <a:stretch/>
        </p:blipFill>
        <p:spPr>
          <a:xfrm>
            <a:off x="2367788" y="2605562"/>
            <a:ext cx="1925466" cy="1976644"/>
          </a:xfrm>
          <a:prstGeom prst="rect">
            <a:avLst/>
          </a:prstGeom>
        </p:spPr>
      </p:pic>
      <p:sp>
        <p:nvSpPr>
          <p:cNvPr id="61" name="Flèche vers le bas 60"/>
          <p:cNvSpPr/>
          <p:nvPr/>
        </p:nvSpPr>
        <p:spPr>
          <a:xfrm>
            <a:off x="4293254" y="2763598"/>
            <a:ext cx="1054545" cy="2527712"/>
          </a:xfrm>
          <a:prstGeom prst="downArrow">
            <a:avLst/>
          </a:prstGeom>
          <a:solidFill>
            <a:srgbClr val="FF0000">
              <a:alpha val="5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62" name="Flèche vers le haut 61"/>
          <p:cNvSpPr/>
          <p:nvPr/>
        </p:nvSpPr>
        <p:spPr>
          <a:xfrm>
            <a:off x="4928895" y="1145208"/>
            <a:ext cx="1123516" cy="2963608"/>
          </a:xfrm>
          <a:prstGeom prst="upArrow">
            <a:avLst/>
          </a:prstGeom>
          <a:solidFill>
            <a:srgbClr val="66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63" name="ZoneTexte 62"/>
          <p:cNvSpPr txBox="1"/>
          <p:nvPr/>
        </p:nvSpPr>
        <p:spPr>
          <a:xfrm>
            <a:off x="5181372" y="1969127"/>
            <a:ext cx="5790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BE" sz="3200" b="1" dirty="0" smtClean="0"/>
              <a:t>F+</a:t>
            </a:r>
            <a:endParaRPr lang="fr-BE" sz="3200" b="1" dirty="0"/>
          </a:p>
        </p:txBody>
      </p:sp>
      <p:sp>
        <p:nvSpPr>
          <p:cNvPr id="64" name="ZoneTexte 63"/>
          <p:cNvSpPr txBox="1"/>
          <p:nvPr/>
        </p:nvSpPr>
        <p:spPr>
          <a:xfrm>
            <a:off x="4612656" y="3525961"/>
            <a:ext cx="6030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BE" sz="3200" b="1" dirty="0" smtClean="0"/>
              <a:t>F-</a:t>
            </a:r>
            <a:r>
              <a:rPr lang="fr-BE" sz="3600" b="1" dirty="0" smtClean="0"/>
              <a:t> </a:t>
            </a:r>
            <a:endParaRPr lang="fr-BE" sz="3600" b="1" dirty="0"/>
          </a:p>
        </p:txBody>
      </p:sp>
      <p:sp>
        <p:nvSpPr>
          <p:cNvPr id="53" name="ZoneTexte 52"/>
          <p:cNvSpPr txBox="1"/>
          <p:nvPr/>
        </p:nvSpPr>
        <p:spPr>
          <a:xfrm>
            <a:off x="2307009" y="-39061"/>
            <a:ext cx="40920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800" b="1" dirty="0" smtClean="0">
                <a:solidFill>
                  <a:srgbClr val="FF0000"/>
                </a:solidFill>
              </a:rPr>
              <a:t>M</a:t>
            </a:r>
            <a:r>
              <a:rPr lang="fr-BE" sz="2800" b="1" dirty="0" smtClean="0"/>
              <a:t>éta</a:t>
            </a:r>
            <a:r>
              <a:rPr lang="fr-BE" sz="2800" b="1" dirty="0" smtClean="0">
                <a:solidFill>
                  <a:srgbClr val="FF0000"/>
                </a:solidFill>
              </a:rPr>
              <a:t> M</a:t>
            </a:r>
            <a:r>
              <a:rPr lang="fr-BE" sz="2800" b="1" dirty="0" smtClean="0"/>
              <a:t>acro </a:t>
            </a:r>
            <a:r>
              <a:rPr lang="fr-BE" sz="2800" b="1" dirty="0" smtClean="0">
                <a:solidFill>
                  <a:srgbClr val="FF0000"/>
                </a:solidFill>
              </a:rPr>
              <a:t>D</a:t>
            </a:r>
            <a:r>
              <a:rPr lang="fr-BE" sz="2800" b="1" dirty="0" smtClean="0"/>
              <a:t>écision  PRE</a:t>
            </a:r>
            <a:endParaRPr lang="fr-BE" sz="2800" b="1" dirty="0"/>
          </a:p>
        </p:txBody>
      </p:sp>
      <p:sp>
        <p:nvSpPr>
          <p:cNvPr id="3" name="ZoneTexte 2"/>
          <p:cNvSpPr txBox="1"/>
          <p:nvPr/>
        </p:nvSpPr>
        <p:spPr>
          <a:xfrm rot="19368182">
            <a:off x="10878239" y="3895418"/>
            <a:ext cx="15209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b="1" dirty="0" err="1" smtClean="0"/>
              <a:t>Debriefing</a:t>
            </a:r>
            <a:endParaRPr lang="fr-BE" sz="2400" b="1" dirty="0"/>
          </a:p>
        </p:txBody>
      </p:sp>
      <p:pic>
        <p:nvPicPr>
          <p:cNvPr id="65" name="Image 64"/>
          <p:cNvPicPr>
            <a:picLocks noChangeAspect="1"/>
          </p:cNvPicPr>
          <p:nvPr/>
        </p:nvPicPr>
        <p:blipFill rotWithShape="1">
          <a:blip r:embed="rId8"/>
          <a:srcRect l="25572" t="32266" r="36878" b="15823"/>
          <a:stretch/>
        </p:blipFill>
        <p:spPr>
          <a:xfrm flipH="1">
            <a:off x="11047450" y="2159826"/>
            <a:ext cx="722376" cy="555570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5622763" y="377784"/>
            <a:ext cx="214584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BE" sz="2400" b="1" dirty="0" smtClean="0">
                <a:solidFill>
                  <a:srgbClr val="000099"/>
                </a:solidFill>
              </a:rPr>
              <a:t>Perceptions de </a:t>
            </a:r>
            <a:endParaRPr lang="fr-BE" sz="2400" b="1" dirty="0">
              <a:solidFill>
                <a:srgbClr val="000099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(2018). Métacognition et Métadécision de témoins dans l'application de la RCP. Printemps Pédagogique en Sciences de la Santé. SimUSanté Univ. Amiens.  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9F63D-E1DA-4F2E-B34D-392CCE666DE1}" type="slidenum">
              <a:rPr lang="fr-BE" smtClean="0"/>
              <a:t>15</a:t>
            </a:fld>
            <a:endParaRPr lang="fr-BE"/>
          </a:p>
        </p:txBody>
      </p:sp>
      <p:sp>
        <p:nvSpPr>
          <p:cNvPr id="12" name="ZoneTexte 11"/>
          <p:cNvSpPr txBox="1"/>
          <p:nvPr/>
        </p:nvSpPr>
        <p:spPr>
          <a:xfrm rot="20290485">
            <a:off x="554135" y="3215889"/>
            <a:ext cx="3376245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r-BE" sz="2800" b="1" dirty="0" smtClean="0"/>
              <a:t>Théorie des décisions</a:t>
            </a:r>
            <a:endParaRPr lang="fr-BE" sz="2800" b="1" dirty="0"/>
          </a:p>
        </p:txBody>
      </p:sp>
    </p:spTree>
    <p:extLst>
      <p:ext uri="{BB962C8B-B14F-4D97-AF65-F5344CB8AC3E}">
        <p14:creationId xmlns:p14="http://schemas.microsoft.com/office/powerpoint/2010/main" val="4280870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6" grpId="0"/>
      <p:bldP spid="47" grpId="0"/>
      <p:bldP spid="51" grpId="0"/>
      <p:bldP spid="59" grpId="0"/>
      <p:bldP spid="61" grpId="0" animBg="1"/>
      <p:bldP spid="64" grpId="0"/>
      <p:bldP spid="13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Espace réservé du numéro de diapositive 3"/>
          <p:cNvSpPr>
            <a:spLocks noGrp="1"/>
          </p:cNvSpPr>
          <p:nvPr>
            <p:ph type="sldNum" sz="quarter" idx="11"/>
          </p:nvPr>
        </p:nvSpPr>
        <p:spPr>
          <a:xfrm>
            <a:off x="10018714" y="6261658"/>
            <a:ext cx="649287" cy="476250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B1A1E07-14A9-4676-AEF3-F7E807C61313}" type="slidenum">
              <a:rPr lang="fr-FR" altLang="fr-FR" sz="1600">
                <a:latin typeface="Times New Roman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16</a:t>
            </a:fld>
            <a:endParaRPr lang="fr-FR" altLang="fr-FR" sz="1600">
              <a:latin typeface="Times New Roman" pitchFamily="18" charset="0"/>
            </a:endParaRPr>
          </a:p>
        </p:txBody>
      </p:sp>
      <p:sp>
        <p:nvSpPr>
          <p:cNvPr id="80900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0"/>
            <a:ext cx="7772400" cy="762000"/>
          </a:xfrm>
        </p:spPr>
        <p:txBody>
          <a:bodyPr/>
          <a:lstStyle/>
          <a:p>
            <a:r>
              <a:rPr lang="fr-BE" altLang="fr-FR" sz="4000" b="1" dirty="0"/>
              <a:t>Histoire de la Théorie des décisions</a:t>
            </a:r>
          </a:p>
        </p:txBody>
      </p:sp>
      <p:grpSp>
        <p:nvGrpSpPr>
          <p:cNvPr id="10255" name="Group 15"/>
          <p:cNvGrpSpPr>
            <a:grpSpLocks/>
          </p:cNvGrpSpPr>
          <p:nvPr/>
        </p:nvGrpSpPr>
        <p:grpSpPr bwMode="auto">
          <a:xfrm>
            <a:off x="1676400" y="762000"/>
            <a:ext cx="2241550" cy="5581650"/>
            <a:chOff x="96" y="480"/>
            <a:chExt cx="1412" cy="3516"/>
          </a:xfrm>
        </p:grpSpPr>
        <p:pic>
          <p:nvPicPr>
            <p:cNvPr id="80914" name="Picture 3" descr="Aristot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480"/>
              <a:ext cx="1268" cy="1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0915" name="Text Box 6"/>
            <p:cNvSpPr txBox="1">
              <a:spLocks noChangeArrowheads="1"/>
            </p:cNvSpPr>
            <p:nvPr/>
          </p:nvSpPr>
          <p:spPr bwMode="auto">
            <a:xfrm>
              <a:off x="407" y="2143"/>
              <a:ext cx="826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BE" altLang="fr-FR" sz="2000">
                  <a:latin typeface="Times New Roman" pitchFamily="18" charset="0"/>
                </a:rPr>
                <a:t>Aristote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BE" altLang="fr-FR" sz="2000">
                  <a:latin typeface="Times New Roman" pitchFamily="18" charset="0"/>
                </a:rPr>
                <a:t>Macédoine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BE" altLang="fr-FR" sz="2000">
                  <a:latin typeface="Times New Roman" pitchFamily="18" charset="0"/>
                </a:rPr>
                <a:t>350 ACN</a:t>
              </a:r>
              <a:endParaRPr lang="fr-BE" altLang="fr-FR" sz="900">
                <a:latin typeface="Times New Roman" pitchFamily="18" charset="0"/>
              </a:endParaRPr>
            </a:p>
          </p:txBody>
        </p:sp>
        <p:sp>
          <p:nvSpPr>
            <p:cNvPr id="80916" name="Text Box 11"/>
            <p:cNvSpPr txBox="1">
              <a:spLocks noChangeArrowheads="1"/>
            </p:cNvSpPr>
            <p:nvPr/>
          </p:nvSpPr>
          <p:spPr bwMode="auto">
            <a:xfrm>
              <a:off x="96" y="2736"/>
              <a:ext cx="1392" cy="12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BE" altLang="fr-FR" sz="2000">
                  <a:solidFill>
                    <a:srgbClr val="009900"/>
                  </a:solidFill>
                  <a:latin typeface="Times New Roman" pitchFamily="18" charset="0"/>
                </a:rPr>
                <a:t>Ethique à Nicomaque :</a:t>
              </a:r>
              <a:r>
                <a:rPr lang="fr-BE" altLang="fr-FR" sz="2000">
                  <a:latin typeface="Times New Roman" pitchFamily="18" charset="0"/>
                </a:rPr>
                <a:t> L’homme doit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BE" altLang="fr-FR" sz="2000">
                  <a:latin typeface="Times New Roman" pitchFamily="18" charset="0"/>
                </a:rPr>
                <a:t> se contenter du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BE" altLang="fr-FR" sz="2000">
                  <a:latin typeface="Times New Roman" pitchFamily="18" charset="0"/>
                </a:rPr>
                <a:t> </a:t>
              </a:r>
              <a:r>
                <a:rPr lang="fr-BE" altLang="fr-FR" sz="2000" b="1">
                  <a:solidFill>
                    <a:schemeClr val="accent2"/>
                  </a:solidFill>
                  <a:latin typeface="Times New Roman" pitchFamily="18" charset="0"/>
                </a:rPr>
                <a:t>meilleur</a:t>
              </a:r>
              <a:r>
                <a:rPr lang="fr-BE" altLang="fr-FR" sz="2000">
                  <a:latin typeface="Times New Roman" pitchFamily="18" charset="0"/>
                </a:rPr>
                <a:t>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BE" altLang="fr-FR" sz="2000" b="1">
                  <a:solidFill>
                    <a:srgbClr val="FF0000"/>
                  </a:solidFill>
                  <a:latin typeface="Times New Roman" pitchFamily="18" charset="0"/>
                </a:rPr>
                <a:t>possible</a:t>
              </a:r>
              <a:r>
                <a:rPr lang="fr-BE" altLang="fr-FR" sz="2000">
                  <a:latin typeface="Times New Roman" pitchFamily="18" charset="0"/>
                </a:rPr>
                <a:t>.</a:t>
              </a:r>
              <a:endParaRPr lang="fr-BE" altLang="fr-FR" sz="800">
                <a:latin typeface="Times New Roman" pitchFamily="18" charset="0"/>
              </a:endParaRPr>
            </a:p>
          </p:txBody>
        </p:sp>
      </p:grpSp>
      <p:grpSp>
        <p:nvGrpSpPr>
          <p:cNvPr id="10256" name="Group 16"/>
          <p:cNvGrpSpPr>
            <a:grpSpLocks/>
          </p:cNvGrpSpPr>
          <p:nvPr/>
        </p:nvGrpSpPr>
        <p:grpSpPr bwMode="auto">
          <a:xfrm>
            <a:off x="4316414" y="838201"/>
            <a:ext cx="1893887" cy="5662613"/>
            <a:chOff x="1759" y="528"/>
            <a:chExt cx="1193" cy="3567"/>
          </a:xfrm>
        </p:grpSpPr>
        <p:pic>
          <p:nvPicPr>
            <p:cNvPr id="80911" name="Picture 9" descr="Pascal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6" y="528"/>
              <a:ext cx="1089" cy="1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0912" name="Text Box 10"/>
            <p:cNvSpPr txBox="1">
              <a:spLocks noChangeArrowheads="1"/>
            </p:cNvSpPr>
            <p:nvPr/>
          </p:nvSpPr>
          <p:spPr bwMode="auto">
            <a:xfrm>
              <a:off x="1862" y="2121"/>
              <a:ext cx="963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BE" altLang="fr-FR" sz="2000">
                  <a:latin typeface="Times New Roman" pitchFamily="18" charset="0"/>
                </a:rPr>
                <a:t>Blaise Pascal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BE" altLang="fr-FR" sz="2000">
                  <a:latin typeface="Times New Roman" pitchFamily="18" charset="0"/>
                </a:rPr>
                <a:t> Paris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BE" altLang="fr-FR" sz="2000">
                  <a:latin typeface="Times New Roman" pitchFamily="18" charset="0"/>
                </a:rPr>
                <a:t>1662</a:t>
              </a:r>
              <a:endParaRPr lang="fr-BE" altLang="fr-FR" sz="900">
                <a:latin typeface="Times New Roman" pitchFamily="18" charset="0"/>
              </a:endParaRPr>
            </a:p>
          </p:txBody>
        </p:sp>
        <p:sp>
          <p:nvSpPr>
            <p:cNvPr id="80913" name="Text Box 12"/>
            <p:cNvSpPr txBox="1">
              <a:spLocks noChangeArrowheads="1"/>
            </p:cNvSpPr>
            <p:nvPr/>
          </p:nvSpPr>
          <p:spPr bwMode="auto">
            <a:xfrm>
              <a:off x="1759" y="2748"/>
              <a:ext cx="1193" cy="13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BE" altLang="fr-FR" sz="2000">
                  <a:solidFill>
                    <a:srgbClr val="009900"/>
                  </a:solidFill>
                  <a:latin typeface="Times New Roman" pitchFamily="18" charset="0"/>
                </a:rPr>
                <a:t>Règle des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BE" altLang="fr-FR" sz="2000">
                  <a:solidFill>
                    <a:srgbClr val="009900"/>
                  </a:solidFill>
                  <a:latin typeface="Times New Roman" pitchFamily="18" charset="0"/>
                </a:rPr>
                <a:t>partis =</a:t>
              </a:r>
              <a:r>
                <a:rPr lang="fr-BE" altLang="fr-FR" sz="2000">
                  <a:latin typeface="Times New Roman" pitchFamily="18" charset="0"/>
                </a:rPr>
                <a:t>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BE" altLang="fr-FR" sz="2000" b="1">
                  <a:solidFill>
                    <a:schemeClr val="accent2"/>
                  </a:solidFill>
                  <a:latin typeface="Times New Roman" pitchFamily="18" charset="0"/>
                </a:rPr>
                <a:t>Gain monétaire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BE" altLang="fr-FR" sz="2000" b="1">
                  <a:solidFill>
                    <a:schemeClr val="accent2"/>
                  </a:solidFill>
                  <a:latin typeface="Times New Roman" pitchFamily="18" charset="0"/>
                </a:rPr>
                <a:t>(valeurs)</a:t>
              </a:r>
              <a:r>
                <a:rPr lang="fr-BE" altLang="fr-FR" sz="2000">
                  <a:latin typeface="Times New Roman" pitchFamily="18" charset="0"/>
                </a:rPr>
                <a:t>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BE" altLang="fr-FR" sz="2000">
                  <a:latin typeface="Times New Roman" pitchFamily="18" charset="0"/>
                </a:rPr>
                <a:t>*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BE" altLang="fr-FR" sz="2000" b="1">
                  <a:solidFill>
                    <a:srgbClr val="FF0000"/>
                  </a:solidFill>
                  <a:latin typeface="Times New Roman" pitchFamily="18" charset="0"/>
                </a:rPr>
                <a:t>probabilité</a:t>
              </a:r>
              <a:r>
                <a:rPr lang="fr-BE" altLang="fr-FR" sz="2000">
                  <a:latin typeface="Times New Roman" pitchFamily="18" charset="0"/>
                </a:rPr>
                <a:t>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fr-BE" altLang="fr-FR" sz="900">
                <a:latin typeface="Times New Roman" pitchFamily="18" charset="0"/>
              </a:endParaRPr>
            </a:p>
          </p:txBody>
        </p:sp>
      </p:grpSp>
      <p:grpSp>
        <p:nvGrpSpPr>
          <p:cNvPr id="10257" name="Group 17"/>
          <p:cNvGrpSpPr>
            <a:grpSpLocks/>
          </p:cNvGrpSpPr>
          <p:nvPr/>
        </p:nvGrpSpPr>
        <p:grpSpPr bwMode="auto">
          <a:xfrm>
            <a:off x="6324601" y="838200"/>
            <a:ext cx="2346325" cy="5443538"/>
            <a:chOff x="3024" y="528"/>
            <a:chExt cx="1478" cy="3429"/>
          </a:xfrm>
        </p:grpSpPr>
        <p:pic>
          <p:nvPicPr>
            <p:cNvPr id="80908" name="Picture 4" descr="Bernouilli Daniel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0" y="528"/>
              <a:ext cx="1280" cy="1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0909" name="Text Box 7"/>
            <p:cNvSpPr txBox="1">
              <a:spLocks noChangeArrowheads="1"/>
            </p:cNvSpPr>
            <p:nvPr/>
          </p:nvSpPr>
          <p:spPr bwMode="auto">
            <a:xfrm>
              <a:off x="3024" y="2112"/>
              <a:ext cx="1478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BE" altLang="fr-FR" sz="2000">
                  <a:latin typeface="Times New Roman" pitchFamily="18" charset="0"/>
                </a:rPr>
                <a:t>Daniel Bernouilli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BE" altLang="fr-FR" sz="2000">
                  <a:latin typeface="Times New Roman" pitchFamily="18" charset="0"/>
                </a:rPr>
                <a:t>St Pétersbourg - Bâle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BE" altLang="fr-FR" sz="2000">
                  <a:latin typeface="Times New Roman" pitchFamily="18" charset="0"/>
                </a:rPr>
                <a:t>1753</a:t>
              </a:r>
            </a:p>
          </p:txBody>
        </p:sp>
        <p:sp>
          <p:nvSpPr>
            <p:cNvPr id="80910" name="Text Box 13"/>
            <p:cNvSpPr txBox="1">
              <a:spLocks noChangeArrowheads="1"/>
            </p:cNvSpPr>
            <p:nvPr/>
          </p:nvSpPr>
          <p:spPr bwMode="auto">
            <a:xfrm>
              <a:off x="3393" y="2736"/>
              <a:ext cx="937" cy="1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BE" altLang="fr-FR" sz="2000">
                  <a:solidFill>
                    <a:srgbClr val="009900"/>
                  </a:solidFill>
                  <a:latin typeface="Times New Roman" pitchFamily="18" charset="0"/>
                </a:rPr>
                <a:t>Espérance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BE" altLang="fr-FR" sz="2000">
                  <a:solidFill>
                    <a:srgbClr val="009900"/>
                  </a:solidFill>
                  <a:latin typeface="Times New Roman" pitchFamily="18" charset="0"/>
                </a:rPr>
                <a:t>math =</a:t>
              </a:r>
              <a:r>
                <a:rPr lang="fr-BE" altLang="fr-FR" sz="2000">
                  <a:latin typeface="Times New Roman" pitchFamily="18" charset="0"/>
                </a:rPr>
                <a:t>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BE" altLang="fr-FR" sz="2000" b="1">
                  <a:solidFill>
                    <a:schemeClr val="accent2"/>
                  </a:solidFill>
                  <a:latin typeface="Times New Roman" pitchFamily="18" charset="0"/>
                </a:rPr>
                <a:t>Utilités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BE" altLang="fr-FR" sz="2000" b="1">
                  <a:solidFill>
                    <a:schemeClr val="accent2"/>
                  </a:solidFill>
                  <a:latin typeface="Times New Roman" pitchFamily="18" charset="0"/>
                </a:rPr>
                <a:t>subjectives</a:t>
              </a:r>
              <a:endParaRPr lang="fr-BE" altLang="fr-FR" sz="2000">
                <a:latin typeface="Times New Roman" pitchFamily="18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BE" altLang="fr-FR" sz="2000">
                  <a:latin typeface="Times New Roman" pitchFamily="18" charset="0"/>
                </a:rPr>
                <a:t>*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BE" altLang="fr-FR" sz="2000" b="1">
                  <a:solidFill>
                    <a:srgbClr val="FF0000"/>
                  </a:solidFill>
                  <a:latin typeface="Times New Roman" pitchFamily="18" charset="0"/>
                </a:rPr>
                <a:t>probabilités</a:t>
              </a:r>
              <a:endParaRPr lang="fr-BE" altLang="fr-FR" sz="800">
                <a:latin typeface="Times New Roman" pitchFamily="18" charset="0"/>
              </a:endParaRPr>
            </a:p>
          </p:txBody>
        </p:sp>
      </p:grpSp>
      <p:grpSp>
        <p:nvGrpSpPr>
          <p:cNvPr id="10258" name="Group 18"/>
          <p:cNvGrpSpPr>
            <a:grpSpLocks/>
          </p:cNvGrpSpPr>
          <p:nvPr/>
        </p:nvGrpSpPr>
        <p:grpSpPr bwMode="auto">
          <a:xfrm>
            <a:off x="8707439" y="838200"/>
            <a:ext cx="1914525" cy="5443538"/>
            <a:chOff x="4525" y="528"/>
            <a:chExt cx="1206" cy="3429"/>
          </a:xfrm>
        </p:grpSpPr>
        <p:pic>
          <p:nvPicPr>
            <p:cNvPr id="80905" name="Picture 5" descr="De Finetti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012" b="9697"/>
            <a:stretch>
              <a:fillRect/>
            </a:stretch>
          </p:blipFill>
          <p:spPr bwMode="auto">
            <a:xfrm>
              <a:off x="4525" y="528"/>
              <a:ext cx="1076" cy="14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0906" name="Text Box 8"/>
            <p:cNvSpPr txBox="1">
              <a:spLocks noChangeArrowheads="1"/>
            </p:cNvSpPr>
            <p:nvPr/>
          </p:nvSpPr>
          <p:spPr bwMode="auto">
            <a:xfrm>
              <a:off x="4532" y="2064"/>
              <a:ext cx="1199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BE" altLang="fr-FR" sz="2000">
                  <a:latin typeface="Times New Roman" pitchFamily="18" charset="0"/>
                </a:rPr>
                <a:t>Bruno De Finetti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BE" altLang="fr-FR" sz="2000">
                  <a:latin typeface="Times New Roman" pitchFamily="18" charset="0"/>
                </a:rPr>
                <a:t>Rome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BE" altLang="fr-FR" sz="2000">
                  <a:latin typeface="Times New Roman" pitchFamily="18" charset="0"/>
                </a:rPr>
                <a:t>1965</a:t>
              </a:r>
            </a:p>
          </p:txBody>
        </p:sp>
        <p:sp>
          <p:nvSpPr>
            <p:cNvPr id="80907" name="Text Box 14"/>
            <p:cNvSpPr txBox="1">
              <a:spLocks noChangeArrowheads="1"/>
            </p:cNvSpPr>
            <p:nvPr/>
          </p:nvSpPr>
          <p:spPr bwMode="auto">
            <a:xfrm>
              <a:off x="4692" y="2736"/>
              <a:ext cx="978" cy="1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BE" altLang="fr-FR" sz="2000">
                  <a:solidFill>
                    <a:srgbClr val="009900"/>
                  </a:solidFill>
                  <a:latin typeface="Times New Roman" pitchFamily="18" charset="0"/>
                </a:rPr>
                <a:t>Espérances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BE" altLang="fr-FR" sz="2000">
                  <a:solidFill>
                    <a:srgbClr val="009900"/>
                  </a:solidFill>
                  <a:latin typeface="Times New Roman" pitchFamily="18" charset="0"/>
                </a:rPr>
                <a:t> math  =</a:t>
              </a:r>
              <a:endParaRPr lang="fr-BE" altLang="fr-FR" sz="2000">
                <a:latin typeface="Times New Roman" pitchFamily="18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BE" altLang="fr-FR" sz="2000" b="1">
                  <a:solidFill>
                    <a:schemeClr val="accent2"/>
                  </a:solidFill>
                  <a:latin typeface="Times New Roman" pitchFamily="18" charset="0"/>
                </a:rPr>
                <a:t>Utilités</a:t>
              </a:r>
              <a:r>
                <a:rPr lang="fr-BE" altLang="fr-FR" sz="2000">
                  <a:latin typeface="Times New Roman" pitchFamily="18" charset="0"/>
                </a:rPr>
                <a:t>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BE" altLang="fr-FR" sz="2000">
                  <a:latin typeface="Times New Roman" pitchFamily="18" charset="0"/>
                </a:rPr>
                <a:t>*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BE" altLang="fr-FR" sz="2000" b="1">
                  <a:solidFill>
                    <a:srgbClr val="FF0000"/>
                  </a:solidFill>
                  <a:latin typeface="Times New Roman" pitchFamily="18" charset="0"/>
                </a:rPr>
                <a:t>probabilités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BE" altLang="fr-FR" sz="2000" b="1">
                  <a:solidFill>
                    <a:srgbClr val="FF0000"/>
                  </a:solidFill>
                  <a:latin typeface="Times New Roman" pitchFamily="18" charset="0"/>
                </a:rPr>
                <a:t>subjectives</a:t>
              </a:r>
              <a:endParaRPr lang="fr-BE" altLang="fr-FR" sz="2000">
                <a:latin typeface="Times New Roman" pitchFamily="18" charset="0"/>
              </a:endParaRPr>
            </a:p>
          </p:txBody>
        </p:sp>
      </p:grp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(2018). Métacognition et Métadécision de témoins dans l'application de la RCP. Printemps Pédagogique en Sciences de la Santé. SimUSanté Univ. Amiens.  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8745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3575" y="1221224"/>
            <a:ext cx="36391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800" b="1" u="sng" dirty="0" smtClean="0">
                <a:solidFill>
                  <a:srgbClr val="006600"/>
                </a:solidFill>
              </a:rPr>
              <a:t>Théorie des décisions </a:t>
            </a:r>
            <a:r>
              <a:rPr lang="fr-BE" sz="2800" b="1" dirty="0" smtClean="0">
                <a:solidFill>
                  <a:srgbClr val="006600"/>
                </a:solidFill>
              </a:rPr>
              <a:t>: 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3381299" y="610491"/>
            <a:ext cx="30638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b="1" dirty="0" smtClean="0"/>
              <a:t>Utilités (valeurs perso)</a:t>
            </a:r>
            <a:endParaRPr lang="fr-BE" sz="2400" b="1" dirty="0"/>
          </a:p>
        </p:txBody>
      </p:sp>
      <p:sp>
        <p:nvSpPr>
          <p:cNvPr id="4" name="ZoneTexte 3"/>
          <p:cNvSpPr txBox="1"/>
          <p:nvPr/>
        </p:nvSpPr>
        <p:spPr>
          <a:xfrm>
            <a:off x="7351841" y="606815"/>
            <a:ext cx="34876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b="1" dirty="0" smtClean="0"/>
              <a:t>Probabilités (subjectives)</a:t>
            </a:r>
            <a:endParaRPr lang="fr-BE" sz="2400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6665731" y="550109"/>
            <a:ext cx="3463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200" b="1" dirty="0" smtClean="0"/>
              <a:t>x</a:t>
            </a:r>
            <a:endParaRPr lang="fr-BE" sz="3200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5146448" y="925890"/>
            <a:ext cx="5196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4000" b="1" dirty="0" smtClean="0"/>
              <a:t>U</a:t>
            </a:r>
            <a:endParaRPr lang="fr-BE" sz="4000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7611692" y="937789"/>
            <a:ext cx="4603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4000" b="1" dirty="0" smtClean="0"/>
              <a:t>p</a:t>
            </a:r>
            <a:endParaRPr lang="fr-BE" sz="4000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6356307" y="1279833"/>
            <a:ext cx="7954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4000" b="1" dirty="0" smtClean="0"/>
              <a:t>Up</a:t>
            </a:r>
            <a:endParaRPr lang="fr-BE" sz="4000" b="1" dirty="0"/>
          </a:p>
        </p:txBody>
      </p:sp>
      <p:sp>
        <p:nvSpPr>
          <p:cNvPr id="9" name="ZoneTexte 8"/>
          <p:cNvSpPr txBox="1"/>
          <p:nvPr/>
        </p:nvSpPr>
        <p:spPr>
          <a:xfrm>
            <a:off x="5513889" y="1843670"/>
            <a:ext cx="29679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b="1" dirty="0" smtClean="0"/>
              <a:t>Utilités probabilisées</a:t>
            </a:r>
            <a:endParaRPr lang="fr-BE" sz="2400" b="1" dirty="0"/>
          </a:p>
        </p:txBody>
      </p:sp>
      <p:sp>
        <p:nvSpPr>
          <p:cNvPr id="10" name="ZoneTexte 9"/>
          <p:cNvSpPr txBox="1"/>
          <p:nvPr/>
        </p:nvSpPr>
        <p:spPr>
          <a:xfrm>
            <a:off x="6328931" y="2240994"/>
            <a:ext cx="10871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3200" b="1" baseline="30000" dirty="0" smtClean="0">
                <a:solidFill>
                  <a:srgbClr val="006600"/>
                </a:solidFill>
              </a:rPr>
              <a:t>+</a:t>
            </a:r>
            <a:r>
              <a:rPr lang="fr-BE" sz="3200" b="1" dirty="0" smtClean="0">
                <a:solidFill>
                  <a:srgbClr val="006600"/>
                </a:solidFill>
              </a:rPr>
              <a:t>U</a:t>
            </a:r>
            <a:r>
              <a:rPr lang="fr-BE" sz="3200" b="1" baseline="-25000" dirty="0" smtClean="0">
                <a:solidFill>
                  <a:srgbClr val="006600"/>
                </a:solidFill>
              </a:rPr>
              <a:t>1</a:t>
            </a:r>
            <a:r>
              <a:rPr lang="fr-BE" sz="3200" b="1" dirty="0" smtClean="0">
                <a:solidFill>
                  <a:srgbClr val="006600"/>
                </a:solidFill>
              </a:rPr>
              <a:t>p</a:t>
            </a:r>
            <a:r>
              <a:rPr lang="fr-BE" sz="3200" b="1" baseline="-25000" dirty="0" smtClean="0">
                <a:solidFill>
                  <a:srgbClr val="006600"/>
                </a:solidFill>
              </a:rPr>
              <a:t>1</a:t>
            </a:r>
            <a:endParaRPr lang="fr-BE" sz="3200" b="1" baseline="-25000" dirty="0">
              <a:solidFill>
                <a:srgbClr val="0066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6294095" y="2686304"/>
            <a:ext cx="11496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3200" b="1" baseline="30000" dirty="0">
                <a:solidFill>
                  <a:srgbClr val="006600"/>
                </a:solidFill>
              </a:rPr>
              <a:t>+ </a:t>
            </a:r>
            <a:r>
              <a:rPr lang="fr-BE" sz="3200" b="1" dirty="0" smtClean="0">
                <a:solidFill>
                  <a:srgbClr val="006600"/>
                </a:solidFill>
              </a:rPr>
              <a:t>U</a:t>
            </a:r>
            <a:r>
              <a:rPr lang="fr-BE" sz="3200" b="1" baseline="-25000" dirty="0" smtClean="0">
                <a:solidFill>
                  <a:srgbClr val="006600"/>
                </a:solidFill>
              </a:rPr>
              <a:t>2</a:t>
            </a:r>
            <a:r>
              <a:rPr lang="fr-BE" sz="3200" b="1" dirty="0" smtClean="0">
                <a:solidFill>
                  <a:srgbClr val="006600"/>
                </a:solidFill>
              </a:rPr>
              <a:t>p</a:t>
            </a:r>
            <a:r>
              <a:rPr lang="fr-BE" sz="3200" b="1" baseline="-25000" dirty="0" smtClean="0">
                <a:solidFill>
                  <a:srgbClr val="006600"/>
                </a:solidFill>
              </a:rPr>
              <a:t>2</a:t>
            </a:r>
            <a:endParaRPr lang="fr-BE" sz="3200" b="1" baseline="-25000" dirty="0">
              <a:solidFill>
                <a:srgbClr val="006600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6350696" y="3151020"/>
            <a:ext cx="10967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3200" b="1" baseline="30000" dirty="0" smtClean="0">
                <a:solidFill>
                  <a:srgbClr val="FF0000"/>
                </a:solidFill>
              </a:rPr>
              <a:t>-</a:t>
            </a:r>
            <a:r>
              <a:rPr lang="fr-BE" sz="3200" b="1" baseline="30000" dirty="0" smtClean="0">
                <a:solidFill>
                  <a:srgbClr val="006600"/>
                </a:solidFill>
              </a:rPr>
              <a:t> </a:t>
            </a:r>
            <a:r>
              <a:rPr lang="fr-BE" sz="3200" b="1" dirty="0" smtClean="0">
                <a:solidFill>
                  <a:srgbClr val="FF0000"/>
                </a:solidFill>
              </a:rPr>
              <a:t>U</a:t>
            </a:r>
            <a:r>
              <a:rPr lang="fr-BE" sz="3200" b="1" baseline="-25000" dirty="0" smtClean="0">
                <a:solidFill>
                  <a:srgbClr val="FF0000"/>
                </a:solidFill>
              </a:rPr>
              <a:t>3</a:t>
            </a:r>
            <a:r>
              <a:rPr lang="fr-BE" sz="3200" b="1" dirty="0" smtClean="0">
                <a:solidFill>
                  <a:srgbClr val="FF0000"/>
                </a:solidFill>
              </a:rPr>
              <a:t>p</a:t>
            </a:r>
            <a:r>
              <a:rPr lang="fr-BE" sz="3200" b="1" baseline="-25000" dirty="0" smtClean="0">
                <a:solidFill>
                  <a:srgbClr val="FF0000"/>
                </a:solidFill>
              </a:rPr>
              <a:t>3</a:t>
            </a:r>
            <a:endParaRPr lang="fr-BE" sz="3200" b="1" baseline="-25000" dirty="0">
              <a:solidFill>
                <a:srgbClr val="FF000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6380502" y="3645071"/>
            <a:ext cx="10967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3200" b="1" baseline="30000" dirty="0" smtClean="0">
                <a:solidFill>
                  <a:srgbClr val="FF0000"/>
                </a:solidFill>
              </a:rPr>
              <a:t>- </a:t>
            </a:r>
            <a:r>
              <a:rPr lang="fr-BE" sz="3200" b="1" dirty="0" smtClean="0">
                <a:solidFill>
                  <a:srgbClr val="FF0000"/>
                </a:solidFill>
              </a:rPr>
              <a:t>U</a:t>
            </a:r>
            <a:r>
              <a:rPr lang="fr-BE" sz="3200" b="1" baseline="-25000" dirty="0" smtClean="0">
                <a:solidFill>
                  <a:srgbClr val="FF0000"/>
                </a:solidFill>
              </a:rPr>
              <a:t>4</a:t>
            </a:r>
            <a:r>
              <a:rPr lang="fr-BE" sz="3200" b="1" dirty="0" smtClean="0">
                <a:solidFill>
                  <a:srgbClr val="FF0000"/>
                </a:solidFill>
              </a:rPr>
              <a:t>p</a:t>
            </a:r>
            <a:r>
              <a:rPr lang="fr-BE" sz="3200" b="1" baseline="-25000" dirty="0" smtClean="0">
                <a:solidFill>
                  <a:srgbClr val="FF0000"/>
                </a:solidFill>
              </a:rPr>
              <a:t>4</a:t>
            </a:r>
            <a:endParaRPr lang="fr-BE" sz="3200" b="1" baseline="-25000" dirty="0">
              <a:solidFill>
                <a:srgbClr val="FF000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6443679" y="4193942"/>
            <a:ext cx="10967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3200" b="1" baseline="30000" dirty="0" smtClean="0">
                <a:solidFill>
                  <a:srgbClr val="FF0000"/>
                </a:solidFill>
              </a:rPr>
              <a:t>- </a:t>
            </a:r>
            <a:r>
              <a:rPr lang="fr-BE" sz="3200" b="1" dirty="0" smtClean="0">
                <a:solidFill>
                  <a:srgbClr val="FF0000"/>
                </a:solidFill>
              </a:rPr>
              <a:t>U</a:t>
            </a:r>
            <a:r>
              <a:rPr lang="fr-BE" sz="3200" b="1" baseline="-25000" dirty="0" smtClean="0">
                <a:solidFill>
                  <a:srgbClr val="FF0000"/>
                </a:solidFill>
              </a:rPr>
              <a:t>5</a:t>
            </a:r>
            <a:r>
              <a:rPr lang="fr-BE" sz="3200" b="1" dirty="0" smtClean="0">
                <a:solidFill>
                  <a:srgbClr val="FF0000"/>
                </a:solidFill>
              </a:rPr>
              <a:t>p</a:t>
            </a:r>
            <a:r>
              <a:rPr lang="fr-BE" sz="3200" b="1" baseline="-25000" dirty="0" smtClean="0">
                <a:solidFill>
                  <a:srgbClr val="FF0000"/>
                </a:solidFill>
              </a:rPr>
              <a:t>5</a:t>
            </a:r>
            <a:endParaRPr lang="fr-BE" sz="3200" b="1" baseline="-25000" dirty="0">
              <a:solidFill>
                <a:srgbClr val="FF0000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6477075" y="4672734"/>
            <a:ext cx="10967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3200" b="1" baseline="30000" dirty="0" smtClean="0">
                <a:solidFill>
                  <a:srgbClr val="FF0000"/>
                </a:solidFill>
              </a:rPr>
              <a:t>- </a:t>
            </a:r>
            <a:r>
              <a:rPr lang="fr-BE" sz="3200" b="1" dirty="0" smtClean="0">
                <a:solidFill>
                  <a:srgbClr val="FF0000"/>
                </a:solidFill>
              </a:rPr>
              <a:t>U</a:t>
            </a:r>
            <a:r>
              <a:rPr lang="fr-BE" sz="3200" b="1" baseline="-25000" dirty="0" smtClean="0">
                <a:solidFill>
                  <a:srgbClr val="FF0000"/>
                </a:solidFill>
              </a:rPr>
              <a:t>6</a:t>
            </a:r>
            <a:r>
              <a:rPr lang="fr-BE" sz="3200" b="1" dirty="0" smtClean="0">
                <a:solidFill>
                  <a:srgbClr val="FF0000"/>
                </a:solidFill>
              </a:rPr>
              <a:t>p</a:t>
            </a:r>
            <a:r>
              <a:rPr lang="fr-BE" sz="3200" b="1" baseline="-25000" dirty="0" smtClean="0">
                <a:solidFill>
                  <a:srgbClr val="FF0000"/>
                </a:solidFill>
              </a:rPr>
              <a:t>6</a:t>
            </a:r>
            <a:endParaRPr lang="fr-BE" sz="3200" b="1" baseline="-25000" dirty="0">
              <a:solidFill>
                <a:srgbClr val="FF0000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1883144" y="3600059"/>
            <a:ext cx="35434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b="1" dirty="0" smtClean="0"/>
              <a:t>Action 1 = intervenir (RCP)</a:t>
            </a:r>
            <a:endParaRPr lang="fr-BE" sz="2400" b="1" dirty="0"/>
          </a:p>
        </p:txBody>
      </p:sp>
      <p:sp>
        <p:nvSpPr>
          <p:cNvPr id="17" name="Accolade ouvrante 16"/>
          <p:cNvSpPr/>
          <p:nvPr/>
        </p:nvSpPr>
        <p:spPr>
          <a:xfrm>
            <a:off x="5605180" y="2256202"/>
            <a:ext cx="794656" cy="3082790"/>
          </a:xfrm>
          <a:prstGeom prst="leftBrace">
            <a:avLst>
              <a:gd name="adj1" fmla="val 28059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8" name="ZoneTexte 17"/>
          <p:cNvSpPr txBox="1"/>
          <p:nvPr/>
        </p:nvSpPr>
        <p:spPr>
          <a:xfrm>
            <a:off x="9004187" y="1848771"/>
            <a:ext cx="17700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000" b="1" dirty="0" smtClean="0"/>
              <a:t>Conséquences </a:t>
            </a:r>
            <a:endParaRPr lang="fr-BE" sz="2000" b="1" dirty="0"/>
          </a:p>
        </p:txBody>
      </p:sp>
      <p:sp>
        <p:nvSpPr>
          <p:cNvPr id="19" name="ZoneTexte 18"/>
          <p:cNvSpPr txBox="1"/>
          <p:nvPr/>
        </p:nvSpPr>
        <p:spPr>
          <a:xfrm>
            <a:off x="7597360" y="2470595"/>
            <a:ext cx="2600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b="1" dirty="0" smtClean="0">
                <a:solidFill>
                  <a:srgbClr val="006600"/>
                </a:solidFill>
              </a:rPr>
              <a:t>La victime revient à la vie</a:t>
            </a:r>
            <a:endParaRPr lang="fr-BE" b="1" dirty="0">
              <a:solidFill>
                <a:srgbClr val="006600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7563976" y="2883245"/>
            <a:ext cx="3461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b="1" dirty="0" smtClean="0">
                <a:solidFill>
                  <a:srgbClr val="006600"/>
                </a:solidFill>
              </a:rPr>
              <a:t>Améliore l’Image de soi du témoin</a:t>
            </a:r>
            <a:endParaRPr lang="fr-BE" b="1" dirty="0">
              <a:solidFill>
                <a:srgbClr val="006600"/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7563976" y="3313501"/>
            <a:ext cx="2587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b="1" dirty="0" smtClean="0">
                <a:solidFill>
                  <a:srgbClr val="FF0000"/>
                </a:solidFill>
              </a:rPr>
              <a:t>Entraîner un sur-accident</a:t>
            </a:r>
            <a:endParaRPr lang="fr-BE" b="1" dirty="0">
              <a:solidFill>
                <a:srgbClr val="FF0000"/>
              </a:solidFill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7573850" y="3822382"/>
            <a:ext cx="3634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b="1" dirty="0" smtClean="0">
                <a:solidFill>
                  <a:srgbClr val="FF0000"/>
                </a:solidFill>
              </a:rPr>
              <a:t>Mourir soi-même par excès d’effort</a:t>
            </a:r>
            <a:endParaRPr lang="fr-BE" b="1" dirty="0">
              <a:solidFill>
                <a:srgbClr val="FF0000"/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7610424" y="4215500"/>
            <a:ext cx="2156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b="1" dirty="0" smtClean="0">
                <a:solidFill>
                  <a:srgbClr val="FF0000"/>
                </a:solidFill>
              </a:rPr>
              <a:t>Aggraver la situation</a:t>
            </a:r>
            <a:endParaRPr lang="fr-BE" b="1" dirty="0">
              <a:solidFill>
                <a:srgbClr val="FF0000"/>
              </a:solidFill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7597360" y="4740493"/>
            <a:ext cx="4400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b="1" dirty="0" smtClean="0">
                <a:solidFill>
                  <a:srgbClr val="FF0000"/>
                </a:solidFill>
              </a:rPr>
              <a:t>Etre poursuivi en justice pour blessure </a:t>
            </a:r>
            <a:r>
              <a:rPr lang="fr-BE" b="1" dirty="0" err="1" smtClean="0">
                <a:solidFill>
                  <a:srgbClr val="FF0000"/>
                </a:solidFill>
              </a:rPr>
              <a:t>invol</a:t>
            </a:r>
            <a:r>
              <a:rPr lang="fr-BE" b="1" dirty="0" smtClean="0">
                <a:solidFill>
                  <a:srgbClr val="FF0000"/>
                </a:solidFill>
              </a:rPr>
              <a:t>.</a:t>
            </a:r>
            <a:endParaRPr lang="fr-BE" b="1" dirty="0">
              <a:solidFill>
                <a:srgbClr val="FF0000"/>
              </a:solidFill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1836584" y="5749178"/>
            <a:ext cx="37685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b="1" dirty="0" smtClean="0"/>
              <a:t>Action 2 = s’abstenir ou fuir</a:t>
            </a:r>
            <a:endParaRPr lang="fr-BE" sz="2400" b="1" dirty="0"/>
          </a:p>
        </p:txBody>
      </p:sp>
      <p:sp>
        <p:nvSpPr>
          <p:cNvPr id="28" name="Accolade ouvrante 27"/>
          <p:cNvSpPr/>
          <p:nvPr/>
        </p:nvSpPr>
        <p:spPr>
          <a:xfrm>
            <a:off x="5605180" y="5434900"/>
            <a:ext cx="794656" cy="1114083"/>
          </a:xfrm>
          <a:prstGeom prst="leftBrace">
            <a:avLst>
              <a:gd name="adj1" fmla="val 28059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9" name="ZoneTexte 28"/>
          <p:cNvSpPr txBox="1"/>
          <p:nvPr/>
        </p:nvSpPr>
        <p:spPr>
          <a:xfrm>
            <a:off x="6402950" y="5416451"/>
            <a:ext cx="11496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3200" b="1" baseline="30000" dirty="0">
                <a:solidFill>
                  <a:srgbClr val="006600"/>
                </a:solidFill>
              </a:rPr>
              <a:t>+ </a:t>
            </a:r>
            <a:r>
              <a:rPr lang="fr-BE" sz="3200" b="1" dirty="0" smtClean="0">
                <a:solidFill>
                  <a:srgbClr val="006600"/>
                </a:solidFill>
              </a:rPr>
              <a:t>U</a:t>
            </a:r>
            <a:r>
              <a:rPr lang="fr-BE" sz="3200" b="1" baseline="-25000" dirty="0" smtClean="0">
                <a:solidFill>
                  <a:srgbClr val="006600"/>
                </a:solidFill>
              </a:rPr>
              <a:t>7</a:t>
            </a:r>
            <a:r>
              <a:rPr lang="fr-BE" sz="3200" b="1" dirty="0" smtClean="0">
                <a:solidFill>
                  <a:srgbClr val="006600"/>
                </a:solidFill>
              </a:rPr>
              <a:t>p</a:t>
            </a:r>
            <a:r>
              <a:rPr lang="fr-BE" sz="3200" b="1" baseline="-25000" dirty="0" smtClean="0">
                <a:solidFill>
                  <a:srgbClr val="006600"/>
                </a:solidFill>
              </a:rPr>
              <a:t>7</a:t>
            </a:r>
            <a:endParaRPr lang="fr-BE" sz="3200" b="1" baseline="-25000" dirty="0">
              <a:solidFill>
                <a:srgbClr val="006600"/>
              </a:solidFill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7688743" y="5564512"/>
            <a:ext cx="1564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b="1" dirty="0" smtClean="0">
                <a:solidFill>
                  <a:srgbClr val="006600"/>
                </a:solidFill>
              </a:rPr>
              <a:t>Gain de temps</a:t>
            </a:r>
            <a:endParaRPr lang="fr-BE" b="1" dirty="0">
              <a:solidFill>
                <a:srgbClr val="006600"/>
              </a:solidFill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6408569" y="5912364"/>
            <a:ext cx="12186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3200" b="1" baseline="30000" dirty="0">
                <a:solidFill>
                  <a:srgbClr val="FF0000"/>
                </a:solidFill>
              </a:rPr>
              <a:t>+ </a:t>
            </a:r>
            <a:r>
              <a:rPr lang="fr-BE" sz="3200" b="1" dirty="0" smtClean="0">
                <a:solidFill>
                  <a:srgbClr val="FF0000"/>
                </a:solidFill>
              </a:rPr>
              <a:t>U</a:t>
            </a:r>
            <a:r>
              <a:rPr lang="fr-BE" sz="3200" b="1" baseline="-25000" dirty="0" smtClean="0">
                <a:solidFill>
                  <a:srgbClr val="FF0000"/>
                </a:solidFill>
              </a:rPr>
              <a:t>8</a:t>
            </a:r>
            <a:r>
              <a:rPr lang="fr-BE" sz="3200" b="1" dirty="0" smtClean="0">
                <a:solidFill>
                  <a:srgbClr val="FF0000"/>
                </a:solidFill>
              </a:rPr>
              <a:t>p8</a:t>
            </a:r>
            <a:endParaRPr lang="fr-BE" sz="3200" b="1" baseline="-25000" dirty="0">
              <a:solidFill>
                <a:srgbClr val="FF0000"/>
              </a:solidFill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7648912" y="5991941"/>
            <a:ext cx="4480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b="1" dirty="0" smtClean="0">
                <a:solidFill>
                  <a:srgbClr val="FF0000"/>
                </a:solidFill>
              </a:rPr>
              <a:t>Etre poursuivi en justice pour non assistance</a:t>
            </a:r>
            <a:endParaRPr lang="fr-BE" b="1" dirty="0">
              <a:solidFill>
                <a:srgbClr val="FF0000"/>
              </a:solidFill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-44990" y="19259"/>
            <a:ext cx="30866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800" b="1" dirty="0" smtClean="0">
                <a:solidFill>
                  <a:srgbClr val="FF0000"/>
                </a:solidFill>
              </a:rPr>
              <a:t>M</a:t>
            </a:r>
            <a:r>
              <a:rPr lang="fr-BE" sz="2800" b="1" dirty="0" smtClean="0"/>
              <a:t>éta</a:t>
            </a:r>
            <a:r>
              <a:rPr lang="fr-BE" sz="2800" b="1" dirty="0" smtClean="0">
                <a:solidFill>
                  <a:srgbClr val="FF0000"/>
                </a:solidFill>
              </a:rPr>
              <a:t> </a:t>
            </a:r>
            <a:r>
              <a:rPr lang="fr-BE" b="1" dirty="0" smtClean="0">
                <a:solidFill>
                  <a:srgbClr val="FF0000"/>
                </a:solidFill>
              </a:rPr>
              <a:t>M</a:t>
            </a:r>
            <a:r>
              <a:rPr lang="fr-BE" b="1" dirty="0" smtClean="0"/>
              <a:t>acro</a:t>
            </a:r>
            <a:r>
              <a:rPr lang="fr-BE" sz="2800" b="1" dirty="0" smtClean="0"/>
              <a:t> </a:t>
            </a:r>
            <a:r>
              <a:rPr lang="fr-BE" sz="2800" b="1" dirty="0" smtClean="0">
                <a:solidFill>
                  <a:srgbClr val="FF0000"/>
                </a:solidFill>
              </a:rPr>
              <a:t>D</a:t>
            </a:r>
            <a:r>
              <a:rPr lang="fr-BE" sz="2800" b="1" dirty="0" smtClean="0"/>
              <a:t>écision</a:t>
            </a:r>
            <a:endParaRPr lang="fr-BE" sz="2800" b="1" dirty="0"/>
          </a:p>
        </p:txBody>
      </p:sp>
      <p:sp>
        <p:nvSpPr>
          <p:cNvPr id="32" name="ZoneTexte 31"/>
          <p:cNvSpPr txBox="1"/>
          <p:nvPr/>
        </p:nvSpPr>
        <p:spPr>
          <a:xfrm>
            <a:off x="161092" y="2412172"/>
            <a:ext cx="332975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800" b="1" dirty="0"/>
              <a:t>-chaque action a des </a:t>
            </a:r>
          </a:p>
          <a:p>
            <a:r>
              <a:rPr lang="fr-BE" sz="2800" b="1" dirty="0"/>
              <a:t>Conséquences </a:t>
            </a:r>
            <a:r>
              <a:rPr lang="fr-BE" sz="2800" b="1" dirty="0">
                <a:solidFill>
                  <a:srgbClr val="FF0000"/>
                </a:solidFill>
              </a:rPr>
              <a:t>– </a:t>
            </a:r>
            <a:r>
              <a:rPr lang="fr-BE" sz="2800" b="1" dirty="0"/>
              <a:t>et</a:t>
            </a:r>
            <a:r>
              <a:rPr lang="fr-BE" sz="2800" b="1" dirty="0">
                <a:solidFill>
                  <a:srgbClr val="006600"/>
                </a:solidFill>
              </a:rPr>
              <a:t> + </a:t>
            </a:r>
          </a:p>
        </p:txBody>
      </p:sp>
      <p:sp>
        <p:nvSpPr>
          <p:cNvPr id="35" name="ZoneTexte 34"/>
          <p:cNvSpPr txBox="1"/>
          <p:nvPr/>
        </p:nvSpPr>
        <p:spPr>
          <a:xfrm>
            <a:off x="161092" y="1816698"/>
            <a:ext cx="31646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800" b="1" dirty="0" smtClean="0">
                <a:solidFill>
                  <a:srgbClr val="006600"/>
                </a:solidFill>
              </a:rPr>
              <a:t>-n </a:t>
            </a:r>
            <a:r>
              <a:rPr lang="fr-BE" sz="2800" b="1" dirty="0">
                <a:solidFill>
                  <a:srgbClr val="006600"/>
                </a:solidFill>
              </a:rPr>
              <a:t>actions possibles </a:t>
            </a:r>
          </a:p>
        </p:txBody>
      </p:sp>
      <p:sp>
        <p:nvSpPr>
          <p:cNvPr id="25" name="Espace réservé du pied de page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(2018). Métacognition et Métadécision de témoins dans l'application de la RCP. Printemps Pédagogique en Sciences de la Santé. SimUSanté Univ. Amiens.  </a:t>
            </a:r>
            <a:endParaRPr lang="fr-BE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9F63D-E1DA-4F2E-B34D-392CCE666DE1}" type="slidenum">
              <a:rPr lang="fr-BE" smtClean="0"/>
              <a:t>17</a:t>
            </a:fld>
            <a:endParaRPr lang="fr-BE"/>
          </a:p>
        </p:txBody>
      </p:sp>
      <p:sp>
        <p:nvSpPr>
          <p:cNvPr id="36" name="ZoneTexte 35"/>
          <p:cNvSpPr txBox="1"/>
          <p:nvPr/>
        </p:nvSpPr>
        <p:spPr>
          <a:xfrm>
            <a:off x="3825766" y="31955"/>
            <a:ext cx="3376245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r-BE" sz="2800" b="1" dirty="0" smtClean="0"/>
              <a:t>Théorie des décisions</a:t>
            </a:r>
            <a:endParaRPr lang="fr-BE" sz="2800" b="1" dirty="0"/>
          </a:p>
        </p:txBody>
      </p:sp>
    </p:spTree>
    <p:extLst>
      <p:ext uri="{BB962C8B-B14F-4D97-AF65-F5344CB8AC3E}">
        <p14:creationId xmlns:p14="http://schemas.microsoft.com/office/powerpoint/2010/main" val="298020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 animBg="1"/>
      <p:bldP spid="18" grpId="0"/>
      <p:bldP spid="19" grpId="0"/>
      <p:bldP spid="20" grpId="0"/>
      <p:bldP spid="21" grpId="0"/>
      <p:bldP spid="22" grpId="0"/>
      <p:bldP spid="23" grpId="0"/>
      <p:bldP spid="24" grpId="0"/>
      <p:bldP spid="26" grpId="0"/>
      <p:bldP spid="28" grpId="0" animBg="1"/>
      <p:bldP spid="29" grpId="0"/>
      <p:bldP spid="30" grpId="0"/>
      <p:bldP spid="31" grpId="0"/>
      <p:bldP spid="33" grpId="0"/>
      <p:bldP spid="32" grpId="0"/>
      <p:bldP spid="3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(2018). Métacognition et Métadécision de témoins dans l'application de la RCP. Printemps Pédagogique en Sciences de la Santé. SimUSanté Univ. Amiens.  </a:t>
            </a:r>
            <a:endParaRPr lang="fr-BE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9F63D-E1DA-4F2E-B34D-392CCE666DE1}" type="slidenum">
              <a:rPr lang="fr-BE" smtClean="0"/>
              <a:t>18</a:t>
            </a:fld>
            <a:endParaRPr lang="fr-BE"/>
          </a:p>
        </p:txBody>
      </p:sp>
      <p:sp>
        <p:nvSpPr>
          <p:cNvPr id="4" name="ZoneTexte 3"/>
          <p:cNvSpPr txBox="1"/>
          <p:nvPr/>
        </p:nvSpPr>
        <p:spPr>
          <a:xfrm>
            <a:off x="1282840" y="983753"/>
            <a:ext cx="51467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3200" b="1" dirty="0" smtClean="0"/>
              <a:t>1. La métacognition - Théorie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282840" y="1806733"/>
            <a:ext cx="78976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3200" b="1" dirty="0" smtClean="0"/>
              <a:t>2. La métacognition données expérimentales </a:t>
            </a:r>
            <a:endParaRPr lang="fr-BE" sz="3200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1282840" y="2629713"/>
            <a:ext cx="52823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3200" b="1" dirty="0" smtClean="0"/>
              <a:t>3. La </a:t>
            </a:r>
            <a:r>
              <a:rPr lang="fr-BE" sz="3200" b="1" dirty="0" err="1" smtClean="0"/>
              <a:t>métadécision</a:t>
            </a:r>
            <a:r>
              <a:rPr lang="fr-BE" sz="3200" b="1" dirty="0" smtClean="0"/>
              <a:t> en urgence</a:t>
            </a:r>
            <a:endParaRPr lang="fr-BE" sz="3200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1282840" y="3496766"/>
            <a:ext cx="97931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3200" b="1" dirty="0" smtClean="0"/>
              <a:t>4. La </a:t>
            </a:r>
            <a:r>
              <a:rPr lang="fr-BE" sz="3200" b="1" dirty="0" err="1" smtClean="0"/>
              <a:t>métadécision</a:t>
            </a:r>
            <a:r>
              <a:rPr lang="fr-BE" sz="3200" b="1" dirty="0" smtClean="0"/>
              <a:t> en urgence : données expérimentales</a:t>
            </a:r>
            <a:endParaRPr lang="fr-BE" sz="3200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3537432" y="186634"/>
            <a:ext cx="29177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3200" b="1" dirty="0" smtClean="0"/>
              <a:t>Plan de l’exposé</a:t>
            </a:r>
            <a:endParaRPr lang="fr-BE" sz="3200" b="1" dirty="0"/>
          </a:p>
        </p:txBody>
      </p:sp>
      <p:sp>
        <p:nvSpPr>
          <p:cNvPr id="9" name="Ellipse 8"/>
          <p:cNvSpPr/>
          <p:nvPr/>
        </p:nvSpPr>
        <p:spPr>
          <a:xfrm>
            <a:off x="2021840" y="4286922"/>
            <a:ext cx="4815840" cy="103532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0" name="ZoneTexte 9"/>
          <p:cNvSpPr txBox="1"/>
          <p:nvPr/>
        </p:nvSpPr>
        <p:spPr>
          <a:xfrm>
            <a:off x="2617061" y="4512197"/>
            <a:ext cx="34832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3200" b="1" dirty="0" smtClean="0"/>
              <a:t>4a. Les instruments</a:t>
            </a:r>
            <a:endParaRPr lang="fr-BE" sz="3200" b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2617061" y="5312300"/>
            <a:ext cx="29261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3200" b="1" dirty="0" smtClean="0"/>
              <a:t>4b. Les résultats</a:t>
            </a:r>
            <a:endParaRPr lang="fr-BE" sz="3200" b="1" dirty="0"/>
          </a:p>
        </p:txBody>
      </p:sp>
    </p:spTree>
    <p:extLst>
      <p:ext uri="{BB962C8B-B14F-4D97-AF65-F5344CB8AC3E}">
        <p14:creationId xmlns:p14="http://schemas.microsoft.com/office/powerpoint/2010/main" val="109780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98448" y="672284"/>
            <a:ext cx="455573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800" b="1" dirty="0" smtClean="0">
                <a:solidFill>
                  <a:srgbClr val="006600"/>
                </a:solidFill>
              </a:rPr>
              <a:t>Evaluation par questionnaire </a:t>
            </a:r>
          </a:p>
          <a:p>
            <a:r>
              <a:rPr lang="fr-BE" sz="2800" b="1" dirty="0" smtClean="0">
                <a:solidFill>
                  <a:srgbClr val="006600"/>
                </a:solidFill>
              </a:rPr>
              <a:t>des conséquences : leurs  </a:t>
            </a:r>
          </a:p>
        </p:txBody>
      </p:sp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0474" y="2168834"/>
            <a:ext cx="1139355" cy="916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e 1"/>
          <p:cNvGrpSpPr/>
          <p:nvPr/>
        </p:nvGrpSpPr>
        <p:grpSpPr>
          <a:xfrm>
            <a:off x="5564248" y="5191962"/>
            <a:ext cx="894721" cy="1080743"/>
            <a:chOff x="2048187" y="1404748"/>
            <a:chExt cx="894721" cy="1080743"/>
          </a:xfrm>
        </p:grpSpPr>
        <p:sp>
          <p:nvSpPr>
            <p:cNvPr id="7" name="Ellipse 6"/>
            <p:cNvSpPr/>
            <p:nvPr/>
          </p:nvSpPr>
          <p:spPr>
            <a:xfrm>
              <a:off x="2048187" y="1404748"/>
              <a:ext cx="894721" cy="1080743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8" name="Ellipse 7"/>
            <p:cNvSpPr/>
            <p:nvPr/>
          </p:nvSpPr>
          <p:spPr>
            <a:xfrm>
              <a:off x="2322002" y="1725371"/>
              <a:ext cx="169688" cy="146736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9" name="Ellipse 8"/>
            <p:cNvSpPr/>
            <p:nvPr/>
          </p:nvSpPr>
          <p:spPr>
            <a:xfrm>
              <a:off x="2561426" y="1732204"/>
              <a:ext cx="169688" cy="146736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10" name="Ellipse 9"/>
            <p:cNvSpPr/>
            <p:nvPr/>
          </p:nvSpPr>
          <p:spPr>
            <a:xfrm>
              <a:off x="2244554" y="1725410"/>
              <a:ext cx="231393" cy="279885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11" name="Ellipse 10"/>
            <p:cNvSpPr/>
            <p:nvPr/>
          </p:nvSpPr>
          <p:spPr>
            <a:xfrm>
              <a:off x="2507435" y="1732204"/>
              <a:ext cx="229790" cy="279885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</p:grpSp>
      <p:sp>
        <p:nvSpPr>
          <p:cNvPr id="22" name="Pensées 21"/>
          <p:cNvSpPr/>
          <p:nvPr/>
        </p:nvSpPr>
        <p:spPr>
          <a:xfrm>
            <a:off x="5695409" y="447857"/>
            <a:ext cx="2809565" cy="5353854"/>
          </a:xfrm>
          <a:prstGeom prst="cloudCallout">
            <a:avLst>
              <a:gd name="adj1" fmla="val -11693"/>
              <a:gd name="adj2" fmla="val 33185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grpSp>
        <p:nvGrpSpPr>
          <p:cNvPr id="28" name="Groupe 27"/>
          <p:cNvGrpSpPr/>
          <p:nvPr/>
        </p:nvGrpSpPr>
        <p:grpSpPr>
          <a:xfrm>
            <a:off x="10983921" y="2731413"/>
            <a:ext cx="1012621" cy="1010596"/>
            <a:chOff x="3257485" y="3482855"/>
            <a:chExt cx="2918870" cy="2666949"/>
          </a:xfrm>
        </p:grpSpPr>
        <p:sp>
          <p:nvSpPr>
            <p:cNvPr id="29" name="Ellipse 28"/>
            <p:cNvSpPr/>
            <p:nvPr/>
          </p:nvSpPr>
          <p:spPr>
            <a:xfrm>
              <a:off x="4519005" y="4238816"/>
              <a:ext cx="1657350" cy="191098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30" name="Ellipse 29"/>
            <p:cNvSpPr/>
            <p:nvPr/>
          </p:nvSpPr>
          <p:spPr>
            <a:xfrm>
              <a:off x="4860728" y="4689948"/>
              <a:ext cx="314325" cy="25218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31" name="Ellipse 30"/>
            <p:cNvSpPr/>
            <p:nvPr/>
          </p:nvSpPr>
          <p:spPr>
            <a:xfrm>
              <a:off x="5347680" y="4713298"/>
              <a:ext cx="314325" cy="25218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32" name="Ellipse 31"/>
            <p:cNvSpPr/>
            <p:nvPr/>
          </p:nvSpPr>
          <p:spPr>
            <a:xfrm>
              <a:off x="4860728" y="4701623"/>
              <a:ext cx="428625" cy="48101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33" name="Ellipse 32"/>
            <p:cNvSpPr/>
            <p:nvPr/>
          </p:nvSpPr>
          <p:spPr>
            <a:xfrm>
              <a:off x="5347680" y="4713298"/>
              <a:ext cx="425655" cy="48101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34" name="Pensées 33"/>
            <p:cNvSpPr/>
            <p:nvPr/>
          </p:nvSpPr>
          <p:spPr>
            <a:xfrm>
              <a:off x="3257485" y="3482855"/>
              <a:ext cx="2414587" cy="860012"/>
            </a:xfrm>
            <a:prstGeom prst="cloudCallout">
              <a:avLst>
                <a:gd name="adj1" fmla="val 18085"/>
                <a:gd name="adj2" fmla="val 70215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</p:grpSp>
      <p:grpSp>
        <p:nvGrpSpPr>
          <p:cNvPr id="35" name="Groupe 34"/>
          <p:cNvGrpSpPr/>
          <p:nvPr/>
        </p:nvGrpSpPr>
        <p:grpSpPr>
          <a:xfrm>
            <a:off x="9970888" y="1177977"/>
            <a:ext cx="831028" cy="893388"/>
            <a:chOff x="1423996" y="4303803"/>
            <a:chExt cx="2414587" cy="2418474"/>
          </a:xfrm>
        </p:grpSpPr>
        <p:sp>
          <p:nvSpPr>
            <p:cNvPr id="36" name="Ellipse 35"/>
            <p:cNvSpPr/>
            <p:nvPr/>
          </p:nvSpPr>
          <p:spPr>
            <a:xfrm>
              <a:off x="1696627" y="4864902"/>
              <a:ext cx="1657350" cy="1857375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37" name="Ellipse 36"/>
            <p:cNvSpPr/>
            <p:nvPr/>
          </p:nvSpPr>
          <p:spPr>
            <a:xfrm>
              <a:off x="2125840" y="5404321"/>
              <a:ext cx="314325" cy="25218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38" name="Ellipse 37"/>
            <p:cNvSpPr/>
            <p:nvPr/>
          </p:nvSpPr>
          <p:spPr>
            <a:xfrm>
              <a:off x="2603883" y="5428819"/>
              <a:ext cx="314325" cy="25218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39" name="Ellipse 38"/>
            <p:cNvSpPr/>
            <p:nvPr/>
          </p:nvSpPr>
          <p:spPr>
            <a:xfrm>
              <a:off x="2060370" y="5415996"/>
              <a:ext cx="428625" cy="48101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40" name="Ellipse 39"/>
            <p:cNvSpPr/>
            <p:nvPr/>
          </p:nvSpPr>
          <p:spPr>
            <a:xfrm>
              <a:off x="2547322" y="5427671"/>
              <a:ext cx="425655" cy="48101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41" name="Pensées 40"/>
            <p:cNvSpPr/>
            <p:nvPr/>
          </p:nvSpPr>
          <p:spPr>
            <a:xfrm>
              <a:off x="1423996" y="4303803"/>
              <a:ext cx="2414587" cy="860012"/>
            </a:xfrm>
            <a:prstGeom prst="cloudCallout">
              <a:avLst>
                <a:gd name="adj1" fmla="val 6978"/>
                <a:gd name="adj2" fmla="val 55855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</p:grpSp>
      <p:sp>
        <p:nvSpPr>
          <p:cNvPr id="49" name="ZoneTexte 48"/>
          <p:cNvSpPr txBox="1"/>
          <p:nvPr/>
        </p:nvSpPr>
        <p:spPr>
          <a:xfrm>
            <a:off x="9790101" y="394051"/>
            <a:ext cx="10118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BE" sz="2400" b="1" dirty="0" smtClean="0">
                <a:solidFill>
                  <a:srgbClr val="FF0000"/>
                </a:solidFill>
              </a:rPr>
              <a:t>PER </a:t>
            </a:r>
          </a:p>
          <a:p>
            <a:pPr algn="ctr"/>
            <a:r>
              <a:rPr lang="fr-BE" sz="2400" b="1" dirty="0" smtClean="0">
                <a:solidFill>
                  <a:srgbClr val="FF0000"/>
                </a:solidFill>
              </a:rPr>
              <a:t>Action</a:t>
            </a:r>
            <a:endParaRPr lang="fr-BE" sz="2400" b="1" dirty="0">
              <a:solidFill>
                <a:srgbClr val="FF0000"/>
              </a:solidFill>
            </a:endParaRPr>
          </a:p>
        </p:txBody>
      </p:sp>
      <p:sp>
        <p:nvSpPr>
          <p:cNvPr id="50" name="ZoneTexte 49"/>
          <p:cNvSpPr txBox="1"/>
          <p:nvPr/>
        </p:nvSpPr>
        <p:spPr>
          <a:xfrm>
            <a:off x="10938401" y="307050"/>
            <a:ext cx="10118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b="1" dirty="0" smtClean="0">
                <a:solidFill>
                  <a:srgbClr val="FF0000"/>
                </a:solidFill>
              </a:rPr>
              <a:t>POST </a:t>
            </a:r>
          </a:p>
          <a:p>
            <a:r>
              <a:rPr lang="fr-BE" sz="2400" b="1" dirty="0" smtClean="0">
                <a:solidFill>
                  <a:srgbClr val="FF0000"/>
                </a:solidFill>
              </a:rPr>
              <a:t>Action</a:t>
            </a:r>
            <a:endParaRPr lang="fr-BE" sz="2400" b="1" dirty="0">
              <a:solidFill>
                <a:srgbClr val="FF0000"/>
              </a:solidFill>
            </a:endParaRPr>
          </a:p>
        </p:txBody>
      </p:sp>
      <p:cxnSp>
        <p:nvCxnSpPr>
          <p:cNvPr id="52" name="Connecteur droit 51"/>
          <p:cNvCxnSpPr/>
          <p:nvPr/>
        </p:nvCxnSpPr>
        <p:spPr>
          <a:xfrm>
            <a:off x="9477419" y="1225048"/>
            <a:ext cx="48927" cy="4340431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4131" y="631517"/>
            <a:ext cx="2196697" cy="2079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" name="ZoneTexte 54"/>
          <p:cNvSpPr txBox="1"/>
          <p:nvPr/>
        </p:nvSpPr>
        <p:spPr>
          <a:xfrm>
            <a:off x="7868666" y="1507462"/>
            <a:ext cx="8627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b="1" dirty="0"/>
              <a:t>OSER</a:t>
            </a:r>
            <a:endParaRPr lang="fr-BE" b="1" dirty="0"/>
          </a:p>
        </p:txBody>
      </p:sp>
      <p:cxnSp>
        <p:nvCxnSpPr>
          <p:cNvPr id="56" name="Connecteur droit 55"/>
          <p:cNvCxnSpPr/>
          <p:nvPr/>
        </p:nvCxnSpPr>
        <p:spPr>
          <a:xfrm>
            <a:off x="10924530" y="950879"/>
            <a:ext cx="48927" cy="4340431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2" descr="Engins, Cog, Roue, Métal, Indastrial, Mécanisme, Rac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9920" y="3552495"/>
            <a:ext cx="1882827" cy="1882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ZoneTexte 42"/>
          <p:cNvSpPr txBox="1"/>
          <p:nvPr/>
        </p:nvSpPr>
        <p:spPr>
          <a:xfrm>
            <a:off x="6192394" y="4263075"/>
            <a:ext cx="14246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BE" b="1" dirty="0" smtClean="0">
                <a:solidFill>
                  <a:srgbClr val="0000CC"/>
                </a:solidFill>
              </a:rPr>
              <a:t>compétence</a:t>
            </a:r>
            <a:r>
              <a:rPr lang="fr-BE" sz="2400" b="1" dirty="0" smtClean="0"/>
              <a:t> </a:t>
            </a:r>
            <a:endParaRPr lang="fr-BE" sz="2400" b="1" dirty="0"/>
          </a:p>
        </p:txBody>
      </p:sp>
      <p:pic>
        <p:nvPicPr>
          <p:cNvPr id="44" name="Picture 2" descr="Engins, Cog, Roue, Métal, Indastrial, Mécanisme, Rack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89353">
            <a:off x="6087352" y="2212758"/>
            <a:ext cx="1368152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Engins, Cog, Roue, Métal, Indastrial, Mécanisme, Rack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609" y="865429"/>
            <a:ext cx="1368152" cy="1368152"/>
          </a:xfrm>
          <a:prstGeom prst="rect">
            <a:avLst/>
          </a:prstGeom>
          <a:noFill/>
          <a:extLst/>
        </p:spPr>
      </p:pic>
      <p:sp>
        <p:nvSpPr>
          <p:cNvPr id="46" name="ZoneTexte 45"/>
          <p:cNvSpPr txBox="1"/>
          <p:nvPr/>
        </p:nvSpPr>
        <p:spPr>
          <a:xfrm>
            <a:off x="6297146" y="1293465"/>
            <a:ext cx="7986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b="1" dirty="0" smtClean="0">
                <a:solidFill>
                  <a:srgbClr val="0000CC"/>
                </a:solidFill>
              </a:rPr>
              <a:t>Valeur</a:t>
            </a:r>
          </a:p>
          <a:p>
            <a:r>
              <a:rPr lang="fr-BE" b="1" dirty="0" smtClean="0">
                <a:solidFill>
                  <a:srgbClr val="0000CC"/>
                </a:solidFill>
              </a:rPr>
              <a:t>perso</a:t>
            </a:r>
            <a:endParaRPr lang="fr-BE" b="1" dirty="0">
              <a:solidFill>
                <a:srgbClr val="0000CC"/>
              </a:solidFill>
            </a:endParaRPr>
          </a:p>
        </p:txBody>
      </p:sp>
      <p:sp>
        <p:nvSpPr>
          <p:cNvPr id="47" name="ZoneTexte 46"/>
          <p:cNvSpPr txBox="1"/>
          <p:nvPr/>
        </p:nvSpPr>
        <p:spPr>
          <a:xfrm>
            <a:off x="6238984" y="2712168"/>
            <a:ext cx="97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b="1" dirty="0">
                <a:solidFill>
                  <a:srgbClr val="0000CC"/>
                </a:solidFill>
              </a:rPr>
              <a:t>contrôle</a:t>
            </a:r>
          </a:p>
        </p:txBody>
      </p:sp>
      <p:sp>
        <p:nvSpPr>
          <p:cNvPr id="61" name="Flèche vers le bas 60"/>
          <p:cNvSpPr/>
          <p:nvPr/>
        </p:nvSpPr>
        <p:spPr>
          <a:xfrm>
            <a:off x="4377839" y="2763598"/>
            <a:ext cx="969960" cy="2527712"/>
          </a:xfrm>
          <a:prstGeom prst="downArrow">
            <a:avLst/>
          </a:prstGeom>
          <a:solidFill>
            <a:srgbClr val="FF0000">
              <a:alpha val="5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62" name="Flèche vers le haut 61"/>
          <p:cNvSpPr/>
          <p:nvPr/>
        </p:nvSpPr>
        <p:spPr>
          <a:xfrm>
            <a:off x="4876529" y="1293465"/>
            <a:ext cx="1123516" cy="2963608"/>
          </a:xfrm>
          <a:prstGeom prst="upArrow">
            <a:avLst/>
          </a:prstGeom>
          <a:solidFill>
            <a:srgbClr val="66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63" name="ZoneTexte 62"/>
          <p:cNvSpPr txBox="1"/>
          <p:nvPr/>
        </p:nvSpPr>
        <p:spPr>
          <a:xfrm>
            <a:off x="5181610" y="2427508"/>
            <a:ext cx="5790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BE" sz="3200" b="1" dirty="0" smtClean="0"/>
              <a:t>F+</a:t>
            </a:r>
            <a:endParaRPr lang="fr-BE" sz="3200" b="1" dirty="0"/>
          </a:p>
        </p:txBody>
      </p:sp>
      <p:sp>
        <p:nvSpPr>
          <p:cNvPr id="64" name="ZoneTexte 63"/>
          <p:cNvSpPr txBox="1"/>
          <p:nvPr/>
        </p:nvSpPr>
        <p:spPr>
          <a:xfrm>
            <a:off x="4637047" y="3525961"/>
            <a:ext cx="6030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BE" sz="3200" b="1" dirty="0" smtClean="0"/>
              <a:t>F-</a:t>
            </a:r>
            <a:r>
              <a:rPr lang="fr-BE" sz="3600" b="1" dirty="0" smtClean="0"/>
              <a:t> </a:t>
            </a:r>
            <a:endParaRPr lang="fr-BE" sz="3600" b="1" dirty="0"/>
          </a:p>
        </p:txBody>
      </p:sp>
      <p:sp>
        <p:nvSpPr>
          <p:cNvPr id="48" name="ZoneTexte 47"/>
          <p:cNvSpPr txBox="1"/>
          <p:nvPr/>
        </p:nvSpPr>
        <p:spPr>
          <a:xfrm>
            <a:off x="2307009" y="-39061"/>
            <a:ext cx="35300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800" b="1" dirty="0" smtClean="0">
                <a:solidFill>
                  <a:srgbClr val="FF0000"/>
                </a:solidFill>
              </a:rPr>
              <a:t>M</a:t>
            </a:r>
            <a:r>
              <a:rPr lang="fr-BE" sz="2800" b="1" dirty="0" smtClean="0"/>
              <a:t>éta</a:t>
            </a:r>
            <a:r>
              <a:rPr lang="fr-BE" sz="2800" b="1" dirty="0" smtClean="0">
                <a:solidFill>
                  <a:srgbClr val="FF0000"/>
                </a:solidFill>
              </a:rPr>
              <a:t> </a:t>
            </a:r>
            <a:r>
              <a:rPr lang="fr-BE" sz="1400" b="1" dirty="0" smtClean="0">
                <a:solidFill>
                  <a:srgbClr val="FF0000"/>
                </a:solidFill>
              </a:rPr>
              <a:t>M</a:t>
            </a:r>
            <a:r>
              <a:rPr lang="fr-BE" sz="1400" b="1" dirty="0" smtClean="0"/>
              <a:t>acro</a:t>
            </a:r>
            <a:r>
              <a:rPr lang="fr-BE" sz="2800" b="1" dirty="0" smtClean="0"/>
              <a:t> </a:t>
            </a:r>
            <a:r>
              <a:rPr lang="fr-BE" sz="2800" b="1" dirty="0" smtClean="0">
                <a:solidFill>
                  <a:srgbClr val="FF0000"/>
                </a:solidFill>
              </a:rPr>
              <a:t>D</a:t>
            </a:r>
            <a:r>
              <a:rPr lang="fr-BE" sz="2800" b="1" dirty="0" smtClean="0"/>
              <a:t>écision PRE</a:t>
            </a:r>
            <a:endParaRPr lang="fr-BE" sz="2800" b="1" dirty="0"/>
          </a:p>
        </p:txBody>
      </p:sp>
      <p:sp>
        <p:nvSpPr>
          <p:cNvPr id="14" name="ZoneTexte 13"/>
          <p:cNvSpPr txBox="1"/>
          <p:nvPr/>
        </p:nvSpPr>
        <p:spPr>
          <a:xfrm>
            <a:off x="4588127" y="944779"/>
            <a:ext cx="5196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4000" b="1" dirty="0" smtClean="0">
                <a:solidFill>
                  <a:srgbClr val="000099"/>
                </a:solidFill>
              </a:rPr>
              <a:t>U</a:t>
            </a:r>
            <a:endParaRPr lang="fr-BE" sz="4000" b="1" dirty="0">
              <a:solidFill>
                <a:srgbClr val="000099"/>
              </a:solidFill>
            </a:endParaRPr>
          </a:p>
        </p:txBody>
      </p:sp>
      <p:cxnSp>
        <p:nvCxnSpPr>
          <p:cNvPr id="57" name="Connecteur droit avec flèche 56"/>
          <p:cNvCxnSpPr/>
          <p:nvPr/>
        </p:nvCxnSpPr>
        <p:spPr>
          <a:xfrm>
            <a:off x="5100574" y="1415111"/>
            <a:ext cx="1478079" cy="224722"/>
          </a:xfrm>
          <a:prstGeom prst="straightConnector1">
            <a:avLst/>
          </a:prstGeom>
          <a:ln w="38100">
            <a:solidFill>
              <a:srgbClr val="0000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ZoneTexte 50"/>
          <p:cNvSpPr txBox="1"/>
          <p:nvPr/>
        </p:nvSpPr>
        <p:spPr>
          <a:xfrm rot="19368182">
            <a:off x="10878801" y="3897835"/>
            <a:ext cx="15209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b="1" dirty="0" err="1" smtClean="0"/>
              <a:t>Debriefing</a:t>
            </a:r>
            <a:endParaRPr lang="fr-BE" sz="2400" b="1" dirty="0"/>
          </a:p>
        </p:txBody>
      </p:sp>
      <p:pic>
        <p:nvPicPr>
          <p:cNvPr id="58" name="Image 57"/>
          <p:cNvPicPr>
            <a:picLocks noChangeAspect="1"/>
          </p:cNvPicPr>
          <p:nvPr/>
        </p:nvPicPr>
        <p:blipFill rotWithShape="1">
          <a:blip r:embed="rId6"/>
          <a:srcRect l="25572" t="32266" r="36878" b="15823"/>
          <a:stretch/>
        </p:blipFill>
        <p:spPr>
          <a:xfrm flipH="1">
            <a:off x="11152936" y="1950928"/>
            <a:ext cx="722376" cy="555570"/>
          </a:xfrm>
          <a:prstGeom prst="rect">
            <a:avLst/>
          </a:prstGeom>
        </p:spPr>
      </p:pic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(2018). Métacognition et Métadécision de témoins dans l'application de la RCP. Printemps Pédagogique en Sciences de la Santé. SimUSanté Univ. Amiens.  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9F63D-E1DA-4F2E-B34D-392CCE666DE1}" type="slidenum">
              <a:rPr lang="fr-BE" smtClean="0"/>
              <a:t>19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87843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8" r="16714"/>
          <a:stretch/>
        </p:blipFill>
        <p:spPr bwMode="auto">
          <a:xfrm>
            <a:off x="2053642" y="2356224"/>
            <a:ext cx="2100064" cy="2253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7" t="31075" r="25193" b="24518"/>
          <a:stretch/>
        </p:blipFill>
        <p:spPr bwMode="auto">
          <a:xfrm>
            <a:off x="6082689" y="154134"/>
            <a:ext cx="3697456" cy="1418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4433222" y="2682619"/>
            <a:ext cx="3547253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BE" sz="2400" b="1" dirty="0"/>
              <a:t>Les rouages des décisions </a:t>
            </a:r>
          </a:p>
          <a:p>
            <a:pPr algn="ctr"/>
            <a:r>
              <a:rPr lang="fr-BE" sz="2400" b="1" dirty="0"/>
              <a:t>en urgence </a:t>
            </a:r>
          </a:p>
          <a:p>
            <a:pPr algn="ctr"/>
            <a:endParaRPr lang="fr-BE" sz="2400" b="1" dirty="0"/>
          </a:p>
          <a:p>
            <a:pPr algn="ctr"/>
            <a:r>
              <a:rPr lang="fr-BE" b="1" dirty="0"/>
              <a:t>Influence des facteurs humains </a:t>
            </a:r>
          </a:p>
          <a:p>
            <a:pPr algn="ctr"/>
            <a:r>
              <a:rPr lang="fr-BE" b="1" dirty="0"/>
              <a:t>dans la prise de décision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75" t="75140" r="26453" b="15207"/>
          <a:stretch/>
        </p:blipFill>
        <p:spPr bwMode="auto">
          <a:xfrm>
            <a:off x="2988564" y="559726"/>
            <a:ext cx="2330287" cy="925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4964456" y="5416164"/>
            <a:ext cx="2484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>
                <a:solidFill>
                  <a:srgbClr val="0000CC"/>
                </a:solidFill>
              </a:rPr>
              <a:t>D. Leclercq@uliege.be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5054297" y="5844063"/>
            <a:ext cx="2163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b="1" dirty="0">
                <a:solidFill>
                  <a:srgbClr val="0000CC"/>
                </a:solidFill>
              </a:rPr>
              <a:t>http://orbi.uliege.be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5003835" y="4946860"/>
            <a:ext cx="2213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b="1" dirty="0"/>
              <a:t>Dieudonné LECLERCQ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32" t="30100" r="65038" b="62976"/>
          <a:stretch/>
        </p:blipFill>
        <p:spPr bwMode="auto">
          <a:xfrm>
            <a:off x="3248000" y="41612"/>
            <a:ext cx="1811413" cy="586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(2018). Métacognition et Métadécision de témoins dans l'application de la RCP. Printemps Pédagogique en Sciences de la Santé. SimUSanté Univ. Amiens.  </a:t>
            </a:r>
            <a:endParaRPr lang="fr-BE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F3D82-B3D9-4E45-BB96-A5DB5B00EE0D}" type="slidenum">
              <a:rPr lang="fr-BE" smtClean="0"/>
              <a:t>2</a:t>
            </a:fld>
            <a:endParaRPr lang="fr-BE"/>
          </a:p>
        </p:txBody>
      </p:sp>
      <p:sp>
        <p:nvSpPr>
          <p:cNvPr id="3" name="ZoneTexte 2"/>
          <p:cNvSpPr txBox="1"/>
          <p:nvPr/>
        </p:nvSpPr>
        <p:spPr>
          <a:xfrm>
            <a:off x="138895" y="1986892"/>
            <a:ext cx="9576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b="1" dirty="0" smtClean="0"/>
              <a:t>Mon exposé d’il y a quelques mois à Nantes :  </a:t>
            </a:r>
            <a:r>
              <a:rPr lang="fr-BE" u="sng" dirty="0">
                <a:hlinkClick r:id="rId6"/>
              </a:rPr>
              <a:t>https://rencontres-ancesu.fr/colloque-2017-nantes/</a:t>
            </a:r>
            <a:r>
              <a:rPr lang="fr-BE" dirty="0"/>
              <a:t> </a:t>
            </a:r>
            <a:r>
              <a:rPr lang="fr-BE" b="1" dirty="0" smtClean="0"/>
              <a:t> </a:t>
            </a:r>
            <a:endParaRPr lang="fr-BE" b="1" dirty="0"/>
          </a:p>
        </p:txBody>
      </p:sp>
    </p:spTree>
    <p:extLst>
      <p:ext uri="{BB962C8B-B14F-4D97-AF65-F5344CB8AC3E}">
        <p14:creationId xmlns:p14="http://schemas.microsoft.com/office/powerpoint/2010/main" val="315430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/>
          <a:srcRect l="9904" t="5418" r="64840" b="90398"/>
          <a:stretch/>
        </p:blipFill>
        <p:spPr>
          <a:xfrm>
            <a:off x="378070" y="134740"/>
            <a:ext cx="4590170" cy="412451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/>
          <a:srcRect l="9953" t="20084" r="37388" b="72088"/>
          <a:stretch/>
        </p:blipFill>
        <p:spPr>
          <a:xfrm>
            <a:off x="306950" y="641837"/>
            <a:ext cx="8531154" cy="687869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70247" t="5028" b="68161"/>
          <a:stretch/>
        </p:blipFill>
        <p:spPr>
          <a:xfrm>
            <a:off x="3807068" y="1679331"/>
            <a:ext cx="7385539" cy="3609846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952049" y="4602598"/>
            <a:ext cx="23802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b="1" dirty="0">
                <a:solidFill>
                  <a:srgbClr val="000099"/>
                </a:solidFill>
              </a:rPr>
              <a:t>e</a:t>
            </a:r>
            <a:r>
              <a:rPr lang="fr-BE" sz="2400" b="1" dirty="0" smtClean="0">
                <a:solidFill>
                  <a:srgbClr val="000099"/>
                </a:solidFill>
              </a:rPr>
              <a:t>t qu’ elle meurt </a:t>
            </a:r>
          </a:p>
          <a:p>
            <a:r>
              <a:rPr lang="fr-BE" sz="2400" b="1" dirty="0" smtClean="0">
                <a:solidFill>
                  <a:srgbClr val="000099"/>
                </a:solidFill>
              </a:rPr>
              <a:t>dans mes bras</a:t>
            </a:r>
            <a:endParaRPr lang="fr-BE" sz="2400" b="1" dirty="0">
              <a:solidFill>
                <a:srgbClr val="000099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94992" y="4747846"/>
            <a:ext cx="7297615" cy="541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/>
          <a:srcRect l="15200" t="92624" r="32402" b="-468"/>
          <a:stretch/>
        </p:blipFill>
        <p:spPr>
          <a:xfrm>
            <a:off x="2549793" y="5433595"/>
            <a:ext cx="8820500" cy="716194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3"/>
          <a:srcRect t="56648"/>
          <a:stretch/>
        </p:blipFill>
        <p:spPr>
          <a:xfrm>
            <a:off x="3843759" y="4747018"/>
            <a:ext cx="7272236" cy="542159"/>
          </a:xfrm>
          <a:prstGeom prst="rect">
            <a:avLst/>
          </a:prstGeom>
        </p:spPr>
      </p:pic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(2018). Métacognition et Métadécision de témoins dans l'application de la RCP. Printemps Pédagogique en Sciences de la Santé. SimUSanté Univ. Amiens.  </a:t>
            </a:r>
            <a:endParaRPr lang="fr-BE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9F63D-E1DA-4F2E-B34D-392CCE666DE1}" type="slidenum">
              <a:rPr lang="fr-BE" smtClean="0"/>
              <a:t>20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97889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(2018). Métacognition et Métadécision de témoins dans l'application de la RCP. Printemps Pédagogique en Sciences de la Santé. SimUSanté Univ. Amiens.  </a:t>
            </a:r>
            <a:endParaRPr lang="fr-BE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9F63D-E1DA-4F2E-B34D-392CCE666DE1}" type="slidenum">
              <a:rPr lang="fr-BE" smtClean="0"/>
              <a:t>21</a:t>
            </a:fld>
            <a:endParaRPr lang="fr-BE"/>
          </a:p>
        </p:txBody>
      </p:sp>
      <p:pic>
        <p:nvPicPr>
          <p:cNvPr id="4" name="Imag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871" y="356370"/>
            <a:ext cx="11026437" cy="593027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" name="Connecteur droit avec flèche 5"/>
          <p:cNvCxnSpPr/>
          <p:nvPr/>
        </p:nvCxnSpPr>
        <p:spPr>
          <a:xfrm>
            <a:off x="7696200" y="838200"/>
            <a:ext cx="402771" cy="118654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249991" y="0"/>
            <a:ext cx="3247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u="sng" dirty="0" smtClean="0"/>
              <a:t>Questionnaire 1 (fore appliquée)</a:t>
            </a:r>
            <a:endParaRPr lang="fr-BE" u="sng" dirty="0"/>
          </a:p>
        </p:txBody>
      </p:sp>
    </p:spTree>
    <p:extLst>
      <p:ext uri="{BB962C8B-B14F-4D97-AF65-F5344CB8AC3E}">
        <p14:creationId xmlns:p14="http://schemas.microsoft.com/office/powerpoint/2010/main" val="5689869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/>
          <a:srcRect t="5028" b="60082"/>
          <a:stretch/>
        </p:blipFill>
        <p:spPr>
          <a:xfrm>
            <a:off x="104503" y="1"/>
            <a:ext cx="12010496" cy="2272936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/>
          <a:srcRect t="46429" b="16491"/>
          <a:stretch/>
        </p:blipFill>
        <p:spPr>
          <a:xfrm>
            <a:off x="104503" y="3527702"/>
            <a:ext cx="12010496" cy="241560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/>
          <a:srcRect t="38976" b="52001"/>
          <a:stretch/>
        </p:blipFill>
        <p:spPr>
          <a:xfrm>
            <a:off x="104503" y="2476513"/>
            <a:ext cx="12010496" cy="58782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/>
          <a:srcRect l="2012" t="56823" r="91480" b="35591"/>
          <a:stretch/>
        </p:blipFill>
        <p:spPr>
          <a:xfrm>
            <a:off x="365760" y="2428602"/>
            <a:ext cx="781594" cy="49421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3"/>
          <a:srcRect t="87936" b="7522"/>
          <a:stretch/>
        </p:blipFill>
        <p:spPr>
          <a:xfrm>
            <a:off x="-162054" y="6082406"/>
            <a:ext cx="12010496" cy="295859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7924799" y="680978"/>
            <a:ext cx="553357" cy="76944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BE" sz="4400" b="1" dirty="0" smtClean="0">
                <a:solidFill>
                  <a:srgbClr val="000099"/>
                </a:solidFill>
              </a:rPr>
              <a:t>U</a:t>
            </a:r>
            <a:endParaRPr lang="fr-BE" sz="4400" b="1" dirty="0">
              <a:solidFill>
                <a:srgbClr val="000099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4313362" y="-71075"/>
            <a:ext cx="33611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800" b="1" dirty="0" smtClean="0">
                <a:solidFill>
                  <a:srgbClr val="FF0000"/>
                </a:solidFill>
              </a:rPr>
              <a:t>M</a:t>
            </a:r>
            <a:r>
              <a:rPr lang="fr-BE" sz="2800" b="1" dirty="0" smtClean="0"/>
              <a:t>éta</a:t>
            </a:r>
            <a:r>
              <a:rPr lang="fr-BE" sz="2800" b="1" dirty="0" smtClean="0">
                <a:solidFill>
                  <a:srgbClr val="FF0000"/>
                </a:solidFill>
              </a:rPr>
              <a:t> M</a:t>
            </a:r>
            <a:r>
              <a:rPr lang="fr-BE" sz="2800" b="1" dirty="0" smtClean="0"/>
              <a:t>acro </a:t>
            </a:r>
            <a:r>
              <a:rPr lang="fr-BE" sz="2800" b="1" dirty="0" smtClean="0">
                <a:solidFill>
                  <a:srgbClr val="FF0000"/>
                </a:solidFill>
              </a:rPr>
              <a:t>D</a:t>
            </a:r>
            <a:r>
              <a:rPr lang="fr-BE" sz="2800" b="1" dirty="0" smtClean="0"/>
              <a:t>écision</a:t>
            </a:r>
            <a:endParaRPr lang="fr-BE" sz="2800" b="1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85" t="8526" r="16822" b="9731"/>
          <a:stretch/>
        </p:blipFill>
        <p:spPr>
          <a:xfrm>
            <a:off x="1300877" y="4459476"/>
            <a:ext cx="452310" cy="569761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23" t="68491" r="39685" b="5598"/>
          <a:stretch/>
        </p:blipFill>
        <p:spPr>
          <a:xfrm>
            <a:off x="1138743" y="3511858"/>
            <a:ext cx="673088" cy="825334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00" t="36625" r="37833" b="35875"/>
          <a:stretch/>
        </p:blipFill>
        <p:spPr>
          <a:xfrm>
            <a:off x="1242233" y="5112080"/>
            <a:ext cx="569598" cy="737127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81" r="20086" b="5461"/>
          <a:stretch/>
        </p:blipFill>
        <p:spPr>
          <a:xfrm>
            <a:off x="1184410" y="2476886"/>
            <a:ext cx="685244" cy="633300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801" y="1666171"/>
            <a:ext cx="806461" cy="561595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58" t="5422" r="10962" b="10241"/>
          <a:stretch/>
        </p:blipFill>
        <p:spPr>
          <a:xfrm>
            <a:off x="8201477" y="4089215"/>
            <a:ext cx="375375" cy="274856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58" t="5422" r="10962" b="10241"/>
          <a:stretch/>
        </p:blipFill>
        <p:spPr>
          <a:xfrm>
            <a:off x="8131278" y="4827432"/>
            <a:ext cx="445573" cy="326256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58" t="5422" r="10962" b="10241"/>
          <a:stretch/>
        </p:blipFill>
        <p:spPr>
          <a:xfrm>
            <a:off x="8201477" y="5541227"/>
            <a:ext cx="420612" cy="307980"/>
          </a:xfrm>
          <a:prstGeom prst="rect">
            <a:avLst/>
          </a:prstGeom>
        </p:spPr>
      </p:pic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(2018). Métacognition et Métadécision de témoins dans l'application de la RCP. Printemps Pédagogique en Sciences de la Santé. SimUSanté Univ. Amiens.  </a:t>
            </a:r>
            <a:endParaRPr lang="fr-BE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9F63D-E1DA-4F2E-B34D-392CCE666DE1}" type="slidenum">
              <a:rPr lang="fr-BE" smtClean="0"/>
              <a:t>22</a:t>
            </a:fld>
            <a:endParaRPr lang="fr-BE"/>
          </a:p>
        </p:txBody>
      </p:sp>
      <p:sp>
        <p:nvSpPr>
          <p:cNvPr id="19" name="ZoneTexte 18"/>
          <p:cNvSpPr txBox="1"/>
          <p:nvPr/>
        </p:nvSpPr>
        <p:spPr>
          <a:xfrm>
            <a:off x="1242233" y="496312"/>
            <a:ext cx="3238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u="sng" dirty="0" smtClean="0"/>
              <a:t>Questionnaire 1 (forme imagée) </a:t>
            </a:r>
            <a:endParaRPr lang="fr-BE" u="sng" dirty="0"/>
          </a:p>
        </p:txBody>
      </p:sp>
    </p:spTree>
    <p:extLst>
      <p:ext uri="{BB962C8B-B14F-4D97-AF65-F5344CB8AC3E}">
        <p14:creationId xmlns:p14="http://schemas.microsoft.com/office/powerpoint/2010/main" val="2383130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(2018). Métacognition et Métadécision de témoins dans l'application de la RCP. Printemps Pédagogique en Sciences de la Santé. SimUSanté Univ. Amiens.  </a:t>
            </a:r>
            <a:endParaRPr lang="fr-BE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9F63D-E1DA-4F2E-B34D-392CCE666DE1}" type="slidenum">
              <a:rPr lang="fr-BE" smtClean="0"/>
              <a:t>23</a:t>
            </a:fld>
            <a:endParaRPr lang="fr-BE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/>
          <a:srcRect r="29533"/>
          <a:stretch/>
        </p:blipFill>
        <p:spPr>
          <a:xfrm>
            <a:off x="2614095" y="249966"/>
            <a:ext cx="8849023" cy="603667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ZoneTexte 6"/>
          <p:cNvSpPr txBox="1"/>
          <p:nvPr/>
        </p:nvSpPr>
        <p:spPr>
          <a:xfrm>
            <a:off x="411248" y="3762103"/>
            <a:ext cx="22028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INTENTION---</a:t>
            </a:r>
            <a:r>
              <a:rPr lang="fr-FR" sz="2400" b="1" dirty="0" smtClean="0">
                <a:sym typeface="Wingdings" panose="05000000000000000000" pitchFamily="2" charset="2"/>
              </a:rPr>
              <a:t></a:t>
            </a:r>
            <a:endParaRPr lang="fr-BE" sz="2400" b="1" dirty="0"/>
          </a:p>
        </p:txBody>
      </p:sp>
    </p:spTree>
    <p:extLst>
      <p:ext uri="{BB962C8B-B14F-4D97-AF65-F5344CB8AC3E}">
        <p14:creationId xmlns:p14="http://schemas.microsoft.com/office/powerpoint/2010/main" val="5754103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oneTexte 15"/>
          <p:cNvSpPr txBox="1"/>
          <p:nvPr/>
        </p:nvSpPr>
        <p:spPr>
          <a:xfrm>
            <a:off x="8898375" y="331751"/>
            <a:ext cx="2096023" cy="76944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BE" sz="4400" b="1" dirty="0" smtClean="0">
                <a:solidFill>
                  <a:srgbClr val="000099"/>
                </a:solidFill>
              </a:rPr>
              <a:t>U </a:t>
            </a:r>
            <a:r>
              <a:rPr lang="fr-BE" b="1" dirty="0" smtClean="0">
                <a:solidFill>
                  <a:srgbClr val="000099"/>
                </a:solidFill>
              </a:rPr>
              <a:t>(valeurs perso)</a:t>
            </a:r>
            <a:endParaRPr lang="fr-BE" b="1" dirty="0">
              <a:solidFill>
                <a:srgbClr val="000099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854926" y="791109"/>
            <a:ext cx="84701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rgbClr val="CC0099"/>
                </a:solidFill>
              </a:rPr>
              <a:t>Intention</a:t>
            </a:r>
            <a:r>
              <a:rPr lang="fr-FR" sz="2800" b="1" dirty="0" smtClean="0">
                <a:solidFill>
                  <a:srgbClr val="CC0099"/>
                </a:solidFill>
              </a:rPr>
              <a:t> P </a:t>
            </a:r>
            <a:r>
              <a:rPr lang="fr-FR" b="1" dirty="0" smtClean="0">
                <a:solidFill>
                  <a:srgbClr val="CC0099"/>
                </a:solidFill>
              </a:rPr>
              <a:t>= Probabilité </a:t>
            </a:r>
            <a:r>
              <a:rPr lang="fr-FR" b="1" dirty="0" smtClean="0">
                <a:solidFill>
                  <a:srgbClr val="CC0099"/>
                </a:solidFill>
              </a:rPr>
              <a:t>que je pratiquerais la RCP     90      15      100      80        80    </a:t>
            </a:r>
            <a:endParaRPr lang="fr-BE" b="1" dirty="0">
              <a:solidFill>
                <a:srgbClr val="CC0099"/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3"/>
          <a:srcRect l="41082" t="37655" r="31770"/>
          <a:stretch/>
        </p:blipFill>
        <p:spPr>
          <a:xfrm>
            <a:off x="2601980" y="1203712"/>
            <a:ext cx="3641529" cy="5269825"/>
          </a:xfrm>
          <a:prstGeom prst="rect">
            <a:avLst/>
          </a:prstGeom>
        </p:spPr>
      </p:pic>
      <p:pic>
        <p:nvPicPr>
          <p:cNvPr id="10" name="Picture 2" descr="Engins, Cog, Roue, Métal, Indastrial, Mécanisme, Rac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5570" y="1346610"/>
            <a:ext cx="1368152" cy="1368152"/>
          </a:xfrm>
          <a:prstGeom prst="rect">
            <a:avLst/>
          </a:prstGeom>
          <a:noFill/>
          <a:extLst/>
        </p:spPr>
      </p:pic>
      <p:sp>
        <p:nvSpPr>
          <p:cNvPr id="11" name="ZoneTexte 10"/>
          <p:cNvSpPr txBox="1"/>
          <p:nvPr/>
        </p:nvSpPr>
        <p:spPr>
          <a:xfrm>
            <a:off x="10335570" y="1725265"/>
            <a:ext cx="7986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b="1" dirty="0" smtClean="0">
                <a:solidFill>
                  <a:srgbClr val="0000CC"/>
                </a:solidFill>
              </a:rPr>
              <a:t>Valeur</a:t>
            </a:r>
          </a:p>
          <a:p>
            <a:r>
              <a:rPr lang="fr-BE" b="1" dirty="0" smtClean="0">
                <a:solidFill>
                  <a:srgbClr val="0000CC"/>
                </a:solidFill>
              </a:rPr>
              <a:t>perso</a:t>
            </a:r>
            <a:endParaRPr lang="fr-BE" b="1" dirty="0">
              <a:solidFill>
                <a:srgbClr val="0000CC"/>
              </a:solidFill>
            </a:endParaRPr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 rotWithShape="1">
          <a:blip r:embed="rId5"/>
          <a:srcRect l="9858" t="5825" r="36936" b="90505"/>
          <a:stretch/>
        </p:blipFill>
        <p:spPr>
          <a:xfrm>
            <a:off x="129233" y="124579"/>
            <a:ext cx="6390409" cy="239103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 rotWithShape="1">
          <a:blip r:embed="rId5"/>
          <a:srcRect l="9858" t="19597" r="36936" b="71685"/>
          <a:stretch/>
        </p:blipFill>
        <p:spPr>
          <a:xfrm>
            <a:off x="129232" y="375834"/>
            <a:ext cx="6390409" cy="567923"/>
          </a:xfrm>
          <a:prstGeom prst="rect">
            <a:avLst/>
          </a:prstGeom>
        </p:spPr>
      </p:pic>
      <p:sp>
        <p:nvSpPr>
          <p:cNvPr id="17" name="ZoneTexte 16"/>
          <p:cNvSpPr txBox="1"/>
          <p:nvPr/>
        </p:nvSpPr>
        <p:spPr>
          <a:xfrm>
            <a:off x="5078961" y="-48928"/>
            <a:ext cx="33611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800" b="1" dirty="0" smtClean="0">
                <a:solidFill>
                  <a:srgbClr val="FF0000"/>
                </a:solidFill>
              </a:rPr>
              <a:t>M</a:t>
            </a:r>
            <a:r>
              <a:rPr lang="fr-BE" sz="2800" b="1" dirty="0" smtClean="0"/>
              <a:t>éta</a:t>
            </a:r>
            <a:r>
              <a:rPr lang="fr-BE" sz="2800" b="1" dirty="0" smtClean="0">
                <a:solidFill>
                  <a:srgbClr val="FF0000"/>
                </a:solidFill>
              </a:rPr>
              <a:t> M</a:t>
            </a:r>
            <a:r>
              <a:rPr lang="fr-BE" sz="2800" b="1" dirty="0" smtClean="0"/>
              <a:t>acro </a:t>
            </a:r>
            <a:r>
              <a:rPr lang="fr-BE" sz="2800" b="1" dirty="0" smtClean="0">
                <a:solidFill>
                  <a:srgbClr val="FF0000"/>
                </a:solidFill>
              </a:rPr>
              <a:t>D</a:t>
            </a:r>
            <a:r>
              <a:rPr lang="fr-BE" sz="2800" b="1" dirty="0" smtClean="0"/>
              <a:t>écision</a:t>
            </a:r>
            <a:endParaRPr lang="fr-BE" sz="2800" b="1" dirty="0"/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 rotWithShape="1">
          <a:blip r:embed="rId3"/>
          <a:srcRect t="37655" r="83768"/>
          <a:stretch/>
        </p:blipFill>
        <p:spPr>
          <a:xfrm>
            <a:off x="129233" y="1150581"/>
            <a:ext cx="2199282" cy="532295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75751" y="1233450"/>
            <a:ext cx="3070636" cy="5184258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85" t="8526" r="16822" b="9731"/>
          <a:stretch/>
        </p:blipFill>
        <p:spPr>
          <a:xfrm>
            <a:off x="2244961" y="4235250"/>
            <a:ext cx="714037" cy="89945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23" t="68491" r="39685" b="5598"/>
          <a:stretch/>
        </p:blipFill>
        <p:spPr>
          <a:xfrm>
            <a:off x="2089601" y="2847139"/>
            <a:ext cx="920050" cy="112815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00" t="36625" r="37833" b="35875"/>
          <a:stretch/>
        </p:blipFill>
        <p:spPr>
          <a:xfrm>
            <a:off x="2152905" y="5300108"/>
            <a:ext cx="863600" cy="1117600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81" r="20086" b="5461"/>
          <a:stretch/>
        </p:blipFill>
        <p:spPr>
          <a:xfrm>
            <a:off x="2152905" y="2048431"/>
            <a:ext cx="685244" cy="633300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315" y="1321428"/>
            <a:ext cx="806461" cy="561595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58" t="5422" r="10962" b="10241"/>
          <a:stretch/>
        </p:blipFill>
        <p:spPr>
          <a:xfrm>
            <a:off x="6243509" y="3637647"/>
            <a:ext cx="640916" cy="469290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58" t="5422" r="10962" b="10241"/>
          <a:stretch/>
        </p:blipFill>
        <p:spPr>
          <a:xfrm>
            <a:off x="6239172" y="4819206"/>
            <a:ext cx="640916" cy="469290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58" t="5422" r="10962" b="10241"/>
          <a:stretch/>
        </p:blipFill>
        <p:spPr>
          <a:xfrm>
            <a:off x="6278933" y="5973372"/>
            <a:ext cx="640916" cy="469290"/>
          </a:xfrm>
          <a:prstGeom prst="rect">
            <a:avLst/>
          </a:prstGeom>
        </p:spPr>
      </p:pic>
      <p:sp>
        <p:nvSpPr>
          <p:cNvPr id="28" name="Espace réservé du pied de page 2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(2018). Métacognition et Métadécision de témoins dans l'application de la RCP. Printemps Pédagogique en Sciences de la Santé. SimUSanté Univ. Amiens.  </a:t>
            </a:r>
            <a:endParaRPr lang="fr-BE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9F63D-E1DA-4F2E-B34D-392CCE666DE1}" type="slidenum">
              <a:rPr lang="fr-BE" smtClean="0"/>
              <a:t>24</a:t>
            </a:fld>
            <a:endParaRPr lang="fr-BE"/>
          </a:p>
        </p:txBody>
      </p:sp>
      <p:sp>
        <p:nvSpPr>
          <p:cNvPr id="6" name="ZoneTexte 5"/>
          <p:cNvSpPr txBox="1"/>
          <p:nvPr/>
        </p:nvSpPr>
        <p:spPr>
          <a:xfrm>
            <a:off x="8440074" y="-2853"/>
            <a:ext cx="33982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Exemple de données (5 personnes</a:t>
            </a:r>
          </a:p>
          <a:p>
            <a:pPr algn="r"/>
            <a:r>
              <a:rPr lang="fr-FR" dirty="0"/>
              <a:t>e</a:t>
            </a:r>
            <a:r>
              <a:rPr lang="fr-FR" dirty="0" smtClean="0"/>
              <a:t>n colonnes)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671007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98448" y="672284"/>
            <a:ext cx="455573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800" b="1" dirty="0" smtClean="0">
                <a:solidFill>
                  <a:srgbClr val="006600"/>
                </a:solidFill>
              </a:rPr>
              <a:t>Evaluation par questionnaire </a:t>
            </a:r>
          </a:p>
          <a:p>
            <a:r>
              <a:rPr lang="fr-BE" sz="2800" b="1" dirty="0" smtClean="0">
                <a:solidFill>
                  <a:srgbClr val="006600"/>
                </a:solidFill>
              </a:rPr>
              <a:t>des conséquences : leurs  </a:t>
            </a:r>
          </a:p>
        </p:txBody>
      </p:sp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0474" y="2168834"/>
            <a:ext cx="1139355" cy="916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e 1"/>
          <p:cNvGrpSpPr/>
          <p:nvPr/>
        </p:nvGrpSpPr>
        <p:grpSpPr>
          <a:xfrm>
            <a:off x="5564248" y="5191962"/>
            <a:ext cx="894721" cy="1080743"/>
            <a:chOff x="2048187" y="1404748"/>
            <a:chExt cx="894721" cy="1080743"/>
          </a:xfrm>
        </p:grpSpPr>
        <p:sp>
          <p:nvSpPr>
            <p:cNvPr id="7" name="Ellipse 6"/>
            <p:cNvSpPr/>
            <p:nvPr/>
          </p:nvSpPr>
          <p:spPr>
            <a:xfrm>
              <a:off x="2048187" y="1404748"/>
              <a:ext cx="894721" cy="1080743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8" name="Ellipse 7"/>
            <p:cNvSpPr/>
            <p:nvPr/>
          </p:nvSpPr>
          <p:spPr>
            <a:xfrm>
              <a:off x="2322002" y="1725371"/>
              <a:ext cx="169688" cy="146736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9" name="Ellipse 8"/>
            <p:cNvSpPr/>
            <p:nvPr/>
          </p:nvSpPr>
          <p:spPr>
            <a:xfrm>
              <a:off x="2561426" y="1732204"/>
              <a:ext cx="169688" cy="146736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10" name="Ellipse 9"/>
            <p:cNvSpPr/>
            <p:nvPr/>
          </p:nvSpPr>
          <p:spPr>
            <a:xfrm>
              <a:off x="2244554" y="1725410"/>
              <a:ext cx="231393" cy="279885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11" name="Ellipse 10"/>
            <p:cNvSpPr/>
            <p:nvPr/>
          </p:nvSpPr>
          <p:spPr>
            <a:xfrm>
              <a:off x="2507435" y="1732204"/>
              <a:ext cx="229790" cy="279885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</p:grpSp>
      <p:sp>
        <p:nvSpPr>
          <p:cNvPr id="22" name="Pensées 21"/>
          <p:cNvSpPr/>
          <p:nvPr/>
        </p:nvSpPr>
        <p:spPr>
          <a:xfrm>
            <a:off x="5695409" y="447857"/>
            <a:ext cx="2809565" cy="5353854"/>
          </a:xfrm>
          <a:prstGeom prst="cloudCallout">
            <a:avLst>
              <a:gd name="adj1" fmla="val -11693"/>
              <a:gd name="adj2" fmla="val 33185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grpSp>
        <p:nvGrpSpPr>
          <p:cNvPr id="28" name="Groupe 27"/>
          <p:cNvGrpSpPr/>
          <p:nvPr/>
        </p:nvGrpSpPr>
        <p:grpSpPr>
          <a:xfrm>
            <a:off x="10983921" y="2731413"/>
            <a:ext cx="1012621" cy="1010596"/>
            <a:chOff x="3257485" y="3482855"/>
            <a:chExt cx="2918870" cy="2666949"/>
          </a:xfrm>
        </p:grpSpPr>
        <p:sp>
          <p:nvSpPr>
            <p:cNvPr id="29" name="Ellipse 28"/>
            <p:cNvSpPr/>
            <p:nvPr/>
          </p:nvSpPr>
          <p:spPr>
            <a:xfrm>
              <a:off x="4519005" y="4238816"/>
              <a:ext cx="1657350" cy="191098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30" name="Ellipse 29"/>
            <p:cNvSpPr/>
            <p:nvPr/>
          </p:nvSpPr>
          <p:spPr>
            <a:xfrm>
              <a:off x="4860728" y="4689948"/>
              <a:ext cx="314325" cy="25218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31" name="Ellipse 30"/>
            <p:cNvSpPr/>
            <p:nvPr/>
          </p:nvSpPr>
          <p:spPr>
            <a:xfrm>
              <a:off x="5347680" y="4713298"/>
              <a:ext cx="314325" cy="25218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32" name="Ellipse 31"/>
            <p:cNvSpPr/>
            <p:nvPr/>
          </p:nvSpPr>
          <p:spPr>
            <a:xfrm>
              <a:off x="4860728" y="4701623"/>
              <a:ext cx="428625" cy="48101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33" name="Ellipse 32"/>
            <p:cNvSpPr/>
            <p:nvPr/>
          </p:nvSpPr>
          <p:spPr>
            <a:xfrm>
              <a:off x="5347680" y="4713298"/>
              <a:ext cx="425655" cy="48101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34" name="Pensées 33"/>
            <p:cNvSpPr/>
            <p:nvPr/>
          </p:nvSpPr>
          <p:spPr>
            <a:xfrm>
              <a:off x="3257485" y="3482855"/>
              <a:ext cx="2414587" cy="860012"/>
            </a:xfrm>
            <a:prstGeom prst="cloudCallout">
              <a:avLst>
                <a:gd name="adj1" fmla="val 18085"/>
                <a:gd name="adj2" fmla="val 70215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</p:grpSp>
      <p:grpSp>
        <p:nvGrpSpPr>
          <p:cNvPr id="35" name="Groupe 34"/>
          <p:cNvGrpSpPr/>
          <p:nvPr/>
        </p:nvGrpSpPr>
        <p:grpSpPr>
          <a:xfrm>
            <a:off x="9970888" y="1177977"/>
            <a:ext cx="831028" cy="893388"/>
            <a:chOff x="1423996" y="4303803"/>
            <a:chExt cx="2414587" cy="2418474"/>
          </a:xfrm>
        </p:grpSpPr>
        <p:sp>
          <p:nvSpPr>
            <p:cNvPr id="36" name="Ellipse 35"/>
            <p:cNvSpPr/>
            <p:nvPr/>
          </p:nvSpPr>
          <p:spPr>
            <a:xfrm>
              <a:off x="1696627" y="4864902"/>
              <a:ext cx="1657350" cy="1857375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37" name="Ellipse 36"/>
            <p:cNvSpPr/>
            <p:nvPr/>
          </p:nvSpPr>
          <p:spPr>
            <a:xfrm>
              <a:off x="2125840" y="5404321"/>
              <a:ext cx="314325" cy="25218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38" name="Ellipse 37"/>
            <p:cNvSpPr/>
            <p:nvPr/>
          </p:nvSpPr>
          <p:spPr>
            <a:xfrm>
              <a:off x="2603883" y="5428819"/>
              <a:ext cx="314325" cy="25218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39" name="Ellipse 38"/>
            <p:cNvSpPr/>
            <p:nvPr/>
          </p:nvSpPr>
          <p:spPr>
            <a:xfrm>
              <a:off x="2060370" y="5415996"/>
              <a:ext cx="428625" cy="48101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40" name="Ellipse 39"/>
            <p:cNvSpPr/>
            <p:nvPr/>
          </p:nvSpPr>
          <p:spPr>
            <a:xfrm>
              <a:off x="2547322" y="5427671"/>
              <a:ext cx="425655" cy="48101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41" name="Pensées 40"/>
            <p:cNvSpPr/>
            <p:nvPr/>
          </p:nvSpPr>
          <p:spPr>
            <a:xfrm>
              <a:off x="1423996" y="4303803"/>
              <a:ext cx="2414587" cy="860012"/>
            </a:xfrm>
            <a:prstGeom prst="cloudCallout">
              <a:avLst>
                <a:gd name="adj1" fmla="val 6978"/>
                <a:gd name="adj2" fmla="val 55855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</p:grpSp>
      <p:sp>
        <p:nvSpPr>
          <p:cNvPr id="49" name="ZoneTexte 48"/>
          <p:cNvSpPr txBox="1"/>
          <p:nvPr/>
        </p:nvSpPr>
        <p:spPr>
          <a:xfrm>
            <a:off x="9790101" y="394051"/>
            <a:ext cx="10118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BE" sz="2400" b="1" dirty="0" smtClean="0">
                <a:solidFill>
                  <a:srgbClr val="FF0000"/>
                </a:solidFill>
              </a:rPr>
              <a:t>PER </a:t>
            </a:r>
          </a:p>
          <a:p>
            <a:pPr algn="ctr"/>
            <a:r>
              <a:rPr lang="fr-BE" sz="2400" b="1" dirty="0" smtClean="0">
                <a:solidFill>
                  <a:srgbClr val="FF0000"/>
                </a:solidFill>
              </a:rPr>
              <a:t>Action</a:t>
            </a:r>
            <a:endParaRPr lang="fr-BE" sz="2400" b="1" dirty="0">
              <a:solidFill>
                <a:srgbClr val="FF0000"/>
              </a:solidFill>
            </a:endParaRPr>
          </a:p>
        </p:txBody>
      </p:sp>
      <p:sp>
        <p:nvSpPr>
          <p:cNvPr id="50" name="ZoneTexte 49"/>
          <p:cNvSpPr txBox="1"/>
          <p:nvPr/>
        </p:nvSpPr>
        <p:spPr>
          <a:xfrm>
            <a:off x="10938401" y="307050"/>
            <a:ext cx="10118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b="1" dirty="0" smtClean="0">
                <a:solidFill>
                  <a:srgbClr val="FF0000"/>
                </a:solidFill>
              </a:rPr>
              <a:t>POST </a:t>
            </a:r>
          </a:p>
          <a:p>
            <a:r>
              <a:rPr lang="fr-BE" sz="2400" b="1" dirty="0" smtClean="0">
                <a:solidFill>
                  <a:srgbClr val="FF0000"/>
                </a:solidFill>
              </a:rPr>
              <a:t>Action</a:t>
            </a:r>
            <a:endParaRPr lang="fr-BE" sz="2400" b="1" dirty="0">
              <a:solidFill>
                <a:srgbClr val="FF0000"/>
              </a:solidFill>
            </a:endParaRPr>
          </a:p>
        </p:txBody>
      </p:sp>
      <p:cxnSp>
        <p:nvCxnSpPr>
          <p:cNvPr id="52" name="Connecteur droit 51"/>
          <p:cNvCxnSpPr/>
          <p:nvPr/>
        </p:nvCxnSpPr>
        <p:spPr>
          <a:xfrm>
            <a:off x="9477419" y="1225048"/>
            <a:ext cx="48927" cy="4340431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4131" y="631517"/>
            <a:ext cx="2196697" cy="2079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" name="ZoneTexte 54"/>
          <p:cNvSpPr txBox="1"/>
          <p:nvPr/>
        </p:nvSpPr>
        <p:spPr>
          <a:xfrm>
            <a:off x="7868666" y="1507462"/>
            <a:ext cx="8627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b="1" dirty="0"/>
              <a:t>OSER</a:t>
            </a:r>
            <a:endParaRPr lang="fr-BE" b="1" dirty="0"/>
          </a:p>
        </p:txBody>
      </p:sp>
      <p:cxnSp>
        <p:nvCxnSpPr>
          <p:cNvPr id="56" name="Connecteur droit 55"/>
          <p:cNvCxnSpPr/>
          <p:nvPr/>
        </p:nvCxnSpPr>
        <p:spPr>
          <a:xfrm>
            <a:off x="10924530" y="950879"/>
            <a:ext cx="48927" cy="4340431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2" descr="Engins, Cog, Roue, Métal, Indastrial, Mécanisme, Rac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9920" y="3552495"/>
            <a:ext cx="1882827" cy="1882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ZoneTexte 42"/>
          <p:cNvSpPr txBox="1"/>
          <p:nvPr/>
        </p:nvSpPr>
        <p:spPr>
          <a:xfrm>
            <a:off x="6192394" y="4263075"/>
            <a:ext cx="14246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BE" b="1" dirty="0" smtClean="0">
                <a:solidFill>
                  <a:srgbClr val="0000CC"/>
                </a:solidFill>
              </a:rPr>
              <a:t>compétence</a:t>
            </a:r>
            <a:r>
              <a:rPr lang="fr-BE" sz="2400" b="1" dirty="0" smtClean="0"/>
              <a:t> </a:t>
            </a:r>
            <a:endParaRPr lang="fr-BE" sz="2400" b="1" dirty="0"/>
          </a:p>
        </p:txBody>
      </p:sp>
      <p:pic>
        <p:nvPicPr>
          <p:cNvPr id="44" name="Picture 2" descr="Engins, Cog, Roue, Métal, Indastrial, Mécanisme, Rack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89353">
            <a:off x="6087352" y="2212758"/>
            <a:ext cx="1368152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Engins, Cog, Roue, Métal, Indastrial, Mécanisme, Rack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609" y="865429"/>
            <a:ext cx="1368152" cy="1368152"/>
          </a:xfrm>
          <a:prstGeom prst="rect">
            <a:avLst/>
          </a:prstGeom>
          <a:noFill/>
          <a:extLst/>
        </p:spPr>
      </p:pic>
      <p:sp>
        <p:nvSpPr>
          <p:cNvPr id="46" name="ZoneTexte 45"/>
          <p:cNvSpPr txBox="1"/>
          <p:nvPr/>
        </p:nvSpPr>
        <p:spPr>
          <a:xfrm>
            <a:off x="6297146" y="1293465"/>
            <a:ext cx="7986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b="1" dirty="0" smtClean="0">
                <a:solidFill>
                  <a:srgbClr val="0000CC"/>
                </a:solidFill>
              </a:rPr>
              <a:t>Valeur</a:t>
            </a:r>
          </a:p>
          <a:p>
            <a:r>
              <a:rPr lang="fr-BE" b="1" dirty="0" smtClean="0">
                <a:solidFill>
                  <a:srgbClr val="0000CC"/>
                </a:solidFill>
              </a:rPr>
              <a:t>perso</a:t>
            </a:r>
            <a:endParaRPr lang="fr-BE" b="1" dirty="0">
              <a:solidFill>
                <a:srgbClr val="0000CC"/>
              </a:solidFill>
            </a:endParaRPr>
          </a:p>
        </p:txBody>
      </p:sp>
      <p:sp>
        <p:nvSpPr>
          <p:cNvPr id="47" name="ZoneTexte 46"/>
          <p:cNvSpPr txBox="1"/>
          <p:nvPr/>
        </p:nvSpPr>
        <p:spPr>
          <a:xfrm>
            <a:off x="6238984" y="2712168"/>
            <a:ext cx="97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b="1" dirty="0">
                <a:solidFill>
                  <a:srgbClr val="0000CC"/>
                </a:solidFill>
              </a:rPr>
              <a:t>contrôle</a:t>
            </a:r>
          </a:p>
        </p:txBody>
      </p:sp>
      <p:sp>
        <p:nvSpPr>
          <p:cNvPr id="61" name="Flèche vers le bas 60"/>
          <p:cNvSpPr/>
          <p:nvPr/>
        </p:nvSpPr>
        <p:spPr>
          <a:xfrm>
            <a:off x="4377839" y="2763598"/>
            <a:ext cx="969960" cy="2527712"/>
          </a:xfrm>
          <a:prstGeom prst="downArrow">
            <a:avLst/>
          </a:prstGeom>
          <a:solidFill>
            <a:srgbClr val="FF0000">
              <a:alpha val="5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62" name="Flèche vers le haut 61"/>
          <p:cNvSpPr/>
          <p:nvPr/>
        </p:nvSpPr>
        <p:spPr>
          <a:xfrm>
            <a:off x="4876529" y="1293465"/>
            <a:ext cx="1123516" cy="2963608"/>
          </a:xfrm>
          <a:prstGeom prst="upArrow">
            <a:avLst/>
          </a:prstGeom>
          <a:solidFill>
            <a:srgbClr val="66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63" name="ZoneTexte 62"/>
          <p:cNvSpPr txBox="1"/>
          <p:nvPr/>
        </p:nvSpPr>
        <p:spPr>
          <a:xfrm>
            <a:off x="5181610" y="2427508"/>
            <a:ext cx="5790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BE" sz="3200" b="1" dirty="0" smtClean="0"/>
              <a:t>F+</a:t>
            </a:r>
            <a:endParaRPr lang="fr-BE" sz="3200" b="1" dirty="0"/>
          </a:p>
        </p:txBody>
      </p:sp>
      <p:sp>
        <p:nvSpPr>
          <p:cNvPr id="64" name="ZoneTexte 63"/>
          <p:cNvSpPr txBox="1"/>
          <p:nvPr/>
        </p:nvSpPr>
        <p:spPr>
          <a:xfrm>
            <a:off x="4558350" y="3545005"/>
            <a:ext cx="6030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BE" sz="3200" b="1" dirty="0" smtClean="0"/>
              <a:t>F-</a:t>
            </a:r>
            <a:r>
              <a:rPr lang="fr-BE" sz="3600" b="1" dirty="0" smtClean="0"/>
              <a:t> </a:t>
            </a:r>
            <a:endParaRPr lang="fr-BE" sz="3600" b="1" dirty="0"/>
          </a:p>
        </p:txBody>
      </p:sp>
      <p:sp>
        <p:nvSpPr>
          <p:cNvPr id="48" name="ZoneTexte 47"/>
          <p:cNvSpPr txBox="1"/>
          <p:nvPr/>
        </p:nvSpPr>
        <p:spPr>
          <a:xfrm>
            <a:off x="2307009" y="-39061"/>
            <a:ext cx="35300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800" b="1" dirty="0" smtClean="0">
                <a:solidFill>
                  <a:srgbClr val="FF0000"/>
                </a:solidFill>
              </a:rPr>
              <a:t>M</a:t>
            </a:r>
            <a:r>
              <a:rPr lang="fr-BE" sz="2800" b="1" dirty="0" smtClean="0"/>
              <a:t>éta</a:t>
            </a:r>
            <a:r>
              <a:rPr lang="fr-BE" sz="2800" b="1" dirty="0" smtClean="0">
                <a:solidFill>
                  <a:srgbClr val="FF0000"/>
                </a:solidFill>
              </a:rPr>
              <a:t> </a:t>
            </a:r>
            <a:r>
              <a:rPr lang="fr-BE" sz="1400" b="1" dirty="0" smtClean="0">
                <a:solidFill>
                  <a:srgbClr val="FF0000"/>
                </a:solidFill>
              </a:rPr>
              <a:t>M</a:t>
            </a:r>
            <a:r>
              <a:rPr lang="fr-BE" sz="1400" b="1" dirty="0" smtClean="0"/>
              <a:t>acro</a:t>
            </a:r>
            <a:r>
              <a:rPr lang="fr-BE" sz="2800" b="1" dirty="0" smtClean="0"/>
              <a:t> </a:t>
            </a:r>
            <a:r>
              <a:rPr lang="fr-BE" sz="2800" b="1" dirty="0" smtClean="0">
                <a:solidFill>
                  <a:srgbClr val="FF0000"/>
                </a:solidFill>
              </a:rPr>
              <a:t>D</a:t>
            </a:r>
            <a:r>
              <a:rPr lang="fr-BE" sz="2800" b="1" dirty="0" smtClean="0"/>
              <a:t>écision PRE</a:t>
            </a:r>
            <a:endParaRPr lang="fr-BE" sz="2800" b="1" dirty="0"/>
          </a:p>
        </p:txBody>
      </p:sp>
      <p:cxnSp>
        <p:nvCxnSpPr>
          <p:cNvPr id="12" name="Connecteur droit avec flèche 11"/>
          <p:cNvCxnSpPr/>
          <p:nvPr/>
        </p:nvCxnSpPr>
        <p:spPr>
          <a:xfrm>
            <a:off x="4787432" y="1738405"/>
            <a:ext cx="1404962" cy="874902"/>
          </a:xfrm>
          <a:prstGeom prst="straightConnector1">
            <a:avLst/>
          </a:prstGeom>
          <a:ln w="38100">
            <a:solidFill>
              <a:srgbClr val="0000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4381905" y="1339429"/>
            <a:ext cx="4331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3600" b="1" dirty="0" smtClean="0">
                <a:solidFill>
                  <a:srgbClr val="000099"/>
                </a:solidFill>
              </a:rPr>
              <a:t>p</a:t>
            </a:r>
            <a:endParaRPr lang="fr-BE" sz="3600" b="1" dirty="0">
              <a:solidFill>
                <a:srgbClr val="000099"/>
              </a:solidFill>
            </a:endParaRPr>
          </a:p>
        </p:txBody>
      </p:sp>
      <p:sp>
        <p:nvSpPr>
          <p:cNvPr id="51" name="ZoneTexte 50"/>
          <p:cNvSpPr txBox="1"/>
          <p:nvPr/>
        </p:nvSpPr>
        <p:spPr>
          <a:xfrm rot="19368182">
            <a:off x="10878801" y="3897835"/>
            <a:ext cx="15209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b="1" dirty="0" err="1" smtClean="0"/>
              <a:t>Debriefing</a:t>
            </a:r>
            <a:endParaRPr lang="fr-BE" sz="2400" b="1" dirty="0"/>
          </a:p>
        </p:txBody>
      </p:sp>
      <p:pic>
        <p:nvPicPr>
          <p:cNvPr id="58" name="Image 57"/>
          <p:cNvPicPr>
            <a:picLocks noChangeAspect="1"/>
          </p:cNvPicPr>
          <p:nvPr/>
        </p:nvPicPr>
        <p:blipFill rotWithShape="1">
          <a:blip r:embed="rId6"/>
          <a:srcRect l="25572" t="32266" r="36878" b="15823"/>
          <a:stretch/>
        </p:blipFill>
        <p:spPr>
          <a:xfrm flipH="1">
            <a:off x="11152936" y="1950928"/>
            <a:ext cx="722376" cy="555570"/>
          </a:xfrm>
          <a:prstGeom prst="rect">
            <a:avLst/>
          </a:prstGeom>
        </p:spPr>
      </p:pic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(2018). Métacognition et Métadécision de témoins dans l'application de la RCP. Printemps Pédagogique en Sciences de la Santé. SimUSanté Univ. Amiens.  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9F63D-E1DA-4F2E-B34D-392CCE666DE1}" type="slidenum">
              <a:rPr lang="fr-BE" smtClean="0"/>
              <a:t>25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12536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2"/>
          <a:srcRect t="37655" r="85012"/>
          <a:stretch/>
        </p:blipFill>
        <p:spPr>
          <a:xfrm>
            <a:off x="296538" y="970096"/>
            <a:ext cx="2015036" cy="5281491"/>
          </a:xfrm>
          <a:prstGeom prst="rect">
            <a:avLst/>
          </a:prstGeom>
        </p:spPr>
      </p:pic>
      <p:pic>
        <p:nvPicPr>
          <p:cNvPr id="10" name="Picture 2" descr="Engins, Cog, Roue, Métal, Indastrial, Mécanisme, Rac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4476" y="154294"/>
            <a:ext cx="1368152" cy="1368152"/>
          </a:xfrm>
          <a:prstGeom prst="rect">
            <a:avLst/>
          </a:prstGeom>
          <a:noFill/>
          <a:extLst/>
        </p:spPr>
      </p:pic>
      <p:sp>
        <p:nvSpPr>
          <p:cNvPr id="11" name="ZoneTexte 10"/>
          <p:cNvSpPr txBox="1"/>
          <p:nvPr/>
        </p:nvSpPr>
        <p:spPr>
          <a:xfrm>
            <a:off x="10515914" y="653704"/>
            <a:ext cx="1005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b="1" dirty="0" smtClean="0">
                <a:solidFill>
                  <a:srgbClr val="0000CC"/>
                </a:solidFill>
              </a:rPr>
              <a:t>Contrôle</a:t>
            </a:r>
            <a:endParaRPr lang="fr-BE" b="1" dirty="0">
              <a:solidFill>
                <a:srgbClr val="0000CC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7825472" y="96479"/>
            <a:ext cx="487634" cy="76944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BE" sz="4400" b="1" dirty="0" smtClean="0">
                <a:solidFill>
                  <a:srgbClr val="000099"/>
                </a:solidFill>
              </a:rPr>
              <a:t>p</a:t>
            </a:r>
            <a:endParaRPr lang="fr-BE" sz="4400" b="1" dirty="0">
              <a:solidFill>
                <a:srgbClr val="000099"/>
              </a:solidFill>
            </a:endParaRP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 rotWithShape="1">
          <a:blip r:embed="rId4"/>
          <a:srcRect l="55831" t="38328" r="20598" b="5336"/>
          <a:stretch/>
        </p:blipFill>
        <p:spPr>
          <a:xfrm>
            <a:off x="6829352" y="1114542"/>
            <a:ext cx="3375398" cy="5118092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6654457" y="-17480"/>
            <a:ext cx="33611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800" b="1" dirty="0" smtClean="0">
                <a:solidFill>
                  <a:srgbClr val="FF0000"/>
                </a:solidFill>
              </a:rPr>
              <a:t>M</a:t>
            </a:r>
            <a:r>
              <a:rPr lang="fr-BE" sz="2800" b="1" dirty="0" smtClean="0"/>
              <a:t>éta</a:t>
            </a:r>
            <a:r>
              <a:rPr lang="fr-BE" sz="2800" b="1" dirty="0" smtClean="0">
                <a:solidFill>
                  <a:srgbClr val="FF0000"/>
                </a:solidFill>
              </a:rPr>
              <a:t> M</a:t>
            </a:r>
            <a:r>
              <a:rPr lang="fr-BE" sz="2800" b="1" dirty="0" smtClean="0"/>
              <a:t>acro </a:t>
            </a:r>
            <a:r>
              <a:rPr lang="fr-BE" sz="2800" b="1" dirty="0" smtClean="0">
                <a:solidFill>
                  <a:srgbClr val="FF0000"/>
                </a:solidFill>
              </a:rPr>
              <a:t>D</a:t>
            </a:r>
            <a:r>
              <a:rPr lang="fr-BE" sz="2800" b="1" dirty="0" smtClean="0"/>
              <a:t>écision</a:t>
            </a:r>
            <a:endParaRPr lang="fr-BE" sz="2800" b="1" dirty="0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5"/>
          <a:srcRect l="9858" t="19597" r="36936" b="71685"/>
          <a:stretch/>
        </p:blipFill>
        <p:spPr>
          <a:xfrm>
            <a:off x="60095" y="134019"/>
            <a:ext cx="6390409" cy="567923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 rotWithShape="1">
          <a:blip r:embed="rId2"/>
          <a:srcRect l="38314" t="37655" r="31770"/>
          <a:stretch/>
        </p:blipFill>
        <p:spPr>
          <a:xfrm>
            <a:off x="2311574" y="996435"/>
            <a:ext cx="3981599" cy="5228813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85" t="8526" r="16822" b="9731"/>
          <a:stretch/>
        </p:blipFill>
        <p:spPr>
          <a:xfrm>
            <a:off x="2344839" y="3977985"/>
            <a:ext cx="714037" cy="899450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23" t="68491" r="39685" b="5598"/>
          <a:stretch/>
        </p:blipFill>
        <p:spPr>
          <a:xfrm>
            <a:off x="2172091" y="2666802"/>
            <a:ext cx="920050" cy="1128156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00" t="36625" r="37833" b="35875"/>
          <a:stretch/>
        </p:blipFill>
        <p:spPr>
          <a:xfrm>
            <a:off x="2270058" y="5107648"/>
            <a:ext cx="863600" cy="1117600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81" r="20086" b="5461"/>
          <a:stretch/>
        </p:blipFill>
        <p:spPr>
          <a:xfrm>
            <a:off x="2206485" y="1924076"/>
            <a:ext cx="685244" cy="633300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062" y="1126784"/>
            <a:ext cx="806461" cy="561595"/>
          </a:xfrm>
          <a:prstGeom prst="rect">
            <a:avLst/>
          </a:prstGeom>
        </p:spPr>
      </p:pic>
      <p:sp>
        <p:nvSpPr>
          <p:cNvPr id="24" name="Ellipse 23"/>
          <p:cNvSpPr/>
          <p:nvPr/>
        </p:nvSpPr>
        <p:spPr>
          <a:xfrm>
            <a:off x="8753604" y="1471288"/>
            <a:ext cx="534256" cy="462455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5" name="Ellipse 24"/>
          <p:cNvSpPr/>
          <p:nvPr/>
        </p:nvSpPr>
        <p:spPr>
          <a:xfrm>
            <a:off x="9250150" y="1461621"/>
            <a:ext cx="534256" cy="462455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6" name="Ellipse 25"/>
          <p:cNvSpPr/>
          <p:nvPr/>
        </p:nvSpPr>
        <p:spPr>
          <a:xfrm>
            <a:off x="9782575" y="1451954"/>
            <a:ext cx="534256" cy="462455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7" name="Ellipse 26"/>
          <p:cNvSpPr/>
          <p:nvPr/>
        </p:nvSpPr>
        <p:spPr>
          <a:xfrm>
            <a:off x="7803273" y="1465247"/>
            <a:ext cx="534256" cy="462455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8" name="Ellipse 27"/>
          <p:cNvSpPr/>
          <p:nvPr/>
        </p:nvSpPr>
        <p:spPr>
          <a:xfrm>
            <a:off x="8313106" y="1471288"/>
            <a:ext cx="534256" cy="462455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29" name="Image 28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58" t="5422" r="10962" b="10241"/>
          <a:stretch/>
        </p:blipFill>
        <p:spPr>
          <a:xfrm>
            <a:off x="6278933" y="3431588"/>
            <a:ext cx="640916" cy="469290"/>
          </a:xfrm>
          <a:prstGeom prst="rect">
            <a:avLst/>
          </a:prstGeom>
        </p:spPr>
      </p:pic>
      <p:pic>
        <p:nvPicPr>
          <p:cNvPr id="30" name="Image 29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58" t="5422" r="10962" b="10241"/>
          <a:stretch/>
        </p:blipFill>
        <p:spPr>
          <a:xfrm>
            <a:off x="6282160" y="4642790"/>
            <a:ext cx="640916" cy="469290"/>
          </a:xfrm>
          <a:prstGeom prst="rect">
            <a:avLst/>
          </a:prstGeom>
        </p:spPr>
      </p:pic>
      <p:pic>
        <p:nvPicPr>
          <p:cNvPr id="31" name="Image 30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58" t="5422" r="10962" b="10241"/>
          <a:stretch/>
        </p:blipFill>
        <p:spPr>
          <a:xfrm>
            <a:off x="6303980" y="5755958"/>
            <a:ext cx="640916" cy="469290"/>
          </a:xfrm>
          <a:prstGeom prst="rect">
            <a:avLst/>
          </a:prstGeom>
        </p:spPr>
      </p:pic>
      <p:pic>
        <p:nvPicPr>
          <p:cNvPr id="32" name="Image 31"/>
          <p:cNvPicPr>
            <a:picLocks noChangeAspect="1"/>
          </p:cNvPicPr>
          <p:nvPr/>
        </p:nvPicPr>
        <p:blipFill rotWithShape="1">
          <a:blip r:embed="rId4"/>
          <a:srcRect l="55831" t="96126" r="20598" b="-1"/>
          <a:stretch/>
        </p:blipFill>
        <p:spPr>
          <a:xfrm>
            <a:off x="6820479" y="6242313"/>
            <a:ext cx="3375398" cy="352097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3175090" y="704528"/>
            <a:ext cx="6971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CC0099"/>
                </a:solidFill>
              </a:rPr>
              <a:t>Probabilité que je pratiquerais la RCP     90    15   100    80    80     15    80</a:t>
            </a:r>
            <a:endParaRPr lang="fr-BE" b="1" dirty="0">
              <a:solidFill>
                <a:srgbClr val="CC0099"/>
              </a:solidFill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7357241" y="653704"/>
            <a:ext cx="446032" cy="5571544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3" name="Ellipse 32"/>
          <p:cNvSpPr/>
          <p:nvPr/>
        </p:nvSpPr>
        <p:spPr>
          <a:xfrm>
            <a:off x="6825598" y="1841887"/>
            <a:ext cx="534256" cy="462455"/>
          </a:xfrm>
          <a:prstGeom prst="ellipse">
            <a:avLst/>
          </a:prstGeom>
          <a:noFill/>
          <a:ln w="5715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(2018). Métacognition et Métadécision de témoins dans l'application de la RCP. Printemps Pédagogique en Sciences de la Santé. SimUSanté Univ. Amiens.  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9F63D-E1DA-4F2E-B34D-392CCE666DE1}" type="slidenum">
              <a:rPr lang="fr-BE" smtClean="0"/>
              <a:t>26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045783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4" grpId="0" animBg="1"/>
      <p:bldP spid="25" grpId="0" animBg="1"/>
      <p:bldP spid="26" grpId="0" animBg="1"/>
      <p:bldP spid="27" grpId="0" animBg="1"/>
      <p:bldP spid="28" grpId="0" animBg="1"/>
      <p:bldP spid="7" grpId="0"/>
      <p:bldP spid="3" grpId="0" animBg="1"/>
      <p:bldP spid="3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à coins arrondis 12"/>
          <p:cNvSpPr/>
          <p:nvPr/>
        </p:nvSpPr>
        <p:spPr>
          <a:xfrm>
            <a:off x="1818699" y="4742982"/>
            <a:ext cx="1338841" cy="40011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" name="Rectangle à coins arrondis 2"/>
          <p:cNvSpPr/>
          <p:nvPr/>
        </p:nvSpPr>
        <p:spPr>
          <a:xfrm>
            <a:off x="3734101" y="3768603"/>
            <a:ext cx="2005673" cy="1453042"/>
          </a:xfrm>
          <a:prstGeom prst="roundRect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0474" y="2168834"/>
            <a:ext cx="1139355" cy="916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e 1"/>
          <p:cNvGrpSpPr/>
          <p:nvPr/>
        </p:nvGrpSpPr>
        <p:grpSpPr>
          <a:xfrm>
            <a:off x="5932181" y="5253232"/>
            <a:ext cx="894721" cy="1080743"/>
            <a:chOff x="2048187" y="1404748"/>
            <a:chExt cx="894721" cy="1080743"/>
          </a:xfrm>
        </p:grpSpPr>
        <p:sp>
          <p:nvSpPr>
            <p:cNvPr id="7" name="Ellipse 6"/>
            <p:cNvSpPr/>
            <p:nvPr/>
          </p:nvSpPr>
          <p:spPr>
            <a:xfrm>
              <a:off x="2048187" y="1404748"/>
              <a:ext cx="894721" cy="1080743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8" name="Ellipse 7"/>
            <p:cNvSpPr/>
            <p:nvPr/>
          </p:nvSpPr>
          <p:spPr>
            <a:xfrm>
              <a:off x="2322002" y="1725371"/>
              <a:ext cx="169688" cy="146736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9" name="Ellipse 8"/>
            <p:cNvSpPr/>
            <p:nvPr/>
          </p:nvSpPr>
          <p:spPr>
            <a:xfrm>
              <a:off x="2561426" y="1732204"/>
              <a:ext cx="169688" cy="146736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10" name="Ellipse 9"/>
            <p:cNvSpPr/>
            <p:nvPr/>
          </p:nvSpPr>
          <p:spPr>
            <a:xfrm>
              <a:off x="2244554" y="1725410"/>
              <a:ext cx="231393" cy="279885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11" name="Ellipse 10"/>
            <p:cNvSpPr/>
            <p:nvPr/>
          </p:nvSpPr>
          <p:spPr>
            <a:xfrm>
              <a:off x="2507435" y="1732204"/>
              <a:ext cx="229790" cy="279885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</p:grpSp>
      <p:sp>
        <p:nvSpPr>
          <p:cNvPr id="22" name="Pensées 21"/>
          <p:cNvSpPr/>
          <p:nvPr/>
        </p:nvSpPr>
        <p:spPr>
          <a:xfrm rot="21229634">
            <a:off x="5692204" y="368021"/>
            <a:ext cx="2564402" cy="5352570"/>
          </a:xfrm>
          <a:prstGeom prst="cloudCallout">
            <a:avLst>
              <a:gd name="adj1" fmla="val -3712"/>
              <a:gd name="adj2" fmla="val 44410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grpSp>
        <p:nvGrpSpPr>
          <p:cNvPr id="28" name="Groupe 27"/>
          <p:cNvGrpSpPr/>
          <p:nvPr/>
        </p:nvGrpSpPr>
        <p:grpSpPr>
          <a:xfrm>
            <a:off x="11006660" y="1071703"/>
            <a:ext cx="1012621" cy="1010596"/>
            <a:chOff x="3257485" y="3482855"/>
            <a:chExt cx="2918870" cy="2666949"/>
          </a:xfrm>
        </p:grpSpPr>
        <p:sp>
          <p:nvSpPr>
            <p:cNvPr id="29" name="Ellipse 28"/>
            <p:cNvSpPr/>
            <p:nvPr/>
          </p:nvSpPr>
          <p:spPr>
            <a:xfrm>
              <a:off x="4519005" y="4238816"/>
              <a:ext cx="1657350" cy="191098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30" name="Ellipse 29"/>
            <p:cNvSpPr/>
            <p:nvPr/>
          </p:nvSpPr>
          <p:spPr>
            <a:xfrm>
              <a:off x="4860728" y="4689948"/>
              <a:ext cx="314325" cy="25218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31" name="Ellipse 30"/>
            <p:cNvSpPr/>
            <p:nvPr/>
          </p:nvSpPr>
          <p:spPr>
            <a:xfrm>
              <a:off x="5347680" y="4713298"/>
              <a:ext cx="314325" cy="25218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32" name="Ellipse 31"/>
            <p:cNvSpPr/>
            <p:nvPr/>
          </p:nvSpPr>
          <p:spPr>
            <a:xfrm>
              <a:off x="4860728" y="4701623"/>
              <a:ext cx="428625" cy="48101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33" name="Ellipse 32"/>
            <p:cNvSpPr/>
            <p:nvPr/>
          </p:nvSpPr>
          <p:spPr>
            <a:xfrm>
              <a:off x="5347680" y="4713298"/>
              <a:ext cx="425655" cy="48101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34" name="Pensées 33"/>
            <p:cNvSpPr/>
            <p:nvPr/>
          </p:nvSpPr>
          <p:spPr>
            <a:xfrm>
              <a:off x="3257485" y="3482855"/>
              <a:ext cx="2414587" cy="860012"/>
            </a:xfrm>
            <a:prstGeom prst="cloudCallout">
              <a:avLst>
                <a:gd name="adj1" fmla="val 18085"/>
                <a:gd name="adj2" fmla="val 70215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</p:grpSp>
      <p:grpSp>
        <p:nvGrpSpPr>
          <p:cNvPr id="35" name="Groupe 34"/>
          <p:cNvGrpSpPr/>
          <p:nvPr/>
        </p:nvGrpSpPr>
        <p:grpSpPr>
          <a:xfrm>
            <a:off x="9970888" y="1177977"/>
            <a:ext cx="831028" cy="893388"/>
            <a:chOff x="1423996" y="4303803"/>
            <a:chExt cx="2414587" cy="2418474"/>
          </a:xfrm>
        </p:grpSpPr>
        <p:sp>
          <p:nvSpPr>
            <p:cNvPr id="36" name="Ellipse 35"/>
            <p:cNvSpPr/>
            <p:nvPr/>
          </p:nvSpPr>
          <p:spPr>
            <a:xfrm>
              <a:off x="1696627" y="4864902"/>
              <a:ext cx="1657350" cy="1857375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37" name="Ellipse 36"/>
            <p:cNvSpPr/>
            <p:nvPr/>
          </p:nvSpPr>
          <p:spPr>
            <a:xfrm>
              <a:off x="2125840" y="5404321"/>
              <a:ext cx="314325" cy="25218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38" name="Ellipse 37"/>
            <p:cNvSpPr/>
            <p:nvPr/>
          </p:nvSpPr>
          <p:spPr>
            <a:xfrm>
              <a:off x="2603883" y="5428819"/>
              <a:ext cx="314325" cy="25218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39" name="Ellipse 38"/>
            <p:cNvSpPr/>
            <p:nvPr/>
          </p:nvSpPr>
          <p:spPr>
            <a:xfrm>
              <a:off x="2060370" y="5415996"/>
              <a:ext cx="428625" cy="48101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40" name="Ellipse 39"/>
            <p:cNvSpPr/>
            <p:nvPr/>
          </p:nvSpPr>
          <p:spPr>
            <a:xfrm>
              <a:off x="2547322" y="5427671"/>
              <a:ext cx="425655" cy="48101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41" name="Pensées 40"/>
            <p:cNvSpPr/>
            <p:nvPr/>
          </p:nvSpPr>
          <p:spPr>
            <a:xfrm>
              <a:off x="1423996" y="4303803"/>
              <a:ext cx="2414587" cy="860012"/>
            </a:xfrm>
            <a:prstGeom prst="cloudCallout">
              <a:avLst>
                <a:gd name="adj1" fmla="val 6978"/>
                <a:gd name="adj2" fmla="val 55855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</p:grpSp>
      <p:sp>
        <p:nvSpPr>
          <p:cNvPr id="5" name="ZoneTexte 4"/>
          <p:cNvSpPr txBox="1"/>
          <p:nvPr/>
        </p:nvSpPr>
        <p:spPr>
          <a:xfrm>
            <a:off x="1947085" y="528782"/>
            <a:ext cx="15680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b="1" dirty="0" smtClean="0">
                <a:solidFill>
                  <a:srgbClr val="FF0000"/>
                </a:solidFill>
              </a:rPr>
              <a:t>PRE Action</a:t>
            </a:r>
            <a:endParaRPr lang="fr-BE" sz="2400" b="1" dirty="0">
              <a:solidFill>
                <a:srgbClr val="FF0000"/>
              </a:solidFill>
            </a:endParaRPr>
          </a:p>
        </p:txBody>
      </p:sp>
      <p:sp>
        <p:nvSpPr>
          <p:cNvPr id="49" name="ZoneTexte 48"/>
          <p:cNvSpPr txBox="1"/>
          <p:nvPr/>
        </p:nvSpPr>
        <p:spPr>
          <a:xfrm>
            <a:off x="9790101" y="394051"/>
            <a:ext cx="10118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BE" sz="2400" b="1" dirty="0" smtClean="0">
                <a:solidFill>
                  <a:srgbClr val="FF0000"/>
                </a:solidFill>
              </a:rPr>
              <a:t>PER </a:t>
            </a:r>
          </a:p>
          <a:p>
            <a:pPr algn="ctr"/>
            <a:r>
              <a:rPr lang="fr-BE" sz="2400" b="1" dirty="0" smtClean="0">
                <a:solidFill>
                  <a:srgbClr val="FF0000"/>
                </a:solidFill>
              </a:rPr>
              <a:t>Action</a:t>
            </a:r>
            <a:endParaRPr lang="fr-BE" sz="2400" b="1" dirty="0">
              <a:solidFill>
                <a:srgbClr val="FF0000"/>
              </a:solidFill>
            </a:endParaRPr>
          </a:p>
        </p:txBody>
      </p:sp>
      <p:sp>
        <p:nvSpPr>
          <p:cNvPr id="50" name="ZoneTexte 49"/>
          <p:cNvSpPr txBox="1"/>
          <p:nvPr/>
        </p:nvSpPr>
        <p:spPr>
          <a:xfrm>
            <a:off x="10938401" y="307050"/>
            <a:ext cx="10118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b="1" dirty="0" smtClean="0">
                <a:solidFill>
                  <a:srgbClr val="FF0000"/>
                </a:solidFill>
              </a:rPr>
              <a:t>POST </a:t>
            </a:r>
          </a:p>
          <a:p>
            <a:r>
              <a:rPr lang="fr-BE" sz="2400" b="1" dirty="0" smtClean="0">
                <a:solidFill>
                  <a:srgbClr val="FF0000"/>
                </a:solidFill>
              </a:rPr>
              <a:t>Action</a:t>
            </a:r>
            <a:endParaRPr lang="fr-BE" sz="2400" b="1" dirty="0">
              <a:solidFill>
                <a:srgbClr val="FF0000"/>
              </a:solidFill>
            </a:endParaRPr>
          </a:p>
        </p:txBody>
      </p:sp>
      <p:cxnSp>
        <p:nvCxnSpPr>
          <p:cNvPr id="52" name="Connecteur droit 51"/>
          <p:cNvCxnSpPr/>
          <p:nvPr/>
        </p:nvCxnSpPr>
        <p:spPr>
          <a:xfrm>
            <a:off x="9477419" y="1225048"/>
            <a:ext cx="48927" cy="4340431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2071" y="465257"/>
            <a:ext cx="2196697" cy="2079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" name="ZoneTexte 54"/>
          <p:cNvSpPr txBox="1"/>
          <p:nvPr/>
        </p:nvSpPr>
        <p:spPr>
          <a:xfrm>
            <a:off x="8256606" y="1341202"/>
            <a:ext cx="8627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b="1" dirty="0"/>
              <a:t>OSER</a:t>
            </a:r>
            <a:endParaRPr lang="fr-BE" b="1" dirty="0"/>
          </a:p>
        </p:txBody>
      </p:sp>
      <p:cxnSp>
        <p:nvCxnSpPr>
          <p:cNvPr id="56" name="Connecteur droit 55"/>
          <p:cNvCxnSpPr/>
          <p:nvPr/>
        </p:nvCxnSpPr>
        <p:spPr>
          <a:xfrm>
            <a:off x="10924530" y="950879"/>
            <a:ext cx="48927" cy="4340431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2" descr="Engins, Cog, Roue, Métal, Indastrial, Mécanisme, Rac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9654" y="3768603"/>
            <a:ext cx="1420852" cy="1420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ZoneTexte 42"/>
          <p:cNvSpPr txBox="1"/>
          <p:nvPr/>
        </p:nvSpPr>
        <p:spPr>
          <a:xfrm>
            <a:off x="6688749" y="4198254"/>
            <a:ext cx="92685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BE" b="1" dirty="0" err="1" smtClean="0">
                <a:solidFill>
                  <a:srgbClr val="0000CC"/>
                </a:solidFill>
              </a:rPr>
              <a:t>Compé</a:t>
            </a:r>
            <a:r>
              <a:rPr lang="fr-BE" b="1" dirty="0" smtClean="0">
                <a:solidFill>
                  <a:srgbClr val="0000CC"/>
                </a:solidFill>
              </a:rPr>
              <a:t>-</a:t>
            </a:r>
          </a:p>
          <a:p>
            <a:pPr algn="ctr"/>
            <a:r>
              <a:rPr lang="fr-BE" b="1" dirty="0" err="1" smtClean="0">
                <a:solidFill>
                  <a:srgbClr val="0000CC"/>
                </a:solidFill>
              </a:rPr>
              <a:t>tence</a:t>
            </a:r>
            <a:r>
              <a:rPr lang="fr-BE" sz="2400" b="1" dirty="0" smtClean="0"/>
              <a:t> </a:t>
            </a:r>
            <a:endParaRPr lang="fr-BE" sz="2400" b="1" dirty="0"/>
          </a:p>
        </p:txBody>
      </p:sp>
      <p:pic>
        <p:nvPicPr>
          <p:cNvPr id="44" name="Picture 2" descr="Engins, Cog, Roue, Métal, Indastrial, Mécanisme, Rack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8171">
            <a:off x="6369988" y="2212758"/>
            <a:ext cx="1368152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Engins, Cog, Roue, Métal, Indastrial, Mécanisme, Rack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4245" y="865429"/>
            <a:ext cx="1368152" cy="1368152"/>
          </a:xfrm>
          <a:prstGeom prst="rect">
            <a:avLst/>
          </a:prstGeom>
          <a:noFill/>
          <a:extLst/>
        </p:spPr>
      </p:pic>
      <p:sp>
        <p:nvSpPr>
          <p:cNvPr id="46" name="ZoneTexte 45"/>
          <p:cNvSpPr txBox="1"/>
          <p:nvPr/>
        </p:nvSpPr>
        <p:spPr>
          <a:xfrm>
            <a:off x="6599641" y="1356625"/>
            <a:ext cx="7970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b="1" dirty="0">
                <a:solidFill>
                  <a:srgbClr val="0000CC"/>
                </a:solidFill>
              </a:rPr>
              <a:t>Valeur</a:t>
            </a:r>
          </a:p>
        </p:txBody>
      </p:sp>
      <p:sp>
        <p:nvSpPr>
          <p:cNvPr id="47" name="ZoneTexte 46"/>
          <p:cNvSpPr txBox="1"/>
          <p:nvPr/>
        </p:nvSpPr>
        <p:spPr>
          <a:xfrm>
            <a:off x="6521620" y="2712168"/>
            <a:ext cx="97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b="1" dirty="0">
                <a:solidFill>
                  <a:srgbClr val="0000CC"/>
                </a:solidFill>
              </a:rPr>
              <a:t>contrôle</a:t>
            </a:r>
          </a:p>
        </p:txBody>
      </p:sp>
      <p:sp>
        <p:nvSpPr>
          <p:cNvPr id="57" name="ZoneTexte 56"/>
          <p:cNvSpPr txBox="1"/>
          <p:nvPr/>
        </p:nvSpPr>
        <p:spPr>
          <a:xfrm>
            <a:off x="5904014" y="368021"/>
            <a:ext cx="2077043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BE" sz="2400" b="1" dirty="0">
                <a:solidFill>
                  <a:srgbClr val="0000CC"/>
                </a:solidFill>
              </a:rPr>
              <a:t>perceptions</a:t>
            </a:r>
            <a:r>
              <a:rPr lang="fr-BE" sz="2000" b="1" dirty="0">
                <a:solidFill>
                  <a:srgbClr val="0000CC"/>
                </a:solidFill>
              </a:rPr>
              <a:t> de </a:t>
            </a:r>
          </a:p>
        </p:txBody>
      </p:sp>
      <p:sp>
        <p:nvSpPr>
          <p:cNvPr id="14" name="Double flèche horizontale 13"/>
          <p:cNvSpPr/>
          <p:nvPr/>
        </p:nvSpPr>
        <p:spPr>
          <a:xfrm>
            <a:off x="5207174" y="4228669"/>
            <a:ext cx="1219742" cy="64413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62" name="ZoneTexte 61"/>
          <p:cNvSpPr txBox="1"/>
          <p:nvPr/>
        </p:nvSpPr>
        <p:spPr>
          <a:xfrm>
            <a:off x="93453" y="878164"/>
            <a:ext cx="56833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b="1" dirty="0" smtClean="0">
                <a:solidFill>
                  <a:srgbClr val="006600"/>
                </a:solidFill>
              </a:rPr>
              <a:t>Evaluation par TEST des savoirs</a:t>
            </a:r>
          </a:p>
          <a:p>
            <a:r>
              <a:rPr lang="fr-BE" sz="2800" b="1" dirty="0" smtClean="0">
                <a:solidFill>
                  <a:srgbClr val="006600"/>
                </a:solidFill>
              </a:rPr>
              <a:t>(Connaissances) et Savoir-Faire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3681199" y="3950571"/>
            <a:ext cx="211147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BE" sz="2400" b="1" dirty="0" smtClean="0"/>
              <a:t>Mesure </a:t>
            </a:r>
          </a:p>
          <a:p>
            <a:pPr algn="ctr"/>
            <a:r>
              <a:rPr lang="fr-BE" sz="2400" b="1" dirty="0" smtClean="0"/>
              <a:t>des </a:t>
            </a:r>
          </a:p>
          <a:p>
            <a:pPr algn="ctr"/>
            <a:r>
              <a:rPr lang="fr-BE" sz="2400" b="1" dirty="0" smtClean="0"/>
              <a:t>Connaissances </a:t>
            </a:r>
            <a:endParaRPr lang="fr-BE" sz="2400" b="1" dirty="0"/>
          </a:p>
        </p:txBody>
      </p:sp>
      <p:sp>
        <p:nvSpPr>
          <p:cNvPr id="48" name="ZoneTexte 47"/>
          <p:cNvSpPr txBox="1"/>
          <p:nvPr/>
        </p:nvSpPr>
        <p:spPr>
          <a:xfrm>
            <a:off x="2307009" y="-39061"/>
            <a:ext cx="33611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800" b="1" dirty="0" smtClean="0">
                <a:solidFill>
                  <a:srgbClr val="FF0000"/>
                </a:solidFill>
              </a:rPr>
              <a:t>M</a:t>
            </a:r>
            <a:r>
              <a:rPr lang="fr-BE" sz="2800" b="1" dirty="0" smtClean="0"/>
              <a:t>éta</a:t>
            </a:r>
            <a:r>
              <a:rPr lang="fr-BE" sz="2800" b="1" dirty="0" smtClean="0">
                <a:solidFill>
                  <a:srgbClr val="FF0000"/>
                </a:solidFill>
              </a:rPr>
              <a:t> M</a:t>
            </a:r>
            <a:r>
              <a:rPr lang="fr-BE" sz="2800" b="1" dirty="0" smtClean="0"/>
              <a:t>acro </a:t>
            </a:r>
            <a:r>
              <a:rPr lang="fr-BE" sz="2800" b="1" dirty="0" smtClean="0">
                <a:solidFill>
                  <a:srgbClr val="FF0000"/>
                </a:solidFill>
              </a:rPr>
              <a:t>D</a:t>
            </a:r>
            <a:r>
              <a:rPr lang="fr-BE" sz="2800" b="1" dirty="0" smtClean="0"/>
              <a:t>écision</a:t>
            </a:r>
            <a:endParaRPr lang="fr-BE" sz="2800" b="1" dirty="0"/>
          </a:p>
        </p:txBody>
      </p:sp>
      <p:sp>
        <p:nvSpPr>
          <p:cNvPr id="51" name="ZoneTexte 50"/>
          <p:cNvSpPr txBox="1"/>
          <p:nvPr/>
        </p:nvSpPr>
        <p:spPr>
          <a:xfrm>
            <a:off x="1825195" y="4732147"/>
            <a:ext cx="1379480" cy="400110"/>
          </a:xfrm>
          <a:prstGeom prst="rect">
            <a:avLst/>
          </a:prstGeom>
          <a:solidFill>
            <a:srgbClr val="99CCFF"/>
          </a:solidFill>
        </p:spPr>
        <p:txBody>
          <a:bodyPr wrap="none" rtlCol="0">
            <a:spAutoFit/>
          </a:bodyPr>
          <a:lstStyle/>
          <a:p>
            <a:r>
              <a:rPr lang="fr-BE" sz="2000" b="1" dirty="0" smtClean="0"/>
              <a:t>description</a:t>
            </a:r>
            <a:endParaRPr lang="fr-BE" sz="2000" b="1" dirty="0"/>
          </a:p>
        </p:txBody>
      </p:sp>
      <p:sp>
        <p:nvSpPr>
          <p:cNvPr id="53" name="ZoneTexte 52"/>
          <p:cNvSpPr txBox="1"/>
          <p:nvPr/>
        </p:nvSpPr>
        <p:spPr>
          <a:xfrm>
            <a:off x="1890243" y="5297793"/>
            <a:ext cx="11990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000" b="1" dirty="0" smtClean="0"/>
              <a:t>jugement</a:t>
            </a:r>
            <a:endParaRPr lang="fr-BE" sz="2000" b="1" dirty="0"/>
          </a:p>
        </p:txBody>
      </p:sp>
      <p:sp>
        <p:nvSpPr>
          <p:cNvPr id="58" name="ZoneTexte 57"/>
          <p:cNvSpPr txBox="1"/>
          <p:nvPr/>
        </p:nvSpPr>
        <p:spPr>
          <a:xfrm>
            <a:off x="1890526" y="5684143"/>
            <a:ext cx="12670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000" b="1" dirty="0" smtClean="0"/>
              <a:t>diagnostic</a:t>
            </a:r>
            <a:endParaRPr lang="fr-BE" sz="2000" b="1" dirty="0"/>
          </a:p>
        </p:txBody>
      </p:sp>
      <p:sp>
        <p:nvSpPr>
          <p:cNvPr id="59" name="ZoneTexte 58"/>
          <p:cNvSpPr txBox="1"/>
          <p:nvPr/>
        </p:nvSpPr>
        <p:spPr>
          <a:xfrm>
            <a:off x="1881294" y="5996792"/>
            <a:ext cx="15269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b="1" dirty="0" smtClean="0"/>
              <a:t>régulation</a:t>
            </a:r>
            <a:endParaRPr lang="fr-BE" sz="2000" b="1" dirty="0"/>
          </a:p>
        </p:txBody>
      </p:sp>
      <p:sp>
        <p:nvSpPr>
          <p:cNvPr id="64" name="ZoneTexte 63"/>
          <p:cNvSpPr txBox="1"/>
          <p:nvPr/>
        </p:nvSpPr>
        <p:spPr>
          <a:xfrm>
            <a:off x="1005884" y="5411666"/>
            <a:ext cx="6726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000" b="1" dirty="0" smtClean="0"/>
              <a:t>auto</a:t>
            </a:r>
            <a:endParaRPr lang="fr-BE" sz="2000" b="1" dirty="0"/>
          </a:p>
        </p:txBody>
      </p:sp>
      <p:sp>
        <p:nvSpPr>
          <p:cNvPr id="65" name="ZoneTexte 64"/>
          <p:cNvSpPr txBox="1"/>
          <p:nvPr/>
        </p:nvSpPr>
        <p:spPr>
          <a:xfrm>
            <a:off x="3858911" y="5291310"/>
            <a:ext cx="17892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b="1" dirty="0" smtClean="0">
                <a:solidFill>
                  <a:srgbClr val="FF0000"/>
                </a:solidFill>
              </a:rPr>
              <a:t>Degrés de </a:t>
            </a:r>
          </a:p>
          <a:p>
            <a:pPr algn="ctr"/>
            <a:r>
              <a:rPr lang="fr-BE" b="1" dirty="0" smtClean="0">
                <a:solidFill>
                  <a:srgbClr val="FF0000"/>
                </a:solidFill>
              </a:rPr>
              <a:t> certitude</a:t>
            </a:r>
            <a:endParaRPr lang="fr-BE" b="1" dirty="0">
              <a:solidFill>
                <a:srgbClr val="FF0000"/>
              </a:solidFill>
            </a:endParaRPr>
          </a:p>
        </p:txBody>
      </p:sp>
      <p:sp>
        <p:nvSpPr>
          <p:cNvPr id="66" name="Flèche droite 65"/>
          <p:cNvSpPr/>
          <p:nvPr/>
        </p:nvSpPr>
        <p:spPr>
          <a:xfrm flipV="1">
            <a:off x="3116434" y="5382215"/>
            <a:ext cx="911509" cy="22578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4" name="Ellipse 3"/>
          <p:cNvSpPr/>
          <p:nvPr/>
        </p:nvSpPr>
        <p:spPr>
          <a:xfrm>
            <a:off x="4091287" y="5189455"/>
            <a:ext cx="1305965" cy="75958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67" name="Ellipse 66"/>
          <p:cNvSpPr/>
          <p:nvPr/>
        </p:nvSpPr>
        <p:spPr>
          <a:xfrm>
            <a:off x="1866741" y="5231091"/>
            <a:ext cx="1140811" cy="4895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2000" b="1"/>
          </a:p>
        </p:txBody>
      </p:sp>
      <p:sp>
        <p:nvSpPr>
          <p:cNvPr id="60" name="Flèche droite 59"/>
          <p:cNvSpPr/>
          <p:nvPr/>
        </p:nvSpPr>
        <p:spPr>
          <a:xfrm flipV="1">
            <a:off x="3204675" y="4853782"/>
            <a:ext cx="517061" cy="289310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5" name="Rectangle à coins arrondis 14"/>
          <p:cNvSpPr/>
          <p:nvPr/>
        </p:nvSpPr>
        <p:spPr>
          <a:xfrm>
            <a:off x="1342226" y="3395263"/>
            <a:ext cx="4600015" cy="2465310"/>
          </a:xfrm>
          <a:prstGeom prst="roundRect">
            <a:avLst/>
          </a:prstGeom>
          <a:noFill/>
          <a:ln w="762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6" name="Espace réservé du pied de page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(2018). Métacognition et Métadécision de témoins dans l'application de la RCP. Printemps Pédagogique en Sciences de la Santé. SimUSanté Univ. Amiens.  </a:t>
            </a:r>
            <a:endParaRPr lang="fr-BE"/>
          </a:p>
        </p:txBody>
      </p:sp>
      <p:sp>
        <p:nvSpPr>
          <p:cNvPr id="17" name="Espace réservé du numéro de diapositive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9F63D-E1DA-4F2E-B34D-392CCE666DE1}" type="slidenum">
              <a:rPr lang="fr-BE" smtClean="0"/>
              <a:t>27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354690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" grpId="0" animBg="1"/>
      <p:bldP spid="43" grpId="0"/>
      <p:bldP spid="14" grpId="0" animBg="1"/>
      <p:bldP spid="12" grpId="0"/>
      <p:bldP spid="51" grpId="0" animBg="1"/>
      <p:bldP spid="53" grpId="0"/>
      <p:bldP spid="58" grpId="0"/>
      <p:bldP spid="59" grpId="0"/>
      <p:bldP spid="64" grpId="0"/>
      <p:bldP spid="65" grpId="0"/>
      <p:bldP spid="66" grpId="0" animBg="1"/>
      <p:bldP spid="4" grpId="0" animBg="1"/>
      <p:bldP spid="67" grpId="0" animBg="1"/>
      <p:bldP spid="60" grpId="0" animBg="1"/>
      <p:bldP spid="1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67" t="40293" r="71336" b="8504"/>
          <a:stretch/>
        </p:blipFill>
        <p:spPr>
          <a:xfrm rot="5400000">
            <a:off x="4455794" y="-2741868"/>
            <a:ext cx="1879731" cy="10011189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65" t="40130" r="31919" b="8064"/>
          <a:stretch/>
        </p:blipFill>
        <p:spPr>
          <a:xfrm rot="5400000">
            <a:off x="4276194" y="-377853"/>
            <a:ext cx="518716" cy="8058373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120578" y="0"/>
            <a:ext cx="40103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800" b="1" dirty="0" smtClean="0">
                <a:solidFill>
                  <a:srgbClr val="FF0000"/>
                </a:solidFill>
              </a:rPr>
              <a:t>M</a:t>
            </a:r>
            <a:r>
              <a:rPr lang="fr-BE" sz="2800" b="1" dirty="0" smtClean="0"/>
              <a:t>éta</a:t>
            </a:r>
            <a:r>
              <a:rPr lang="fr-BE" sz="2800" b="1" dirty="0" smtClean="0">
                <a:solidFill>
                  <a:srgbClr val="FF0000"/>
                </a:solidFill>
              </a:rPr>
              <a:t> M</a:t>
            </a:r>
            <a:r>
              <a:rPr lang="fr-BE" sz="2800" b="1" dirty="0" smtClean="0"/>
              <a:t>acro </a:t>
            </a:r>
            <a:r>
              <a:rPr lang="fr-BE" sz="2800" b="1" dirty="0" smtClean="0">
                <a:solidFill>
                  <a:srgbClr val="FF0000"/>
                </a:solidFill>
              </a:rPr>
              <a:t>D</a:t>
            </a:r>
            <a:r>
              <a:rPr lang="fr-BE" sz="2800" b="1" dirty="0" smtClean="0"/>
              <a:t>écision PRE</a:t>
            </a:r>
            <a:endParaRPr lang="fr-BE" sz="2800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7450523" y="656695"/>
            <a:ext cx="23621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b="1" dirty="0" smtClean="0"/>
              <a:t>Auto-Description</a:t>
            </a:r>
            <a:endParaRPr lang="fr-BE" sz="2400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594359" y="716784"/>
            <a:ext cx="50399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b="1" dirty="0" smtClean="0"/>
              <a:t>En cas d’ ARC, quelles actions mener ?</a:t>
            </a:r>
            <a:endParaRPr lang="fr-BE" sz="2400" b="1" dirty="0"/>
          </a:p>
        </p:txBody>
      </p:sp>
      <p:sp>
        <p:nvSpPr>
          <p:cNvPr id="10" name="Rectangle à coins arrondis 9"/>
          <p:cNvSpPr/>
          <p:nvPr/>
        </p:nvSpPr>
        <p:spPr>
          <a:xfrm>
            <a:off x="346360" y="1188720"/>
            <a:ext cx="9867904" cy="2132895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1" name="ZoneTexte 10"/>
          <p:cNvSpPr txBox="1"/>
          <p:nvPr/>
        </p:nvSpPr>
        <p:spPr>
          <a:xfrm>
            <a:off x="2252455" y="3953573"/>
            <a:ext cx="40028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BE" sz="2400" b="1" dirty="0" smtClean="0"/>
              <a:t>Auto-Jugement de la réponse</a:t>
            </a:r>
          </a:p>
          <a:p>
            <a:pPr algn="r"/>
            <a:r>
              <a:rPr lang="fr-BE" sz="2400" b="1" dirty="0" smtClean="0"/>
              <a:t>(pas du processus)</a:t>
            </a:r>
            <a:endParaRPr lang="fr-BE" sz="2400" b="1" dirty="0"/>
          </a:p>
        </p:txBody>
      </p:sp>
      <p:sp>
        <p:nvSpPr>
          <p:cNvPr id="12" name="ZoneTexte 11"/>
          <p:cNvSpPr txBox="1"/>
          <p:nvPr/>
        </p:nvSpPr>
        <p:spPr>
          <a:xfrm>
            <a:off x="7377787" y="4709428"/>
            <a:ext cx="22284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BE" sz="2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Auto-Diagnostic</a:t>
            </a:r>
            <a:endParaRPr lang="fr-BE" sz="2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7377787" y="5298505"/>
            <a:ext cx="22726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BE" sz="2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Auto-Régulation</a:t>
            </a:r>
            <a:endParaRPr lang="fr-BE" sz="2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2252455" y="3424219"/>
            <a:ext cx="781690" cy="61784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(2018). Métacognition et Métadécision de témoins dans l'application de la RCP. Printemps Pédagogique en Sciences de la Santé. SimUSanté Univ. Amiens.  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9F63D-E1DA-4F2E-B34D-392CCE666DE1}" type="slidenum">
              <a:rPr lang="fr-BE" smtClean="0"/>
              <a:t>28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82751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07" r="55796"/>
          <a:stretch/>
        </p:blipFill>
        <p:spPr>
          <a:xfrm rot="5400000">
            <a:off x="4418652" y="-2705131"/>
            <a:ext cx="2201662" cy="10346246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7932675" y="624451"/>
            <a:ext cx="23621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b="1" dirty="0" smtClean="0"/>
              <a:t>Auto-Description</a:t>
            </a:r>
            <a:endParaRPr lang="fr-BE" sz="2400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3225883" y="4402258"/>
            <a:ext cx="40028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BE" sz="2400" b="1" dirty="0" smtClean="0"/>
              <a:t>Auto-Jugement </a:t>
            </a:r>
            <a:r>
              <a:rPr lang="fr-BE" sz="2400" b="1" u="sng" dirty="0" smtClean="0"/>
              <a:t>de la réponse</a:t>
            </a:r>
          </a:p>
          <a:p>
            <a:pPr algn="r"/>
            <a:r>
              <a:rPr lang="fr-BE" sz="2400" b="1" dirty="0" smtClean="0"/>
              <a:t>(pas du processus)</a:t>
            </a:r>
            <a:endParaRPr lang="fr-BE" sz="2400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8066366" y="4828786"/>
            <a:ext cx="22284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BE" sz="2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Auto-Diagnostic</a:t>
            </a:r>
            <a:endParaRPr lang="fr-BE" sz="2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8022187" y="5265222"/>
            <a:ext cx="22726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BE" sz="2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Auto-Régulation</a:t>
            </a:r>
            <a:endParaRPr lang="fr-BE" sz="2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71" t="60747" r="32058" b="8321"/>
          <a:stretch/>
        </p:blipFill>
        <p:spPr>
          <a:xfrm rot="5400000">
            <a:off x="3268424" y="555325"/>
            <a:ext cx="851658" cy="7068913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594359" y="716784"/>
            <a:ext cx="3767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/>
              <a:t>En cas d’ ARC, quelles actions mener ?</a:t>
            </a:r>
            <a:endParaRPr lang="fr-BE" dirty="0"/>
          </a:p>
        </p:txBody>
      </p:sp>
      <p:sp>
        <p:nvSpPr>
          <p:cNvPr id="11" name="Ellipse 10"/>
          <p:cNvSpPr/>
          <p:nvPr/>
        </p:nvSpPr>
        <p:spPr>
          <a:xfrm>
            <a:off x="3000600" y="3780858"/>
            <a:ext cx="781690" cy="61784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2" name="Rectangle à coins arrondis 11"/>
          <p:cNvSpPr/>
          <p:nvPr/>
        </p:nvSpPr>
        <p:spPr>
          <a:xfrm>
            <a:off x="346359" y="1188720"/>
            <a:ext cx="10574485" cy="2491500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(2018). Métacognition et Métadécision de témoins dans l'application de la RCP. Printemps Pédagogique en Sciences de la Santé. SimUSanté Univ. Amiens.  </a:t>
            </a:r>
            <a:endParaRPr lang="fr-BE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9F63D-E1DA-4F2E-B34D-392CCE666DE1}" type="slidenum">
              <a:rPr lang="fr-BE" smtClean="0"/>
              <a:t>29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79590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(2018). Métacognition et Métadécision de témoins dans l'application de la RCP. Printemps Pédagogique en Sciences de la Santé. SimUSanté Univ. Amiens.  </a:t>
            </a:r>
            <a:endParaRPr lang="fr-BE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9F63D-E1DA-4F2E-B34D-392CCE666DE1}" type="slidenum">
              <a:rPr lang="fr-BE" smtClean="0"/>
              <a:t>3</a:t>
            </a:fld>
            <a:endParaRPr lang="fr-BE"/>
          </a:p>
        </p:txBody>
      </p:sp>
      <p:sp>
        <p:nvSpPr>
          <p:cNvPr id="4" name="Rectangle 3"/>
          <p:cNvSpPr/>
          <p:nvPr/>
        </p:nvSpPr>
        <p:spPr>
          <a:xfrm>
            <a:off x="983847" y="1166843"/>
            <a:ext cx="1017414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dirty="0"/>
              <a:t>Quels sont les mécanismes mentaux qui freinent ou favorisent, chez les témoins non spécialistes, la décision d'OSER porter secours (pratiquer la RCP) à une victime en </a:t>
            </a:r>
            <a:r>
              <a:rPr lang="fr-BE" dirty="0" smtClean="0"/>
              <a:t>Arrêt cardiaque extra hospitalier </a:t>
            </a:r>
            <a:r>
              <a:rPr lang="fr-BE" dirty="0"/>
              <a:t>? </a:t>
            </a:r>
            <a:endParaRPr lang="fr-BE" dirty="0" smtClean="0"/>
          </a:p>
          <a:p>
            <a:endParaRPr lang="fr-BE" dirty="0"/>
          </a:p>
          <a:p>
            <a:r>
              <a:rPr lang="fr-BE" dirty="0" smtClean="0"/>
              <a:t>La </a:t>
            </a:r>
            <a:r>
              <a:rPr lang="fr-BE" dirty="0"/>
              <a:t>théorie sur le sujet est décrite, non pas dans les modèles anglophones classiques d'</a:t>
            </a:r>
            <a:r>
              <a:rPr lang="fr-BE" dirty="0" err="1"/>
              <a:t>Ajzen</a:t>
            </a:r>
            <a:r>
              <a:rPr lang="fr-BE" dirty="0"/>
              <a:t>, </a:t>
            </a:r>
            <a:r>
              <a:rPr lang="fr-BE" dirty="0" err="1"/>
              <a:t>Fishbein</a:t>
            </a:r>
            <a:r>
              <a:rPr lang="fr-BE" dirty="0"/>
              <a:t>, </a:t>
            </a:r>
            <a:r>
              <a:rPr lang="fr-BE" dirty="0" err="1"/>
              <a:t>Triandis</a:t>
            </a:r>
            <a:r>
              <a:rPr lang="fr-BE" dirty="0"/>
              <a:t>, Bandura, etc. (Leclercq, 1995), mais selon deux modèles francophones plus récents : le modèle de la dynamique motivationnelle (Viau, 2006) et le modèle ASCID (</a:t>
            </a:r>
            <a:r>
              <a:rPr lang="fr-BE" dirty="0" err="1"/>
              <a:t>Leclerrcq</a:t>
            </a:r>
            <a:r>
              <a:rPr lang="fr-BE" dirty="0"/>
              <a:t>, 2010). </a:t>
            </a:r>
            <a:endParaRPr lang="fr-BE" dirty="0" smtClean="0"/>
          </a:p>
          <a:p>
            <a:endParaRPr lang="fr-BE" dirty="0"/>
          </a:p>
          <a:p>
            <a:r>
              <a:rPr lang="fr-BE" dirty="0" smtClean="0"/>
              <a:t>Sur </a:t>
            </a:r>
            <a:r>
              <a:rPr lang="fr-BE" dirty="0"/>
              <a:t>cette base théorique des questionnaires ont été construits et une vingtaine de jeunes adultes y ont répondu. </a:t>
            </a:r>
            <a:endParaRPr lang="fr-BE" dirty="0" smtClean="0"/>
          </a:p>
          <a:p>
            <a:r>
              <a:rPr lang="fr-BE" dirty="0" smtClean="0"/>
              <a:t>Les </a:t>
            </a:r>
            <a:r>
              <a:rPr lang="fr-BE" dirty="0"/>
              <a:t>hypothèses de liens entre les facteurs des modèles et l'INTENTION de porter secours ont été confortés. </a:t>
            </a:r>
            <a:endParaRPr lang="fr-BE" dirty="0" smtClean="0"/>
          </a:p>
          <a:p>
            <a:endParaRPr lang="fr-BE" dirty="0"/>
          </a:p>
          <a:p>
            <a:r>
              <a:rPr lang="fr-BE" dirty="0" smtClean="0"/>
              <a:t>Ces </a:t>
            </a:r>
            <a:r>
              <a:rPr lang="fr-BE" dirty="0"/>
              <a:t>résultats permettent de détecter chez chacun sa pré-décision (avant l'éventuelle a confrontation avec un cas) réel et les facteurs responsables de ces liens chez cette personne. Ce qui donne la possibilité de concevoir des formations individualisées sur mesure. 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462987" y="671332"/>
            <a:ext cx="944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b="1" dirty="0" smtClean="0"/>
              <a:t>Résumé</a:t>
            </a:r>
            <a:endParaRPr lang="fr-BE" b="1" dirty="0"/>
          </a:p>
        </p:txBody>
      </p:sp>
    </p:spTree>
    <p:extLst>
      <p:ext uri="{BB962C8B-B14F-4D97-AF65-F5344CB8AC3E}">
        <p14:creationId xmlns:p14="http://schemas.microsoft.com/office/powerpoint/2010/main" val="21461203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0474" y="2168834"/>
            <a:ext cx="1139355" cy="916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e 1"/>
          <p:cNvGrpSpPr/>
          <p:nvPr/>
        </p:nvGrpSpPr>
        <p:grpSpPr>
          <a:xfrm>
            <a:off x="5932181" y="5253232"/>
            <a:ext cx="894721" cy="1080743"/>
            <a:chOff x="2048187" y="1404748"/>
            <a:chExt cx="894721" cy="1080743"/>
          </a:xfrm>
        </p:grpSpPr>
        <p:sp>
          <p:nvSpPr>
            <p:cNvPr id="7" name="Ellipse 6"/>
            <p:cNvSpPr/>
            <p:nvPr/>
          </p:nvSpPr>
          <p:spPr>
            <a:xfrm>
              <a:off x="2048187" y="1404748"/>
              <a:ext cx="894721" cy="1080743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8" name="Ellipse 7"/>
            <p:cNvSpPr/>
            <p:nvPr/>
          </p:nvSpPr>
          <p:spPr>
            <a:xfrm>
              <a:off x="2322002" y="1725371"/>
              <a:ext cx="169688" cy="146736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9" name="Ellipse 8"/>
            <p:cNvSpPr/>
            <p:nvPr/>
          </p:nvSpPr>
          <p:spPr>
            <a:xfrm>
              <a:off x="2561426" y="1732204"/>
              <a:ext cx="169688" cy="146736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10" name="Ellipse 9"/>
            <p:cNvSpPr/>
            <p:nvPr/>
          </p:nvSpPr>
          <p:spPr>
            <a:xfrm>
              <a:off x="2244554" y="1725410"/>
              <a:ext cx="231393" cy="279885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11" name="Ellipse 10"/>
            <p:cNvSpPr/>
            <p:nvPr/>
          </p:nvSpPr>
          <p:spPr>
            <a:xfrm>
              <a:off x="2507435" y="1732204"/>
              <a:ext cx="229790" cy="279885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</p:grpSp>
      <p:sp>
        <p:nvSpPr>
          <p:cNvPr id="22" name="Pensées 21"/>
          <p:cNvSpPr/>
          <p:nvPr/>
        </p:nvSpPr>
        <p:spPr>
          <a:xfrm rot="21229634">
            <a:off x="5692204" y="368021"/>
            <a:ext cx="2564402" cy="5352570"/>
          </a:xfrm>
          <a:prstGeom prst="cloudCallout">
            <a:avLst>
              <a:gd name="adj1" fmla="val -3712"/>
              <a:gd name="adj2" fmla="val 44410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grpSp>
        <p:nvGrpSpPr>
          <p:cNvPr id="28" name="Groupe 27"/>
          <p:cNvGrpSpPr/>
          <p:nvPr/>
        </p:nvGrpSpPr>
        <p:grpSpPr>
          <a:xfrm>
            <a:off x="11006660" y="1071703"/>
            <a:ext cx="1012621" cy="1010596"/>
            <a:chOff x="3257485" y="3482855"/>
            <a:chExt cx="2918870" cy="2666949"/>
          </a:xfrm>
        </p:grpSpPr>
        <p:sp>
          <p:nvSpPr>
            <p:cNvPr id="29" name="Ellipse 28"/>
            <p:cNvSpPr/>
            <p:nvPr/>
          </p:nvSpPr>
          <p:spPr>
            <a:xfrm>
              <a:off x="4519005" y="4238816"/>
              <a:ext cx="1657350" cy="191098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30" name="Ellipse 29"/>
            <p:cNvSpPr/>
            <p:nvPr/>
          </p:nvSpPr>
          <p:spPr>
            <a:xfrm>
              <a:off x="4860728" y="4689948"/>
              <a:ext cx="314325" cy="25218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31" name="Ellipse 30"/>
            <p:cNvSpPr/>
            <p:nvPr/>
          </p:nvSpPr>
          <p:spPr>
            <a:xfrm>
              <a:off x="5347680" y="4713298"/>
              <a:ext cx="314325" cy="25218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32" name="Ellipse 31"/>
            <p:cNvSpPr/>
            <p:nvPr/>
          </p:nvSpPr>
          <p:spPr>
            <a:xfrm>
              <a:off x="4860728" y="4701623"/>
              <a:ext cx="428625" cy="48101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33" name="Ellipse 32"/>
            <p:cNvSpPr/>
            <p:nvPr/>
          </p:nvSpPr>
          <p:spPr>
            <a:xfrm>
              <a:off x="5347680" y="4713298"/>
              <a:ext cx="425655" cy="48101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34" name="Pensées 33"/>
            <p:cNvSpPr/>
            <p:nvPr/>
          </p:nvSpPr>
          <p:spPr>
            <a:xfrm>
              <a:off x="3257485" y="3482855"/>
              <a:ext cx="2414587" cy="860012"/>
            </a:xfrm>
            <a:prstGeom prst="cloudCallout">
              <a:avLst>
                <a:gd name="adj1" fmla="val 18085"/>
                <a:gd name="adj2" fmla="val 70215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</p:grpSp>
      <p:grpSp>
        <p:nvGrpSpPr>
          <p:cNvPr id="35" name="Groupe 34"/>
          <p:cNvGrpSpPr/>
          <p:nvPr/>
        </p:nvGrpSpPr>
        <p:grpSpPr>
          <a:xfrm>
            <a:off x="9970888" y="1177977"/>
            <a:ext cx="831028" cy="893388"/>
            <a:chOff x="1423996" y="4303803"/>
            <a:chExt cx="2414587" cy="2418474"/>
          </a:xfrm>
        </p:grpSpPr>
        <p:sp>
          <p:nvSpPr>
            <p:cNvPr id="36" name="Ellipse 35"/>
            <p:cNvSpPr/>
            <p:nvPr/>
          </p:nvSpPr>
          <p:spPr>
            <a:xfrm>
              <a:off x="1696627" y="4864902"/>
              <a:ext cx="1657350" cy="1857375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37" name="Ellipse 36"/>
            <p:cNvSpPr/>
            <p:nvPr/>
          </p:nvSpPr>
          <p:spPr>
            <a:xfrm>
              <a:off x="2125840" y="5404321"/>
              <a:ext cx="314325" cy="25218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38" name="Ellipse 37"/>
            <p:cNvSpPr/>
            <p:nvPr/>
          </p:nvSpPr>
          <p:spPr>
            <a:xfrm>
              <a:off x="2603883" y="5428819"/>
              <a:ext cx="314325" cy="25218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39" name="Ellipse 38"/>
            <p:cNvSpPr/>
            <p:nvPr/>
          </p:nvSpPr>
          <p:spPr>
            <a:xfrm>
              <a:off x="2060370" y="5415996"/>
              <a:ext cx="428625" cy="48101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40" name="Ellipse 39"/>
            <p:cNvSpPr/>
            <p:nvPr/>
          </p:nvSpPr>
          <p:spPr>
            <a:xfrm>
              <a:off x="2547322" y="5427671"/>
              <a:ext cx="425655" cy="48101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41" name="Pensées 40"/>
            <p:cNvSpPr/>
            <p:nvPr/>
          </p:nvSpPr>
          <p:spPr>
            <a:xfrm>
              <a:off x="1423996" y="4303803"/>
              <a:ext cx="2414587" cy="860012"/>
            </a:xfrm>
            <a:prstGeom prst="cloudCallout">
              <a:avLst>
                <a:gd name="adj1" fmla="val 6978"/>
                <a:gd name="adj2" fmla="val 55855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</p:grpSp>
      <p:sp>
        <p:nvSpPr>
          <p:cNvPr id="5" name="ZoneTexte 4"/>
          <p:cNvSpPr txBox="1"/>
          <p:nvPr/>
        </p:nvSpPr>
        <p:spPr>
          <a:xfrm>
            <a:off x="4173836" y="355188"/>
            <a:ext cx="15680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b="1" dirty="0" smtClean="0">
                <a:solidFill>
                  <a:srgbClr val="FF0000"/>
                </a:solidFill>
              </a:rPr>
              <a:t>PRE Action</a:t>
            </a:r>
            <a:endParaRPr lang="fr-BE" sz="2400" b="1" dirty="0">
              <a:solidFill>
                <a:srgbClr val="FF0000"/>
              </a:solidFill>
            </a:endParaRPr>
          </a:p>
        </p:txBody>
      </p:sp>
      <p:sp>
        <p:nvSpPr>
          <p:cNvPr id="49" name="ZoneTexte 48"/>
          <p:cNvSpPr txBox="1"/>
          <p:nvPr/>
        </p:nvSpPr>
        <p:spPr>
          <a:xfrm>
            <a:off x="9790101" y="394051"/>
            <a:ext cx="10118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BE" sz="2400" b="1" dirty="0" smtClean="0">
                <a:solidFill>
                  <a:srgbClr val="FF0000"/>
                </a:solidFill>
              </a:rPr>
              <a:t>PER </a:t>
            </a:r>
          </a:p>
          <a:p>
            <a:pPr algn="ctr"/>
            <a:r>
              <a:rPr lang="fr-BE" sz="2400" b="1" dirty="0" smtClean="0">
                <a:solidFill>
                  <a:srgbClr val="FF0000"/>
                </a:solidFill>
              </a:rPr>
              <a:t>Action</a:t>
            </a:r>
            <a:endParaRPr lang="fr-BE" sz="2400" b="1" dirty="0">
              <a:solidFill>
                <a:srgbClr val="FF0000"/>
              </a:solidFill>
            </a:endParaRPr>
          </a:p>
        </p:txBody>
      </p:sp>
      <p:sp>
        <p:nvSpPr>
          <p:cNvPr id="50" name="ZoneTexte 49"/>
          <p:cNvSpPr txBox="1"/>
          <p:nvPr/>
        </p:nvSpPr>
        <p:spPr>
          <a:xfrm>
            <a:off x="10938401" y="307050"/>
            <a:ext cx="10118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b="1" dirty="0" smtClean="0">
                <a:solidFill>
                  <a:srgbClr val="FF0000"/>
                </a:solidFill>
              </a:rPr>
              <a:t>POST </a:t>
            </a:r>
          </a:p>
          <a:p>
            <a:r>
              <a:rPr lang="fr-BE" sz="2400" b="1" dirty="0" smtClean="0">
                <a:solidFill>
                  <a:srgbClr val="FF0000"/>
                </a:solidFill>
              </a:rPr>
              <a:t>Action</a:t>
            </a:r>
            <a:endParaRPr lang="fr-BE" sz="2400" b="1" dirty="0">
              <a:solidFill>
                <a:srgbClr val="FF0000"/>
              </a:solidFill>
            </a:endParaRPr>
          </a:p>
        </p:txBody>
      </p:sp>
      <p:cxnSp>
        <p:nvCxnSpPr>
          <p:cNvPr id="52" name="Connecteur droit 51"/>
          <p:cNvCxnSpPr/>
          <p:nvPr/>
        </p:nvCxnSpPr>
        <p:spPr>
          <a:xfrm>
            <a:off x="9477419" y="1225048"/>
            <a:ext cx="48927" cy="4340431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2071" y="465257"/>
            <a:ext cx="2196697" cy="2079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" name="ZoneTexte 54"/>
          <p:cNvSpPr txBox="1"/>
          <p:nvPr/>
        </p:nvSpPr>
        <p:spPr>
          <a:xfrm>
            <a:off x="8256606" y="1341202"/>
            <a:ext cx="8627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b="1" dirty="0"/>
              <a:t>OSER</a:t>
            </a:r>
            <a:endParaRPr lang="fr-BE" b="1" dirty="0"/>
          </a:p>
        </p:txBody>
      </p:sp>
      <p:cxnSp>
        <p:nvCxnSpPr>
          <p:cNvPr id="56" name="Connecteur droit 55"/>
          <p:cNvCxnSpPr/>
          <p:nvPr/>
        </p:nvCxnSpPr>
        <p:spPr>
          <a:xfrm>
            <a:off x="10924530" y="950879"/>
            <a:ext cx="48927" cy="4340431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2" descr="Engins, Cog, Roue, Métal, Indastrial, Mécanisme, Rac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9654" y="3768603"/>
            <a:ext cx="1420852" cy="1420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ZoneTexte 42"/>
          <p:cNvSpPr txBox="1"/>
          <p:nvPr/>
        </p:nvSpPr>
        <p:spPr>
          <a:xfrm>
            <a:off x="6688749" y="4198254"/>
            <a:ext cx="92685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BE" b="1" dirty="0" err="1" smtClean="0">
                <a:solidFill>
                  <a:srgbClr val="0000CC"/>
                </a:solidFill>
              </a:rPr>
              <a:t>Compé</a:t>
            </a:r>
            <a:r>
              <a:rPr lang="fr-BE" b="1" dirty="0" smtClean="0">
                <a:solidFill>
                  <a:srgbClr val="0000CC"/>
                </a:solidFill>
              </a:rPr>
              <a:t>-</a:t>
            </a:r>
          </a:p>
          <a:p>
            <a:pPr algn="ctr"/>
            <a:r>
              <a:rPr lang="fr-BE" b="1" dirty="0" err="1" smtClean="0">
                <a:solidFill>
                  <a:srgbClr val="0000CC"/>
                </a:solidFill>
              </a:rPr>
              <a:t>tence</a:t>
            </a:r>
            <a:r>
              <a:rPr lang="fr-BE" sz="2400" b="1" dirty="0" smtClean="0"/>
              <a:t> </a:t>
            </a:r>
            <a:endParaRPr lang="fr-BE" sz="2400" b="1" dirty="0"/>
          </a:p>
        </p:txBody>
      </p:sp>
      <p:pic>
        <p:nvPicPr>
          <p:cNvPr id="44" name="Picture 2" descr="Engins, Cog, Roue, Métal, Indastrial, Mécanisme, Rack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8171">
            <a:off x="6369988" y="2212758"/>
            <a:ext cx="1368152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Engins, Cog, Roue, Métal, Indastrial, Mécanisme, Rack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4245" y="865429"/>
            <a:ext cx="1368152" cy="1368152"/>
          </a:xfrm>
          <a:prstGeom prst="rect">
            <a:avLst/>
          </a:prstGeom>
          <a:noFill/>
          <a:extLst/>
        </p:spPr>
      </p:pic>
      <p:sp>
        <p:nvSpPr>
          <p:cNvPr id="46" name="ZoneTexte 45"/>
          <p:cNvSpPr txBox="1"/>
          <p:nvPr/>
        </p:nvSpPr>
        <p:spPr>
          <a:xfrm>
            <a:off x="6599641" y="1356625"/>
            <a:ext cx="7970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b="1" dirty="0">
                <a:solidFill>
                  <a:srgbClr val="0000CC"/>
                </a:solidFill>
              </a:rPr>
              <a:t>Valeur</a:t>
            </a:r>
          </a:p>
        </p:txBody>
      </p:sp>
      <p:sp>
        <p:nvSpPr>
          <p:cNvPr id="47" name="ZoneTexte 46"/>
          <p:cNvSpPr txBox="1"/>
          <p:nvPr/>
        </p:nvSpPr>
        <p:spPr>
          <a:xfrm>
            <a:off x="6521620" y="2712168"/>
            <a:ext cx="97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b="1" dirty="0">
                <a:solidFill>
                  <a:srgbClr val="0000CC"/>
                </a:solidFill>
              </a:rPr>
              <a:t>contrôle</a:t>
            </a:r>
          </a:p>
        </p:txBody>
      </p:sp>
      <p:sp>
        <p:nvSpPr>
          <p:cNvPr id="57" name="ZoneTexte 56"/>
          <p:cNvSpPr txBox="1"/>
          <p:nvPr/>
        </p:nvSpPr>
        <p:spPr>
          <a:xfrm>
            <a:off x="5904014" y="368021"/>
            <a:ext cx="2077043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BE" sz="2400" b="1" dirty="0">
                <a:solidFill>
                  <a:srgbClr val="0000CC"/>
                </a:solidFill>
              </a:rPr>
              <a:t>perceptions</a:t>
            </a:r>
            <a:r>
              <a:rPr lang="fr-BE" sz="2000" b="1" dirty="0">
                <a:solidFill>
                  <a:srgbClr val="0000CC"/>
                </a:solidFill>
              </a:rPr>
              <a:t> de </a:t>
            </a:r>
          </a:p>
        </p:txBody>
      </p:sp>
      <p:sp>
        <p:nvSpPr>
          <p:cNvPr id="61" name="Ellipse 60"/>
          <p:cNvSpPr/>
          <p:nvPr/>
        </p:nvSpPr>
        <p:spPr>
          <a:xfrm>
            <a:off x="4013681" y="3768603"/>
            <a:ext cx="1512165" cy="1484630"/>
          </a:xfrm>
          <a:prstGeom prst="ellipse">
            <a:avLst/>
          </a:prstGeom>
          <a:solidFill>
            <a:srgbClr val="006600">
              <a:alpha val="43000"/>
            </a:srgb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4" name="Double flèche horizontale 13"/>
          <p:cNvSpPr/>
          <p:nvPr/>
        </p:nvSpPr>
        <p:spPr>
          <a:xfrm>
            <a:off x="5227451" y="4089963"/>
            <a:ext cx="1219742" cy="64413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62" name="ZoneTexte 61"/>
          <p:cNvSpPr txBox="1"/>
          <p:nvPr/>
        </p:nvSpPr>
        <p:spPr>
          <a:xfrm>
            <a:off x="75667" y="1143255"/>
            <a:ext cx="640907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b="1" dirty="0" smtClean="0">
                <a:solidFill>
                  <a:srgbClr val="6600FF"/>
                </a:solidFill>
              </a:rPr>
              <a:t>Réalisme</a:t>
            </a:r>
            <a:r>
              <a:rPr lang="fr-BE" sz="2800" b="1" dirty="0" smtClean="0">
                <a:solidFill>
                  <a:srgbClr val="006600"/>
                </a:solidFill>
              </a:rPr>
              <a:t> dans l’ </a:t>
            </a:r>
            <a:r>
              <a:rPr lang="fr-BE" sz="2800" b="1" dirty="0" smtClean="0">
                <a:solidFill>
                  <a:srgbClr val="FF0000"/>
                </a:solidFill>
              </a:rPr>
              <a:t>Auto-Evaluation </a:t>
            </a:r>
          </a:p>
          <a:p>
            <a:r>
              <a:rPr lang="fr-BE" sz="2800" b="1" dirty="0" smtClean="0">
                <a:solidFill>
                  <a:srgbClr val="FF0000"/>
                </a:solidFill>
              </a:rPr>
              <a:t>( Jugement) par certitudes</a:t>
            </a:r>
          </a:p>
          <a:p>
            <a:r>
              <a:rPr lang="fr-BE" sz="2800" b="1" dirty="0" smtClean="0">
                <a:solidFill>
                  <a:srgbClr val="006600"/>
                </a:solidFill>
              </a:rPr>
              <a:t>=correspondance entre </a:t>
            </a:r>
          </a:p>
          <a:p>
            <a:r>
              <a:rPr lang="fr-BE" sz="2800" b="1" dirty="0" smtClean="0">
                <a:solidFill>
                  <a:srgbClr val="006600"/>
                </a:solidFill>
              </a:rPr>
              <a:t>          le % Réponses Correctes 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3901746" y="3971197"/>
            <a:ext cx="179087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BE" sz="2000" b="1" dirty="0" smtClean="0"/>
              <a:t>Mesure </a:t>
            </a:r>
          </a:p>
          <a:p>
            <a:pPr algn="ctr"/>
            <a:r>
              <a:rPr lang="fr-BE" sz="2000" b="1" dirty="0" smtClean="0"/>
              <a:t>des </a:t>
            </a:r>
          </a:p>
          <a:p>
            <a:pPr algn="ctr"/>
            <a:r>
              <a:rPr lang="fr-BE" sz="2000" b="1" dirty="0" smtClean="0"/>
              <a:t>Connaissances </a:t>
            </a:r>
            <a:endParaRPr lang="fr-BE" sz="2000" b="1" dirty="0"/>
          </a:p>
        </p:txBody>
      </p:sp>
      <p:sp>
        <p:nvSpPr>
          <p:cNvPr id="63" name="ZoneTexte 62"/>
          <p:cNvSpPr txBox="1"/>
          <p:nvPr/>
        </p:nvSpPr>
        <p:spPr>
          <a:xfrm>
            <a:off x="3154713" y="3516371"/>
            <a:ext cx="1649508" cy="1508105"/>
          </a:xfrm>
          <a:prstGeom prst="rect">
            <a:avLst/>
          </a:prstGeom>
          <a:solidFill>
            <a:srgbClr val="FFFF66">
              <a:alpha val="50000"/>
            </a:srgbClr>
          </a:solidFill>
          <a:ln w="57150">
            <a:solidFill>
              <a:srgbClr val="FF6600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</a:lstStyle>
          <a:p>
            <a:r>
              <a:rPr lang="fr-BE" sz="2400" b="1" dirty="0" smtClean="0"/>
              <a:t>N</a:t>
            </a:r>
            <a:r>
              <a:rPr lang="fr-BE" b="1" dirty="0" smtClean="0"/>
              <a:t>ormes</a:t>
            </a:r>
          </a:p>
          <a:p>
            <a:r>
              <a:rPr lang="fr-BE" sz="1600" b="1" dirty="0" smtClean="0"/>
              <a:t>Savoirs &amp; </a:t>
            </a:r>
          </a:p>
          <a:p>
            <a:r>
              <a:rPr lang="fr-BE" sz="1600" b="1" dirty="0" smtClean="0"/>
              <a:t>Savoir Faire</a:t>
            </a:r>
          </a:p>
          <a:p>
            <a:r>
              <a:rPr lang="fr-BE" b="1" dirty="0" smtClean="0"/>
              <a:t>Officiels</a:t>
            </a:r>
          </a:p>
          <a:p>
            <a:endParaRPr lang="fr-BE" b="1" dirty="0"/>
          </a:p>
        </p:txBody>
      </p:sp>
      <p:sp>
        <p:nvSpPr>
          <p:cNvPr id="48" name="ZoneTexte 47"/>
          <p:cNvSpPr txBox="1"/>
          <p:nvPr/>
        </p:nvSpPr>
        <p:spPr>
          <a:xfrm>
            <a:off x="4025953" y="5286087"/>
            <a:ext cx="17892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400" b="1" dirty="0" smtClean="0">
                <a:solidFill>
                  <a:srgbClr val="FF0000"/>
                </a:solidFill>
              </a:rPr>
              <a:t>Degrés de </a:t>
            </a:r>
          </a:p>
          <a:p>
            <a:pPr algn="ctr"/>
            <a:r>
              <a:rPr lang="fr-BE" sz="1400" b="1" dirty="0" smtClean="0">
                <a:solidFill>
                  <a:srgbClr val="FF0000"/>
                </a:solidFill>
              </a:rPr>
              <a:t> certitude</a:t>
            </a:r>
            <a:endParaRPr lang="fr-BE" sz="1400" b="1" dirty="0">
              <a:solidFill>
                <a:srgbClr val="FF0000"/>
              </a:solidFill>
            </a:endParaRPr>
          </a:p>
        </p:txBody>
      </p:sp>
      <p:sp>
        <p:nvSpPr>
          <p:cNvPr id="51" name="Ellipse 50"/>
          <p:cNvSpPr/>
          <p:nvPr/>
        </p:nvSpPr>
        <p:spPr>
          <a:xfrm>
            <a:off x="4421666" y="5200896"/>
            <a:ext cx="1000742" cy="75958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" name="Flèche courbée vers la gauche 2"/>
          <p:cNvSpPr/>
          <p:nvPr/>
        </p:nvSpPr>
        <p:spPr>
          <a:xfrm rot="9229477">
            <a:off x="3623469" y="4620917"/>
            <a:ext cx="760441" cy="1173847"/>
          </a:xfrm>
          <a:prstGeom prst="curvedLeftArrow">
            <a:avLst/>
          </a:prstGeom>
          <a:solidFill>
            <a:srgbClr val="6600FF"/>
          </a:solidFill>
          <a:ln>
            <a:solidFill>
              <a:srgbClr val="66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010342" y="5238273"/>
            <a:ext cx="17239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3200" b="1" dirty="0" smtClean="0">
                <a:solidFill>
                  <a:srgbClr val="6600FF"/>
                </a:solidFill>
              </a:rPr>
              <a:t>Réalisme</a:t>
            </a:r>
            <a:endParaRPr lang="fr-BE" sz="3200" b="1" dirty="0">
              <a:solidFill>
                <a:srgbClr val="6600FF"/>
              </a:solidFill>
            </a:endParaRPr>
          </a:p>
        </p:txBody>
      </p:sp>
      <p:cxnSp>
        <p:nvCxnSpPr>
          <p:cNvPr id="15" name="Connecteur droit avec flèche 14"/>
          <p:cNvCxnSpPr/>
          <p:nvPr/>
        </p:nvCxnSpPr>
        <p:spPr>
          <a:xfrm>
            <a:off x="4421666" y="2858814"/>
            <a:ext cx="182156" cy="111238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1147635" y="5902297"/>
            <a:ext cx="37047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800" b="1" dirty="0">
                <a:solidFill>
                  <a:srgbClr val="006600"/>
                </a:solidFill>
              </a:rPr>
              <a:t>et le Degré de </a:t>
            </a:r>
            <a:r>
              <a:rPr lang="fr-BE" sz="2800" b="1" dirty="0" smtClean="0">
                <a:solidFill>
                  <a:srgbClr val="006600"/>
                </a:solidFill>
              </a:rPr>
              <a:t>certitude</a:t>
            </a:r>
            <a:endParaRPr lang="fr-BE" sz="2800" b="1" dirty="0">
              <a:solidFill>
                <a:srgbClr val="006600"/>
              </a:solidFill>
            </a:endParaRPr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(2018). Métacognition et Métadécision de témoins dans l'application de la RCP. Printemps Pédagogique en Sciences de la Santé. SimUSanté Univ. Amiens.  </a:t>
            </a:r>
            <a:endParaRPr lang="fr-BE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9F63D-E1DA-4F2E-B34D-392CCE666DE1}" type="slidenum">
              <a:rPr lang="fr-BE" smtClean="0"/>
              <a:t>30</a:t>
            </a:fld>
            <a:endParaRPr lang="fr-BE"/>
          </a:p>
        </p:txBody>
      </p:sp>
      <p:sp>
        <p:nvSpPr>
          <p:cNvPr id="53" name="ZoneTexte 52"/>
          <p:cNvSpPr txBox="1"/>
          <p:nvPr/>
        </p:nvSpPr>
        <p:spPr>
          <a:xfrm>
            <a:off x="-74229" y="3882896"/>
            <a:ext cx="39380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b="1" dirty="0" smtClean="0">
                <a:solidFill>
                  <a:srgbClr val="FF6600"/>
                </a:solidFill>
              </a:rPr>
              <a:t>Niveau satisfaisant ? </a:t>
            </a:r>
          </a:p>
        </p:txBody>
      </p:sp>
    </p:spTree>
    <p:extLst>
      <p:ext uri="{BB962C8B-B14F-4D97-AF65-F5344CB8AC3E}">
        <p14:creationId xmlns:p14="http://schemas.microsoft.com/office/powerpoint/2010/main" val="374171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3" grpId="0" animBg="1"/>
      <p:bldP spid="3" grpId="0" animBg="1"/>
      <p:bldP spid="4" grpId="0"/>
      <p:bldP spid="16" grpId="0"/>
      <p:bldP spid="5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0474" y="2168834"/>
            <a:ext cx="1139355" cy="916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e 1"/>
          <p:cNvGrpSpPr/>
          <p:nvPr/>
        </p:nvGrpSpPr>
        <p:grpSpPr>
          <a:xfrm>
            <a:off x="5932181" y="5253232"/>
            <a:ext cx="894721" cy="1080743"/>
            <a:chOff x="2048187" y="1404748"/>
            <a:chExt cx="894721" cy="1080743"/>
          </a:xfrm>
        </p:grpSpPr>
        <p:sp>
          <p:nvSpPr>
            <p:cNvPr id="7" name="Ellipse 6"/>
            <p:cNvSpPr/>
            <p:nvPr/>
          </p:nvSpPr>
          <p:spPr>
            <a:xfrm>
              <a:off x="2048187" y="1404748"/>
              <a:ext cx="894721" cy="1080743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8" name="Ellipse 7"/>
            <p:cNvSpPr/>
            <p:nvPr/>
          </p:nvSpPr>
          <p:spPr>
            <a:xfrm>
              <a:off x="2322002" y="1725371"/>
              <a:ext cx="169688" cy="146736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9" name="Ellipse 8"/>
            <p:cNvSpPr/>
            <p:nvPr/>
          </p:nvSpPr>
          <p:spPr>
            <a:xfrm>
              <a:off x="2561426" y="1732204"/>
              <a:ext cx="169688" cy="146736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10" name="Ellipse 9"/>
            <p:cNvSpPr/>
            <p:nvPr/>
          </p:nvSpPr>
          <p:spPr>
            <a:xfrm>
              <a:off x="2244554" y="1725410"/>
              <a:ext cx="231393" cy="279885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11" name="Ellipse 10"/>
            <p:cNvSpPr/>
            <p:nvPr/>
          </p:nvSpPr>
          <p:spPr>
            <a:xfrm>
              <a:off x="2507435" y="1732204"/>
              <a:ext cx="229790" cy="279885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</p:grpSp>
      <p:sp>
        <p:nvSpPr>
          <p:cNvPr id="22" name="Pensées 21"/>
          <p:cNvSpPr/>
          <p:nvPr/>
        </p:nvSpPr>
        <p:spPr>
          <a:xfrm rot="21229634">
            <a:off x="5692204" y="368021"/>
            <a:ext cx="2564402" cy="5352570"/>
          </a:xfrm>
          <a:prstGeom prst="cloudCallout">
            <a:avLst>
              <a:gd name="adj1" fmla="val -3712"/>
              <a:gd name="adj2" fmla="val 44410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grpSp>
        <p:nvGrpSpPr>
          <p:cNvPr id="28" name="Groupe 27"/>
          <p:cNvGrpSpPr/>
          <p:nvPr/>
        </p:nvGrpSpPr>
        <p:grpSpPr>
          <a:xfrm>
            <a:off x="11006660" y="1071703"/>
            <a:ext cx="1012621" cy="1010596"/>
            <a:chOff x="3257485" y="3482855"/>
            <a:chExt cx="2918870" cy="2666949"/>
          </a:xfrm>
        </p:grpSpPr>
        <p:sp>
          <p:nvSpPr>
            <p:cNvPr id="29" name="Ellipse 28"/>
            <p:cNvSpPr/>
            <p:nvPr/>
          </p:nvSpPr>
          <p:spPr>
            <a:xfrm>
              <a:off x="4519005" y="4238816"/>
              <a:ext cx="1657350" cy="191098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30" name="Ellipse 29"/>
            <p:cNvSpPr/>
            <p:nvPr/>
          </p:nvSpPr>
          <p:spPr>
            <a:xfrm>
              <a:off x="4860728" y="4689948"/>
              <a:ext cx="314325" cy="25218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31" name="Ellipse 30"/>
            <p:cNvSpPr/>
            <p:nvPr/>
          </p:nvSpPr>
          <p:spPr>
            <a:xfrm>
              <a:off x="5347680" y="4713298"/>
              <a:ext cx="314325" cy="25218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32" name="Ellipse 31"/>
            <p:cNvSpPr/>
            <p:nvPr/>
          </p:nvSpPr>
          <p:spPr>
            <a:xfrm>
              <a:off x="4860728" y="4701623"/>
              <a:ext cx="428625" cy="48101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33" name="Ellipse 32"/>
            <p:cNvSpPr/>
            <p:nvPr/>
          </p:nvSpPr>
          <p:spPr>
            <a:xfrm>
              <a:off x="5347680" y="4713298"/>
              <a:ext cx="425655" cy="48101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34" name="Pensées 33"/>
            <p:cNvSpPr/>
            <p:nvPr/>
          </p:nvSpPr>
          <p:spPr>
            <a:xfrm>
              <a:off x="3257485" y="3482855"/>
              <a:ext cx="2414587" cy="860012"/>
            </a:xfrm>
            <a:prstGeom prst="cloudCallout">
              <a:avLst>
                <a:gd name="adj1" fmla="val 18085"/>
                <a:gd name="adj2" fmla="val 70215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</p:grpSp>
      <p:grpSp>
        <p:nvGrpSpPr>
          <p:cNvPr id="35" name="Groupe 34"/>
          <p:cNvGrpSpPr/>
          <p:nvPr/>
        </p:nvGrpSpPr>
        <p:grpSpPr>
          <a:xfrm>
            <a:off x="9970888" y="1177977"/>
            <a:ext cx="831028" cy="893388"/>
            <a:chOff x="1423996" y="4303803"/>
            <a:chExt cx="2414587" cy="2418474"/>
          </a:xfrm>
        </p:grpSpPr>
        <p:sp>
          <p:nvSpPr>
            <p:cNvPr id="36" name="Ellipse 35"/>
            <p:cNvSpPr/>
            <p:nvPr/>
          </p:nvSpPr>
          <p:spPr>
            <a:xfrm>
              <a:off x="1696627" y="4864902"/>
              <a:ext cx="1657350" cy="1857375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37" name="Ellipse 36"/>
            <p:cNvSpPr/>
            <p:nvPr/>
          </p:nvSpPr>
          <p:spPr>
            <a:xfrm>
              <a:off x="2125840" y="5404321"/>
              <a:ext cx="314325" cy="25218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38" name="Ellipse 37"/>
            <p:cNvSpPr/>
            <p:nvPr/>
          </p:nvSpPr>
          <p:spPr>
            <a:xfrm>
              <a:off x="2603883" y="5428819"/>
              <a:ext cx="314325" cy="25218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39" name="Ellipse 38"/>
            <p:cNvSpPr/>
            <p:nvPr/>
          </p:nvSpPr>
          <p:spPr>
            <a:xfrm>
              <a:off x="2060370" y="5415996"/>
              <a:ext cx="428625" cy="48101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40" name="Ellipse 39"/>
            <p:cNvSpPr/>
            <p:nvPr/>
          </p:nvSpPr>
          <p:spPr>
            <a:xfrm>
              <a:off x="2547322" y="5427671"/>
              <a:ext cx="425655" cy="48101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41" name="Pensées 40"/>
            <p:cNvSpPr/>
            <p:nvPr/>
          </p:nvSpPr>
          <p:spPr>
            <a:xfrm>
              <a:off x="1423996" y="4303803"/>
              <a:ext cx="2414587" cy="860012"/>
            </a:xfrm>
            <a:prstGeom prst="cloudCallout">
              <a:avLst>
                <a:gd name="adj1" fmla="val 6978"/>
                <a:gd name="adj2" fmla="val 55855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</p:grpSp>
      <p:sp>
        <p:nvSpPr>
          <p:cNvPr id="5" name="ZoneTexte 4"/>
          <p:cNvSpPr txBox="1"/>
          <p:nvPr/>
        </p:nvSpPr>
        <p:spPr>
          <a:xfrm>
            <a:off x="4171372" y="-48514"/>
            <a:ext cx="15680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b="1" dirty="0" smtClean="0">
                <a:solidFill>
                  <a:srgbClr val="FF0000"/>
                </a:solidFill>
              </a:rPr>
              <a:t>PRE Action</a:t>
            </a:r>
            <a:endParaRPr lang="fr-BE" sz="2400" b="1" dirty="0">
              <a:solidFill>
                <a:srgbClr val="FF0000"/>
              </a:solidFill>
            </a:endParaRPr>
          </a:p>
        </p:txBody>
      </p:sp>
      <p:sp>
        <p:nvSpPr>
          <p:cNvPr id="49" name="ZoneTexte 48"/>
          <p:cNvSpPr txBox="1"/>
          <p:nvPr/>
        </p:nvSpPr>
        <p:spPr>
          <a:xfrm>
            <a:off x="9790101" y="394051"/>
            <a:ext cx="10118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BE" sz="2400" b="1" dirty="0" smtClean="0">
                <a:solidFill>
                  <a:srgbClr val="FF0000"/>
                </a:solidFill>
              </a:rPr>
              <a:t>PER </a:t>
            </a:r>
          </a:p>
          <a:p>
            <a:pPr algn="ctr"/>
            <a:r>
              <a:rPr lang="fr-BE" sz="2400" b="1" dirty="0" smtClean="0">
                <a:solidFill>
                  <a:srgbClr val="FF0000"/>
                </a:solidFill>
              </a:rPr>
              <a:t>Action</a:t>
            </a:r>
            <a:endParaRPr lang="fr-BE" sz="2400" b="1" dirty="0">
              <a:solidFill>
                <a:srgbClr val="FF0000"/>
              </a:solidFill>
            </a:endParaRPr>
          </a:p>
        </p:txBody>
      </p:sp>
      <p:sp>
        <p:nvSpPr>
          <p:cNvPr id="50" name="ZoneTexte 49"/>
          <p:cNvSpPr txBox="1"/>
          <p:nvPr/>
        </p:nvSpPr>
        <p:spPr>
          <a:xfrm>
            <a:off x="10938401" y="307050"/>
            <a:ext cx="10118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b="1" dirty="0" smtClean="0">
                <a:solidFill>
                  <a:srgbClr val="FF0000"/>
                </a:solidFill>
              </a:rPr>
              <a:t>POST </a:t>
            </a:r>
          </a:p>
          <a:p>
            <a:r>
              <a:rPr lang="fr-BE" sz="2400" b="1" dirty="0" smtClean="0">
                <a:solidFill>
                  <a:srgbClr val="FF0000"/>
                </a:solidFill>
              </a:rPr>
              <a:t>Action</a:t>
            </a:r>
            <a:endParaRPr lang="fr-BE" sz="2400" b="1" dirty="0">
              <a:solidFill>
                <a:srgbClr val="FF0000"/>
              </a:solidFill>
            </a:endParaRPr>
          </a:p>
        </p:txBody>
      </p:sp>
      <p:cxnSp>
        <p:nvCxnSpPr>
          <p:cNvPr id="52" name="Connecteur droit 51"/>
          <p:cNvCxnSpPr/>
          <p:nvPr/>
        </p:nvCxnSpPr>
        <p:spPr>
          <a:xfrm>
            <a:off x="9477419" y="1225048"/>
            <a:ext cx="48927" cy="4340431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2071" y="465257"/>
            <a:ext cx="2196697" cy="2079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" name="ZoneTexte 54"/>
          <p:cNvSpPr txBox="1"/>
          <p:nvPr/>
        </p:nvSpPr>
        <p:spPr>
          <a:xfrm>
            <a:off x="8256606" y="1341202"/>
            <a:ext cx="8627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b="1" dirty="0"/>
              <a:t>OSER</a:t>
            </a:r>
            <a:endParaRPr lang="fr-BE" b="1" dirty="0"/>
          </a:p>
        </p:txBody>
      </p:sp>
      <p:cxnSp>
        <p:nvCxnSpPr>
          <p:cNvPr id="56" name="Connecteur droit 55"/>
          <p:cNvCxnSpPr/>
          <p:nvPr/>
        </p:nvCxnSpPr>
        <p:spPr>
          <a:xfrm>
            <a:off x="10924530" y="950879"/>
            <a:ext cx="48927" cy="4340431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2" descr="Engins, Cog, Roue, Métal, Indastrial, Mécanisme, Rac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9654" y="3768603"/>
            <a:ext cx="1420852" cy="1420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ZoneTexte 42"/>
          <p:cNvSpPr txBox="1"/>
          <p:nvPr/>
        </p:nvSpPr>
        <p:spPr>
          <a:xfrm>
            <a:off x="6688749" y="4198254"/>
            <a:ext cx="92685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BE" b="1" dirty="0" err="1" smtClean="0">
                <a:solidFill>
                  <a:srgbClr val="0000CC"/>
                </a:solidFill>
              </a:rPr>
              <a:t>Compé</a:t>
            </a:r>
            <a:r>
              <a:rPr lang="fr-BE" b="1" dirty="0" smtClean="0">
                <a:solidFill>
                  <a:srgbClr val="0000CC"/>
                </a:solidFill>
              </a:rPr>
              <a:t>-</a:t>
            </a:r>
          </a:p>
          <a:p>
            <a:pPr algn="ctr"/>
            <a:r>
              <a:rPr lang="fr-BE" b="1" dirty="0" err="1" smtClean="0">
                <a:solidFill>
                  <a:srgbClr val="0000CC"/>
                </a:solidFill>
              </a:rPr>
              <a:t>tence</a:t>
            </a:r>
            <a:r>
              <a:rPr lang="fr-BE" sz="2400" b="1" dirty="0" smtClean="0"/>
              <a:t> </a:t>
            </a:r>
            <a:endParaRPr lang="fr-BE" sz="2400" b="1" dirty="0"/>
          </a:p>
        </p:txBody>
      </p:sp>
      <p:pic>
        <p:nvPicPr>
          <p:cNvPr id="44" name="Picture 2" descr="Engins, Cog, Roue, Métal, Indastrial, Mécanisme, Rack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8171">
            <a:off x="6369988" y="2212758"/>
            <a:ext cx="1368152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Engins, Cog, Roue, Métal, Indastrial, Mécanisme, Rack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4245" y="865429"/>
            <a:ext cx="1368152" cy="1368152"/>
          </a:xfrm>
          <a:prstGeom prst="rect">
            <a:avLst/>
          </a:prstGeom>
          <a:noFill/>
          <a:extLst/>
        </p:spPr>
      </p:pic>
      <p:sp>
        <p:nvSpPr>
          <p:cNvPr id="46" name="ZoneTexte 45"/>
          <p:cNvSpPr txBox="1"/>
          <p:nvPr/>
        </p:nvSpPr>
        <p:spPr>
          <a:xfrm>
            <a:off x="6599641" y="1356625"/>
            <a:ext cx="7986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b="1" dirty="0" smtClean="0">
                <a:solidFill>
                  <a:srgbClr val="0000CC"/>
                </a:solidFill>
              </a:rPr>
              <a:t>Valeur</a:t>
            </a:r>
          </a:p>
          <a:p>
            <a:r>
              <a:rPr lang="fr-BE" b="1" dirty="0" smtClean="0">
                <a:solidFill>
                  <a:srgbClr val="0000CC"/>
                </a:solidFill>
              </a:rPr>
              <a:t>perso</a:t>
            </a:r>
            <a:endParaRPr lang="fr-BE" b="1" dirty="0">
              <a:solidFill>
                <a:srgbClr val="0000CC"/>
              </a:solidFill>
            </a:endParaRPr>
          </a:p>
        </p:txBody>
      </p:sp>
      <p:sp>
        <p:nvSpPr>
          <p:cNvPr id="47" name="ZoneTexte 46"/>
          <p:cNvSpPr txBox="1"/>
          <p:nvPr/>
        </p:nvSpPr>
        <p:spPr>
          <a:xfrm>
            <a:off x="6521620" y="2712168"/>
            <a:ext cx="97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b="1" dirty="0">
                <a:solidFill>
                  <a:srgbClr val="0000CC"/>
                </a:solidFill>
              </a:rPr>
              <a:t>contrôle</a:t>
            </a:r>
          </a:p>
        </p:txBody>
      </p:sp>
      <p:sp>
        <p:nvSpPr>
          <p:cNvPr id="57" name="ZoneTexte 56"/>
          <p:cNvSpPr txBox="1"/>
          <p:nvPr/>
        </p:nvSpPr>
        <p:spPr>
          <a:xfrm>
            <a:off x="5904014" y="368021"/>
            <a:ext cx="20770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b="1" dirty="0">
                <a:solidFill>
                  <a:srgbClr val="0000CC"/>
                </a:solidFill>
              </a:rPr>
              <a:t>perceptions</a:t>
            </a:r>
            <a:r>
              <a:rPr lang="fr-BE" sz="2000" b="1" dirty="0">
                <a:solidFill>
                  <a:srgbClr val="0000CC"/>
                </a:solidFill>
              </a:rPr>
              <a:t> de 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3535323" y="708954"/>
            <a:ext cx="1235896" cy="1477328"/>
          </a:xfrm>
          <a:prstGeom prst="rect">
            <a:avLst/>
          </a:prstGeom>
          <a:solidFill>
            <a:srgbClr val="FFFF6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BE" b="1" dirty="0" smtClean="0"/>
              <a:t>Normes</a:t>
            </a:r>
          </a:p>
          <a:p>
            <a:r>
              <a:rPr lang="fr-BE" b="1" dirty="0" smtClean="0"/>
              <a:t>Valeurs morales et</a:t>
            </a:r>
          </a:p>
          <a:p>
            <a:r>
              <a:rPr lang="fr-BE" b="1" dirty="0" smtClean="0"/>
              <a:t>Légales  </a:t>
            </a:r>
          </a:p>
          <a:p>
            <a:r>
              <a:rPr lang="fr-BE" b="1" dirty="0" smtClean="0"/>
              <a:t>officielles</a:t>
            </a:r>
          </a:p>
        </p:txBody>
      </p:sp>
      <p:sp>
        <p:nvSpPr>
          <p:cNvPr id="58" name="ZoneTexte 57"/>
          <p:cNvSpPr txBox="1"/>
          <p:nvPr/>
        </p:nvSpPr>
        <p:spPr>
          <a:xfrm>
            <a:off x="3515029" y="2506964"/>
            <a:ext cx="1312687" cy="923330"/>
          </a:xfrm>
          <a:prstGeom prst="rect">
            <a:avLst/>
          </a:prstGeom>
          <a:solidFill>
            <a:srgbClr val="FFFF6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</a:lstStyle>
          <a:p>
            <a:r>
              <a:rPr lang="fr-BE" b="1" dirty="0" smtClean="0"/>
              <a:t>Normes</a:t>
            </a:r>
          </a:p>
          <a:p>
            <a:r>
              <a:rPr lang="fr-BE" b="1" dirty="0" smtClean="0"/>
              <a:t>Statistiques officielles</a:t>
            </a:r>
            <a:endParaRPr lang="fr-BE" b="1" dirty="0"/>
          </a:p>
        </p:txBody>
      </p:sp>
      <p:sp>
        <p:nvSpPr>
          <p:cNvPr id="59" name="ZoneTexte 58"/>
          <p:cNvSpPr txBox="1"/>
          <p:nvPr/>
        </p:nvSpPr>
        <p:spPr>
          <a:xfrm>
            <a:off x="3509659" y="3919080"/>
            <a:ext cx="1279485" cy="984885"/>
          </a:xfrm>
          <a:prstGeom prst="rect">
            <a:avLst/>
          </a:prstGeom>
          <a:solidFill>
            <a:srgbClr val="FFFF6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</a:lstStyle>
          <a:p>
            <a:r>
              <a:rPr lang="fr-BE" sz="2400" b="1" dirty="0" smtClean="0"/>
              <a:t>N</a:t>
            </a:r>
            <a:r>
              <a:rPr lang="fr-BE" b="1" dirty="0" smtClean="0"/>
              <a:t>ormes</a:t>
            </a:r>
          </a:p>
          <a:p>
            <a:r>
              <a:rPr lang="fr-BE" sz="1600" b="1" dirty="0" smtClean="0"/>
              <a:t>Savoirs &amp; SF</a:t>
            </a:r>
          </a:p>
          <a:p>
            <a:r>
              <a:rPr lang="fr-BE" b="1" dirty="0" smtClean="0"/>
              <a:t>officiels</a:t>
            </a:r>
            <a:endParaRPr lang="fr-BE" b="1" dirty="0"/>
          </a:p>
        </p:txBody>
      </p:sp>
      <p:sp>
        <p:nvSpPr>
          <p:cNvPr id="61" name="Ellipse 60"/>
          <p:cNvSpPr/>
          <p:nvPr/>
        </p:nvSpPr>
        <p:spPr>
          <a:xfrm>
            <a:off x="4982390" y="3920948"/>
            <a:ext cx="1278226" cy="1161878"/>
          </a:xfrm>
          <a:prstGeom prst="ellipse">
            <a:avLst/>
          </a:prstGeom>
          <a:solidFill>
            <a:srgbClr val="66FF99">
              <a:alpha val="42745"/>
            </a:srgb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3" name="ZoneTexte 12"/>
          <p:cNvSpPr txBox="1"/>
          <p:nvPr/>
        </p:nvSpPr>
        <p:spPr>
          <a:xfrm>
            <a:off x="4849411" y="4730675"/>
            <a:ext cx="13755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b="1" dirty="0" smtClean="0">
                <a:solidFill>
                  <a:srgbClr val="00B050"/>
                </a:solidFill>
              </a:rPr>
              <a:t>Savoirs et SF</a:t>
            </a:r>
          </a:p>
          <a:p>
            <a:r>
              <a:rPr lang="fr-BE" b="1" dirty="0" smtClean="0">
                <a:solidFill>
                  <a:srgbClr val="00B050"/>
                </a:solidFill>
              </a:rPr>
              <a:t>Perso réels</a:t>
            </a:r>
          </a:p>
        </p:txBody>
      </p:sp>
      <p:sp>
        <p:nvSpPr>
          <p:cNvPr id="14" name="Double flèche horizontale 13"/>
          <p:cNvSpPr/>
          <p:nvPr/>
        </p:nvSpPr>
        <p:spPr>
          <a:xfrm>
            <a:off x="4622956" y="4045073"/>
            <a:ext cx="1219742" cy="644135"/>
          </a:xfrm>
          <a:prstGeom prst="leftRightArrow">
            <a:avLst/>
          </a:prstGeom>
          <a:solidFill>
            <a:srgbClr val="FFC0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000" b="1" dirty="0" smtClean="0">
                <a:solidFill>
                  <a:schemeClr val="tx1"/>
                </a:solidFill>
              </a:rPr>
              <a:t>OK ? </a:t>
            </a:r>
            <a:endParaRPr lang="fr-BE" sz="2000" b="1" dirty="0">
              <a:solidFill>
                <a:schemeClr val="tx1"/>
              </a:solidFill>
            </a:endParaRPr>
          </a:p>
        </p:txBody>
      </p:sp>
      <p:sp>
        <p:nvSpPr>
          <p:cNvPr id="48" name="ZoneTexte 47"/>
          <p:cNvSpPr txBox="1"/>
          <p:nvPr/>
        </p:nvSpPr>
        <p:spPr>
          <a:xfrm>
            <a:off x="211387" y="2056363"/>
            <a:ext cx="39380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b="1" dirty="0" smtClean="0">
                <a:solidFill>
                  <a:srgbClr val="FF6600"/>
                </a:solidFill>
              </a:rPr>
              <a:t>Niveau </a:t>
            </a:r>
          </a:p>
          <a:p>
            <a:r>
              <a:rPr lang="fr-BE" sz="2800" b="1" dirty="0" smtClean="0">
                <a:solidFill>
                  <a:srgbClr val="FF6600"/>
                </a:solidFill>
              </a:rPr>
              <a:t>satisfaisant ? 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5860479" y="1205945"/>
            <a:ext cx="4860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3600" b="1" dirty="0" smtClean="0">
                <a:solidFill>
                  <a:srgbClr val="000099"/>
                </a:solidFill>
              </a:rPr>
              <a:t>U</a:t>
            </a:r>
            <a:endParaRPr lang="fr-BE" sz="3600" b="1" dirty="0">
              <a:solidFill>
                <a:srgbClr val="000099"/>
              </a:solidFill>
            </a:endParaRPr>
          </a:p>
        </p:txBody>
      </p:sp>
      <p:sp>
        <p:nvSpPr>
          <p:cNvPr id="51" name="ZoneTexte 50"/>
          <p:cNvSpPr txBox="1"/>
          <p:nvPr/>
        </p:nvSpPr>
        <p:spPr>
          <a:xfrm>
            <a:off x="5932133" y="2544661"/>
            <a:ext cx="4331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3600" b="1" dirty="0" smtClean="0">
                <a:solidFill>
                  <a:srgbClr val="000099"/>
                </a:solidFill>
              </a:rPr>
              <a:t>p</a:t>
            </a:r>
            <a:endParaRPr lang="fr-BE" sz="3600" b="1" dirty="0">
              <a:solidFill>
                <a:srgbClr val="000099"/>
              </a:solidFill>
            </a:endParaRPr>
          </a:p>
        </p:txBody>
      </p:sp>
      <p:sp>
        <p:nvSpPr>
          <p:cNvPr id="53" name="Double flèche horizontale 52"/>
          <p:cNvSpPr/>
          <p:nvPr/>
        </p:nvSpPr>
        <p:spPr>
          <a:xfrm>
            <a:off x="4764125" y="2672116"/>
            <a:ext cx="1219742" cy="644135"/>
          </a:xfrm>
          <a:prstGeom prst="leftRightArrow">
            <a:avLst/>
          </a:prstGeom>
          <a:solidFill>
            <a:srgbClr val="FFC0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000" b="1" dirty="0" smtClean="0">
                <a:solidFill>
                  <a:schemeClr val="tx1"/>
                </a:solidFill>
              </a:rPr>
              <a:t>OK ?</a:t>
            </a:r>
            <a:r>
              <a:rPr lang="fr-BE" dirty="0" smtClean="0"/>
              <a:t> </a:t>
            </a:r>
            <a:endParaRPr lang="fr-BE" dirty="0"/>
          </a:p>
        </p:txBody>
      </p:sp>
      <p:sp>
        <p:nvSpPr>
          <p:cNvPr id="60" name="Double flèche horizontale 59"/>
          <p:cNvSpPr/>
          <p:nvPr/>
        </p:nvSpPr>
        <p:spPr>
          <a:xfrm>
            <a:off x="4692727" y="1236440"/>
            <a:ext cx="1219742" cy="644135"/>
          </a:xfrm>
          <a:prstGeom prst="leftRightArrow">
            <a:avLst/>
          </a:prstGeom>
          <a:solidFill>
            <a:srgbClr val="FFC0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000" b="1" dirty="0" smtClean="0">
                <a:solidFill>
                  <a:schemeClr val="tx1"/>
                </a:solidFill>
              </a:rPr>
              <a:t>OK ?</a:t>
            </a:r>
            <a:endParaRPr lang="fr-BE" sz="2000" b="1" dirty="0">
              <a:solidFill>
                <a:schemeClr val="tx1"/>
              </a:solidFill>
            </a:endParaRPr>
          </a:p>
        </p:txBody>
      </p:sp>
      <p:sp>
        <p:nvSpPr>
          <p:cNvPr id="62" name="ZoneTexte 61"/>
          <p:cNvSpPr txBox="1"/>
          <p:nvPr/>
        </p:nvSpPr>
        <p:spPr>
          <a:xfrm>
            <a:off x="6021736" y="3661642"/>
            <a:ext cx="4555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4000" b="1" dirty="0" smtClean="0">
                <a:solidFill>
                  <a:srgbClr val="000099"/>
                </a:solidFill>
              </a:rPr>
              <a:t>C</a:t>
            </a:r>
            <a:endParaRPr lang="fr-BE" sz="4000" b="1" dirty="0">
              <a:solidFill>
                <a:srgbClr val="000099"/>
              </a:solidFill>
            </a:endParaRPr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(2018). Métacognition et Métadécision de témoins dans l'application de la RCP. Printemps Pédagogique en Sciences de la Santé. SimUSanté Univ. Amiens.  </a:t>
            </a:r>
            <a:endParaRPr lang="fr-BE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9F63D-E1DA-4F2E-B34D-392CCE666DE1}" type="slidenum">
              <a:rPr lang="fr-BE" smtClean="0"/>
              <a:t>31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77171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8" grpId="0" animBg="1"/>
      <p:bldP spid="14" grpId="0" animBg="1"/>
      <p:bldP spid="48" grpId="0"/>
      <p:bldP spid="53" grpId="0" animBg="1"/>
      <p:bldP spid="6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(2018). Métacognition et Métadécision de témoins dans l'application de la RCP. Printemps Pédagogique en Sciences de la Santé. SimUSanté Univ. Amiens.  </a:t>
            </a:r>
            <a:endParaRPr lang="fr-BE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9F63D-E1DA-4F2E-B34D-392CCE666DE1}" type="slidenum">
              <a:rPr lang="fr-BE" smtClean="0"/>
              <a:t>32</a:t>
            </a:fld>
            <a:endParaRPr lang="fr-BE"/>
          </a:p>
        </p:txBody>
      </p:sp>
      <p:sp>
        <p:nvSpPr>
          <p:cNvPr id="4" name="ZoneTexte 3"/>
          <p:cNvSpPr txBox="1"/>
          <p:nvPr/>
        </p:nvSpPr>
        <p:spPr>
          <a:xfrm>
            <a:off x="1282840" y="983753"/>
            <a:ext cx="51467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3200" b="1" dirty="0" smtClean="0"/>
              <a:t>1. La métacognition - Théorie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282840" y="1806733"/>
            <a:ext cx="78976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3200" b="1" dirty="0" smtClean="0"/>
              <a:t>2. La métacognition données expérimentales </a:t>
            </a:r>
            <a:endParaRPr lang="fr-BE" sz="3200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1282840" y="2629713"/>
            <a:ext cx="52823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3200" b="1" dirty="0" smtClean="0"/>
              <a:t>3. La </a:t>
            </a:r>
            <a:r>
              <a:rPr lang="fr-BE" sz="3200" b="1" dirty="0" err="1" smtClean="0"/>
              <a:t>métadécision</a:t>
            </a:r>
            <a:r>
              <a:rPr lang="fr-BE" sz="3200" b="1" dirty="0" smtClean="0"/>
              <a:t> en urgence</a:t>
            </a:r>
            <a:endParaRPr lang="fr-BE" sz="3200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1282840" y="3496766"/>
            <a:ext cx="97931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3200" b="1" dirty="0" smtClean="0"/>
              <a:t>4. La </a:t>
            </a:r>
            <a:r>
              <a:rPr lang="fr-BE" sz="3200" b="1" dirty="0" err="1" smtClean="0"/>
              <a:t>métadécision</a:t>
            </a:r>
            <a:r>
              <a:rPr lang="fr-BE" sz="3200" b="1" dirty="0" smtClean="0"/>
              <a:t> en urgence : données expérimentales</a:t>
            </a:r>
            <a:endParaRPr lang="fr-BE" sz="3200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3537432" y="186634"/>
            <a:ext cx="29177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3200" b="1" dirty="0" smtClean="0"/>
              <a:t>Plan de l’exposé</a:t>
            </a:r>
            <a:endParaRPr lang="fr-BE" sz="3200" b="1" dirty="0"/>
          </a:p>
        </p:txBody>
      </p:sp>
      <p:sp>
        <p:nvSpPr>
          <p:cNvPr id="9" name="Ellipse 8"/>
          <p:cNvSpPr/>
          <p:nvPr/>
        </p:nvSpPr>
        <p:spPr>
          <a:xfrm>
            <a:off x="1950771" y="5096972"/>
            <a:ext cx="4815840" cy="103532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0" name="ZoneTexte 9"/>
          <p:cNvSpPr txBox="1"/>
          <p:nvPr/>
        </p:nvSpPr>
        <p:spPr>
          <a:xfrm>
            <a:off x="2617061" y="4512197"/>
            <a:ext cx="34832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3200" b="1" dirty="0" smtClean="0"/>
              <a:t>4a. Les instruments</a:t>
            </a:r>
            <a:endParaRPr lang="fr-BE" sz="3200" b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2617061" y="5312300"/>
            <a:ext cx="29261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3200" b="1" dirty="0" smtClean="0"/>
              <a:t>4b. Les résultats</a:t>
            </a:r>
            <a:endParaRPr lang="fr-BE" sz="3200" b="1" dirty="0"/>
          </a:p>
        </p:txBody>
      </p:sp>
    </p:spTree>
    <p:extLst>
      <p:ext uri="{BB962C8B-B14F-4D97-AF65-F5344CB8AC3E}">
        <p14:creationId xmlns:p14="http://schemas.microsoft.com/office/powerpoint/2010/main" val="79646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795514" y="-99409"/>
            <a:ext cx="6497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3200" b="1" dirty="0" smtClean="0"/>
              <a:t>Résultats au questionnaire et au test </a:t>
            </a:r>
            <a:endParaRPr lang="fr-BE" sz="3200" b="1" dirty="0"/>
          </a:p>
        </p:txBody>
      </p:sp>
      <p:sp>
        <p:nvSpPr>
          <p:cNvPr id="3" name="ZoneTexte 2"/>
          <p:cNvSpPr txBox="1"/>
          <p:nvPr/>
        </p:nvSpPr>
        <p:spPr>
          <a:xfrm>
            <a:off x="105104" y="1280628"/>
            <a:ext cx="1238118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200" b="1" dirty="0" smtClean="0"/>
              <a:t>De 22 étudiants (18 F, 2 M) dont </a:t>
            </a:r>
          </a:p>
          <a:p>
            <a:r>
              <a:rPr lang="fr-BE" sz="3200" b="1" dirty="0"/>
              <a:t> </a:t>
            </a:r>
            <a:r>
              <a:rPr lang="fr-BE" sz="3200" b="1" dirty="0" smtClean="0"/>
              <a:t>                   17 ont un diplôme </a:t>
            </a:r>
            <a:r>
              <a:rPr lang="fr-BE" sz="3200" b="1" dirty="0"/>
              <a:t>d</a:t>
            </a:r>
            <a:r>
              <a:rPr lang="fr-BE" sz="3200" b="1" dirty="0" smtClean="0"/>
              <a:t>e soignant (infirmière ou diététicienne)</a:t>
            </a:r>
          </a:p>
          <a:p>
            <a:r>
              <a:rPr lang="fr-BE" sz="3200" b="1" dirty="0"/>
              <a:t> </a:t>
            </a:r>
            <a:r>
              <a:rPr lang="fr-BE" sz="3200" b="1" dirty="0" smtClean="0"/>
              <a:t>                     7 ont déjà assisté à une RCP (vraie – non simulée) </a:t>
            </a:r>
          </a:p>
          <a:p>
            <a:r>
              <a:rPr lang="fr-BE" sz="3200" b="1" dirty="0"/>
              <a:t> </a:t>
            </a:r>
            <a:r>
              <a:rPr lang="fr-BE" sz="3200" b="1" dirty="0" smtClean="0"/>
              <a:t>                     0 ont pratiqué</a:t>
            </a:r>
            <a:r>
              <a:rPr lang="fr-BE" sz="3200" b="1" dirty="0"/>
              <a:t> </a:t>
            </a:r>
            <a:r>
              <a:rPr lang="fr-BE" sz="3200" b="1" dirty="0" smtClean="0"/>
              <a:t>une RCP. </a:t>
            </a:r>
          </a:p>
          <a:p>
            <a:r>
              <a:rPr lang="fr-BE" sz="3200" b="1" dirty="0" smtClean="0"/>
              <a:t>                      4 n’ont reçu AUCUNE formation à la RCP. </a:t>
            </a:r>
          </a:p>
          <a:p>
            <a:r>
              <a:rPr lang="fr-BE" sz="3200" b="1" dirty="0" smtClean="0"/>
              <a:t>                    18 ont reçu une formation RCP entre 8 et 36 heures. 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(2018). Métacognition et Métadécision de témoins dans l'application de la RCP. Printemps Pédagogique en Sciences de la Santé. SimUSanté Univ. Amiens.  </a:t>
            </a:r>
            <a:endParaRPr lang="fr-BE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9F63D-E1DA-4F2E-B34D-392CCE666DE1}" type="slidenum">
              <a:rPr lang="fr-BE" smtClean="0"/>
              <a:t>33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86723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795514" y="-99409"/>
            <a:ext cx="6497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3200" b="1" dirty="0" smtClean="0"/>
              <a:t>Résultats au questionnaire et au test </a:t>
            </a:r>
            <a:endParaRPr lang="fr-BE" sz="3200" b="1" dirty="0"/>
          </a:p>
        </p:txBody>
      </p:sp>
      <p:sp>
        <p:nvSpPr>
          <p:cNvPr id="3" name="ZoneTexte 2"/>
          <p:cNvSpPr txBox="1"/>
          <p:nvPr/>
        </p:nvSpPr>
        <p:spPr>
          <a:xfrm>
            <a:off x="116924" y="366228"/>
            <a:ext cx="637103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b="1" dirty="0" smtClean="0"/>
              <a:t>De 22 étudiants (18 F, 2 M) dont </a:t>
            </a:r>
          </a:p>
          <a:p>
            <a:r>
              <a:rPr lang="fr-BE" b="1" dirty="0"/>
              <a:t> </a:t>
            </a:r>
            <a:r>
              <a:rPr lang="fr-BE" b="1" dirty="0" smtClean="0"/>
              <a:t>         17 ont un diplôme </a:t>
            </a:r>
            <a:r>
              <a:rPr lang="fr-BE" b="1" dirty="0"/>
              <a:t>d</a:t>
            </a:r>
            <a:r>
              <a:rPr lang="fr-BE" b="1" dirty="0" smtClean="0"/>
              <a:t>e soignant (infirmière ou diététicienne)</a:t>
            </a:r>
          </a:p>
          <a:p>
            <a:r>
              <a:rPr lang="fr-BE" b="1" dirty="0"/>
              <a:t> </a:t>
            </a:r>
            <a:r>
              <a:rPr lang="fr-BE" b="1" dirty="0" smtClean="0"/>
              <a:t>           7 ont déjà assisté à une RCP (vraie – non simulée) </a:t>
            </a:r>
          </a:p>
          <a:p>
            <a:r>
              <a:rPr lang="fr-BE" b="1" dirty="0"/>
              <a:t> </a:t>
            </a:r>
            <a:r>
              <a:rPr lang="fr-BE" b="1" dirty="0" smtClean="0"/>
              <a:t>           0 ont pratiqué</a:t>
            </a:r>
            <a:r>
              <a:rPr lang="fr-BE" b="1" dirty="0"/>
              <a:t> </a:t>
            </a:r>
            <a:r>
              <a:rPr lang="fr-BE" b="1" dirty="0" smtClean="0"/>
              <a:t>une RCP. </a:t>
            </a:r>
          </a:p>
          <a:p>
            <a:r>
              <a:rPr lang="fr-BE" b="1" dirty="0" smtClean="0"/>
              <a:t>            4 n’ont reçu AUCUNE formation à la RCP. </a:t>
            </a:r>
          </a:p>
          <a:p>
            <a:r>
              <a:rPr lang="fr-BE" b="1" dirty="0" smtClean="0"/>
              <a:t>          18 ont reçu une formation RCP (8 - 36 h) 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9687" y="2242721"/>
            <a:ext cx="7122877" cy="427066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ZoneTexte 3"/>
          <p:cNvSpPr txBox="1"/>
          <p:nvPr/>
        </p:nvSpPr>
        <p:spPr>
          <a:xfrm>
            <a:off x="401391" y="2674552"/>
            <a:ext cx="41029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b="1" dirty="0"/>
              <a:t>Je pense avoir </a:t>
            </a:r>
            <a:r>
              <a:rPr lang="fr-BE" sz="2400" b="1" dirty="0" smtClean="0"/>
              <a:t>énuméré……..% </a:t>
            </a:r>
          </a:p>
          <a:p>
            <a:r>
              <a:rPr lang="fr-BE" sz="2400" b="1" dirty="0" smtClean="0"/>
              <a:t>des </a:t>
            </a:r>
            <a:r>
              <a:rPr lang="fr-BE" sz="2400" b="1" dirty="0"/>
              <a:t>actions à mener</a:t>
            </a:r>
            <a:r>
              <a:rPr lang="fr-BE" sz="2400" b="1" dirty="0" smtClean="0"/>
              <a:t>.</a:t>
            </a:r>
            <a:endParaRPr lang="fr-BE" sz="2400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651798" y="4987495"/>
            <a:ext cx="17711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b="1" dirty="0">
                <a:solidFill>
                  <a:srgbClr val="FF0000"/>
                </a:solidFill>
              </a:rPr>
              <a:t>en moyenne</a:t>
            </a:r>
            <a:endParaRPr lang="fr-BE" sz="24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54037" y="4459331"/>
            <a:ext cx="11657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b="1" dirty="0"/>
              <a:t> </a:t>
            </a:r>
            <a:r>
              <a:rPr lang="fr-BE" sz="3600" b="1" dirty="0">
                <a:solidFill>
                  <a:srgbClr val="FF0000"/>
                </a:solidFill>
              </a:rPr>
              <a:t>48%.</a:t>
            </a:r>
            <a:endParaRPr lang="fr-BE" sz="3600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10286" y="2444596"/>
            <a:ext cx="7056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b="1" dirty="0"/>
              <a:t> </a:t>
            </a:r>
            <a:r>
              <a:rPr lang="fr-BE" sz="3600" b="1" dirty="0" smtClean="0">
                <a:solidFill>
                  <a:srgbClr val="FF0000"/>
                </a:solidFill>
              </a:rPr>
              <a:t>66</a:t>
            </a:r>
            <a:endParaRPr lang="fr-BE" sz="3600" dirty="0">
              <a:solidFill>
                <a:srgbClr val="FF000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2858367" y="5049050"/>
            <a:ext cx="20765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000" b="1" dirty="0" smtClean="0">
                <a:solidFill>
                  <a:srgbClr val="FF0000"/>
                </a:solidFill>
              </a:rPr>
              <a:t>Distribution ---</a:t>
            </a:r>
            <a:r>
              <a:rPr lang="fr-BE" sz="20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endParaRPr lang="fr-BE" sz="2000" b="1" dirty="0">
              <a:solidFill>
                <a:srgbClr val="FF00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405547" y="3735505"/>
            <a:ext cx="37610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b="1" dirty="0"/>
              <a:t>Probabilité que je mènerais </a:t>
            </a:r>
          </a:p>
          <a:p>
            <a:r>
              <a:rPr lang="fr-BE" sz="2400" b="1" dirty="0"/>
              <a:t>une RCP </a:t>
            </a:r>
            <a:r>
              <a:rPr lang="fr-BE" sz="2400" b="1" dirty="0" smtClean="0"/>
              <a:t>:</a:t>
            </a:r>
            <a:endParaRPr lang="fr-BE" sz="2400" b="1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(2018). Métacognition et Métadécision de témoins dans l'application de la RCP. Printemps Pédagogique en Sciences de la Santé. SimUSanté Univ. Amiens.  </a:t>
            </a:r>
            <a:endParaRPr lang="fr-BE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9F63D-E1DA-4F2E-B34D-392CCE666DE1}" type="slidenum">
              <a:rPr lang="fr-BE" smtClean="0"/>
              <a:t>34</a:t>
            </a:fld>
            <a:endParaRPr lang="fr-BE"/>
          </a:p>
        </p:txBody>
      </p:sp>
      <p:sp>
        <p:nvSpPr>
          <p:cNvPr id="5" name="ZoneTexte 4"/>
          <p:cNvSpPr txBox="1"/>
          <p:nvPr/>
        </p:nvSpPr>
        <p:spPr>
          <a:xfrm>
            <a:off x="38341" y="2230157"/>
            <a:ext cx="1536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En moyenne : </a:t>
            </a:r>
            <a:endParaRPr lang="fr-BE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787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9" grpId="0"/>
      <p:bldP spid="10" grpId="0"/>
      <p:bldP spid="1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 18"/>
          <p:cNvPicPr/>
          <p:nvPr/>
        </p:nvPicPr>
        <p:blipFill rotWithShape="1">
          <a:blip r:embed="rId3"/>
          <a:srcRect l="32275" t="36848" r="19011" b="52263"/>
          <a:stretch/>
        </p:blipFill>
        <p:spPr bwMode="auto">
          <a:xfrm>
            <a:off x="25568" y="49417"/>
            <a:ext cx="8241013" cy="159867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ZoneTexte 11"/>
          <p:cNvSpPr txBox="1"/>
          <p:nvPr/>
        </p:nvSpPr>
        <p:spPr>
          <a:xfrm>
            <a:off x="10758798" y="2164767"/>
            <a:ext cx="9012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smtClean="0">
                <a:solidFill>
                  <a:srgbClr val="FF0000"/>
                </a:solidFill>
              </a:rPr>
              <a:t>66%</a:t>
            </a:r>
            <a:endParaRPr lang="fr-BE" sz="3200" b="1" dirty="0">
              <a:solidFill>
                <a:srgbClr val="FF000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8723565" y="1109175"/>
            <a:ext cx="265322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FF0000"/>
                </a:solidFill>
              </a:rPr>
              <a:t>Questionnaire </a:t>
            </a:r>
          </a:p>
          <a:p>
            <a:pPr algn="ctr"/>
            <a:r>
              <a:rPr lang="fr-FR" sz="2800" b="1" dirty="0" err="1" smtClean="0">
                <a:solidFill>
                  <a:srgbClr val="FF0000"/>
                </a:solidFill>
              </a:rPr>
              <a:t>D-urgence</a:t>
            </a:r>
            <a:r>
              <a:rPr lang="fr-FR" sz="2800" b="1" dirty="0" smtClean="0">
                <a:solidFill>
                  <a:srgbClr val="FF0000"/>
                </a:solidFill>
              </a:rPr>
              <a:t>   </a:t>
            </a:r>
            <a:r>
              <a:rPr lang="fr-FR" sz="2400" b="1" dirty="0" smtClean="0"/>
              <a:t>n= 22</a:t>
            </a:r>
            <a:endParaRPr lang="fr-BE" sz="2400" b="1" dirty="0"/>
          </a:p>
        </p:txBody>
      </p:sp>
      <p:sp>
        <p:nvSpPr>
          <p:cNvPr id="14" name="Rectangle 13"/>
          <p:cNvSpPr/>
          <p:nvPr/>
        </p:nvSpPr>
        <p:spPr>
          <a:xfrm>
            <a:off x="8366139" y="3149624"/>
            <a:ext cx="352782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BE" sz="2800" b="1" dirty="0"/>
              <a:t>probabilité </a:t>
            </a:r>
            <a:r>
              <a:rPr lang="fr-BE" sz="2000" b="1" dirty="0" smtClean="0"/>
              <a:t>(% de </a:t>
            </a:r>
            <a:r>
              <a:rPr lang="fr-BE" sz="2000" b="1" dirty="0" err="1" smtClean="0"/>
              <a:t>ch</a:t>
            </a:r>
            <a:r>
              <a:rPr lang="fr-BE" sz="2000" b="1" dirty="0" smtClean="0"/>
              <a:t>)</a:t>
            </a:r>
            <a:r>
              <a:rPr lang="fr-BE" sz="2800" b="1" dirty="0" smtClean="0"/>
              <a:t>que </a:t>
            </a:r>
            <a:endParaRPr lang="fr-BE" sz="2800" b="1" dirty="0" smtClean="0"/>
          </a:p>
          <a:p>
            <a:pPr algn="ctr"/>
            <a:r>
              <a:rPr lang="fr-BE" sz="2800" b="1" dirty="0" smtClean="0"/>
              <a:t>je </a:t>
            </a:r>
            <a:r>
              <a:rPr lang="fr-BE" sz="2800" b="1" dirty="0"/>
              <a:t>pratiquerais la RCP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10700820" y="3971314"/>
            <a:ext cx="9893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dirty="0" smtClean="0">
                <a:solidFill>
                  <a:srgbClr val="FF0000"/>
                </a:solidFill>
              </a:rPr>
              <a:t>48%</a:t>
            </a:r>
            <a:endParaRPr lang="fr-BE" sz="3600" b="1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312583" y="2389052"/>
            <a:ext cx="367594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sz="2400" b="1" dirty="0"/>
              <a:t>je pense avoir listé </a:t>
            </a:r>
            <a:r>
              <a:rPr lang="fr-BE" sz="2400" b="1" dirty="0" smtClean="0"/>
              <a:t>………..%</a:t>
            </a:r>
          </a:p>
          <a:p>
            <a:r>
              <a:rPr lang="fr-BE" sz="2400" b="1" dirty="0" smtClean="0"/>
              <a:t> </a:t>
            </a:r>
            <a:r>
              <a:rPr lang="fr-BE" sz="2400" b="1" dirty="0"/>
              <a:t>des actions à mener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57200" y="5128081"/>
            <a:ext cx="105085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sz="2800" b="1" dirty="0" smtClean="0"/>
              <a:t>Mesure objective des connaissances :</a:t>
            </a:r>
            <a:r>
              <a:rPr lang="fr-BE" dirty="0" smtClean="0"/>
              <a:t> </a:t>
            </a:r>
            <a:r>
              <a:rPr lang="fr-BE" sz="3600" b="1" dirty="0" smtClean="0"/>
              <a:t>Quelles </a:t>
            </a:r>
            <a:r>
              <a:rPr lang="fr-BE" sz="3600" b="1" dirty="0"/>
              <a:t>actions mener ? 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4870268" y="0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2016</a:t>
            </a:r>
            <a:endParaRPr lang="fr-BE" sz="1400" b="1" dirty="0"/>
          </a:p>
        </p:txBody>
      </p:sp>
      <p:sp>
        <p:nvSpPr>
          <p:cNvPr id="21" name="ZoneTexte 20"/>
          <p:cNvSpPr txBox="1"/>
          <p:nvPr/>
        </p:nvSpPr>
        <p:spPr>
          <a:xfrm>
            <a:off x="9280524" y="714479"/>
            <a:ext cx="16990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/>
              <a:t>Leclercq, 2018</a:t>
            </a:r>
            <a:endParaRPr lang="fr-BE" sz="2000" b="1" dirty="0"/>
          </a:p>
        </p:txBody>
      </p:sp>
      <p:sp>
        <p:nvSpPr>
          <p:cNvPr id="22" name="Rectangle à coins arrondis 21"/>
          <p:cNvSpPr/>
          <p:nvPr/>
        </p:nvSpPr>
        <p:spPr>
          <a:xfrm>
            <a:off x="8312583" y="496342"/>
            <a:ext cx="3825015" cy="414097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cxnSp>
        <p:nvCxnSpPr>
          <p:cNvPr id="8" name="Connecteur droit avec flèche 7"/>
          <p:cNvCxnSpPr/>
          <p:nvPr/>
        </p:nvCxnSpPr>
        <p:spPr>
          <a:xfrm>
            <a:off x="7084866" y="2853201"/>
            <a:ext cx="1127342" cy="0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5985472" y="1995490"/>
            <a:ext cx="9525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b="1" dirty="0"/>
              <a:t>n</a:t>
            </a:r>
            <a:r>
              <a:rPr lang="fr-BE" sz="2400" b="1" dirty="0" smtClean="0"/>
              <a:t> = 21</a:t>
            </a:r>
            <a:endParaRPr lang="fr-BE" sz="2400" b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998300" y="1944512"/>
            <a:ext cx="38454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800" b="1" dirty="0" smtClean="0"/>
              <a:t>Je me sens capable de… </a:t>
            </a:r>
            <a:endParaRPr lang="fr-BE" sz="2800" b="1" dirty="0"/>
          </a:p>
        </p:txBody>
      </p:sp>
      <p:sp>
        <p:nvSpPr>
          <p:cNvPr id="24" name="ZoneTexte 23"/>
          <p:cNvSpPr txBox="1"/>
          <p:nvPr/>
        </p:nvSpPr>
        <p:spPr>
          <a:xfrm>
            <a:off x="-16251" y="2553928"/>
            <a:ext cx="72355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800" b="1" dirty="0" smtClean="0"/>
              <a:t>…commencer un massage cardiaque        </a:t>
            </a:r>
            <a:r>
              <a:rPr lang="fr-BE" sz="2800" b="1" dirty="0" smtClean="0">
                <a:solidFill>
                  <a:srgbClr val="FF0000"/>
                </a:solidFill>
              </a:rPr>
              <a:t>&gt;70%</a:t>
            </a:r>
            <a:endParaRPr lang="fr-BE" sz="2800" b="1" dirty="0">
              <a:solidFill>
                <a:srgbClr val="FF0000"/>
              </a:solidFill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5985472" y="-3702"/>
            <a:ext cx="45312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800" b="1" dirty="0" smtClean="0">
                <a:solidFill>
                  <a:srgbClr val="000099"/>
                </a:solidFill>
              </a:rPr>
              <a:t>Jugements métacognitifs PRE</a:t>
            </a:r>
            <a:endParaRPr lang="fr-BE" sz="2800" b="1" dirty="0">
              <a:solidFill>
                <a:srgbClr val="000099"/>
              </a:solidFill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3601534" y="5774412"/>
            <a:ext cx="64524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3200" b="1" dirty="0" smtClean="0">
                <a:solidFill>
                  <a:srgbClr val="FF0000"/>
                </a:solidFill>
              </a:rPr>
              <a:t>Quel poids donner à chaque savoir ? </a:t>
            </a:r>
            <a:endParaRPr lang="fr-BE" sz="3200" b="1" dirty="0">
              <a:solidFill>
                <a:srgbClr val="FF0000"/>
              </a:solidFill>
            </a:endParaRPr>
          </a:p>
        </p:txBody>
      </p:sp>
      <p:sp>
        <p:nvSpPr>
          <p:cNvPr id="27" name="Espace réservé du pied de page 2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(2018). Métacognition et Métadécision de témoins dans l'application de la RCP. Printemps Pédagogique en Sciences de la Santé. SimUSanté Univ. Amiens.  </a:t>
            </a:r>
            <a:endParaRPr lang="fr-BE"/>
          </a:p>
        </p:txBody>
      </p:sp>
      <p:sp>
        <p:nvSpPr>
          <p:cNvPr id="28" name="Espace réservé du numéro de diapositive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9F63D-E1DA-4F2E-B34D-392CCE666DE1}" type="slidenum">
              <a:rPr lang="fr-BE" smtClean="0"/>
              <a:t>35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362755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8" grpId="0"/>
      <p:bldP spid="21" grpId="0"/>
      <p:bldP spid="22" grpId="0" animBg="1"/>
      <p:bldP spid="9" grpId="0"/>
      <p:bldP spid="11" grpId="0"/>
      <p:bldP spid="24" grpId="0"/>
      <p:bldP spid="2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844" y="0"/>
            <a:ext cx="10935730" cy="6378097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 rot="16200000">
            <a:off x="10861589" y="2607275"/>
            <a:ext cx="18278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b="1" dirty="0" smtClean="0">
                <a:solidFill>
                  <a:srgbClr val="FF0000"/>
                </a:solidFill>
              </a:rPr>
              <a:t>Poids relatifs</a:t>
            </a:r>
            <a:endParaRPr lang="fr-BE" sz="2400" b="1" dirty="0">
              <a:solidFill>
                <a:srgbClr val="FF000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066565" y="0"/>
            <a:ext cx="3840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b="1" dirty="0" smtClean="0">
                <a:solidFill>
                  <a:srgbClr val="000099"/>
                </a:solidFill>
              </a:rPr>
              <a:t>Actions </a:t>
            </a:r>
            <a:r>
              <a:rPr lang="fr-BE" b="1" dirty="0" smtClean="0">
                <a:solidFill>
                  <a:srgbClr val="000099"/>
                </a:solidFill>
              </a:rPr>
              <a:t>mentionnées par les 22 sujets </a:t>
            </a:r>
            <a:endParaRPr lang="fr-BE" b="1" dirty="0">
              <a:solidFill>
                <a:srgbClr val="000099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(2018). Métacognition et Métadécision de témoins dans l'application de la RCP. Printemps Pédagogique en Sciences de la Santé. SimUSanté Univ. Amiens.  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9F63D-E1DA-4F2E-B34D-392CCE666DE1}" type="slidenum">
              <a:rPr lang="fr-BE" smtClean="0"/>
              <a:t>36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72736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57690" b="82611"/>
          <a:stretch/>
        </p:blipFill>
        <p:spPr>
          <a:xfrm>
            <a:off x="37698" y="534436"/>
            <a:ext cx="4162474" cy="72093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/>
          <a:srcRect l="57690" t="16573" b="67086"/>
          <a:stretch/>
        </p:blipFill>
        <p:spPr>
          <a:xfrm>
            <a:off x="11201" y="1458046"/>
            <a:ext cx="4162474" cy="67747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/>
          <a:srcRect l="57690" t="31314" b="44456"/>
          <a:stretch/>
        </p:blipFill>
        <p:spPr>
          <a:xfrm>
            <a:off x="74250" y="2338674"/>
            <a:ext cx="4162474" cy="100455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/>
          <a:srcRect l="57690" t="54630" b="22055"/>
          <a:stretch/>
        </p:blipFill>
        <p:spPr>
          <a:xfrm>
            <a:off x="73192" y="3677834"/>
            <a:ext cx="4162474" cy="966651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2"/>
          <a:srcRect l="57690" t="76826"/>
          <a:stretch/>
        </p:blipFill>
        <p:spPr>
          <a:xfrm>
            <a:off x="87264" y="4787143"/>
            <a:ext cx="4162474" cy="960760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3520958" y="34712"/>
            <a:ext cx="776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800" b="1" dirty="0" err="1" smtClean="0">
                <a:solidFill>
                  <a:srgbClr val="000099"/>
                </a:solidFill>
              </a:rPr>
              <a:t>Uxp</a:t>
            </a:r>
            <a:endParaRPr lang="fr-BE" sz="2800" b="1" dirty="0">
              <a:solidFill>
                <a:srgbClr val="000099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4416456" y="624805"/>
            <a:ext cx="7184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000" b="1" dirty="0"/>
              <a:t>-</a:t>
            </a:r>
            <a:r>
              <a:rPr lang="fr-BE" sz="2000" b="1" dirty="0" smtClean="0"/>
              <a:t>0,02</a:t>
            </a:r>
            <a:endParaRPr lang="fr-BE" sz="2000" b="1" dirty="0"/>
          </a:p>
        </p:txBody>
      </p:sp>
      <p:sp>
        <p:nvSpPr>
          <p:cNvPr id="13" name="ZoneTexte 12"/>
          <p:cNvSpPr txBox="1"/>
          <p:nvPr/>
        </p:nvSpPr>
        <p:spPr>
          <a:xfrm>
            <a:off x="4643474" y="229418"/>
            <a:ext cx="348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b="1" dirty="0" smtClean="0">
                <a:solidFill>
                  <a:srgbClr val="000099"/>
                </a:solidFill>
              </a:rPr>
              <a:t>P</a:t>
            </a:r>
            <a:endParaRPr lang="fr-BE" sz="2400" b="1" dirty="0">
              <a:solidFill>
                <a:srgbClr val="000099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4425193" y="900443"/>
            <a:ext cx="7184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000" b="1" dirty="0"/>
              <a:t>-</a:t>
            </a:r>
            <a:r>
              <a:rPr lang="fr-BE" sz="2000" b="1" dirty="0" smtClean="0"/>
              <a:t>0,02</a:t>
            </a:r>
            <a:endParaRPr lang="fr-BE" sz="2000" b="1" dirty="0"/>
          </a:p>
        </p:txBody>
      </p:sp>
      <p:sp>
        <p:nvSpPr>
          <p:cNvPr id="15" name="ZoneTexte 14"/>
          <p:cNvSpPr txBox="1"/>
          <p:nvPr/>
        </p:nvSpPr>
        <p:spPr>
          <a:xfrm>
            <a:off x="4483263" y="1412671"/>
            <a:ext cx="6399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000" b="1" dirty="0" smtClean="0"/>
              <a:t>0,08</a:t>
            </a:r>
            <a:endParaRPr lang="fr-BE" sz="2000" b="1" dirty="0"/>
          </a:p>
        </p:txBody>
      </p:sp>
      <p:sp>
        <p:nvSpPr>
          <p:cNvPr id="16" name="ZoneTexte 15"/>
          <p:cNvSpPr txBox="1"/>
          <p:nvPr/>
        </p:nvSpPr>
        <p:spPr>
          <a:xfrm>
            <a:off x="4358923" y="2365759"/>
            <a:ext cx="7184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000" b="1" dirty="0"/>
              <a:t>-</a:t>
            </a:r>
            <a:r>
              <a:rPr lang="fr-BE" sz="2000" b="1" dirty="0" smtClean="0"/>
              <a:t>0,10</a:t>
            </a:r>
            <a:endParaRPr lang="fr-BE" sz="2000" b="1" dirty="0"/>
          </a:p>
        </p:txBody>
      </p:sp>
      <p:sp>
        <p:nvSpPr>
          <p:cNvPr id="17" name="ZoneTexte 16"/>
          <p:cNvSpPr txBox="1"/>
          <p:nvPr/>
        </p:nvSpPr>
        <p:spPr>
          <a:xfrm>
            <a:off x="4344143" y="2633621"/>
            <a:ext cx="7184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000" b="1" dirty="0"/>
              <a:t>-</a:t>
            </a:r>
            <a:r>
              <a:rPr lang="fr-BE" sz="2000" b="1" dirty="0" smtClean="0"/>
              <a:t>0,22</a:t>
            </a:r>
            <a:endParaRPr lang="fr-BE" sz="2000" b="1" dirty="0"/>
          </a:p>
        </p:txBody>
      </p:sp>
      <p:sp>
        <p:nvSpPr>
          <p:cNvPr id="18" name="ZoneTexte 17"/>
          <p:cNvSpPr txBox="1"/>
          <p:nvPr/>
        </p:nvSpPr>
        <p:spPr>
          <a:xfrm>
            <a:off x="4353958" y="2968367"/>
            <a:ext cx="7184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000" b="1" dirty="0"/>
              <a:t>-</a:t>
            </a:r>
            <a:r>
              <a:rPr lang="fr-BE" sz="2000" b="1" dirty="0" smtClean="0"/>
              <a:t>0,19</a:t>
            </a:r>
            <a:endParaRPr lang="fr-BE" sz="2000" b="1" dirty="0"/>
          </a:p>
        </p:txBody>
      </p:sp>
      <p:sp>
        <p:nvSpPr>
          <p:cNvPr id="19" name="ZoneTexte 18"/>
          <p:cNvSpPr txBox="1"/>
          <p:nvPr/>
        </p:nvSpPr>
        <p:spPr>
          <a:xfrm>
            <a:off x="4368942" y="3617150"/>
            <a:ext cx="7184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000" b="1" dirty="0"/>
              <a:t>-</a:t>
            </a:r>
            <a:r>
              <a:rPr lang="fr-BE" sz="2000" b="1" dirty="0" smtClean="0"/>
              <a:t>0,08</a:t>
            </a:r>
            <a:endParaRPr lang="fr-BE" sz="2000" b="1" dirty="0"/>
          </a:p>
        </p:txBody>
      </p:sp>
      <p:sp>
        <p:nvSpPr>
          <p:cNvPr id="20" name="ZoneTexte 19"/>
          <p:cNvSpPr txBox="1"/>
          <p:nvPr/>
        </p:nvSpPr>
        <p:spPr>
          <a:xfrm>
            <a:off x="4409136" y="3981389"/>
            <a:ext cx="7184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000" b="1" dirty="0"/>
              <a:t>-</a:t>
            </a:r>
            <a:r>
              <a:rPr lang="fr-BE" sz="2000" b="1" dirty="0" smtClean="0"/>
              <a:t>0,37</a:t>
            </a:r>
            <a:endParaRPr lang="fr-BE" sz="2000" b="1" dirty="0"/>
          </a:p>
        </p:txBody>
      </p:sp>
      <p:sp>
        <p:nvSpPr>
          <p:cNvPr id="21" name="ZoneTexte 20"/>
          <p:cNvSpPr txBox="1"/>
          <p:nvPr/>
        </p:nvSpPr>
        <p:spPr>
          <a:xfrm>
            <a:off x="4420760" y="4350721"/>
            <a:ext cx="7184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000" b="1" dirty="0"/>
              <a:t>-</a:t>
            </a:r>
            <a:r>
              <a:rPr lang="fr-BE" sz="2000" b="1" dirty="0" smtClean="0"/>
              <a:t>0,19</a:t>
            </a:r>
            <a:endParaRPr lang="fr-BE" sz="2000" b="1" dirty="0"/>
          </a:p>
        </p:txBody>
      </p:sp>
      <p:sp>
        <p:nvSpPr>
          <p:cNvPr id="22" name="ZoneTexte 21"/>
          <p:cNvSpPr txBox="1"/>
          <p:nvPr/>
        </p:nvSpPr>
        <p:spPr>
          <a:xfrm>
            <a:off x="4483263" y="1753310"/>
            <a:ext cx="6399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000" b="1" dirty="0" smtClean="0"/>
              <a:t>0,24</a:t>
            </a:r>
            <a:endParaRPr lang="fr-BE" sz="2000" b="1" dirty="0"/>
          </a:p>
        </p:txBody>
      </p:sp>
      <p:sp>
        <p:nvSpPr>
          <p:cNvPr id="23" name="ZoneTexte 22"/>
          <p:cNvSpPr txBox="1"/>
          <p:nvPr/>
        </p:nvSpPr>
        <p:spPr>
          <a:xfrm>
            <a:off x="4375143" y="4811344"/>
            <a:ext cx="7184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000" b="1" dirty="0"/>
              <a:t>-</a:t>
            </a:r>
            <a:r>
              <a:rPr lang="fr-BE" sz="2000" b="1" dirty="0" smtClean="0"/>
              <a:t>0,18</a:t>
            </a:r>
            <a:endParaRPr lang="fr-BE" sz="2000" b="1" dirty="0"/>
          </a:p>
        </p:txBody>
      </p:sp>
      <p:sp>
        <p:nvSpPr>
          <p:cNvPr id="24" name="ZoneTexte 23"/>
          <p:cNvSpPr txBox="1"/>
          <p:nvPr/>
        </p:nvSpPr>
        <p:spPr>
          <a:xfrm>
            <a:off x="4356169" y="5098412"/>
            <a:ext cx="7184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000" b="1" dirty="0"/>
              <a:t>-</a:t>
            </a:r>
            <a:r>
              <a:rPr lang="fr-BE" sz="2000" b="1" dirty="0" smtClean="0"/>
              <a:t>0,50</a:t>
            </a:r>
            <a:endParaRPr lang="fr-BE" sz="2000" b="1" dirty="0"/>
          </a:p>
        </p:txBody>
      </p:sp>
      <p:sp>
        <p:nvSpPr>
          <p:cNvPr id="25" name="ZoneTexte 24"/>
          <p:cNvSpPr txBox="1"/>
          <p:nvPr/>
        </p:nvSpPr>
        <p:spPr>
          <a:xfrm>
            <a:off x="4375143" y="5467744"/>
            <a:ext cx="7184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000" b="1" dirty="0"/>
              <a:t>-</a:t>
            </a:r>
            <a:r>
              <a:rPr lang="fr-BE" sz="2000" b="1" dirty="0" smtClean="0"/>
              <a:t>0,21</a:t>
            </a:r>
            <a:endParaRPr lang="fr-BE" sz="2000" b="1" dirty="0"/>
          </a:p>
        </p:txBody>
      </p:sp>
      <p:sp>
        <p:nvSpPr>
          <p:cNvPr id="3" name="ZoneTexte 2"/>
          <p:cNvSpPr txBox="1"/>
          <p:nvPr/>
        </p:nvSpPr>
        <p:spPr>
          <a:xfrm>
            <a:off x="5375981" y="238319"/>
            <a:ext cx="3818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000099"/>
                </a:solidFill>
              </a:rPr>
              <a:t>U</a:t>
            </a:r>
            <a:endParaRPr lang="fr-BE" sz="2400" b="1" dirty="0">
              <a:solidFill>
                <a:srgbClr val="000099"/>
              </a:solidFill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5238507" y="636005"/>
            <a:ext cx="6399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000" b="1" dirty="0" smtClean="0"/>
              <a:t>0,07</a:t>
            </a:r>
            <a:endParaRPr lang="fr-BE" sz="2000" b="1" dirty="0"/>
          </a:p>
        </p:txBody>
      </p:sp>
      <p:sp>
        <p:nvSpPr>
          <p:cNvPr id="27" name="ZoneTexte 26"/>
          <p:cNvSpPr txBox="1"/>
          <p:nvPr/>
        </p:nvSpPr>
        <p:spPr>
          <a:xfrm>
            <a:off x="5221000" y="918256"/>
            <a:ext cx="7184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000" b="1" dirty="0" smtClean="0"/>
              <a:t>-0,04</a:t>
            </a:r>
            <a:endParaRPr lang="fr-BE" sz="2000" b="1" dirty="0"/>
          </a:p>
        </p:txBody>
      </p:sp>
      <p:sp>
        <p:nvSpPr>
          <p:cNvPr id="28" name="ZoneTexte 27"/>
          <p:cNvSpPr txBox="1"/>
          <p:nvPr/>
        </p:nvSpPr>
        <p:spPr>
          <a:xfrm>
            <a:off x="5272818" y="1410340"/>
            <a:ext cx="6399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000" b="1" dirty="0" smtClean="0"/>
              <a:t>0,07</a:t>
            </a:r>
            <a:endParaRPr lang="fr-BE" sz="2000" b="1" dirty="0"/>
          </a:p>
        </p:txBody>
      </p:sp>
      <p:sp>
        <p:nvSpPr>
          <p:cNvPr id="29" name="ZoneTexte 28"/>
          <p:cNvSpPr txBox="1"/>
          <p:nvPr/>
        </p:nvSpPr>
        <p:spPr>
          <a:xfrm>
            <a:off x="5238507" y="1766882"/>
            <a:ext cx="6399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000" b="1" dirty="0" smtClean="0"/>
              <a:t>0,28</a:t>
            </a:r>
            <a:endParaRPr lang="fr-BE" sz="2000" b="1" dirty="0"/>
          </a:p>
        </p:txBody>
      </p:sp>
      <p:sp>
        <p:nvSpPr>
          <p:cNvPr id="30" name="ZoneTexte 29"/>
          <p:cNvSpPr txBox="1"/>
          <p:nvPr/>
        </p:nvSpPr>
        <p:spPr>
          <a:xfrm>
            <a:off x="5365508" y="2339550"/>
            <a:ext cx="6399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000" b="1" dirty="0" smtClean="0"/>
              <a:t>0,52</a:t>
            </a:r>
            <a:endParaRPr lang="fr-BE" sz="2000" b="1" dirty="0"/>
          </a:p>
        </p:txBody>
      </p:sp>
      <p:sp>
        <p:nvSpPr>
          <p:cNvPr id="31" name="ZoneTexte 30"/>
          <p:cNvSpPr txBox="1"/>
          <p:nvPr/>
        </p:nvSpPr>
        <p:spPr>
          <a:xfrm>
            <a:off x="5363579" y="2643582"/>
            <a:ext cx="6399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000" b="1" dirty="0" smtClean="0"/>
              <a:t>0,55</a:t>
            </a:r>
            <a:endParaRPr lang="fr-BE" sz="2000" b="1" dirty="0"/>
          </a:p>
        </p:txBody>
      </p:sp>
      <p:sp>
        <p:nvSpPr>
          <p:cNvPr id="32" name="ZoneTexte 31"/>
          <p:cNvSpPr txBox="1"/>
          <p:nvPr/>
        </p:nvSpPr>
        <p:spPr>
          <a:xfrm>
            <a:off x="5372293" y="2957932"/>
            <a:ext cx="6399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000" b="1" dirty="0" smtClean="0"/>
              <a:t>0,57</a:t>
            </a:r>
            <a:endParaRPr lang="fr-BE" sz="2000" b="1" dirty="0"/>
          </a:p>
        </p:txBody>
      </p:sp>
      <p:sp>
        <p:nvSpPr>
          <p:cNvPr id="33" name="ZoneTexte 32"/>
          <p:cNvSpPr txBox="1"/>
          <p:nvPr/>
        </p:nvSpPr>
        <p:spPr>
          <a:xfrm>
            <a:off x="5375710" y="4312031"/>
            <a:ext cx="6399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000" b="1" dirty="0" smtClean="0"/>
              <a:t>0,40</a:t>
            </a:r>
            <a:endParaRPr lang="fr-BE" sz="2000" b="1" dirty="0"/>
          </a:p>
        </p:txBody>
      </p:sp>
      <p:sp>
        <p:nvSpPr>
          <p:cNvPr id="34" name="ZoneTexte 33"/>
          <p:cNvSpPr txBox="1"/>
          <p:nvPr/>
        </p:nvSpPr>
        <p:spPr>
          <a:xfrm>
            <a:off x="5404434" y="3586878"/>
            <a:ext cx="6399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000" b="1" dirty="0" smtClean="0"/>
              <a:t>0,22</a:t>
            </a:r>
            <a:endParaRPr lang="fr-BE" sz="2000" b="1" dirty="0"/>
          </a:p>
        </p:txBody>
      </p:sp>
      <p:sp>
        <p:nvSpPr>
          <p:cNvPr id="35" name="ZoneTexte 34"/>
          <p:cNvSpPr txBox="1"/>
          <p:nvPr/>
        </p:nvSpPr>
        <p:spPr>
          <a:xfrm>
            <a:off x="5383171" y="3948091"/>
            <a:ext cx="6399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000" b="1" dirty="0" smtClean="0"/>
              <a:t>0,45</a:t>
            </a:r>
            <a:endParaRPr lang="fr-BE" sz="2000" b="1" dirty="0"/>
          </a:p>
        </p:txBody>
      </p:sp>
      <p:sp>
        <p:nvSpPr>
          <p:cNvPr id="36" name="ZoneTexte 35"/>
          <p:cNvSpPr txBox="1"/>
          <p:nvPr/>
        </p:nvSpPr>
        <p:spPr>
          <a:xfrm>
            <a:off x="5390805" y="5082857"/>
            <a:ext cx="6399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000" b="1" dirty="0" smtClean="0"/>
              <a:t>0,21</a:t>
            </a:r>
            <a:endParaRPr lang="fr-BE" sz="2000" b="1" dirty="0"/>
          </a:p>
        </p:txBody>
      </p:sp>
      <p:sp>
        <p:nvSpPr>
          <p:cNvPr id="37" name="ZoneTexte 36"/>
          <p:cNvSpPr txBox="1"/>
          <p:nvPr/>
        </p:nvSpPr>
        <p:spPr>
          <a:xfrm>
            <a:off x="5389441" y="4796591"/>
            <a:ext cx="6399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000" b="1" dirty="0" smtClean="0"/>
              <a:t>0,23</a:t>
            </a:r>
            <a:endParaRPr lang="fr-BE" sz="2000" b="1" dirty="0"/>
          </a:p>
        </p:txBody>
      </p:sp>
      <p:sp>
        <p:nvSpPr>
          <p:cNvPr id="38" name="ZoneTexte 37"/>
          <p:cNvSpPr txBox="1"/>
          <p:nvPr/>
        </p:nvSpPr>
        <p:spPr>
          <a:xfrm>
            <a:off x="5377532" y="5467744"/>
            <a:ext cx="6455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b="1" dirty="0" smtClean="0"/>
              <a:t>0,37</a:t>
            </a:r>
            <a:endParaRPr lang="fr-BE" sz="2000" b="1" dirty="0"/>
          </a:p>
        </p:txBody>
      </p:sp>
      <p:sp>
        <p:nvSpPr>
          <p:cNvPr id="39" name="Rectangle 38"/>
          <p:cNvSpPr/>
          <p:nvPr/>
        </p:nvSpPr>
        <p:spPr>
          <a:xfrm>
            <a:off x="8173491" y="2606088"/>
            <a:ext cx="194277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BE" dirty="0"/>
              <a:t>probabilité </a:t>
            </a:r>
            <a:endParaRPr lang="fr-BE" dirty="0" smtClean="0"/>
          </a:p>
          <a:p>
            <a:pPr algn="ctr"/>
            <a:r>
              <a:rPr lang="fr-BE" dirty="0" smtClean="0"/>
              <a:t>que </a:t>
            </a:r>
            <a:r>
              <a:rPr lang="fr-BE" dirty="0"/>
              <a:t>je </a:t>
            </a:r>
            <a:r>
              <a:rPr lang="fr-BE" dirty="0" smtClean="0"/>
              <a:t>pratiquerais</a:t>
            </a:r>
          </a:p>
          <a:p>
            <a:pPr algn="ctr"/>
            <a:r>
              <a:rPr lang="fr-BE" dirty="0" smtClean="0"/>
              <a:t>la </a:t>
            </a:r>
            <a:r>
              <a:rPr lang="fr-BE" dirty="0"/>
              <a:t>RCP</a:t>
            </a:r>
          </a:p>
        </p:txBody>
      </p:sp>
      <p:cxnSp>
        <p:nvCxnSpPr>
          <p:cNvPr id="41" name="Connecteur droit 40"/>
          <p:cNvCxnSpPr/>
          <p:nvPr/>
        </p:nvCxnSpPr>
        <p:spPr>
          <a:xfrm flipV="1">
            <a:off x="3382606" y="499475"/>
            <a:ext cx="934750" cy="9039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/>
          <p:cNvCxnSpPr/>
          <p:nvPr/>
        </p:nvCxnSpPr>
        <p:spPr>
          <a:xfrm flipV="1">
            <a:off x="4330737" y="508869"/>
            <a:ext cx="934750" cy="9039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42"/>
          <p:cNvCxnSpPr/>
          <p:nvPr/>
        </p:nvCxnSpPr>
        <p:spPr>
          <a:xfrm flipV="1">
            <a:off x="5118605" y="464444"/>
            <a:ext cx="934750" cy="9039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ZoneTexte 79"/>
          <p:cNvSpPr txBox="1"/>
          <p:nvPr/>
        </p:nvSpPr>
        <p:spPr>
          <a:xfrm>
            <a:off x="8392643" y="3132309"/>
            <a:ext cx="4764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dirty="0" smtClean="0">
                <a:solidFill>
                  <a:srgbClr val="FF0000"/>
                </a:solidFill>
              </a:rPr>
              <a:t>D</a:t>
            </a:r>
            <a:endParaRPr lang="fr-BE" sz="3600" b="1" dirty="0">
              <a:solidFill>
                <a:srgbClr val="FF0000"/>
              </a:solidFill>
            </a:endParaRPr>
          </a:p>
        </p:txBody>
      </p:sp>
      <p:cxnSp>
        <p:nvCxnSpPr>
          <p:cNvPr id="74" name="Connecteur droit avec flèche 73"/>
          <p:cNvCxnSpPr/>
          <p:nvPr/>
        </p:nvCxnSpPr>
        <p:spPr>
          <a:xfrm>
            <a:off x="5900561" y="1817645"/>
            <a:ext cx="2478473" cy="100974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necteur droit avec flèche 85"/>
          <p:cNvCxnSpPr>
            <a:stCxn id="31" idx="3"/>
          </p:cNvCxnSpPr>
          <p:nvPr/>
        </p:nvCxnSpPr>
        <p:spPr>
          <a:xfrm>
            <a:off x="6003498" y="2843637"/>
            <a:ext cx="2114049" cy="951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necteur droit avec flèche 86"/>
          <p:cNvCxnSpPr/>
          <p:nvPr/>
        </p:nvCxnSpPr>
        <p:spPr>
          <a:xfrm flipV="1">
            <a:off x="6051755" y="3494082"/>
            <a:ext cx="2223007" cy="68933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necteur droit avec flèche 87"/>
          <p:cNvCxnSpPr>
            <a:stCxn id="36" idx="3"/>
          </p:cNvCxnSpPr>
          <p:nvPr/>
        </p:nvCxnSpPr>
        <p:spPr>
          <a:xfrm flipV="1">
            <a:off x="6030724" y="3824807"/>
            <a:ext cx="2228943" cy="145810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ZoneTexte 70"/>
          <p:cNvSpPr txBox="1"/>
          <p:nvPr/>
        </p:nvSpPr>
        <p:spPr>
          <a:xfrm>
            <a:off x="7628099" y="648094"/>
            <a:ext cx="445333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b="1" dirty="0" smtClean="0"/>
              <a:t>Sur 11 corrélations avec D, </a:t>
            </a:r>
          </a:p>
          <a:p>
            <a:endParaRPr lang="fr-BE" sz="2400" b="1" dirty="0" smtClean="0"/>
          </a:p>
          <a:p>
            <a:r>
              <a:rPr lang="fr-BE" sz="2400" b="1" dirty="0" smtClean="0"/>
              <a:t>Pour 9,  r (</a:t>
            </a:r>
            <a:r>
              <a:rPr lang="fr-BE" sz="2400" b="1" dirty="0" smtClean="0">
                <a:solidFill>
                  <a:srgbClr val="000099"/>
                </a:solidFill>
              </a:rPr>
              <a:t>Up</a:t>
            </a:r>
            <a:r>
              <a:rPr lang="fr-BE" sz="2400" b="1" dirty="0" smtClean="0"/>
              <a:t> &amp; </a:t>
            </a:r>
            <a:r>
              <a:rPr lang="fr-BE" sz="2400" b="1" dirty="0" smtClean="0">
                <a:solidFill>
                  <a:srgbClr val="FF0000"/>
                </a:solidFill>
              </a:rPr>
              <a:t>D</a:t>
            </a:r>
            <a:r>
              <a:rPr lang="fr-BE" sz="2400" b="1" dirty="0" smtClean="0"/>
              <a:t>)    &gt;   r (</a:t>
            </a:r>
            <a:r>
              <a:rPr lang="fr-BE" sz="2400" b="1" dirty="0" smtClean="0">
                <a:solidFill>
                  <a:srgbClr val="000099"/>
                </a:solidFill>
              </a:rPr>
              <a:t>U</a:t>
            </a:r>
            <a:r>
              <a:rPr lang="fr-BE" sz="2400" b="1" dirty="0" smtClean="0"/>
              <a:t> &amp; </a:t>
            </a:r>
            <a:r>
              <a:rPr lang="fr-BE" sz="2400" b="1" dirty="0" smtClean="0">
                <a:solidFill>
                  <a:srgbClr val="FF0000"/>
                </a:solidFill>
              </a:rPr>
              <a:t>D</a:t>
            </a:r>
            <a:r>
              <a:rPr lang="fr-BE" sz="2400" b="1" dirty="0" smtClean="0"/>
              <a:t>)</a:t>
            </a:r>
          </a:p>
          <a:p>
            <a:endParaRPr lang="fr-BE" sz="2400" b="1" dirty="0" smtClean="0"/>
          </a:p>
          <a:p>
            <a:r>
              <a:rPr lang="fr-BE" sz="2400" b="1" dirty="0" smtClean="0"/>
              <a:t>Pour 10,  r (</a:t>
            </a:r>
            <a:r>
              <a:rPr lang="fr-BE" sz="2400" b="1" dirty="0" smtClean="0">
                <a:solidFill>
                  <a:srgbClr val="000099"/>
                </a:solidFill>
              </a:rPr>
              <a:t>Up</a:t>
            </a:r>
            <a:r>
              <a:rPr lang="fr-BE" sz="2400" b="1" dirty="0" smtClean="0"/>
              <a:t> &amp; </a:t>
            </a:r>
            <a:r>
              <a:rPr lang="fr-BE" sz="2400" b="1" dirty="0" smtClean="0">
                <a:solidFill>
                  <a:srgbClr val="FF0000"/>
                </a:solidFill>
              </a:rPr>
              <a:t>D</a:t>
            </a:r>
            <a:r>
              <a:rPr lang="fr-BE" sz="2400" b="1" dirty="0" smtClean="0"/>
              <a:t>)     &gt;   r (</a:t>
            </a:r>
            <a:r>
              <a:rPr lang="fr-BE" sz="2400" b="1" dirty="0" smtClean="0">
                <a:solidFill>
                  <a:srgbClr val="000099"/>
                </a:solidFill>
              </a:rPr>
              <a:t>p</a:t>
            </a:r>
            <a:r>
              <a:rPr lang="fr-BE" sz="2400" b="1" dirty="0" smtClean="0"/>
              <a:t> &amp; </a:t>
            </a:r>
            <a:r>
              <a:rPr lang="fr-BE" sz="2400" b="1" dirty="0" smtClean="0">
                <a:solidFill>
                  <a:srgbClr val="FF0000"/>
                </a:solidFill>
              </a:rPr>
              <a:t>D</a:t>
            </a:r>
            <a:r>
              <a:rPr lang="fr-BE" sz="2400" b="1" dirty="0" smtClean="0"/>
              <a:t>)</a:t>
            </a:r>
            <a:endParaRPr lang="fr-BE" sz="2400" b="1" dirty="0"/>
          </a:p>
        </p:txBody>
      </p:sp>
      <p:sp>
        <p:nvSpPr>
          <p:cNvPr id="72" name="ZoneTexte 71"/>
          <p:cNvSpPr txBox="1"/>
          <p:nvPr/>
        </p:nvSpPr>
        <p:spPr>
          <a:xfrm>
            <a:off x="7814831" y="4133172"/>
            <a:ext cx="401943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800" b="1" dirty="0" smtClean="0"/>
              <a:t>La </a:t>
            </a:r>
            <a:r>
              <a:rPr lang="fr-BE" sz="2800" b="1" dirty="0" err="1" smtClean="0"/>
              <a:t>prédictivité</a:t>
            </a:r>
            <a:r>
              <a:rPr lang="fr-BE" sz="2800" b="1" dirty="0" smtClean="0"/>
              <a:t> des Up – </a:t>
            </a:r>
          </a:p>
          <a:p>
            <a:r>
              <a:rPr lang="fr-BE" sz="2800" b="1" dirty="0" smtClean="0"/>
              <a:t>est beaucoup plus élevée </a:t>
            </a:r>
          </a:p>
          <a:p>
            <a:r>
              <a:rPr lang="fr-BE" sz="2800" b="1" dirty="0" smtClean="0"/>
              <a:t>que celle des Up +</a:t>
            </a:r>
            <a:endParaRPr lang="fr-BE" sz="2800" b="1" dirty="0"/>
          </a:p>
        </p:txBody>
      </p:sp>
      <p:sp>
        <p:nvSpPr>
          <p:cNvPr id="89" name="ZoneTexte 88"/>
          <p:cNvSpPr txBox="1"/>
          <p:nvPr/>
        </p:nvSpPr>
        <p:spPr>
          <a:xfrm>
            <a:off x="0" y="1337811"/>
            <a:ext cx="4908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4800" dirty="0" smtClean="0">
                <a:solidFill>
                  <a:srgbClr val="006600"/>
                </a:solidFill>
              </a:rPr>
              <a:t>+</a:t>
            </a:r>
            <a:endParaRPr lang="fr-BE" sz="4800" dirty="0">
              <a:solidFill>
                <a:srgbClr val="006600"/>
              </a:solidFill>
            </a:endParaRPr>
          </a:p>
        </p:txBody>
      </p:sp>
      <p:sp>
        <p:nvSpPr>
          <p:cNvPr id="90" name="ZoneTexte 89"/>
          <p:cNvSpPr txBox="1"/>
          <p:nvPr/>
        </p:nvSpPr>
        <p:spPr>
          <a:xfrm>
            <a:off x="40128" y="2152261"/>
            <a:ext cx="46679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7200" b="1" dirty="0" smtClean="0">
                <a:solidFill>
                  <a:srgbClr val="FF0000"/>
                </a:solidFill>
              </a:rPr>
              <a:t>-</a:t>
            </a:r>
            <a:endParaRPr lang="fr-BE" sz="7200" b="1" dirty="0">
              <a:solidFill>
                <a:srgbClr val="FF0000"/>
              </a:solidFill>
            </a:endParaRPr>
          </a:p>
        </p:txBody>
      </p:sp>
      <p:sp>
        <p:nvSpPr>
          <p:cNvPr id="91" name="ZoneTexte 90"/>
          <p:cNvSpPr txBox="1"/>
          <p:nvPr/>
        </p:nvSpPr>
        <p:spPr>
          <a:xfrm>
            <a:off x="47589" y="3319500"/>
            <a:ext cx="46679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7200" b="1" dirty="0" smtClean="0">
                <a:solidFill>
                  <a:srgbClr val="FF0000"/>
                </a:solidFill>
              </a:rPr>
              <a:t>-</a:t>
            </a:r>
            <a:endParaRPr lang="fr-BE" sz="7200" b="1" dirty="0">
              <a:solidFill>
                <a:srgbClr val="FF0000"/>
              </a:solidFill>
            </a:endParaRPr>
          </a:p>
        </p:txBody>
      </p:sp>
      <p:sp>
        <p:nvSpPr>
          <p:cNvPr id="92" name="ZoneTexte 91"/>
          <p:cNvSpPr txBox="1"/>
          <p:nvPr/>
        </p:nvSpPr>
        <p:spPr>
          <a:xfrm>
            <a:off x="72169" y="4546165"/>
            <a:ext cx="46679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7200" b="1" dirty="0" smtClean="0">
                <a:solidFill>
                  <a:srgbClr val="FF0000"/>
                </a:solidFill>
              </a:rPr>
              <a:t>-</a:t>
            </a:r>
            <a:endParaRPr lang="fr-BE" sz="7200" b="1" dirty="0">
              <a:solidFill>
                <a:srgbClr val="FF0000"/>
              </a:solidFill>
            </a:endParaRPr>
          </a:p>
        </p:txBody>
      </p:sp>
      <p:sp>
        <p:nvSpPr>
          <p:cNvPr id="93" name="ZoneTexte 92"/>
          <p:cNvSpPr txBox="1"/>
          <p:nvPr/>
        </p:nvSpPr>
        <p:spPr>
          <a:xfrm>
            <a:off x="7010590" y="-15126"/>
            <a:ext cx="47198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b="1" dirty="0" smtClean="0"/>
              <a:t>Corrélations avec </a:t>
            </a:r>
            <a:r>
              <a:rPr lang="fr-BE" sz="2000" b="1" dirty="0" smtClean="0"/>
              <a:t>probabilité </a:t>
            </a:r>
            <a:r>
              <a:rPr lang="fr-BE" sz="2000" b="1" dirty="0"/>
              <a:t>d</a:t>
            </a:r>
            <a:r>
              <a:rPr lang="fr-BE" sz="2000" b="1" dirty="0" smtClean="0"/>
              <a:t>e  </a:t>
            </a:r>
            <a:r>
              <a:rPr lang="fr-BE" sz="2000" b="1" dirty="0" smtClean="0">
                <a:solidFill>
                  <a:srgbClr val="FF0000"/>
                </a:solidFill>
              </a:rPr>
              <a:t>D</a:t>
            </a:r>
            <a:r>
              <a:rPr lang="fr-BE" sz="2000" b="1" dirty="0" smtClean="0"/>
              <a:t>écision </a:t>
            </a:r>
            <a:endParaRPr lang="fr-BE" sz="2000" b="1" dirty="0"/>
          </a:p>
        </p:txBody>
      </p:sp>
      <p:sp>
        <p:nvSpPr>
          <p:cNvPr id="10" name="ZoneTexte 9"/>
          <p:cNvSpPr txBox="1"/>
          <p:nvPr/>
        </p:nvSpPr>
        <p:spPr>
          <a:xfrm>
            <a:off x="6663559" y="5959366"/>
            <a:ext cx="4612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3200" b="1" dirty="0" smtClean="0"/>
              <a:t>Et les autres prédicteurs</a:t>
            </a:r>
            <a:r>
              <a:rPr lang="fr-BE" dirty="0" smtClean="0"/>
              <a:t> </a:t>
            </a:r>
            <a:r>
              <a:rPr lang="fr-BE" sz="3200" b="1" dirty="0" smtClean="0"/>
              <a:t>? </a:t>
            </a:r>
            <a:endParaRPr lang="fr-BE" sz="3200" b="1" dirty="0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(2018). Métacognition et Métadécision de témoins dans l'application de la RCP. Printemps Pédagogique en Sciences de la Santé. SimUSanté Univ. Amiens.  </a:t>
            </a:r>
            <a:endParaRPr lang="fr-BE"/>
          </a:p>
        </p:txBody>
      </p:sp>
      <p:sp>
        <p:nvSpPr>
          <p:cNvPr id="40" name="Espace réservé du numéro de diapositive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9F63D-E1DA-4F2E-B34D-392CCE666DE1}" type="slidenum">
              <a:rPr lang="fr-BE" smtClean="0"/>
              <a:t>37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282884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71" grpId="0"/>
      <p:bldP spid="1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0474" y="2168834"/>
            <a:ext cx="1139355" cy="916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e 1"/>
          <p:cNvGrpSpPr/>
          <p:nvPr/>
        </p:nvGrpSpPr>
        <p:grpSpPr>
          <a:xfrm>
            <a:off x="5564248" y="5191962"/>
            <a:ext cx="894721" cy="1080743"/>
            <a:chOff x="2048187" y="1404748"/>
            <a:chExt cx="894721" cy="1080743"/>
          </a:xfrm>
        </p:grpSpPr>
        <p:sp>
          <p:nvSpPr>
            <p:cNvPr id="7" name="Ellipse 6"/>
            <p:cNvSpPr/>
            <p:nvPr/>
          </p:nvSpPr>
          <p:spPr>
            <a:xfrm>
              <a:off x="2048187" y="1404748"/>
              <a:ext cx="894721" cy="1080743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8" name="Ellipse 7"/>
            <p:cNvSpPr/>
            <p:nvPr/>
          </p:nvSpPr>
          <p:spPr>
            <a:xfrm>
              <a:off x="2322002" y="1725371"/>
              <a:ext cx="169688" cy="146736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9" name="Ellipse 8"/>
            <p:cNvSpPr/>
            <p:nvPr/>
          </p:nvSpPr>
          <p:spPr>
            <a:xfrm>
              <a:off x="2561426" y="1732204"/>
              <a:ext cx="169688" cy="146736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10" name="Ellipse 9"/>
            <p:cNvSpPr/>
            <p:nvPr/>
          </p:nvSpPr>
          <p:spPr>
            <a:xfrm>
              <a:off x="2244554" y="1725410"/>
              <a:ext cx="231393" cy="279885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11" name="Ellipse 10"/>
            <p:cNvSpPr/>
            <p:nvPr/>
          </p:nvSpPr>
          <p:spPr>
            <a:xfrm>
              <a:off x="2507435" y="1732204"/>
              <a:ext cx="229790" cy="279885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</p:grpSp>
      <p:sp>
        <p:nvSpPr>
          <p:cNvPr id="22" name="Pensées 21"/>
          <p:cNvSpPr/>
          <p:nvPr/>
        </p:nvSpPr>
        <p:spPr>
          <a:xfrm>
            <a:off x="5695409" y="447857"/>
            <a:ext cx="2809565" cy="5353854"/>
          </a:xfrm>
          <a:prstGeom prst="cloudCallout">
            <a:avLst>
              <a:gd name="adj1" fmla="val -11693"/>
              <a:gd name="adj2" fmla="val 33185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grpSp>
        <p:nvGrpSpPr>
          <p:cNvPr id="28" name="Groupe 27"/>
          <p:cNvGrpSpPr/>
          <p:nvPr/>
        </p:nvGrpSpPr>
        <p:grpSpPr>
          <a:xfrm>
            <a:off x="10973457" y="2838530"/>
            <a:ext cx="1012621" cy="1010596"/>
            <a:chOff x="3257485" y="3482855"/>
            <a:chExt cx="2918870" cy="2666949"/>
          </a:xfrm>
        </p:grpSpPr>
        <p:sp>
          <p:nvSpPr>
            <p:cNvPr id="29" name="Ellipse 28"/>
            <p:cNvSpPr/>
            <p:nvPr/>
          </p:nvSpPr>
          <p:spPr>
            <a:xfrm>
              <a:off x="4519005" y="4238816"/>
              <a:ext cx="1657350" cy="191098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30" name="Ellipse 29"/>
            <p:cNvSpPr/>
            <p:nvPr/>
          </p:nvSpPr>
          <p:spPr>
            <a:xfrm>
              <a:off x="4860728" y="4689948"/>
              <a:ext cx="314325" cy="25218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31" name="Ellipse 30"/>
            <p:cNvSpPr/>
            <p:nvPr/>
          </p:nvSpPr>
          <p:spPr>
            <a:xfrm>
              <a:off x="5347680" y="4713298"/>
              <a:ext cx="314325" cy="25218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32" name="Ellipse 31"/>
            <p:cNvSpPr/>
            <p:nvPr/>
          </p:nvSpPr>
          <p:spPr>
            <a:xfrm>
              <a:off x="4860728" y="4701623"/>
              <a:ext cx="428625" cy="48101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33" name="Ellipse 32"/>
            <p:cNvSpPr/>
            <p:nvPr/>
          </p:nvSpPr>
          <p:spPr>
            <a:xfrm>
              <a:off x="5347680" y="4713298"/>
              <a:ext cx="425655" cy="48101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34" name="Pensées 33"/>
            <p:cNvSpPr/>
            <p:nvPr/>
          </p:nvSpPr>
          <p:spPr>
            <a:xfrm>
              <a:off x="3257485" y="3482855"/>
              <a:ext cx="2414587" cy="860012"/>
            </a:xfrm>
            <a:prstGeom prst="cloudCallout">
              <a:avLst>
                <a:gd name="adj1" fmla="val 18085"/>
                <a:gd name="adj2" fmla="val 70215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</p:grpSp>
      <p:grpSp>
        <p:nvGrpSpPr>
          <p:cNvPr id="35" name="Groupe 34"/>
          <p:cNvGrpSpPr/>
          <p:nvPr/>
        </p:nvGrpSpPr>
        <p:grpSpPr>
          <a:xfrm>
            <a:off x="9970888" y="1177977"/>
            <a:ext cx="831028" cy="893388"/>
            <a:chOff x="1423996" y="4303803"/>
            <a:chExt cx="2414587" cy="2418474"/>
          </a:xfrm>
        </p:grpSpPr>
        <p:sp>
          <p:nvSpPr>
            <p:cNvPr id="36" name="Ellipse 35"/>
            <p:cNvSpPr/>
            <p:nvPr/>
          </p:nvSpPr>
          <p:spPr>
            <a:xfrm>
              <a:off x="1696627" y="4864902"/>
              <a:ext cx="1657350" cy="1857375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37" name="Ellipse 36"/>
            <p:cNvSpPr/>
            <p:nvPr/>
          </p:nvSpPr>
          <p:spPr>
            <a:xfrm>
              <a:off x="2125840" y="5404321"/>
              <a:ext cx="314325" cy="25218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38" name="Ellipse 37"/>
            <p:cNvSpPr/>
            <p:nvPr/>
          </p:nvSpPr>
          <p:spPr>
            <a:xfrm>
              <a:off x="2603883" y="5428819"/>
              <a:ext cx="314325" cy="25218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39" name="Ellipse 38"/>
            <p:cNvSpPr/>
            <p:nvPr/>
          </p:nvSpPr>
          <p:spPr>
            <a:xfrm>
              <a:off x="2060370" y="5415996"/>
              <a:ext cx="428625" cy="48101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40" name="Ellipse 39"/>
            <p:cNvSpPr/>
            <p:nvPr/>
          </p:nvSpPr>
          <p:spPr>
            <a:xfrm>
              <a:off x="2547322" y="5427671"/>
              <a:ext cx="425655" cy="48101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41" name="Pensées 40"/>
            <p:cNvSpPr/>
            <p:nvPr/>
          </p:nvSpPr>
          <p:spPr>
            <a:xfrm>
              <a:off x="1423996" y="4303803"/>
              <a:ext cx="2414587" cy="860012"/>
            </a:xfrm>
            <a:prstGeom prst="cloudCallout">
              <a:avLst>
                <a:gd name="adj1" fmla="val 6978"/>
                <a:gd name="adj2" fmla="val 55855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</p:grpSp>
      <p:sp>
        <p:nvSpPr>
          <p:cNvPr id="49" name="ZoneTexte 48"/>
          <p:cNvSpPr txBox="1"/>
          <p:nvPr/>
        </p:nvSpPr>
        <p:spPr>
          <a:xfrm>
            <a:off x="9790101" y="394051"/>
            <a:ext cx="10118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BE" sz="2400" b="1" dirty="0" smtClean="0">
                <a:solidFill>
                  <a:srgbClr val="FF0000"/>
                </a:solidFill>
              </a:rPr>
              <a:t>PER </a:t>
            </a:r>
          </a:p>
          <a:p>
            <a:pPr algn="ctr"/>
            <a:r>
              <a:rPr lang="fr-BE" sz="2400" b="1" dirty="0" smtClean="0">
                <a:solidFill>
                  <a:srgbClr val="FF0000"/>
                </a:solidFill>
              </a:rPr>
              <a:t>Action</a:t>
            </a:r>
            <a:endParaRPr lang="fr-BE" sz="2400" b="1" dirty="0">
              <a:solidFill>
                <a:srgbClr val="FF0000"/>
              </a:solidFill>
            </a:endParaRPr>
          </a:p>
        </p:txBody>
      </p:sp>
      <p:sp>
        <p:nvSpPr>
          <p:cNvPr id="50" name="ZoneTexte 49"/>
          <p:cNvSpPr txBox="1"/>
          <p:nvPr/>
        </p:nvSpPr>
        <p:spPr>
          <a:xfrm>
            <a:off x="11065671" y="447856"/>
            <a:ext cx="10118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b="1" dirty="0" smtClean="0">
                <a:solidFill>
                  <a:srgbClr val="FF0000"/>
                </a:solidFill>
              </a:rPr>
              <a:t>POST </a:t>
            </a:r>
          </a:p>
          <a:p>
            <a:r>
              <a:rPr lang="fr-BE" sz="2400" b="1" dirty="0" smtClean="0">
                <a:solidFill>
                  <a:srgbClr val="FF0000"/>
                </a:solidFill>
              </a:rPr>
              <a:t>Action</a:t>
            </a:r>
            <a:endParaRPr lang="fr-BE" sz="2400" b="1" dirty="0">
              <a:solidFill>
                <a:srgbClr val="FF0000"/>
              </a:solidFill>
            </a:endParaRPr>
          </a:p>
        </p:txBody>
      </p:sp>
      <p:cxnSp>
        <p:nvCxnSpPr>
          <p:cNvPr id="52" name="Connecteur droit 51"/>
          <p:cNvCxnSpPr/>
          <p:nvPr/>
        </p:nvCxnSpPr>
        <p:spPr>
          <a:xfrm>
            <a:off x="9477419" y="1225048"/>
            <a:ext cx="48927" cy="4340431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4131" y="631517"/>
            <a:ext cx="2196697" cy="2079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" name="ZoneTexte 54"/>
          <p:cNvSpPr txBox="1"/>
          <p:nvPr/>
        </p:nvSpPr>
        <p:spPr>
          <a:xfrm>
            <a:off x="7868666" y="1507462"/>
            <a:ext cx="8627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b="1" dirty="0"/>
              <a:t>OSER</a:t>
            </a:r>
            <a:endParaRPr lang="fr-BE" b="1" dirty="0"/>
          </a:p>
        </p:txBody>
      </p:sp>
      <p:cxnSp>
        <p:nvCxnSpPr>
          <p:cNvPr id="56" name="Connecteur droit 55"/>
          <p:cNvCxnSpPr/>
          <p:nvPr/>
        </p:nvCxnSpPr>
        <p:spPr>
          <a:xfrm>
            <a:off x="10924530" y="950879"/>
            <a:ext cx="48927" cy="4340431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2" descr="Engins, Cog, Roue, Métal, Indastrial, Mécanisme, Rac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9920" y="3552495"/>
            <a:ext cx="1882827" cy="1882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ZoneTexte 42"/>
          <p:cNvSpPr txBox="1"/>
          <p:nvPr/>
        </p:nvSpPr>
        <p:spPr>
          <a:xfrm>
            <a:off x="6192394" y="4263075"/>
            <a:ext cx="14246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BE" b="1" dirty="0" smtClean="0">
                <a:solidFill>
                  <a:srgbClr val="0000CC"/>
                </a:solidFill>
              </a:rPr>
              <a:t>compétence</a:t>
            </a:r>
            <a:r>
              <a:rPr lang="fr-BE" sz="2400" b="1" dirty="0" smtClean="0"/>
              <a:t> </a:t>
            </a:r>
            <a:endParaRPr lang="fr-BE" sz="2400" b="1" dirty="0"/>
          </a:p>
        </p:txBody>
      </p:sp>
      <p:pic>
        <p:nvPicPr>
          <p:cNvPr id="44" name="Picture 2" descr="Engins, Cog, Roue, Métal, Indastrial, Mécanisme, Rack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89353">
            <a:off x="6087352" y="2212758"/>
            <a:ext cx="1368152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Engins, Cog, Roue, Métal, Indastrial, Mécanisme, Rack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609" y="865429"/>
            <a:ext cx="1368152" cy="1368152"/>
          </a:xfrm>
          <a:prstGeom prst="rect">
            <a:avLst/>
          </a:prstGeom>
          <a:noFill/>
          <a:extLst/>
        </p:spPr>
      </p:pic>
      <p:sp>
        <p:nvSpPr>
          <p:cNvPr id="46" name="ZoneTexte 45"/>
          <p:cNvSpPr txBox="1"/>
          <p:nvPr/>
        </p:nvSpPr>
        <p:spPr>
          <a:xfrm>
            <a:off x="6297146" y="1293465"/>
            <a:ext cx="7970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b="1" dirty="0">
                <a:solidFill>
                  <a:srgbClr val="0000CC"/>
                </a:solidFill>
              </a:rPr>
              <a:t>Valeur</a:t>
            </a:r>
          </a:p>
        </p:txBody>
      </p:sp>
      <p:sp>
        <p:nvSpPr>
          <p:cNvPr id="47" name="ZoneTexte 46"/>
          <p:cNvSpPr txBox="1"/>
          <p:nvPr/>
        </p:nvSpPr>
        <p:spPr>
          <a:xfrm>
            <a:off x="6238984" y="2712168"/>
            <a:ext cx="97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b="1" dirty="0">
                <a:solidFill>
                  <a:srgbClr val="0000CC"/>
                </a:solidFill>
              </a:rPr>
              <a:t>contrôle</a:t>
            </a:r>
          </a:p>
        </p:txBody>
      </p:sp>
      <p:pic>
        <p:nvPicPr>
          <p:cNvPr id="48" name="Image 4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5" b="12740"/>
          <a:stretch>
            <a:fillRect/>
          </a:stretch>
        </p:blipFill>
        <p:spPr bwMode="auto">
          <a:xfrm>
            <a:off x="371159" y="2100614"/>
            <a:ext cx="1688909" cy="1933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ZoneTexte 50"/>
          <p:cNvSpPr txBox="1"/>
          <p:nvPr/>
        </p:nvSpPr>
        <p:spPr>
          <a:xfrm>
            <a:off x="391422" y="4251466"/>
            <a:ext cx="14430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BE" b="1" dirty="0">
                <a:solidFill>
                  <a:srgbClr val="006600"/>
                </a:solidFill>
              </a:rPr>
              <a:t>Rolland VIAU</a:t>
            </a:r>
          </a:p>
          <a:p>
            <a:pPr algn="ctr"/>
            <a:r>
              <a:rPr lang="fr-BE" b="1" dirty="0">
                <a:solidFill>
                  <a:srgbClr val="006600"/>
                </a:solidFill>
              </a:rPr>
              <a:t>2006</a:t>
            </a:r>
          </a:p>
        </p:txBody>
      </p:sp>
      <p:sp>
        <p:nvSpPr>
          <p:cNvPr id="57" name="ZoneTexte 56"/>
          <p:cNvSpPr txBox="1"/>
          <p:nvPr/>
        </p:nvSpPr>
        <p:spPr>
          <a:xfrm>
            <a:off x="60600" y="646357"/>
            <a:ext cx="475829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b="1" dirty="0" smtClean="0">
                <a:solidFill>
                  <a:srgbClr val="006600"/>
                </a:solidFill>
              </a:rPr>
              <a:t>Quelles composantes SUBJECTIVES </a:t>
            </a:r>
          </a:p>
          <a:p>
            <a:r>
              <a:rPr lang="fr-BE" sz="2400" b="1" dirty="0" smtClean="0">
                <a:solidFill>
                  <a:srgbClr val="006600"/>
                </a:solidFill>
              </a:rPr>
              <a:t>de la </a:t>
            </a:r>
            <a:r>
              <a:rPr lang="fr-BE" sz="2400" b="1" u="sng" dirty="0" smtClean="0">
                <a:solidFill>
                  <a:srgbClr val="000099"/>
                </a:solidFill>
              </a:rPr>
              <a:t>Motivation à s’engager</a:t>
            </a:r>
            <a:r>
              <a:rPr lang="fr-BE" sz="2400" b="1" dirty="0" smtClean="0">
                <a:solidFill>
                  <a:srgbClr val="000099"/>
                </a:solidFill>
              </a:rPr>
              <a:t> </a:t>
            </a:r>
          </a:p>
          <a:p>
            <a:r>
              <a:rPr lang="fr-BE" sz="2400" b="1" dirty="0" smtClean="0">
                <a:solidFill>
                  <a:srgbClr val="006600"/>
                </a:solidFill>
              </a:rPr>
              <a:t>et à persévérer ?  </a:t>
            </a:r>
            <a:endParaRPr lang="fr-BE" sz="2000" b="1" dirty="0">
              <a:solidFill>
                <a:srgbClr val="000099"/>
              </a:solidFill>
            </a:endParaRPr>
          </a:p>
        </p:txBody>
      </p:sp>
      <p:sp>
        <p:nvSpPr>
          <p:cNvPr id="59" name="ZoneTexte 58"/>
          <p:cNvSpPr txBox="1"/>
          <p:nvPr/>
        </p:nvSpPr>
        <p:spPr>
          <a:xfrm>
            <a:off x="2460423" y="4724740"/>
            <a:ext cx="1608389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BE" sz="2000" b="1" dirty="0">
                <a:solidFill>
                  <a:srgbClr val="FF0000"/>
                </a:solidFill>
              </a:rPr>
              <a:t>Motivation à </a:t>
            </a:r>
          </a:p>
          <a:p>
            <a:pPr algn="ctr"/>
            <a:r>
              <a:rPr lang="fr-BE" sz="2000" b="1" dirty="0" smtClean="0">
                <a:solidFill>
                  <a:srgbClr val="FF0000"/>
                </a:solidFill>
              </a:rPr>
              <a:t>s’abstenir</a:t>
            </a:r>
          </a:p>
          <a:p>
            <a:pPr algn="ctr"/>
            <a:r>
              <a:rPr lang="fr-BE" sz="2000" b="1" dirty="0" smtClean="0">
                <a:solidFill>
                  <a:srgbClr val="FF0000"/>
                </a:solidFill>
              </a:rPr>
              <a:t>ou fuir</a:t>
            </a:r>
          </a:p>
          <a:p>
            <a:pPr algn="ctr"/>
            <a:r>
              <a:rPr lang="fr-BE" sz="2000" b="1" dirty="0" smtClean="0">
                <a:solidFill>
                  <a:srgbClr val="FF0000"/>
                </a:solidFill>
              </a:rPr>
              <a:t>(Résistances)</a:t>
            </a:r>
          </a:p>
          <a:p>
            <a:pPr algn="ctr"/>
            <a:r>
              <a:rPr lang="fr-BE" sz="2000" b="1" dirty="0" smtClean="0">
                <a:solidFill>
                  <a:srgbClr val="FF0000"/>
                </a:solidFill>
              </a:rPr>
              <a:t>(freins)</a:t>
            </a:r>
            <a:endParaRPr lang="fr-BE" sz="2000" b="1" dirty="0">
              <a:solidFill>
                <a:srgbClr val="FF0000"/>
              </a:solidFill>
            </a:endParaRPr>
          </a:p>
        </p:txBody>
      </p:sp>
      <p:pic>
        <p:nvPicPr>
          <p:cNvPr id="60" name="Image 5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09" b="17839"/>
          <a:stretch/>
        </p:blipFill>
        <p:spPr>
          <a:xfrm>
            <a:off x="2367788" y="2605562"/>
            <a:ext cx="1925466" cy="1976644"/>
          </a:xfrm>
          <a:prstGeom prst="rect">
            <a:avLst/>
          </a:prstGeom>
        </p:spPr>
      </p:pic>
      <p:sp>
        <p:nvSpPr>
          <p:cNvPr id="61" name="Flèche vers le bas 60"/>
          <p:cNvSpPr/>
          <p:nvPr/>
        </p:nvSpPr>
        <p:spPr>
          <a:xfrm>
            <a:off x="4293254" y="2763598"/>
            <a:ext cx="1054545" cy="2527712"/>
          </a:xfrm>
          <a:prstGeom prst="downArrow">
            <a:avLst/>
          </a:prstGeom>
          <a:solidFill>
            <a:srgbClr val="FF0000">
              <a:alpha val="5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62" name="Flèche vers le haut 61"/>
          <p:cNvSpPr/>
          <p:nvPr/>
        </p:nvSpPr>
        <p:spPr>
          <a:xfrm>
            <a:off x="4928895" y="1145208"/>
            <a:ext cx="1123516" cy="2963608"/>
          </a:xfrm>
          <a:prstGeom prst="upArrow">
            <a:avLst/>
          </a:prstGeom>
          <a:solidFill>
            <a:srgbClr val="66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63" name="ZoneTexte 62"/>
          <p:cNvSpPr txBox="1"/>
          <p:nvPr/>
        </p:nvSpPr>
        <p:spPr>
          <a:xfrm>
            <a:off x="5181372" y="1969127"/>
            <a:ext cx="5790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BE" sz="3200" b="1" dirty="0" smtClean="0"/>
              <a:t>F+</a:t>
            </a:r>
            <a:endParaRPr lang="fr-BE" sz="3200" b="1" dirty="0"/>
          </a:p>
        </p:txBody>
      </p:sp>
      <p:sp>
        <p:nvSpPr>
          <p:cNvPr id="64" name="ZoneTexte 63"/>
          <p:cNvSpPr txBox="1"/>
          <p:nvPr/>
        </p:nvSpPr>
        <p:spPr>
          <a:xfrm>
            <a:off x="4612656" y="3525961"/>
            <a:ext cx="6030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BE" sz="3200" b="1" dirty="0" smtClean="0"/>
              <a:t>F-</a:t>
            </a:r>
            <a:r>
              <a:rPr lang="fr-BE" sz="3600" b="1" dirty="0" smtClean="0"/>
              <a:t> </a:t>
            </a:r>
            <a:endParaRPr lang="fr-BE" sz="3600" b="1" dirty="0"/>
          </a:p>
        </p:txBody>
      </p:sp>
      <p:sp>
        <p:nvSpPr>
          <p:cNvPr id="53" name="ZoneTexte 52"/>
          <p:cNvSpPr txBox="1"/>
          <p:nvPr/>
        </p:nvSpPr>
        <p:spPr>
          <a:xfrm>
            <a:off x="3330521" y="-51581"/>
            <a:ext cx="36467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800" b="1" dirty="0" smtClean="0">
                <a:solidFill>
                  <a:srgbClr val="FF0000"/>
                </a:solidFill>
              </a:rPr>
              <a:t>M</a:t>
            </a:r>
            <a:r>
              <a:rPr lang="fr-BE" sz="2800" b="1" dirty="0" smtClean="0"/>
              <a:t>éta</a:t>
            </a:r>
            <a:r>
              <a:rPr lang="fr-BE" sz="2800" b="1" dirty="0" smtClean="0">
                <a:solidFill>
                  <a:srgbClr val="FF0000"/>
                </a:solidFill>
              </a:rPr>
              <a:t> </a:t>
            </a:r>
            <a:r>
              <a:rPr lang="fr-BE" sz="1600" b="1" dirty="0" smtClean="0">
                <a:solidFill>
                  <a:srgbClr val="FF0000"/>
                </a:solidFill>
              </a:rPr>
              <a:t>M</a:t>
            </a:r>
            <a:r>
              <a:rPr lang="fr-BE" sz="1600" b="1" dirty="0" smtClean="0"/>
              <a:t>acro </a:t>
            </a:r>
            <a:r>
              <a:rPr lang="fr-BE" sz="2800" b="1" dirty="0" smtClean="0">
                <a:solidFill>
                  <a:srgbClr val="FF0000"/>
                </a:solidFill>
              </a:rPr>
              <a:t>D</a:t>
            </a:r>
            <a:r>
              <a:rPr lang="fr-BE" sz="2800" b="1" dirty="0" smtClean="0"/>
              <a:t>écision  PRE</a:t>
            </a:r>
            <a:endParaRPr lang="fr-BE" sz="2800" b="1" dirty="0"/>
          </a:p>
        </p:txBody>
      </p:sp>
      <p:sp>
        <p:nvSpPr>
          <p:cNvPr id="3" name="ZoneTexte 2"/>
          <p:cNvSpPr txBox="1"/>
          <p:nvPr/>
        </p:nvSpPr>
        <p:spPr>
          <a:xfrm rot="19368182">
            <a:off x="10878239" y="3895418"/>
            <a:ext cx="15209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b="1" dirty="0" err="1" smtClean="0"/>
              <a:t>Debriefing</a:t>
            </a:r>
            <a:endParaRPr lang="fr-BE" sz="2400" b="1" dirty="0"/>
          </a:p>
        </p:txBody>
      </p:sp>
      <p:pic>
        <p:nvPicPr>
          <p:cNvPr id="65" name="Image 64"/>
          <p:cNvPicPr>
            <a:picLocks noChangeAspect="1"/>
          </p:cNvPicPr>
          <p:nvPr/>
        </p:nvPicPr>
        <p:blipFill rotWithShape="1">
          <a:blip r:embed="rId8"/>
          <a:srcRect l="25572" t="32266" r="36878" b="15823"/>
          <a:stretch/>
        </p:blipFill>
        <p:spPr>
          <a:xfrm flipH="1">
            <a:off x="11047450" y="2159826"/>
            <a:ext cx="722376" cy="555570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5622763" y="377784"/>
            <a:ext cx="214584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BE" sz="2400" b="1" dirty="0" smtClean="0">
                <a:solidFill>
                  <a:srgbClr val="000099"/>
                </a:solidFill>
              </a:rPr>
              <a:t>Perceptions de </a:t>
            </a:r>
            <a:endParaRPr lang="fr-BE" sz="2400" b="1" dirty="0">
              <a:solidFill>
                <a:srgbClr val="000099"/>
              </a:solidFill>
            </a:endParaRPr>
          </a:p>
        </p:txBody>
      </p:sp>
      <p:sp>
        <p:nvSpPr>
          <p:cNvPr id="58" name="ZoneTexte 57"/>
          <p:cNvSpPr txBox="1"/>
          <p:nvPr/>
        </p:nvSpPr>
        <p:spPr>
          <a:xfrm>
            <a:off x="7845274" y="4961824"/>
            <a:ext cx="4019434" cy="1384995"/>
          </a:xfrm>
          <a:prstGeom prst="rect">
            <a:avLst/>
          </a:prstGeom>
          <a:solidFill>
            <a:srgbClr val="FFFF66"/>
          </a:solidFill>
        </p:spPr>
        <p:txBody>
          <a:bodyPr wrap="none" rtlCol="0">
            <a:spAutoFit/>
          </a:bodyPr>
          <a:lstStyle/>
          <a:p>
            <a:r>
              <a:rPr lang="fr-BE" sz="2800" b="1" dirty="0" smtClean="0"/>
              <a:t>La </a:t>
            </a:r>
            <a:r>
              <a:rPr lang="fr-BE" sz="2800" b="1" dirty="0" err="1" smtClean="0"/>
              <a:t>prédictivité</a:t>
            </a:r>
            <a:r>
              <a:rPr lang="fr-BE" sz="2800" b="1" dirty="0" smtClean="0"/>
              <a:t> des </a:t>
            </a:r>
            <a:r>
              <a:rPr lang="fr-BE" sz="2800" b="1" dirty="0" smtClean="0">
                <a:solidFill>
                  <a:srgbClr val="FF0000"/>
                </a:solidFill>
              </a:rPr>
              <a:t>Up – </a:t>
            </a:r>
          </a:p>
          <a:p>
            <a:r>
              <a:rPr lang="fr-BE" sz="2800" b="1" dirty="0" smtClean="0"/>
              <a:t>est beaucoup plus élevée </a:t>
            </a:r>
          </a:p>
          <a:p>
            <a:r>
              <a:rPr lang="fr-BE" sz="2800" b="1" dirty="0" smtClean="0"/>
              <a:t>que celle des </a:t>
            </a:r>
            <a:r>
              <a:rPr lang="fr-BE" sz="2800" b="1" dirty="0" smtClean="0">
                <a:solidFill>
                  <a:srgbClr val="FF0000"/>
                </a:solidFill>
              </a:rPr>
              <a:t>Up +</a:t>
            </a:r>
            <a:endParaRPr lang="fr-BE" sz="2800" b="1" dirty="0">
              <a:solidFill>
                <a:srgbClr val="FF0000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(2018). Métacognition et Métadécision de témoins dans l'application de la RCP. Printemps Pédagogique en Sciences de la Santé. SimUSanté Univ. Amiens.  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9F63D-E1DA-4F2E-B34D-392CCE666DE1}" type="slidenum">
              <a:rPr lang="fr-BE" smtClean="0"/>
              <a:t>38</a:t>
            </a:fld>
            <a:endParaRPr lang="fr-BE"/>
          </a:p>
        </p:txBody>
      </p:sp>
      <p:sp>
        <p:nvSpPr>
          <p:cNvPr id="12" name="ZoneTexte 11"/>
          <p:cNvSpPr txBox="1"/>
          <p:nvPr/>
        </p:nvSpPr>
        <p:spPr>
          <a:xfrm>
            <a:off x="0" y="93761"/>
            <a:ext cx="2838469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r-BE" sz="2400" b="1" dirty="0" smtClean="0"/>
              <a:t>Retour à l’hypothèse</a:t>
            </a:r>
            <a:endParaRPr lang="fr-BE" sz="2400" b="1" dirty="0"/>
          </a:p>
        </p:txBody>
      </p:sp>
      <p:sp>
        <p:nvSpPr>
          <p:cNvPr id="66" name="ZoneTexte 65"/>
          <p:cNvSpPr txBox="1"/>
          <p:nvPr/>
        </p:nvSpPr>
        <p:spPr>
          <a:xfrm>
            <a:off x="1833574" y="1827753"/>
            <a:ext cx="3160224" cy="83099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r-BE" sz="2400" b="1" dirty="0" smtClean="0"/>
              <a:t>Il faut aussi</a:t>
            </a:r>
          </a:p>
          <a:p>
            <a:r>
              <a:rPr lang="fr-BE" sz="2400" b="1" dirty="0" smtClean="0"/>
              <a:t>s’occuper des freins !!!!</a:t>
            </a:r>
            <a:endParaRPr lang="fr-BE" sz="2400" b="1" dirty="0"/>
          </a:p>
        </p:txBody>
      </p:sp>
    </p:spTree>
    <p:extLst>
      <p:ext uri="{BB962C8B-B14F-4D97-AF65-F5344CB8AC3E}">
        <p14:creationId xmlns:p14="http://schemas.microsoft.com/office/powerpoint/2010/main" val="712083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6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57690" b="82611"/>
          <a:stretch/>
        </p:blipFill>
        <p:spPr>
          <a:xfrm>
            <a:off x="48688" y="534346"/>
            <a:ext cx="4162474" cy="72093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/>
          <a:srcRect l="57690" t="16573" b="67086"/>
          <a:stretch/>
        </p:blipFill>
        <p:spPr>
          <a:xfrm>
            <a:off x="11201" y="1458046"/>
            <a:ext cx="4162474" cy="67747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/>
          <a:srcRect l="57690" t="31314" b="44456"/>
          <a:stretch/>
        </p:blipFill>
        <p:spPr>
          <a:xfrm>
            <a:off x="74250" y="2338674"/>
            <a:ext cx="4162474" cy="100455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/>
          <a:srcRect l="57690" t="54630" b="22055"/>
          <a:stretch/>
        </p:blipFill>
        <p:spPr>
          <a:xfrm>
            <a:off x="73192" y="3677834"/>
            <a:ext cx="4162474" cy="966651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2"/>
          <a:srcRect l="57690" t="76826"/>
          <a:stretch/>
        </p:blipFill>
        <p:spPr>
          <a:xfrm>
            <a:off x="87264" y="4787143"/>
            <a:ext cx="4162474" cy="960760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3642896" y="84777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err="1" smtClean="0">
                <a:solidFill>
                  <a:srgbClr val="FF0000"/>
                </a:solidFill>
              </a:rPr>
              <a:t>UxP</a:t>
            </a:r>
            <a:endParaRPr lang="fr-BE" dirty="0">
              <a:solidFill>
                <a:srgbClr val="FF0000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4416456" y="674233"/>
            <a:ext cx="663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/>
              <a:t>-</a:t>
            </a:r>
            <a:r>
              <a:rPr lang="fr-BE" dirty="0" smtClean="0"/>
              <a:t>0,02</a:t>
            </a:r>
            <a:endParaRPr lang="fr-BE" dirty="0"/>
          </a:p>
        </p:txBody>
      </p:sp>
      <p:sp>
        <p:nvSpPr>
          <p:cNvPr id="13" name="ZoneTexte 12"/>
          <p:cNvSpPr txBox="1"/>
          <p:nvPr/>
        </p:nvSpPr>
        <p:spPr>
          <a:xfrm>
            <a:off x="4642186" y="103702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/>
              <a:t>P</a:t>
            </a:r>
            <a:endParaRPr lang="fr-BE" dirty="0"/>
          </a:p>
        </p:txBody>
      </p:sp>
      <p:sp>
        <p:nvSpPr>
          <p:cNvPr id="14" name="ZoneTexte 13"/>
          <p:cNvSpPr txBox="1"/>
          <p:nvPr/>
        </p:nvSpPr>
        <p:spPr>
          <a:xfrm>
            <a:off x="4425193" y="949871"/>
            <a:ext cx="663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/>
              <a:t>-</a:t>
            </a:r>
            <a:r>
              <a:rPr lang="fr-BE" dirty="0" smtClean="0"/>
              <a:t>0,02</a:t>
            </a:r>
            <a:endParaRPr lang="fr-BE" dirty="0"/>
          </a:p>
        </p:txBody>
      </p:sp>
      <p:sp>
        <p:nvSpPr>
          <p:cNvPr id="3" name="ZoneTexte 2"/>
          <p:cNvSpPr txBox="1"/>
          <p:nvPr/>
        </p:nvSpPr>
        <p:spPr>
          <a:xfrm>
            <a:off x="5390805" y="64943"/>
            <a:ext cx="3818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U</a:t>
            </a:r>
            <a:endParaRPr lang="fr-BE" sz="2400" dirty="0"/>
          </a:p>
        </p:txBody>
      </p:sp>
      <p:sp>
        <p:nvSpPr>
          <p:cNvPr id="26" name="ZoneTexte 25"/>
          <p:cNvSpPr txBox="1"/>
          <p:nvPr/>
        </p:nvSpPr>
        <p:spPr>
          <a:xfrm>
            <a:off x="5238507" y="710147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/>
              <a:t>0,07</a:t>
            </a:r>
            <a:endParaRPr lang="fr-BE" dirty="0"/>
          </a:p>
        </p:txBody>
      </p:sp>
      <p:sp>
        <p:nvSpPr>
          <p:cNvPr id="27" name="ZoneTexte 26"/>
          <p:cNvSpPr txBox="1"/>
          <p:nvPr/>
        </p:nvSpPr>
        <p:spPr>
          <a:xfrm>
            <a:off x="5221000" y="992398"/>
            <a:ext cx="663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/>
              <a:t>-0,04</a:t>
            </a:r>
            <a:endParaRPr lang="fr-BE" dirty="0"/>
          </a:p>
        </p:txBody>
      </p:sp>
      <p:sp>
        <p:nvSpPr>
          <p:cNvPr id="39" name="Rectangle 38"/>
          <p:cNvSpPr/>
          <p:nvPr/>
        </p:nvSpPr>
        <p:spPr>
          <a:xfrm>
            <a:off x="6643768" y="2873646"/>
            <a:ext cx="194277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BE" dirty="0"/>
              <a:t>probabilité </a:t>
            </a:r>
            <a:endParaRPr lang="fr-BE" dirty="0" smtClean="0"/>
          </a:p>
          <a:p>
            <a:pPr algn="ctr"/>
            <a:r>
              <a:rPr lang="fr-BE" dirty="0" smtClean="0"/>
              <a:t>que </a:t>
            </a:r>
            <a:r>
              <a:rPr lang="fr-BE" dirty="0"/>
              <a:t>je </a:t>
            </a:r>
            <a:r>
              <a:rPr lang="fr-BE" dirty="0" smtClean="0"/>
              <a:t>pratiquerais</a:t>
            </a:r>
          </a:p>
          <a:p>
            <a:pPr algn="ctr"/>
            <a:r>
              <a:rPr lang="fr-BE" dirty="0" smtClean="0"/>
              <a:t>la </a:t>
            </a:r>
            <a:r>
              <a:rPr lang="fr-BE" dirty="0"/>
              <a:t>RCP</a:t>
            </a:r>
          </a:p>
        </p:txBody>
      </p:sp>
      <p:cxnSp>
        <p:nvCxnSpPr>
          <p:cNvPr id="41" name="Connecteur droit 40"/>
          <p:cNvCxnSpPr/>
          <p:nvPr/>
        </p:nvCxnSpPr>
        <p:spPr>
          <a:xfrm flipV="1">
            <a:off x="3382606" y="499475"/>
            <a:ext cx="934750" cy="9039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/>
          <p:cNvCxnSpPr/>
          <p:nvPr/>
        </p:nvCxnSpPr>
        <p:spPr>
          <a:xfrm flipV="1">
            <a:off x="4330737" y="508869"/>
            <a:ext cx="934750" cy="9039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42"/>
          <p:cNvCxnSpPr/>
          <p:nvPr/>
        </p:nvCxnSpPr>
        <p:spPr>
          <a:xfrm flipV="1">
            <a:off x="5118605" y="464444"/>
            <a:ext cx="934750" cy="9039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7109397" y="198399"/>
            <a:ext cx="101502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BE" dirty="0"/>
              <a:t>Quelles </a:t>
            </a:r>
            <a:endParaRPr lang="fr-BE" dirty="0" smtClean="0"/>
          </a:p>
          <a:p>
            <a:pPr algn="ctr"/>
            <a:r>
              <a:rPr lang="fr-BE" dirty="0" smtClean="0"/>
              <a:t>actions </a:t>
            </a:r>
          </a:p>
          <a:p>
            <a:pPr algn="ctr"/>
            <a:r>
              <a:rPr lang="fr-BE" dirty="0" smtClean="0"/>
              <a:t>mener </a:t>
            </a:r>
            <a:r>
              <a:rPr lang="fr-BE" dirty="0"/>
              <a:t>? </a:t>
            </a:r>
          </a:p>
        </p:txBody>
      </p:sp>
      <p:sp>
        <p:nvSpPr>
          <p:cNvPr id="46" name="Rectangle 45"/>
          <p:cNvSpPr/>
          <p:nvPr/>
        </p:nvSpPr>
        <p:spPr>
          <a:xfrm>
            <a:off x="9487904" y="391745"/>
            <a:ext cx="23008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dirty="0"/>
              <a:t>je pense avoir listé </a:t>
            </a:r>
            <a:r>
              <a:rPr lang="fr-BE" dirty="0" smtClean="0"/>
              <a:t>…%</a:t>
            </a:r>
          </a:p>
          <a:p>
            <a:r>
              <a:rPr lang="fr-BE" dirty="0" smtClean="0"/>
              <a:t> </a:t>
            </a:r>
            <a:r>
              <a:rPr lang="fr-BE" dirty="0"/>
              <a:t>des actions à mener</a:t>
            </a:r>
          </a:p>
        </p:txBody>
      </p:sp>
      <p:cxnSp>
        <p:nvCxnSpPr>
          <p:cNvPr id="48" name="Connecteur droit avec flèche 47"/>
          <p:cNvCxnSpPr/>
          <p:nvPr/>
        </p:nvCxnSpPr>
        <p:spPr>
          <a:xfrm>
            <a:off x="7517761" y="1368369"/>
            <a:ext cx="27320" cy="11054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avec flèche 48"/>
          <p:cNvCxnSpPr/>
          <p:nvPr/>
        </p:nvCxnSpPr>
        <p:spPr>
          <a:xfrm flipH="1">
            <a:off x="8261284" y="1130121"/>
            <a:ext cx="1408897" cy="141872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avec flèche 51"/>
          <p:cNvCxnSpPr/>
          <p:nvPr/>
        </p:nvCxnSpPr>
        <p:spPr>
          <a:xfrm>
            <a:off x="8348730" y="675116"/>
            <a:ext cx="922706" cy="6924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ZoneTexte 52"/>
          <p:cNvSpPr txBox="1"/>
          <p:nvPr/>
        </p:nvSpPr>
        <p:spPr>
          <a:xfrm>
            <a:off x="6897253" y="1550781"/>
            <a:ext cx="662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0,46</a:t>
            </a:r>
            <a:endParaRPr lang="fr-BE" dirty="0"/>
          </a:p>
        </p:txBody>
      </p:sp>
      <p:sp>
        <p:nvSpPr>
          <p:cNvPr id="54" name="ZoneTexte 53"/>
          <p:cNvSpPr txBox="1"/>
          <p:nvPr/>
        </p:nvSpPr>
        <p:spPr>
          <a:xfrm>
            <a:off x="8369322" y="1440861"/>
            <a:ext cx="662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0,45</a:t>
            </a:r>
            <a:endParaRPr lang="fr-BE" dirty="0"/>
          </a:p>
        </p:txBody>
      </p:sp>
      <p:sp>
        <p:nvSpPr>
          <p:cNvPr id="55" name="ZoneTexte 54"/>
          <p:cNvSpPr txBox="1"/>
          <p:nvPr/>
        </p:nvSpPr>
        <p:spPr>
          <a:xfrm>
            <a:off x="8557678" y="333127"/>
            <a:ext cx="662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0,21</a:t>
            </a:r>
            <a:endParaRPr lang="fr-BE" dirty="0"/>
          </a:p>
        </p:txBody>
      </p:sp>
      <p:sp>
        <p:nvSpPr>
          <p:cNvPr id="56" name="ZoneTexte 55"/>
          <p:cNvSpPr txBox="1"/>
          <p:nvPr/>
        </p:nvSpPr>
        <p:spPr>
          <a:xfrm>
            <a:off x="7281652" y="4945378"/>
            <a:ext cx="12774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Diplôme </a:t>
            </a:r>
          </a:p>
          <a:p>
            <a:r>
              <a:rPr lang="fr-FR" dirty="0" smtClean="0"/>
              <a:t>de soignant</a:t>
            </a:r>
            <a:endParaRPr lang="fr-BE" dirty="0"/>
          </a:p>
        </p:txBody>
      </p:sp>
      <p:cxnSp>
        <p:nvCxnSpPr>
          <p:cNvPr id="57" name="Connecteur droit avec flèche 56"/>
          <p:cNvCxnSpPr/>
          <p:nvPr/>
        </p:nvCxnSpPr>
        <p:spPr>
          <a:xfrm flipH="1" flipV="1">
            <a:off x="7630505" y="3953679"/>
            <a:ext cx="32239" cy="96441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ZoneTexte 59"/>
          <p:cNvSpPr txBox="1"/>
          <p:nvPr/>
        </p:nvSpPr>
        <p:spPr>
          <a:xfrm>
            <a:off x="7726857" y="4275153"/>
            <a:ext cx="662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0,32</a:t>
            </a:r>
            <a:endParaRPr lang="fr-BE" dirty="0"/>
          </a:p>
        </p:txBody>
      </p:sp>
      <p:sp>
        <p:nvSpPr>
          <p:cNvPr id="61" name="ZoneTexte 60"/>
          <p:cNvSpPr txBox="1"/>
          <p:nvPr/>
        </p:nvSpPr>
        <p:spPr>
          <a:xfrm>
            <a:off x="10041581" y="4407988"/>
            <a:ext cx="11934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Heures de </a:t>
            </a:r>
          </a:p>
          <a:p>
            <a:r>
              <a:rPr lang="fr-FR" dirty="0" smtClean="0"/>
              <a:t>formation</a:t>
            </a:r>
            <a:endParaRPr lang="fr-BE" dirty="0"/>
          </a:p>
        </p:txBody>
      </p:sp>
      <p:cxnSp>
        <p:nvCxnSpPr>
          <p:cNvPr id="62" name="Connecteur droit avec flèche 61"/>
          <p:cNvCxnSpPr/>
          <p:nvPr/>
        </p:nvCxnSpPr>
        <p:spPr>
          <a:xfrm flipH="1" flipV="1">
            <a:off x="8424660" y="3842365"/>
            <a:ext cx="1867856" cy="9447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ZoneTexte 62"/>
          <p:cNvSpPr txBox="1"/>
          <p:nvPr/>
        </p:nvSpPr>
        <p:spPr>
          <a:xfrm>
            <a:off x="9153025" y="4407988"/>
            <a:ext cx="662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0,11</a:t>
            </a:r>
            <a:endParaRPr lang="fr-BE" dirty="0"/>
          </a:p>
        </p:txBody>
      </p:sp>
      <p:sp>
        <p:nvSpPr>
          <p:cNvPr id="65" name="ZoneTexte 64"/>
          <p:cNvSpPr txBox="1"/>
          <p:nvPr/>
        </p:nvSpPr>
        <p:spPr>
          <a:xfrm>
            <a:off x="9709796" y="2009972"/>
            <a:ext cx="25815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Avoir </a:t>
            </a:r>
          </a:p>
          <a:p>
            <a:pPr algn="ctr"/>
            <a:r>
              <a:rPr lang="fr-FR" dirty="0" smtClean="0"/>
              <a:t>été témoin </a:t>
            </a:r>
          </a:p>
          <a:p>
            <a:pPr algn="ctr"/>
            <a:r>
              <a:rPr lang="fr-FR" dirty="0" smtClean="0"/>
              <a:t>d’une RCP réelle</a:t>
            </a:r>
            <a:endParaRPr lang="fr-BE" dirty="0"/>
          </a:p>
        </p:txBody>
      </p:sp>
      <p:cxnSp>
        <p:nvCxnSpPr>
          <p:cNvPr id="66" name="Connecteur droit avec flèche 65"/>
          <p:cNvCxnSpPr/>
          <p:nvPr/>
        </p:nvCxnSpPr>
        <p:spPr>
          <a:xfrm flipH="1">
            <a:off x="8777265" y="2505122"/>
            <a:ext cx="1414018" cy="80343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ZoneTexte 68"/>
          <p:cNvSpPr txBox="1"/>
          <p:nvPr/>
        </p:nvSpPr>
        <p:spPr>
          <a:xfrm>
            <a:off x="9337035" y="2277592"/>
            <a:ext cx="662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0,51</a:t>
            </a:r>
            <a:endParaRPr lang="fr-BE" dirty="0"/>
          </a:p>
        </p:txBody>
      </p:sp>
      <p:sp>
        <p:nvSpPr>
          <p:cNvPr id="70" name="ZoneTexte 69"/>
          <p:cNvSpPr txBox="1"/>
          <p:nvPr/>
        </p:nvSpPr>
        <p:spPr>
          <a:xfrm>
            <a:off x="10799746" y="3308554"/>
            <a:ext cx="10294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Témoin</a:t>
            </a:r>
          </a:p>
          <a:p>
            <a:r>
              <a:rPr lang="fr-FR" dirty="0" smtClean="0"/>
              <a:t>Masculin</a:t>
            </a:r>
            <a:endParaRPr lang="fr-BE" dirty="0"/>
          </a:p>
        </p:txBody>
      </p:sp>
      <p:cxnSp>
        <p:nvCxnSpPr>
          <p:cNvPr id="73" name="Connecteur droit avec flèche 72"/>
          <p:cNvCxnSpPr>
            <a:stCxn id="70" idx="1"/>
          </p:cNvCxnSpPr>
          <p:nvPr/>
        </p:nvCxnSpPr>
        <p:spPr>
          <a:xfrm flipH="1" flipV="1">
            <a:off x="8896584" y="3519198"/>
            <a:ext cx="1903162" cy="11252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ZoneTexte 74"/>
          <p:cNvSpPr txBox="1"/>
          <p:nvPr/>
        </p:nvSpPr>
        <p:spPr>
          <a:xfrm>
            <a:off x="9754455" y="3190466"/>
            <a:ext cx="662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0,17</a:t>
            </a:r>
            <a:endParaRPr lang="fr-BE" dirty="0"/>
          </a:p>
        </p:txBody>
      </p:sp>
      <p:sp>
        <p:nvSpPr>
          <p:cNvPr id="76" name="ZoneTexte 75"/>
          <p:cNvSpPr txBox="1"/>
          <p:nvPr/>
        </p:nvSpPr>
        <p:spPr>
          <a:xfrm>
            <a:off x="6538765" y="402838"/>
            <a:ext cx="4283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dirty="0" smtClean="0">
                <a:solidFill>
                  <a:srgbClr val="FF0000"/>
                </a:solidFill>
              </a:rPr>
              <a:t>C</a:t>
            </a:r>
            <a:endParaRPr lang="fr-BE" sz="3600" b="1" dirty="0">
              <a:solidFill>
                <a:srgbClr val="FF0000"/>
              </a:solidFill>
            </a:endParaRPr>
          </a:p>
        </p:txBody>
      </p:sp>
      <p:sp>
        <p:nvSpPr>
          <p:cNvPr id="77" name="ZoneTexte 76"/>
          <p:cNvSpPr txBox="1"/>
          <p:nvPr/>
        </p:nvSpPr>
        <p:spPr>
          <a:xfrm>
            <a:off x="11787638" y="-20559"/>
            <a:ext cx="3080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dirty="0" smtClean="0">
                <a:solidFill>
                  <a:srgbClr val="FF0000"/>
                </a:solidFill>
              </a:rPr>
              <a:t>I</a:t>
            </a:r>
            <a:endParaRPr lang="fr-BE" sz="3600" b="1" dirty="0">
              <a:solidFill>
                <a:srgbClr val="FF0000"/>
              </a:solidFill>
            </a:endParaRPr>
          </a:p>
        </p:txBody>
      </p:sp>
      <p:sp>
        <p:nvSpPr>
          <p:cNvPr id="78" name="ZoneTexte 77"/>
          <p:cNvSpPr txBox="1"/>
          <p:nvPr/>
        </p:nvSpPr>
        <p:spPr>
          <a:xfrm>
            <a:off x="5677066" y="-105402"/>
            <a:ext cx="4651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dirty="0" smtClean="0">
                <a:solidFill>
                  <a:srgbClr val="FF0000"/>
                </a:solidFill>
              </a:rPr>
              <a:t>A</a:t>
            </a:r>
            <a:endParaRPr lang="fr-BE" sz="3600" b="1" dirty="0">
              <a:solidFill>
                <a:srgbClr val="FF0000"/>
              </a:solidFill>
            </a:endParaRPr>
          </a:p>
        </p:txBody>
      </p:sp>
      <p:sp>
        <p:nvSpPr>
          <p:cNvPr id="79" name="ZoneTexte 78"/>
          <p:cNvSpPr txBox="1"/>
          <p:nvPr/>
        </p:nvSpPr>
        <p:spPr>
          <a:xfrm>
            <a:off x="4317356" y="-31658"/>
            <a:ext cx="4283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dirty="0" smtClean="0">
                <a:solidFill>
                  <a:srgbClr val="FF0000"/>
                </a:solidFill>
              </a:rPr>
              <a:t>C</a:t>
            </a:r>
            <a:endParaRPr lang="fr-BE" sz="3600" b="1" dirty="0">
              <a:solidFill>
                <a:srgbClr val="FF0000"/>
              </a:solidFill>
            </a:endParaRPr>
          </a:p>
        </p:txBody>
      </p:sp>
      <p:sp>
        <p:nvSpPr>
          <p:cNvPr id="80" name="ZoneTexte 79"/>
          <p:cNvSpPr txBox="1"/>
          <p:nvPr/>
        </p:nvSpPr>
        <p:spPr>
          <a:xfrm>
            <a:off x="7317201" y="2462258"/>
            <a:ext cx="10721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dirty="0" smtClean="0">
                <a:solidFill>
                  <a:srgbClr val="FF0000"/>
                </a:solidFill>
              </a:rPr>
              <a:t>D</a:t>
            </a:r>
            <a:r>
              <a:rPr lang="fr-FR" sz="1400" b="1" dirty="0" smtClean="0">
                <a:solidFill>
                  <a:srgbClr val="FF0000"/>
                </a:solidFill>
              </a:rPr>
              <a:t>(à froid)</a:t>
            </a:r>
            <a:endParaRPr lang="fr-BE" sz="1400" b="1" dirty="0">
              <a:solidFill>
                <a:srgbClr val="FF0000"/>
              </a:solidFill>
            </a:endParaRPr>
          </a:p>
        </p:txBody>
      </p:sp>
      <p:sp>
        <p:nvSpPr>
          <p:cNvPr id="81" name="ZoneTexte 80"/>
          <p:cNvSpPr txBox="1"/>
          <p:nvPr/>
        </p:nvSpPr>
        <p:spPr>
          <a:xfrm>
            <a:off x="10371715" y="1775945"/>
            <a:ext cx="4026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dirty="0">
                <a:solidFill>
                  <a:srgbClr val="FF0000"/>
                </a:solidFill>
              </a:rPr>
              <a:t>S</a:t>
            </a:r>
            <a:endParaRPr lang="fr-BE" sz="3600" b="1" dirty="0">
              <a:solidFill>
                <a:srgbClr val="FF0000"/>
              </a:solidFill>
            </a:endParaRPr>
          </a:p>
        </p:txBody>
      </p:sp>
      <p:sp>
        <p:nvSpPr>
          <p:cNvPr id="82" name="ZoneTexte 81"/>
          <p:cNvSpPr txBox="1"/>
          <p:nvPr/>
        </p:nvSpPr>
        <p:spPr>
          <a:xfrm>
            <a:off x="11305118" y="1873407"/>
            <a:ext cx="4283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dirty="0" smtClean="0">
                <a:solidFill>
                  <a:srgbClr val="FF0000"/>
                </a:solidFill>
              </a:rPr>
              <a:t>C</a:t>
            </a:r>
            <a:endParaRPr lang="fr-BE" sz="3600" b="1" dirty="0">
              <a:solidFill>
                <a:srgbClr val="FF0000"/>
              </a:solidFill>
            </a:endParaRPr>
          </a:p>
        </p:txBody>
      </p:sp>
      <p:sp>
        <p:nvSpPr>
          <p:cNvPr id="83" name="ZoneTexte 82"/>
          <p:cNvSpPr txBox="1"/>
          <p:nvPr/>
        </p:nvSpPr>
        <p:spPr>
          <a:xfrm>
            <a:off x="11630262" y="3236632"/>
            <a:ext cx="3978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dirty="0" smtClean="0">
                <a:solidFill>
                  <a:srgbClr val="FF0000"/>
                </a:solidFill>
              </a:rPr>
              <a:t>?</a:t>
            </a:r>
            <a:endParaRPr lang="fr-BE" sz="3600" b="1" dirty="0">
              <a:solidFill>
                <a:srgbClr val="FF0000"/>
              </a:solidFill>
            </a:endParaRPr>
          </a:p>
        </p:txBody>
      </p:sp>
      <p:sp>
        <p:nvSpPr>
          <p:cNvPr id="84" name="ZoneTexte 83"/>
          <p:cNvSpPr txBox="1"/>
          <p:nvPr/>
        </p:nvSpPr>
        <p:spPr>
          <a:xfrm>
            <a:off x="7418000" y="5345177"/>
            <a:ext cx="4026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dirty="0">
                <a:solidFill>
                  <a:srgbClr val="FF0000"/>
                </a:solidFill>
              </a:rPr>
              <a:t>S</a:t>
            </a:r>
            <a:endParaRPr lang="fr-BE" sz="3600" b="1" dirty="0">
              <a:solidFill>
                <a:srgbClr val="FF0000"/>
              </a:solidFill>
            </a:endParaRPr>
          </a:p>
        </p:txBody>
      </p:sp>
      <p:sp>
        <p:nvSpPr>
          <p:cNvPr id="85" name="ZoneTexte 84"/>
          <p:cNvSpPr txBox="1"/>
          <p:nvPr/>
        </p:nvSpPr>
        <p:spPr>
          <a:xfrm>
            <a:off x="7022977" y="5098644"/>
            <a:ext cx="4283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dirty="0" smtClean="0">
                <a:solidFill>
                  <a:srgbClr val="FF0000"/>
                </a:solidFill>
              </a:rPr>
              <a:t>C</a:t>
            </a:r>
            <a:endParaRPr lang="fr-BE" sz="3600" b="1" dirty="0">
              <a:solidFill>
                <a:srgbClr val="FF0000"/>
              </a:solidFill>
            </a:endParaRPr>
          </a:p>
        </p:txBody>
      </p:sp>
      <p:cxnSp>
        <p:nvCxnSpPr>
          <p:cNvPr id="74" name="Connecteur droit avec flèche 73"/>
          <p:cNvCxnSpPr/>
          <p:nvPr/>
        </p:nvCxnSpPr>
        <p:spPr>
          <a:xfrm>
            <a:off x="4363119" y="1746295"/>
            <a:ext cx="1871426" cy="82565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necteur droit avec flèche 85"/>
          <p:cNvCxnSpPr/>
          <p:nvPr/>
        </p:nvCxnSpPr>
        <p:spPr>
          <a:xfrm>
            <a:off x="4344807" y="2860842"/>
            <a:ext cx="1564855" cy="24791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necteur droit avec flèche 86"/>
          <p:cNvCxnSpPr/>
          <p:nvPr/>
        </p:nvCxnSpPr>
        <p:spPr>
          <a:xfrm flipV="1">
            <a:off x="4303194" y="3936200"/>
            <a:ext cx="1797900" cy="22208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necteur droit avec flèche 87"/>
          <p:cNvCxnSpPr/>
          <p:nvPr/>
        </p:nvCxnSpPr>
        <p:spPr>
          <a:xfrm flipV="1">
            <a:off x="4475655" y="4187733"/>
            <a:ext cx="1922790" cy="113610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Ellipse 88"/>
          <p:cNvSpPr/>
          <p:nvPr/>
        </p:nvSpPr>
        <p:spPr>
          <a:xfrm>
            <a:off x="6939570" y="103702"/>
            <a:ext cx="1278226" cy="1161878"/>
          </a:xfrm>
          <a:prstGeom prst="ellipse">
            <a:avLst/>
          </a:prstGeom>
          <a:solidFill>
            <a:srgbClr val="66FF99">
              <a:alpha val="42745"/>
            </a:srgb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90" name="ZoneTexte 89"/>
          <p:cNvSpPr txBox="1"/>
          <p:nvPr/>
        </p:nvSpPr>
        <p:spPr>
          <a:xfrm>
            <a:off x="9271436" y="195643"/>
            <a:ext cx="26388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400" b="1" dirty="0" smtClean="0">
                <a:solidFill>
                  <a:srgbClr val="FF0000"/>
                </a:solidFill>
              </a:rPr>
              <a:t>Degrés de certitude</a:t>
            </a:r>
            <a:endParaRPr lang="fr-BE" sz="1400" b="1" dirty="0">
              <a:solidFill>
                <a:srgbClr val="FF0000"/>
              </a:solidFill>
            </a:endParaRPr>
          </a:p>
        </p:txBody>
      </p:sp>
      <p:sp>
        <p:nvSpPr>
          <p:cNvPr id="91" name="Ellipse 90"/>
          <p:cNvSpPr/>
          <p:nvPr/>
        </p:nvSpPr>
        <p:spPr>
          <a:xfrm>
            <a:off x="9405639" y="103702"/>
            <a:ext cx="2465354" cy="102351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(2018). Métacognition et Métadécision de témoins dans l'application de la RCP. Printemps Pédagogique en Sciences de la Santé. SimUSanté Univ. Amiens.  </a:t>
            </a:r>
            <a:endParaRPr lang="fr-BE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9F63D-E1DA-4F2E-B34D-392CCE666DE1}" type="slidenum">
              <a:rPr lang="fr-BE" smtClean="0"/>
              <a:t>39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84804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53" grpId="0"/>
      <p:bldP spid="54" grpId="0"/>
      <p:bldP spid="55" grpId="0"/>
      <p:bldP spid="56" grpId="0"/>
      <p:bldP spid="60" grpId="0"/>
      <p:bldP spid="61" grpId="0"/>
      <p:bldP spid="63" grpId="0"/>
      <p:bldP spid="65" grpId="0"/>
      <p:bldP spid="69" grpId="0"/>
      <p:bldP spid="70" grpId="0"/>
      <p:bldP spid="75" grpId="0"/>
      <p:bldP spid="76" grpId="0"/>
      <p:bldP spid="77" grpId="0"/>
      <p:bldP spid="81" grpId="0"/>
      <p:bldP spid="82" grpId="0"/>
      <p:bldP spid="83" grpId="0"/>
      <p:bldP spid="84" grpId="0"/>
      <p:bldP spid="85" grpId="0"/>
      <p:bldP spid="89" grpId="0" animBg="1"/>
      <p:bldP spid="90" grpId="0"/>
      <p:bldP spid="9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831" y="535743"/>
            <a:ext cx="2196697" cy="2079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5" name="ZoneTexte 64"/>
          <p:cNvSpPr txBox="1"/>
          <p:nvPr/>
        </p:nvSpPr>
        <p:spPr>
          <a:xfrm>
            <a:off x="5110812" y="1446523"/>
            <a:ext cx="8627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b="1" dirty="0"/>
              <a:t>OSER</a:t>
            </a:r>
            <a:endParaRPr lang="fr-BE" b="1" dirty="0"/>
          </a:p>
        </p:txBody>
      </p:sp>
      <p:pic>
        <p:nvPicPr>
          <p:cNvPr id="53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8" r="16714" b="6933"/>
          <a:stretch/>
        </p:blipFill>
        <p:spPr bwMode="auto">
          <a:xfrm>
            <a:off x="8731148" y="3157752"/>
            <a:ext cx="1104136" cy="1102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8" t="6003" r="19532"/>
          <a:stretch/>
        </p:blipFill>
        <p:spPr bwMode="auto">
          <a:xfrm>
            <a:off x="8084373" y="4151586"/>
            <a:ext cx="1059627" cy="1113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" name="ZoneTexte 56"/>
          <p:cNvSpPr txBox="1"/>
          <p:nvPr/>
        </p:nvSpPr>
        <p:spPr>
          <a:xfrm>
            <a:off x="9044404" y="3442157"/>
            <a:ext cx="3765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b="1" dirty="0">
                <a:solidFill>
                  <a:srgbClr val="0000CC"/>
                </a:solidFill>
              </a:rPr>
              <a:t>3</a:t>
            </a:r>
          </a:p>
        </p:txBody>
      </p:sp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547" y="2407590"/>
            <a:ext cx="1865430" cy="1500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e 24"/>
          <p:cNvGrpSpPr/>
          <p:nvPr/>
        </p:nvGrpSpPr>
        <p:grpSpPr>
          <a:xfrm>
            <a:off x="2048187" y="1037810"/>
            <a:ext cx="1445986" cy="1447681"/>
            <a:chOff x="1544227" y="1710147"/>
            <a:chExt cx="2678494" cy="2487997"/>
          </a:xfrm>
        </p:grpSpPr>
        <p:sp>
          <p:nvSpPr>
            <p:cNvPr id="7" name="Ellipse 6"/>
            <p:cNvSpPr/>
            <p:nvPr/>
          </p:nvSpPr>
          <p:spPr>
            <a:xfrm>
              <a:off x="1544227" y="2340769"/>
              <a:ext cx="1657350" cy="1857375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8" name="Ellipse 7"/>
            <p:cNvSpPr/>
            <p:nvPr/>
          </p:nvSpPr>
          <p:spPr>
            <a:xfrm>
              <a:off x="2051433" y="2891796"/>
              <a:ext cx="314325" cy="25218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9" name="Ellipse 8"/>
            <p:cNvSpPr/>
            <p:nvPr/>
          </p:nvSpPr>
          <p:spPr>
            <a:xfrm>
              <a:off x="2494933" y="2903538"/>
              <a:ext cx="314325" cy="25218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10" name="Ellipse 9"/>
            <p:cNvSpPr/>
            <p:nvPr/>
          </p:nvSpPr>
          <p:spPr>
            <a:xfrm>
              <a:off x="1907970" y="2891863"/>
              <a:ext cx="428625" cy="48101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11" name="Ellipse 10"/>
            <p:cNvSpPr/>
            <p:nvPr/>
          </p:nvSpPr>
          <p:spPr>
            <a:xfrm>
              <a:off x="2394922" y="2903538"/>
              <a:ext cx="425655" cy="48101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22" name="Pensées 21"/>
            <p:cNvSpPr/>
            <p:nvPr/>
          </p:nvSpPr>
          <p:spPr>
            <a:xfrm>
              <a:off x="1808134" y="1710147"/>
              <a:ext cx="2414587" cy="860012"/>
            </a:xfrm>
            <a:prstGeom prst="cloudCallou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</p:grpSp>
      <p:grpSp>
        <p:nvGrpSpPr>
          <p:cNvPr id="28" name="Groupe 27"/>
          <p:cNvGrpSpPr/>
          <p:nvPr/>
        </p:nvGrpSpPr>
        <p:grpSpPr>
          <a:xfrm>
            <a:off x="9795642" y="1019717"/>
            <a:ext cx="1767265" cy="1498342"/>
            <a:chOff x="3257485" y="3482855"/>
            <a:chExt cx="2918870" cy="2666949"/>
          </a:xfrm>
        </p:grpSpPr>
        <p:sp>
          <p:nvSpPr>
            <p:cNvPr id="29" name="Ellipse 28"/>
            <p:cNvSpPr/>
            <p:nvPr/>
          </p:nvSpPr>
          <p:spPr>
            <a:xfrm>
              <a:off x="4519005" y="4238816"/>
              <a:ext cx="1657350" cy="191098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30" name="Ellipse 29"/>
            <p:cNvSpPr/>
            <p:nvPr/>
          </p:nvSpPr>
          <p:spPr>
            <a:xfrm>
              <a:off x="4860728" y="4689948"/>
              <a:ext cx="314325" cy="25218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31" name="Ellipse 30"/>
            <p:cNvSpPr/>
            <p:nvPr/>
          </p:nvSpPr>
          <p:spPr>
            <a:xfrm>
              <a:off x="5347680" y="4713298"/>
              <a:ext cx="314325" cy="25218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32" name="Ellipse 31"/>
            <p:cNvSpPr/>
            <p:nvPr/>
          </p:nvSpPr>
          <p:spPr>
            <a:xfrm>
              <a:off x="4860728" y="4701623"/>
              <a:ext cx="428625" cy="48101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33" name="Ellipse 32"/>
            <p:cNvSpPr/>
            <p:nvPr/>
          </p:nvSpPr>
          <p:spPr>
            <a:xfrm>
              <a:off x="5347680" y="4713298"/>
              <a:ext cx="425655" cy="48101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34" name="Pensées 33"/>
            <p:cNvSpPr/>
            <p:nvPr/>
          </p:nvSpPr>
          <p:spPr>
            <a:xfrm>
              <a:off x="3257485" y="3482855"/>
              <a:ext cx="2414587" cy="860012"/>
            </a:xfrm>
            <a:prstGeom prst="cloudCallout">
              <a:avLst>
                <a:gd name="adj1" fmla="val 18085"/>
                <a:gd name="adj2" fmla="val 70215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</p:grpSp>
      <p:grpSp>
        <p:nvGrpSpPr>
          <p:cNvPr id="35" name="Groupe 34"/>
          <p:cNvGrpSpPr/>
          <p:nvPr/>
        </p:nvGrpSpPr>
        <p:grpSpPr>
          <a:xfrm>
            <a:off x="6706451" y="1067163"/>
            <a:ext cx="1161875" cy="1429360"/>
            <a:chOff x="1423996" y="4303803"/>
            <a:chExt cx="2414587" cy="2418474"/>
          </a:xfrm>
        </p:grpSpPr>
        <p:sp>
          <p:nvSpPr>
            <p:cNvPr id="36" name="Ellipse 35"/>
            <p:cNvSpPr/>
            <p:nvPr/>
          </p:nvSpPr>
          <p:spPr>
            <a:xfrm>
              <a:off x="1696627" y="4864902"/>
              <a:ext cx="1657350" cy="1857375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37" name="Ellipse 36"/>
            <p:cNvSpPr/>
            <p:nvPr/>
          </p:nvSpPr>
          <p:spPr>
            <a:xfrm>
              <a:off x="2125840" y="5404321"/>
              <a:ext cx="314325" cy="25218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38" name="Ellipse 37"/>
            <p:cNvSpPr/>
            <p:nvPr/>
          </p:nvSpPr>
          <p:spPr>
            <a:xfrm>
              <a:off x="2603883" y="5428819"/>
              <a:ext cx="314325" cy="25218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39" name="Ellipse 38"/>
            <p:cNvSpPr/>
            <p:nvPr/>
          </p:nvSpPr>
          <p:spPr>
            <a:xfrm>
              <a:off x="2060370" y="5415996"/>
              <a:ext cx="428625" cy="48101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40" name="Ellipse 39"/>
            <p:cNvSpPr/>
            <p:nvPr/>
          </p:nvSpPr>
          <p:spPr>
            <a:xfrm>
              <a:off x="2547322" y="5427671"/>
              <a:ext cx="425655" cy="48101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41" name="Pensées 40"/>
            <p:cNvSpPr/>
            <p:nvPr/>
          </p:nvSpPr>
          <p:spPr>
            <a:xfrm>
              <a:off x="1423996" y="4303803"/>
              <a:ext cx="2414587" cy="860012"/>
            </a:xfrm>
            <a:prstGeom prst="cloudCallout">
              <a:avLst>
                <a:gd name="adj1" fmla="val 6978"/>
                <a:gd name="adj2" fmla="val 55855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</p:grpSp>
      <p:sp>
        <p:nvSpPr>
          <p:cNvPr id="5" name="ZoneTexte 4"/>
          <p:cNvSpPr txBox="1"/>
          <p:nvPr/>
        </p:nvSpPr>
        <p:spPr>
          <a:xfrm>
            <a:off x="1947085" y="528782"/>
            <a:ext cx="15680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b="1" dirty="0" smtClean="0">
                <a:solidFill>
                  <a:srgbClr val="FF0000"/>
                </a:solidFill>
              </a:rPr>
              <a:t>PRE Action</a:t>
            </a:r>
            <a:endParaRPr lang="fr-BE" sz="2400" b="1" dirty="0">
              <a:solidFill>
                <a:srgbClr val="FF0000"/>
              </a:solidFill>
            </a:endParaRPr>
          </a:p>
        </p:txBody>
      </p:sp>
      <p:sp>
        <p:nvSpPr>
          <p:cNvPr id="49" name="ZoneTexte 48"/>
          <p:cNvSpPr txBox="1"/>
          <p:nvPr/>
        </p:nvSpPr>
        <p:spPr>
          <a:xfrm>
            <a:off x="6909268" y="505233"/>
            <a:ext cx="15680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b="1" dirty="0" smtClean="0">
                <a:solidFill>
                  <a:srgbClr val="FF0000"/>
                </a:solidFill>
              </a:rPr>
              <a:t>PER Action</a:t>
            </a:r>
            <a:endParaRPr lang="fr-BE" sz="2400" b="1" dirty="0">
              <a:solidFill>
                <a:srgbClr val="FF0000"/>
              </a:solidFill>
            </a:endParaRPr>
          </a:p>
        </p:txBody>
      </p:sp>
      <p:sp>
        <p:nvSpPr>
          <p:cNvPr id="50" name="ZoneTexte 49"/>
          <p:cNvSpPr txBox="1"/>
          <p:nvPr/>
        </p:nvSpPr>
        <p:spPr>
          <a:xfrm>
            <a:off x="9998404" y="446337"/>
            <a:ext cx="17477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b="1" dirty="0" smtClean="0">
                <a:solidFill>
                  <a:srgbClr val="FF0000"/>
                </a:solidFill>
              </a:rPr>
              <a:t>POST Action</a:t>
            </a:r>
            <a:endParaRPr lang="fr-BE" sz="2400" b="1" dirty="0">
              <a:solidFill>
                <a:srgbClr val="FF0000"/>
              </a:solidFill>
            </a:endParaRPr>
          </a:p>
        </p:txBody>
      </p:sp>
      <p:cxnSp>
        <p:nvCxnSpPr>
          <p:cNvPr id="52" name="Connecteur droit 51"/>
          <p:cNvCxnSpPr/>
          <p:nvPr/>
        </p:nvCxnSpPr>
        <p:spPr>
          <a:xfrm>
            <a:off x="5452653" y="736066"/>
            <a:ext cx="60962" cy="4804946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Groupe 41"/>
          <p:cNvGrpSpPr/>
          <p:nvPr/>
        </p:nvGrpSpPr>
        <p:grpSpPr>
          <a:xfrm>
            <a:off x="7090095" y="4521760"/>
            <a:ext cx="1104136" cy="1184596"/>
            <a:chOff x="4887536" y="5495186"/>
            <a:chExt cx="1104136" cy="1184596"/>
          </a:xfrm>
        </p:grpSpPr>
        <p:pic>
          <p:nvPicPr>
            <p:cNvPr id="43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388" r="16714"/>
            <a:stretch/>
          </p:blipFill>
          <p:spPr bwMode="auto">
            <a:xfrm>
              <a:off x="4887536" y="5495186"/>
              <a:ext cx="1104136" cy="11845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4" name="ZoneTexte 43"/>
            <p:cNvSpPr txBox="1"/>
            <p:nvPr/>
          </p:nvSpPr>
          <p:spPr>
            <a:xfrm>
              <a:off x="5288396" y="5825874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BE" sz="2800" b="1" dirty="0">
                  <a:solidFill>
                    <a:srgbClr val="0000CC"/>
                  </a:solidFill>
                </a:rPr>
                <a:t>5</a:t>
              </a:r>
            </a:p>
          </p:txBody>
        </p:sp>
      </p:grpSp>
      <p:grpSp>
        <p:nvGrpSpPr>
          <p:cNvPr id="45" name="Groupe 44"/>
          <p:cNvGrpSpPr/>
          <p:nvPr/>
        </p:nvGrpSpPr>
        <p:grpSpPr>
          <a:xfrm>
            <a:off x="7925258" y="1090514"/>
            <a:ext cx="1104136" cy="1184596"/>
            <a:chOff x="7248877" y="1524015"/>
            <a:chExt cx="1104136" cy="1184596"/>
          </a:xfrm>
        </p:grpSpPr>
        <p:pic>
          <p:nvPicPr>
            <p:cNvPr id="46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388" r="16714"/>
            <a:stretch/>
          </p:blipFill>
          <p:spPr bwMode="auto">
            <a:xfrm>
              <a:off x="7248877" y="1524015"/>
              <a:ext cx="1104136" cy="11845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7" name="ZoneTexte 46"/>
            <p:cNvSpPr txBox="1"/>
            <p:nvPr/>
          </p:nvSpPr>
          <p:spPr>
            <a:xfrm>
              <a:off x="7592652" y="1854703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BE" sz="2800" b="1" dirty="0">
                  <a:solidFill>
                    <a:srgbClr val="0000CC"/>
                  </a:solidFill>
                </a:rPr>
                <a:t>1</a:t>
              </a:r>
            </a:p>
          </p:txBody>
        </p:sp>
      </p:grpSp>
      <p:pic>
        <p:nvPicPr>
          <p:cNvPr id="4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8" t="2426" r="16714" b="3908"/>
          <a:stretch/>
        </p:blipFill>
        <p:spPr bwMode="auto">
          <a:xfrm>
            <a:off x="8712067" y="2044129"/>
            <a:ext cx="1176657" cy="1182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" name="ZoneTexte 50"/>
          <p:cNvSpPr txBox="1"/>
          <p:nvPr/>
        </p:nvSpPr>
        <p:spPr>
          <a:xfrm>
            <a:off x="9116692" y="2381191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800" b="1" dirty="0">
                <a:solidFill>
                  <a:srgbClr val="0000CC"/>
                </a:solidFill>
              </a:rPr>
              <a:t>2</a:t>
            </a:r>
          </a:p>
        </p:txBody>
      </p:sp>
      <p:sp>
        <p:nvSpPr>
          <p:cNvPr id="54" name="ZoneTexte 53"/>
          <p:cNvSpPr txBox="1"/>
          <p:nvPr/>
        </p:nvSpPr>
        <p:spPr>
          <a:xfrm>
            <a:off x="8402719" y="4304008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800" b="1" dirty="0">
                <a:solidFill>
                  <a:srgbClr val="0000CC"/>
                </a:solidFill>
              </a:rPr>
              <a:t>4</a:t>
            </a:r>
          </a:p>
        </p:txBody>
      </p:sp>
      <p:sp>
        <p:nvSpPr>
          <p:cNvPr id="55" name="ZoneTexte 54"/>
          <p:cNvSpPr txBox="1"/>
          <p:nvPr/>
        </p:nvSpPr>
        <p:spPr>
          <a:xfrm>
            <a:off x="7451805" y="2433674"/>
            <a:ext cx="13815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BE" b="1" dirty="0">
                <a:solidFill>
                  <a:srgbClr val="0000CC"/>
                </a:solidFill>
              </a:rPr>
              <a:t>Sous-tâches </a:t>
            </a:r>
            <a:endParaRPr lang="fr-BE" b="1" dirty="0" smtClean="0">
              <a:solidFill>
                <a:srgbClr val="0000CC"/>
              </a:solidFill>
            </a:endParaRPr>
          </a:p>
          <a:p>
            <a:pPr algn="ctr"/>
            <a:r>
              <a:rPr lang="fr-BE" b="1" dirty="0" smtClean="0">
                <a:solidFill>
                  <a:srgbClr val="0000CC"/>
                </a:solidFill>
              </a:rPr>
              <a:t> </a:t>
            </a:r>
            <a:r>
              <a:rPr lang="fr-BE" b="1" dirty="0">
                <a:solidFill>
                  <a:srgbClr val="0000CC"/>
                </a:solidFill>
              </a:rPr>
              <a:t>rouages</a:t>
            </a:r>
          </a:p>
          <a:p>
            <a:pPr algn="ctr"/>
            <a:r>
              <a:rPr lang="fr-BE" b="1" dirty="0">
                <a:solidFill>
                  <a:srgbClr val="0000CC"/>
                </a:solidFill>
              </a:rPr>
              <a:t>et leur ordre</a:t>
            </a:r>
          </a:p>
        </p:txBody>
      </p:sp>
      <p:cxnSp>
        <p:nvCxnSpPr>
          <p:cNvPr id="58" name="Connecteur droit 57"/>
          <p:cNvCxnSpPr/>
          <p:nvPr/>
        </p:nvCxnSpPr>
        <p:spPr>
          <a:xfrm>
            <a:off x="9829901" y="777183"/>
            <a:ext cx="48927" cy="4340431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4675970" y="5247206"/>
            <a:ext cx="19078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4800" b="1" dirty="0">
                <a:solidFill>
                  <a:srgbClr val="FF0000"/>
                </a:solidFill>
              </a:rPr>
              <a:t>D</a:t>
            </a:r>
            <a:r>
              <a:rPr lang="fr-BE" sz="3600" b="1" dirty="0"/>
              <a:t>écision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8517467" y="1230531"/>
            <a:ext cx="4331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3600" b="1" dirty="0" smtClean="0">
                <a:solidFill>
                  <a:srgbClr val="FF0000"/>
                </a:solidFill>
              </a:rPr>
              <a:t>d</a:t>
            </a:r>
            <a:endParaRPr lang="fr-BE" sz="3600" b="1" dirty="0">
              <a:solidFill>
                <a:srgbClr val="FF0000"/>
              </a:solidFill>
            </a:endParaRPr>
          </a:p>
        </p:txBody>
      </p:sp>
      <p:sp>
        <p:nvSpPr>
          <p:cNvPr id="59" name="ZoneTexte 58"/>
          <p:cNvSpPr txBox="1"/>
          <p:nvPr/>
        </p:nvSpPr>
        <p:spPr>
          <a:xfrm>
            <a:off x="9300395" y="2309762"/>
            <a:ext cx="4331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3600" b="1" dirty="0" smtClean="0">
                <a:solidFill>
                  <a:srgbClr val="FF0000"/>
                </a:solidFill>
              </a:rPr>
              <a:t>d</a:t>
            </a:r>
            <a:endParaRPr lang="fr-BE" sz="3600" b="1" dirty="0">
              <a:solidFill>
                <a:srgbClr val="FF0000"/>
              </a:solidFill>
            </a:endParaRPr>
          </a:p>
        </p:txBody>
      </p:sp>
      <p:sp>
        <p:nvSpPr>
          <p:cNvPr id="60" name="ZoneTexte 59"/>
          <p:cNvSpPr txBox="1"/>
          <p:nvPr/>
        </p:nvSpPr>
        <p:spPr>
          <a:xfrm>
            <a:off x="9255901" y="3515569"/>
            <a:ext cx="4331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3600" b="1" dirty="0" smtClean="0">
                <a:solidFill>
                  <a:srgbClr val="FF0000"/>
                </a:solidFill>
              </a:rPr>
              <a:t>d</a:t>
            </a:r>
            <a:endParaRPr lang="fr-BE" sz="3600" b="1" dirty="0">
              <a:solidFill>
                <a:srgbClr val="FF0000"/>
              </a:solidFill>
            </a:endParaRPr>
          </a:p>
        </p:txBody>
      </p:sp>
      <p:sp>
        <p:nvSpPr>
          <p:cNvPr id="61" name="ZoneTexte 60"/>
          <p:cNvSpPr txBox="1"/>
          <p:nvPr/>
        </p:nvSpPr>
        <p:spPr>
          <a:xfrm>
            <a:off x="8596281" y="4399820"/>
            <a:ext cx="4331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3600" b="1" dirty="0" smtClean="0">
                <a:solidFill>
                  <a:srgbClr val="FF0000"/>
                </a:solidFill>
              </a:rPr>
              <a:t>d</a:t>
            </a:r>
            <a:endParaRPr lang="fr-BE" sz="3600" b="1" dirty="0">
              <a:solidFill>
                <a:srgbClr val="FF0000"/>
              </a:solidFill>
            </a:endParaRPr>
          </a:p>
        </p:txBody>
      </p:sp>
      <p:sp>
        <p:nvSpPr>
          <p:cNvPr id="62" name="ZoneTexte 61"/>
          <p:cNvSpPr txBox="1"/>
          <p:nvPr/>
        </p:nvSpPr>
        <p:spPr>
          <a:xfrm>
            <a:off x="7660125" y="4894681"/>
            <a:ext cx="4331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3600" b="1" dirty="0" smtClean="0">
                <a:solidFill>
                  <a:srgbClr val="FF0000"/>
                </a:solidFill>
              </a:rPr>
              <a:t>d</a:t>
            </a:r>
            <a:endParaRPr lang="fr-BE" sz="3600" b="1" dirty="0">
              <a:solidFill>
                <a:srgbClr val="FF0000"/>
              </a:solidFill>
            </a:endParaRPr>
          </a:p>
        </p:txBody>
      </p:sp>
      <p:sp>
        <p:nvSpPr>
          <p:cNvPr id="66" name="ZoneTexte 65"/>
          <p:cNvSpPr txBox="1"/>
          <p:nvPr/>
        </p:nvSpPr>
        <p:spPr>
          <a:xfrm>
            <a:off x="6480581" y="10635"/>
            <a:ext cx="25719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800" b="1" dirty="0" smtClean="0">
                <a:solidFill>
                  <a:srgbClr val="FF0000"/>
                </a:solidFill>
              </a:rPr>
              <a:t>m</a:t>
            </a:r>
            <a:r>
              <a:rPr lang="fr-BE" sz="2800" b="1" dirty="0" smtClean="0"/>
              <a:t>icro </a:t>
            </a:r>
            <a:r>
              <a:rPr lang="fr-BE" sz="2800" b="1" dirty="0" smtClean="0">
                <a:solidFill>
                  <a:srgbClr val="FF0000"/>
                </a:solidFill>
              </a:rPr>
              <a:t>d</a:t>
            </a:r>
            <a:r>
              <a:rPr lang="fr-BE" sz="2800" b="1" dirty="0" smtClean="0"/>
              <a:t>écisions</a:t>
            </a:r>
            <a:endParaRPr lang="fr-BE" sz="2800" b="1" dirty="0"/>
          </a:p>
        </p:txBody>
      </p:sp>
      <p:sp>
        <p:nvSpPr>
          <p:cNvPr id="2" name="ZoneTexte 1"/>
          <p:cNvSpPr txBox="1"/>
          <p:nvPr/>
        </p:nvSpPr>
        <p:spPr>
          <a:xfrm rot="20287851">
            <a:off x="10020281" y="3193949"/>
            <a:ext cx="19641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3200" b="1" dirty="0" err="1" smtClean="0"/>
              <a:t>Debriefing</a:t>
            </a:r>
            <a:endParaRPr lang="fr-BE" sz="3200" b="1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(2018). Métacognition et Métadécision de témoins dans l'application de la RCP. Printemps Pédagogique en Sciences de la Santé. SimUSanté Univ. Amiens.  </a:t>
            </a:r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9F63D-E1DA-4F2E-B34D-392CCE666DE1}" type="slidenum">
              <a:rPr lang="fr-BE" smtClean="0"/>
              <a:t>4</a:t>
            </a:fld>
            <a:endParaRPr lang="fr-BE"/>
          </a:p>
        </p:txBody>
      </p:sp>
      <p:sp>
        <p:nvSpPr>
          <p:cNvPr id="14" name="ZoneTexte 13"/>
          <p:cNvSpPr txBox="1"/>
          <p:nvPr/>
        </p:nvSpPr>
        <p:spPr>
          <a:xfrm>
            <a:off x="4164780" y="67117"/>
            <a:ext cx="21814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b="1" dirty="0" err="1" smtClean="0">
                <a:solidFill>
                  <a:srgbClr val="FF0000"/>
                </a:solidFill>
              </a:rPr>
              <a:t>M</a:t>
            </a:r>
            <a:r>
              <a:rPr lang="fr-BE" sz="2400" b="1" dirty="0" err="1" smtClean="0"/>
              <a:t>acro-</a:t>
            </a:r>
            <a:r>
              <a:rPr lang="fr-BE" sz="2400" b="1" dirty="0" err="1" smtClean="0">
                <a:solidFill>
                  <a:srgbClr val="FF0000"/>
                </a:solidFill>
              </a:rPr>
              <a:t>D</a:t>
            </a:r>
            <a:r>
              <a:rPr lang="fr-BE" sz="2400" b="1" dirty="0" err="1" smtClean="0"/>
              <a:t>écision</a:t>
            </a:r>
            <a:endParaRPr lang="fr-BE" sz="2400" b="1" dirty="0"/>
          </a:p>
        </p:txBody>
      </p:sp>
      <p:sp>
        <p:nvSpPr>
          <p:cNvPr id="15" name="ZoneTexte 14"/>
          <p:cNvSpPr txBox="1"/>
          <p:nvPr/>
        </p:nvSpPr>
        <p:spPr>
          <a:xfrm>
            <a:off x="1826551" y="3721664"/>
            <a:ext cx="16786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3600" b="1" dirty="0" smtClean="0">
                <a:solidFill>
                  <a:srgbClr val="FF0000"/>
                </a:solidFill>
              </a:rPr>
              <a:t>C</a:t>
            </a:r>
            <a:r>
              <a:rPr lang="fr-BE" sz="3600" b="1" dirty="0" smtClean="0"/>
              <a:t>ognitif</a:t>
            </a:r>
            <a:endParaRPr lang="fr-BE" sz="3600" b="1" dirty="0"/>
          </a:p>
        </p:txBody>
      </p:sp>
      <p:sp>
        <p:nvSpPr>
          <p:cNvPr id="73" name="ZoneTexte 72"/>
          <p:cNvSpPr txBox="1"/>
          <p:nvPr/>
        </p:nvSpPr>
        <p:spPr>
          <a:xfrm>
            <a:off x="282888" y="2466506"/>
            <a:ext cx="16993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3600" b="1" dirty="0" smtClean="0">
                <a:solidFill>
                  <a:srgbClr val="FF0000"/>
                </a:solidFill>
              </a:rPr>
              <a:t>A</a:t>
            </a:r>
            <a:r>
              <a:rPr lang="fr-BE" sz="3600" b="1" dirty="0" smtClean="0"/>
              <a:t>ffectif </a:t>
            </a:r>
            <a:endParaRPr lang="fr-BE" sz="3600" b="1" dirty="0"/>
          </a:p>
        </p:txBody>
      </p:sp>
      <p:sp>
        <p:nvSpPr>
          <p:cNvPr id="16" name="ZoneTexte 15"/>
          <p:cNvSpPr txBox="1"/>
          <p:nvPr/>
        </p:nvSpPr>
        <p:spPr>
          <a:xfrm flipH="1">
            <a:off x="2663287" y="4768367"/>
            <a:ext cx="30288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600" b="1" dirty="0" smtClean="0">
                <a:solidFill>
                  <a:srgbClr val="FF0000"/>
                </a:solidFill>
              </a:rPr>
              <a:t>I</a:t>
            </a:r>
            <a:r>
              <a:rPr lang="fr-BE" sz="3600" b="1" dirty="0" smtClean="0"/>
              <a:t>mage de soi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641737" y="5060025"/>
            <a:ext cx="16416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sz="2000" b="1" dirty="0"/>
              <a:t>=</a:t>
            </a:r>
            <a:r>
              <a:rPr lang="fr-BE" sz="3600" b="1" dirty="0"/>
              <a:t> </a:t>
            </a:r>
            <a:r>
              <a:rPr lang="fr-BE" b="1" dirty="0">
                <a:solidFill>
                  <a:srgbClr val="FF0000"/>
                </a:solidFill>
              </a:rPr>
              <a:t>Métacognitif</a:t>
            </a:r>
            <a:endParaRPr lang="fr-BE" dirty="0"/>
          </a:p>
        </p:txBody>
      </p:sp>
      <p:sp>
        <p:nvSpPr>
          <p:cNvPr id="18" name="ZoneTexte 17"/>
          <p:cNvSpPr txBox="1"/>
          <p:nvPr/>
        </p:nvSpPr>
        <p:spPr>
          <a:xfrm>
            <a:off x="2839339" y="4267476"/>
            <a:ext cx="16846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Déclaratif</a:t>
            </a:r>
          </a:p>
          <a:p>
            <a:r>
              <a:rPr lang="fr-BE" dirty="0" smtClean="0"/>
              <a:t>procédural </a:t>
            </a:r>
            <a:endParaRPr lang="fr-BE" dirty="0"/>
          </a:p>
        </p:txBody>
      </p:sp>
      <p:sp>
        <p:nvSpPr>
          <p:cNvPr id="63" name="ZoneTexte 62"/>
          <p:cNvSpPr txBox="1"/>
          <p:nvPr/>
        </p:nvSpPr>
        <p:spPr>
          <a:xfrm>
            <a:off x="1082432" y="3163170"/>
            <a:ext cx="24791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3600" b="1" dirty="0" smtClean="0">
                <a:solidFill>
                  <a:srgbClr val="FF0000"/>
                </a:solidFill>
              </a:rPr>
              <a:t>S</a:t>
            </a:r>
            <a:r>
              <a:rPr lang="fr-BE" sz="3600" b="1" dirty="0" smtClean="0"/>
              <a:t>avoir-faire </a:t>
            </a:r>
            <a:endParaRPr lang="fr-BE" sz="3600" b="1" dirty="0"/>
          </a:p>
        </p:txBody>
      </p:sp>
      <p:sp>
        <p:nvSpPr>
          <p:cNvPr id="19" name="ZoneTexte 18"/>
          <p:cNvSpPr txBox="1"/>
          <p:nvPr/>
        </p:nvSpPr>
        <p:spPr>
          <a:xfrm>
            <a:off x="3946268" y="5867660"/>
            <a:ext cx="2459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Intention = pré-décision</a:t>
            </a:r>
            <a:endParaRPr lang="fr-BE" b="1" dirty="0"/>
          </a:p>
        </p:txBody>
      </p:sp>
    </p:spTree>
    <p:extLst>
      <p:ext uri="{BB962C8B-B14F-4D97-AF65-F5344CB8AC3E}">
        <p14:creationId xmlns:p14="http://schemas.microsoft.com/office/powerpoint/2010/main" val="3571802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73" grpId="0"/>
      <p:bldP spid="6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57690" b="82611"/>
          <a:stretch/>
        </p:blipFill>
        <p:spPr>
          <a:xfrm>
            <a:off x="809898" y="591500"/>
            <a:ext cx="4162474" cy="72093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/>
          <a:srcRect l="57690" t="16573" b="67086"/>
          <a:stretch/>
        </p:blipFill>
        <p:spPr>
          <a:xfrm>
            <a:off x="809898" y="1796784"/>
            <a:ext cx="4162474" cy="67747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/>
          <a:srcRect l="57690" t="31314" b="44456"/>
          <a:stretch/>
        </p:blipFill>
        <p:spPr>
          <a:xfrm>
            <a:off x="785484" y="2759374"/>
            <a:ext cx="4162474" cy="100455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/>
          <a:srcRect l="57690" t="54630" b="22055"/>
          <a:stretch/>
        </p:blipFill>
        <p:spPr>
          <a:xfrm>
            <a:off x="809898" y="4161160"/>
            <a:ext cx="4162474" cy="966651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2"/>
          <a:srcRect l="57690" t="76826"/>
          <a:stretch/>
        </p:blipFill>
        <p:spPr>
          <a:xfrm>
            <a:off x="816492" y="5659040"/>
            <a:ext cx="4162474" cy="960760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4413290" y="132087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err="1" smtClean="0">
                <a:solidFill>
                  <a:srgbClr val="FF0000"/>
                </a:solidFill>
              </a:rPr>
              <a:t>UxP</a:t>
            </a:r>
            <a:endParaRPr lang="fr-BE" dirty="0">
              <a:solidFill>
                <a:srgbClr val="FF0000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351017" y="686868"/>
            <a:ext cx="663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/>
              <a:t>-</a:t>
            </a:r>
            <a:r>
              <a:rPr lang="fr-BE" dirty="0" smtClean="0"/>
              <a:t>0,02</a:t>
            </a:r>
            <a:endParaRPr lang="fr-BE" dirty="0"/>
          </a:p>
        </p:txBody>
      </p:sp>
      <p:sp>
        <p:nvSpPr>
          <p:cNvPr id="13" name="ZoneTexte 12"/>
          <p:cNvSpPr txBox="1"/>
          <p:nvPr/>
        </p:nvSpPr>
        <p:spPr>
          <a:xfrm>
            <a:off x="5649321" y="222168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/>
              <a:t>P</a:t>
            </a:r>
            <a:endParaRPr lang="fr-BE" dirty="0"/>
          </a:p>
        </p:txBody>
      </p:sp>
      <p:sp>
        <p:nvSpPr>
          <p:cNvPr id="14" name="ZoneTexte 13"/>
          <p:cNvSpPr txBox="1"/>
          <p:nvPr/>
        </p:nvSpPr>
        <p:spPr>
          <a:xfrm>
            <a:off x="5340549" y="1053653"/>
            <a:ext cx="663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/>
              <a:t>-</a:t>
            </a:r>
            <a:r>
              <a:rPr lang="fr-BE" dirty="0" smtClean="0"/>
              <a:t>0,02</a:t>
            </a:r>
            <a:endParaRPr lang="fr-BE" dirty="0"/>
          </a:p>
        </p:txBody>
      </p:sp>
      <p:sp>
        <p:nvSpPr>
          <p:cNvPr id="15" name="ZoneTexte 14"/>
          <p:cNvSpPr txBox="1"/>
          <p:nvPr/>
        </p:nvSpPr>
        <p:spPr>
          <a:xfrm>
            <a:off x="5432774" y="1796784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/>
              <a:t>0,08</a:t>
            </a:r>
            <a:endParaRPr lang="fr-BE" dirty="0"/>
          </a:p>
        </p:txBody>
      </p:sp>
      <p:sp>
        <p:nvSpPr>
          <p:cNvPr id="16" name="ZoneTexte 15"/>
          <p:cNvSpPr txBox="1"/>
          <p:nvPr/>
        </p:nvSpPr>
        <p:spPr>
          <a:xfrm>
            <a:off x="5335671" y="2760617"/>
            <a:ext cx="663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/>
              <a:t>-</a:t>
            </a:r>
            <a:r>
              <a:rPr lang="fr-BE" dirty="0" smtClean="0"/>
              <a:t>0,10</a:t>
            </a:r>
            <a:endParaRPr lang="fr-BE" dirty="0"/>
          </a:p>
        </p:txBody>
      </p:sp>
      <p:sp>
        <p:nvSpPr>
          <p:cNvPr id="17" name="ZoneTexte 16"/>
          <p:cNvSpPr txBox="1"/>
          <p:nvPr/>
        </p:nvSpPr>
        <p:spPr>
          <a:xfrm>
            <a:off x="5320891" y="3028479"/>
            <a:ext cx="663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/>
              <a:t>-</a:t>
            </a:r>
            <a:r>
              <a:rPr lang="fr-BE" dirty="0" smtClean="0"/>
              <a:t>0,22</a:t>
            </a:r>
            <a:endParaRPr lang="fr-BE" dirty="0"/>
          </a:p>
        </p:txBody>
      </p:sp>
      <p:sp>
        <p:nvSpPr>
          <p:cNvPr id="18" name="ZoneTexte 17"/>
          <p:cNvSpPr txBox="1"/>
          <p:nvPr/>
        </p:nvSpPr>
        <p:spPr>
          <a:xfrm>
            <a:off x="5330706" y="3363225"/>
            <a:ext cx="663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/>
              <a:t>-</a:t>
            </a:r>
            <a:r>
              <a:rPr lang="fr-BE" dirty="0" smtClean="0"/>
              <a:t>0,19</a:t>
            </a:r>
            <a:endParaRPr lang="fr-BE" dirty="0"/>
          </a:p>
        </p:txBody>
      </p:sp>
      <p:sp>
        <p:nvSpPr>
          <p:cNvPr id="19" name="ZoneTexte 18"/>
          <p:cNvSpPr txBox="1"/>
          <p:nvPr/>
        </p:nvSpPr>
        <p:spPr>
          <a:xfrm>
            <a:off x="5221000" y="4053572"/>
            <a:ext cx="663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/>
              <a:t>-</a:t>
            </a:r>
            <a:r>
              <a:rPr lang="fr-BE" dirty="0" smtClean="0"/>
              <a:t>0,08</a:t>
            </a:r>
            <a:endParaRPr lang="fr-BE" dirty="0"/>
          </a:p>
        </p:txBody>
      </p:sp>
      <p:sp>
        <p:nvSpPr>
          <p:cNvPr id="20" name="ZoneTexte 19"/>
          <p:cNvSpPr txBox="1"/>
          <p:nvPr/>
        </p:nvSpPr>
        <p:spPr>
          <a:xfrm>
            <a:off x="5261194" y="4417811"/>
            <a:ext cx="663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/>
              <a:t>-</a:t>
            </a:r>
            <a:r>
              <a:rPr lang="fr-BE" dirty="0" smtClean="0"/>
              <a:t>0,37</a:t>
            </a:r>
            <a:endParaRPr lang="fr-BE" dirty="0"/>
          </a:p>
        </p:txBody>
      </p:sp>
      <p:sp>
        <p:nvSpPr>
          <p:cNvPr id="21" name="ZoneTexte 20"/>
          <p:cNvSpPr txBox="1"/>
          <p:nvPr/>
        </p:nvSpPr>
        <p:spPr>
          <a:xfrm>
            <a:off x="5272818" y="4787143"/>
            <a:ext cx="663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/>
              <a:t>-</a:t>
            </a:r>
            <a:r>
              <a:rPr lang="fr-BE" dirty="0" smtClean="0"/>
              <a:t>0,19</a:t>
            </a:r>
            <a:endParaRPr lang="fr-BE" dirty="0"/>
          </a:p>
        </p:txBody>
      </p:sp>
      <p:sp>
        <p:nvSpPr>
          <p:cNvPr id="22" name="ZoneTexte 21"/>
          <p:cNvSpPr txBox="1"/>
          <p:nvPr/>
        </p:nvSpPr>
        <p:spPr>
          <a:xfrm>
            <a:off x="5386283" y="2123602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/>
              <a:t>0,24</a:t>
            </a:r>
            <a:endParaRPr lang="fr-BE" dirty="0"/>
          </a:p>
        </p:txBody>
      </p:sp>
      <p:sp>
        <p:nvSpPr>
          <p:cNvPr id="23" name="ZoneTexte 22"/>
          <p:cNvSpPr txBox="1"/>
          <p:nvPr/>
        </p:nvSpPr>
        <p:spPr>
          <a:xfrm>
            <a:off x="5310326" y="5673793"/>
            <a:ext cx="663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/>
              <a:t>-</a:t>
            </a:r>
            <a:r>
              <a:rPr lang="fr-BE" dirty="0" smtClean="0"/>
              <a:t>0,18</a:t>
            </a:r>
            <a:endParaRPr lang="fr-BE" dirty="0"/>
          </a:p>
        </p:txBody>
      </p:sp>
      <p:sp>
        <p:nvSpPr>
          <p:cNvPr id="24" name="ZoneTexte 23"/>
          <p:cNvSpPr txBox="1"/>
          <p:nvPr/>
        </p:nvSpPr>
        <p:spPr>
          <a:xfrm>
            <a:off x="5291352" y="5960861"/>
            <a:ext cx="663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/>
              <a:t>-</a:t>
            </a:r>
            <a:r>
              <a:rPr lang="fr-BE" dirty="0" smtClean="0"/>
              <a:t>0,50</a:t>
            </a:r>
            <a:endParaRPr lang="fr-BE" dirty="0"/>
          </a:p>
        </p:txBody>
      </p:sp>
      <p:sp>
        <p:nvSpPr>
          <p:cNvPr id="25" name="ZoneTexte 24"/>
          <p:cNvSpPr txBox="1"/>
          <p:nvPr/>
        </p:nvSpPr>
        <p:spPr>
          <a:xfrm>
            <a:off x="5310326" y="6330193"/>
            <a:ext cx="663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/>
              <a:t>-</a:t>
            </a:r>
            <a:r>
              <a:rPr lang="fr-BE" dirty="0" smtClean="0"/>
              <a:t>0,21</a:t>
            </a:r>
            <a:endParaRPr lang="fr-BE" dirty="0"/>
          </a:p>
        </p:txBody>
      </p:sp>
      <p:sp>
        <p:nvSpPr>
          <p:cNvPr id="3" name="ZoneTexte 2"/>
          <p:cNvSpPr txBox="1"/>
          <p:nvPr/>
        </p:nvSpPr>
        <p:spPr>
          <a:xfrm>
            <a:off x="6574005" y="198945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U</a:t>
            </a:r>
            <a:endParaRPr lang="fr-BE" dirty="0"/>
          </a:p>
        </p:txBody>
      </p:sp>
      <p:sp>
        <p:nvSpPr>
          <p:cNvPr id="26" name="ZoneTexte 25"/>
          <p:cNvSpPr txBox="1"/>
          <p:nvPr/>
        </p:nvSpPr>
        <p:spPr>
          <a:xfrm>
            <a:off x="6411884" y="702149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/>
              <a:t>0,07</a:t>
            </a:r>
            <a:endParaRPr lang="fr-BE" dirty="0"/>
          </a:p>
        </p:txBody>
      </p:sp>
      <p:sp>
        <p:nvSpPr>
          <p:cNvPr id="27" name="ZoneTexte 26"/>
          <p:cNvSpPr txBox="1"/>
          <p:nvPr/>
        </p:nvSpPr>
        <p:spPr>
          <a:xfrm>
            <a:off x="6312151" y="1034068"/>
            <a:ext cx="663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/>
              <a:t>-0,04</a:t>
            </a:r>
            <a:endParaRPr lang="fr-BE" dirty="0"/>
          </a:p>
        </p:txBody>
      </p:sp>
      <p:sp>
        <p:nvSpPr>
          <p:cNvPr id="28" name="ZoneTexte 27"/>
          <p:cNvSpPr txBox="1"/>
          <p:nvPr/>
        </p:nvSpPr>
        <p:spPr>
          <a:xfrm>
            <a:off x="6352690" y="1754270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/>
              <a:t>0,07</a:t>
            </a:r>
            <a:endParaRPr lang="fr-BE" dirty="0"/>
          </a:p>
        </p:txBody>
      </p:sp>
      <p:sp>
        <p:nvSpPr>
          <p:cNvPr id="29" name="ZoneTexte 28"/>
          <p:cNvSpPr txBox="1"/>
          <p:nvPr/>
        </p:nvSpPr>
        <p:spPr>
          <a:xfrm>
            <a:off x="6382683" y="2090155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/>
              <a:t>0,28</a:t>
            </a:r>
            <a:endParaRPr lang="fr-BE" dirty="0"/>
          </a:p>
        </p:txBody>
      </p:sp>
      <p:sp>
        <p:nvSpPr>
          <p:cNvPr id="30" name="ZoneTexte 29"/>
          <p:cNvSpPr txBox="1"/>
          <p:nvPr/>
        </p:nvSpPr>
        <p:spPr>
          <a:xfrm>
            <a:off x="6342256" y="2734408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/>
              <a:t>0,52</a:t>
            </a:r>
            <a:endParaRPr lang="fr-BE" dirty="0"/>
          </a:p>
        </p:txBody>
      </p:sp>
      <p:sp>
        <p:nvSpPr>
          <p:cNvPr id="31" name="ZoneTexte 30"/>
          <p:cNvSpPr txBox="1"/>
          <p:nvPr/>
        </p:nvSpPr>
        <p:spPr>
          <a:xfrm>
            <a:off x="6340548" y="3078230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/>
              <a:t>0,55</a:t>
            </a:r>
            <a:endParaRPr lang="fr-BE" dirty="0"/>
          </a:p>
        </p:txBody>
      </p:sp>
      <p:sp>
        <p:nvSpPr>
          <p:cNvPr id="32" name="ZoneTexte 31"/>
          <p:cNvSpPr txBox="1"/>
          <p:nvPr/>
        </p:nvSpPr>
        <p:spPr>
          <a:xfrm>
            <a:off x="6367925" y="3369354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/>
              <a:t>0,57</a:t>
            </a:r>
            <a:endParaRPr lang="fr-BE" dirty="0"/>
          </a:p>
        </p:txBody>
      </p:sp>
      <p:sp>
        <p:nvSpPr>
          <p:cNvPr id="33" name="ZoneTexte 32"/>
          <p:cNvSpPr txBox="1"/>
          <p:nvPr/>
        </p:nvSpPr>
        <p:spPr>
          <a:xfrm>
            <a:off x="6303217" y="4758479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/>
              <a:t>0,40</a:t>
            </a:r>
            <a:endParaRPr lang="fr-BE" dirty="0"/>
          </a:p>
        </p:txBody>
      </p:sp>
      <p:sp>
        <p:nvSpPr>
          <p:cNvPr id="34" name="ZoneTexte 33"/>
          <p:cNvSpPr txBox="1"/>
          <p:nvPr/>
        </p:nvSpPr>
        <p:spPr>
          <a:xfrm>
            <a:off x="6329229" y="4023300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/>
              <a:t>0,22</a:t>
            </a:r>
            <a:endParaRPr lang="fr-BE" dirty="0"/>
          </a:p>
        </p:txBody>
      </p:sp>
      <p:sp>
        <p:nvSpPr>
          <p:cNvPr id="35" name="ZoneTexte 34"/>
          <p:cNvSpPr txBox="1"/>
          <p:nvPr/>
        </p:nvSpPr>
        <p:spPr>
          <a:xfrm>
            <a:off x="6307966" y="4384513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/>
              <a:t>0,45</a:t>
            </a:r>
            <a:endParaRPr lang="fr-BE" dirty="0"/>
          </a:p>
        </p:txBody>
      </p:sp>
      <p:sp>
        <p:nvSpPr>
          <p:cNvPr id="36" name="ZoneTexte 35"/>
          <p:cNvSpPr txBox="1"/>
          <p:nvPr/>
        </p:nvSpPr>
        <p:spPr>
          <a:xfrm>
            <a:off x="6305650" y="5956227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/>
              <a:t>0,21</a:t>
            </a:r>
            <a:endParaRPr lang="fr-BE" dirty="0"/>
          </a:p>
        </p:txBody>
      </p:sp>
      <p:sp>
        <p:nvSpPr>
          <p:cNvPr id="37" name="ZoneTexte 36"/>
          <p:cNvSpPr txBox="1"/>
          <p:nvPr/>
        </p:nvSpPr>
        <p:spPr>
          <a:xfrm>
            <a:off x="6324624" y="5659040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/>
              <a:t>0,23</a:t>
            </a:r>
            <a:endParaRPr lang="fr-BE" dirty="0"/>
          </a:p>
        </p:txBody>
      </p:sp>
      <p:sp>
        <p:nvSpPr>
          <p:cNvPr id="38" name="ZoneTexte 37"/>
          <p:cNvSpPr txBox="1"/>
          <p:nvPr/>
        </p:nvSpPr>
        <p:spPr>
          <a:xfrm>
            <a:off x="6312715" y="6330193"/>
            <a:ext cx="593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0,37</a:t>
            </a:r>
            <a:endParaRPr lang="fr-BE" dirty="0"/>
          </a:p>
        </p:txBody>
      </p:sp>
      <p:sp>
        <p:nvSpPr>
          <p:cNvPr id="39" name="Rectangle 38"/>
          <p:cNvSpPr/>
          <p:nvPr/>
        </p:nvSpPr>
        <p:spPr>
          <a:xfrm>
            <a:off x="8381324" y="3314908"/>
            <a:ext cx="194277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BE" dirty="0"/>
              <a:t>probabilité </a:t>
            </a:r>
            <a:endParaRPr lang="fr-BE" dirty="0" smtClean="0"/>
          </a:p>
          <a:p>
            <a:pPr algn="ctr"/>
            <a:r>
              <a:rPr lang="fr-BE" dirty="0" smtClean="0"/>
              <a:t>que </a:t>
            </a:r>
            <a:r>
              <a:rPr lang="fr-BE" dirty="0"/>
              <a:t>je </a:t>
            </a:r>
            <a:r>
              <a:rPr lang="fr-BE" dirty="0" smtClean="0"/>
              <a:t>pratiquerais</a:t>
            </a:r>
          </a:p>
          <a:p>
            <a:pPr algn="ctr"/>
            <a:r>
              <a:rPr lang="fr-BE" dirty="0" smtClean="0"/>
              <a:t>la </a:t>
            </a:r>
            <a:r>
              <a:rPr lang="fr-BE" dirty="0"/>
              <a:t>RCP</a:t>
            </a:r>
          </a:p>
        </p:txBody>
      </p:sp>
      <p:cxnSp>
        <p:nvCxnSpPr>
          <p:cNvPr id="41" name="Connecteur droit 40"/>
          <p:cNvCxnSpPr/>
          <p:nvPr/>
        </p:nvCxnSpPr>
        <p:spPr>
          <a:xfrm flipV="1">
            <a:off x="4286250" y="591500"/>
            <a:ext cx="934750" cy="9039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/>
          <p:cNvCxnSpPr/>
          <p:nvPr/>
        </p:nvCxnSpPr>
        <p:spPr>
          <a:xfrm flipV="1">
            <a:off x="5150528" y="631835"/>
            <a:ext cx="934750" cy="9039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42"/>
          <p:cNvCxnSpPr/>
          <p:nvPr/>
        </p:nvCxnSpPr>
        <p:spPr>
          <a:xfrm flipV="1">
            <a:off x="6197853" y="591500"/>
            <a:ext cx="934750" cy="9039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7864430" y="0"/>
            <a:ext cx="16658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BE" dirty="0"/>
              <a:t>Quelles actions </a:t>
            </a:r>
            <a:endParaRPr lang="fr-BE" dirty="0" smtClean="0"/>
          </a:p>
          <a:p>
            <a:pPr algn="ctr"/>
            <a:r>
              <a:rPr lang="fr-BE" dirty="0" smtClean="0"/>
              <a:t>mener </a:t>
            </a:r>
            <a:r>
              <a:rPr lang="fr-BE" dirty="0"/>
              <a:t>? </a:t>
            </a:r>
          </a:p>
        </p:txBody>
      </p:sp>
      <p:sp>
        <p:nvSpPr>
          <p:cNvPr id="46" name="Rectangle 45"/>
          <p:cNvSpPr/>
          <p:nvPr/>
        </p:nvSpPr>
        <p:spPr>
          <a:xfrm>
            <a:off x="10429349" y="34107"/>
            <a:ext cx="154125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BE" dirty="0"/>
              <a:t>je pense avoir </a:t>
            </a:r>
            <a:endParaRPr lang="fr-BE" dirty="0" smtClean="0"/>
          </a:p>
          <a:p>
            <a:pPr algn="ctr"/>
            <a:r>
              <a:rPr lang="fr-BE" dirty="0" smtClean="0"/>
              <a:t>listé …%</a:t>
            </a:r>
          </a:p>
          <a:p>
            <a:pPr algn="ctr"/>
            <a:r>
              <a:rPr lang="fr-BE" dirty="0" smtClean="0"/>
              <a:t> </a:t>
            </a:r>
            <a:r>
              <a:rPr lang="fr-BE" dirty="0"/>
              <a:t>des actions </a:t>
            </a:r>
            <a:endParaRPr lang="fr-BE" dirty="0" smtClean="0"/>
          </a:p>
          <a:p>
            <a:pPr algn="ctr"/>
            <a:r>
              <a:rPr lang="fr-BE" dirty="0" smtClean="0"/>
              <a:t>à </a:t>
            </a:r>
            <a:r>
              <a:rPr lang="fr-BE" dirty="0"/>
              <a:t>mener</a:t>
            </a:r>
          </a:p>
        </p:txBody>
      </p:sp>
      <p:cxnSp>
        <p:nvCxnSpPr>
          <p:cNvPr id="48" name="Connecteur droit avec flèche 47"/>
          <p:cNvCxnSpPr/>
          <p:nvPr/>
        </p:nvCxnSpPr>
        <p:spPr>
          <a:xfrm>
            <a:off x="8234634" y="1114944"/>
            <a:ext cx="984389" cy="214119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avec flèche 48"/>
          <p:cNvCxnSpPr/>
          <p:nvPr/>
        </p:nvCxnSpPr>
        <p:spPr>
          <a:xfrm flipH="1">
            <a:off x="9397469" y="1228447"/>
            <a:ext cx="1540041" cy="202700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avec flèche 51"/>
          <p:cNvCxnSpPr/>
          <p:nvPr/>
        </p:nvCxnSpPr>
        <p:spPr>
          <a:xfrm flipV="1">
            <a:off x="8292752" y="285619"/>
            <a:ext cx="1978588" cy="602007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ZoneTexte 52"/>
          <p:cNvSpPr txBox="1"/>
          <p:nvPr/>
        </p:nvSpPr>
        <p:spPr>
          <a:xfrm>
            <a:off x="7895131" y="1406159"/>
            <a:ext cx="662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0,46</a:t>
            </a:r>
            <a:endParaRPr lang="fr-BE" dirty="0"/>
          </a:p>
        </p:txBody>
      </p:sp>
      <p:sp>
        <p:nvSpPr>
          <p:cNvPr id="54" name="ZoneTexte 53"/>
          <p:cNvSpPr txBox="1"/>
          <p:nvPr/>
        </p:nvSpPr>
        <p:spPr>
          <a:xfrm>
            <a:off x="10462626" y="1612118"/>
            <a:ext cx="662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0,45</a:t>
            </a:r>
            <a:endParaRPr lang="fr-BE" dirty="0"/>
          </a:p>
        </p:txBody>
      </p:sp>
      <p:sp>
        <p:nvSpPr>
          <p:cNvPr id="55" name="ZoneTexte 54"/>
          <p:cNvSpPr txBox="1"/>
          <p:nvPr/>
        </p:nvSpPr>
        <p:spPr>
          <a:xfrm>
            <a:off x="9860035" y="863915"/>
            <a:ext cx="662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0,22</a:t>
            </a:r>
            <a:endParaRPr lang="fr-BE" dirty="0"/>
          </a:p>
        </p:txBody>
      </p:sp>
      <p:sp>
        <p:nvSpPr>
          <p:cNvPr id="56" name="ZoneTexte 55"/>
          <p:cNvSpPr txBox="1"/>
          <p:nvPr/>
        </p:nvSpPr>
        <p:spPr>
          <a:xfrm>
            <a:off x="8162061" y="5350627"/>
            <a:ext cx="12774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Diplôme </a:t>
            </a:r>
          </a:p>
          <a:p>
            <a:r>
              <a:rPr lang="fr-FR" dirty="0" smtClean="0"/>
              <a:t>de soignant</a:t>
            </a:r>
            <a:endParaRPr lang="fr-BE" dirty="0"/>
          </a:p>
        </p:txBody>
      </p:sp>
      <p:cxnSp>
        <p:nvCxnSpPr>
          <p:cNvPr id="57" name="Connecteur droit avec flèche 56"/>
          <p:cNvCxnSpPr/>
          <p:nvPr/>
        </p:nvCxnSpPr>
        <p:spPr>
          <a:xfrm flipV="1">
            <a:off x="8463118" y="4161160"/>
            <a:ext cx="518957" cy="118946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ZoneTexte 59"/>
          <p:cNvSpPr txBox="1"/>
          <p:nvPr/>
        </p:nvSpPr>
        <p:spPr>
          <a:xfrm>
            <a:off x="8165767" y="4602477"/>
            <a:ext cx="662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0,32</a:t>
            </a:r>
            <a:endParaRPr lang="fr-BE" dirty="0"/>
          </a:p>
        </p:txBody>
      </p:sp>
      <p:sp>
        <p:nvSpPr>
          <p:cNvPr id="61" name="ZoneTexte 60"/>
          <p:cNvSpPr txBox="1"/>
          <p:nvPr/>
        </p:nvSpPr>
        <p:spPr>
          <a:xfrm>
            <a:off x="9402270" y="5932743"/>
            <a:ext cx="11934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Heures de </a:t>
            </a:r>
          </a:p>
          <a:p>
            <a:r>
              <a:rPr lang="fr-FR" dirty="0" smtClean="0"/>
              <a:t>formation</a:t>
            </a:r>
            <a:endParaRPr lang="fr-BE" dirty="0"/>
          </a:p>
        </p:txBody>
      </p:sp>
      <p:cxnSp>
        <p:nvCxnSpPr>
          <p:cNvPr id="62" name="Connecteur droit avec flèche 61"/>
          <p:cNvCxnSpPr>
            <a:stCxn id="61" idx="0"/>
          </p:cNvCxnSpPr>
          <p:nvPr/>
        </p:nvCxnSpPr>
        <p:spPr>
          <a:xfrm flipH="1" flipV="1">
            <a:off x="9811451" y="4035332"/>
            <a:ext cx="187553" cy="189741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ZoneTexte 62"/>
          <p:cNvSpPr txBox="1"/>
          <p:nvPr/>
        </p:nvSpPr>
        <p:spPr>
          <a:xfrm>
            <a:off x="9860035" y="4918090"/>
            <a:ext cx="662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0,11</a:t>
            </a:r>
            <a:endParaRPr lang="fr-BE" dirty="0"/>
          </a:p>
        </p:txBody>
      </p:sp>
      <p:sp>
        <p:nvSpPr>
          <p:cNvPr id="65" name="ZoneTexte 64"/>
          <p:cNvSpPr txBox="1"/>
          <p:nvPr/>
        </p:nvSpPr>
        <p:spPr>
          <a:xfrm>
            <a:off x="10985495" y="2714743"/>
            <a:ext cx="126528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smtClean="0"/>
              <a:t>Avoir </a:t>
            </a:r>
          </a:p>
          <a:p>
            <a:pPr algn="ctr"/>
            <a:r>
              <a:rPr lang="fr-FR" dirty="0" smtClean="0"/>
              <a:t>été témoin </a:t>
            </a:r>
          </a:p>
          <a:p>
            <a:pPr algn="ctr"/>
            <a:r>
              <a:rPr lang="fr-FR" dirty="0" smtClean="0"/>
              <a:t>d’une RCP</a:t>
            </a:r>
          </a:p>
          <a:p>
            <a:pPr algn="ctr"/>
            <a:r>
              <a:rPr lang="fr-FR" dirty="0" smtClean="0"/>
              <a:t>réelle</a:t>
            </a:r>
            <a:endParaRPr lang="fr-BE" dirty="0"/>
          </a:p>
        </p:txBody>
      </p:sp>
      <p:cxnSp>
        <p:nvCxnSpPr>
          <p:cNvPr id="66" name="Connecteur droit avec flèche 65"/>
          <p:cNvCxnSpPr>
            <a:stCxn id="65" idx="1"/>
          </p:cNvCxnSpPr>
          <p:nvPr/>
        </p:nvCxnSpPr>
        <p:spPr>
          <a:xfrm flipH="1">
            <a:off x="10098053" y="3314908"/>
            <a:ext cx="887442" cy="30470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ZoneTexte 68"/>
          <p:cNvSpPr txBox="1"/>
          <p:nvPr/>
        </p:nvSpPr>
        <p:spPr>
          <a:xfrm>
            <a:off x="10356483" y="3455475"/>
            <a:ext cx="662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0,51</a:t>
            </a:r>
            <a:endParaRPr lang="fr-BE" dirty="0"/>
          </a:p>
        </p:txBody>
      </p:sp>
      <p:sp>
        <p:nvSpPr>
          <p:cNvPr id="70" name="ZoneTexte 69"/>
          <p:cNvSpPr txBox="1"/>
          <p:nvPr/>
        </p:nvSpPr>
        <p:spPr>
          <a:xfrm>
            <a:off x="11162551" y="4414964"/>
            <a:ext cx="10294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Témoin</a:t>
            </a:r>
          </a:p>
          <a:p>
            <a:r>
              <a:rPr lang="fr-FR" dirty="0" smtClean="0"/>
              <a:t>Masculin</a:t>
            </a:r>
            <a:endParaRPr lang="fr-BE" dirty="0"/>
          </a:p>
        </p:txBody>
      </p:sp>
      <p:cxnSp>
        <p:nvCxnSpPr>
          <p:cNvPr id="73" name="Connecteur droit avec flèche 72"/>
          <p:cNvCxnSpPr>
            <a:stCxn id="70" idx="1"/>
          </p:cNvCxnSpPr>
          <p:nvPr/>
        </p:nvCxnSpPr>
        <p:spPr>
          <a:xfrm flipH="1" flipV="1">
            <a:off x="9963852" y="4187733"/>
            <a:ext cx="1198699" cy="55039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ZoneTexte 74"/>
          <p:cNvSpPr txBox="1"/>
          <p:nvPr/>
        </p:nvSpPr>
        <p:spPr>
          <a:xfrm>
            <a:off x="10405894" y="4145905"/>
            <a:ext cx="662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0,17</a:t>
            </a:r>
            <a:endParaRPr lang="fr-BE" dirty="0"/>
          </a:p>
        </p:txBody>
      </p:sp>
      <p:sp>
        <p:nvSpPr>
          <p:cNvPr id="77" name="ZoneTexte 76"/>
          <p:cNvSpPr txBox="1"/>
          <p:nvPr/>
        </p:nvSpPr>
        <p:spPr>
          <a:xfrm>
            <a:off x="11769313" y="83668"/>
            <a:ext cx="3080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dirty="0" smtClean="0">
                <a:solidFill>
                  <a:srgbClr val="FF0000"/>
                </a:solidFill>
              </a:rPr>
              <a:t>I</a:t>
            </a:r>
            <a:endParaRPr lang="fr-BE" sz="3600" b="1" dirty="0">
              <a:solidFill>
                <a:srgbClr val="FF0000"/>
              </a:solidFill>
            </a:endParaRPr>
          </a:p>
        </p:txBody>
      </p:sp>
      <p:sp>
        <p:nvSpPr>
          <p:cNvPr id="78" name="ZoneTexte 77"/>
          <p:cNvSpPr txBox="1"/>
          <p:nvPr/>
        </p:nvSpPr>
        <p:spPr>
          <a:xfrm>
            <a:off x="6810534" y="-92879"/>
            <a:ext cx="4651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dirty="0" smtClean="0">
                <a:solidFill>
                  <a:srgbClr val="FF0000"/>
                </a:solidFill>
              </a:rPr>
              <a:t>A</a:t>
            </a:r>
            <a:endParaRPr lang="fr-BE" sz="3600" b="1" dirty="0">
              <a:solidFill>
                <a:srgbClr val="FF0000"/>
              </a:solidFill>
            </a:endParaRPr>
          </a:p>
        </p:txBody>
      </p:sp>
      <p:sp>
        <p:nvSpPr>
          <p:cNvPr id="79" name="ZoneTexte 78"/>
          <p:cNvSpPr txBox="1"/>
          <p:nvPr/>
        </p:nvSpPr>
        <p:spPr>
          <a:xfrm>
            <a:off x="5936782" y="-73556"/>
            <a:ext cx="4283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dirty="0" smtClean="0">
                <a:solidFill>
                  <a:srgbClr val="FF0000"/>
                </a:solidFill>
              </a:rPr>
              <a:t>C</a:t>
            </a:r>
            <a:endParaRPr lang="fr-BE" sz="3600" b="1" dirty="0">
              <a:solidFill>
                <a:srgbClr val="FF0000"/>
              </a:solidFill>
            </a:endParaRPr>
          </a:p>
        </p:txBody>
      </p:sp>
      <p:sp>
        <p:nvSpPr>
          <p:cNvPr id="80" name="ZoneTexte 79"/>
          <p:cNvSpPr txBox="1"/>
          <p:nvPr/>
        </p:nvSpPr>
        <p:spPr>
          <a:xfrm>
            <a:off x="8392643" y="3132309"/>
            <a:ext cx="4764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dirty="0" smtClean="0">
                <a:solidFill>
                  <a:srgbClr val="FF0000"/>
                </a:solidFill>
              </a:rPr>
              <a:t>D</a:t>
            </a:r>
            <a:endParaRPr lang="fr-BE" sz="3600" b="1" dirty="0">
              <a:solidFill>
                <a:srgbClr val="FF0000"/>
              </a:solidFill>
            </a:endParaRPr>
          </a:p>
        </p:txBody>
      </p:sp>
      <p:sp>
        <p:nvSpPr>
          <p:cNvPr id="81" name="ZoneTexte 80"/>
          <p:cNvSpPr txBox="1"/>
          <p:nvPr/>
        </p:nvSpPr>
        <p:spPr>
          <a:xfrm>
            <a:off x="11309257" y="2325050"/>
            <a:ext cx="4026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dirty="0">
                <a:solidFill>
                  <a:srgbClr val="FF0000"/>
                </a:solidFill>
              </a:rPr>
              <a:t>S</a:t>
            </a:r>
            <a:endParaRPr lang="fr-BE" sz="3600" b="1" dirty="0">
              <a:solidFill>
                <a:srgbClr val="FF0000"/>
              </a:solidFill>
            </a:endParaRPr>
          </a:p>
        </p:txBody>
      </p:sp>
      <p:sp>
        <p:nvSpPr>
          <p:cNvPr id="82" name="ZoneTexte 81"/>
          <p:cNvSpPr txBox="1"/>
          <p:nvPr/>
        </p:nvSpPr>
        <p:spPr>
          <a:xfrm>
            <a:off x="11618136" y="2151093"/>
            <a:ext cx="4283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dirty="0" smtClean="0">
                <a:solidFill>
                  <a:srgbClr val="FF0000"/>
                </a:solidFill>
              </a:rPr>
              <a:t>C</a:t>
            </a:r>
            <a:endParaRPr lang="fr-BE" sz="3600" b="1" dirty="0">
              <a:solidFill>
                <a:srgbClr val="FF0000"/>
              </a:solidFill>
            </a:endParaRPr>
          </a:p>
        </p:txBody>
      </p:sp>
      <p:sp>
        <p:nvSpPr>
          <p:cNvPr id="83" name="ZoneTexte 82"/>
          <p:cNvSpPr txBox="1"/>
          <p:nvPr/>
        </p:nvSpPr>
        <p:spPr>
          <a:xfrm>
            <a:off x="11500142" y="4918090"/>
            <a:ext cx="3978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dirty="0" smtClean="0">
                <a:solidFill>
                  <a:srgbClr val="FF0000"/>
                </a:solidFill>
              </a:rPr>
              <a:t>?</a:t>
            </a:r>
            <a:endParaRPr lang="fr-BE" sz="3600" b="1" dirty="0">
              <a:solidFill>
                <a:srgbClr val="FF0000"/>
              </a:solidFill>
            </a:endParaRPr>
          </a:p>
        </p:txBody>
      </p:sp>
      <p:sp>
        <p:nvSpPr>
          <p:cNvPr id="84" name="ZoneTexte 83"/>
          <p:cNvSpPr txBox="1"/>
          <p:nvPr/>
        </p:nvSpPr>
        <p:spPr>
          <a:xfrm>
            <a:off x="8259667" y="5750426"/>
            <a:ext cx="4026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dirty="0">
                <a:solidFill>
                  <a:srgbClr val="FF0000"/>
                </a:solidFill>
              </a:rPr>
              <a:t>S</a:t>
            </a:r>
            <a:endParaRPr lang="fr-BE" sz="3600" b="1" dirty="0">
              <a:solidFill>
                <a:srgbClr val="FF0000"/>
              </a:solidFill>
            </a:endParaRPr>
          </a:p>
        </p:txBody>
      </p:sp>
      <p:sp>
        <p:nvSpPr>
          <p:cNvPr id="85" name="ZoneTexte 84"/>
          <p:cNvSpPr txBox="1"/>
          <p:nvPr/>
        </p:nvSpPr>
        <p:spPr>
          <a:xfrm>
            <a:off x="7903386" y="5503893"/>
            <a:ext cx="4283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dirty="0" smtClean="0">
                <a:solidFill>
                  <a:srgbClr val="FF0000"/>
                </a:solidFill>
              </a:rPr>
              <a:t>C</a:t>
            </a:r>
            <a:endParaRPr lang="fr-BE" sz="3600" b="1" dirty="0">
              <a:solidFill>
                <a:srgbClr val="FF0000"/>
              </a:solidFill>
            </a:endParaRPr>
          </a:p>
        </p:txBody>
      </p:sp>
      <p:sp>
        <p:nvSpPr>
          <p:cNvPr id="71" name="ZoneTexte 70"/>
          <p:cNvSpPr txBox="1"/>
          <p:nvPr/>
        </p:nvSpPr>
        <p:spPr>
          <a:xfrm>
            <a:off x="9389363" y="252405"/>
            <a:ext cx="662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0,21</a:t>
            </a:r>
            <a:endParaRPr lang="fr-BE" dirty="0"/>
          </a:p>
        </p:txBody>
      </p:sp>
      <p:sp>
        <p:nvSpPr>
          <p:cNvPr id="11" name="ZoneTexte 10"/>
          <p:cNvSpPr txBox="1"/>
          <p:nvPr/>
        </p:nvSpPr>
        <p:spPr>
          <a:xfrm>
            <a:off x="7487325" y="711611"/>
            <a:ext cx="8547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/>
              <a:t>Score</a:t>
            </a:r>
          </a:p>
          <a:p>
            <a:r>
              <a:rPr lang="fr-BE" dirty="0" smtClean="0"/>
              <a:t> simple</a:t>
            </a:r>
            <a:endParaRPr lang="fr-BE" dirty="0"/>
          </a:p>
        </p:txBody>
      </p:sp>
      <p:sp>
        <p:nvSpPr>
          <p:cNvPr id="86" name="ZoneTexte 85"/>
          <p:cNvSpPr txBox="1"/>
          <p:nvPr/>
        </p:nvSpPr>
        <p:spPr>
          <a:xfrm>
            <a:off x="8777033" y="815287"/>
            <a:ext cx="9799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/>
              <a:t>Score</a:t>
            </a:r>
          </a:p>
          <a:p>
            <a:r>
              <a:rPr lang="fr-BE" dirty="0" smtClean="0"/>
              <a:t>pondéré</a:t>
            </a:r>
            <a:endParaRPr lang="fr-BE" dirty="0"/>
          </a:p>
        </p:txBody>
      </p:sp>
      <p:sp>
        <p:nvSpPr>
          <p:cNvPr id="87" name="ZoneTexte 86"/>
          <p:cNvSpPr txBox="1"/>
          <p:nvPr/>
        </p:nvSpPr>
        <p:spPr>
          <a:xfrm>
            <a:off x="7623767" y="-170554"/>
            <a:ext cx="4283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dirty="0" smtClean="0">
                <a:solidFill>
                  <a:srgbClr val="FF0000"/>
                </a:solidFill>
              </a:rPr>
              <a:t>C</a:t>
            </a:r>
            <a:endParaRPr lang="fr-BE" sz="3600" b="1" dirty="0">
              <a:solidFill>
                <a:srgbClr val="FF0000"/>
              </a:solidFill>
            </a:endParaRPr>
          </a:p>
        </p:txBody>
      </p:sp>
      <p:cxnSp>
        <p:nvCxnSpPr>
          <p:cNvPr id="88" name="Connecteur droit avec flèche 87"/>
          <p:cNvCxnSpPr/>
          <p:nvPr/>
        </p:nvCxnSpPr>
        <p:spPr>
          <a:xfrm flipV="1">
            <a:off x="9561552" y="641398"/>
            <a:ext cx="1034186" cy="439779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necteur droit avec flèche 88"/>
          <p:cNvCxnSpPr>
            <a:stCxn id="86" idx="2"/>
          </p:cNvCxnSpPr>
          <p:nvPr/>
        </p:nvCxnSpPr>
        <p:spPr>
          <a:xfrm>
            <a:off x="9267007" y="1461618"/>
            <a:ext cx="0" cy="179378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ZoneTexte 89"/>
          <p:cNvSpPr txBox="1"/>
          <p:nvPr/>
        </p:nvSpPr>
        <p:spPr>
          <a:xfrm>
            <a:off x="9237152" y="1793403"/>
            <a:ext cx="662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0,53</a:t>
            </a:r>
            <a:endParaRPr lang="fr-BE" dirty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(2018). Métacognition et Métadécision de témoins dans l'application de la RCP. Printemps Pédagogique en Sciences de la Santé. SimUSanté Univ. Amiens.  </a:t>
            </a:r>
            <a:endParaRPr lang="fr-BE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9F63D-E1DA-4F2E-B34D-392CCE666DE1}" type="slidenum">
              <a:rPr lang="fr-BE" smtClean="0"/>
              <a:t>40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1842578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21547" y="361740"/>
            <a:ext cx="42436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800" b="1" dirty="0" smtClean="0"/>
              <a:t>Conclusions (</a:t>
            </a:r>
            <a:r>
              <a:rPr lang="fr-BE" sz="2800" b="1" dirty="0" err="1" smtClean="0"/>
              <a:t>provisioires</a:t>
            </a:r>
            <a:r>
              <a:rPr lang="fr-BE" sz="2800" b="1" dirty="0" smtClean="0"/>
              <a:t>) : </a:t>
            </a:r>
            <a:endParaRPr lang="fr-BE" sz="2800" b="1" dirty="0"/>
          </a:p>
        </p:txBody>
      </p:sp>
      <p:sp>
        <p:nvSpPr>
          <p:cNvPr id="3" name="ZoneTexte 2"/>
          <p:cNvSpPr txBox="1"/>
          <p:nvPr/>
        </p:nvSpPr>
        <p:spPr>
          <a:xfrm>
            <a:off x="321547" y="994786"/>
            <a:ext cx="93915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b="1" dirty="0" smtClean="0"/>
              <a:t>La </a:t>
            </a:r>
            <a:r>
              <a:rPr lang="fr-BE" sz="2400" b="1" dirty="0" smtClean="0">
                <a:solidFill>
                  <a:srgbClr val="FF0000"/>
                </a:solidFill>
              </a:rPr>
              <a:t>théorie</a:t>
            </a:r>
            <a:r>
              <a:rPr lang="fr-BE" sz="2400" b="1" dirty="0" smtClean="0"/>
              <a:t> nourrit l’</a:t>
            </a:r>
            <a:r>
              <a:rPr lang="fr-BE" sz="2400" b="1" dirty="0" smtClean="0">
                <a:solidFill>
                  <a:srgbClr val="FF0000"/>
                </a:solidFill>
              </a:rPr>
              <a:t>intuition</a:t>
            </a:r>
            <a:r>
              <a:rPr lang="fr-BE" sz="2400" b="1" dirty="0" smtClean="0"/>
              <a:t>….</a:t>
            </a:r>
          </a:p>
          <a:p>
            <a:r>
              <a:rPr lang="fr-BE" sz="2400" b="1" dirty="0" smtClean="0"/>
              <a:t>et parfois la sauve quand celle-ci nous trompe ou quand elle est muette.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321547" y="1935609"/>
            <a:ext cx="68380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b="1" dirty="0"/>
              <a:t>L’intuition (source d’ hypothèses) nourrit la </a:t>
            </a:r>
            <a:r>
              <a:rPr lang="fr-BE" sz="2400" b="1" dirty="0" smtClean="0"/>
              <a:t>théorie. </a:t>
            </a:r>
            <a:endParaRPr lang="fr-BE" sz="2400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321547" y="2507100"/>
            <a:ext cx="117950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b="1" dirty="0" smtClean="0"/>
              <a:t>Des modèles opérationnels permettent d’inspirer la construction d’instruments de mesure.</a:t>
            </a:r>
            <a:endParaRPr lang="fr-BE" sz="2400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321547" y="3008082"/>
            <a:ext cx="105822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b="1" dirty="0" smtClean="0"/>
              <a:t>Les valeurs (numériques) des observations qui précèdent sont conditionnées par  </a:t>
            </a:r>
            <a:endParaRPr lang="fr-BE" sz="2400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1557495" y="3466692"/>
            <a:ext cx="86952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b="1" dirty="0" smtClean="0"/>
              <a:t>-la qualité des modèles, des Questions,  des mesures ( à améliorer) </a:t>
            </a:r>
            <a:endParaRPr lang="fr-BE" sz="2400" b="1" dirty="0"/>
          </a:p>
        </p:txBody>
      </p:sp>
      <p:sp>
        <p:nvSpPr>
          <p:cNvPr id="10" name="ZoneTexte 9"/>
          <p:cNvSpPr txBox="1"/>
          <p:nvPr/>
        </p:nvSpPr>
        <p:spPr>
          <a:xfrm>
            <a:off x="1557495" y="3891259"/>
            <a:ext cx="64471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b="1" dirty="0" smtClean="0"/>
              <a:t>-la nature (et la taille) des échantillons de sujets</a:t>
            </a:r>
            <a:endParaRPr lang="fr-BE" sz="2400" b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0" y="4418939"/>
            <a:ext cx="100099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b="1" dirty="0" smtClean="0"/>
              <a:t>De telles études suggèrent des actions à mener et de nouvelles hypothèses. </a:t>
            </a:r>
            <a:endParaRPr lang="fr-BE" sz="2400" b="1" dirty="0"/>
          </a:p>
        </p:txBody>
      </p:sp>
      <p:sp>
        <p:nvSpPr>
          <p:cNvPr id="12" name="ZoneTexte 11"/>
          <p:cNvSpPr txBox="1"/>
          <p:nvPr/>
        </p:nvSpPr>
        <p:spPr>
          <a:xfrm>
            <a:off x="122389" y="4945214"/>
            <a:ext cx="72364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b="1" dirty="0" smtClean="0"/>
              <a:t>La seule façon de le savoir est de continuer à avancer….</a:t>
            </a:r>
            <a:endParaRPr lang="fr-BE" sz="2400" b="1" dirty="0"/>
          </a:p>
        </p:txBody>
      </p:sp>
      <p:sp>
        <p:nvSpPr>
          <p:cNvPr id="13" name="ZoneTexte 12"/>
          <p:cNvSpPr txBox="1"/>
          <p:nvPr/>
        </p:nvSpPr>
        <p:spPr>
          <a:xfrm>
            <a:off x="7358794" y="5067374"/>
            <a:ext cx="21194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3200" b="1" dirty="0" smtClean="0">
                <a:solidFill>
                  <a:srgbClr val="FF0000"/>
                </a:solidFill>
              </a:rPr>
              <a:t>Ensemble ?</a:t>
            </a:r>
            <a:endParaRPr lang="fr-BE" sz="3200" b="1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832832" y="4354329"/>
            <a:ext cx="17238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sz="2800" b="1" dirty="0">
                <a:solidFill>
                  <a:srgbClr val="000099"/>
                </a:solidFill>
              </a:rPr>
              <a:t>Jusqu’où ?</a:t>
            </a:r>
            <a:endParaRPr lang="fr-BE" sz="2800" dirty="0">
              <a:solidFill>
                <a:srgbClr val="000099"/>
              </a:solidFill>
            </a:endParaRPr>
          </a:p>
        </p:txBody>
      </p:sp>
      <p:sp>
        <p:nvSpPr>
          <p:cNvPr id="16" name="Espace réservé du pied de page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(2018). Métacognition et Métadécision de témoins dans l'application de la RCP. Printemps Pédagogique en Sciences de la Santé. SimUSanté Univ. Amiens.  </a:t>
            </a:r>
            <a:endParaRPr lang="fr-BE"/>
          </a:p>
        </p:txBody>
      </p:sp>
      <p:sp>
        <p:nvSpPr>
          <p:cNvPr id="17" name="Espace réservé du numéro de diapositive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9F63D-E1DA-4F2E-B34D-392CCE666DE1}" type="slidenum">
              <a:rPr lang="fr-BE" smtClean="0"/>
              <a:t>41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82612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10" grpId="0"/>
      <p:bldP spid="11" grpId="0"/>
      <p:bldP spid="12" grpId="0"/>
      <p:bldP spid="13" grpId="0"/>
      <p:bldP spid="1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211174" y="310719"/>
            <a:ext cx="7678962" cy="35394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fr-BE" sz="2800" b="1" dirty="0" smtClean="0"/>
              <a:t>« Ce que j’appelle la </a:t>
            </a:r>
            <a:r>
              <a:rPr lang="fr-BE" sz="2800" b="1" dirty="0" smtClean="0">
                <a:solidFill>
                  <a:srgbClr val="000099"/>
                </a:solidFill>
              </a:rPr>
              <a:t>pensée complexe</a:t>
            </a:r>
            <a:r>
              <a:rPr lang="fr-BE" sz="2800" b="1" dirty="0" smtClean="0"/>
              <a:t>, </a:t>
            </a:r>
          </a:p>
          <a:p>
            <a:endParaRPr lang="fr-BE" sz="2800" b="1" dirty="0" smtClean="0"/>
          </a:p>
          <a:p>
            <a:r>
              <a:rPr lang="fr-BE" sz="2800" b="1" dirty="0" smtClean="0"/>
              <a:t>c’est celle qui surmonte la confusion, l’embarras </a:t>
            </a:r>
          </a:p>
          <a:p>
            <a:r>
              <a:rPr lang="fr-BE" sz="2800" b="1" dirty="0" smtClean="0"/>
              <a:t>et la difficulté de penser </a:t>
            </a:r>
          </a:p>
          <a:p>
            <a:endParaRPr lang="fr-BE" sz="2800" b="1" dirty="0" smtClean="0"/>
          </a:p>
          <a:p>
            <a:r>
              <a:rPr lang="fr-BE" sz="2800" b="1" dirty="0" smtClean="0"/>
              <a:t>à l’aide d’opérateurs </a:t>
            </a:r>
          </a:p>
          <a:p>
            <a:r>
              <a:rPr lang="fr-BE" sz="2800" b="1" dirty="0" smtClean="0"/>
              <a:t>et à l’aide d’une pensée organisatrice : </a:t>
            </a:r>
          </a:p>
          <a:p>
            <a:r>
              <a:rPr lang="fr-BE" sz="2800" b="1" dirty="0"/>
              <a:t> </a:t>
            </a:r>
            <a:r>
              <a:rPr lang="fr-BE" sz="2800" b="1" dirty="0" smtClean="0"/>
              <a:t>                                             séparatrice et </a:t>
            </a:r>
            <a:r>
              <a:rPr lang="fr-BE" sz="2800" b="1" dirty="0" err="1" smtClean="0"/>
              <a:t>reliante</a:t>
            </a:r>
            <a:r>
              <a:rPr lang="fr-BE" sz="2800" b="1" dirty="0" smtClean="0"/>
              <a:t>. » </a:t>
            </a:r>
            <a:endParaRPr lang="fr-BE" sz="2800" b="1" dirty="0"/>
          </a:p>
        </p:txBody>
      </p:sp>
      <p:sp>
        <p:nvSpPr>
          <p:cNvPr id="4" name="ZoneTexte 3"/>
          <p:cNvSpPr txBox="1"/>
          <p:nvPr/>
        </p:nvSpPr>
        <p:spPr>
          <a:xfrm>
            <a:off x="5009187" y="3955020"/>
            <a:ext cx="31972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b="1" dirty="0" smtClean="0"/>
              <a:t>Edgar Morin (2014)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5009187" y="4478240"/>
            <a:ext cx="60033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BE" sz="2000" b="1" dirty="0" smtClean="0"/>
              <a:t>Enseigner à vivre : manifeste pour changer l’éducation.</a:t>
            </a:r>
          </a:p>
          <a:p>
            <a:pPr algn="r"/>
            <a:r>
              <a:rPr lang="fr-BE" sz="2000" b="1" dirty="0" smtClean="0"/>
              <a:t>Arles : Actes Sud</a:t>
            </a:r>
            <a:endParaRPr lang="fr-BE" sz="2000" b="1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2746" y="394484"/>
            <a:ext cx="3377435" cy="3377435"/>
          </a:xfrm>
          <a:prstGeom prst="rect">
            <a:avLst/>
          </a:prstGeom>
        </p:spPr>
      </p:pic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(2018). Métacognition et Métadécision de témoins dans l'application de la RCP. Printemps Pédagogique en Sciences de la Santé. SimUSanté Univ. Amiens.  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9F63D-E1DA-4F2E-B34D-392CCE666DE1}" type="slidenum">
              <a:rPr lang="fr-BE" smtClean="0"/>
              <a:t>42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28490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(2018). Métacognition et Métadécision de témoins dans l'application de la RCP. Printemps Pédagogique en Sciences de la Santé. SimUSanté Univ. Amiens.  </a:t>
            </a:r>
            <a:endParaRPr lang="fr-BE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9F63D-E1DA-4F2E-B34D-392CCE666DE1}" type="slidenum">
              <a:rPr lang="fr-BE" smtClean="0"/>
              <a:t>5</a:t>
            </a:fld>
            <a:endParaRPr lang="fr-BE"/>
          </a:p>
        </p:txBody>
      </p:sp>
      <p:sp>
        <p:nvSpPr>
          <p:cNvPr id="4" name="ZoneTexte 3"/>
          <p:cNvSpPr txBox="1"/>
          <p:nvPr/>
        </p:nvSpPr>
        <p:spPr>
          <a:xfrm>
            <a:off x="288058" y="983753"/>
            <a:ext cx="51467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3200" b="1" dirty="0" smtClean="0"/>
              <a:t>1. La métacognition - Théorie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288058" y="1806733"/>
            <a:ext cx="78976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3200" b="1" dirty="0" smtClean="0"/>
              <a:t>2. La métacognition données expérimentales </a:t>
            </a:r>
            <a:endParaRPr lang="fr-BE" sz="3200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288058" y="2629713"/>
            <a:ext cx="52823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3200" b="1" dirty="0" smtClean="0"/>
              <a:t>3. La </a:t>
            </a:r>
            <a:r>
              <a:rPr lang="fr-BE" sz="3200" b="1" dirty="0" err="1" smtClean="0"/>
              <a:t>métadécision</a:t>
            </a:r>
            <a:r>
              <a:rPr lang="fr-BE" sz="3200" b="1" dirty="0" smtClean="0"/>
              <a:t> en urgence</a:t>
            </a:r>
            <a:endParaRPr lang="fr-BE" sz="3200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288058" y="3496766"/>
            <a:ext cx="97931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3200" b="1" dirty="0" smtClean="0"/>
              <a:t>4. La </a:t>
            </a:r>
            <a:r>
              <a:rPr lang="fr-BE" sz="3200" b="1" dirty="0" err="1" smtClean="0"/>
              <a:t>métadécision</a:t>
            </a:r>
            <a:r>
              <a:rPr lang="fr-BE" sz="3200" b="1" dirty="0" smtClean="0"/>
              <a:t> en urgence : données expérimentales</a:t>
            </a:r>
            <a:endParaRPr lang="fr-BE" sz="3200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3537432" y="186634"/>
            <a:ext cx="29177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3200" b="1" dirty="0" smtClean="0"/>
              <a:t>Plan de l’exposé</a:t>
            </a:r>
            <a:endParaRPr lang="fr-BE" sz="3200" b="1" dirty="0"/>
          </a:p>
        </p:txBody>
      </p:sp>
      <p:sp>
        <p:nvSpPr>
          <p:cNvPr id="9" name="Ellipse 8"/>
          <p:cNvSpPr/>
          <p:nvPr/>
        </p:nvSpPr>
        <p:spPr>
          <a:xfrm>
            <a:off x="1072055" y="771409"/>
            <a:ext cx="5493128" cy="103532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0" name="Accolade fermante 9"/>
          <p:cNvSpPr/>
          <p:nvPr/>
        </p:nvSpPr>
        <p:spPr>
          <a:xfrm>
            <a:off x="7894331" y="1153590"/>
            <a:ext cx="582804" cy="1306286"/>
          </a:xfrm>
          <a:prstGeom prst="rightBrace">
            <a:avLst>
              <a:gd name="adj1" fmla="val 49712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sp>
        <p:nvSpPr>
          <p:cNvPr id="11" name="ZoneTexte 10"/>
          <p:cNvSpPr txBox="1"/>
          <p:nvPr/>
        </p:nvSpPr>
        <p:spPr>
          <a:xfrm>
            <a:off x="8872695" y="1391234"/>
            <a:ext cx="26915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b="1" dirty="0" smtClean="0"/>
              <a:t>Auto-jugement</a:t>
            </a:r>
          </a:p>
          <a:p>
            <a:r>
              <a:rPr lang="fr-BE" sz="2400" b="1" dirty="0" smtClean="0"/>
              <a:t>Degrés de certitude</a:t>
            </a:r>
            <a:endParaRPr lang="fr-BE" sz="2400" b="1" dirty="0"/>
          </a:p>
        </p:txBody>
      </p:sp>
    </p:spTree>
    <p:extLst>
      <p:ext uri="{BB962C8B-B14F-4D97-AF65-F5344CB8AC3E}">
        <p14:creationId xmlns:p14="http://schemas.microsoft.com/office/powerpoint/2010/main" val="4104488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460342" y="0"/>
            <a:ext cx="734970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BE" sz="4000" b="1" dirty="0" smtClean="0"/>
              <a:t>Définition de </a:t>
            </a:r>
            <a:r>
              <a:rPr lang="fr-BE" sz="4000" b="1" dirty="0" err="1" smtClean="0">
                <a:solidFill>
                  <a:srgbClr val="000099"/>
                </a:solidFill>
              </a:rPr>
              <a:t>M</a:t>
            </a:r>
            <a:r>
              <a:rPr lang="fr-BE" sz="4000" b="1" dirty="0" err="1" smtClean="0"/>
              <a:t>éta</a:t>
            </a:r>
            <a:r>
              <a:rPr lang="fr-BE" sz="4000" b="1" dirty="0" err="1" smtClean="0">
                <a:solidFill>
                  <a:srgbClr val="000099"/>
                </a:solidFill>
              </a:rPr>
              <a:t>C</a:t>
            </a:r>
            <a:r>
              <a:rPr lang="fr-BE" sz="4000" b="1" dirty="0" err="1" smtClean="0"/>
              <a:t>ognition</a:t>
            </a:r>
            <a:r>
              <a:rPr lang="fr-BE" sz="4000" b="1" dirty="0" smtClean="0"/>
              <a:t> (</a:t>
            </a:r>
            <a:r>
              <a:rPr lang="fr-BE" sz="4000" b="1" dirty="0" smtClean="0">
                <a:solidFill>
                  <a:srgbClr val="000099"/>
                </a:solidFill>
              </a:rPr>
              <a:t>MC</a:t>
            </a:r>
            <a:r>
              <a:rPr lang="fr-BE" sz="4000" b="1" dirty="0" smtClean="0"/>
              <a:t>)</a:t>
            </a:r>
          </a:p>
          <a:p>
            <a:pPr algn="ctr"/>
            <a:r>
              <a:rPr lang="fr-BE" b="1" dirty="0" smtClean="0"/>
              <a:t>Leclercq, 2017 (inspiré de Leclercq &amp; </a:t>
            </a:r>
            <a:r>
              <a:rPr lang="fr-BE" b="1" dirty="0" err="1" smtClean="0"/>
              <a:t>Poumay</a:t>
            </a:r>
            <a:r>
              <a:rPr lang="fr-BE" b="1" dirty="0" smtClean="0"/>
              <a:t>, 2018)</a:t>
            </a:r>
            <a:endParaRPr lang="fr-BE" b="1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/>
          <a:srcRect t="6934" b="62608"/>
          <a:stretch/>
        </p:blipFill>
        <p:spPr>
          <a:xfrm>
            <a:off x="1287872" y="1029067"/>
            <a:ext cx="8835822" cy="1516033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/>
          <a:srcRect t="38146" b="26446"/>
          <a:stretch/>
        </p:blipFill>
        <p:spPr>
          <a:xfrm>
            <a:off x="1269584" y="2543320"/>
            <a:ext cx="8885521" cy="177232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929752" y="4365356"/>
            <a:ext cx="244279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1200" b="1" dirty="0" err="1" smtClean="0">
                <a:solidFill>
                  <a:srgbClr val="000099"/>
                </a:solidFill>
              </a:rPr>
              <a:t>auto</a:t>
            </a:r>
            <a:r>
              <a:rPr lang="fr-BE" sz="2000" b="1" dirty="0" err="1" smtClean="0">
                <a:solidFill>
                  <a:srgbClr val="000099"/>
                </a:solidFill>
              </a:rPr>
              <a:t>jugement</a:t>
            </a:r>
            <a:r>
              <a:rPr lang="fr-BE" sz="2000" b="1" dirty="0" smtClean="0">
                <a:solidFill>
                  <a:srgbClr val="000099"/>
                </a:solidFill>
              </a:rPr>
              <a:t> </a:t>
            </a:r>
          </a:p>
          <a:p>
            <a:r>
              <a:rPr lang="fr-BE" sz="1200" b="1" dirty="0" smtClean="0">
                <a:solidFill>
                  <a:srgbClr val="000099"/>
                </a:solidFill>
              </a:rPr>
              <a:t>auto</a:t>
            </a:r>
            <a:r>
              <a:rPr lang="fr-BE" sz="2000" b="1" dirty="0" smtClean="0">
                <a:solidFill>
                  <a:srgbClr val="000099"/>
                </a:solidFill>
              </a:rPr>
              <a:t>diagnostic </a:t>
            </a:r>
          </a:p>
          <a:p>
            <a:r>
              <a:rPr lang="fr-BE" sz="1200" b="1" dirty="0" smtClean="0">
                <a:solidFill>
                  <a:srgbClr val="000099"/>
                </a:solidFill>
              </a:rPr>
              <a:t>auto</a:t>
            </a:r>
            <a:r>
              <a:rPr lang="fr-BE" sz="2000" b="1" dirty="0" smtClean="0">
                <a:solidFill>
                  <a:srgbClr val="000099"/>
                </a:solidFill>
              </a:rPr>
              <a:t>régulation</a:t>
            </a:r>
            <a:endParaRPr lang="fr-BE" sz="2000" b="1" dirty="0">
              <a:solidFill>
                <a:srgbClr val="000099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0" y="507831"/>
            <a:ext cx="194463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800" b="1" dirty="0" smtClean="0"/>
              <a:t>        </a:t>
            </a:r>
            <a:r>
              <a:rPr lang="fr-BE" sz="2800" b="1" dirty="0" smtClean="0">
                <a:solidFill>
                  <a:srgbClr val="000099"/>
                </a:solidFill>
              </a:rPr>
              <a:t>A </a:t>
            </a:r>
          </a:p>
          <a:p>
            <a:r>
              <a:rPr lang="fr-BE" sz="2800" b="1" dirty="0" smtClean="0">
                <a:solidFill>
                  <a:srgbClr val="000099"/>
                </a:solidFill>
              </a:rPr>
              <a:t>3 moments 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121490" y="2413820"/>
            <a:ext cx="136287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000" b="1" dirty="0" smtClean="0"/>
              <a:t>Ex : passer </a:t>
            </a:r>
          </a:p>
          <a:p>
            <a:r>
              <a:rPr lang="fr-BE" sz="2000" b="1" dirty="0" smtClean="0"/>
              <a:t>un examen</a:t>
            </a:r>
          </a:p>
          <a:p>
            <a:r>
              <a:rPr lang="fr-BE" sz="2000" b="1" dirty="0" smtClean="0"/>
              <a:t> écrit</a:t>
            </a:r>
            <a:endParaRPr lang="fr-BE" sz="2000" b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-41149" y="4119755"/>
            <a:ext cx="20505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800" b="1" dirty="0">
                <a:solidFill>
                  <a:srgbClr val="000099"/>
                </a:solidFill>
              </a:rPr>
              <a:t>3</a:t>
            </a:r>
            <a:r>
              <a:rPr lang="fr-BE" sz="2800" b="1" dirty="0" smtClean="0">
                <a:solidFill>
                  <a:srgbClr val="000099"/>
                </a:solidFill>
              </a:rPr>
              <a:t> </a:t>
            </a:r>
            <a:r>
              <a:rPr lang="fr-BE" sz="2800" b="1" dirty="0">
                <a:solidFill>
                  <a:srgbClr val="000099"/>
                </a:solidFill>
              </a:rPr>
              <a:t>opérations</a:t>
            </a:r>
            <a:endParaRPr lang="fr-BE" sz="2800" dirty="0"/>
          </a:p>
        </p:txBody>
      </p:sp>
      <p:sp>
        <p:nvSpPr>
          <p:cNvPr id="12" name="Rectangle 11"/>
          <p:cNvSpPr/>
          <p:nvPr/>
        </p:nvSpPr>
        <p:spPr>
          <a:xfrm>
            <a:off x="4916398" y="4329893"/>
            <a:ext cx="23317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1200" b="1" dirty="0" err="1" smtClean="0">
                <a:solidFill>
                  <a:srgbClr val="000099"/>
                </a:solidFill>
              </a:rPr>
              <a:t>auto</a:t>
            </a:r>
            <a:r>
              <a:rPr lang="fr-BE" sz="2000" b="1" dirty="0" err="1" smtClean="0">
                <a:solidFill>
                  <a:srgbClr val="000099"/>
                </a:solidFill>
              </a:rPr>
              <a:t>jugement</a:t>
            </a:r>
            <a:r>
              <a:rPr lang="fr-BE" sz="2000" b="1" dirty="0" smtClean="0">
                <a:solidFill>
                  <a:srgbClr val="000099"/>
                </a:solidFill>
              </a:rPr>
              <a:t> </a:t>
            </a:r>
          </a:p>
          <a:p>
            <a:r>
              <a:rPr lang="fr-BE" sz="1200" b="1" dirty="0" smtClean="0">
                <a:solidFill>
                  <a:srgbClr val="000099"/>
                </a:solidFill>
              </a:rPr>
              <a:t>auto</a:t>
            </a:r>
            <a:r>
              <a:rPr lang="fr-BE" sz="2000" b="1" dirty="0" smtClean="0">
                <a:solidFill>
                  <a:srgbClr val="000099"/>
                </a:solidFill>
              </a:rPr>
              <a:t>diagnostic </a:t>
            </a:r>
          </a:p>
          <a:p>
            <a:r>
              <a:rPr lang="fr-BE" sz="1200" b="1" dirty="0" smtClean="0">
                <a:solidFill>
                  <a:srgbClr val="000099"/>
                </a:solidFill>
              </a:rPr>
              <a:t>auto</a:t>
            </a:r>
            <a:r>
              <a:rPr lang="fr-BE" sz="2000" b="1" dirty="0" smtClean="0">
                <a:solidFill>
                  <a:srgbClr val="000099"/>
                </a:solidFill>
              </a:rPr>
              <a:t>régulation</a:t>
            </a:r>
            <a:endParaRPr lang="fr-BE" sz="2000" b="1" dirty="0">
              <a:solidFill>
                <a:srgbClr val="000099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139861" y="4315646"/>
            <a:ext cx="23317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1200" b="1" dirty="0" err="1" smtClean="0">
                <a:solidFill>
                  <a:srgbClr val="000099"/>
                </a:solidFill>
              </a:rPr>
              <a:t>auto</a:t>
            </a:r>
            <a:r>
              <a:rPr lang="fr-BE" sz="2000" b="1" dirty="0" err="1" smtClean="0">
                <a:solidFill>
                  <a:srgbClr val="000099"/>
                </a:solidFill>
              </a:rPr>
              <a:t>jugement</a:t>
            </a:r>
            <a:r>
              <a:rPr lang="fr-BE" sz="2000" b="1" dirty="0" smtClean="0">
                <a:solidFill>
                  <a:srgbClr val="000099"/>
                </a:solidFill>
              </a:rPr>
              <a:t> </a:t>
            </a:r>
          </a:p>
          <a:p>
            <a:r>
              <a:rPr lang="fr-BE" sz="1200" b="1" dirty="0" smtClean="0">
                <a:solidFill>
                  <a:srgbClr val="000099"/>
                </a:solidFill>
              </a:rPr>
              <a:t>auto</a:t>
            </a:r>
            <a:r>
              <a:rPr lang="fr-BE" sz="2000" b="1" dirty="0" smtClean="0">
                <a:solidFill>
                  <a:srgbClr val="000099"/>
                </a:solidFill>
              </a:rPr>
              <a:t>diagnostic </a:t>
            </a:r>
          </a:p>
          <a:p>
            <a:r>
              <a:rPr lang="fr-BE" sz="1200" b="1" dirty="0" smtClean="0">
                <a:solidFill>
                  <a:srgbClr val="000099"/>
                </a:solidFill>
              </a:rPr>
              <a:t>auto</a:t>
            </a:r>
            <a:r>
              <a:rPr lang="fr-BE" sz="2000" b="1" dirty="0" smtClean="0">
                <a:solidFill>
                  <a:srgbClr val="000099"/>
                </a:solidFill>
              </a:rPr>
              <a:t>régulation</a:t>
            </a:r>
            <a:endParaRPr lang="fr-BE" sz="2000" b="1" dirty="0">
              <a:solidFill>
                <a:srgbClr val="000099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10288" y="5535095"/>
            <a:ext cx="62913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800" b="1" dirty="0" smtClean="0">
                <a:solidFill>
                  <a:srgbClr val="000099"/>
                </a:solidFill>
              </a:rPr>
              <a:t>2 objets : Produit (réponse) &amp; Processus  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-24848" y="5956020"/>
            <a:ext cx="65365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800" b="1" dirty="0">
                <a:solidFill>
                  <a:srgbClr val="000099"/>
                </a:solidFill>
              </a:rPr>
              <a:t>2 </a:t>
            </a:r>
            <a:r>
              <a:rPr lang="fr-BE" sz="2800" b="1" dirty="0" smtClean="0">
                <a:solidFill>
                  <a:srgbClr val="000099"/>
                </a:solidFill>
              </a:rPr>
              <a:t>situations : apprentissage &amp; évaluation  </a:t>
            </a:r>
            <a:endParaRPr lang="fr-BE" sz="2800" dirty="0"/>
          </a:p>
        </p:txBody>
      </p:sp>
      <p:sp>
        <p:nvSpPr>
          <p:cNvPr id="17" name="ZoneTexte 16"/>
          <p:cNvSpPr txBox="1"/>
          <p:nvPr/>
        </p:nvSpPr>
        <p:spPr>
          <a:xfrm>
            <a:off x="6419026" y="4194606"/>
            <a:ext cx="12564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000" b="1" dirty="0" smtClean="0"/>
              <a:t>Réponses</a:t>
            </a:r>
            <a:r>
              <a:rPr lang="fr-BE" dirty="0" smtClean="0"/>
              <a:t> </a:t>
            </a:r>
            <a:endParaRPr lang="fr-BE" dirty="0"/>
          </a:p>
        </p:txBody>
      </p:sp>
      <p:sp>
        <p:nvSpPr>
          <p:cNvPr id="18" name="ZoneTexte 17"/>
          <p:cNvSpPr txBox="1"/>
          <p:nvPr/>
        </p:nvSpPr>
        <p:spPr>
          <a:xfrm>
            <a:off x="6333490" y="4577255"/>
            <a:ext cx="13420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000" b="1" dirty="0" smtClean="0">
                <a:solidFill>
                  <a:srgbClr val="FF0000"/>
                </a:solidFill>
              </a:rPr>
              <a:t>Certitudes</a:t>
            </a:r>
            <a:r>
              <a:rPr lang="fr-BE" dirty="0" smtClean="0"/>
              <a:t> </a:t>
            </a:r>
            <a:endParaRPr lang="fr-BE" dirty="0"/>
          </a:p>
        </p:txBody>
      </p:sp>
      <p:cxnSp>
        <p:nvCxnSpPr>
          <p:cNvPr id="5" name="Connecteur droit 4"/>
          <p:cNvCxnSpPr/>
          <p:nvPr/>
        </p:nvCxnSpPr>
        <p:spPr>
          <a:xfrm>
            <a:off x="7646965" y="4329893"/>
            <a:ext cx="0" cy="1402043"/>
          </a:xfrm>
          <a:prstGeom prst="line">
            <a:avLst/>
          </a:prstGeom>
          <a:ln w="571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6546821" y="5578442"/>
            <a:ext cx="26253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BE" b="1" dirty="0" smtClean="0"/>
              <a:t>Feedback &amp; débat sur les </a:t>
            </a:r>
          </a:p>
          <a:p>
            <a:pPr algn="ctr"/>
            <a:r>
              <a:rPr lang="fr-BE" b="1" dirty="0" smtClean="0"/>
              <a:t>Réponses Correctes</a:t>
            </a:r>
            <a:endParaRPr lang="fr-BE" b="1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(2018). Métacognition et Métadécision de témoins dans l'application de la RCP. Printemps Pédagogique en Sciences de la Santé. SimUSanté Univ. Amiens.  </a:t>
            </a:r>
            <a:endParaRPr lang="fr-BE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9F63D-E1DA-4F2E-B34D-392CCE666DE1}" type="slidenum">
              <a:rPr lang="fr-BE" smtClean="0"/>
              <a:t>6</a:t>
            </a:fld>
            <a:endParaRPr lang="fr-BE"/>
          </a:p>
        </p:txBody>
      </p:sp>
      <p:sp>
        <p:nvSpPr>
          <p:cNvPr id="24" name="Flèche vers le bas 23"/>
          <p:cNvSpPr/>
          <p:nvPr/>
        </p:nvSpPr>
        <p:spPr>
          <a:xfrm rot="10800000">
            <a:off x="7404649" y="4977364"/>
            <a:ext cx="484632" cy="60107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41832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(2018). Métacognition et Métadécision de témoins dans l'application de la RCP. Printemps Pédagogique en Sciences de la Santé. SimUSanté Univ. Amiens.  </a:t>
            </a:r>
            <a:endParaRPr lang="fr-BE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9F63D-E1DA-4F2E-B34D-392CCE666DE1}" type="slidenum">
              <a:rPr lang="fr-BE" smtClean="0"/>
              <a:t>7</a:t>
            </a:fld>
            <a:endParaRPr lang="fr-BE"/>
          </a:p>
        </p:txBody>
      </p:sp>
      <p:sp>
        <p:nvSpPr>
          <p:cNvPr id="4" name="ZoneTexte 3"/>
          <p:cNvSpPr txBox="1"/>
          <p:nvPr/>
        </p:nvSpPr>
        <p:spPr>
          <a:xfrm>
            <a:off x="1282840" y="983753"/>
            <a:ext cx="51467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3200" b="1" dirty="0" smtClean="0"/>
              <a:t>1. La métacognition - Théorie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282840" y="1806733"/>
            <a:ext cx="78976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3200" b="1" dirty="0" smtClean="0"/>
              <a:t>2. La métacognition données expérimentales </a:t>
            </a:r>
            <a:endParaRPr lang="fr-BE" sz="3200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1282840" y="2629713"/>
            <a:ext cx="53510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3200" b="1" dirty="0" smtClean="0"/>
              <a:t>3. La </a:t>
            </a:r>
            <a:r>
              <a:rPr lang="fr-BE" sz="3200" b="1" dirty="0" err="1" smtClean="0"/>
              <a:t>métaDécision</a:t>
            </a:r>
            <a:r>
              <a:rPr lang="fr-BE" sz="3200" b="1" dirty="0" smtClean="0"/>
              <a:t> en urgence</a:t>
            </a:r>
            <a:endParaRPr lang="fr-BE" sz="3200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1282840" y="3496766"/>
            <a:ext cx="97931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3200" b="1" dirty="0" smtClean="0"/>
              <a:t>4. La </a:t>
            </a:r>
            <a:r>
              <a:rPr lang="fr-BE" sz="3200" b="1" dirty="0" err="1" smtClean="0"/>
              <a:t>métadécision</a:t>
            </a:r>
            <a:r>
              <a:rPr lang="fr-BE" sz="3200" b="1" dirty="0" smtClean="0"/>
              <a:t> en urgence : données expérimentales</a:t>
            </a:r>
            <a:endParaRPr lang="fr-BE" sz="3200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3537432" y="186634"/>
            <a:ext cx="29177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3200" b="1" dirty="0" smtClean="0"/>
              <a:t>Plan de l’exposé</a:t>
            </a:r>
            <a:endParaRPr lang="fr-BE" sz="3200" b="1" dirty="0"/>
          </a:p>
        </p:txBody>
      </p:sp>
      <p:sp>
        <p:nvSpPr>
          <p:cNvPr id="9" name="Ellipse 8"/>
          <p:cNvSpPr/>
          <p:nvPr/>
        </p:nvSpPr>
        <p:spPr>
          <a:xfrm>
            <a:off x="962090" y="1594389"/>
            <a:ext cx="8517576" cy="103532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31973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(2018). Métacognition et Métadécision de témoins dans l'application de la RCP. Printemps Pédagogique en Sciences de la Santé. SimUSanté Univ. Amiens.  </a:t>
            </a:r>
            <a:endParaRPr lang="fr-BE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9F63D-E1DA-4F2E-B34D-392CCE666DE1}" type="slidenum">
              <a:rPr lang="fr-BE" smtClean="0"/>
              <a:t>8</a:t>
            </a:fld>
            <a:endParaRPr lang="fr-BE"/>
          </a:p>
        </p:txBody>
      </p:sp>
      <p:sp>
        <p:nvSpPr>
          <p:cNvPr id="10" name="ZoneTexte 9"/>
          <p:cNvSpPr txBox="1"/>
          <p:nvPr/>
        </p:nvSpPr>
        <p:spPr>
          <a:xfrm>
            <a:off x="162046" y="0"/>
            <a:ext cx="49831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b="1" dirty="0" smtClean="0"/>
              <a:t>B &amp; D     </a:t>
            </a:r>
          </a:p>
          <a:p>
            <a:r>
              <a:rPr lang="fr-BE" sz="2800" b="1" dirty="0" smtClean="0"/>
              <a:t>Les 5 Q « Embolie »</a:t>
            </a:r>
          </a:p>
          <a:p>
            <a:r>
              <a:rPr lang="fr-BE" sz="2800" b="1" dirty="0" smtClean="0"/>
              <a:t>115 réponses</a:t>
            </a:r>
            <a:endParaRPr lang="fr-BE" sz="2800" b="1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2"/>
          <a:srcRect l="72882" t="15297" r="4733" b="43132"/>
          <a:stretch/>
        </p:blipFill>
        <p:spPr>
          <a:xfrm>
            <a:off x="4097437" y="23331"/>
            <a:ext cx="6910087" cy="6562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94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(2018). Métacognition et Métadécision de témoins dans l'application de la RCP. Printemps Pédagogique en Sciences de la Santé. SimUSanté Univ. Amiens.  </a:t>
            </a:r>
            <a:endParaRPr lang="fr-BE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9F63D-E1DA-4F2E-B34D-392CCE666DE1}" type="slidenum">
              <a:rPr lang="fr-BE" smtClean="0"/>
              <a:t>9</a:t>
            </a:fld>
            <a:endParaRPr lang="fr-BE"/>
          </a:p>
        </p:txBody>
      </p:sp>
      <p:sp>
        <p:nvSpPr>
          <p:cNvPr id="4" name="ZoneTexte 3"/>
          <p:cNvSpPr txBox="1"/>
          <p:nvPr/>
        </p:nvSpPr>
        <p:spPr>
          <a:xfrm>
            <a:off x="1282840" y="983753"/>
            <a:ext cx="51467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3200" b="1" dirty="0" smtClean="0"/>
              <a:t>1. La métacognition - Théorie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282840" y="1806733"/>
            <a:ext cx="78976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3200" b="1" dirty="0" smtClean="0"/>
              <a:t>2. La métacognition données expérimentales </a:t>
            </a:r>
            <a:endParaRPr lang="fr-BE" sz="3200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1282840" y="2629713"/>
            <a:ext cx="53510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3200" b="1" dirty="0" smtClean="0"/>
              <a:t>3. La </a:t>
            </a:r>
            <a:r>
              <a:rPr lang="fr-BE" sz="3200" b="1" dirty="0" err="1" smtClean="0"/>
              <a:t>métaDécision</a:t>
            </a:r>
            <a:r>
              <a:rPr lang="fr-BE" sz="3200" b="1" dirty="0" smtClean="0"/>
              <a:t> en urgence</a:t>
            </a:r>
            <a:endParaRPr lang="fr-BE" sz="3200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1282840" y="3496766"/>
            <a:ext cx="97931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3200" b="1" dirty="0" smtClean="0"/>
              <a:t>4. La </a:t>
            </a:r>
            <a:r>
              <a:rPr lang="fr-BE" sz="3200" b="1" dirty="0" err="1" smtClean="0"/>
              <a:t>métadécision</a:t>
            </a:r>
            <a:r>
              <a:rPr lang="fr-BE" sz="3200" b="1" dirty="0" smtClean="0"/>
              <a:t> en urgence : données expérimentales</a:t>
            </a:r>
            <a:endParaRPr lang="fr-BE" sz="3200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3537432" y="186634"/>
            <a:ext cx="29177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3200" b="1" dirty="0" smtClean="0"/>
              <a:t>Plan de l’exposé</a:t>
            </a:r>
            <a:endParaRPr lang="fr-BE" sz="3200" b="1" dirty="0"/>
          </a:p>
        </p:txBody>
      </p:sp>
      <p:sp>
        <p:nvSpPr>
          <p:cNvPr id="9" name="Ellipse 8"/>
          <p:cNvSpPr/>
          <p:nvPr/>
        </p:nvSpPr>
        <p:spPr>
          <a:xfrm>
            <a:off x="1109641" y="2391508"/>
            <a:ext cx="5493128" cy="103532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788211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2374</TotalTime>
  <Words>3382</Words>
  <Application>Microsoft Office PowerPoint</Application>
  <PresentationFormat>Grand écran</PresentationFormat>
  <Paragraphs>780</Paragraphs>
  <Slides>42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42</vt:i4>
      </vt:variant>
    </vt:vector>
  </HeadingPairs>
  <TitlesOfParts>
    <vt:vector size="48" baseType="lpstr">
      <vt:lpstr>Arial</vt:lpstr>
      <vt:lpstr>Calibri</vt:lpstr>
      <vt:lpstr>Calibri Light</vt:lpstr>
      <vt:lpstr>Times New Roman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Histoire de la Théorie des décisions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Dieudo</dc:creator>
  <cp:lastModifiedBy>d.leclercq@uliege.be</cp:lastModifiedBy>
  <cp:revision>158</cp:revision>
  <dcterms:created xsi:type="dcterms:W3CDTF">2018-03-16T04:47:32Z</dcterms:created>
  <dcterms:modified xsi:type="dcterms:W3CDTF">2020-08-11T10:37:19Z</dcterms:modified>
</cp:coreProperties>
</file>