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9975" cy="42808525"/>
  <p:notesSz cx="6834188" cy="9979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rome" initials="J" lastIdx="2" clrIdx="0"/>
  <p:cmAuthor id="1" name="Lanto Andriantsara" initials="L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0033CC"/>
    <a:srgbClr val="FF33CC"/>
    <a:srgbClr val="009999"/>
    <a:srgbClr val="FFCCCC"/>
    <a:srgbClr val="865900"/>
    <a:srgbClr val="9E6900"/>
    <a:srgbClr val="704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1310" autoAdjust="0"/>
    <p:restoredTop sz="99171" autoAdjust="0"/>
  </p:normalViewPr>
  <p:slideViewPr>
    <p:cSldViewPr snapToObjects="1">
      <p:cViewPr>
        <p:scale>
          <a:sx n="30" d="100"/>
          <a:sy n="30" d="100"/>
        </p:scale>
        <p:origin x="-282" y="4878"/>
      </p:cViewPr>
      <p:guideLst>
        <p:guide orient="horz" pos="13483"/>
        <p:guide pos="9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28" d="100"/>
          <a:sy n="28" d="100"/>
        </p:scale>
        <p:origin x="-1266" y="-78"/>
      </p:cViewPr>
      <p:guideLst>
        <p:guide orient="horz" pos="3144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t" anchorCtr="0" compatLnSpc="1">
            <a:prstTxWarp prst="textNoShape">
              <a:avLst/>
            </a:prstTxWarp>
          </a:bodyPr>
          <a:lstStyle>
            <a:lvl1pPr defTabSz="93303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3907" y="0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t" anchorCtr="0" compatLnSpc="1">
            <a:prstTxWarp prst="textNoShape">
              <a:avLst/>
            </a:prstTxWarp>
          </a:bodyPr>
          <a:lstStyle>
            <a:lvl1pPr algn="r" defTabSz="93303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37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b" anchorCtr="0" compatLnSpc="1">
            <a:prstTxWarp prst="textNoShape">
              <a:avLst/>
            </a:prstTxWarp>
          </a:bodyPr>
          <a:lstStyle>
            <a:lvl1pPr defTabSz="93303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3907" y="9480537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b" anchorCtr="0" compatLnSpc="1">
            <a:prstTxWarp prst="textNoShape">
              <a:avLst/>
            </a:prstTxWarp>
          </a:bodyPr>
          <a:lstStyle>
            <a:lvl1pPr algn="r" defTabSz="933031">
              <a:defRPr sz="1200"/>
            </a:lvl1pPr>
          </a:lstStyle>
          <a:p>
            <a:pPr>
              <a:defRPr/>
            </a:pPr>
            <a:fld id="{68DC2C0B-5010-4461-9CD4-F48E5EAEFD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64084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t" anchorCtr="0" compatLnSpc="1">
            <a:prstTxWarp prst="textNoShape">
              <a:avLst/>
            </a:prstTxWarp>
          </a:bodyPr>
          <a:lstStyle>
            <a:lvl1pPr defTabSz="93303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3907" y="0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t" anchorCtr="0" compatLnSpc="1">
            <a:prstTxWarp prst="textNoShape">
              <a:avLst/>
            </a:prstTxWarp>
          </a:bodyPr>
          <a:lstStyle>
            <a:lvl1pPr algn="r" defTabSz="93303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3913" y="749300"/>
            <a:ext cx="2646362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0908" y="4738045"/>
            <a:ext cx="5012372" cy="449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37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b" anchorCtr="0" compatLnSpc="1">
            <a:prstTxWarp prst="textNoShape">
              <a:avLst/>
            </a:prstTxWarp>
          </a:bodyPr>
          <a:lstStyle>
            <a:lvl1pPr defTabSz="93303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3907" y="9480537"/>
            <a:ext cx="2960281" cy="4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9" tIns="46694" rIns="93389" bIns="46694" numCol="1" anchor="b" anchorCtr="0" compatLnSpc="1">
            <a:prstTxWarp prst="textNoShape">
              <a:avLst/>
            </a:prstTxWarp>
          </a:bodyPr>
          <a:lstStyle>
            <a:lvl1pPr algn="r" defTabSz="933031">
              <a:defRPr sz="1200"/>
            </a:lvl1pPr>
          </a:lstStyle>
          <a:p>
            <a:pPr>
              <a:defRPr/>
            </a:pPr>
            <a:fld id="{608BC4E1-F47E-4B99-932D-02AA6078307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4434647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82342C-CA5A-4695-BBED-85C371672F64}" type="slidenum">
              <a:rPr lang="fr-FR" altLang="fr-FR" smtClean="0"/>
              <a:pPr/>
              <a:t>1</a:t>
            </a:fld>
            <a:endParaRPr lang="fr-FR" altLang="fr-FR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93913" y="749300"/>
            <a:ext cx="2646362" cy="3741738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0B418-9103-45CD-A0C4-20D6293F6147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517A9-74F0-4985-AB0A-BEFC61251B50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2269450" y="1430338"/>
            <a:ext cx="7000875" cy="366268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62063" y="1430338"/>
            <a:ext cx="20854987" cy="366268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61E67-7B3D-4F90-96FF-B7EDAE478AFB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60122-6FA3-42D5-B55E-ED1810243925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9A7EA-B580-449A-893C-CF38A2930920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270125" y="12371388"/>
            <a:ext cx="12793663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216188" y="12371388"/>
            <a:ext cx="12793662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FDCD8-2EFF-40CF-B482-A629A25E8D5C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ADF7B-3824-4497-A703-15D603CB6114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AE644-8D6A-4A89-A577-5C37EE38B7FE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A2D2-632A-455F-A34D-FB9F462374F7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F82C6-7DE8-4318-9E50-BF4D47AC94C8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B0AD8-3475-4600-BA63-98314235379C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2063" y="1430338"/>
            <a:ext cx="28008262" cy="95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32" tIns="199318" rIns="398632" bIns="1993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GB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25" y="12371388"/>
            <a:ext cx="25739725" cy="256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GB" smtClean="0"/>
              <a:t>Cliquez pour modifier les styles du texte du masque</a:t>
            </a:r>
          </a:p>
          <a:p>
            <a:pPr lvl="1"/>
            <a:r>
              <a:rPr lang="fr-FR" altLang="en-GB" smtClean="0"/>
              <a:t>Deuxième niveau</a:t>
            </a:r>
          </a:p>
          <a:p>
            <a:pPr lvl="2"/>
            <a:r>
              <a:rPr lang="fr-FR" altLang="en-GB" smtClean="0"/>
              <a:t>Troisième niveau</a:t>
            </a:r>
          </a:p>
          <a:p>
            <a:pPr lvl="3"/>
            <a:r>
              <a:rPr lang="fr-FR" altLang="en-GB" smtClean="0"/>
              <a:t>Quatrième niveau</a:t>
            </a:r>
          </a:p>
          <a:p>
            <a:pPr lvl="4"/>
            <a:r>
              <a:rPr lang="fr-FR" altLang="en-GB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0125" y="39001700"/>
            <a:ext cx="6308725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>
            <a:lvl1pPr>
              <a:defRPr sz="6200">
                <a:latin typeface="Times" pitchFamily="18" charset="0"/>
              </a:defRPr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9001700"/>
            <a:ext cx="958850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>
            <a:lvl1pPr algn="ctr">
              <a:defRPr sz="6200">
                <a:latin typeface="Times" pitchFamily="18" charset="0"/>
              </a:defRPr>
            </a:lvl1pPr>
          </a:lstStyle>
          <a:p>
            <a:pPr>
              <a:defRPr/>
            </a:pPr>
            <a:endParaRPr lang="fr-FR" alt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701125" y="39001700"/>
            <a:ext cx="6308725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8632" tIns="199318" rIns="398632" bIns="199318" numCol="1" anchor="t" anchorCtr="0" compatLnSpc="1">
            <a:prstTxWarp prst="textNoShape">
              <a:avLst/>
            </a:prstTxWarp>
          </a:bodyPr>
          <a:lstStyle>
            <a:lvl1pPr algn="r">
              <a:defRPr sz="6200">
                <a:latin typeface="Times" pitchFamily="18" charset="0"/>
              </a:defRPr>
            </a:lvl1pPr>
          </a:lstStyle>
          <a:p>
            <a:pPr>
              <a:defRPr/>
            </a:pPr>
            <a:fld id="{E56B4D9E-F1D1-4462-8289-F74C14FD7865}" type="slidenum">
              <a:rPr lang="fr-FR" altLang="en-GB"/>
              <a:pPr>
                <a:defRPr/>
              </a:pPr>
              <a:t>‹N°›</a:t>
            </a:fld>
            <a:endParaRPr lang="fr-FR" alt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2pPr>
      <a:lvl3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3pPr>
      <a:lvl4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4pPr>
      <a:lvl5pPr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5pPr>
      <a:lvl6pPr marL="4572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6pPr>
      <a:lvl7pPr marL="9144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7pPr>
      <a:lvl8pPr marL="13716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8pPr>
      <a:lvl9pPr marL="1828800" algn="ctr" defTabSz="3984625" rtl="0" eaLnBrk="0" fontAlgn="base" hangingPunct="0">
        <a:spcBef>
          <a:spcPct val="0"/>
        </a:spcBef>
        <a:spcAft>
          <a:spcPct val="0"/>
        </a:spcAft>
        <a:defRPr sz="19300">
          <a:solidFill>
            <a:schemeClr val="tx2"/>
          </a:solidFill>
          <a:latin typeface="Times" pitchFamily="18" charset="0"/>
        </a:defRPr>
      </a:lvl9pPr>
    </p:titleStyle>
    <p:bodyStyle>
      <a:lvl1pPr marL="1493838" indent="-1493838" algn="l" defTabSz="3984625" rtl="0" eaLnBrk="0" fontAlgn="base" hangingPunct="0">
        <a:spcBef>
          <a:spcPct val="20000"/>
        </a:spcBef>
        <a:spcAft>
          <a:spcPct val="0"/>
        </a:spcAft>
        <a:buChar char="•"/>
        <a:defRPr sz="14000">
          <a:solidFill>
            <a:schemeClr val="tx1"/>
          </a:solidFill>
          <a:latin typeface="+mn-lt"/>
          <a:ea typeface="+mn-ea"/>
          <a:cs typeface="+mn-cs"/>
        </a:defRPr>
      </a:lvl1pPr>
      <a:lvl2pPr marL="3241675" indent="-1246188" algn="l" defTabSz="3984625" rtl="0" eaLnBrk="0" fontAlgn="base" hangingPunct="0">
        <a:spcBef>
          <a:spcPct val="20000"/>
        </a:spcBef>
        <a:spcAft>
          <a:spcPct val="0"/>
        </a:spcAft>
        <a:buChar char="–"/>
        <a:defRPr sz="12300">
          <a:solidFill>
            <a:schemeClr val="tx1"/>
          </a:solidFill>
          <a:latin typeface="+mn-lt"/>
        </a:defRPr>
      </a:lvl2pPr>
      <a:lvl3pPr marL="4981575" indent="-996950" algn="l" defTabSz="3984625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977063" indent="-996950" algn="l" defTabSz="3984625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9662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4234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8806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3378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795000" indent="-990600" algn="l" defTabSz="3984625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jpeg"/><Relationship Id="rId4" Type="http://schemas.openxmlformats.org/officeDocument/2006/relationships/oleObject" Target="../embeddings/Document_Microsoft_Office_Word_97_-_20031.doc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4"/>
          <p:cNvSpPr>
            <a:spLocks noChangeArrowheads="1"/>
          </p:cNvSpPr>
          <p:nvPr/>
        </p:nvSpPr>
        <p:spPr bwMode="auto">
          <a:xfrm>
            <a:off x="15628243" y="6556674"/>
            <a:ext cx="12277725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9693" tIns="192240" rIns="369693" bIns="192240"/>
          <a:lstStyle/>
          <a:p>
            <a:pPr indent="782638" algn="just" defTabSz="3756025">
              <a:buClr>
                <a:srgbClr val="FF6600"/>
              </a:buClr>
              <a:buFont typeface="Wingdings" pitchFamily="2" charset="2"/>
              <a:buChar char="l"/>
            </a:pPr>
            <a:endParaRPr lang="fr-FR" altLang="fr-FR" sz="3200">
              <a:latin typeface="Helvetica"/>
              <a:cs typeface="Arial" pitchFamily="34" charset="0"/>
            </a:endParaRPr>
          </a:p>
        </p:txBody>
      </p:sp>
      <p:sp>
        <p:nvSpPr>
          <p:cNvPr id="2052" name="Rectangle 36"/>
          <p:cNvSpPr>
            <a:spLocks noChangeArrowheads="1"/>
          </p:cNvSpPr>
          <p:nvPr/>
        </p:nvSpPr>
        <p:spPr bwMode="auto">
          <a:xfrm>
            <a:off x="674763" y="8226798"/>
            <a:ext cx="23538232" cy="5184576"/>
          </a:xfrm>
          <a:prstGeom prst="rect">
            <a:avLst/>
          </a:prstGeom>
          <a:noFill/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defTabSz="3752850">
              <a:lnSpc>
                <a:spcPct val="130000"/>
              </a:lnSpc>
              <a:spcBef>
                <a:spcPts val="0"/>
              </a:spcBef>
              <a:buClr>
                <a:srgbClr val="FF6600"/>
              </a:buClr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Exotic fodder trees are introduced in South Madagascar (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Manombo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 to support the increasing population of small ruminants : (1)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Leucaena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leucocephala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(Lam), (2)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L.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pallida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Britton et Rose, (3)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Cajanus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cajan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(L.)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Druce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(4)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L.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diversifolia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Schlecht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Benth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and (5)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Morus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alba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L.. To improve the development of these shrubs while respecting the environment and to comply with farmer’s work and their economical investment, a technique using soil microorganisms, especially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endomycorrhizae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could be used to increase forage production and quality. Endomycorrhizae facilitate the acquisition of minerals by plants, especially P which is a non-renewable nutrient with a low mobility. The aim of this study is to describe the natural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endomycorrhizae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colonization of the above-mentioned fodder species under the local conditions in South Madagascar.  Profiles of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endomycorrhizae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consortia were drawn for the 5 new species.</a:t>
            </a:r>
            <a:endParaRPr lang="fr-BE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75" name="AutoShape 35"/>
          <p:cNvSpPr>
            <a:spLocks noChangeArrowheads="1"/>
          </p:cNvSpPr>
          <p:nvPr/>
        </p:nvSpPr>
        <p:spPr bwMode="auto">
          <a:xfrm>
            <a:off x="3083045" y="106663"/>
            <a:ext cx="23866254" cy="649077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9693" tIns="192240" rIns="369693" bIns="192240">
            <a:spAutoFit/>
          </a:bodyPr>
          <a:lstStyle/>
          <a:p>
            <a:pPr algn="ctr" defTabSz="3754438" eaLnBrk="1" hangingPunct="1"/>
            <a:endParaRPr lang="en-US" sz="4800" dirty="0" smtClean="0">
              <a:latin typeface="Arial" pitchFamily="34" charset="0"/>
              <a:cs typeface="Arial" pitchFamily="34" charset="0"/>
            </a:endParaRPr>
          </a:p>
          <a:p>
            <a:pPr algn="ctr" defTabSz="3754438" eaLnBrk="1" hangingPunct="1"/>
            <a:r>
              <a:rPr lang="en-US" sz="4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Introduction of new species of fodder shrubs in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Manombo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(Southern part of Madagascar): An </a:t>
            </a:r>
            <a:r>
              <a:rPr lang="en-US" sz="4800" b="1" dirty="0" err="1" smtClean="0">
                <a:latin typeface="Arial" pitchFamily="34" charset="0"/>
                <a:cs typeface="Arial" pitchFamily="34" charset="0"/>
              </a:rPr>
              <a:t>endomycorrhizae</a:t>
            </a: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 symbiosis study</a:t>
            </a:r>
          </a:p>
          <a:p>
            <a:pPr algn="ctr" defTabSz="3754438" eaLnBrk="1" hangingPunct="1"/>
            <a:r>
              <a:rPr lang="fr-BE" sz="4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BE" sz="4800" dirty="0" smtClean="0">
                <a:latin typeface="Arial" pitchFamily="34" charset="0"/>
                <a:cs typeface="Arial" pitchFamily="34" charset="0"/>
              </a:rPr>
            </a:br>
            <a:r>
              <a:rPr lang="en-US" sz="4400" dirty="0" smtClean="0">
                <a:latin typeface="Arial" pitchFamily="34" charset="0"/>
                <a:cs typeface="Arial" pitchFamily="34" charset="0"/>
              </a:rPr>
              <a:t>RAZAFIMANDIMBY L</a:t>
            </a:r>
            <a:r>
              <a:rPr lang="fr-BE" sz="4800" baseline="30000" dirty="0" smtClean="0"/>
              <a:t>a</a:t>
            </a:r>
            <a:r>
              <a:rPr lang="fr-BE" sz="4800" baseline="30000" dirty="0"/>
              <a:t>b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*,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Bindelle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J</a:t>
            </a:r>
            <a:r>
              <a:rPr lang="fr-BE" sz="4800" baseline="30000" dirty="0"/>
              <a:t>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Rasolomampianina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R</a:t>
            </a:r>
            <a:r>
              <a:rPr lang="fr-BE" sz="4800" baseline="30000" dirty="0"/>
              <a:t>b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6" defTabSz="3754438"/>
            <a:r>
              <a:rPr lang="fr-BE" sz="4800" baseline="30000" dirty="0" smtClean="0"/>
              <a:t>a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University of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Liège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Gembloux Agro-Bio Tech, Animal Science Unit , 2, Passage des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Déportés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B-5030 Gembloux,</a:t>
            </a:r>
          </a:p>
          <a:p>
            <a:pPr lvl="6" defTabSz="3754438"/>
            <a:r>
              <a:rPr lang="fr-BE" sz="4800" baseline="30000" dirty="0" smtClean="0"/>
              <a:t>b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Centre National de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Recherche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environnementale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(CNRE), Madagascar, Tananarive (101)</a:t>
            </a:r>
          </a:p>
          <a:p>
            <a:pPr lvl="6" defTabSz="3754438"/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6" defTabSz="3754438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*Corresponding author:  </a:t>
            </a:r>
            <a:r>
              <a:rPr lang="en-US" sz="28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larazafimandimby@student.ulg.ac.be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Tél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+32 (0) 81 622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494 </a:t>
            </a:r>
            <a:endParaRPr lang="fr-FR" altLang="fr-FR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372" name="Rectangle 132"/>
          <p:cNvSpPr>
            <a:spLocks noChangeArrowheads="1"/>
          </p:cNvSpPr>
          <p:nvPr/>
        </p:nvSpPr>
        <p:spPr bwMode="auto">
          <a:xfrm>
            <a:off x="17791484" y="13772034"/>
            <a:ext cx="10044112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err="1" smtClean="0">
                <a:solidFill>
                  <a:srgbClr val="606060"/>
                </a:solidFill>
                <a:latin typeface="Helvetica"/>
                <a:cs typeface="Times New Roman" pitchFamily="18" charset="0"/>
              </a:rPr>
              <a:t>Results</a:t>
            </a:r>
            <a:endParaRPr lang="fr-FR" sz="5400" b="1" dirty="0">
              <a:solidFill>
                <a:srgbClr val="606060"/>
              </a:solidFill>
              <a:latin typeface="Helvetica"/>
            </a:endParaRPr>
          </a:p>
        </p:txBody>
      </p:sp>
      <p:sp>
        <p:nvSpPr>
          <p:cNvPr id="10380" name="Rectangle 140"/>
          <p:cNvSpPr>
            <a:spLocks noChangeArrowheads="1"/>
          </p:cNvSpPr>
          <p:nvPr/>
        </p:nvSpPr>
        <p:spPr bwMode="auto">
          <a:xfrm>
            <a:off x="3366964" y="13772034"/>
            <a:ext cx="9288463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err="1" smtClean="0">
                <a:solidFill>
                  <a:srgbClr val="606060"/>
                </a:solidFill>
                <a:latin typeface="Helvetica"/>
                <a:cs typeface="Times New Roman" pitchFamily="18" charset="0"/>
              </a:rPr>
              <a:t>Materiels</a:t>
            </a:r>
            <a:r>
              <a:rPr lang="fr-FR" sz="5400" b="1" dirty="0" smtClean="0">
                <a:solidFill>
                  <a:srgbClr val="606060"/>
                </a:solidFill>
                <a:latin typeface="Helvetica"/>
                <a:cs typeface="Times New Roman" pitchFamily="18" charset="0"/>
              </a:rPr>
              <a:t> and </a:t>
            </a:r>
            <a:r>
              <a:rPr lang="fr-FR" sz="5400" b="1" dirty="0" err="1">
                <a:solidFill>
                  <a:srgbClr val="606060"/>
                </a:solidFill>
                <a:latin typeface="Helvetica"/>
                <a:cs typeface="Times New Roman" pitchFamily="18" charset="0"/>
              </a:rPr>
              <a:t>M</a:t>
            </a:r>
            <a:r>
              <a:rPr lang="fr-FR" sz="5400" b="1" dirty="0" err="1" smtClean="0">
                <a:solidFill>
                  <a:srgbClr val="606060"/>
                </a:solidFill>
                <a:latin typeface="Helvetica"/>
                <a:cs typeface="Times New Roman" pitchFamily="18" charset="0"/>
              </a:rPr>
              <a:t>ethods</a:t>
            </a:r>
            <a:endParaRPr lang="en-GB" sz="5400" b="1" dirty="0">
              <a:solidFill>
                <a:srgbClr val="606060"/>
              </a:solidFill>
              <a:latin typeface="Helvetica"/>
              <a:cs typeface="Times New Roman" pitchFamily="18" charset="0"/>
            </a:endParaRPr>
          </a:p>
        </p:txBody>
      </p:sp>
      <p:sp>
        <p:nvSpPr>
          <p:cNvPr id="2061" name="Text Box 538"/>
          <p:cNvSpPr txBox="1">
            <a:spLocks noChangeArrowheads="1"/>
          </p:cNvSpPr>
          <p:nvPr/>
        </p:nvSpPr>
        <p:spPr bwMode="auto">
          <a:xfrm>
            <a:off x="270768" y="37258211"/>
            <a:ext cx="29380023" cy="4428505"/>
          </a:xfrm>
          <a:prstGeom prst="rect">
            <a:avLst/>
          </a:prstGeom>
          <a:noFill/>
          <a:ln w="76200">
            <a:solidFill>
              <a:srgbClr val="A6A6A6"/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22"/>
          <p:cNvSpPr>
            <a:spLocks noChangeArrowheads="1"/>
          </p:cNvSpPr>
          <p:nvPr/>
        </p:nvSpPr>
        <p:spPr bwMode="auto">
          <a:xfrm>
            <a:off x="10299933" y="6859266"/>
            <a:ext cx="9288462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 dirty="0" smtClean="0">
                <a:solidFill>
                  <a:srgbClr val="606060"/>
                </a:solidFill>
                <a:latin typeface="Helvetica"/>
              </a:rPr>
              <a:t>Introduction and Objectives</a:t>
            </a:r>
            <a:endParaRPr lang="en-GB" sz="5400" b="1" dirty="0">
              <a:solidFill>
                <a:srgbClr val="606060"/>
              </a:solidFill>
              <a:latin typeface="Helvetica"/>
            </a:endParaRPr>
          </a:p>
        </p:txBody>
      </p:sp>
      <p:sp>
        <p:nvSpPr>
          <p:cNvPr id="2073" name="Rectangle 36"/>
          <p:cNvSpPr>
            <a:spLocks noChangeArrowheads="1"/>
          </p:cNvSpPr>
          <p:nvPr/>
        </p:nvSpPr>
        <p:spPr bwMode="auto">
          <a:xfrm>
            <a:off x="15788059" y="15464048"/>
            <a:ext cx="14050962" cy="19693742"/>
          </a:xfrm>
          <a:prstGeom prst="rect">
            <a:avLst/>
          </a:prstGeom>
          <a:noFill/>
          <a:ln w="76200">
            <a:solidFill>
              <a:schemeClr val="accent3">
                <a:lumMod val="65000"/>
              </a:schemeClr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dirty="0">
              <a:latin typeface="Bookman Old Style" pitchFamily="18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404040"/>
              </a:buClr>
              <a:buFont typeface="Arial" pitchFamily="34" charset="0"/>
              <a:buChar char="●"/>
              <a:defRPr/>
            </a:pPr>
            <a:endParaRPr lang="fr-FR" altLang="fr-FR" sz="2800" b="1" dirty="0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indent="782638" algn="ctr" defTabSz="3756025">
              <a:lnSpc>
                <a:spcPct val="130000"/>
              </a:lnSpc>
              <a:buClr>
                <a:srgbClr val="FF6600"/>
              </a:buClr>
              <a:buFont typeface="Wingdings" pitchFamily="2" charset="2"/>
              <a:buNone/>
              <a:defRPr/>
            </a:pPr>
            <a:endParaRPr lang="fr-FR" alt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95" name="ZoneTexte 43"/>
          <p:cNvSpPr txBox="1">
            <a:spLocks noChangeArrowheads="1"/>
          </p:cNvSpPr>
          <p:nvPr/>
        </p:nvSpPr>
        <p:spPr bwMode="auto">
          <a:xfrm>
            <a:off x="3598357" y="106663"/>
            <a:ext cx="226595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 </a:t>
            </a:r>
            <a:r>
              <a:rPr lang="en-US" sz="3200" b="1" dirty="0" err="1" smtClean="0"/>
              <a:t>Bioforum</a:t>
            </a:r>
            <a:r>
              <a:rPr lang="en-US" sz="3200" b="1" dirty="0" smtClean="0"/>
              <a:t> (Belgium)</a:t>
            </a:r>
          </a:p>
          <a:p>
            <a:pPr algn="ctr"/>
            <a:r>
              <a:rPr lang="en-US" sz="3200" b="1" dirty="0" smtClean="0"/>
              <a:t>18 April 2013</a:t>
            </a:r>
            <a:endParaRPr lang="en-US" sz="3200" dirty="0"/>
          </a:p>
        </p:txBody>
      </p:sp>
      <p:sp>
        <p:nvSpPr>
          <p:cNvPr id="56" name="Rectangle 543"/>
          <p:cNvSpPr>
            <a:spLocks noChangeArrowheads="1"/>
          </p:cNvSpPr>
          <p:nvPr/>
        </p:nvSpPr>
        <p:spPr bwMode="auto">
          <a:xfrm>
            <a:off x="10411854" y="35517830"/>
            <a:ext cx="10044113" cy="1079500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lIns="375608" tIns="187804" rIns="375608" bIns="187804" anchor="ctr"/>
          <a:lstStyle/>
          <a:p>
            <a:pPr algn="ctr" defTabSz="3756025"/>
            <a:r>
              <a:rPr lang="fr-FR" sz="5400" b="1">
                <a:solidFill>
                  <a:srgbClr val="606060"/>
                </a:solidFill>
                <a:latin typeface="Helvetica"/>
                <a:cs typeface="Times New Roman" pitchFamily="18" charset="0"/>
              </a:rPr>
              <a:t>Conclusion</a:t>
            </a:r>
          </a:p>
        </p:txBody>
      </p:sp>
      <p:sp>
        <p:nvSpPr>
          <p:cNvPr id="2094" name="AutoShape 46" descr="2Q=="/>
          <p:cNvSpPr>
            <a:spLocks noChangeAspect="1" noChangeArrowheads="1"/>
          </p:cNvSpPr>
          <p:nvPr/>
        </p:nvSpPr>
        <p:spPr bwMode="auto">
          <a:xfrm>
            <a:off x="14699556" y="21007687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096" name="AutoShape 48" descr="2Q=="/>
          <p:cNvSpPr>
            <a:spLocks noChangeAspect="1" noChangeArrowheads="1"/>
          </p:cNvSpPr>
          <p:nvPr/>
        </p:nvSpPr>
        <p:spPr bwMode="auto">
          <a:xfrm>
            <a:off x="14699556" y="21007687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098" name="AutoShape 50" descr="2Q=="/>
          <p:cNvSpPr>
            <a:spLocks noChangeAspect="1" noChangeArrowheads="1"/>
          </p:cNvSpPr>
          <p:nvPr/>
        </p:nvSpPr>
        <p:spPr bwMode="auto">
          <a:xfrm>
            <a:off x="118368" y="-198138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100" name="AutoShape 52" descr="2Q=="/>
          <p:cNvSpPr>
            <a:spLocks noChangeAspect="1" noChangeArrowheads="1"/>
          </p:cNvSpPr>
          <p:nvPr/>
        </p:nvSpPr>
        <p:spPr bwMode="auto">
          <a:xfrm>
            <a:off x="14699556" y="21007687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sp>
        <p:nvSpPr>
          <p:cNvPr id="2104" name="AutoShape 56" descr="Z"/>
          <p:cNvSpPr>
            <a:spLocks noChangeAspect="1" noChangeArrowheads="1"/>
          </p:cNvSpPr>
          <p:nvPr/>
        </p:nvSpPr>
        <p:spPr bwMode="auto">
          <a:xfrm>
            <a:off x="14699556" y="18804121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fr-FR"/>
          </a:p>
        </p:txBody>
      </p:sp>
      <p:graphicFrame>
        <p:nvGraphicFramePr>
          <p:cNvPr id="1026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65220719"/>
              </p:ext>
            </p:extLst>
          </p:nvPr>
        </p:nvGraphicFramePr>
        <p:xfrm>
          <a:off x="118367" y="781822"/>
          <a:ext cx="2870771" cy="2960687"/>
        </p:xfrm>
        <a:graphic>
          <a:graphicData uri="http://schemas.openxmlformats.org/presentationml/2006/ole">
            <p:oleObj spid="_x0000_s1092" name="Document" r:id="rId4" imgW="3209544" imgH="3870960" progId="Word.Document.8">
              <p:embed/>
            </p:oleObj>
          </a:graphicData>
        </a:graphic>
      </p:graphicFrame>
      <p:pic>
        <p:nvPicPr>
          <p:cNvPr id="30" name="Image 29" descr="D:\mes doc\logo\logo CNRE.bmp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045890" y="781822"/>
            <a:ext cx="2999753" cy="296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ZoneTexte 34"/>
          <p:cNvSpPr txBox="1"/>
          <p:nvPr/>
        </p:nvSpPr>
        <p:spPr>
          <a:xfrm>
            <a:off x="603649" y="16398513"/>
            <a:ext cx="13816258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 defTabSz="3752850">
              <a:lnSpc>
                <a:spcPct val="130000"/>
              </a:lnSpc>
              <a:spcBef>
                <a:spcPct val="4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Three soil samples within 3 meters around trees were taken at 0-40 cm depth under each species of fodder. </a:t>
            </a:r>
            <a:endParaRPr lang="fr-BE" sz="32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3752850">
              <a:lnSpc>
                <a:spcPct val="130000"/>
              </a:lnSpc>
              <a:spcBef>
                <a:spcPct val="4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Wet sieving and decantation method were performed as developed by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Gerdemann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et Nicolson</a:t>
            </a:r>
            <a:r>
              <a:rPr lang="fr-BE" sz="3200" baseline="30000" dirty="0"/>
              <a:t>1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(1963): (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) 100gr of each sample is wet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sievied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under three different meshes sieves (100µm, 80µm, 50µm). (ii) Each refusal sieve is put in tubes and centrifuged: first with water for 5min under 3000 towers/min then with sucrose 60% in the same conditions. (iii) Spores were recovered with cellulose-nitrate filters (0,45µm). </a:t>
            </a:r>
          </a:p>
          <a:p>
            <a:pPr marL="457200" lvl="0" indent="-457200" algn="just" defTabSz="3752850">
              <a:lnSpc>
                <a:spcPct val="130000"/>
              </a:lnSpc>
              <a:spcBef>
                <a:spcPct val="4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Spores were counted and described  following  their size and color under binocular.</a:t>
            </a:r>
            <a:endParaRPr lang="fr-BE" sz="3200" dirty="0" smtClean="0">
              <a:latin typeface="Arial" pitchFamily="34" charset="0"/>
              <a:cs typeface="Arial" pitchFamily="34" charset="0"/>
            </a:endParaRPr>
          </a:p>
          <a:p>
            <a:pPr indent="779463" algn="just" defTabSz="3752850">
              <a:lnSpc>
                <a:spcPct val="130000"/>
              </a:lnSpc>
              <a:spcBef>
                <a:spcPct val="40000"/>
              </a:spcBef>
              <a:buClr>
                <a:srgbClr val="FF6600"/>
              </a:buClr>
            </a:pPr>
            <a:endParaRPr lang="fr-BE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594371" y="37175962"/>
            <a:ext cx="28667569" cy="5016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Shrubs establishment was followed by spore proliferation.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White spores appear on soil with fodder trees especially with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Leucaena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pallida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Cajanus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cajan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where those type of spore exist in high proportion. </a:t>
            </a:r>
            <a:endParaRPr lang="fr-BE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Two profiles of consortium can be drawn: </a:t>
            </a:r>
          </a:p>
          <a:p>
            <a:pPr marL="571500" indent="-571500" algn="just">
              <a:buAutoNum type="romanLcParenBoth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first consortium is composed of a high number of dark spores (black, brown and dark brown) and a few proportion of colored spores. It can be seen with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Leucaena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leucocephala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L.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diversifolia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Morus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alba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71500" indent="-571500" algn="just">
              <a:buAutoNum type="romanLcParenBoth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 second profile of consortium is composed of a high number of dark spore but colored spores is remarkable in number.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Leucaena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pallida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Cajanus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err="1" smtClean="0">
                <a:latin typeface="Arial" pitchFamily="34" charset="0"/>
                <a:cs typeface="Arial" pitchFamily="34" charset="0"/>
              </a:rPr>
              <a:t>cajan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are shrubs with this type of consortium.</a:t>
            </a:r>
          </a:p>
          <a:p>
            <a:pPr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These results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must be verified by another counting with soil under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Allium </a:t>
            </a:r>
            <a:r>
              <a:rPr lang="en-US" sz="3200" i="1" dirty="0" err="1">
                <a:latin typeface="Arial" pitchFamily="34" charset="0"/>
                <a:cs typeface="Arial" pitchFamily="34" charset="0"/>
              </a:rPr>
              <a:t>porum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 L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. in order to reinforce what have been said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and allow us to test shrubs dependency from thus consortia.</a:t>
            </a:r>
            <a:endParaRPr lang="fr-BE" sz="3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fr-BE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16330072" y="22607521"/>
            <a:ext cx="13379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 smtClean="0">
                <a:latin typeface="Arial" pitchFamily="34" charset="0"/>
                <a:cs typeface="Arial" pitchFamily="34" charset="0"/>
              </a:rPr>
              <a:t>Fig3: spore distribution </a:t>
            </a:r>
            <a:r>
              <a:rPr lang="fr-BE" sz="2000" dirty="0" err="1" smtClean="0">
                <a:latin typeface="Arial" pitchFamily="34" charset="0"/>
                <a:cs typeface="Arial" pitchFamily="34" charset="0"/>
              </a:rPr>
              <a:t>according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fr-BE" sz="2000" dirty="0" err="1" smtClean="0">
                <a:latin typeface="Arial" pitchFamily="34" charset="0"/>
                <a:cs typeface="Arial" pitchFamily="34" charset="0"/>
              </a:rPr>
              <a:t>their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 size </a:t>
            </a:r>
            <a:r>
              <a:rPr lang="fr-BE" sz="2000" dirty="0" err="1" smtClean="0">
                <a:latin typeface="Arial" pitchFamily="34" charset="0"/>
                <a:cs typeface="Arial" pitchFamily="34" charset="0"/>
              </a:rPr>
              <a:t>between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2000" dirty="0" err="1" smtClean="0">
                <a:latin typeface="Arial" pitchFamily="34" charset="0"/>
                <a:cs typeface="Arial" pitchFamily="34" charset="0"/>
              </a:rPr>
              <a:t>each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2000" dirty="0" err="1" smtClean="0">
                <a:latin typeface="Arial" pitchFamily="34" charset="0"/>
                <a:cs typeface="Arial" pitchFamily="34" charset="0"/>
              </a:rPr>
              <a:t>soil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2000" dirty="0" err="1" smtClean="0">
                <a:latin typeface="Arial" pitchFamily="34" charset="0"/>
                <a:cs typeface="Arial" pitchFamily="34" charset="0"/>
              </a:rPr>
              <a:t>sample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Different letters indicate significant differences in number of spore  between each sample of soil (ANOVA p&lt;0,05). n=6. Bars represent standard error of mean (SE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fr-B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15788059" y="30952510"/>
            <a:ext cx="770001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Fig4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Spore distribution according their color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 each soil sample. </a:t>
            </a:r>
            <a:r>
              <a:rPr lang="fr-BE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Different letters indicate significant differences in number of spore  between each sample of soil (ANOVA p&lt;0,05). n=6. Bars represent standard error of mean (SE)</a:t>
            </a:r>
            <a:endParaRPr lang="fr-BE" sz="2000" dirty="0">
              <a:latin typeface="Arial" pitchFamily="34" charset="0"/>
              <a:cs typeface="Arial" pitchFamily="34" charset="0"/>
            </a:endParaRPr>
          </a:p>
          <a:p>
            <a:endParaRPr lang="fr-BE" sz="2000" dirty="0"/>
          </a:p>
        </p:txBody>
      </p:sp>
      <p:sp>
        <p:nvSpPr>
          <p:cNvPr id="50" name="ZoneTexte 49"/>
          <p:cNvSpPr txBox="1"/>
          <p:nvPr/>
        </p:nvSpPr>
        <p:spPr>
          <a:xfrm>
            <a:off x="24030091" y="31076781"/>
            <a:ext cx="57435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Fig5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 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Proportion of color of spore in each sample compared to black spore. </a:t>
            </a:r>
            <a:endParaRPr lang="fr-BE" sz="2000" dirty="0"/>
          </a:p>
        </p:txBody>
      </p:sp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88078" y="24625080"/>
            <a:ext cx="6350943" cy="5612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1" name="Picture 4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652155" y="16657496"/>
            <a:ext cx="7231469" cy="5619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Image 37" descr="leucaena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562567" y="8226798"/>
            <a:ext cx="5339060" cy="5256584"/>
          </a:xfrm>
          <a:prstGeom prst="rect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</p:pic>
      <p:pic>
        <p:nvPicPr>
          <p:cNvPr id="41" name="Image 40" descr="spmorusb 12$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170435" y="25364702"/>
            <a:ext cx="5437336" cy="4120558"/>
          </a:xfrm>
          <a:prstGeom prst="rect">
            <a:avLst/>
          </a:prstGeom>
          <a:ln>
            <a:solidFill>
              <a:schemeClr val="accent3">
                <a:lumMod val="65000"/>
                <a:alpha val="26000"/>
              </a:schemeClr>
            </a:solidFill>
          </a:ln>
        </p:spPr>
      </p:pic>
      <p:pic>
        <p:nvPicPr>
          <p:cNvPr id="42" name="Image 41" descr="spmorusb 4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387532" y="25364702"/>
            <a:ext cx="5816351" cy="4120558"/>
          </a:xfrm>
          <a:prstGeom prst="rect">
            <a:avLst/>
          </a:prstGeom>
          <a:ln>
            <a:solidFill>
              <a:schemeClr val="accent3">
                <a:lumMod val="65000"/>
                <a:alpha val="26000"/>
              </a:schemeClr>
            </a:solidFill>
          </a:ln>
        </p:spPr>
      </p:pic>
      <p:pic>
        <p:nvPicPr>
          <p:cNvPr id="43" name="Image 42" descr="spmorusM 12$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708223" y="29973213"/>
            <a:ext cx="5816351" cy="4120558"/>
          </a:xfrm>
          <a:prstGeom prst="rect">
            <a:avLst/>
          </a:prstGeom>
          <a:ln>
            <a:solidFill>
              <a:schemeClr val="accent3">
                <a:lumMod val="65000"/>
                <a:alpha val="26000"/>
              </a:schemeClr>
            </a:solidFill>
          </a:ln>
        </p:spPr>
      </p:pic>
      <p:sp>
        <p:nvSpPr>
          <p:cNvPr id="52" name="Text Box 538"/>
          <p:cNvSpPr txBox="1">
            <a:spLocks noChangeArrowheads="1"/>
          </p:cNvSpPr>
          <p:nvPr/>
        </p:nvSpPr>
        <p:spPr bwMode="auto">
          <a:xfrm>
            <a:off x="594371" y="25004662"/>
            <a:ext cx="14833649" cy="10153128"/>
          </a:xfrm>
          <a:prstGeom prst="rect">
            <a:avLst/>
          </a:prstGeom>
          <a:noFill/>
          <a:ln w="76200">
            <a:solidFill>
              <a:srgbClr val="A6A6A6"/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538"/>
          <p:cNvSpPr txBox="1">
            <a:spLocks noChangeArrowheads="1"/>
          </p:cNvSpPr>
          <p:nvPr/>
        </p:nvSpPr>
        <p:spPr bwMode="auto">
          <a:xfrm>
            <a:off x="674763" y="15464049"/>
            <a:ext cx="14672864" cy="9299832"/>
          </a:xfrm>
          <a:prstGeom prst="rect">
            <a:avLst/>
          </a:prstGeom>
          <a:noFill/>
          <a:ln w="76200">
            <a:solidFill>
              <a:srgbClr val="A6A6A6"/>
            </a:solidFill>
            <a:miter lim="800000"/>
            <a:headEnd/>
            <a:tailEnd/>
          </a:ln>
        </p:spPr>
        <p:txBody>
          <a:bodyPr lIns="360000" tIns="180000" rIns="360000" bIns="180000"/>
          <a:lstStyle/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 u="sng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  <a:p>
            <a:pPr algn="just" defTabSz="3756025">
              <a:lnSpc>
                <a:spcPct val="130000"/>
              </a:lnSpc>
              <a:spcBef>
                <a:spcPct val="50000"/>
              </a:spcBef>
            </a:pPr>
            <a:endParaRPr lang="fr-FR" sz="2800" b="1">
              <a:solidFill>
                <a:srgbClr val="462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3983709" y="16947275"/>
            <a:ext cx="591791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2800" dirty="0" smtClean="0">
                <a:latin typeface="Arial" pitchFamily="34" charset="0"/>
                <a:cs typeface="Arial" pitchFamily="34" charset="0"/>
              </a:rPr>
              <a:t>1:</a:t>
            </a:r>
            <a:r>
              <a:rPr lang="fr-BE" sz="2800" i="1" dirty="0" smtClean="0">
                <a:latin typeface="Arial" pitchFamily="34" charset="0"/>
                <a:cs typeface="Arial" pitchFamily="34" charset="0"/>
              </a:rPr>
              <a:t>Leucocephala</a:t>
            </a:r>
            <a:r>
              <a:rPr lang="fr-BE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fr-BE" sz="2800" dirty="0" err="1" smtClean="0">
                <a:latin typeface="Arial" pitchFamily="34" charset="0"/>
                <a:cs typeface="Arial" pitchFamily="34" charset="0"/>
              </a:rPr>
              <a:t>Lam</a:t>
            </a:r>
            <a:r>
              <a:rPr lang="fr-BE" sz="2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fr-BE" sz="2800" dirty="0" smtClean="0">
                <a:latin typeface="Arial" pitchFamily="34" charset="0"/>
                <a:cs typeface="Arial" pitchFamily="34" charset="0"/>
              </a:rPr>
              <a:t>2:</a:t>
            </a:r>
            <a:r>
              <a:rPr lang="fr-BE" sz="2800" i="1" dirty="0" smtClean="0">
                <a:latin typeface="Arial" pitchFamily="34" charset="0"/>
                <a:cs typeface="Arial" pitchFamily="34" charset="0"/>
              </a:rPr>
              <a:t>Leucaena </a:t>
            </a:r>
            <a:r>
              <a:rPr lang="fr-BE" sz="2800" i="1" dirty="0" err="1" smtClean="0">
                <a:latin typeface="Arial" pitchFamily="34" charset="0"/>
                <a:cs typeface="Arial" pitchFamily="34" charset="0"/>
              </a:rPr>
              <a:t>pallida</a:t>
            </a:r>
            <a:endParaRPr lang="fr-BE" sz="2800" i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fr-BE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fr-BE" sz="2800" dirty="0" err="1">
                <a:latin typeface="Arial" pitchFamily="34" charset="0"/>
                <a:cs typeface="Arial" pitchFamily="34" charset="0"/>
              </a:rPr>
              <a:t>Britton</a:t>
            </a:r>
            <a:r>
              <a:rPr lang="fr-BE" sz="2800" dirty="0">
                <a:latin typeface="Arial" pitchFamily="34" charset="0"/>
                <a:cs typeface="Arial" pitchFamily="34" charset="0"/>
              </a:rPr>
              <a:t> et Rose). </a:t>
            </a:r>
            <a:endParaRPr lang="fr-BE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3: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Cajanus </a:t>
            </a:r>
            <a:r>
              <a:rPr lang="en-US" sz="2800" i="1" dirty="0" err="1">
                <a:latin typeface="Arial" pitchFamily="34" charset="0"/>
                <a:cs typeface="Arial" pitchFamily="34" charset="0"/>
              </a:rPr>
              <a:t>cajan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(L.)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Druce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4: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Leucaena </a:t>
            </a:r>
            <a:r>
              <a:rPr lang="en-US" sz="2800" i="1" dirty="0" err="1">
                <a:latin typeface="Arial" pitchFamily="34" charset="0"/>
                <a:cs typeface="Arial" pitchFamily="34" charset="0"/>
              </a:rPr>
              <a:t>diversifolia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Schlecht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Benth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5: </a:t>
            </a:r>
            <a:r>
              <a:rPr lang="en-US" sz="2800" i="1" dirty="0" err="1" smtClean="0">
                <a:latin typeface="Arial" pitchFamily="34" charset="0"/>
                <a:cs typeface="Arial" pitchFamily="34" charset="0"/>
              </a:rPr>
              <a:t>Morus</a:t>
            </a: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alba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6: soil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control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fr-BE" sz="2800" dirty="0"/>
          </a:p>
        </p:txBody>
      </p:sp>
      <p:sp>
        <p:nvSpPr>
          <p:cNvPr id="4" name="ZoneTexte 3"/>
          <p:cNvSpPr txBox="1"/>
          <p:nvPr/>
        </p:nvSpPr>
        <p:spPr>
          <a:xfrm>
            <a:off x="594371" y="34356991"/>
            <a:ext cx="145288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200" dirty="0" err="1" smtClean="0">
                <a:latin typeface="Arial" pitchFamily="34" charset="0"/>
                <a:cs typeface="Arial" pitchFamily="34" charset="0"/>
              </a:rPr>
              <a:t>Examples</a:t>
            </a:r>
            <a:r>
              <a:rPr lang="fr-BE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fr-BE" sz="3200" dirty="0" smtClean="0">
                <a:latin typeface="Arial" pitchFamily="34" charset="0"/>
                <a:cs typeface="Arial" pitchFamily="34" charset="0"/>
              </a:rPr>
              <a:t>of spore </a:t>
            </a:r>
            <a:r>
              <a:rPr lang="fr-BE" sz="3200" dirty="0" err="1" smtClean="0">
                <a:latin typeface="Arial" pitchFamily="34" charset="0"/>
                <a:cs typeface="Arial" pitchFamily="34" charset="0"/>
              </a:rPr>
              <a:t>isolated</a:t>
            </a:r>
            <a:r>
              <a:rPr lang="fr-BE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3200" dirty="0" err="1" smtClean="0">
                <a:latin typeface="Arial" pitchFamily="34" charset="0"/>
                <a:cs typeface="Arial" pitchFamily="34" charset="0"/>
              </a:rPr>
              <a:t>after</a:t>
            </a:r>
            <a:r>
              <a:rPr lang="fr-BE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3200" dirty="0" err="1" smtClean="0">
                <a:latin typeface="Arial" pitchFamily="34" charset="0"/>
                <a:cs typeface="Arial" pitchFamily="34" charset="0"/>
              </a:rPr>
              <a:t>sieving</a:t>
            </a:r>
            <a:r>
              <a:rPr lang="fr-BE" sz="32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BE" sz="3200" dirty="0" err="1" smtClean="0">
                <a:latin typeface="Arial" pitchFamily="34" charset="0"/>
                <a:cs typeface="Arial" pitchFamily="34" charset="0"/>
              </a:rPr>
              <a:t>decantation</a:t>
            </a:r>
            <a:r>
              <a:rPr lang="fr-BE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BE" sz="3200" dirty="0" err="1" smtClean="0">
                <a:latin typeface="Arial" pitchFamily="34" charset="0"/>
                <a:cs typeface="Arial" pitchFamily="34" charset="0"/>
              </a:rPr>
              <a:t>method</a:t>
            </a:r>
            <a:r>
              <a:rPr lang="fr-BE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fr-BE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78" name="Picture 5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76090" y="24625080"/>
            <a:ext cx="7411989" cy="5612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423168" y="41955252"/>
            <a:ext cx="2748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aseline="30000" dirty="0" smtClean="0"/>
              <a:t>1: </a:t>
            </a:r>
            <a:r>
              <a:rPr lang="fr-BE" sz="2800" dirty="0" err="1" smtClean="0"/>
              <a:t>Genderman</a:t>
            </a:r>
            <a:r>
              <a:rPr lang="fr-BE" sz="2800" dirty="0" smtClean="0"/>
              <a:t> </a:t>
            </a:r>
            <a:r>
              <a:rPr lang="fr-BE" sz="2800" dirty="0"/>
              <a:t>CW, </a:t>
            </a:r>
            <a:r>
              <a:rPr lang="fr-BE" sz="2800" dirty="0" err="1"/>
              <a:t>Nicolson</a:t>
            </a:r>
            <a:r>
              <a:rPr lang="fr-BE" sz="2800" dirty="0"/>
              <a:t> JH. Spores of </a:t>
            </a:r>
            <a:r>
              <a:rPr lang="fr-BE" sz="2800" dirty="0" err="1"/>
              <a:t>mycorrhizal</a:t>
            </a:r>
            <a:r>
              <a:rPr lang="fr-BE" sz="2800" dirty="0"/>
              <a:t> </a:t>
            </a:r>
            <a:r>
              <a:rPr lang="fr-BE" sz="2800" dirty="0" err="1"/>
              <a:t>species</a:t>
            </a:r>
            <a:r>
              <a:rPr lang="fr-BE" sz="2800" dirty="0"/>
              <a:t> </a:t>
            </a:r>
            <a:r>
              <a:rPr lang="fr-BE" sz="2800" dirty="0" err="1"/>
              <a:t>extracted</a:t>
            </a:r>
            <a:r>
              <a:rPr lang="fr-BE" sz="2800" dirty="0"/>
              <a:t> </a:t>
            </a:r>
            <a:r>
              <a:rPr lang="fr-BE" sz="2800" dirty="0" err="1"/>
              <a:t>from</a:t>
            </a:r>
            <a:r>
              <a:rPr lang="fr-BE" sz="2800" dirty="0"/>
              <a:t> </a:t>
            </a:r>
            <a:r>
              <a:rPr lang="fr-BE" sz="2800" dirty="0" err="1"/>
              <a:t>soil</a:t>
            </a:r>
            <a:r>
              <a:rPr lang="fr-BE" sz="2800" dirty="0"/>
              <a:t> by </a:t>
            </a:r>
            <a:r>
              <a:rPr lang="fr-BE" sz="2800" dirty="0" err="1"/>
              <a:t>wet</a:t>
            </a:r>
            <a:r>
              <a:rPr lang="fr-BE" sz="2800" dirty="0"/>
              <a:t> </a:t>
            </a:r>
            <a:r>
              <a:rPr lang="fr-BE" sz="2800" dirty="0" err="1"/>
              <a:t>sieving</a:t>
            </a:r>
            <a:r>
              <a:rPr lang="fr-BE" sz="2800" dirty="0"/>
              <a:t> and </a:t>
            </a:r>
            <a:r>
              <a:rPr lang="fr-BE" sz="2800" dirty="0" err="1"/>
              <a:t>decanting</a:t>
            </a:r>
            <a:r>
              <a:rPr lang="fr-BE" sz="2800" dirty="0"/>
              <a:t>. </a:t>
            </a:r>
            <a:r>
              <a:rPr lang="fr-BE" sz="2800" dirty="0" err="1"/>
              <a:t>Trans</a:t>
            </a:r>
            <a:r>
              <a:rPr lang="fr-BE" sz="2800" dirty="0"/>
              <a:t> the </a:t>
            </a:r>
            <a:r>
              <a:rPr lang="fr-BE" sz="2800" dirty="0" err="1"/>
              <a:t>Br</a:t>
            </a:r>
            <a:r>
              <a:rPr lang="fr-BE" sz="2800" dirty="0"/>
              <a:t> </a:t>
            </a:r>
            <a:r>
              <a:rPr lang="fr-BE" sz="2800" dirty="0" err="1"/>
              <a:t>Mycol</a:t>
            </a:r>
            <a:r>
              <a:rPr lang="fr-BE" sz="2800" dirty="0"/>
              <a:t> Soc. 1963;46:235–246.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uvelle présent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ouvelle pré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56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56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Disque ARATEM:Applications:Microsoft Office 98:Modèles:Nouvelle présentation</Template>
  <TotalTime>1072</TotalTime>
  <Words>566</Words>
  <Application>Microsoft Office PowerPoint</Application>
  <PresentationFormat>Personnalisé</PresentationFormat>
  <Paragraphs>75</Paragraphs>
  <Slides>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Nouvelle présentation</vt:lpstr>
      <vt:lpstr>Document</vt:lpstr>
      <vt:lpstr>Diapositive 1</vt:lpstr>
    </vt:vector>
  </TitlesOfParts>
  <Company>ARATEM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F. THEVENY</dc:creator>
  <cp:lastModifiedBy>Lanto Andriantsara</cp:lastModifiedBy>
  <cp:revision>454</cp:revision>
  <cp:lastPrinted>2013-04-16T08:03:15Z</cp:lastPrinted>
  <dcterms:created xsi:type="dcterms:W3CDTF">2000-02-29T09:32:01Z</dcterms:created>
  <dcterms:modified xsi:type="dcterms:W3CDTF">2013-09-20T09:18:17Z</dcterms:modified>
</cp:coreProperties>
</file>