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6" r:id="rId9"/>
    <p:sldId id="264" r:id="rId10"/>
    <p:sldId id="267" r:id="rId11"/>
    <p:sldId id="268" r:id="rId12"/>
    <p:sldId id="270" r:id="rId13"/>
    <p:sldId id="269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20"/>
    <p:restoredTop sz="86425"/>
  </p:normalViewPr>
  <p:slideViewPr>
    <p:cSldViewPr snapToGrid="0" snapToObjects="1">
      <p:cViewPr varScale="1">
        <p:scale>
          <a:sx n="121" d="100"/>
          <a:sy n="121" d="100"/>
        </p:scale>
        <p:origin x="176" y="328"/>
      </p:cViewPr>
      <p:guideLst/>
    </p:cSldViewPr>
  </p:slideViewPr>
  <p:outlineViewPr>
    <p:cViewPr>
      <p:scale>
        <a:sx n="33" d="100"/>
        <a:sy n="33" d="100"/>
      </p:scale>
      <p:origin x="0" y="-155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7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1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9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3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5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1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6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601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egepsychology.eu.qualtrics.com/jfe/form/SV_e4IaiB7UsiS35MF" TargetMode="External"/><Relationship Id="rId4" Type="http://schemas.openxmlformats.org/officeDocument/2006/relationships/hyperlink" Target="http://smart.uliege.be/wp-content/uploads/ressources/smart-uliege_guide-methodologique_livr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A927A-9FF3-0547-9522-6AA381A36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386AF4-4C7E-EA4F-B1CB-90887134E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D394E0-9DBA-DE43-AD65-C088CE26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" y="0"/>
            <a:ext cx="121741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6CB8C0-ABB0-1A4A-870A-C04E1EF4DE14}"/>
              </a:ext>
            </a:extLst>
          </p:cNvPr>
          <p:cNvSpPr/>
          <p:nvPr/>
        </p:nvSpPr>
        <p:spPr>
          <a:xfrm>
            <a:off x="7792278" y="1083365"/>
            <a:ext cx="4293705" cy="577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E4659A-3F54-B749-994C-49A61C41BD6E}"/>
              </a:ext>
            </a:extLst>
          </p:cNvPr>
          <p:cNvSpPr txBox="1"/>
          <p:nvPr/>
        </p:nvSpPr>
        <p:spPr>
          <a:xfrm>
            <a:off x="8423753" y="856357"/>
            <a:ext cx="3368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Évaluer à distance</a:t>
            </a:r>
          </a:p>
          <a:p>
            <a:endParaRPr lang="fr-FR" sz="3200" dirty="0">
              <a:solidFill>
                <a:schemeClr val="tx2">
                  <a:lumMod val="90000"/>
                </a:schemeClr>
              </a:solidFill>
            </a:endParaRPr>
          </a:p>
          <a:p>
            <a:endParaRPr lang="fr-FR" sz="3200" dirty="0">
              <a:solidFill>
                <a:schemeClr val="tx2">
                  <a:lumMod val="90000"/>
                </a:schemeClr>
              </a:solidFill>
            </a:endParaRPr>
          </a:p>
          <a:p>
            <a:endParaRPr lang="fr-FR" sz="32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fr-FR" sz="3200" dirty="0">
                <a:solidFill>
                  <a:schemeClr val="tx2">
                    <a:lumMod val="90000"/>
                  </a:schemeClr>
                </a:solidFill>
              </a:rPr>
              <a:t>Café – Pédago</a:t>
            </a:r>
          </a:p>
          <a:p>
            <a:endParaRPr lang="fr-FR" sz="32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fr-FR" sz="3200" dirty="0">
                <a:solidFill>
                  <a:schemeClr val="tx2">
                    <a:lumMod val="90000"/>
                  </a:schemeClr>
                </a:solidFill>
              </a:rPr>
              <a:t>24 avril 2020</a:t>
            </a:r>
          </a:p>
          <a:p>
            <a:endParaRPr lang="fr-FR" sz="3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6 : vers des oraux de qualité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752798"/>
          </a:xfrm>
        </p:spPr>
        <p:txBody>
          <a:bodyPr>
            <a:normAutofit/>
          </a:bodyPr>
          <a:lstStyle/>
          <a:p>
            <a:r>
              <a:rPr lang="fr-FR" dirty="0"/>
              <a:t>Désavantages techno-pédagogiques de l’examen oral :</a:t>
            </a:r>
          </a:p>
          <a:p>
            <a:pPr lvl="1"/>
            <a:r>
              <a:rPr lang="fr-FR" dirty="0"/>
              <a:t>Peut être très chronophage pour l’enseignant et très stressant pour l’étudiant</a:t>
            </a:r>
          </a:p>
          <a:p>
            <a:pPr lvl="1"/>
            <a:r>
              <a:rPr lang="fr-FR" dirty="0"/>
              <a:t>Pourra être enregistré par l’étudiant et donc favorise les recours. Sera potentiellement diffusé aux autres étudiants, favorisant la fraude en amont de la passation</a:t>
            </a:r>
          </a:p>
          <a:p>
            <a:pPr lvl="1"/>
            <a:r>
              <a:rPr lang="fr-FR" dirty="0"/>
              <a:t>Le nombre de questions est moins élevé, ce qui amène une diminution de la couverture de la matière</a:t>
            </a:r>
          </a:p>
          <a:p>
            <a:pPr lvl="1"/>
            <a:r>
              <a:rPr lang="fr-FR" dirty="0"/>
              <a:t>Sa correction comporte de nombreux biais définis dans la littérature </a:t>
            </a:r>
          </a:p>
          <a:p>
            <a:r>
              <a:rPr lang="fr-FR" dirty="0"/>
              <a:t>L’oral préenregistré : la méthode Pecha </a:t>
            </a:r>
            <a:r>
              <a:rPr lang="fr-FR" dirty="0" err="1"/>
              <a:t>Kucha</a:t>
            </a:r>
            <a:r>
              <a:rPr lang="fr-FR" dirty="0"/>
              <a:t> 20X20</a:t>
            </a:r>
          </a:p>
          <a:p>
            <a:r>
              <a:rPr lang="fr-FR" dirty="0"/>
              <a:t>Formations spécifiques les </a:t>
            </a:r>
            <a:r>
              <a:rPr lang="fr-BE" dirty="0"/>
              <a:t>12 juin, 1 juillet et 28 aout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90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7 : Communiquez !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752798"/>
          </a:xfrm>
        </p:spPr>
        <p:txBody>
          <a:bodyPr>
            <a:normAutofit/>
          </a:bodyPr>
          <a:lstStyle/>
          <a:p>
            <a:r>
              <a:rPr lang="fr-FR" dirty="0"/>
              <a:t>La situation est très anxiogène chez vos étudiants. Leur avenir se joue sur des évaluations qu’ils sentent, à raison, plus ou moins problématiques</a:t>
            </a:r>
          </a:p>
          <a:p>
            <a:pPr lvl="1"/>
            <a:r>
              <a:rPr lang="fr-FR" dirty="0"/>
              <a:t>Communiquez vers eux</a:t>
            </a:r>
          </a:p>
          <a:p>
            <a:pPr lvl="1"/>
            <a:r>
              <a:rPr lang="fr-FR" dirty="0"/>
              <a:t>Négociez éventuellement vos choix</a:t>
            </a:r>
          </a:p>
          <a:p>
            <a:pPr lvl="1"/>
            <a:r>
              <a:rPr lang="fr-FR" dirty="0"/>
              <a:t>Eclairez votre équation et les choix que vous faites </a:t>
            </a:r>
          </a:p>
          <a:p>
            <a:pPr lvl="1"/>
            <a:r>
              <a:rPr lang="fr-FR" dirty="0"/>
              <a:t>Assurez les de votre bienveillance</a:t>
            </a:r>
          </a:p>
          <a:p>
            <a:r>
              <a:rPr lang="fr-FR" dirty="0"/>
              <a:t>Tester vos outils avec eux ! Avec de vraies questions d’examen</a:t>
            </a:r>
          </a:p>
          <a:p>
            <a:pPr lvl="1"/>
            <a:r>
              <a:rPr lang="fr-FR" dirty="0"/>
              <a:t>Questionnez les, par après, sur leurs difficultés, leur ressenti...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FB692A-0480-8745-BD80-B2B250D52117}"/>
              </a:ext>
            </a:extLst>
          </p:cNvPr>
          <p:cNvSpPr txBox="1"/>
          <p:nvPr/>
        </p:nvSpPr>
        <p:spPr>
          <a:xfrm>
            <a:off x="3422469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33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7 : Communiquez  ! Quels éléments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752798"/>
          </a:xfrm>
        </p:spPr>
        <p:txBody>
          <a:bodyPr>
            <a:normAutofit/>
          </a:bodyPr>
          <a:lstStyle/>
          <a:p>
            <a:r>
              <a:rPr lang="fr-FR" dirty="0"/>
              <a:t>la matière qui sera abordée lors de l’examen (communiquer la table de spécification aux étudiants est une pratique courante)</a:t>
            </a:r>
          </a:p>
          <a:p>
            <a:r>
              <a:rPr lang="fr-FR" dirty="0"/>
              <a:t>le niveau d’exigence pour chacun des éléments de cette matière</a:t>
            </a:r>
          </a:p>
          <a:p>
            <a:r>
              <a:rPr lang="fr-FR" dirty="0"/>
              <a:t>les modalités d’évaluation et leurs caractéristiques (temps imparti ou non, livre ouvert ou non, barèmes utilisés, matériaux à disposition...)</a:t>
            </a:r>
          </a:p>
          <a:p>
            <a:r>
              <a:rPr lang="fr-FR" dirty="0"/>
              <a:t>les modalités pratiques de l’examen (date, heure, temps de passation, outils utilisés, modalités de communication...)</a:t>
            </a:r>
          </a:p>
          <a:p>
            <a:r>
              <a:rPr lang="fr-FR" dirty="0"/>
              <a:t>tout autre élément utile aux étudiants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FB692A-0480-8745-BD80-B2B250D52117}"/>
              </a:ext>
            </a:extLst>
          </p:cNvPr>
          <p:cNvSpPr txBox="1"/>
          <p:nvPr/>
        </p:nvSpPr>
        <p:spPr>
          <a:xfrm>
            <a:off x="3422469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86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8 : Lors de la passation, soyez présents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752798"/>
          </a:xfrm>
        </p:spPr>
        <p:txBody>
          <a:bodyPr>
            <a:normAutofit/>
          </a:bodyPr>
          <a:lstStyle/>
          <a:p>
            <a:r>
              <a:rPr lang="fr-FR" dirty="0"/>
              <a:t>N’hésitez pas à les accueillir avant l’examen dans un espace virtuel où les consignes seront données. Vous pourrez vérifier qu’elles ont été comprises</a:t>
            </a:r>
          </a:p>
          <a:p>
            <a:r>
              <a:rPr lang="fr-FR" dirty="0"/>
              <a:t>Prévoyez un moyen de communication pendant l’examen</a:t>
            </a:r>
          </a:p>
          <a:p>
            <a:r>
              <a:rPr lang="fr-FR" dirty="0"/>
              <a:t>N’hésitez pas à faire une séance de débriefing et de feedbacks juste après l’examen</a:t>
            </a:r>
          </a:p>
          <a:p>
            <a:r>
              <a:rPr lang="fr-FR" dirty="0"/>
              <a:t>S’il s’agit d’un examen oral, prévoyez vous des plages horaires ou vous n’interrogerez pas</a:t>
            </a:r>
          </a:p>
          <a:p>
            <a:pPr lvl="1"/>
            <a:r>
              <a:rPr lang="fr-FR" dirty="0"/>
              <a:t>Votre charge cognitive va être très sollicitée par les outils numériques</a:t>
            </a:r>
          </a:p>
          <a:p>
            <a:pPr lvl="1"/>
            <a:r>
              <a:rPr lang="fr-FR" dirty="0"/>
              <a:t>Votre empathie et bienveillance seront fondamentales. Vous devrez puiser dans vos ressources émotionnelles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FB692A-0480-8745-BD80-B2B250D52117}"/>
              </a:ext>
            </a:extLst>
          </p:cNvPr>
          <p:cNvSpPr txBox="1"/>
          <p:nvPr/>
        </p:nvSpPr>
        <p:spPr>
          <a:xfrm>
            <a:off x="3422469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07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9 : Lors de la correction, utilisez des procédures « qualité »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752798"/>
          </a:xfrm>
        </p:spPr>
        <p:txBody>
          <a:bodyPr>
            <a:normAutofit/>
          </a:bodyPr>
          <a:lstStyle/>
          <a:p>
            <a:r>
              <a:rPr lang="fr-FR" dirty="0"/>
              <a:t>Pour les QCM, utilisez les outils de vérification d’</a:t>
            </a:r>
            <a:r>
              <a:rPr lang="fr-FR" dirty="0" err="1"/>
              <a:t>eCampus</a:t>
            </a:r>
            <a:endParaRPr lang="fr-FR" dirty="0"/>
          </a:p>
          <a:p>
            <a:r>
              <a:rPr lang="fr-FR" dirty="0"/>
              <a:t>Pour les questions courtes, n’utilisez pas les outils de correction automatique d’</a:t>
            </a:r>
            <a:r>
              <a:rPr lang="fr-FR" dirty="0" err="1"/>
              <a:t>eCampus</a:t>
            </a:r>
            <a:r>
              <a:rPr lang="fr-FR" dirty="0"/>
              <a:t>. Ils sont tentants mais génèrent des faux négatifs importants</a:t>
            </a:r>
          </a:p>
          <a:p>
            <a:r>
              <a:rPr lang="fr-FR" dirty="0"/>
              <a:t>Utilisez des grilles d’évaluation descriptive lorsque cela est possible</a:t>
            </a:r>
          </a:p>
          <a:p>
            <a:r>
              <a:rPr lang="fr-FR" dirty="0"/>
              <a:t>Toujours trois démarches : </a:t>
            </a:r>
            <a:r>
              <a:rPr lang="fr-FR" dirty="0" err="1"/>
              <a:t>scoring</a:t>
            </a:r>
            <a:r>
              <a:rPr lang="fr-FR" dirty="0"/>
              <a:t>, réflexion, amélioration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FB692A-0480-8745-BD80-B2B250D52117}"/>
              </a:ext>
            </a:extLst>
          </p:cNvPr>
          <p:cNvSpPr txBox="1"/>
          <p:nvPr/>
        </p:nvSpPr>
        <p:spPr>
          <a:xfrm>
            <a:off x="3422469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19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10 : Donnez un feedback à vos étudiants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752798"/>
          </a:xfrm>
        </p:spPr>
        <p:txBody>
          <a:bodyPr>
            <a:normAutofit/>
          </a:bodyPr>
          <a:lstStyle/>
          <a:p>
            <a:r>
              <a:rPr lang="fr-FR" dirty="0"/>
              <a:t>Après l’épreuve, donnez un feedback à vos étudiants avec les réponses attendues </a:t>
            </a:r>
          </a:p>
          <a:p>
            <a:r>
              <a:rPr lang="fr-FR" dirty="0"/>
              <a:t>N’hésitez pas non plus à expliquer certains contrôles qualité que vous avez faits à leur avantage  (ajuster la moyenne par rapport aux autres années, valoriser un autre distracteur...) pour qu’ils perçoivent le côté bienveillant de votre évaluation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FB692A-0480-8745-BD80-B2B250D52117}"/>
              </a:ext>
            </a:extLst>
          </p:cNvPr>
          <p:cNvSpPr txBox="1"/>
          <p:nvPr/>
        </p:nvSpPr>
        <p:spPr>
          <a:xfrm>
            <a:off x="3422469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49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A927A-9FF3-0547-9522-6AA381A36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386AF4-4C7E-EA4F-B1CB-90887134E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D394E0-9DBA-DE43-AD65-C088CE26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" y="0"/>
            <a:ext cx="121741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6CB8C0-ABB0-1A4A-870A-C04E1EF4DE14}"/>
              </a:ext>
            </a:extLst>
          </p:cNvPr>
          <p:cNvSpPr/>
          <p:nvPr/>
        </p:nvSpPr>
        <p:spPr>
          <a:xfrm>
            <a:off x="7792278" y="1083365"/>
            <a:ext cx="4293705" cy="5774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E4659A-3F54-B749-994C-49A61C41BD6E}"/>
              </a:ext>
            </a:extLst>
          </p:cNvPr>
          <p:cNvSpPr txBox="1"/>
          <p:nvPr/>
        </p:nvSpPr>
        <p:spPr>
          <a:xfrm>
            <a:off x="8423753" y="856357"/>
            <a:ext cx="3368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Merci pour votre attention !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Des questions ?</a:t>
            </a:r>
          </a:p>
          <a:p>
            <a:endParaRPr lang="fr-FR" sz="3200" dirty="0">
              <a:solidFill>
                <a:schemeClr val="tx2">
                  <a:lumMod val="90000"/>
                </a:schemeClr>
              </a:solidFill>
            </a:endParaRPr>
          </a:p>
          <a:p>
            <a:endParaRPr lang="fr-FR" sz="3200" dirty="0">
              <a:solidFill>
                <a:schemeClr val="tx2">
                  <a:lumMod val="90000"/>
                </a:schemeClr>
              </a:solidFill>
            </a:endParaRPr>
          </a:p>
          <a:p>
            <a:endParaRPr lang="fr-FR" sz="3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6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L’erreur de mesure...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62053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Toutes les évaluations certificatives amènent à des erreurs de mesures. Celles-ci font en sorte que certains étudiants réussissent alors qu’ils ne le méritent pas et   que des étudiants compétents échouent</a:t>
            </a:r>
          </a:p>
          <a:p>
            <a:r>
              <a:rPr lang="fr-FR" dirty="0"/>
              <a:t>On le sait, mais on le tolère plus au moins. La force de l’habitude</a:t>
            </a:r>
          </a:p>
          <a:p>
            <a:r>
              <a:rPr lang="fr-FR" dirty="0"/>
              <a:t>A distance, les erreurs de mesures vont être beaucoup plus importantes, quels que soient nos efforts, et ce dans un contexte inédit, tendu où les étudiants sont prêts à monter au créneau (recours déjà ouverts à l’</a:t>
            </a:r>
            <a:r>
              <a:rPr lang="fr-FR" dirty="0" err="1"/>
              <a:t>UCLouvain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La fraude existe, il faut être lucide sur ce point</a:t>
            </a:r>
          </a:p>
          <a:p>
            <a:pPr lvl="1"/>
            <a:r>
              <a:rPr lang="fr-FR" dirty="0"/>
              <a:t>Tenter de l’empêcher engendre de l’anxiété chez les étudiants</a:t>
            </a:r>
          </a:p>
          <a:p>
            <a:r>
              <a:rPr lang="fr-FR" dirty="0"/>
              <a:t>Avant la 1er session, je disais « Il aurait été plus sage de ne pas évaluer ou de ne pas noter ». Le déroulement de la session renforce cette conviction</a:t>
            </a:r>
          </a:p>
          <a:p>
            <a:pPr marL="0" indent="0">
              <a:buNone/>
            </a:pPr>
            <a:r>
              <a:rPr lang="fr-FR" dirty="0"/>
              <a:t>=&gt; tentons de limiter la casse en 10 conseils</a:t>
            </a:r>
          </a:p>
        </p:txBody>
      </p:sp>
    </p:spTree>
    <p:extLst>
      <p:ext uri="{BB962C8B-B14F-4D97-AF65-F5344CB8AC3E}">
        <p14:creationId xmlns:p14="http://schemas.microsoft.com/office/powerpoint/2010/main" val="66764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1 : la table de spécification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105202"/>
            <a:ext cx="10092170" cy="4620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Choix des priorités : quels sont les concepts et processus mentaux qui ont été </a:t>
            </a:r>
            <a:r>
              <a:rPr lang="fr-FR" b="1" u="sng" dirty="0"/>
              <a:t>vus</a:t>
            </a:r>
            <a:r>
              <a:rPr lang="fr-FR" dirty="0"/>
              <a:t> dans des </a:t>
            </a:r>
            <a:r>
              <a:rPr lang="fr-FR" b="1" u="sng" dirty="0"/>
              <a:t>conditions optimales </a:t>
            </a:r>
            <a:r>
              <a:rPr lang="fr-FR" b="1" dirty="0"/>
              <a:t>=&gt; vers un alignement pédagogique. </a:t>
            </a:r>
          </a:p>
          <a:p>
            <a:pPr marL="0" indent="0">
              <a:buNone/>
            </a:pPr>
            <a:r>
              <a:rPr lang="fr-FR" b="1" dirty="0"/>
              <a:t>Et pourtant, monter dans les niveaux taxonomiques diminue le risque de fraude</a:t>
            </a:r>
          </a:p>
        </p:txBody>
      </p:sp>
      <p:pic>
        <p:nvPicPr>
          <p:cNvPr id="11" name="Image 10" descr="Une image contenant blanc, assis, armoire, couvert&#10;&#10;Description générée automatiquement">
            <a:extLst>
              <a:ext uri="{FF2B5EF4-FFF2-40B4-BE49-F238E27FC236}">
                <a16:creationId xmlns:a16="http://schemas.microsoft.com/office/drawing/2014/main" id="{4878341C-9F5F-604F-8FE8-F8FF307A234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87262" y="1815790"/>
            <a:ext cx="7282877" cy="34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3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2 : les modalités de questionnement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620534"/>
          </a:xfrm>
        </p:spPr>
        <p:txBody>
          <a:bodyPr>
            <a:normAutofit/>
          </a:bodyPr>
          <a:lstStyle/>
          <a:p>
            <a:r>
              <a:rPr lang="fr-FR" dirty="0"/>
              <a:t>Utiliser plusieurs modalités de questionnement</a:t>
            </a:r>
          </a:p>
          <a:p>
            <a:pPr marL="0" indent="0">
              <a:buNone/>
            </a:pPr>
            <a:r>
              <a:rPr lang="fr-FR" dirty="0"/>
              <a:t>Mais</a:t>
            </a:r>
          </a:p>
          <a:p>
            <a:r>
              <a:rPr lang="fr-FR" dirty="0"/>
              <a:t>Pas dans la même épreuve   </a:t>
            </a:r>
            <a:br>
              <a:rPr lang="fr-FR" dirty="0"/>
            </a:br>
            <a:r>
              <a:rPr lang="fr-FR" dirty="0"/>
              <a:t>(faire des coupures est un excellent moyen de réduire la charge cognitive et l’anxiété des étudiants). </a:t>
            </a:r>
          </a:p>
          <a:p>
            <a:r>
              <a:rPr lang="fr-FR" dirty="0"/>
              <a:t>Ne sortez pas des sentiers battus</a:t>
            </a:r>
            <a:br>
              <a:rPr lang="fr-FR" dirty="0"/>
            </a:br>
            <a:r>
              <a:rPr lang="fr-FR" dirty="0"/>
              <a:t>(Vous ne maîtrisez peut-être pas ces modalités... Vos étudiants non plus)</a:t>
            </a:r>
          </a:p>
        </p:txBody>
      </p:sp>
    </p:spTree>
    <p:extLst>
      <p:ext uri="{BB962C8B-B14F-4D97-AF65-F5344CB8AC3E}">
        <p14:creationId xmlns:p14="http://schemas.microsoft.com/office/powerpoint/2010/main" val="101395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3 : choisir entre bienveillance et contrôle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620534"/>
          </a:xfrm>
        </p:spPr>
        <p:txBody>
          <a:bodyPr>
            <a:normAutofit/>
          </a:bodyPr>
          <a:lstStyle/>
          <a:p>
            <a:r>
              <a:rPr lang="fr-FR" dirty="0"/>
              <a:t>Par rapport au présentiel, l’erreur de mesure dans une évaluation en ligne porte sur deux problèmes dont les solutions sont antinomiques</a:t>
            </a:r>
          </a:p>
          <a:p>
            <a:pPr lvl="1"/>
            <a:r>
              <a:rPr lang="fr-FR" dirty="0"/>
              <a:t>La fraude</a:t>
            </a:r>
          </a:p>
          <a:p>
            <a:pPr lvl="1"/>
            <a:r>
              <a:rPr lang="fr-FR" dirty="0"/>
              <a:t>Les conditions de passation anxiogènes</a:t>
            </a:r>
          </a:p>
          <a:p>
            <a:pPr marL="349250" indent="-342900"/>
            <a:r>
              <a:rPr lang="fr-FR" dirty="0"/>
              <a:t>Les procédures pour diminuer la fraude augmentent le caractère anxiogène de la passation (limiter le temps, </a:t>
            </a:r>
            <a:r>
              <a:rPr lang="fr-FR" dirty="0" err="1"/>
              <a:t>empecher</a:t>
            </a:r>
            <a:r>
              <a:rPr lang="fr-FR" dirty="0"/>
              <a:t> le retour en arrière, surveiller les étudiants via caméra...)</a:t>
            </a:r>
          </a:p>
          <a:p>
            <a:pPr marL="349250" indent="-342900"/>
            <a:r>
              <a:rPr lang="fr-FR" dirty="0"/>
              <a:t>Dans les deux cas, l’intégrité de l’évaluation est perturbée</a:t>
            </a:r>
          </a:p>
          <a:p>
            <a:pPr marL="6350" indent="0">
              <a:buNone/>
            </a:pPr>
            <a:r>
              <a:rPr lang="fr-FR" dirty="0"/>
              <a:t>=&gt; bien réfléchir à votre niveau d’exigence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1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4 : vers des QCM de qualité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620534"/>
          </a:xfrm>
        </p:spPr>
        <p:txBody>
          <a:bodyPr>
            <a:normAutofit/>
          </a:bodyPr>
          <a:lstStyle/>
          <a:p>
            <a:r>
              <a:rPr lang="nl-BE" dirty="0"/>
              <a:t>Avantages du QCM :</a:t>
            </a:r>
          </a:p>
          <a:p>
            <a:pPr lvl="1"/>
            <a:r>
              <a:rPr lang="nl-BE" dirty="0"/>
              <a:t>Convient aux </a:t>
            </a:r>
            <a:r>
              <a:rPr lang="nl-BE" dirty="0" err="1"/>
              <a:t>grands</a:t>
            </a:r>
            <a:r>
              <a:rPr lang="nl-BE" dirty="0"/>
              <a:t> </a:t>
            </a:r>
            <a:r>
              <a:rPr lang="nl-BE" dirty="0" err="1"/>
              <a:t>groupes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Permet une correction automatisée et </a:t>
            </a:r>
            <a:r>
              <a:rPr lang="nl-BE" dirty="0" err="1"/>
              <a:t>rapide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Offre une </a:t>
            </a:r>
            <a:r>
              <a:rPr lang="nl-BE" dirty="0" err="1"/>
              <a:t>correction</a:t>
            </a:r>
            <a:r>
              <a:rPr lang="nl-BE" dirty="0"/>
              <a:t> </a:t>
            </a:r>
            <a:r>
              <a:rPr lang="nl-BE" dirty="0" err="1"/>
              <a:t>objective</a:t>
            </a:r>
            <a:endParaRPr lang="nl-BE" dirty="0"/>
          </a:p>
          <a:p>
            <a:pPr lvl="1"/>
            <a:r>
              <a:rPr lang="nl-BE" dirty="0"/>
              <a:t>Permet de couvrir l’entièreté de la matière, car multiplication des items</a:t>
            </a:r>
          </a:p>
          <a:p>
            <a:pPr lvl="1"/>
            <a:r>
              <a:rPr lang="nl-BE" dirty="0"/>
              <a:t>Permet des points de contrôle des </a:t>
            </a:r>
            <a:r>
              <a:rPr lang="nl-BE" dirty="0" err="1"/>
              <a:t>acquis</a:t>
            </a:r>
            <a:r>
              <a:rPr lang="nl-BE" dirty="0"/>
              <a:t> </a:t>
            </a:r>
          </a:p>
          <a:p>
            <a:pPr marL="349250" indent="-342900"/>
            <a:r>
              <a:rPr lang="nl-BE" dirty="0" err="1"/>
              <a:t>Risque</a:t>
            </a:r>
            <a:r>
              <a:rPr lang="nl-BE" dirty="0"/>
              <a:t> de fraude </a:t>
            </a:r>
            <a:r>
              <a:rPr lang="nl-BE" dirty="0" err="1"/>
              <a:t>indéniable</a:t>
            </a:r>
            <a:r>
              <a:rPr lang="nl-BE" dirty="0"/>
              <a:t>. Les étudiants </a:t>
            </a:r>
            <a:r>
              <a:rPr lang="nl-BE" dirty="0" err="1"/>
              <a:t>peuvent</a:t>
            </a:r>
            <a:r>
              <a:rPr lang="nl-BE" dirty="0"/>
              <a:t> :</a:t>
            </a:r>
          </a:p>
          <a:p>
            <a:pPr marL="457200" lvl="1" indent="0">
              <a:buNone/>
            </a:pPr>
            <a:r>
              <a:rPr lang="nl-BE" dirty="0" err="1"/>
              <a:t>Usurper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</a:t>
            </a:r>
            <a:r>
              <a:rPr lang="nl-BE" dirty="0" err="1"/>
              <a:t>identité</a:t>
            </a:r>
            <a:r>
              <a:rPr lang="nl-BE" dirty="0"/>
              <a:t>, </a:t>
            </a:r>
            <a:r>
              <a:rPr lang="nl-BE" dirty="0" err="1"/>
              <a:t>avoir</a:t>
            </a:r>
            <a:r>
              <a:rPr lang="nl-BE" dirty="0"/>
              <a:t> </a:t>
            </a:r>
            <a:r>
              <a:rPr lang="nl-BE" dirty="0" err="1"/>
              <a:t>recours</a:t>
            </a:r>
            <a:r>
              <a:rPr lang="nl-BE" dirty="0"/>
              <a:t> à </a:t>
            </a:r>
            <a:r>
              <a:rPr lang="nl-BE" dirty="0" err="1"/>
              <a:t>leurs</a:t>
            </a:r>
            <a:r>
              <a:rPr lang="nl-BE" dirty="0"/>
              <a:t> </a:t>
            </a:r>
            <a:r>
              <a:rPr lang="nl-BE" dirty="0" err="1"/>
              <a:t>notes</a:t>
            </a:r>
            <a:r>
              <a:rPr lang="nl-BE" dirty="0"/>
              <a:t> et ressources, </a:t>
            </a:r>
            <a:r>
              <a:rPr lang="nl-BE" dirty="0" err="1"/>
              <a:t>communiquer</a:t>
            </a:r>
            <a:r>
              <a:rPr lang="nl-BE" dirty="0"/>
              <a:t> </a:t>
            </a:r>
            <a:r>
              <a:rPr lang="nl-BE" dirty="0" err="1"/>
              <a:t>entre</a:t>
            </a:r>
            <a:r>
              <a:rPr lang="nl-BE" dirty="0"/>
              <a:t> </a:t>
            </a:r>
            <a:r>
              <a:rPr lang="nl-BE" dirty="0" err="1"/>
              <a:t>eux</a:t>
            </a:r>
            <a:r>
              <a:rPr lang="nl-BE" dirty="0"/>
              <a:t> via des </a:t>
            </a:r>
            <a:r>
              <a:rPr lang="nl-BE" dirty="0" err="1"/>
              <a:t>moyens</a:t>
            </a:r>
            <a:r>
              <a:rPr lang="nl-BE" dirty="0"/>
              <a:t> </a:t>
            </a:r>
            <a:r>
              <a:rPr lang="nl-BE" dirty="0" err="1"/>
              <a:t>alternatifs</a:t>
            </a:r>
            <a:r>
              <a:rPr lang="nl-BE" dirty="0"/>
              <a:t> (</a:t>
            </a:r>
            <a:r>
              <a:rPr lang="nl-BE" dirty="0" err="1"/>
              <a:t>textos</a:t>
            </a:r>
            <a:r>
              <a:rPr lang="nl-BE" dirty="0"/>
              <a:t>, Messenger, chat, etc.), </a:t>
            </a:r>
            <a:r>
              <a:rPr lang="nl-BE" dirty="0" err="1"/>
              <a:t>bénéficier</a:t>
            </a:r>
            <a:r>
              <a:rPr lang="nl-BE" dirty="0"/>
              <a:t> de </a:t>
            </a:r>
            <a:r>
              <a:rPr lang="nl-BE" dirty="0" err="1"/>
              <a:t>l’aide</a:t>
            </a:r>
            <a:r>
              <a:rPr lang="nl-BE" dirty="0"/>
              <a:t> de </a:t>
            </a:r>
            <a:r>
              <a:rPr lang="nl-BE" dirty="0" err="1"/>
              <a:t>proches</a:t>
            </a:r>
            <a:r>
              <a:rPr lang="nl-BE" dirty="0"/>
              <a:t> compétents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339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4 : vers des QCM de qualité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620534"/>
          </a:xfrm>
        </p:spPr>
        <p:txBody>
          <a:bodyPr>
            <a:normAutofit/>
          </a:bodyPr>
          <a:lstStyle/>
          <a:p>
            <a:r>
              <a:rPr lang="fr-FR" dirty="0"/>
              <a:t>Un document cadre pour le QCM, applicable au QCM à distance : </a:t>
            </a:r>
            <a:r>
              <a:rPr lang="fr-FR" dirty="0">
                <a:hlinkClick r:id="rId4"/>
              </a:rPr>
              <a:t>http://smart.uliege.be/wp-content/uploads/ressources/smart-uliege_guide-methodologique_livre.pdf</a:t>
            </a:r>
            <a:endParaRPr lang="fr-FR" dirty="0"/>
          </a:p>
          <a:p>
            <a:pPr lvl="1"/>
            <a:r>
              <a:rPr lang="fr-FR" dirty="0"/>
              <a:t>TDS</a:t>
            </a:r>
          </a:p>
          <a:p>
            <a:pPr lvl="1"/>
            <a:r>
              <a:rPr lang="fr-FR" dirty="0"/>
              <a:t>Règles de rédaction</a:t>
            </a:r>
          </a:p>
          <a:p>
            <a:pPr lvl="1"/>
            <a:r>
              <a:rPr lang="fr-FR" dirty="0"/>
              <a:t>Choix du barème, ...</a:t>
            </a:r>
          </a:p>
          <a:p>
            <a:r>
              <a:rPr lang="fr-FR" dirty="0"/>
              <a:t>A distance, paramétrage des options de passation :</a:t>
            </a:r>
          </a:p>
          <a:p>
            <a:pPr marL="450850" lvl="1" indent="0">
              <a:buNone/>
            </a:pPr>
            <a:r>
              <a:rPr lang="fr-BE" dirty="0">
                <a:hlinkClick r:id="rId5"/>
              </a:rPr>
              <a:t>https://liegepsychology.eu.qualtrics.com/jfe/form/SV_e4IaiB7UsiS35MF</a:t>
            </a:r>
            <a:endParaRPr lang="fr-BE" dirty="0"/>
          </a:p>
          <a:p>
            <a:pPr marL="344488" lvl="1" indent="-344488">
              <a:spcBef>
                <a:spcPts val="1000"/>
              </a:spcBef>
            </a:pPr>
            <a:r>
              <a:rPr lang="fr-BE" sz="2000" dirty="0"/>
              <a:t>Des formations spécifiques les </a:t>
            </a:r>
            <a:r>
              <a:rPr lang="fr-BE" dirty="0"/>
              <a:t>10 et 26 juin, 2 juillet et 18 aout (voir site IFRES)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3352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5 : vers des examens écrits de qualité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620534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Avantages : </a:t>
            </a:r>
            <a:r>
              <a:rPr lang="fr-BE" dirty="0"/>
              <a:t>évaluent des niveaux taxonomiques de plus hauts niveaux comme l’analyse, la synthèse, le jugement et la créativité</a:t>
            </a:r>
          </a:p>
          <a:p>
            <a:pPr lvl="0"/>
            <a:r>
              <a:rPr lang="fr-FR" dirty="0"/>
              <a:t>Désavantages : </a:t>
            </a:r>
            <a:r>
              <a:rPr lang="fr-BE" dirty="0"/>
              <a:t>consomment beaucoup de temps de correction ; le nombre de questions ouvertes étant souvent moins élevé, cette modalité d’examen amène une diminution de la couverture de la matière ; leur correction est relativement subjective (nombreux biais inévitables)</a:t>
            </a:r>
          </a:p>
          <a:p>
            <a:r>
              <a:rPr lang="fr-FR" dirty="0"/>
              <a:t>Conseils</a:t>
            </a:r>
          </a:p>
          <a:p>
            <a:pPr lvl="1"/>
            <a:r>
              <a:rPr lang="fr-FR" dirty="0"/>
              <a:t>Mélanger des questions (attention au tirage aléatoire des questions, plus difficile à contrôler...)</a:t>
            </a:r>
          </a:p>
          <a:p>
            <a:pPr lvl="1"/>
            <a:r>
              <a:rPr lang="fr-FR" dirty="0"/>
              <a:t>Poser des questions de niveau taxonomique supérieur qui demandent un développement long, voir nécessitent une prise de position personnelle (mais attention à l’alignement pédagogique)</a:t>
            </a:r>
          </a:p>
          <a:p>
            <a:pPr lvl="1"/>
            <a:r>
              <a:rPr lang="fr-FR" dirty="0"/>
              <a:t>Laisser un temps limité imparti pour l’ensemble du test et un espace limité pour la réponse</a:t>
            </a:r>
          </a:p>
          <a:p>
            <a:pPr lvl="1"/>
            <a:r>
              <a:rPr lang="fr-FR" dirty="0"/>
              <a:t>Mettre en place un outil d’anti-plagiat pour analyser les similitudes éventuelles entre réponses</a:t>
            </a:r>
          </a:p>
          <a:p>
            <a:r>
              <a:rPr lang="fr-FR" sz="2300" dirty="0"/>
              <a:t>Formations spécifiques les </a:t>
            </a:r>
            <a:r>
              <a:rPr lang="fr-BE" dirty="0"/>
              <a:t>11, 30 juin, 3 juillet ou 19 aout</a:t>
            </a:r>
            <a:endParaRPr lang="fr-FR" sz="23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84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FDC8D2-7CF8-BD41-85EB-C63EE991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6 : vers des oraux de qualité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2D7038-66CD-9143-A588-69B569E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60" y="2052115"/>
            <a:ext cx="10092170" cy="475279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Avantages techno-pédagogiques de l’examen oral :</a:t>
            </a:r>
          </a:p>
          <a:p>
            <a:pPr lvl="1"/>
            <a:r>
              <a:rPr lang="fr-FR" dirty="0"/>
              <a:t>Favorise les compétences transversales et des niveaux taxonomiques plus élevés ainsi que les compétences langagières</a:t>
            </a:r>
          </a:p>
          <a:p>
            <a:pPr lvl="1"/>
            <a:r>
              <a:rPr lang="fr-FR" dirty="0"/>
              <a:t>Permet d’évaluer la maitrise de la matière en profondeur (liens, transversalité…)</a:t>
            </a:r>
          </a:p>
          <a:p>
            <a:pPr lvl="1"/>
            <a:r>
              <a:rPr lang="fr-FR" dirty="0"/>
              <a:t>Risque de fraude un peu plus limité lors de la passation</a:t>
            </a:r>
          </a:p>
          <a:p>
            <a:pPr lvl="1"/>
            <a:r>
              <a:rPr lang="fr-FR" dirty="0"/>
              <a:t>Permet l’interaction et une rétroaction rapide  </a:t>
            </a:r>
          </a:p>
          <a:p>
            <a:r>
              <a:rPr lang="fr-FR" dirty="0"/>
              <a:t>Utilisez Black </a:t>
            </a: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Collaborate</a:t>
            </a:r>
            <a:endParaRPr lang="fr-FR" dirty="0"/>
          </a:p>
          <a:p>
            <a:pPr lvl="1"/>
            <a:r>
              <a:rPr lang="fr-FR" dirty="0"/>
              <a:t>Permet l’identification de l’étudiant</a:t>
            </a:r>
          </a:p>
          <a:p>
            <a:pPr lvl="1"/>
            <a:r>
              <a:rPr lang="fr-FR" dirty="0"/>
              <a:t>L’option de sous-groupe permet :</a:t>
            </a:r>
          </a:p>
          <a:p>
            <a:pPr lvl="2"/>
            <a:r>
              <a:rPr lang="fr-FR" dirty="0"/>
              <a:t>De recevoir l’étudiant et de le mettre en attente avec un assistant</a:t>
            </a:r>
          </a:p>
          <a:p>
            <a:pPr lvl="2"/>
            <a:r>
              <a:rPr lang="fr-FR" dirty="0"/>
              <a:t>De distribuer les questions et de le laisser réfléchir sous surveillance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957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1282</Words>
  <Application>Microsoft Macintosh PowerPoint</Application>
  <PresentationFormat>Grand écran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Présentation PowerPoint</vt:lpstr>
      <vt:lpstr>L’erreur de mesure...</vt:lpstr>
      <vt:lpstr>Conseil 1 : la table de spécification</vt:lpstr>
      <vt:lpstr>Conseil 2 : les modalités de questionnement</vt:lpstr>
      <vt:lpstr>Conseil 3 : choisir entre bienveillance et contrôle</vt:lpstr>
      <vt:lpstr>Conseil 4 : vers des QCM de qualité</vt:lpstr>
      <vt:lpstr>Conseil 4 : vers des QCM de qualité</vt:lpstr>
      <vt:lpstr>Conseil 5 : vers des examens écrits de qualité</vt:lpstr>
      <vt:lpstr>Conseil 6 : vers des oraux de qualité</vt:lpstr>
      <vt:lpstr>Conseil 6 : vers des oraux de qualité</vt:lpstr>
      <vt:lpstr>Conseil 7 : Communiquez !</vt:lpstr>
      <vt:lpstr>Conseil 7 : Communiquez  ! Quels éléments</vt:lpstr>
      <vt:lpstr>Conseil 8 : Lors de la passation, soyez présents</vt:lpstr>
      <vt:lpstr>Conseil 9 : Lors de la correction, utilisez des procédures « qualité »</vt:lpstr>
      <vt:lpstr>Conseil 10 : Donnez un feedback à vos étudiants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Detroz</dc:creator>
  <cp:lastModifiedBy>Pascal Detroz</cp:lastModifiedBy>
  <cp:revision>127</cp:revision>
  <dcterms:created xsi:type="dcterms:W3CDTF">2020-01-13T09:34:04Z</dcterms:created>
  <dcterms:modified xsi:type="dcterms:W3CDTF">2020-07-08T07:51:23Z</dcterms:modified>
</cp:coreProperties>
</file>