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
  </p:notesMasterIdLst>
  <p:handoutMasterIdLst>
    <p:handoutMasterId r:id="rId8"/>
  </p:handoutMasterIdLst>
  <p:sldIdLst>
    <p:sldId id="256" r:id="rId2"/>
    <p:sldId id="258" r:id="rId3"/>
    <p:sldId id="259" r:id="rId4"/>
    <p:sldId id="260" r:id="rId5"/>
    <p:sldId id="261"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6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handoutMaster" Target="handoutMasters/handout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FFF5EE-48A2-7D43-BB0C-5DCD5FBDD669}" type="datetimeFigureOut">
              <a:rPr lang="fr-FR" smtClean="0"/>
              <a:t>26/06/20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654CC5-217F-C345-B193-456579A4959A}" type="slidenum">
              <a:rPr lang="fr-FR" smtClean="0"/>
              <a:t>‹#›</a:t>
            </a:fld>
            <a:endParaRPr lang="fr-FR"/>
          </a:p>
        </p:txBody>
      </p:sp>
    </p:spTree>
    <p:extLst>
      <p:ext uri="{BB962C8B-B14F-4D97-AF65-F5344CB8AC3E}">
        <p14:creationId xmlns:p14="http://schemas.microsoft.com/office/powerpoint/2010/main" val="12221615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AF55FA-9F0B-AD47-9AEC-E02F96E05104}" type="datetimeFigureOut">
              <a:rPr lang="fr-FR" smtClean="0"/>
              <a:t>26/06/20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7D66D5-E792-C848-BAAE-7449F063B135}" type="slidenum">
              <a:rPr lang="fr-FR" smtClean="0"/>
              <a:t>‹#›</a:t>
            </a:fld>
            <a:endParaRPr lang="fr-FR"/>
          </a:p>
        </p:txBody>
      </p:sp>
    </p:spTree>
    <p:extLst>
      <p:ext uri="{BB962C8B-B14F-4D97-AF65-F5344CB8AC3E}">
        <p14:creationId xmlns:p14="http://schemas.microsoft.com/office/powerpoint/2010/main" val="34687869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nl-BE" smtClean="0"/>
              <a:t>Cliquez et modifiez le titre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2B20E122-1F34-7942-BD91-1248686E6327}" type="datetime1">
              <a:rPr lang="fr-BE" smtClean="0"/>
              <a:t>26/06/20</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nl-BE" smtClean="0"/>
              <a:t>Cliquez et modifiez le titre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4"/>
          <p:cNvSpPr>
            <a:spLocks noGrp="1"/>
          </p:cNvSpPr>
          <p:nvPr>
            <p:ph type="dt" sz="half" idx="10"/>
          </p:nvPr>
        </p:nvSpPr>
        <p:spPr/>
        <p:txBody>
          <a:bodyPr/>
          <a:lstStyle/>
          <a:p>
            <a:fld id="{A4D2D530-899D-8343-B60E-39AF63B47950}"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nl-BE" smtClean="0"/>
              <a:t>Cliquez et modifiez le titre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4"/>
          <p:cNvSpPr>
            <a:spLocks noGrp="1"/>
          </p:cNvSpPr>
          <p:nvPr>
            <p:ph type="dt" sz="half" idx="10"/>
          </p:nvPr>
        </p:nvSpPr>
        <p:spPr/>
        <p:txBody>
          <a:bodyPr/>
          <a:lstStyle/>
          <a:p>
            <a:fld id="{74D0810B-4DEE-AB4F-83BE-F1EFDA645437}"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nl-BE" smtClean="0"/>
              <a:t>Cliquez et modifiez le titre</a:t>
            </a:r>
            <a:endParaRPr/>
          </a:p>
        </p:txBody>
      </p:sp>
      <p:sp>
        <p:nvSpPr>
          <p:cNvPr id="3" name="Date Placeholder 2"/>
          <p:cNvSpPr>
            <a:spLocks noGrp="1"/>
          </p:cNvSpPr>
          <p:nvPr>
            <p:ph type="dt" sz="half" idx="10"/>
          </p:nvPr>
        </p:nvSpPr>
        <p:spPr/>
        <p:txBody>
          <a:bodyPr/>
          <a:lstStyle/>
          <a:p>
            <a:fld id="{3CD46934-21EF-C84E-A70B-7B4028A20F4D}" type="datetime1">
              <a:rPr lang="fr-BE" smtClean="0"/>
              <a:t>26/06/20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F2FF2D2E-4C73-F34D-A6E0-49CD162B16BB}" type="datetime1">
              <a:rPr lang="fr-BE" smtClean="0"/>
              <a:t>26/06/20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nl-BE" smtClean="0"/>
              <a:t>Cliquez et modifiez le titre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C408E6E2-9A5E-3A43-B1DB-F07B7CC89C90}"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nl-BE" smtClean="0"/>
              <a:t>Cliquez et modifiez le titre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D33EAC48-6BD1-8B44-8A57-9F88EA485FAC}" type="datetime1">
              <a:rPr lang="fr-BE" smtClean="0"/>
              <a:t>26/06/20</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nl-BE" smtClean="0"/>
              <a:t>Faire glisser l'image vers l'espace réservé ou cliquer sur l'icône pour l'ajouter</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nl-BE" smtClean="0"/>
              <a:t>Cliquez et modifiez le titre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C749DC65-0AE8-F543-B699-760EC910B901}"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images avec légende">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nl-BE" smtClean="0"/>
              <a:t>Cliquez et modifiez le titre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D3C2EE9C-6D79-884C-A9DB-F66F95DD96F8}"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nl-BE"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AD00EB9B-F5EA-E542-AA97-737A5C1ED892}" type="datetime1">
              <a:rPr lang="fr-BE"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nl-BE" smtClean="0"/>
              <a:t>Cliquez et modifiez le titre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p>
            <a:fld id="{FBB1D89D-7656-2947-A943-E4CBDD65B5E9}" type="datetime1">
              <a:rPr lang="fr-BE"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idx="1"/>
          </p:nvPr>
        </p:nvSpPr>
        <p:spPr/>
        <p:txBody>
          <a:bodyPr/>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a:xfrm>
            <a:off x="7212106" y="6356350"/>
            <a:ext cx="1752600" cy="365125"/>
          </a:xfrm>
        </p:spPr>
        <p:txBody>
          <a:bodyPr/>
          <a:lstStyle/>
          <a:p>
            <a:fld id="{D9DEE382-8898-6C4D-BD13-82D07004BD20}" type="datetime1">
              <a:rPr lang="fr-BE" smtClean="0"/>
              <a:t>26/06/20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nl-BE" smtClean="0"/>
              <a:t>Cliquez et modifiez le titre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C81BFA67-3B18-3544-BE5F-04AD7BC31A5B}" type="datetime1">
              <a:rPr lang="fr-BE" smtClean="0"/>
              <a:t>26/06/20</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nl-BE" smtClean="0"/>
              <a:t>Faire glisser l'image vers l'espace réservé ou cliquer sur l'icône pour l'ajouter</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contenu et imag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nl-BE" smtClean="0"/>
              <a:t>Cliquez et modifiez le titre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a:xfrm>
            <a:off x="7212106" y="6356350"/>
            <a:ext cx="1752600" cy="365125"/>
          </a:xfrm>
        </p:spPr>
        <p:txBody>
          <a:bodyPr/>
          <a:lstStyle/>
          <a:p>
            <a:fld id="{03EA37BB-35D2-F141-A40D-2DE470BFB4C6}" type="datetime1">
              <a:rPr lang="fr-BE" smtClean="0"/>
              <a:t>26/06/20</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nl-BE" smtClean="0"/>
              <a:t>Faire glisser l'image vers l'espace réservé ou cliquer sur l'icône pour l'ajouter</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nl-BE" smtClean="0"/>
              <a:t>Cliquez et modifiez le titre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Date Placeholder 3"/>
          <p:cNvSpPr>
            <a:spLocks noGrp="1"/>
          </p:cNvSpPr>
          <p:nvPr>
            <p:ph type="dt" sz="half" idx="10"/>
          </p:nvPr>
        </p:nvSpPr>
        <p:spPr>
          <a:xfrm>
            <a:off x="5562600" y="6356350"/>
            <a:ext cx="1622612" cy="365125"/>
          </a:xfrm>
        </p:spPr>
        <p:txBody>
          <a:bodyPr/>
          <a:lstStyle/>
          <a:p>
            <a:fld id="{7AE96BA9-031A-5A43-B8F4-6977ECA7F563}" type="datetime1">
              <a:rPr lang="fr-BE" smtClean="0"/>
              <a:t>26/06/20</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avec imag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nl-BE" smtClean="0"/>
              <a:t>Cliquez et modifiez le titre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6" name="Slide Number Placeholder 5"/>
          <p:cNvSpPr>
            <a:spLocks noGrp="1"/>
          </p:cNvSpPr>
          <p:nvPr>
            <p:ph type="sldNum" sz="quarter" idx="12"/>
          </p:nvPr>
        </p:nvSpPr>
        <p:spPr>
          <a:xfrm>
            <a:off x="351212" y="6104965"/>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nl-BE" smtClean="0"/>
              <a:t>Faire glisser l'image vers l'espace réservé ou cliquer sur l'icône pour l'ajouter</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nl-BE" smtClean="0"/>
              <a:t>Cliquez et modifiez le titre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4"/>
          <p:cNvSpPr>
            <a:spLocks noGrp="1"/>
          </p:cNvSpPr>
          <p:nvPr>
            <p:ph type="dt" sz="half" idx="10"/>
          </p:nvPr>
        </p:nvSpPr>
        <p:spPr/>
        <p:txBody>
          <a:bodyPr/>
          <a:lstStyle/>
          <a:p>
            <a:fld id="{591D2C8A-52FD-A244-9F84-6C33CD2E6FBA}"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nl-BE" smtClean="0"/>
              <a:t>Cliquez et modifiez le titre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7" name="Date Placeholder 6"/>
          <p:cNvSpPr>
            <a:spLocks noGrp="1"/>
          </p:cNvSpPr>
          <p:nvPr>
            <p:ph type="dt" sz="half" idx="10"/>
          </p:nvPr>
        </p:nvSpPr>
        <p:spPr/>
        <p:txBody>
          <a:bodyPr/>
          <a:lstStyle/>
          <a:p>
            <a:fld id="{D54A2797-ED2A-354B-8E7A-4EBC94D8E1F4}" type="datetime1">
              <a:rPr lang="fr-BE" smtClean="0"/>
              <a:t>26/06/20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nl-BE" smtClean="0"/>
              <a:t>Cliquez et modifiez le titre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4"/>
          <p:cNvSpPr>
            <a:spLocks noGrp="1"/>
          </p:cNvSpPr>
          <p:nvPr>
            <p:ph type="dt" sz="half" idx="10"/>
          </p:nvPr>
        </p:nvSpPr>
        <p:spPr/>
        <p:txBody>
          <a:bodyPr/>
          <a:lstStyle/>
          <a:p>
            <a:fld id="{13A813A1-5BFC-3448-BDC9-605693C062B9}" type="datetime1">
              <a:rPr lang="fr-BE" smtClean="0"/>
              <a:t>26/06/20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nl-BE" smtClean="0"/>
              <a:t>Cliquez et modifiez le titre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22DA9BCA-DDC9-0E46-A719-E860A4842385}" type="datetime1">
              <a:rPr lang="fr-BE" smtClean="0"/>
              <a:t>26/06/20</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57AF16DE-A0D5-4438-950F-5B1E159C2C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00400" y="4208929"/>
            <a:ext cx="5458968" cy="1224048"/>
          </a:xfrm>
        </p:spPr>
        <p:txBody>
          <a:bodyPr>
            <a:normAutofit fontScale="90000"/>
          </a:bodyPr>
          <a:lstStyle/>
          <a:p>
            <a:r>
              <a:rPr lang="fr-FR" dirty="0" smtClean="0"/>
              <a:t>Droit des contrats et marchés publics</a:t>
            </a:r>
            <a:endParaRPr lang="fr-FR" dirty="0"/>
          </a:p>
        </p:txBody>
      </p:sp>
      <p:sp>
        <p:nvSpPr>
          <p:cNvPr id="3" name="Sous-titre 2"/>
          <p:cNvSpPr>
            <a:spLocks noGrp="1"/>
          </p:cNvSpPr>
          <p:nvPr>
            <p:ph type="subTitle" idx="1"/>
          </p:nvPr>
        </p:nvSpPr>
        <p:spPr>
          <a:xfrm>
            <a:off x="3200400" y="5432976"/>
            <a:ext cx="5458968" cy="675344"/>
          </a:xfrm>
        </p:spPr>
        <p:txBody>
          <a:bodyPr>
            <a:normAutofit/>
          </a:bodyPr>
          <a:lstStyle/>
          <a:p>
            <a:r>
              <a:rPr lang="fr-FR" dirty="0" smtClean="0"/>
              <a:t>Ann Lawrence Durviaux, professeure ordinaire et avocate</a:t>
            </a:r>
            <a:endParaRPr lang="fr-FR" dirty="0"/>
          </a:p>
        </p:txBody>
      </p:sp>
      <p:pic>
        <p:nvPicPr>
          <p:cNvPr id="4" name="Image 3"/>
          <p:cNvPicPr>
            <a:picLocks noChangeAspect="1"/>
          </p:cNvPicPr>
          <p:nvPr/>
        </p:nvPicPr>
        <p:blipFill>
          <a:blip r:embed="rId2"/>
          <a:stretch>
            <a:fillRect/>
          </a:stretch>
        </p:blipFill>
        <p:spPr>
          <a:xfrm>
            <a:off x="4035689" y="1047798"/>
            <a:ext cx="4318000" cy="1879600"/>
          </a:xfrm>
          <a:prstGeom prst="rect">
            <a:avLst/>
          </a:prstGeom>
        </p:spPr>
      </p:pic>
    </p:spTree>
    <p:extLst>
      <p:ext uri="{BB962C8B-B14F-4D97-AF65-F5344CB8AC3E}">
        <p14:creationId xmlns:p14="http://schemas.microsoft.com/office/powerpoint/2010/main" val="42627562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282234"/>
            <a:ext cx="6508377" cy="1592598"/>
          </a:xfrm>
        </p:spPr>
        <p:txBody>
          <a:bodyPr/>
          <a:lstStyle/>
          <a:p>
            <a:r>
              <a:rPr lang="fr-FR" dirty="0" smtClean="0"/>
              <a:t>En quelques mots</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a:t>En </a:t>
            </a:r>
            <a:r>
              <a:rPr lang="fr-FR" b="1" dirty="0"/>
              <a:t>janvier 2019</a:t>
            </a:r>
            <a:r>
              <a:rPr lang="fr-FR" dirty="0"/>
              <a:t>, l’intercommunale EAUPURE, dont l’objet social comporte principalement la distribution d’eau potable aux particuliers et aux entreprises établies sur le territoire de ses communes associées, subit de lourdes pertes d’eau dans le réseau de distribution qui est vétuste. Elle envisage de réaliser des travaux de réparation en urgence de son réseau afin de limiter les pertes.</a:t>
            </a:r>
            <a:endParaRPr lang="fr-BE" dirty="0"/>
          </a:p>
          <a:p>
            <a:pPr lvl="0"/>
            <a:r>
              <a:rPr lang="fr-FR" dirty="0"/>
              <a:t>Quelle est la procédure la plus appropriée dans cette hypothèse ? Justifiez votre réponse (arguments +  dispositions normatives)</a:t>
            </a:r>
            <a:endParaRPr lang="fr-BE" dirty="0"/>
          </a:p>
          <a:p>
            <a:pPr lvl="0"/>
            <a:r>
              <a:rPr lang="fr-FR" dirty="0"/>
              <a:t>Afin de combler la perte d’eau, elle envisage un marché exceptionnel d’achat d’eau potable avec son fournisseur habituel sans organiser une procédure de passation de marché public. Elle vous demande conseil. Quelle serait votre analyse ?</a:t>
            </a:r>
            <a:endParaRPr lang="fr-BE" dirty="0"/>
          </a:p>
        </p:txBody>
      </p:sp>
      <p:sp>
        <p:nvSpPr>
          <p:cNvPr id="8" name="Espace réservé de la date 7"/>
          <p:cNvSpPr>
            <a:spLocks noGrp="1"/>
          </p:cNvSpPr>
          <p:nvPr>
            <p:ph type="dt" sz="half" idx="10"/>
          </p:nvPr>
        </p:nvSpPr>
        <p:spPr/>
        <p:txBody>
          <a:bodyPr/>
          <a:lstStyle/>
          <a:p>
            <a:fld id="{A16DBF05-3290-C841-B4F7-DBA8AB083054}" type="datetime1">
              <a:rPr lang="fr-BE" smtClean="0"/>
              <a:t>26/06/20</a:t>
            </a:fld>
            <a:endParaRPr lang="en-US" dirty="0"/>
          </a:p>
        </p:txBody>
      </p:sp>
      <p:sp>
        <p:nvSpPr>
          <p:cNvPr id="9" name="Espace réservé du pied de page 8"/>
          <p:cNvSpPr>
            <a:spLocks noGrp="1"/>
          </p:cNvSpPr>
          <p:nvPr>
            <p:ph type="ftr" sz="quarter" idx="11"/>
          </p:nvPr>
        </p:nvSpPr>
        <p:spPr>
          <a:xfrm>
            <a:off x="174812" y="6356350"/>
            <a:ext cx="282387" cy="365125"/>
          </a:xfrm>
        </p:spPr>
        <p:txBody>
          <a:bodyPr/>
          <a:lstStyle/>
          <a:p>
            <a:fld id="{35ACE54E-AD9B-7C4C-8678-D008D7749DA7}" type="slidenum">
              <a:rPr lang="en-US" smtClean="0"/>
              <a:t>2</a:t>
            </a:fld>
            <a:endParaRPr lang="en-US" dirty="0"/>
          </a:p>
        </p:txBody>
      </p:sp>
      <p:pic>
        <p:nvPicPr>
          <p:cNvPr id="11" name="Son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78400" y="544473"/>
            <a:ext cx="812800" cy="812800"/>
          </a:xfrm>
          <a:prstGeom prst="rect">
            <a:avLst/>
          </a:prstGeom>
        </p:spPr>
      </p:pic>
    </p:spTree>
    <p:extLst>
      <p:ext uri="{BB962C8B-B14F-4D97-AF65-F5344CB8AC3E}">
        <p14:creationId xmlns:p14="http://schemas.microsoft.com/office/powerpoint/2010/main" val="283364634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2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312472"/>
            <a:ext cx="6508377" cy="1491801"/>
          </a:xfrm>
        </p:spPr>
        <p:txBody>
          <a:bodyPr/>
          <a:lstStyle/>
          <a:p>
            <a:r>
              <a:rPr lang="fr-FR" dirty="0" smtClean="0"/>
              <a:t>Casus 2</a:t>
            </a:r>
            <a:endParaRPr lang="fr-FR" dirty="0"/>
          </a:p>
        </p:txBody>
      </p:sp>
      <p:sp>
        <p:nvSpPr>
          <p:cNvPr id="3" name="Espace réservé du contenu 2"/>
          <p:cNvSpPr>
            <a:spLocks noGrp="1"/>
          </p:cNvSpPr>
          <p:nvPr>
            <p:ph idx="1"/>
          </p:nvPr>
        </p:nvSpPr>
        <p:spPr>
          <a:xfrm>
            <a:off x="457199" y="2209800"/>
            <a:ext cx="8351681" cy="3916363"/>
          </a:xfrm>
        </p:spPr>
        <p:txBody>
          <a:bodyPr/>
          <a:lstStyle/>
          <a:p>
            <a:r>
              <a:rPr lang="fr-FR" dirty="0"/>
              <a:t>En mars </a:t>
            </a:r>
            <a:r>
              <a:rPr lang="fr-FR" b="1" dirty="0"/>
              <a:t>2019</a:t>
            </a:r>
            <a:r>
              <a:rPr lang="fr-FR" dirty="0"/>
              <a:t>, L’OTAN envisage des travaux de rénovation de divers bâtiments situés à Bruxelles dont elle est propriétaire et qui servent à héberger sur des courtes durées des fonctionnaires et dignitaires étrangers en visite pour les besoins de son activité. Le marché de travaux s’élève à  6.000.000 €.  Quelle est la procédure de passation que vous pourriez lui conseiller sachant que l’OTAN veut faire des économies et qu’elle sait parfaitement les travaux à réaliser ?</a:t>
            </a:r>
            <a:endParaRPr lang="fr-BE" dirty="0"/>
          </a:p>
        </p:txBody>
      </p:sp>
      <p:sp>
        <p:nvSpPr>
          <p:cNvPr id="4" name="Espace réservé de la date 3"/>
          <p:cNvSpPr>
            <a:spLocks noGrp="1"/>
          </p:cNvSpPr>
          <p:nvPr>
            <p:ph type="dt" sz="half" idx="10"/>
          </p:nvPr>
        </p:nvSpPr>
        <p:spPr/>
        <p:txBody>
          <a:bodyPr/>
          <a:lstStyle/>
          <a:p>
            <a:fld id="{D9DEE382-8898-6C4D-BD13-82D07004BD20}" type="datetime1">
              <a:rPr lang="fr-BE" smtClean="0"/>
              <a:t>26/06/20</a:t>
            </a:fld>
            <a:endParaRPr lang="en-US"/>
          </a:p>
        </p:txBody>
      </p:sp>
      <p:sp>
        <p:nvSpPr>
          <p:cNvPr id="5" name="Espace réservé du pied de page 4"/>
          <p:cNvSpPr>
            <a:spLocks noGrp="1"/>
          </p:cNvSpPr>
          <p:nvPr>
            <p:ph type="ftr" sz="quarter" idx="11"/>
          </p:nvPr>
        </p:nvSpPr>
        <p:spPr>
          <a:xfrm>
            <a:off x="457199" y="6356350"/>
            <a:ext cx="490210" cy="365125"/>
          </a:xfrm>
        </p:spPr>
        <p:txBody>
          <a:bodyPr/>
          <a:lstStyle/>
          <a:p>
            <a:fld id="{BEBC84EB-81C3-2D40-BABF-73831CE9B445}" type="slidenum">
              <a:rPr lang="en-US" smtClean="0"/>
              <a:t>3</a:t>
            </a:fld>
            <a:endParaRPr lang="en-US" dirty="0"/>
          </a:p>
        </p:txBody>
      </p:sp>
      <p:pic>
        <p:nvPicPr>
          <p:cNvPr id="6" name="Son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312472"/>
            <a:ext cx="812800" cy="812800"/>
          </a:xfrm>
          <a:prstGeom prst="rect">
            <a:avLst/>
          </a:prstGeom>
        </p:spPr>
      </p:pic>
    </p:spTree>
    <p:extLst>
      <p:ext uri="{BB962C8B-B14F-4D97-AF65-F5344CB8AC3E}">
        <p14:creationId xmlns:p14="http://schemas.microsoft.com/office/powerpoint/2010/main" val="39410034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7829" y="342900"/>
            <a:ext cx="6508377" cy="1143000"/>
          </a:xfrm>
        </p:spPr>
        <p:txBody>
          <a:bodyPr/>
          <a:lstStyle/>
          <a:p>
            <a:r>
              <a:rPr lang="fr-FR" dirty="0" smtClean="0"/>
              <a:t>Casus 3</a:t>
            </a:r>
            <a:endParaRPr lang="fr-FR" dirty="0"/>
          </a:p>
        </p:txBody>
      </p:sp>
      <p:sp>
        <p:nvSpPr>
          <p:cNvPr id="4" name="Espace réservé de la date 3"/>
          <p:cNvSpPr>
            <a:spLocks noGrp="1"/>
          </p:cNvSpPr>
          <p:nvPr>
            <p:ph type="dt" sz="half" idx="10"/>
          </p:nvPr>
        </p:nvSpPr>
        <p:spPr/>
        <p:txBody>
          <a:bodyPr/>
          <a:lstStyle/>
          <a:p>
            <a:fld id="{D9DEE382-8898-6C4D-BD13-82D07004BD20}" type="datetime1">
              <a:rPr lang="fr-BE" smtClean="0"/>
              <a:t>26/06/20</a:t>
            </a:fld>
            <a:endParaRPr lang="en-US"/>
          </a:p>
        </p:txBody>
      </p:sp>
      <p:sp>
        <p:nvSpPr>
          <p:cNvPr id="5" name="Espace réservé du pied de page 4"/>
          <p:cNvSpPr>
            <a:spLocks noGrp="1"/>
          </p:cNvSpPr>
          <p:nvPr>
            <p:ph type="ftr" sz="quarter" idx="11"/>
          </p:nvPr>
        </p:nvSpPr>
        <p:spPr>
          <a:xfrm>
            <a:off x="537829" y="6356350"/>
            <a:ext cx="464622" cy="365125"/>
          </a:xfrm>
        </p:spPr>
        <p:txBody>
          <a:bodyPr/>
          <a:lstStyle/>
          <a:p>
            <a:fld id="{81F85592-A1BF-554E-8B7E-8D3A00C4034A}" type="slidenum">
              <a:rPr lang="en-US" smtClean="0"/>
              <a:t>4</a:t>
            </a:fld>
            <a:endParaRPr lang="en-US" dirty="0"/>
          </a:p>
        </p:txBody>
      </p:sp>
      <p:sp>
        <p:nvSpPr>
          <p:cNvPr id="9" name="Espace réservé du contenu 8"/>
          <p:cNvSpPr>
            <a:spLocks noGrp="1"/>
          </p:cNvSpPr>
          <p:nvPr>
            <p:ph idx="1"/>
          </p:nvPr>
        </p:nvSpPr>
        <p:spPr/>
        <p:txBody>
          <a:bodyPr>
            <a:normAutofit fontScale="70000" lnSpcReduction="20000"/>
          </a:bodyPr>
          <a:lstStyle/>
          <a:p>
            <a:r>
              <a:rPr lang="fr-FR" dirty="0"/>
              <a:t>Le 15 décembre </a:t>
            </a:r>
            <a:r>
              <a:rPr lang="fr-FR" b="1" dirty="0"/>
              <a:t>2019</a:t>
            </a:r>
            <a:r>
              <a:rPr lang="fr-FR" dirty="0"/>
              <a:t>, le </a:t>
            </a:r>
            <a:r>
              <a:rPr lang="fr-FR" dirty="0" err="1" smtClean="0"/>
              <a:t>bougrmestre</a:t>
            </a:r>
            <a:r>
              <a:rPr lang="fr-FR" dirty="0" smtClean="0"/>
              <a:t> </a:t>
            </a:r>
            <a:r>
              <a:rPr lang="fr-FR" dirty="0"/>
              <a:t>de la ville d’ANVERS est confronté à un abandon de chantier : une entreprise qui était censée mettre en place le marché de Noël lui fait savoir qu’elle ne pourra le faire sans explication si ce n’est que la société  « </a:t>
            </a:r>
            <a:r>
              <a:rPr lang="fr-FR" i="1" dirty="0"/>
              <a:t>est confrontée à des circonstances indépendantes de sa volonté </a:t>
            </a:r>
            <a:r>
              <a:rPr lang="fr-FR" dirty="0"/>
              <a:t>». Le service juridique de la commune ne lui offrant pas de solution, il décide de consulter un avocat en vue d’introduire une action judiciaire.   Sans attendre, sur base d’une décision du collège qui le suit, il appelle personnellement l’avocat XR , en qui il a toute confiance et lui demande de lui remettre une consultation dans les 48 heures en vue d’introduction d’une action en justice. L’avocat XR se méfiant un peu du contexte, exige le paiement intégral des honoraires relatifs à la consultation, soit la somme de 3500 €, dans les 24 heures comme condition à son intervention.</a:t>
            </a:r>
            <a:endParaRPr lang="fr-BE" dirty="0"/>
          </a:p>
          <a:p>
            <a:r>
              <a:rPr lang="fr-FR" dirty="0"/>
              <a:t>A. Le collège pouvait-il consulter uniquement l’avocat XR sans rédiger de cahier des charges et sans exiger de lui la remise d’une offre formelle ?</a:t>
            </a:r>
            <a:endParaRPr lang="fr-BE" dirty="0"/>
          </a:p>
          <a:p>
            <a:r>
              <a:rPr lang="fr-FR" dirty="0" err="1" smtClean="0"/>
              <a:t>B.L’avocat</a:t>
            </a:r>
            <a:r>
              <a:rPr lang="fr-FR" dirty="0" smtClean="0"/>
              <a:t> </a:t>
            </a:r>
            <a:r>
              <a:rPr lang="fr-FR" dirty="0"/>
              <a:t>est-il en droit d’exiger le paiement de l’intégralité de sa prestation avant de l’avoir réalisée ?</a:t>
            </a:r>
            <a:endParaRPr lang="fr-BE" dirty="0"/>
          </a:p>
          <a:p>
            <a:endParaRPr lang="fr-FR" dirty="0"/>
          </a:p>
        </p:txBody>
      </p:sp>
      <p:pic>
        <p:nvPicPr>
          <p:cNvPr id="3" name="S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79292" y="673100"/>
            <a:ext cx="812800" cy="812800"/>
          </a:xfrm>
          <a:prstGeom prst="rect">
            <a:avLst/>
          </a:prstGeom>
        </p:spPr>
      </p:pic>
    </p:spTree>
    <p:extLst>
      <p:ext uri="{BB962C8B-B14F-4D97-AF65-F5344CB8AC3E}">
        <p14:creationId xmlns:p14="http://schemas.microsoft.com/office/powerpoint/2010/main" val="41258133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7829" y="342900"/>
            <a:ext cx="6508377" cy="1143000"/>
          </a:xfrm>
        </p:spPr>
        <p:txBody>
          <a:bodyPr/>
          <a:lstStyle/>
          <a:p>
            <a:r>
              <a:rPr lang="fr-FR" dirty="0" smtClean="0"/>
              <a:t>Casus 4</a:t>
            </a:r>
            <a:endParaRPr lang="fr-FR" dirty="0"/>
          </a:p>
        </p:txBody>
      </p:sp>
      <p:sp>
        <p:nvSpPr>
          <p:cNvPr id="3" name="Espace réservé du contenu 2"/>
          <p:cNvSpPr>
            <a:spLocks noGrp="1"/>
          </p:cNvSpPr>
          <p:nvPr>
            <p:ph idx="1"/>
          </p:nvPr>
        </p:nvSpPr>
        <p:spPr>
          <a:xfrm>
            <a:off x="537829" y="2209800"/>
            <a:ext cx="8211697" cy="3916363"/>
          </a:xfrm>
        </p:spPr>
        <p:txBody>
          <a:bodyPr>
            <a:normAutofit fontScale="85000" lnSpcReduction="20000"/>
          </a:bodyPr>
          <a:lstStyle/>
          <a:p>
            <a:r>
              <a:rPr lang="fr-FR" dirty="0"/>
              <a:t>La communauté française </a:t>
            </a:r>
            <a:r>
              <a:rPr lang="fr-FR" b="1" dirty="0"/>
              <a:t>envisage</a:t>
            </a:r>
            <a:r>
              <a:rPr lang="fr-FR" dirty="0"/>
              <a:t> de procéder à une vaste opération de rénovation de tous ses bâtiments scolaires en faisant un seul marché par province concernée, espaçant lesdits marchés d’une période de 5 ans, pour des raisons budgétaires.  Elle souhaite commencer par les établissements de la province du Hainaut qui sont les plus vétustes. Elle souhaite que le marché intègre des dispositifs innovants en matière de construction durable et d’économie d’énergie et des processus innovants pour le financement (par exemple, en prévoyant qu’une partie du prix serait liée aux performances énergétiques des bâtiments rénovés). Elle ne dispose pas en interne des ressources pour élaborer le cahier des charges ni sous l’angle juridique ni sous l’angle des solutions techniques.   Elle ne souhaite cependant pas faire réaliser des études préalables trop longues et souhaite d’un seul opérateur économique supporte in fine l’ensemble des risques du marché.</a:t>
            </a:r>
            <a:endParaRPr lang="fr-BE" dirty="0"/>
          </a:p>
          <a:p>
            <a:endParaRPr lang="fr-BE" dirty="0"/>
          </a:p>
          <a:p>
            <a:r>
              <a:rPr lang="fr-FR" dirty="0"/>
              <a:t>Quelle(s) procédure(s) est/ sont susceptible(s) de rencontrer ses objectifs ? </a:t>
            </a:r>
            <a:endParaRPr lang="fr-BE" dirty="0"/>
          </a:p>
          <a:p>
            <a:endParaRPr lang="fr-FR" dirty="0"/>
          </a:p>
        </p:txBody>
      </p:sp>
      <p:sp>
        <p:nvSpPr>
          <p:cNvPr id="4" name="Espace réservé de la date 3"/>
          <p:cNvSpPr>
            <a:spLocks noGrp="1"/>
          </p:cNvSpPr>
          <p:nvPr>
            <p:ph type="dt" sz="half" idx="10"/>
          </p:nvPr>
        </p:nvSpPr>
        <p:spPr/>
        <p:txBody>
          <a:bodyPr/>
          <a:lstStyle/>
          <a:p>
            <a:fld id="{D9DEE382-8898-6C4D-BD13-82D07004BD20}" type="datetime1">
              <a:rPr lang="fr-BE" smtClean="0"/>
              <a:t>26/06/20</a:t>
            </a:fld>
            <a:endParaRPr lang="en-US"/>
          </a:p>
        </p:txBody>
      </p:sp>
      <p:sp>
        <p:nvSpPr>
          <p:cNvPr id="5" name="Espace réservé du pied de page 4"/>
          <p:cNvSpPr>
            <a:spLocks noGrp="1"/>
          </p:cNvSpPr>
          <p:nvPr>
            <p:ph type="ftr" sz="quarter" idx="11"/>
          </p:nvPr>
        </p:nvSpPr>
        <p:spPr>
          <a:xfrm>
            <a:off x="537829" y="6356350"/>
            <a:ext cx="464622" cy="365125"/>
          </a:xfrm>
        </p:spPr>
        <p:txBody>
          <a:bodyPr/>
          <a:lstStyle/>
          <a:p>
            <a:fld id="{81F85592-A1BF-554E-8B7E-8D3A00C4034A}" type="slidenum">
              <a:rPr lang="en-US" smtClean="0"/>
              <a:t>5</a:t>
            </a:fld>
            <a:endParaRPr lang="en-US" dirty="0"/>
          </a:p>
        </p:txBody>
      </p:sp>
      <p:pic>
        <p:nvPicPr>
          <p:cNvPr id="6" name="Son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82084" y="963659"/>
            <a:ext cx="812800" cy="812800"/>
          </a:xfrm>
          <a:prstGeom prst="rect">
            <a:avLst/>
          </a:prstGeom>
        </p:spPr>
      </p:pic>
    </p:spTree>
    <p:extLst>
      <p:ext uri="{BB962C8B-B14F-4D97-AF65-F5344CB8AC3E}">
        <p14:creationId xmlns:p14="http://schemas.microsoft.com/office/powerpoint/2010/main" val="36418229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48</TotalTime>
  <Words>372</Words>
  <Application>Microsoft Macintosh PowerPoint</Application>
  <PresentationFormat>Présentation à l'écran (4:3)</PresentationFormat>
  <Paragraphs>24</Paragraphs>
  <Slides>5</Slides>
  <Notes>0</Notes>
  <HiddenSlides>0</HiddenSlides>
  <MMClips>4</MMClips>
  <ScaleCrop>false</ScaleCrop>
  <HeadingPairs>
    <vt:vector size="4" baseType="variant">
      <vt:variant>
        <vt:lpstr>Thème</vt:lpstr>
      </vt:variant>
      <vt:variant>
        <vt:i4>1</vt:i4>
      </vt:variant>
      <vt:variant>
        <vt:lpstr>Titres des diapositives</vt:lpstr>
      </vt:variant>
      <vt:variant>
        <vt:i4>5</vt:i4>
      </vt:variant>
    </vt:vector>
  </HeadingPairs>
  <TitlesOfParts>
    <vt:vector size="6" baseType="lpstr">
      <vt:lpstr>Plaza</vt:lpstr>
      <vt:lpstr>Droit des contrats et marchés publics</vt:lpstr>
      <vt:lpstr>En quelques mots</vt:lpstr>
      <vt:lpstr>Casus 2</vt:lpstr>
      <vt:lpstr>Casus 3</vt:lpstr>
      <vt:lpstr>Casus 4</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Ann-Lawrence Durviaux</dc:creator>
  <cp:lastModifiedBy>Ann-Lawrence Durviaux</cp:lastModifiedBy>
  <cp:revision>8</cp:revision>
  <dcterms:created xsi:type="dcterms:W3CDTF">2020-03-25T13:53:10Z</dcterms:created>
  <dcterms:modified xsi:type="dcterms:W3CDTF">2020-06-26T10:33:37Z</dcterms:modified>
</cp:coreProperties>
</file>