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Lst>
  <p:sldSz cy="9906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e de titr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texte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contenu"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 name="Google Shape;20;p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de section"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6" name="Google Shape;26;p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ux contenus"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5"/>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9" name="Google Shape;39;p6"/>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6"/>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1" name="Google Shape;41;p6"/>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seul"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de"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 avec légende"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7" name="Google Shape;57;p9"/>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8" name="Google Shape;58;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vec légende"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2915543" y="1426283"/>
            <a:ext cx="3471863" cy="70396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7.jpg"/><Relationship Id="rId11" Type="http://schemas.openxmlformats.org/officeDocument/2006/relationships/image" Target="../media/image18.png"/><Relationship Id="rId10" Type="http://schemas.openxmlformats.org/officeDocument/2006/relationships/image" Target="../media/image11.png"/><Relationship Id="rId21" Type="http://schemas.openxmlformats.org/officeDocument/2006/relationships/image" Target="../media/image15.png"/><Relationship Id="rId13" Type="http://schemas.openxmlformats.org/officeDocument/2006/relationships/image" Target="../media/image10.jp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 Id="rId9" Type="http://schemas.openxmlformats.org/officeDocument/2006/relationships/image" Target="../media/image7.png"/><Relationship Id="rId15" Type="http://schemas.openxmlformats.org/officeDocument/2006/relationships/image" Target="../media/image19.png"/><Relationship Id="rId14" Type="http://schemas.openxmlformats.org/officeDocument/2006/relationships/image" Target="../media/image8.png"/><Relationship Id="rId17" Type="http://schemas.openxmlformats.org/officeDocument/2006/relationships/image" Target="../media/image12.png"/><Relationship Id="rId16" Type="http://schemas.openxmlformats.org/officeDocument/2006/relationships/image" Target="../media/image13.png"/><Relationship Id="rId5" Type="http://schemas.openxmlformats.org/officeDocument/2006/relationships/image" Target="../media/image1.png"/><Relationship Id="rId19" Type="http://schemas.openxmlformats.org/officeDocument/2006/relationships/image" Target="../media/image16.png"/><Relationship Id="rId6" Type="http://schemas.openxmlformats.org/officeDocument/2006/relationships/image" Target="../media/image5.png"/><Relationship Id="rId18" Type="http://schemas.openxmlformats.org/officeDocument/2006/relationships/image" Target="../media/image14.png"/><Relationship Id="rId7" Type="http://schemas.openxmlformats.org/officeDocument/2006/relationships/image" Target="../media/image6.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p:nvPr/>
        </p:nvSpPr>
        <p:spPr>
          <a:xfrm>
            <a:off x="180920" y="2982776"/>
            <a:ext cx="6547755" cy="5667679"/>
          </a:xfrm>
          <a:prstGeom prst="rect">
            <a:avLst/>
          </a:prstGeom>
          <a:solidFill>
            <a:schemeClr val="lt2"/>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5" name="Google Shape;85;p13"/>
          <p:cNvSpPr/>
          <p:nvPr/>
        </p:nvSpPr>
        <p:spPr>
          <a:xfrm rot="5400000">
            <a:off x="4595756" y="5551990"/>
            <a:ext cx="589668" cy="137880"/>
          </a:xfrm>
          <a:prstGeom prst="rect">
            <a:avLst/>
          </a:prstGeom>
          <a:solidFill>
            <a:srgbClr val="595959"/>
          </a:solidFill>
          <a:ln cap="flat" cmpd="sng" w="12700">
            <a:solidFill>
              <a:srgbClr val="7570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p:nvPr/>
        </p:nvSpPr>
        <p:spPr>
          <a:xfrm>
            <a:off x="2778553" y="6772778"/>
            <a:ext cx="589668" cy="137880"/>
          </a:xfrm>
          <a:prstGeom prst="rect">
            <a:avLst/>
          </a:prstGeom>
          <a:solidFill>
            <a:srgbClr val="595959"/>
          </a:solidFill>
          <a:ln cap="flat" cmpd="sng" w="12700">
            <a:solidFill>
              <a:srgbClr val="7570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p:nvPr/>
        </p:nvSpPr>
        <p:spPr>
          <a:xfrm rot="5400000">
            <a:off x="1395300" y="4922596"/>
            <a:ext cx="589668" cy="137880"/>
          </a:xfrm>
          <a:prstGeom prst="rect">
            <a:avLst/>
          </a:prstGeom>
          <a:solidFill>
            <a:srgbClr val="595959"/>
          </a:solidFill>
          <a:ln cap="flat" cmpd="sng" w="12700">
            <a:solidFill>
              <a:srgbClr val="7570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3"/>
          <p:cNvSpPr/>
          <p:nvPr/>
        </p:nvSpPr>
        <p:spPr>
          <a:xfrm>
            <a:off x="2793054" y="4008564"/>
            <a:ext cx="589668" cy="137880"/>
          </a:xfrm>
          <a:prstGeom prst="rect">
            <a:avLst/>
          </a:prstGeom>
          <a:solidFill>
            <a:srgbClr val="595959"/>
          </a:solidFill>
          <a:ln cap="flat" cmpd="sng" w="12700">
            <a:solidFill>
              <a:srgbClr val="7570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3"/>
          <p:cNvSpPr/>
          <p:nvPr/>
        </p:nvSpPr>
        <p:spPr>
          <a:xfrm>
            <a:off x="130631" y="1484267"/>
            <a:ext cx="6547755" cy="1284862"/>
          </a:xfrm>
          <a:prstGeom prst="rect">
            <a:avLst/>
          </a:prstGeom>
          <a:solidFill>
            <a:schemeClr val="lt2"/>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p:nvPr/>
        </p:nvSpPr>
        <p:spPr>
          <a:xfrm>
            <a:off x="163286" y="130629"/>
            <a:ext cx="6547757" cy="1175657"/>
          </a:xfrm>
          <a:prstGeom prst="rect">
            <a:avLst/>
          </a:prstGeom>
          <a:solidFill>
            <a:srgbClr val="AEABAB"/>
          </a:solidFill>
          <a:ln cap="flat" cmpd="sng" w="12700">
            <a:solidFill>
              <a:srgbClr val="75707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Role of myoferlin in mitochondrial dynamics and metabolic fitness</a:t>
            </a:r>
            <a:endParaRPr/>
          </a:p>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of pancreas cancer</a:t>
            </a:r>
            <a:endParaRPr b="0" i="0" sz="1800" u="none" cap="none" strike="noStrike">
              <a:solidFill>
                <a:schemeClr val="dk1"/>
              </a:solidFill>
              <a:latin typeface="Calibri"/>
              <a:ea typeface="Calibri"/>
              <a:cs typeface="Calibri"/>
              <a:sym typeface="Calibri"/>
            </a:endParaRPr>
          </a:p>
        </p:txBody>
      </p:sp>
      <p:sp>
        <p:nvSpPr>
          <p:cNvPr id="91" name="Google Shape;91;p13"/>
          <p:cNvSpPr txBox="1"/>
          <p:nvPr/>
        </p:nvSpPr>
        <p:spPr>
          <a:xfrm>
            <a:off x="1130935" y="784653"/>
            <a:ext cx="4192173"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S. Anania, G. Rademaker, T. Wissocq, A. Bellahcène, V. Castronovo, O. Peulen</a:t>
            </a:r>
            <a:endParaRPr/>
          </a:p>
        </p:txBody>
      </p:sp>
      <p:sp>
        <p:nvSpPr>
          <p:cNvPr id="92" name="Google Shape;92;p13"/>
          <p:cNvSpPr txBox="1"/>
          <p:nvPr/>
        </p:nvSpPr>
        <p:spPr>
          <a:xfrm>
            <a:off x="2196130" y="980067"/>
            <a:ext cx="2260555"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Metastasis Research Laboratory, ULiege</a:t>
            </a:r>
            <a:endParaRPr sz="1000">
              <a:solidFill>
                <a:schemeClr val="dk1"/>
              </a:solidFill>
              <a:latin typeface="Calibri"/>
              <a:ea typeface="Calibri"/>
              <a:cs typeface="Calibri"/>
              <a:sym typeface="Calibri"/>
            </a:endParaRPr>
          </a:p>
        </p:txBody>
      </p:sp>
      <p:pic>
        <p:nvPicPr>
          <p:cNvPr id="93" name="Google Shape;93;p13"/>
          <p:cNvPicPr preferRelativeResize="0"/>
          <p:nvPr/>
        </p:nvPicPr>
        <p:blipFill rotWithShape="1">
          <a:blip r:embed="rId3">
            <a:alphaModFix/>
          </a:blip>
          <a:srcRect b="0" l="0" r="0" t="0"/>
          <a:stretch/>
        </p:blipFill>
        <p:spPr>
          <a:xfrm>
            <a:off x="264512" y="476692"/>
            <a:ext cx="764727" cy="784907"/>
          </a:xfrm>
          <a:prstGeom prst="rect">
            <a:avLst/>
          </a:prstGeom>
          <a:noFill/>
          <a:ln>
            <a:noFill/>
          </a:ln>
        </p:spPr>
      </p:pic>
      <p:pic>
        <p:nvPicPr>
          <p:cNvPr id="94" name="Google Shape;94;p13"/>
          <p:cNvPicPr preferRelativeResize="0"/>
          <p:nvPr/>
        </p:nvPicPr>
        <p:blipFill rotWithShape="1">
          <a:blip r:embed="rId4">
            <a:alphaModFix/>
          </a:blip>
          <a:srcRect b="0" l="0" r="0" t="0"/>
          <a:stretch/>
        </p:blipFill>
        <p:spPr>
          <a:xfrm>
            <a:off x="5460410" y="603726"/>
            <a:ext cx="1109324" cy="502060"/>
          </a:xfrm>
          <a:prstGeom prst="rect">
            <a:avLst/>
          </a:prstGeom>
          <a:noFill/>
          <a:ln>
            <a:noFill/>
          </a:ln>
        </p:spPr>
      </p:pic>
      <p:sp>
        <p:nvSpPr>
          <p:cNvPr id="95" name="Google Shape;95;p13"/>
          <p:cNvSpPr/>
          <p:nvPr/>
        </p:nvSpPr>
        <p:spPr>
          <a:xfrm>
            <a:off x="179604" y="8826963"/>
            <a:ext cx="5276539" cy="1021920"/>
          </a:xfrm>
          <a:prstGeom prst="roundRect">
            <a:avLst>
              <a:gd fmla="val 16667" name="adj"/>
            </a:avLst>
          </a:prstGeom>
          <a:solidFill>
            <a:srgbClr val="EDEDED"/>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3"/>
          <p:cNvSpPr/>
          <p:nvPr/>
        </p:nvSpPr>
        <p:spPr>
          <a:xfrm>
            <a:off x="2583582" y="1358290"/>
            <a:ext cx="1679944" cy="286820"/>
          </a:xfrm>
          <a:prstGeom prst="roundRect">
            <a:avLst>
              <a:gd fmla="val 16667" name="adj"/>
            </a:avLst>
          </a:prstGeom>
          <a:solidFill>
            <a:srgbClr val="D5DBE5"/>
          </a:solidFill>
          <a:ln cap="flat" cmpd="sng" w="12700">
            <a:solidFill>
              <a:srgbClr val="7570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262626"/>
                </a:solidFill>
                <a:latin typeface="Calibri"/>
                <a:ea typeface="Calibri"/>
                <a:cs typeface="Calibri"/>
                <a:sym typeface="Calibri"/>
              </a:rPr>
              <a:t>Introduction</a:t>
            </a:r>
            <a:endParaRPr sz="1600">
              <a:solidFill>
                <a:srgbClr val="262626"/>
              </a:solidFill>
              <a:latin typeface="Calibri"/>
              <a:ea typeface="Calibri"/>
              <a:cs typeface="Calibri"/>
              <a:sym typeface="Calibri"/>
            </a:endParaRPr>
          </a:p>
        </p:txBody>
      </p:sp>
      <p:sp>
        <p:nvSpPr>
          <p:cNvPr id="97" name="Google Shape;97;p13"/>
          <p:cNvSpPr/>
          <p:nvPr/>
        </p:nvSpPr>
        <p:spPr>
          <a:xfrm>
            <a:off x="2589028" y="2861214"/>
            <a:ext cx="1679944" cy="332670"/>
          </a:xfrm>
          <a:prstGeom prst="roundRect">
            <a:avLst>
              <a:gd fmla="val 16667" name="adj"/>
            </a:avLst>
          </a:prstGeom>
          <a:solidFill>
            <a:srgbClr val="D5DBE5"/>
          </a:solidFill>
          <a:ln cap="flat" cmpd="sng" w="12700">
            <a:solidFill>
              <a:srgbClr val="7570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262626"/>
                </a:solidFill>
                <a:latin typeface="Calibri"/>
                <a:ea typeface="Calibri"/>
                <a:cs typeface="Calibri"/>
                <a:sym typeface="Calibri"/>
              </a:rPr>
              <a:t>Results</a:t>
            </a:r>
            <a:endParaRPr sz="1600">
              <a:solidFill>
                <a:srgbClr val="262626"/>
              </a:solidFill>
              <a:latin typeface="Calibri"/>
              <a:ea typeface="Calibri"/>
              <a:cs typeface="Calibri"/>
              <a:sym typeface="Calibri"/>
            </a:endParaRPr>
          </a:p>
        </p:txBody>
      </p:sp>
      <p:sp>
        <p:nvSpPr>
          <p:cNvPr id="98" name="Google Shape;98;p13"/>
          <p:cNvSpPr/>
          <p:nvPr/>
        </p:nvSpPr>
        <p:spPr>
          <a:xfrm>
            <a:off x="2573079" y="8606972"/>
            <a:ext cx="1679944" cy="271050"/>
          </a:xfrm>
          <a:prstGeom prst="roundRect">
            <a:avLst>
              <a:gd fmla="val 16667" name="adj"/>
            </a:avLst>
          </a:prstGeom>
          <a:solidFill>
            <a:srgbClr val="D5DBE5"/>
          </a:solidFill>
          <a:ln cap="flat" cmpd="sng" w="12700">
            <a:solidFill>
              <a:srgbClr val="75707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262626"/>
                </a:solidFill>
                <a:latin typeface="Calibri"/>
                <a:ea typeface="Calibri"/>
                <a:cs typeface="Calibri"/>
                <a:sym typeface="Calibri"/>
              </a:rPr>
              <a:t>Conclusion</a:t>
            </a:r>
            <a:endParaRPr sz="1600">
              <a:solidFill>
                <a:srgbClr val="262626"/>
              </a:solidFill>
              <a:latin typeface="Calibri"/>
              <a:ea typeface="Calibri"/>
              <a:cs typeface="Calibri"/>
              <a:sym typeface="Calibri"/>
            </a:endParaRPr>
          </a:p>
        </p:txBody>
      </p:sp>
      <p:sp>
        <p:nvSpPr>
          <p:cNvPr id="99" name="Google Shape;99;p13"/>
          <p:cNvSpPr txBox="1"/>
          <p:nvPr/>
        </p:nvSpPr>
        <p:spPr>
          <a:xfrm>
            <a:off x="195942" y="1620196"/>
            <a:ext cx="6531427" cy="120032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chemeClr val="dk1"/>
                </a:solidFill>
                <a:latin typeface="Calibri"/>
                <a:ea typeface="Calibri"/>
                <a:cs typeface="Calibri"/>
                <a:sym typeface="Calibri"/>
              </a:rPr>
              <a:t>Pancreatic cancer is the 7th most common cause of cancer mortality in the world. It is predicted to become the second leading cause of cancer-related death in 2030. Myoferlin is a 230 kDa protein overexpressed in pancreatic cancer. Recently, our team showed a fragmentation of the mitochondrial network in PDAC cells when myoferlin was depleted using siRNA. Understanding the mechanism underlying this mitochondrial disruption would be of great interest as mitochondria are major actors in cancer development, progression and resistance.</a:t>
            </a:r>
            <a:endParaRPr sz="1200">
              <a:solidFill>
                <a:schemeClr val="dk1"/>
              </a:solidFill>
              <a:latin typeface="Calibri"/>
              <a:ea typeface="Calibri"/>
              <a:cs typeface="Calibri"/>
              <a:sym typeface="Calibri"/>
            </a:endParaRPr>
          </a:p>
        </p:txBody>
      </p:sp>
      <p:sp>
        <p:nvSpPr>
          <p:cNvPr id="100" name="Google Shape;100;p13"/>
          <p:cNvSpPr/>
          <p:nvPr/>
        </p:nvSpPr>
        <p:spPr>
          <a:xfrm>
            <a:off x="285913" y="3241042"/>
            <a:ext cx="2779167" cy="1646528"/>
          </a:xfrm>
          <a:prstGeom prst="roundRect">
            <a:avLst>
              <a:gd fmla="val 16667" name="adj"/>
            </a:avLst>
          </a:prstGeom>
          <a:solidFill>
            <a:srgbClr val="AEABAB"/>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AX_tmre_sigl3_003.jpg" id="101" name="Google Shape;101;p13"/>
          <p:cNvPicPr preferRelativeResize="0"/>
          <p:nvPr/>
        </p:nvPicPr>
        <p:blipFill rotWithShape="1">
          <a:blip r:embed="rId5">
            <a:alphaModFix/>
          </a:blip>
          <a:srcRect b="0" l="0" r="0" t="0"/>
          <a:stretch/>
        </p:blipFill>
        <p:spPr>
          <a:xfrm>
            <a:off x="646588" y="3579997"/>
            <a:ext cx="981854" cy="801898"/>
          </a:xfrm>
          <a:prstGeom prst="rect">
            <a:avLst/>
          </a:prstGeom>
          <a:noFill/>
          <a:ln cap="flat" cmpd="sng" w="9525">
            <a:solidFill>
              <a:schemeClr val="dk1"/>
            </a:solidFill>
            <a:prstDash val="solid"/>
            <a:round/>
            <a:headEnd len="sm" w="sm" type="none"/>
            <a:tailEnd len="sm" w="sm" type="none"/>
          </a:ln>
        </p:spPr>
      </p:pic>
      <p:pic>
        <p:nvPicPr>
          <p:cNvPr descr="MAX_tmre_simyof_1_010.jpg" id="102" name="Google Shape;102;p13"/>
          <p:cNvPicPr preferRelativeResize="0"/>
          <p:nvPr/>
        </p:nvPicPr>
        <p:blipFill rotWithShape="1">
          <a:blip r:embed="rId6">
            <a:alphaModFix/>
          </a:blip>
          <a:srcRect b="0" l="0" r="0" t="0"/>
          <a:stretch/>
        </p:blipFill>
        <p:spPr>
          <a:xfrm>
            <a:off x="1761603" y="3579997"/>
            <a:ext cx="981060" cy="801250"/>
          </a:xfrm>
          <a:prstGeom prst="rect">
            <a:avLst/>
          </a:prstGeom>
          <a:noFill/>
          <a:ln cap="flat" cmpd="sng" w="9525">
            <a:solidFill>
              <a:schemeClr val="dk1"/>
            </a:solidFill>
            <a:prstDash val="solid"/>
            <a:round/>
            <a:headEnd len="sm" w="sm" type="none"/>
            <a:tailEnd len="sm" w="sm" type="none"/>
          </a:ln>
        </p:spPr>
      </p:pic>
      <p:sp>
        <p:nvSpPr>
          <p:cNvPr id="103" name="Google Shape;103;p13"/>
          <p:cNvSpPr txBox="1"/>
          <p:nvPr/>
        </p:nvSpPr>
        <p:spPr>
          <a:xfrm>
            <a:off x="658690" y="3372718"/>
            <a:ext cx="1844544"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Irrelevant siRNA</a:t>
            </a:r>
            <a:endParaRPr sz="900">
              <a:solidFill>
                <a:schemeClr val="dk1"/>
              </a:solidFill>
              <a:latin typeface="Calibri"/>
              <a:ea typeface="Calibri"/>
              <a:cs typeface="Calibri"/>
              <a:sym typeface="Calibri"/>
            </a:endParaRPr>
          </a:p>
        </p:txBody>
      </p:sp>
      <p:sp>
        <p:nvSpPr>
          <p:cNvPr id="104" name="Google Shape;104;p13"/>
          <p:cNvSpPr txBox="1"/>
          <p:nvPr/>
        </p:nvSpPr>
        <p:spPr>
          <a:xfrm>
            <a:off x="1819657" y="3372566"/>
            <a:ext cx="1846009"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Myoferlin siRNA</a:t>
            </a:r>
            <a:endParaRPr sz="900">
              <a:solidFill>
                <a:schemeClr val="dk1"/>
              </a:solidFill>
              <a:latin typeface="Calibri"/>
              <a:ea typeface="Calibri"/>
              <a:cs typeface="Calibri"/>
              <a:sym typeface="Calibri"/>
            </a:endParaRPr>
          </a:p>
        </p:txBody>
      </p:sp>
      <p:sp>
        <p:nvSpPr>
          <p:cNvPr id="105" name="Google Shape;105;p13"/>
          <p:cNvSpPr txBox="1"/>
          <p:nvPr/>
        </p:nvSpPr>
        <p:spPr>
          <a:xfrm>
            <a:off x="632895" y="4362135"/>
            <a:ext cx="2116514"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Panc-1, mitochondrial TMRE staining</a:t>
            </a:r>
            <a:endParaRPr sz="800">
              <a:solidFill>
                <a:schemeClr val="dk1"/>
              </a:solidFill>
              <a:latin typeface="Calibri"/>
              <a:ea typeface="Calibri"/>
              <a:cs typeface="Calibri"/>
              <a:sym typeface="Calibri"/>
            </a:endParaRPr>
          </a:p>
        </p:txBody>
      </p:sp>
      <p:pic>
        <p:nvPicPr>
          <p:cNvPr id="106" name="Google Shape;106;p13"/>
          <p:cNvPicPr preferRelativeResize="0"/>
          <p:nvPr/>
        </p:nvPicPr>
        <p:blipFill rotWithShape="1">
          <a:blip r:embed="rId7">
            <a:alphaModFix/>
          </a:blip>
          <a:srcRect b="0" l="0" r="0" t="0"/>
          <a:stretch/>
        </p:blipFill>
        <p:spPr>
          <a:xfrm>
            <a:off x="319950" y="4534875"/>
            <a:ext cx="2715045" cy="278757"/>
          </a:xfrm>
          <a:prstGeom prst="rect">
            <a:avLst/>
          </a:prstGeom>
          <a:noFill/>
          <a:ln>
            <a:noFill/>
          </a:ln>
        </p:spPr>
      </p:pic>
      <p:sp>
        <p:nvSpPr>
          <p:cNvPr id="107" name="Google Shape;107;p13"/>
          <p:cNvSpPr/>
          <p:nvPr/>
        </p:nvSpPr>
        <p:spPr>
          <a:xfrm>
            <a:off x="1599415" y="3919655"/>
            <a:ext cx="191215" cy="159811"/>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3"/>
          <p:cNvSpPr/>
          <p:nvPr/>
        </p:nvSpPr>
        <p:spPr>
          <a:xfrm>
            <a:off x="285912" y="4987477"/>
            <a:ext cx="2801975" cy="3573872"/>
          </a:xfrm>
          <a:prstGeom prst="roundRect">
            <a:avLst>
              <a:gd fmla="val 10825" name="adj"/>
            </a:avLst>
          </a:prstGeom>
          <a:solidFill>
            <a:srgbClr val="AEABAB"/>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9" name="Google Shape;109;p13"/>
          <p:cNvPicPr preferRelativeResize="0"/>
          <p:nvPr/>
        </p:nvPicPr>
        <p:blipFill rotWithShape="1">
          <a:blip r:embed="rId8">
            <a:alphaModFix/>
          </a:blip>
          <a:srcRect b="0" l="0" r="0" t="0"/>
          <a:stretch/>
        </p:blipFill>
        <p:spPr>
          <a:xfrm>
            <a:off x="499240" y="5279263"/>
            <a:ext cx="735390" cy="735390"/>
          </a:xfrm>
          <a:prstGeom prst="rect">
            <a:avLst/>
          </a:prstGeom>
          <a:noFill/>
          <a:ln cap="flat" cmpd="sng" w="9525">
            <a:solidFill>
              <a:srgbClr val="FF0000"/>
            </a:solidFill>
            <a:prstDash val="solid"/>
            <a:round/>
            <a:headEnd len="sm" w="sm" type="none"/>
            <a:tailEnd len="sm" w="sm" type="none"/>
          </a:ln>
        </p:spPr>
      </p:pic>
      <p:pic>
        <p:nvPicPr>
          <p:cNvPr id="110" name="Google Shape;110;p13"/>
          <p:cNvPicPr preferRelativeResize="0"/>
          <p:nvPr/>
        </p:nvPicPr>
        <p:blipFill rotWithShape="1">
          <a:blip r:embed="rId9">
            <a:alphaModFix/>
          </a:blip>
          <a:srcRect b="0" l="0" r="0" t="0"/>
          <a:stretch/>
        </p:blipFill>
        <p:spPr>
          <a:xfrm>
            <a:off x="1289227" y="5279263"/>
            <a:ext cx="735390" cy="735390"/>
          </a:xfrm>
          <a:prstGeom prst="rect">
            <a:avLst/>
          </a:prstGeom>
          <a:noFill/>
          <a:ln cap="flat" cmpd="sng" w="9525">
            <a:solidFill>
              <a:srgbClr val="FF0000"/>
            </a:solidFill>
            <a:prstDash val="solid"/>
            <a:round/>
            <a:headEnd len="sm" w="sm" type="none"/>
            <a:tailEnd len="sm" w="sm" type="none"/>
          </a:ln>
        </p:spPr>
      </p:pic>
      <p:pic>
        <p:nvPicPr>
          <p:cNvPr id="111" name="Google Shape;111;p13"/>
          <p:cNvPicPr preferRelativeResize="0"/>
          <p:nvPr/>
        </p:nvPicPr>
        <p:blipFill rotWithShape="1">
          <a:blip r:embed="rId10">
            <a:alphaModFix/>
          </a:blip>
          <a:srcRect b="0" l="0" r="0" t="0"/>
          <a:stretch/>
        </p:blipFill>
        <p:spPr>
          <a:xfrm>
            <a:off x="2079078" y="5279263"/>
            <a:ext cx="735390" cy="735390"/>
          </a:xfrm>
          <a:prstGeom prst="rect">
            <a:avLst/>
          </a:prstGeom>
          <a:noFill/>
          <a:ln cap="flat" cmpd="sng" w="9525">
            <a:solidFill>
              <a:srgbClr val="FF0000"/>
            </a:solidFill>
            <a:prstDash val="solid"/>
            <a:round/>
            <a:headEnd len="sm" w="sm" type="none"/>
            <a:tailEnd len="sm" w="sm" type="none"/>
          </a:ln>
        </p:spPr>
      </p:pic>
      <p:pic>
        <p:nvPicPr>
          <p:cNvPr id="112" name="Google Shape;112;p13"/>
          <p:cNvPicPr preferRelativeResize="0"/>
          <p:nvPr/>
        </p:nvPicPr>
        <p:blipFill rotWithShape="1">
          <a:blip r:embed="rId11">
            <a:alphaModFix/>
          </a:blip>
          <a:srcRect b="0" l="0" r="0" t="0"/>
          <a:stretch/>
        </p:blipFill>
        <p:spPr>
          <a:xfrm>
            <a:off x="499240" y="6161919"/>
            <a:ext cx="735391" cy="735391"/>
          </a:xfrm>
          <a:prstGeom prst="rect">
            <a:avLst/>
          </a:prstGeom>
          <a:noFill/>
          <a:ln cap="flat" cmpd="sng" w="9525">
            <a:solidFill>
              <a:srgbClr val="00B050"/>
            </a:solidFill>
            <a:prstDash val="solid"/>
            <a:round/>
            <a:headEnd len="sm" w="sm" type="none"/>
            <a:tailEnd len="sm" w="sm" type="none"/>
          </a:ln>
        </p:spPr>
      </p:pic>
      <p:pic>
        <p:nvPicPr>
          <p:cNvPr id="113" name="Google Shape;113;p13"/>
          <p:cNvPicPr preferRelativeResize="0"/>
          <p:nvPr/>
        </p:nvPicPr>
        <p:blipFill rotWithShape="1">
          <a:blip r:embed="rId12">
            <a:alphaModFix/>
          </a:blip>
          <a:srcRect b="0" l="0" r="0" t="0"/>
          <a:stretch/>
        </p:blipFill>
        <p:spPr>
          <a:xfrm>
            <a:off x="2079078" y="6159442"/>
            <a:ext cx="735390" cy="735390"/>
          </a:xfrm>
          <a:prstGeom prst="rect">
            <a:avLst/>
          </a:prstGeom>
          <a:noFill/>
          <a:ln cap="flat" cmpd="sng" w="9525">
            <a:solidFill>
              <a:srgbClr val="00B050"/>
            </a:solidFill>
            <a:prstDash val="solid"/>
            <a:round/>
            <a:headEnd len="sm" w="sm" type="none"/>
            <a:tailEnd len="sm" w="sm" type="none"/>
          </a:ln>
        </p:spPr>
      </p:pic>
      <p:sp>
        <p:nvSpPr>
          <p:cNvPr id="114" name="Google Shape;114;p13"/>
          <p:cNvSpPr txBox="1"/>
          <p:nvPr/>
        </p:nvSpPr>
        <p:spPr>
          <a:xfrm>
            <a:off x="2052800" y="5077689"/>
            <a:ext cx="782136"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Colocalization</a:t>
            </a:r>
            <a:endParaRPr/>
          </a:p>
        </p:txBody>
      </p:sp>
      <p:sp>
        <p:nvSpPr>
          <p:cNvPr id="115" name="Google Shape;115;p13"/>
          <p:cNvSpPr txBox="1"/>
          <p:nvPr/>
        </p:nvSpPr>
        <p:spPr>
          <a:xfrm>
            <a:off x="1279948" y="5077689"/>
            <a:ext cx="990267"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rgbClr val="FF0000"/>
                </a:solidFill>
                <a:latin typeface="Calibri"/>
                <a:ea typeface="Calibri"/>
                <a:cs typeface="Calibri"/>
                <a:sym typeface="Calibri"/>
              </a:rPr>
              <a:t>Mitochondria</a:t>
            </a:r>
            <a:endParaRPr/>
          </a:p>
        </p:txBody>
      </p:sp>
      <p:sp>
        <p:nvSpPr>
          <p:cNvPr id="116" name="Google Shape;116;p13"/>
          <p:cNvSpPr txBox="1"/>
          <p:nvPr/>
        </p:nvSpPr>
        <p:spPr>
          <a:xfrm>
            <a:off x="581828" y="5085623"/>
            <a:ext cx="626378"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rgbClr val="548135"/>
                </a:solidFill>
                <a:latin typeface="Calibri"/>
                <a:ea typeface="Calibri"/>
                <a:cs typeface="Calibri"/>
                <a:sym typeface="Calibri"/>
              </a:rPr>
              <a:t>Myoferlin</a:t>
            </a:r>
            <a:endParaRPr/>
          </a:p>
        </p:txBody>
      </p:sp>
      <p:sp>
        <p:nvSpPr>
          <p:cNvPr id="117" name="Google Shape;117;p13"/>
          <p:cNvSpPr txBox="1"/>
          <p:nvPr/>
        </p:nvSpPr>
        <p:spPr>
          <a:xfrm>
            <a:off x="581828" y="5971581"/>
            <a:ext cx="626378"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rgbClr val="548135"/>
                </a:solidFill>
                <a:latin typeface="Calibri"/>
                <a:ea typeface="Calibri"/>
                <a:cs typeface="Calibri"/>
                <a:sym typeface="Calibri"/>
              </a:rPr>
              <a:t>Myoferlin</a:t>
            </a:r>
            <a:endParaRPr/>
          </a:p>
        </p:txBody>
      </p:sp>
      <p:sp>
        <p:nvSpPr>
          <p:cNvPr id="118" name="Google Shape;118;p13"/>
          <p:cNvSpPr txBox="1"/>
          <p:nvPr/>
        </p:nvSpPr>
        <p:spPr>
          <a:xfrm>
            <a:off x="1456506" y="5975594"/>
            <a:ext cx="479357"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rgbClr val="FF0000"/>
                </a:solidFill>
                <a:latin typeface="Calibri"/>
                <a:ea typeface="Calibri"/>
                <a:cs typeface="Calibri"/>
                <a:sym typeface="Calibri"/>
              </a:rPr>
              <a:t>MFN</a:t>
            </a:r>
            <a:endParaRPr/>
          </a:p>
        </p:txBody>
      </p:sp>
      <p:sp>
        <p:nvSpPr>
          <p:cNvPr id="119" name="Google Shape;119;p13"/>
          <p:cNvSpPr txBox="1"/>
          <p:nvPr/>
        </p:nvSpPr>
        <p:spPr>
          <a:xfrm>
            <a:off x="2055705" y="5979326"/>
            <a:ext cx="782135"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Colocalization</a:t>
            </a:r>
            <a:endParaRPr/>
          </a:p>
        </p:txBody>
      </p:sp>
      <p:sp>
        <p:nvSpPr>
          <p:cNvPr id="120" name="Google Shape;120;p13"/>
          <p:cNvSpPr/>
          <p:nvPr/>
        </p:nvSpPr>
        <p:spPr>
          <a:xfrm>
            <a:off x="1053364" y="4941854"/>
            <a:ext cx="1285639" cy="169337"/>
          </a:xfrm>
          <a:prstGeom prst="rect">
            <a:avLst/>
          </a:prstGeom>
          <a:solidFill>
            <a:srgbClr val="3A3838"/>
          </a:solidFill>
          <a:ln cap="flat" cmpd="sng" w="1270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Calibri"/>
                <a:ea typeface="Calibri"/>
                <a:cs typeface="Calibri"/>
                <a:sym typeface="Calibri"/>
              </a:rPr>
              <a:t>Immunofluorescence</a:t>
            </a:r>
            <a:endParaRPr/>
          </a:p>
        </p:txBody>
      </p:sp>
      <p:sp>
        <p:nvSpPr>
          <p:cNvPr id="121" name="Google Shape;121;p13"/>
          <p:cNvSpPr/>
          <p:nvPr/>
        </p:nvSpPr>
        <p:spPr>
          <a:xfrm>
            <a:off x="3233256" y="5894695"/>
            <a:ext cx="3357000" cy="2666700"/>
          </a:xfrm>
          <a:prstGeom prst="roundRect">
            <a:avLst>
              <a:gd fmla="val 12857" name="adj"/>
            </a:avLst>
          </a:prstGeom>
          <a:solidFill>
            <a:srgbClr val="D8D8D8"/>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3"/>
          <p:cNvSpPr/>
          <p:nvPr/>
        </p:nvSpPr>
        <p:spPr>
          <a:xfrm>
            <a:off x="4153878" y="5762781"/>
            <a:ext cx="1515862" cy="205424"/>
          </a:xfrm>
          <a:prstGeom prst="rect">
            <a:avLst/>
          </a:prstGeom>
          <a:solidFill>
            <a:srgbClr val="3A3838"/>
          </a:solidFill>
          <a:ln cap="flat" cmpd="sng" w="1270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Calibri"/>
                <a:ea typeface="Calibri"/>
                <a:cs typeface="Calibri"/>
                <a:sym typeface="Calibri"/>
              </a:rPr>
              <a:t>Co-Immunoprecipitation</a:t>
            </a:r>
            <a:endParaRPr/>
          </a:p>
        </p:txBody>
      </p:sp>
      <p:sp>
        <p:nvSpPr>
          <p:cNvPr id="123" name="Google Shape;123;p13"/>
          <p:cNvSpPr/>
          <p:nvPr/>
        </p:nvSpPr>
        <p:spPr>
          <a:xfrm>
            <a:off x="3211447" y="3245943"/>
            <a:ext cx="3358287" cy="2405317"/>
          </a:xfrm>
          <a:prstGeom prst="roundRect">
            <a:avLst>
              <a:gd fmla="val 11739" name="adj"/>
            </a:avLst>
          </a:prstGeom>
          <a:solidFill>
            <a:srgbClr val="AEABAB"/>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3"/>
          <p:cNvSpPr/>
          <p:nvPr/>
        </p:nvSpPr>
        <p:spPr>
          <a:xfrm>
            <a:off x="4153878" y="3206998"/>
            <a:ext cx="1515862" cy="205424"/>
          </a:xfrm>
          <a:prstGeom prst="rect">
            <a:avLst/>
          </a:prstGeom>
          <a:solidFill>
            <a:srgbClr val="3A3838"/>
          </a:solidFill>
          <a:ln cap="flat" cmpd="sng" w="1270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Calibri"/>
                <a:ea typeface="Calibri"/>
                <a:cs typeface="Calibri"/>
                <a:sym typeface="Calibri"/>
              </a:rPr>
              <a:t>Proximity ligation Assay</a:t>
            </a:r>
            <a:endParaRPr/>
          </a:p>
        </p:txBody>
      </p:sp>
      <p:grpSp>
        <p:nvGrpSpPr>
          <p:cNvPr id="125" name="Google Shape;125;p13"/>
          <p:cNvGrpSpPr/>
          <p:nvPr/>
        </p:nvGrpSpPr>
        <p:grpSpPr>
          <a:xfrm>
            <a:off x="3404554" y="5432654"/>
            <a:ext cx="2610518" cy="2488871"/>
            <a:chOff x="3918448" y="5593133"/>
            <a:chExt cx="2610518" cy="2488871"/>
          </a:xfrm>
        </p:grpSpPr>
        <p:sp>
          <p:nvSpPr>
            <p:cNvPr id="126" name="Google Shape;126;p13"/>
            <p:cNvSpPr txBox="1"/>
            <p:nvPr/>
          </p:nvSpPr>
          <p:spPr>
            <a:xfrm>
              <a:off x="3918448" y="6779416"/>
              <a:ext cx="64633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Myoferlin</a:t>
              </a:r>
              <a:endParaRPr/>
            </a:p>
          </p:txBody>
        </p:sp>
        <p:sp>
          <p:nvSpPr>
            <p:cNvPr id="127" name="Google Shape;127;p13"/>
            <p:cNvSpPr txBox="1"/>
            <p:nvPr/>
          </p:nvSpPr>
          <p:spPr>
            <a:xfrm>
              <a:off x="4131990" y="7394385"/>
              <a:ext cx="410690"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MFN</a:t>
              </a:r>
              <a:endParaRPr/>
            </a:p>
          </p:txBody>
        </p:sp>
        <p:grpSp>
          <p:nvGrpSpPr>
            <p:cNvPr id="128" name="Google Shape;128;p13"/>
            <p:cNvGrpSpPr/>
            <p:nvPr/>
          </p:nvGrpSpPr>
          <p:grpSpPr>
            <a:xfrm>
              <a:off x="4504162" y="5593133"/>
              <a:ext cx="1957960" cy="2094290"/>
              <a:chOff x="4460521" y="5599310"/>
              <a:chExt cx="1957960" cy="2094290"/>
            </a:xfrm>
          </p:grpSpPr>
          <p:pic>
            <p:nvPicPr>
              <p:cNvPr id="129" name="Google Shape;129;p13"/>
              <p:cNvPicPr preferRelativeResize="0"/>
              <p:nvPr/>
            </p:nvPicPr>
            <p:blipFill rotWithShape="1">
              <a:blip r:embed="rId13">
                <a:alphaModFix/>
              </a:blip>
              <a:srcRect b="0" l="0" r="0" t="0"/>
              <a:stretch/>
            </p:blipFill>
            <p:spPr>
              <a:xfrm>
                <a:off x="5568774" y="6646841"/>
                <a:ext cx="849707" cy="1046758"/>
              </a:xfrm>
              <a:prstGeom prst="rect">
                <a:avLst/>
              </a:prstGeom>
              <a:noFill/>
              <a:ln cap="flat" cmpd="sng" w="9525">
                <a:solidFill>
                  <a:srgbClr val="3F3F3F"/>
                </a:solidFill>
                <a:prstDash val="solid"/>
                <a:round/>
                <a:headEnd len="sm" w="sm" type="none"/>
                <a:tailEnd len="sm" w="sm" type="none"/>
              </a:ln>
            </p:spPr>
          </p:pic>
          <p:pic>
            <p:nvPicPr>
              <p:cNvPr id="130" name="Google Shape;130;p13"/>
              <p:cNvPicPr preferRelativeResize="0"/>
              <p:nvPr/>
            </p:nvPicPr>
            <p:blipFill rotWithShape="1">
              <a:blip r:embed="rId14">
                <a:alphaModFix/>
              </a:blip>
              <a:srcRect b="0" l="0" r="0" t="0"/>
              <a:stretch/>
            </p:blipFill>
            <p:spPr>
              <a:xfrm>
                <a:off x="4475428" y="6651220"/>
                <a:ext cx="1005761" cy="1042379"/>
              </a:xfrm>
              <a:prstGeom prst="rect">
                <a:avLst/>
              </a:prstGeom>
              <a:noFill/>
              <a:ln cap="flat" cmpd="sng" w="12700">
                <a:solidFill>
                  <a:srgbClr val="3F3F3F"/>
                </a:solidFill>
                <a:prstDash val="solid"/>
                <a:round/>
                <a:headEnd len="sm" w="sm" type="none"/>
                <a:tailEnd len="sm" w="sm" type="none"/>
              </a:ln>
            </p:spPr>
          </p:pic>
          <p:sp>
            <p:nvSpPr>
              <p:cNvPr id="131" name="Google Shape;131;p13"/>
              <p:cNvSpPr txBox="1"/>
              <p:nvPr/>
            </p:nvSpPr>
            <p:spPr>
              <a:xfrm rot="-5400000">
                <a:off x="4274902" y="6200272"/>
                <a:ext cx="602070"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Input</a:t>
                </a:r>
                <a:endParaRPr/>
              </a:p>
            </p:txBody>
          </p:sp>
          <p:sp>
            <p:nvSpPr>
              <p:cNvPr id="132" name="Google Shape;132;p13"/>
              <p:cNvSpPr txBox="1"/>
              <p:nvPr/>
            </p:nvSpPr>
            <p:spPr>
              <a:xfrm rot="-5400000">
                <a:off x="4312822" y="6080098"/>
                <a:ext cx="842417"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IgG </a:t>
                </a:r>
                <a:endParaRPr/>
              </a:p>
            </p:txBody>
          </p:sp>
          <p:sp>
            <p:nvSpPr>
              <p:cNvPr id="133" name="Google Shape;133;p13"/>
              <p:cNvSpPr txBox="1"/>
              <p:nvPr/>
            </p:nvSpPr>
            <p:spPr>
              <a:xfrm rot="-5400000">
                <a:off x="4469382" y="6087029"/>
                <a:ext cx="842417"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MFN IP</a:t>
                </a:r>
                <a:endParaRPr/>
              </a:p>
            </p:txBody>
          </p:sp>
          <p:sp>
            <p:nvSpPr>
              <p:cNvPr id="134" name="Google Shape;134;p13"/>
              <p:cNvSpPr txBox="1"/>
              <p:nvPr/>
            </p:nvSpPr>
            <p:spPr>
              <a:xfrm rot="-5400000">
                <a:off x="4753120" y="6080941"/>
                <a:ext cx="842417"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IgG </a:t>
                </a:r>
                <a:endParaRPr/>
              </a:p>
            </p:txBody>
          </p:sp>
          <p:sp>
            <p:nvSpPr>
              <p:cNvPr id="135" name="Google Shape;135;p13"/>
              <p:cNvSpPr txBox="1"/>
              <p:nvPr/>
            </p:nvSpPr>
            <p:spPr>
              <a:xfrm rot="-5400000">
                <a:off x="4925361" y="6087028"/>
                <a:ext cx="842417"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MFN IP</a:t>
                </a:r>
                <a:endParaRPr/>
              </a:p>
            </p:txBody>
          </p:sp>
          <p:sp>
            <p:nvSpPr>
              <p:cNvPr id="136" name="Google Shape;136;p13"/>
              <p:cNvSpPr txBox="1"/>
              <p:nvPr/>
            </p:nvSpPr>
            <p:spPr>
              <a:xfrm rot="-5400000">
                <a:off x="5574981" y="6272246"/>
                <a:ext cx="456442"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Input</a:t>
                </a:r>
                <a:endParaRPr/>
              </a:p>
            </p:txBody>
          </p:sp>
          <p:sp>
            <p:nvSpPr>
              <p:cNvPr id="137" name="Google Shape;137;p13"/>
              <p:cNvSpPr txBox="1"/>
              <p:nvPr/>
            </p:nvSpPr>
            <p:spPr>
              <a:xfrm rot="-5400000">
                <a:off x="5520460" y="5993693"/>
                <a:ext cx="1019599"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IgG </a:t>
                </a:r>
                <a:endParaRPr/>
              </a:p>
            </p:txBody>
          </p:sp>
          <p:sp>
            <p:nvSpPr>
              <p:cNvPr id="138" name="Google Shape;138;p13"/>
              <p:cNvSpPr txBox="1"/>
              <p:nvPr/>
            </p:nvSpPr>
            <p:spPr>
              <a:xfrm rot="-5400000">
                <a:off x="5687919" y="5995290"/>
                <a:ext cx="1019599"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MFN IP</a:t>
                </a:r>
                <a:endParaRPr/>
              </a:p>
            </p:txBody>
          </p:sp>
        </p:grpSp>
        <p:sp>
          <p:nvSpPr>
            <p:cNvPr id="139" name="Google Shape;139;p13"/>
            <p:cNvSpPr txBox="1"/>
            <p:nvPr/>
          </p:nvSpPr>
          <p:spPr>
            <a:xfrm>
              <a:off x="4624473" y="7743449"/>
              <a:ext cx="917239"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Myoferlin Sigma; </a:t>
              </a:r>
              <a:endParaRPr/>
            </a:p>
            <a:p>
              <a:pPr indent="0" lvl="0" marL="0" marR="0" rtl="0" algn="ctr">
                <a:spcBef>
                  <a:spcPts val="0"/>
                </a:spcBef>
                <a:spcAft>
                  <a:spcPts val="0"/>
                </a:spcAft>
                <a:buNone/>
              </a:pPr>
              <a:r>
                <a:rPr lang="en-US" sz="800">
                  <a:solidFill>
                    <a:schemeClr val="dk1"/>
                  </a:solidFill>
                  <a:latin typeface="Calibri"/>
                  <a:ea typeface="Calibri"/>
                  <a:cs typeface="Calibri"/>
                  <a:sym typeface="Calibri"/>
                </a:rPr>
                <a:t>MFN santa-Cruz</a:t>
              </a:r>
              <a:endParaRPr/>
            </a:p>
          </p:txBody>
        </p:sp>
        <p:sp>
          <p:nvSpPr>
            <p:cNvPr id="140" name="Google Shape;140;p13"/>
            <p:cNvSpPr txBox="1"/>
            <p:nvPr/>
          </p:nvSpPr>
          <p:spPr>
            <a:xfrm>
              <a:off x="5611727" y="7736218"/>
              <a:ext cx="917239"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Myoferlin Sigma; </a:t>
              </a:r>
              <a:endParaRPr/>
            </a:p>
            <a:p>
              <a:pPr indent="0" lvl="0" marL="0" marR="0" rtl="0" algn="ctr">
                <a:spcBef>
                  <a:spcPts val="0"/>
                </a:spcBef>
                <a:spcAft>
                  <a:spcPts val="0"/>
                </a:spcAft>
                <a:buNone/>
              </a:pPr>
              <a:r>
                <a:rPr lang="en-US" sz="800">
                  <a:solidFill>
                    <a:schemeClr val="dk1"/>
                  </a:solidFill>
                  <a:latin typeface="Calibri"/>
                  <a:ea typeface="Calibri"/>
                  <a:cs typeface="Calibri"/>
                  <a:sym typeface="Calibri"/>
                </a:rPr>
                <a:t>MFN Abcam</a:t>
              </a:r>
              <a:endParaRPr/>
            </a:p>
          </p:txBody>
        </p:sp>
      </p:grpSp>
      <p:sp>
        <p:nvSpPr>
          <p:cNvPr id="141" name="Google Shape;141;p13"/>
          <p:cNvSpPr txBox="1"/>
          <p:nvPr/>
        </p:nvSpPr>
        <p:spPr>
          <a:xfrm>
            <a:off x="3092958" y="5329031"/>
            <a:ext cx="222278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Myoferlin Sigma; MFN Abcam</a:t>
            </a:r>
            <a:endParaRPr/>
          </a:p>
        </p:txBody>
      </p:sp>
      <p:sp>
        <p:nvSpPr>
          <p:cNvPr id="142" name="Google Shape;142;p13"/>
          <p:cNvSpPr txBox="1"/>
          <p:nvPr/>
        </p:nvSpPr>
        <p:spPr>
          <a:xfrm>
            <a:off x="285913" y="8737856"/>
            <a:ext cx="2375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143" name="Google Shape;143;p13"/>
          <p:cNvSpPr txBox="1"/>
          <p:nvPr/>
        </p:nvSpPr>
        <p:spPr>
          <a:xfrm>
            <a:off x="200035" y="8835248"/>
            <a:ext cx="5276539" cy="101566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chemeClr val="dk1"/>
                </a:solidFill>
                <a:latin typeface="Calibri"/>
                <a:ea typeface="Calibri"/>
                <a:cs typeface="Calibri"/>
                <a:sym typeface="Calibri"/>
              </a:rPr>
              <a:t>Recently, our team showed a mitochondrial fragmentation using siRNA targeting Myoferlin. However, mechanisms underlying this process was still unclear. Our data strongly suggest that myoferlin interacts with MFN. Indeed, if myoferlin is a part of the mitochondrial fusion machinery, its silencing together with an unopposed fission would lead to mitochondrial fragmentation.</a:t>
            </a:r>
            <a:endParaRPr sz="1200">
              <a:solidFill>
                <a:schemeClr val="dk1"/>
              </a:solidFill>
              <a:latin typeface="Calibri"/>
              <a:ea typeface="Calibri"/>
              <a:cs typeface="Calibri"/>
              <a:sym typeface="Calibri"/>
            </a:endParaRPr>
          </a:p>
        </p:txBody>
      </p:sp>
      <p:pic>
        <p:nvPicPr>
          <p:cNvPr id="144" name="Google Shape;144;p13"/>
          <p:cNvPicPr preferRelativeResize="0"/>
          <p:nvPr/>
        </p:nvPicPr>
        <p:blipFill rotWithShape="1">
          <a:blip r:embed="rId15">
            <a:alphaModFix/>
          </a:blip>
          <a:srcRect b="0" l="0" r="0" t="0"/>
          <a:stretch/>
        </p:blipFill>
        <p:spPr>
          <a:xfrm>
            <a:off x="5708173" y="8665205"/>
            <a:ext cx="842527" cy="1085564"/>
          </a:xfrm>
          <a:prstGeom prst="roundRect">
            <a:avLst>
              <a:gd fmla="val 16667" name="adj"/>
            </a:avLst>
          </a:prstGeom>
          <a:noFill/>
          <a:ln>
            <a:noFill/>
          </a:ln>
        </p:spPr>
      </p:pic>
      <p:sp>
        <p:nvSpPr>
          <p:cNvPr id="145" name="Google Shape;145;p13"/>
          <p:cNvSpPr txBox="1"/>
          <p:nvPr/>
        </p:nvSpPr>
        <p:spPr>
          <a:xfrm>
            <a:off x="5451853" y="9690556"/>
            <a:ext cx="1360995"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Sandy.Anania@uliege.be</a:t>
            </a:r>
            <a:endParaRPr sz="800">
              <a:solidFill>
                <a:schemeClr val="dk1"/>
              </a:solidFill>
              <a:latin typeface="Calibri"/>
              <a:ea typeface="Calibri"/>
              <a:cs typeface="Calibri"/>
              <a:sym typeface="Calibri"/>
            </a:endParaRPr>
          </a:p>
        </p:txBody>
      </p:sp>
      <p:pic>
        <p:nvPicPr>
          <p:cNvPr id="146" name="Google Shape;146;p13"/>
          <p:cNvPicPr preferRelativeResize="0"/>
          <p:nvPr/>
        </p:nvPicPr>
        <p:blipFill rotWithShape="1">
          <a:blip r:embed="rId16">
            <a:alphaModFix/>
          </a:blip>
          <a:srcRect b="0" l="0" r="0" t="0"/>
          <a:stretch/>
        </p:blipFill>
        <p:spPr>
          <a:xfrm>
            <a:off x="3371945" y="3562347"/>
            <a:ext cx="810000" cy="810000"/>
          </a:xfrm>
          <a:prstGeom prst="rect">
            <a:avLst/>
          </a:prstGeom>
          <a:noFill/>
          <a:ln>
            <a:noFill/>
          </a:ln>
        </p:spPr>
      </p:pic>
      <p:pic>
        <p:nvPicPr>
          <p:cNvPr id="147" name="Google Shape;147;p13"/>
          <p:cNvPicPr preferRelativeResize="0"/>
          <p:nvPr/>
        </p:nvPicPr>
        <p:blipFill rotWithShape="1">
          <a:blip r:embed="rId17">
            <a:alphaModFix/>
          </a:blip>
          <a:srcRect b="0" l="0" r="0" t="0"/>
          <a:stretch/>
        </p:blipFill>
        <p:spPr>
          <a:xfrm>
            <a:off x="3368256" y="4513895"/>
            <a:ext cx="810000" cy="810000"/>
          </a:xfrm>
          <a:prstGeom prst="rect">
            <a:avLst/>
          </a:prstGeom>
          <a:noFill/>
          <a:ln>
            <a:noFill/>
          </a:ln>
        </p:spPr>
      </p:pic>
      <p:pic>
        <p:nvPicPr>
          <p:cNvPr id="148" name="Google Shape;148;p13"/>
          <p:cNvPicPr preferRelativeResize="0"/>
          <p:nvPr/>
        </p:nvPicPr>
        <p:blipFill rotWithShape="1">
          <a:blip r:embed="rId18">
            <a:alphaModFix/>
          </a:blip>
          <a:srcRect b="0" l="0" r="0" t="0"/>
          <a:stretch/>
        </p:blipFill>
        <p:spPr>
          <a:xfrm>
            <a:off x="4290162" y="3562348"/>
            <a:ext cx="810000" cy="810000"/>
          </a:xfrm>
          <a:prstGeom prst="rect">
            <a:avLst/>
          </a:prstGeom>
          <a:noFill/>
          <a:ln>
            <a:noFill/>
          </a:ln>
        </p:spPr>
      </p:pic>
      <p:sp>
        <p:nvSpPr>
          <p:cNvPr id="149" name="Google Shape;149;p13"/>
          <p:cNvSpPr txBox="1"/>
          <p:nvPr/>
        </p:nvSpPr>
        <p:spPr>
          <a:xfrm rot="-5400000">
            <a:off x="2996503" y="3862611"/>
            <a:ext cx="627095"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Sp1/Glut 1</a:t>
            </a:r>
            <a:endParaRPr/>
          </a:p>
        </p:txBody>
      </p:sp>
      <p:sp>
        <p:nvSpPr>
          <p:cNvPr id="150" name="Google Shape;150;p13"/>
          <p:cNvSpPr txBox="1"/>
          <p:nvPr/>
        </p:nvSpPr>
        <p:spPr>
          <a:xfrm rot="-5400000">
            <a:off x="3842806" y="3854835"/>
            <a:ext cx="786496"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Myof/Mito</a:t>
            </a:r>
            <a:endParaRPr/>
          </a:p>
        </p:txBody>
      </p:sp>
      <p:sp>
        <p:nvSpPr>
          <p:cNvPr id="151" name="Google Shape;151;p13"/>
          <p:cNvSpPr txBox="1"/>
          <p:nvPr/>
        </p:nvSpPr>
        <p:spPr>
          <a:xfrm>
            <a:off x="4112563" y="4341610"/>
            <a:ext cx="115874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Myoferlin siRNA</a:t>
            </a:r>
            <a:endParaRPr/>
          </a:p>
        </p:txBody>
      </p:sp>
      <p:sp>
        <p:nvSpPr>
          <p:cNvPr id="152" name="Google Shape;152;p13"/>
          <p:cNvSpPr txBox="1"/>
          <p:nvPr/>
        </p:nvSpPr>
        <p:spPr>
          <a:xfrm>
            <a:off x="3198842" y="4343215"/>
            <a:ext cx="115874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Irrelevant siRNA</a:t>
            </a:r>
            <a:endParaRPr/>
          </a:p>
        </p:txBody>
      </p:sp>
      <p:sp>
        <p:nvSpPr>
          <p:cNvPr id="153" name="Google Shape;153;p13"/>
          <p:cNvSpPr txBox="1"/>
          <p:nvPr/>
        </p:nvSpPr>
        <p:spPr>
          <a:xfrm>
            <a:off x="3801651" y="5460554"/>
            <a:ext cx="782017"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Dilution: 1/75</a:t>
            </a:r>
            <a:endParaRPr/>
          </a:p>
        </p:txBody>
      </p:sp>
      <p:sp>
        <p:nvSpPr>
          <p:cNvPr id="154" name="Google Shape;154;p13"/>
          <p:cNvSpPr txBox="1"/>
          <p:nvPr/>
        </p:nvSpPr>
        <p:spPr>
          <a:xfrm>
            <a:off x="285912" y="7858679"/>
            <a:ext cx="2842776" cy="58477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800">
                <a:solidFill>
                  <a:schemeClr val="dk1"/>
                </a:solidFill>
                <a:latin typeface="Calibri"/>
                <a:ea typeface="Calibri"/>
                <a:cs typeface="Calibri"/>
                <a:sym typeface="Calibri"/>
              </a:rPr>
              <a:t>Figure B: </a:t>
            </a:r>
            <a:r>
              <a:rPr lang="en-US" sz="800">
                <a:solidFill>
                  <a:schemeClr val="dk1"/>
                </a:solidFill>
                <a:latin typeface="Calibri"/>
                <a:ea typeface="Calibri"/>
                <a:cs typeface="Calibri"/>
                <a:sym typeface="Calibri"/>
              </a:rPr>
              <a:t>Immunofluorescence in PANC-1 cells. (1) Myoferlin-mitochondria and (2) myoferlin-MFN colocalization map. (3) Percentage of pixel colocalizing between myoferlin- mitochondria and myoferlin-MFN using Manders coefficients   </a:t>
            </a:r>
            <a:endParaRPr/>
          </a:p>
        </p:txBody>
      </p:sp>
      <p:sp>
        <p:nvSpPr>
          <p:cNvPr id="155" name="Google Shape;155;p13"/>
          <p:cNvSpPr txBox="1"/>
          <p:nvPr/>
        </p:nvSpPr>
        <p:spPr>
          <a:xfrm>
            <a:off x="228000" y="4966284"/>
            <a:ext cx="293214" cy="276999"/>
          </a:xfrm>
          <a:prstGeom prst="rect">
            <a:avLst/>
          </a:prstGeom>
          <a:solidFill>
            <a:srgbClr val="3A38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Calibri"/>
                <a:ea typeface="Calibri"/>
                <a:cs typeface="Calibri"/>
                <a:sym typeface="Calibri"/>
              </a:rPr>
              <a:t>B</a:t>
            </a:r>
            <a:endParaRPr/>
          </a:p>
        </p:txBody>
      </p:sp>
      <p:sp>
        <p:nvSpPr>
          <p:cNvPr id="156" name="Google Shape;156;p13"/>
          <p:cNvSpPr txBox="1"/>
          <p:nvPr/>
        </p:nvSpPr>
        <p:spPr>
          <a:xfrm>
            <a:off x="237512" y="5474294"/>
            <a:ext cx="362896"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a:t>
            </a:r>
            <a:endParaRPr/>
          </a:p>
        </p:txBody>
      </p:sp>
      <p:sp>
        <p:nvSpPr>
          <p:cNvPr id="157" name="Google Shape;157;p13"/>
          <p:cNvSpPr txBox="1"/>
          <p:nvPr/>
        </p:nvSpPr>
        <p:spPr>
          <a:xfrm>
            <a:off x="256949" y="6397438"/>
            <a:ext cx="362896"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(2)</a:t>
            </a:r>
            <a:endParaRPr/>
          </a:p>
        </p:txBody>
      </p:sp>
      <p:sp>
        <p:nvSpPr>
          <p:cNvPr id="158" name="Google Shape;158;p13"/>
          <p:cNvSpPr txBox="1"/>
          <p:nvPr/>
        </p:nvSpPr>
        <p:spPr>
          <a:xfrm>
            <a:off x="252627" y="7191941"/>
            <a:ext cx="362896"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(3)</a:t>
            </a:r>
            <a:endParaRPr/>
          </a:p>
        </p:txBody>
      </p:sp>
      <p:sp>
        <p:nvSpPr>
          <p:cNvPr id="159" name="Google Shape;159;p13"/>
          <p:cNvSpPr txBox="1"/>
          <p:nvPr/>
        </p:nvSpPr>
        <p:spPr>
          <a:xfrm>
            <a:off x="3149806" y="3232810"/>
            <a:ext cx="293214" cy="276999"/>
          </a:xfrm>
          <a:prstGeom prst="rect">
            <a:avLst/>
          </a:prstGeom>
          <a:solidFill>
            <a:srgbClr val="3A38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Calibri"/>
                <a:ea typeface="Calibri"/>
                <a:cs typeface="Calibri"/>
                <a:sym typeface="Calibri"/>
              </a:rPr>
              <a:t>C</a:t>
            </a:r>
            <a:endParaRPr/>
          </a:p>
        </p:txBody>
      </p:sp>
      <p:sp>
        <p:nvSpPr>
          <p:cNvPr id="160" name="Google Shape;160;p13"/>
          <p:cNvSpPr txBox="1"/>
          <p:nvPr/>
        </p:nvSpPr>
        <p:spPr>
          <a:xfrm>
            <a:off x="3158953" y="5888329"/>
            <a:ext cx="293214" cy="276999"/>
          </a:xfrm>
          <a:prstGeom prst="rect">
            <a:avLst/>
          </a:prstGeom>
          <a:solidFill>
            <a:srgbClr val="3A38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Calibri"/>
                <a:ea typeface="Calibri"/>
                <a:cs typeface="Calibri"/>
                <a:sym typeface="Calibri"/>
              </a:rPr>
              <a:t>D</a:t>
            </a:r>
            <a:endParaRPr/>
          </a:p>
        </p:txBody>
      </p:sp>
      <p:sp>
        <p:nvSpPr>
          <p:cNvPr id="161" name="Google Shape;161;p13"/>
          <p:cNvSpPr txBox="1"/>
          <p:nvPr/>
        </p:nvSpPr>
        <p:spPr>
          <a:xfrm>
            <a:off x="5114673" y="3520359"/>
            <a:ext cx="1419438" cy="193899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800">
                <a:solidFill>
                  <a:schemeClr val="dk1"/>
                </a:solidFill>
                <a:latin typeface="Calibri"/>
                <a:ea typeface="Calibri"/>
                <a:cs typeface="Calibri"/>
                <a:sym typeface="Calibri"/>
              </a:rPr>
              <a:t>Figure C: </a:t>
            </a:r>
            <a:r>
              <a:rPr lang="en-US" sz="800">
                <a:solidFill>
                  <a:schemeClr val="dk1"/>
                </a:solidFill>
                <a:latin typeface="Calibri"/>
                <a:ea typeface="Calibri"/>
                <a:cs typeface="Calibri"/>
                <a:sym typeface="Calibri"/>
              </a:rPr>
              <a:t>Proximity ligation assay (PLA) in PANC-1 cells. (1) Biological negative control: Sp1, a transcriptional factor, and Glut1, a glucose transporter, are known to be non-interacting proteins. (2) Myoferlin and mitochondria PLA. (3) Myoferlin and MFN PLA performed in cells targeted with irrelevant siRNA (4) MFN and myoferlin PLA performed in cells transfected with Myoferlin siRNA.</a:t>
            </a:r>
            <a:endParaRPr/>
          </a:p>
        </p:txBody>
      </p:sp>
      <p:sp>
        <p:nvSpPr>
          <p:cNvPr id="162" name="Google Shape;162;p13"/>
          <p:cNvSpPr txBox="1"/>
          <p:nvPr/>
        </p:nvSpPr>
        <p:spPr>
          <a:xfrm>
            <a:off x="3302133" y="3515096"/>
            <a:ext cx="317545"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Calibri"/>
                <a:ea typeface="Calibri"/>
                <a:cs typeface="Calibri"/>
                <a:sym typeface="Calibri"/>
              </a:rPr>
              <a:t>(1)</a:t>
            </a:r>
            <a:endParaRPr/>
          </a:p>
        </p:txBody>
      </p:sp>
      <p:sp>
        <p:nvSpPr>
          <p:cNvPr id="163" name="Google Shape;163;p13"/>
          <p:cNvSpPr txBox="1"/>
          <p:nvPr/>
        </p:nvSpPr>
        <p:spPr>
          <a:xfrm>
            <a:off x="4221326" y="3507263"/>
            <a:ext cx="317545"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Calibri"/>
                <a:ea typeface="Calibri"/>
                <a:cs typeface="Calibri"/>
                <a:sym typeface="Calibri"/>
              </a:rPr>
              <a:t>(2)</a:t>
            </a:r>
            <a:endParaRPr/>
          </a:p>
        </p:txBody>
      </p:sp>
      <p:sp>
        <p:nvSpPr>
          <p:cNvPr id="164" name="Google Shape;164;p13"/>
          <p:cNvSpPr txBox="1"/>
          <p:nvPr/>
        </p:nvSpPr>
        <p:spPr>
          <a:xfrm>
            <a:off x="3296506" y="4461262"/>
            <a:ext cx="317545"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Calibri"/>
                <a:ea typeface="Calibri"/>
                <a:cs typeface="Calibri"/>
                <a:sym typeface="Calibri"/>
              </a:rPr>
              <a:t>(3)</a:t>
            </a:r>
            <a:endParaRPr/>
          </a:p>
        </p:txBody>
      </p:sp>
      <p:sp>
        <p:nvSpPr>
          <p:cNvPr id="165" name="Google Shape;165;p13"/>
          <p:cNvSpPr txBox="1"/>
          <p:nvPr/>
        </p:nvSpPr>
        <p:spPr>
          <a:xfrm>
            <a:off x="3248753" y="7917230"/>
            <a:ext cx="3316383"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800">
                <a:solidFill>
                  <a:schemeClr val="dk1"/>
                </a:solidFill>
                <a:latin typeface="Calibri"/>
                <a:ea typeface="Calibri"/>
                <a:cs typeface="Calibri"/>
                <a:sym typeface="Calibri"/>
              </a:rPr>
              <a:t>Figure D : </a:t>
            </a:r>
            <a:r>
              <a:rPr lang="en-US" sz="800">
                <a:solidFill>
                  <a:schemeClr val="dk1"/>
                </a:solidFill>
                <a:latin typeface="Calibri"/>
                <a:ea typeface="Calibri"/>
                <a:cs typeface="Calibri"/>
                <a:sym typeface="Calibri"/>
              </a:rPr>
              <a:t>Immunoprecipitation of MFN in PANC-1 cells using (1) Santa-Cruz antibody and (2) Abcam antibody. Detection of co-immunoprecipitated myoferlin was performed in both experiments. </a:t>
            </a:r>
            <a:r>
              <a:rPr b="1" lang="en-US"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p:txBody>
      </p:sp>
      <p:sp>
        <p:nvSpPr>
          <p:cNvPr id="166" name="Google Shape;166;p13"/>
          <p:cNvSpPr txBox="1"/>
          <p:nvPr/>
        </p:nvSpPr>
        <p:spPr>
          <a:xfrm>
            <a:off x="3916246" y="6428550"/>
            <a:ext cx="362896"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a:t>
            </a:r>
            <a:endParaRPr/>
          </a:p>
        </p:txBody>
      </p:sp>
      <p:sp>
        <p:nvSpPr>
          <p:cNvPr id="167" name="Google Shape;167;p13"/>
          <p:cNvSpPr txBox="1"/>
          <p:nvPr/>
        </p:nvSpPr>
        <p:spPr>
          <a:xfrm>
            <a:off x="5018293" y="6435821"/>
            <a:ext cx="362896"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(2)</a:t>
            </a:r>
            <a:endParaRPr/>
          </a:p>
        </p:txBody>
      </p:sp>
      <p:sp>
        <p:nvSpPr>
          <p:cNvPr id="168" name="Google Shape;168;p13"/>
          <p:cNvSpPr txBox="1"/>
          <p:nvPr/>
        </p:nvSpPr>
        <p:spPr>
          <a:xfrm>
            <a:off x="228000" y="3233590"/>
            <a:ext cx="293214" cy="276999"/>
          </a:xfrm>
          <a:prstGeom prst="rect">
            <a:avLst/>
          </a:prstGeom>
          <a:solidFill>
            <a:srgbClr val="3A38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Calibri"/>
                <a:ea typeface="Calibri"/>
                <a:cs typeface="Calibri"/>
                <a:sym typeface="Calibri"/>
              </a:rPr>
              <a:t>A</a:t>
            </a:r>
            <a:endParaRPr/>
          </a:p>
        </p:txBody>
      </p:sp>
      <p:sp>
        <p:nvSpPr>
          <p:cNvPr id="169" name="Google Shape;169;p13"/>
          <p:cNvSpPr/>
          <p:nvPr/>
        </p:nvSpPr>
        <p:spPr>
          <a:xfrm>
            <a:off x="979289" y="3199547"/>
            <a:ext cx="1365633" cy="212377"/>
          </a:xfrm>
          <a:prstGeom prst="rect">
            <a:avLst/>
          </a:prstGeom>
          <a:solidFill>
            <a:srgbClr val="3A3838"/>
          </a:solidFill>
          <a:ln cap="flat" cmpd="sng" w="1270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lt1"/>
                </a:solidFill>
                <a:latin typeface="Calibri"/>
                <a:ea typeface="Calibri"/>
                <a:cs typeface="Calibri"/>
                <a:sym typeface="Calibri"/>
              </a:rPr>
              <a:t>Mitochondrial staining</a:t>
            </a:r>
            <a:endParaRPr/>
          </a:p>
        </p:txBody>
      </p:sp>
      <p:pic>
        <p:nvPicPr>
          <p:cNvPr id="170" name="Google Shape;170;p13"/>
          <p:cNvPicPr preferRelativeResize="0"/>
          <p:nvPr/>
        </p:nvPicPr>
        <p:blipFill rotWithShape="1">
          <a:blip r:embed="rId19">
            <a:alphaModFix/>
          </a:blip>
          <a:srcRect b="0" l="0" r="0" t="0"/>
          <a:stretch/>
        </p:blipFill>
        <p:spPr>
          <a:xfrm>
            <a:off x="633778" y="6840238"/>
            <a:ext cx="2371221" cy="1105321"/>
          </a:xfrm>
          <a:prstGeom prst="rect">
            <a:avLst/>
          </a:prstGeom>
          <a:noFill/>
          <a:ln>
            <a:noFill/>
          </a:ln>
        </p:spPr>
      </p:pic>
      <p:cxnSp>
        <p:nvCxnSpPr>
          <p:cNvPr id="171" name="Google Shape;171;p13"/>
          <p:cNvCxnSpPr/>
          <p:nvPr/>
        </p:nvCxnSpPr>
        <p:spPr>
          <a:xfrm rot="10800000">
            <a:off x="1645799" y="7457957"/>
            <a:ext cx="0" cy="48009"/>
          </a:xfrm>
          <a:prstGeom prst="straightConnector1">
            <a:avLst/>
          </a:prstGeom>
          <a:noFill/>
          <a:ln cap="flat" cmpd="sng" w="12700">
            <a:solidFill>
              <a:schemeClr val="dk1"/>
            </a:solidFill>
            <a:prstDash val="solid"/>
            <a:miter lim="800000"/>
            <a:headEnd len="sm" w="sm" type="none"/>
            <a:tailEnd len="sm" w="sm" type="none"/>
          </a:ln>
        </p:spPr>
      </p:cxnSp>
      <p:cxnSp>
        <p:nvCxnSpPr>
          <p:cNvPr id="172" name="Google Shape;172;p13"/>
          <p:cNvCxnSpPr/>
          <p:nvPr/>
        </p:nvCxnSpPr>
        <p:spPr>
          <a:xfrm rot="10800000">
            <a:off x="2420303" y="7074460"/>
            <a:ext cx="0" cy="48009"/>
          </a:xfrm>
          <a:prstGeom prst="straightConnector1">
            <a:avLst/>
          </a:prstGeom>
          <a:noFill/>
          <a:ln cap="flat" cmpd="sng" w="12700">
            <a:solidFill>
              <a:schemeClr val="dk1"/>
            </a:solidFill>
            <a:prstDash val="solid"/>
            <a:miter lim="800000"/>
            <a:headEnd len="sm" w="sm" type="none"/>
            <a:tailEnd len="sm" w="sm" type="none"/>
          </a:ln>
        </p:spPr>
      </p:cxnSp>
      <p:sp>
        <p:nvSpPr>
          <p:cNvPr id="173" name="Google Shape;173;p13"/>
          <p:cNvSpPr txBox="1"/>
          <p:nvPr/>
        </p:nvSpPr>
        <p:spPr>
          <a:xfrm>
            <a:off x="1505451" y="7281906"/>
            <a:ext cx="362896" cy="20005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00">
                <a:solidFill>
                  <a:schemeClr val="dk1"/>
                </a:solidFill>
                <a:latin typeface="Calibri"/>
                <a:ea typeface="Calibri"/>
                <a:cs typeface="Calibri"/>
                <a:sym typeface="Calibri"/>
              </a:rPr>
              <a:t>(1)</a:t>
            </a:r>
            <a:endParaRPr/>
          </a:p>
        </p:txBody>
      </p:sp>
      <p:sp>
        <p:nvSpPr>
          <p:cNvPr id="174" name="Google Shape;174;p13"/>
          <p:cNvSpPr txBox="1"/>
          <p:nvPr/>
        </p:nvSpPr>
        <p:spPr>
          <a:xfrm>
            <a:off x="2280465" y="6915589"/>
            <a:ext cx="362896" cy="20005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00">
                <a:solidFill>
                  <a:schemeClr val="dk1"/>
                </a:solidFill>
                <a:latin typeface="Calibri"/>
                <a:ea typeface="Calibri"/>
                <a:cs typeface="Calibri"/>
                <a:sym typeface="Calibri"/>
              </a:rPr>
              <a:t>(2)</a:t>
            </a:r>
            <a:endParaRPr/>
          </a:p>
        </p:txBody>
      </p:sp>
      <p:sp>
        <p:nvSpPr>
          <p:cNvPr id="175" name="Google Shape;175;p13"/>
          <p:cNvSpPr txBox="1"/>
          <p:nvPr/>
        </p:nvSpPr>
        <p:spPr>
          <a:xfrm rot="-5400000">
            <a:off x="2724970" y="4802407"/>
            <a:ext cx="1158740" cy="2154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MFN/Myof PLA</a:t>
            </a:r>
            <a:endParaRPr/>
          </a:p>
        </p:txBody>
      </p:sp>
      <p:sp>
        <p:nvSpPr>
          <p:cNvPr id="176" name="Google Shape;176;p13"/>
          <p:cNvSpPr/>
          <p:nvPr/>
        </p:nvSpPr>
        <p:spPr>
          <a:xfrm>
            <a:off x="3234254" y="4396347"/>
            <a:ext cx="1910100" cy="947400"/>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3"/>
          <p:cNvSpPr txBox="1"/>
          <p:nvPr/>
        </p:nvSpPr>
        <p:spPr>
          <a:xfrm>
            <a:off x="3257234" y="6429409"/>
            <a:ext cx="386644"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WB</a:t>
            </a:r>
            <a:endParaRPr/>
          </a:p>
        </p:txBody>
      </p:sp>
      <p:pic>
        <p:nvPicPr>
          <p:cNvPr id="178" name="Google Shape;178;p13"/>
          <p:cNvPicPr preferRelativeResize="0"/>
          <p:nvPr/>
        </p:nvPicPr>
        <p:blipFill>
          <a:blip r:embed="rId20">
            <a:alphaModFix/>
          </a:blip>
          <a:stretch>
            <a:fillRect/>
          </a:stretch>
        </p:blipFill>
        <p:spPr>
          <a:xfrm>
            <a:off x="4288238" y="4509538"/>
            <a:ext cx="813816" cy="813816"/>
          </a:xfrm>
          <a:prstGeom prst="rect">
            <a:avLst/>
          </a:prstGeom>
          <a:noFill/>
          <a:ln>
            <a:noFill/>
          </a:ln>
        </p:spPr>
      </p:pic>
      <p:pic>
        <p:nvPicPr>
          <p:cNvPr id="179" name="Google Shape;179;p13"/>
          <p:cNvPicPr preferRelativeResize="0"/>
          <p:nvPr/>
        </p:nvPicPr>
        <p:blipFill rotWithShape="1">
          <a:blip r:embed="rId21">
            <a:alphaModFix/>
          </a:blip>
          <a:srcRect b="0" l="0" r="0" t="0"/>
          <a:stretch/>
        </p:blipFill>
        <p:spPr>
          <a:xfrm>
            <a:off x="1295869" y="6159937"/>
            <a:ext cx="734400" cy="734400"/>
          </a:xfrm>
          <a:prstGeom prst="rect">
            <a:avLst/>
          </a:prstGeom>
          <a:noFill/>
          <a:ln cap="flat" cmpd="sng" w="9525">
            <a:solidFill>
              <a:srgbClr val="00B050"/>
            </a:solidFill>
            <a:prstDash val="solid"/>
            <a:round/>
            <a:headEnd len="sm" w="sm" type="none"/>
            <a:tailEnd len="sm" w="sm" type="none"/>
          </a:ln>
        </p:spPr>
      </p:pic>
      <p:sp>
        <p:nvSpPr>
          <p:cNvPr id="180" name="Google Shape;180;p13"/>
          <p:cNvSpPr txBox="1"/>
          <p:nvPr/>
        </p:nvSpPr>
        <p:spPr>
          <a:xfrm>
            <a:off x="4207062" y="4479356"/>
            <a:ext cx="317545"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Calibri"/>
                <a:ea typeface="Calibri"/>
                <a:cs typeface="Calibri"/>
                <a:sym typeface="Calibri"/>
              </a:rPr>
              <a:t>(4)</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