
<file path=[Content_Types].xml><?xml version="1.0" encoding="utf-8"?>
<Types xmlns="http://schemas.openxmlformats.org/package/2006/content-types">
  <Default Extension="tmp" ContentType="image/png"/>
  <Default Extension="png" ContentType="image/png"/>
  <Default Extension="WMA" ContentType="audio/x-ms-wma"/>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Lst>
  <p:sldSz cx="51200050" cy="288004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C18D"/>
    <a:srgbClr val="DECFB0"/>
    <a:srgbClr val="BF9000"/>
    <a:srgbClr val="95C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21" d="100"/>
          <a:sy n="21" d="100"/>
        </p:scale>
        <p:origin x="586" y="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00" b="0" i="0" u="none" strike="noStrike" kern="1200" spc="0" baseline="0">
                <a:solidFill>
                  <a:schemeClr val="tx1">
                    <a:lumMod val="65000"/>
                    <a:lumOff val="35000"/>
                  </a:schemeClr>
                </a:solidFill>
                <a:latin typeface="+mn-lt"/>
                <a:ea typeface="+mn-ea"/>
                <a:cs typeface="+mn-cs"/>
              </a:defRPr>
            </a:pPr>
            <a:r>
              <a:rPr lang="fr-BE" sz="3300" dirty="0" smtClean="0"/>
              <a:t>LDB</a:t>
            </a:r>
            <a:r>
              <a:rPr lang="fr-BE" sz="3300" baseline="0" dirty="0" smtClean="0"/>
              <a:t> phonologique (pré)</a:t>
            </a:r>
            <a:endParaRPr lang="fr-BE" sz="3300" dirty="0"/>
          </a:p>
        </c:rich>
      </c:tx>
      <c:layout/>
      <c:overlay val="0"/>
      <c:spPr>
        <a:noFill/>
        <a:ln>
          <a:noFill/>
        </a:ln>
        <a:effectLst/>
      </c:spPr>
      <c:txPr>
        <a:bodyPr rot="0" spcFirstLastPara="1" vertOverflow="ellipsis" vert="horz" wrap="square" anchor="ctr" anchorCtr="1"/>
        <a:lstStyle/>
        <a:p>
          <a:pPr>
            <a:defRPr sz="33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Items entraînés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Feuil1!$B$2</c:f>
              <c:numCache>
                <c:formatCode>General</c:formatCode>
                <c:ptCount val="1"/>
                <c:pt idx="0">
                  <c:v>60</c:v>
                </c:pt>
              </c:numCache>
            </c:numRef>
          </c:val>
          <c:extLst>
            <c:ext xmlns:c16="http://schemas.microsoft.com/office/drawing/2014/chart" uri="{C3380CC4-5D6E-409C-BE32-E72D297353CC}">
              <c16:uniqueId val="{00000000-707E-4349-9ED5-68FD43942364}"/>
            </c:ext>
          </c:extLst>
        </c:ser>
        <c:ser>
          <c:idx val="1"/>
          <c:order val="1"/>
          <c:tx>
            <c:strRef>
              <c:f>Feuil1!$C$1</c:f>
              <c:strCache>
                <c:ptCount val="1"/>
                <c:pt idx="0">
                  <c:v>Items non-entraînés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Feuil1!$C$2</c:f>
              <c:numCache>
                <c:formatCode>General</c:formatCode>
                <c:ptCount val="1"/>
                <c:pt idx="0">
                  <c:v>53</c:v>
                </c:pt>
              </c:numCache>
            </c:numRef>
          </c:val>
          <c:extLst>
            <c:ext xmlns:c16="http://schemas.microsoft.com/office/drawing/2014/chart" uri="{C3380CC4-5D6E-409C-BE32-E72D297353CC}">
              <c16:uniqueId val="{00000005-707E-4349-9ED5-68FD43942364}"/>
            </c:ext>
          </c:extLst>
        </c:ser>
        <c:dLbls>
          <c:showLegendKey val="0"/>
          <c:showVal val="1"/>
          <c:showCatName val="0"/>
          <c:showSerName val="0"/>
          <c:showPercent val="0"/>
          <c:showBubbleSize val="0"/>
        </c:dLbls>
        <c:gapWidth val="219"/>
        <c:overlap val="-27"/>
        <c:axId val="2014264591"/>
        <c:axId val="2014259599"/>
      </c:barChart>
      <c:catAx>
        <c:axId val="201426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fr-FR"/>
          </a:p>
        </c:txPr>
        <c:crossAx val="2014259599"/>
        <c:crosses val="autoZero"/>
        <c:auto val="1"/>
        <c:lblAlgn val="ctr"/>
        <c:lblOffset val="100"/>
        <c:noMultiLvlLbl val="0"/>
      </c:catAx>
      <c:valAx>
        <c:axId val="2014259599"/>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900" b="0" i="0" u="none" strike="noStrike" kern="1200" baseline="0">
                    <a:solidFill>
                      <a:schemeClr val="tx1">
                        <a:lumMod val="65000"/>
                        <a:lumOff val="35000"/>
                      </a:schemeClr>
                    </a:solidFill>
                    <a:latin typeface="+mn-lt"/>
                    <a:ea typeface="+mn-ea"/>
                    <a:cs typeface="+mn-cs"/>
                  </a:defRPr>
                </a:pPr>
                <a:r>
                  <a:rPr lang="fr-BE" sz="2900" dirty="0" smtClean="0"/>
                  <a:t>Nb mots rappelés</a:t>
                </a:r>
                <a:endParaRPr lang="fr-BE" sz="2900" dirty="0"/>
              </a:p>
            </c:rich>
          </c:tx>
          <c:layout>
            <c:manualLayout>
              <c:xMode val="edge"/>
              <c:yMode val="edge"/>
              <c:x val="1.917270531400966E-2"/>
              <c:y val="0.16217534722222218"/>
            </c:manualLayout>
          </c:layout>
          <c:overlay val="0"/>
          <c:spPr>
            <a:noFill/>
            <a:ln>
              <a:noFill/>
            </a:ln>
            <a:effectLst/>
          </c:spPr>
          <c:txPr>
            <a:bodyPr rot="-5400000" spcFirstLastPara="1" vertOverflow="ellipsis" vert="horz" wrap="square" anchor="ctr" anchorCtr="1"/>
            <a:lstStyle/>
            <a:p>
              <a:pPr>
                <a:defRPr sz="2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2014264591"/>
        <c:crosses val="autoZero"/>
        <c:crossBetween val="between"/>
        <c:majorUnit val="20"/>
      </c:valAx>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a:noFill/>
    </a:ln>
    <a:effectLst/>
  </c:spPr>
  <c:txPr>
    <a:bodyPr/>
    <a:lstStyle/>
    <a:p>
      <a:pPr>
        <a:defRPr sz="30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00" b="0" i="0" u="none" strike="noStrike" kern="1200" spc="0" baseline="0">
                <a:solidFill>
                  <a:schemeClr val="tx1">
                    <a:lumMod val="65000"/>
                    <a:lumOff val="35000"/>
                  </a:schemeClr>
                </a:solidFill>
                <a:latin typeface="+mn-lt"/>
                <a:ea typeface="+mn-ea"/>
                <a:cs typeface="+mn-cs"/>
              </a:defRPr>
            </a:pPr>
            <a:r>
              <a:rPr lang="fr-BE" sz="3300" dirty="0" smtClean="0"/>
              <a:t>LDB</a:t>
            </a:r>
            <a:r>
              <a:rPr lang="fr-BE" sz="3300" baseline="0" dirty="0" smtClean="0"/>
              <a:t> sémantique (pré)</a:t>
            </a:r>
            <a:endParaRPr lang="fr-BE" sz="3300" dirty="0"/>
          </a:p>
        </c:rich>
      </c:tx>
      <c:layout/>
      <c:overlay val="0"/>
      <c:spPr>
        <a:noFill/>
        <a:ln>
          <a:noFill/>
        </a:ln>
        <a:effectLst/>
      </c:spPr>
      <c:txPr>
        <a:bodyPr rot="0" spcFirstLastPara="1" vertOverflow="ellipsis" vert="horz" wrap="square" anchor="ctr" anchorCtr="1"/>
        <a:lstStyle/>
        <a:p>
          <a:pPr>
            <a:defRPr sz="33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Liste contrôle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Feuil1!$B$2</c:f>
              <c:numCache>
                <c:formatCode>General</c:formatCode>
                <c:ptCount val="1"/>
                <c:pt idx="0">
                  <c:v>61</c:v>
                </c:pt>
              </c:numCache>
            </c:numRef>
          </c:val>
          <c:extLst>
            <c:ext xmlns:c16="http://schemas.microsoft.com/office/drawing/2014/chart" uri="{C3380CC4-5D6E-409C-BE32-E72D297353CC}">
              <c16:uniqueId val="{00000000-19BE-4D0E-890B-93203C98DBC8}"/>
            </c:ext>
          </c:extLst>
        </c:ser>
        <c:dLbls>
          <c:showLegendKey val="0"/>
          <c:showVal val="1"/>
          <c:showCatName val="0"/>
          <c:showSerName val="0"/>
          <c:showPercent val="0"/>
          <c:showBubbleSize val="0"/>
        </c:dLbls>
        <c:gapWidth val="219"/>
        <c:overlap val="-27"/>
        <c:axId val="2014264591"/>
        <c:axId val="2014259599"/>
      </c:barChart>
      <c:catAx>
        <c:axId val="201426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fr-FR"/>
          </a:p>
        </c:txPr>
        <c:crossAx val="2014259599"/>
        <c:crosses val="autoZero"/>
        <c:auto val="1"/>
        <c:lblAlgn val="ctr"/>
        <c:lblOffset val="100"/>
        <c:noMultiLvlLbl val="0"/>
      </c:catAx>
      <c:valAx>
        <c:axId val="2014259599"/>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900" b="0" i="0" u="none" strike="noStrike" kern="1200" baseline="0">
                    <a:solidFill>
                      <a:schemeClr val="tx1">
                        <a:lumMod val="65000"/>
                        <a:lumOff val="35000"/>
                      </a:schemeClr>
                    </a:solidFill>
                    <a:latin typeface="+mn-lt"/>
                    <a:ea typeface="+mn-ea"/>
                    <a:cs typeface="+mn-cs"/>
                  </a:defRPr>
                </a:pPr>
                <a:r>
                  <a:rPr lang="fr-BE" sz="2900" dirty="0" smtClean="0"/>
                  <a:t>Nb mots rappelés</a:t>
                </a:r>
                <a:endParaRPr lang="fr-BE" sz="2900" dirty="0"/>
              </a:p>
            </c:rich>
          </c:tx>
          <c:layout>
            <c:manualLayout>
              <c:xMode val="edge"/>
              <c:yMode val="edge"/>
              <c:x val="2.1089975845410627E-2"/>
              <c:y val="0.16532514880952381"/>
            </c:manualLayout>
          </c:layout>
          <c:overlay val="0"/>
          <c:spPr>
            <a:noFill/>
            <a:ln>
              <a:noFill/>
            </a:ln>
            <a:effectLst/>
          </c:spPr>
          <c:txPr>
            <a:bodyPr rot="-5400000" spcFirstLastPara="1" vertOverflow="ellipsis" vert="horz" wrap="square" anchor="ctr" anchorCtr="1"/>
            <a:lstStyle/>
            <a:p>
              <a:pPr>
                <a:defRPr sz="2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2014264591"/>
        <c:crosses val="autoZero"/>
        <c:crossBetween val="between"/>
        <c:majorUnit val="20"/>
      </c:valAx>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a:noFill/>
    </a:ln>
    <a:effectLst/>
  </c:spPr>
  <c:txPr>
    <a:bodyPr/>
    <a:lstStyle/>
    <a:p>
      <a:pPr>
        <a:defRPr sz="3000"/>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00" b="0" i="0" u="none" strike="noStrike" kern="1200" spc="0" baseline="0">
                <a:solidFill>
                  <a:schemeClr val="tx1">
                    <a:lumMod val="65000"/>
                    <a:lumOff val="35000"/>
                  </a:schemeClr>
                </a:solidFill>
                <a:latin typeface="+mn-lt"/>
                <a:ea typeface="+mn-ea"/>
                <a:cs typeface="+mn-cs"/>
              </a:defRPr>
            </a:pPr>
            <a:r>
              <a:rPr lang="fr-BE" sz="3300" dirty="0" smtClean="0"/>
              <a:t>LDB</a:t>
            </a:r>
            <a:r>
              <a:rPr lang="fr-BE" sz="3300" baseline="0" dirty="0" smtClean="0"/>
              <a:t> phonologique (T1)</a:t>
            </a:r>
            <a:endParaRPr lang="fr-BE" sz="3300" dirty="0"/>
          </a:p>
        </c:rich>
      </c:tx>
      <c:layout>
        <c:manualLayout>
          <c:xMode val="edge"/>
          <c:yMode val="edge"/>
          <c:x val="0.25041473988439306"/>
          <c:y val="0"/>
        </c:manualLayout>
      </c:layout>
      <c:overlay val="0"/>
      <c:spPr>
        <a:noFill/>
        <a:ln>
          <a:noFill/>
        </a:ln>
        <a:effectLst/>
      </c:spPr>
      <c:txPr>
        <a:bodyPr rot="0" spcFirstLastPara="1" vertOverflow="ellipsis" vert="horz" wrap="square" anchor="ctr" anchorCtr="1"/>
        <a:lstStyle/>
        <a:p>
          <a:pPr>
            <a:defRPr sz="33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Items entraînés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Feuil1!$B$2</c:f>
              <c:numCache>
                <c:formatCode>General</c:formatCode>
                <c:ptCount val="1"/>
                <c:pt idx="0">
                  <c:v>60</c:v>
                </c:pt>
              </c:numCache>
            </c:numRef>
          </c:val>
          <c:extLst>
            <c:ext xmlns:c16="http://schemas.microsoft.com/office/drawing/2014/chart" uri="{C3380CC4-5D6E-409C-BE32-E72D297353CC}">
              <c16:uniqueId val="{00000000-BED9-4D2C-A41C-378145446AB4}"/>
            </c:ext>
          </c:extLst>
        </c:ser>
        <c:ser>
          <c:idx val="1"/>
          <c:order val="1"/>
          <c:tx>
            <c:strRef>
              <c:f>Feuil1!$C$1</c:f>
              <c:strCache>
                <c:ptCount val="1"/>
                <c:pt idx="0">
                  <c:v>Items non-entraînés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Feuil1!$C$2</c:f>
              <c:numCache>
                <c:formatCode>General</c:formatCode>
                <c:ptCount val="1"/>
                <c:pt idx="0">
                  <c:v>53</c:v>
                </c:pt>
              </c:numCache>
            </c:numRef>
          </c:val>
          <c:extLst>
            <c:ext xmlns:c16="http://schemas.microsoft.com/office/drawing/2014/chart" uri="{C3380CC4-5D6E-409C-BE32-E72D297353CC}">
              <c16:uniqueId val="{00000001-BED9-4D2C-A41C-378145446AB4}"/>
            </c:ext>
          </c:extLst>
        </c:ser>
        <c:dLbls>
          <c:showLegendKey val="0"/>
          <c:showVal val="1"/>
          <c:showCatName val="0"/>
          <c:showSerName val="0"/>
          <c:showPercent val="0"/>
          <c:showBubbleSize val="0"/>
        </c:dLbls>
        <c:gapWidth val="219"/>
        <c:overlap val="-27"/>
        <c:axId val="2014264591"/>
        <c:axId val="2014259599"/>
      </c:barChart>
      <c:catAx>
        <c:axId val="201426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fr-FR"/>
          </a:p>
        </c:txPr>
        <c:crossAx val="2014259599"/>
        <c:crosses val="autoZero"/>
        <c:auto val="1"/>
        <c:lblAlgn val="ctr"/>
        <c:lblOffset val="100"/>
        <c:noMultiLvlLbl val="0"/>
      </c:catAx>
      <c:valAx>
        <c:axId val="2014259599"/>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900" b="0" i="0" u="none" strike="noStrike" kern="1200" baseline="0">
                    <a:solidFill>
                      <a:schemeClr val="tx1">
                        <a:lumMod val="65000"/>
                        <a:lumOff val="35000"/>
                      </a:schemeClr>
                    </a:solidFill>
                    <a:latin typeface="+mn-lt"/>
                    <a:ea typeface="+mn-ea"/>
                    <a:cs typeface="+mn-cs"/>
                  </a:defRPr>
                </a:pPr>
                <a:r>
                  <a:rPr lang="fr-BE" sz="2900" dirty="0" smtClean="0"/>
                  <a:t>Nb de mots rappelés</a:t>
                </a:r>
                <a:endParaRPr lang="fr-BE" sz="2900" dirty="0"/>
              </a:p>
            </c:rich>
          </c:tx>
          <c:layout>
            <c:manualLayout>
              <c:xMode val="edge"/>
              <c:yMode val="edge"/>
              <c:x val="3.1407675016056513E-2"/>
              <c:y val="6.0753003003002987E-2"/>
            </c:manualLayout>
          </c:layout>
          <c:overlay val="0"/>
          <c:spPr>
            <a:noFill/>
            <a:ln>
              <a:noFill/>
            </a:ln>
            <a:effectLst/>
          </c:spPr>
          <c:txPr>
            <a:bodyPr rot="-5400000" spcFirstLastPara="1" vertOverflow="ellipsis" vert="horz" wrap="square" anchor="ctr" anchorCtr="1"/>
            <a:lstStyle/>
            <a:p>
              <a:pPr>
                <a:defRPr sz="2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2014264591"/>
        <c:crosses val="autoZero"/>
        <c:crossBetween val="between"/>
        <c:majorUnit val="20"/>
      </c:valAx>
      <c:spPr>
        <a:solidFill>
          <a:schemeClr val="bg1"/>
        </a:solidFill>
        <a:ln>
          <a:noFill/>
        </a:ln>
        <a:effectLst/>
      </c:spPr>
    </c:plotArea>
    <c:legend>
      <c:legendPos val="b"/>
      <c:layout>
        <c:manualLayout>
          <c:xMode val="edge"/>
          <c:yMode val="edge"/>
          <c:x val="9.5075305073859986E-2"/>
          <c:y val="0.68707882882882887"/>
          <c:w val="0.9"/>
          <c:h val="0.22651976976976976"/>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a:noFill/>
    </a:ln>
    <a:effectLst/>
  </c:spPr>
  <c:txPr>
    <a:bodyPr/>
    <a:lstStyle/>
    <a:p>
      <a:pPr>
        <a:defRPr sz="3000"/>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00" b="0" i="0" u="none" strike="noStrike" kern="1200" spc="0" baseline="0">
                <a:solidFill>
                  <a:schemeClr val="tx1">
                    <a:lumMod val="65000"/>
                    <a:lumOff val="35000"/>
                  </a:schemeClr>
                </a:solidFill>
                <a:latin typeface="+mn-lt"/>
                <a:ea typeface="+mn-ea"/>
                <a:cs typeface="+mn-cs"/>
              </a:defRPr>
            </a:pPr>
            <a:r>
              <a:rPr lang="fr-BE" sz="3300" dirty="0" smtClean="0"/>
              <a:t>LDB sémantique (T1)</a:t>
            </a:r>
            <a:endParaRPr lang="fr-BE" sz="3300" dirty="0"/>
          </a:p>
        </c:rich>
      </c:tx>
      <c:layout>
        <c:manualLayout>
          <c:xMode val="edge"/>
          <c:yMode val="edge"/>
          <c:x val="0.22829476190476192"/>
          <c:y val="6.4258247318356608E-3"/>
        </c:manualLayout>
      </c:layout>
      <c:overlay val="0"/>
      <c:spPr>
        <a:noFill/>
        <a:ln>
          <a:noFill/>
        </a:ln>
        <a:effectLst/>
      </c:spPr>
      <c:txPr>
        <a:bodyPr rot="0" spcFirstLastPara="1" vertOverflow="ellipsis" vert="horz" wrap="square" anchor="ctr" anchorCtr="1"/>
        <a:lstStyle/>
        <a:p>
          <a:pPr>
            <a:defRPr sz="33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8087603174603176"/>
          <c:y val="0.21130905905905906"/>
          <c:w val="0.79694936507936509"/>
          <c:h val="0.46966091091091083"/>
        </c:manualLayout>
      </c:layout>
      <c:barChart>
        <c:barDir val="col"/>
        <c:grouping val="clustered"/>
        <c:varyColors val="0"/>
        <c:ser>
          <c:idx val="0"/>
          <c:order val="0"/>
          <c:tx>
            <c:strRef>
              <c:f>Feuil1!$B$1</c:f>
              <c:strCache>
                <c:ptCount val="1"/>
                <c:pt idx="0">
                  <c:v>Items non-entraînés (liste contrôle)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Feuil1!$B$2</c:f>
              <c:numCache>
                <c:formatCode>General</c:formatCode>
                <c:ptCount val="1"/>
                <c:pt idx="0">
                  <c:v>61</c:v>
                </c:pt>
              </c:numCache>
            </c:numRef>
          </c:val>
          <c:extLst>
            <c:ext xmlns:c16="http://schemas.microsoft.com/office/drawing/2014/chart" uri="{C3380CC4-5D6E-409C-BE32-E72D297353CC}">
              <c16:uniqueId val="{00000000-12F5-4AD2-94D0-1D5F096722CE}"/>
            </c:ext>
          </c:extLst>
        </c:ser>
        <c:dLbls>
          <c:showLegendKey val="0"/>
          <c:showVal val="1"/>
          <c:showCatName val="0"/>
          <c:showSerName val="0"/>
          <c:showPercent val="0"/>
          <c:showBubbleSize val="0"/>
        </c:dLbls>
        <c:gapWidth val="219"/>
        <c:overlap val="-27"/>
        <c:axId val="2014264591"/>
        <c:axId val="2014259599"/>
      </c:barChart>
      <c:catAx>
        <c:axId val="201426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fr-FR"/>
          </a:p>
        </c:txPr>
        <c:crossAx val="2014259599"/>
        <c:crosses val="autoZero"/>
        <c:auto val="1"/>
        <c:lblAlgn val="ctr"/>
        <c:lblOffset val="100"/>
        <c:noMultiLvlLbl val="0"/>
      </c:catAx>
      <c:valAx>
        <c:axId val="2014259599"/>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900" b="0" i="0" u="none" strike="noStrike" kern="1200" baseline="0">
                    <a:solidFill>
                      <a:schemeClr val="tx1">
                        <a:lumMod val="65000"/>
                        <a:lumOff val="35000"/>
                      </a:schemeClr>
                    </a:solidFill>
                    <a:latin typeface="+mn-lt"/>
                    <a:ea typeface="+mn-ea"/>
                    <a:cs typeface="+mn-cs"/>
                  </a:defRPr>
                </a:pPr>
                <a:r>
                  <a:rPr lang="fr-BE" sz="2900" b="0" i="0" kern="1200" baseline="0" dirty="0" smtClean="0">
                    <a:solidFill>
                      <a:srgbClr val="595959"/>
                    </a:solidFill>
                    <a:effectLst/>
                  </a:rPr>
                  <a:t>Nb de mots rappelés</a:t>
                </a:r>
                <a:endParaRPr lang="fr-BE" sz="3200" dirty="0">
                  <a:effectLst/>
                </a:endParaRPr>
              </a:p>
            </c:rich>
          </c:tx>
          <c:layout>
            <c:manualLayout>
              <c:xMode val="edge"/>
              <c:yMode val="edge"/>
              <c:x val="2.7207450224791267E-2"/>
              <c:y val="9.4641013964784457E-2"/>
            </c:manualLayout>
          </c:layout>
          <c:overlay val="0"/>
          <c:spPr>
            <a:noFill/>
            <a:ln>
              <a:noFill/>
            </a:ln>
            <a:effectLst/>
          </c:spPr>
          <c:txPr>
            <a:bodyPr rot="-5400000" spcFirstLastPara="1" vertOverflow="ellipsis" vert="horz" wrap="square" anchor="ctr" anchorCtr="1"/>
            <a:lstStyle/>
            <a:p>
              <a:pPr>
                <a:defRPr sz="2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2014264591"/>
        <c:crosses val="autoZero"/>
        <c:crossBetween val="between"/>
        <c:majorUnit val="20"/>
      </c:valAx>
      <c:spPr>
        <a:solidFill>
          <a:schemeClr val="bg1"/>
        </a:solidFill>
        <a:ln>
          <a:noFill/>
        </a:ln>
        <a:effectLst/>
      </c:spPr>
    </c:plotArea>
    <c:legend>
      <c:legendPos val="b"/>
      <c:layout>
        <c:manualLayout>
          <c:xMode val="edge"/>
          <c:yMode val="edge"/>
          <c:x val="0.25392539682539683"/>
          <c:y val="0.71575200200200195"/>
          <c:w val="0.63072015873015874"/>
          <c:h val="0.2233415915915916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a:noFill/>
    </a:ln>
    <a:effectLst/>
  </c:spPr>
  <c:txPr>
    <a:bodyPr/>
    <a:lstStyle/>
    <a:p>
      <a:pPr>
        <a:defRPr sz="3000"/>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00" b="0" i="0" u="none" strike="noStrike" kern="1200" spc="0" baseline="0">
                <a:solidFill>
                  <a:schemeClr val="tx1">
                    <a:lumMod val="65000"/>
                    <a:lumOff val="35000"/>
                  </a:schemeClr>
                </a:solidFill>
                <a:latin typeface="+mn-lt"/>
                <a:ea typeface="+mn-ea"/>
                <a:cs typeface="+mn-cs"/>
              </a:defRPr>
            </a:pPr>
            <a:r>
              <a:rPr lang="fr-BE" sz="3300" dirty="0" smtClean="0"/>
              <a:t>LDB phonologique (T2)</a:t>
            </a:r>
            <a:endParaRPr lang="fr-BE" sz="3300" dirty="0"/>
          </a:p>
        </c:rich>
      </c:tx>
      <c:layout>
        <c:manualLayout>
          <c:xMode val="edge"/>
          <c:yMode val="edge"/>
          <c:x val="0.18047527296082208"/>
          <c:y val="0"/>
        </c:manualLayout>
      </c:layout>
      <c:overlay val="0"/>
      <c:spPr>
        <a:noFill/>
        <a:ln>
          <a:noFill/>
        </a:ln>
        <a:effectLst/>
      </c:spPr>
      <c:txPr>
        <a:bodyPr rot="0" spcFirstLastPara="1" vertOverflow="ellipsis" vert="horz" wrap="square" anchor="ctr" anchorCtr="1"/>
        <a:lstStyle/>
        <a:p>
          <a:pPr>
            <a:defRPr sz="33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Items entraînés</c:v>
                </c:pt>
              </c:strCache>
            </c:strRef>
          </c:tx>
          <c:spPr>
            <a:solidFill>
              <a:schemeClr val="accent6"/>
            </a:solidFill>
            <a:ln>
              <a:noFill/>
            </a:ln>
            <a:effectLst/>
          </c:spPr>
          <c:invertIfNegative val="0"/>
          <c:dLbls>
            <c:dLbl>
              <c:idx val="0"/>
              <c:layout/>
              <c:tx>
                <c:rich>
                  <a:bodyPr/>
                  <a:lstStyle/>
                  <a:p>
                    <a:r>
                      <a:rPr lang="en-US" b="1" smtClean="0"/>
                      <a:t>74*</a:t>
                    </a:r>
                    <a:endParaRPr lang="en-US" b="1"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A96-48F3-956D-4D9AEFB4EBD6}"/>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Feuil1!$B$2</c:f>
              <c:numCache>
                <c:formatCode>General</c:formatCode>
                <c:ptCount val="1"/>
                <c:pt idx="0">
                  <c:v>74</c:v>
                </c:pt>
              </c:numCache>
            </c:numRef>
          </c:val>
          <c:extLst>
            <c:ext xmlns:c16="http://schemas.microsoft.com/office/drawing/2014/chart" uri="{C3380CC4-5D6E-409C-BE32-E72D297353CC}">
              <c16:uniqueId val="{00000001-9A96-48F3-956D-4D9AEFB4EBD6}"/>
            </c:ext>
          </c:extLst>
        </c:ser>
        <c:ser>
          <c:idx val="1"/>
          <c:order val="1"/>
          <c:tx>
            <c:strRef>
              <c:f>Feuil1!$C$1</c:f>
              <c:strCache>
                <c:ptCount val="1"/>
                <c:pt idx="0">
                  <c:v>Items non-entraînés</c:v>
                </c:pt>
              </c:strCache>
            </c:strRef>
          </c:tx>
          <c:spPr>
            <a:solidFill>
              <a:schemeClr val="accent5"/>
            </a:solidFill>
            <a:ln>
              <a:noFill/>
            </a:ln>
            <a:effectLst/>
          </c:spPr>
          <c:invertIfNegative val="0"/>
          <c:dLbls>
            <c:dLbl>
              <c:idx val="0"/>
              <c:layout/>
              <c:tx>
                <c:rich>
                  <a:bodyPr/>
                  <a:lstStyle/>
                  <a:p>
                    <a:r>
                      <a:rPr lang="en-US" b="1" smtClean="0"/>
                      <a:t>66*</a:t>
                    </a:r>
                    <a:endParaRPr lang="en-US" b="1"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A96-48F3-956D-4D9AEFB4EBD6}"/>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Feuil1!$C$2</c:f>
              <c:numCache>
                <c:formatCode>General</c:formatCode>
                <c:ptCount val="1"/>
                <c:pt idx="0">
                  <c:v>66</c:v>
                </c:pt>
              </c:numCache>
            </c:numRef>
          </c:val>
          <c:extLst>
            <c:ext xmlns:c16="http://schemas.microsoft.com/office/drawing/2014/chart" uri="{C3380CC4-5D6E-409C-BE32-E72D297353CC}">
              <c16:uniqueId val="{00000003-9A96-48F3-956D-4D9AEFB4EBD6}"/>
            </c:ext>
          </c:extLst>
        </c:ser>
        <c:dLbls>
          <c:showLegendKey val="0"/>
          <c:showVal val="1"/>
          <c:showCatName val="0"/>
          <c:showSerName val="0"/>
          <c:showPercent val="0"/>
          <c:showBubbleSize val="0"/>
        </c:dLbls>
        <c:gapWidth val="219"/>
        <c:overlap val="-27"/>
        <c:axId val="2014264591"/>
        <c:axId val="2014259599"/>
      </c:barChart>
      <c:catAx>
        <c:axId val="201426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fr-FR"/>
          </a:p>
        </c:txPr>
        <c:crossAx val="2014259599"/>
        <c:crosses val="autoZero"/>
        <c:auto val="1"/>
        <c:lblAlgn val="ctr"/>
        <c:lblOffset val="100"/>
        <c:noMultiLvlLbl val="0"/>
      </c:catAx>
      <c:valAx>
        <c:axId val="2014259599"/>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900" b="0" i="0" u="none" strike="noStrike" kern="1200" baseline="0">
                    <a:solidFill>
                      <a:schemeClr val="tx1">
                        <a:lumMod val="65000"/>
                        <a:lumOff val="35000"/>
                      </a:schemeClr>
                    </a:solidFill>
                    <a:latin typeface="+mn-lt"/>
                    <a:ea typeface="+mn-ea"/>
                    <a:cs typeface="+mn-cs"/>
                  </a:defRPr>
                </a:pPr>
                <a:r>
                  <a:rPr lang="fr-BE" sz="2900" b="0" i="0" kern="1200" baseline="0" dirty="0" smtClean="0">
                    <a:solidFill>
                      <a:srgbClr val="595959"/>
                    </a:solidFill>
                    <a:effectLst/>
                  </a:rPr>
                  <a:t>Nb de mots rappelés</a:t>
                </a:r>
                <a:endParaRPr lang="fr-BE" sz="3200" dirty="0">
                  <a:effectLst/>
                </a:endParaRPr>
              </a:p>
            </c:rich>
          </c:tx>
          <c:layout>
            <c:manualLayout>
              <c:xMode val="edge"/>
              <c:yMode val="edge"/>
              <c:x val="1.7130446738480791E-2"/>
              <c:y val="0.11706840720501922"/>
            </c:manualLayout>
          </c:layout>
          <c:overlay val="0"/>
          <c:spPr>
            <a:noFill/>
            <a:ln>
              <a:noFill/>
            </a:ln>
            <a:effectLst/>
          </c:spPr>
          <c:txPr>
            <a:bodyPr rot="-5400000" spcFirstLastPara="1" vertOverflow="ellipsis" vert="horz" wrap="square" anchor="ctr" anchorCtr="1"/>
            <a:lstStyle/>
            <a:p>
              <a:pPr>
                <a:defRPr sz="2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2014264591"/>
        <c:crosses val="autoZero"/>
        <c:crossBetween val="between"/>
        <c:majorUnit val="20"/>
      </c:valAx>
      <c:spPr>
        <a:solidFill>
          <a:schemeClr val="bg1"/>
        </a:solidFill>
        <a:ln>
          <a:noFill/>
        </a:ln>
        <a:effectLst/>
      </c:spPr>
    </c:plotArea>
    <c:legend>
      <c:legendPos val="b"/>
      <c:layout>
        <c:manualLayout>
          <c:xMode val="edge"/>
          <c:yMode val="edge"/>
          <c:x val="8.7853243416827237E-2"/>
          <c:y val="0.71257382382382384"/>
          <c:w val="0.89999990646766725"/>
          <c:h val="0.20109434434434434"/>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a:noFill/>
    </a:ln>
    <a:effectLst/>
  </c:spPr>
  <c:txPr>
    <a:bodyPr/>
    <a:lstStyle/>
    <a:p>
      <a:pPr>
        <a:defRPr sz="3000"/>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00" b="0" i="0" u="none" strike="noStrike" kern="1200" spc="0" baseline="0">
                <a:solidFill>
                  <a:schemeClr val="tx1">
                    <a:lumMod val="65000"/>
                    <a:lumOff val="35000"/>
                  </a:schemeClr>
                </a:solidFill>
                <a:latin typeface="+mn-lt"/>
                <a:ea typeface="+mn-ea"/>
                <a:cs typeface="+mn-cs"/>
              </a:defRPr>
            </a:pPr>
            <a:r>
              <a:rPr lang="fr-BE" sz="3300" dirty="0" smtClean="0"/>
              <a:t>LDB sémantique (T2)</a:t>
            </a:r>
            <a:endParaRPr lang="fr-BE" sz="3300" dirty="0"/>
          </a:p>
        </c:rich>
      </c:tx>
      <c:layout>
        <c:manualLayout>
          <c:xMode val="edge"/>
          <c:yMode val="edge"/>
          <c:x val="0.2017854849068722"/>
          <c:y val="1.2851649463671322E-2"/>
        </c:manualLayout>
      </c:layout>
      <c:overlay val="0"/>
      <c:spPr>
        <a:noFill/>
        <a:ln>
          <a:noFill/>
        </a:ln>
        <a:effectLst/>
      </c:spPr>
      <c:txPr>
        <a:bodyPr rot="0" spcFirstLastPara="1" vertOverflow="ellipsis" vert="horz" wrap="square" anchor="ctr" anchorCtr="1"/>
        <a:lstStyle/>
        <a:p>
          <a:pPr>
            <a:defRPr sz="33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8296708413615928"/>
          <c:y val="0.21130905905905906"/>
          <c:w val="0.79460195889531149"/>
          <c:h val="0.45059184184184187"/>
        </c:manualLayout>
      </c:layout>
      <c:barChart>
        <c:barDir val="col"/>
        <c:grouping val="clustered"/>
        <c:varyColors val="0"/>
        <c:ser>
          <c:idx val="0"/>
          <c:order val="0"/>
          <c:tx>
            <c:strRef>
              <c:f>Feuil1!$B$1</c:f>
              <c:strCache>
                <c:ptCount val="1"/>
                <c:pt idx="0">
                  <c:v>Items non-entraînés (liste contrôle)</c:v>
                </c:pt>
              </c:strCache>
            </c:strRef>
          </c:tx>
          <c:spPr>
            <a:solidFill>
              <a:schemeClr val="accent2"/>
            </a:solidFill>
            <a:ln>
              <a:noFill/>
            </a:ln>
            <a:effectLst/>
          </c:spPr>
          <c:invertIfNegative val="0"/>
          <c:dLbls>
            <c:dLbl>
              <c:idx val="0"/>
              <c:layout/>
              <c:tx>
                <c:rich>
                  <a:bodyPr/>
                  <a:lstStyle/>
                  <a:p>
                    <a:r>
                      <a:rPr lang="en-US" b="0" dirty="0" smtClean="0"/>
                      <a:t>59</a:t>
                    </a:r>
                    <a:endParaRPr lang="en-US" b="0"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754-48C9-B311-7A636EF62194}"/>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Feuil1!$B$2</c:f>
              <c:numCache>
                <c:formatCode>General</c:formatCode>
                <c:ptCount val="1"/>
                <c:pt idx="0">
                  <c:v>59</c:v>
                </c:pt>
              </c:numCache>
            </c:numRef>
          </c:val>
          <c:extLst>
            <c:ext xmlns:c16="http://schemas.microsoft.com/office/drawing/2014/chart" uri="{C3380CC4-5D6E-409C-BE32-E72D297353CC}">
              <c16:uniqueId val="{00000001-6754-48C9-B311-7A636EF62194}"/>
            </c:ext>
          </c:extLst>
        </c:ser>
        <c:dLbls>
          <c:showLegendKey val="0"/>
          <c:showVal val="1"/>
          <c:showCatName val="0"/>
          <c:showSerName val="0"/>
          <c:showPercent val="0"/>
          <c:showBubbleSize val="0"/>
        </c:dLbls>
        <c:gapWidth val="219"/>
        <c:overlap val="-27"/>
        <c:axId val="2014264591"/>
        <c:axId val="2014259599"/>
      </c:barChart>
      <c:catAx>
        <c:axId val="201426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fr-FR"/>
          </a:p>
        </c:txPr>
        <c:crossAx val="2014259599"/>
        <c:crosses val="autoZero"/>
        <c:auto val="1"/>
        <c:lblAlgn val="ctr"/>
        <c:lblOffset val="100"/>
        <c:noMultiLvlLbl val="0"/>
      </c:catAx>
      <c:valAx>
        <c:axId val="2014259599"/>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900" b="0" i="0" u="none" strike="noStrike" kern="1200" baseline="0">
                    <a:solidFill>
                      <a:schemeClr val="tx1">
                        <a:lumMod val="65000"/>
                        <a:lumOff val="35000"/>
                      </a:schemeClr>
                    </a:solidFill>
                    <a:latin typeface="+mn-lt"/>
                    <a:ea typeface="+mn-ea"/>
                    <a:cs typeface="+mn-cs"/>
                  </a:defRPr>
                </a:pPr>
                <a:r>
                  <a:rPr lang="fr-BE" sz="2900" b="0" i="0" kern="1200" baseline="0" dirty="0" smtClean="0">
                    <a:solidFill>
                      <a:srgbClr val="595959"/>
                    </a:solidFill>
                    <a:effectLst/>
                  </a:rPr>
                  <a:t>Nb de mots rappelés</a:t>
                </a:r>
                <a:endParaRPr lang="fr-BE" sz="3200" dirty="0">
                  <a:effectLst/>
                </a:endParaRPr>
              </a:p>
            </c:rich>
          </c:tx>
          <c:layout>
            <c:manualLayout>
              <c:xMode val="edge"/>
              <c:yMode val="edge"/>
              <c:x val="3.092019910083494E-2"/>
              <c:y val="0.10427975106253795"/>
            </c:manualLayout>
          </c:layout>
          <c:overlay val="0"/>
          <c:spPr>
            <a:noFill/>
            <a:ln>
              <a:noFill/>
            </a:ln>
            <a:effectLst/>
          </c:spPr>
          <c:txPr>
            <a:bodyPr rot="-5400000" spcFirstLastPara="1" vertOverflow="ellipsis" vert="horz" wrap="square" anchor="ctr" anchorCtr="1"/>
            <a:lstStyle/>
            <a:p>
              <a:pPr>
                <a:defRPr sz="2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2014264591"/>
        <c:crosses val="autoZero"/>
        <c:crossBetween val="between"/>
        <c:majorUnit val="20"/>
      </c:valAx>
      <c:spPr>
        <a:solidFill>
          <a:schemeClr val="bg1"/>
        </a:solidFill>
        <a:ln>
          <a:noFill/>
        </a:ln>
        <a:effectLst/>
      </c:spPr>
    </c:plotArea>
    <c:legend>
      <c:legendPos val="b"/>
      <c:layout>
        <c:manualLayout>
          <c:xMode val="edge"/>
          <c:yMode val="edge"/>
          <c:x val="0.26538359023763647"/>
          <c:y val="0.70296971971971989"/>
          <c:w val="0.6507194926140013"/>
          <c:h val="0.2233415915915916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a:noFill/>
    </a:ln>
    <a:effectLst/>
  </c:spPr>
  <c:txPr>
    <a:bodyPr/>
    <a:lstStyle/>
    <a:p>
      <a:pPr>
        <a:defRPr sz="30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92996-E8A0-4AC2-9FE7-3E5CEB0840C3}" type="doc">
      <dgm:prSet loTypeId="urn:microsoft.com/office/officeart/2005/8/layout/hProcess9" loCatId="process" qsTypeId="urn:microsoft.com/office/officeart/2005/8/quickstyle/simple5" qsCatId="simple" csTypeId="urn:microsoft.com/office/officeart/2005/8/colors/colorful5" csCatId="colorful" phldr="1"/>
      <dgm:spPr/>
    </dgm:pt>
    <dgm:pt modelId="{3A6E44B2-AF6B-41DA-AFD9-E035E9C44FA8}">
      <dgm:prSet phldrT="[Texte]" custT="1"/>
      <dgm:spPr>
        <a:gradFill flip="none" rotWithShape="0">
          <a:gsLst>
            <a:gs pos="0">
              <a:srgbClr val="4D83BF">
                <a:shade val="30000"/>
                <a:satMod val="115000"/>
              </a:srgbClr>
            </a:gs>
            <a:gs pos="50000">
              <a:srgbClr val="4D83BF">
                <a:shade val="67500"/>
                <a:satMod val="115000"/>
              </a:srgbClr>
            </a:gs>
            <a:gs pos="100000">
              <a:srgbClr val="4D83BF">
                <a:shade val="100000"/>
                <a:satMod val="115000"/>
              </a:srgbClr>
            </a:gs>
          </a:gsLst>
          <a:lin ang="13500000" scaled="1"/>
          <a:tileRect/>
        </a:gradFill>
      </dgm:spPr>
      <dgm:t>
        <a:bodyPr/>
        <a:lstStyle/>
        <a:p>
          <a:r>
            <a:rPr lang="fr-FR" sz="3200" b="1" i="0" dirty="0" smtClean="0">
              <a:effectLst>
                <a:outerShdw blurRad="38100" dist="38100" dir="2700000" algn="tl">
                  <a:srgbClr val="000000">
                    <a:alpha val="43137"/>
                  </a:srgbClr>
                </a:outerShdw>
              </a:effectLst>
              <a:latin typeface="+mj-lt"/>
              <a:cs typeface="Times New Roman" panose="02020603050405020304" pitchFamily="18" charset="0"/>
            </a:rPr>
            <a:t>Évaluation pré-thérapie</a:t>
          </a:r>
          <a:endParaRPr lang="fr-FR" sz="3200" b="1" i="0" dirty="0">
            <a:effectLst>
              <a:outerShdw blurRad="38100" dist="38100" dir="2700000" algn="tl">
                <a:srgbClr val="000000">
                  <a:alpha val="43137"/>
                </a:srgbClr>
              </a:outerShdw>
            </a:effectLst>
            <a:latin typeface="+mj-lt"/>
            <a:cs typeface="Times New Roman" panose="02020603050405020304" pitchFamily="18" charset="0"/>
          </a:endParaRPr>
        </a:p>
      </dgm:t>
    </dgm:pt>
    <dgm:pt modelId="{972D2224-DC41-410C-AF23-7153B072B141}" type="parTrans" cxnId="{08D5DD2F-ADD4-4A01-BD91-F989C1062F27}">
      <dgm:prSet/>
      <dgm:spPr/>
      <dgm:t>
        <a:bodyPr/>
        <a:lstStyle/>
        <a:p>
          <a:endParaRPr lang="fr-FR" sz="3200" b="0" i="0">
            <a:effectLst>
              <a:outerShdw blurRad="38100" dist="38100" dir="2700000" algn="tl">
                <a:srgbClr val="000000">
                  <a:alpha val="43137"/>
                </a:srgbClr>
              </a:outerShdw>
            </a:effectLst>
            <a:latin typeface="+mj-lt"/>
            <a:cs typeface="Times New Roman" panose="02020603050405020304" pitchFamily="18" charset="0"/>
          </a:endParaRPr>
        </a:p>
      </dgm:t>
    </dgm:pt>
    <dgm:pt modelId="{0EED349D-C2EA-40EA-B77F-7F2DCA232295}" type="sibTrans" cxnId="{08D5DD2F-ADD4-4A01-BD91-F989C1062F27}">
      <dgm:prSet custT="1"/>
      <dgm:spPr/>
      <dgm:t>
        <a:bodyPr/>
        <a:lstStyle/>
        <a:p>
          <a:endParaRPr lang="fr-FR" sz="3200" b="0" i="0">
            <a:effectLst>
              <a:outerShdw blurRad="38100" dist="38100" dir="2700000" algn="tl">
                <a:srgbClr val="000000">
                  <a:alpha val="43137"/>
                </a:srgbClr>
              </a:outerShdw>
            </a:effectLst>
            <a:latin typeface="+mj-lt"/>
            <a:cs typeface="Times New Roman" panose="02020603050405020304" pitchFamily="18" charset="0"/>
          </a:endParaRPr>
        </a:p>
      </dgm:t>
    </dgm:pt>
    <dgm:pt modelId="{ABC381D7-48FA-4C54-A82B-0EB8975ED810}">
      <dgm:prSet phldrT="[Texte]" custT="1"/>
      <dgm:spPr>
        <a:gradFill flip="none" rotWithShape="0">
          <a:gsLst>
            <a:gs pos="0">
              <a:srgbClr val="4DB846">
                <a:shade val="30000"/>
                <a:satMod val="115000"/>
              </a:srgbClr>
            </a:gs>
            <a:gs pos="50000">
              <a:srgbClr val="4DB846">
                <a:shade val="67500"/>
                <a:satMod val="115000"/>
              </a:srgbClr>
            </a:gs>
            <a:gs pos="100000">
              <a:srgbClr val="4DB846">
                <a:shade val="100000"/>
                <a:satMod val="115000"/>
              </a:srgbClr>
            </a:gs>
          </a:gsLst>
          <a:lin ang="13500000" scaled="1"/>
          <a:tileRect/>
        </a:gradFill>
      </dgm:spPr>
      <dgm:t>
        <a:bodyPr/>
        <a:lstStyle/>
        <a:p>
          <a:r>
            <a:rPr lang="fr-FR" sz="3200" b="1" i="0" dirty="0" smtClean="0">
              <a:effectLst>
                <a:outerShdw blurRad="38100" dist="38100" dir="2700000" algn="tl">
                  <a:srgbClr val="000000">
                    <a:alpha val="43137"/>
                  </a:srgbClr>
                </a:outerShdw>
              </a:effectLst>
              <a:latin typeface="+mj-lt"/>
              <a:cs typeface="Times New Roman" panose="02020603050405020304" pitchFamily="18" charset="0"/>
            </a:rPr>
            <a:t>1</a:t>
          </a:r>
          <a:r>
            <a:rPr lang="fr-FR" sz="3200" b="1" i="0" baseline="30000" dirty="0" smtClean="0">
              <a:effectLst>
                <a:outerShdw blurRad="38100" dist="38100" dir="2700000" algn="tl">
                  <a:srgbClr val="000000">
                    <a:alpha val="43137"/>
                  </a:srgbClr>
                </a:outerShdw>
              </a:effectLst>
              <a:latin typeface="+mj-lt"/>
              <a:cs typeface="Times New Roman" panose="02020603050405020304" pitchFamily="18" charset="0"/>
            </a:rPr>
            <a:t>ère</a:t>
          </a:r>
          <a:r>
            <a:rPr lang="fr-FR" sz="3200" b="1" i="0" dirty="0" smtClean="0">
              <a:effectLst>
                <a:outerShdw blurRad="38100" dist="38100" dir="2700000" algn="tl">
                  <a:srgbClr val="000000">
                    <a:alpha val="43137"/>
                  </a:srgbClr>
                </a:outerShdw>
              </a:effectLst>
              <a:latin typeface="+mj-lt"/>
              <a:cs typeface="Times New Roman" panose="02020603050405020304" pitchFamily="18" charset="0"/>
            </a:rPr>
            <a:t> séance IRM</a:t>
          </a:r>
          <a:endParaRPr lang="fr-FR" sz="3200" b="1" i="0" dirty="0">
            <a:effectLst>
              <a:outerShdw blurRad="38100" dist="38100" dir="2700000" algn="tl">
                <a:srgbClr val="000000">
                  <a:alpha val="43137"/>
                </a:srgbClr>
              </a:outerShdw>
            </a:effectLst>
            <a:latin typeface="+mj-lt"/>
            <a:cs typeface="Times New Roman" panose="02020603050405020304" pitchFamily="18" charset="0"/>
          </a:endParaRPr>
        </a:p>
      </dgm:t>
    </dgm:pt>
    <dgm:pt modelId="{5EEBEC3D-0D18-4866-A064-2A527F44F8EB}" type="parTrans" cxnId="{F6359091-798B-4858-BF72-D48F1F0F2AFA}">
      <dgm:prSet/>
      <dgm:spPr/>
      <dgm:t>
        <a:bodyPr/>
        <a:lstStyle/>
        <a:p>
          <a:endParaRPr lang="fr-FR" sz="3200" b="0" i="0">
            <a:effectLst>
              <a:outerShdw blurRad="38100" dist="38100" dir="2700000" algn="tl">
                <a:srgbClr val="000000">
                  <a:alpha val="43137"/>
                </a:srgbClr>
              </a:outerShdw>
            </a:effectLst>
            <a:latin typeface="+mj-lt"/>
            <a:cs typeface="Times New Roman" panose="02020603050405020304" pitchFamily="18" charset="0"/>
          </a:endParaRPr>
        </a:p>
      </dgm:t>
    </dgm:pt>
    <dgm:pt modelId="{5D15D0B2-5E1C-4834-B536-6E42945D7BEE}" type="sibTrans" cxnId="{F6359091-798B-4858-BF72-D48F1F0F2AFA}">
      <dgm:prSet custT="1"/>
      <dgm:spPr/>
      <dgm:t>
        <a:bodyPr/>
        <a:lstStyle/>
        <a:p>
          <a:endParaRPr lang="fr-FR" sz="3200" b="0" i="0">
            <a:effectLst>
              <a:outerShdw blurRad="38100" dist="38100" dir="2700000" algn="tl">
                <a:srgbClr val="000000">
                  <a:alpha val="43137"/>
                </a:srgbClr>
              </a:outerShdw>
            </a:effectLst>
            <a:latin typeface="+mj-lt"/>
            <a:cs typeface="Times New Roman" panose="02020603050405020304" pitchFamily="18" charset="0"/>
          </a:endParaRPr>
        </a:p>
      </dgm:t>
    </dgm:pt>
    <dgm:pt modelId="{5F4906AE-FDEA-4BAA-9484-5898E533FB84}">
      <dgm:prSet phldrT="[Texte]" custT="1"/>
      <dgm:spPr>
        <a:gradFill flip="none" rotWithShape="0">
          <a:gsLst>
            <a:gs pos="0">
              <a:srgbClr val="51C5C0">
                <a:shade val="30000"/>
                <a:satMod val="115000"/>
              </a:srgbClr>
            </a:gs>
            <a:gs pos="50000">
              <a:srgbClr val="51C5C0">
                <a:shade val="67500"/>
                <a:satMod val="115000"/>
              </a:srgbClr>
            </a:gs>
            <a:gs pos="100000">
              <a:srgbClr val="51C5C0">
                <a:shade val="100000"/>
                <a:satMod val="115000"/>
              </a:srgbClr>
            </a:gs>
          </a:gsLst>
          <a:lin ang="13500000" scaled="1"/>
          <a:tileRect/>
        </a:gradFill>
      </dgm:spPr>
      <dgm:t>
        <a:bodyPr/>
        <a:lstStyle/>
        <a:p>
          <a:r>
            <a:rPr lang="fr-FR" sz="3200" b="1" i="0" dirty="0" smtClean="0">
              <a:effectLst>
                <a:outerShdw blurRad="38100" dist="38100" dir="2700000" algn="tl">
                  <a:srgbClr val="000000">
                    <a:alpha val="43137"/>
                  </a:srgbClr>
                </a:outerShdw>
              </a:effectLst>
              <a:latin typeface="+mj-lt"/>
              <a:cs typeface="Times New Roman" panose="02020603050405020304" pitchFamily="18" charset="0"/>
            </a:rPr>
            <a:t>LDB pré-thérapie</a:t>
          </a:r>
          <a:endParaRPr lang="fr-FR" sz="3200" b="1" i="0" dirty="0">
            <a:effectLst>
              <a:outerShdw blurRad="38100" dist="38100" dir="2700000" algn="tl">
                <a:srgbClr val="000000">
                  <a:alpha val="43137"/>
                </a:srgbClr>
              </a:outerShdw>
            </a:effectLst>
            <a:latin typeface="+mj-lt"/>
            <a:cs typeface="Times New Roman" panose="02020603050405020304" pitchFamily="18" charset="0"/>
          </a:endParaRPr>
        </a:p>
      </dgm:t>
    </dgm:pt>
    <dgm:pt modelId="{A2C1F5A5-2617-464A-8284-8A34735628E4}" type="parTrans" cxnId="{8BCE0382-BD70-42DA-8FF7-59FB22D6A916}">
      <dgm:prSet/>
      <dgm:spPr/>
      <dgm:t>
        <a:bodyPr/>
        <a:lstStyle/>
        <a:p>
          <a:endParaRPr lang="fr-FR" sz="3200" b="0" i="0">
            <a:effectLst>
              <a:outerShdw blurRad="38100" dist="38100" dir="2700000" algn="tl">
                <a:srgbClr val="000000">
                  <a:alpha val="43137"/>
                </a:srgbClr>
              </a:outerShdw>
            </a:effectLst>
            <a:latin typeface="+mj-lt"/>
            <a:cs typeface="Times New Roman" panose="02020603050405020304" pitchFamily="18" charset="0"/>
          </a:endParaRPr>
        </a:p>
      </dgm:t>
    </dgm:pt>
    <dgm:pt modelId="{A1FEDD60-1343-4397-97F3-373E081EEED9}" type="sibTrans" cxnId="{8BCE0382-BD70-42DA-8FF7-59FB22D6A916}">
      <dgm:prSet custT="1"/>
      <dgm:spPr/>
      <dgm:t>
        <a:bodyPr/>
        <a:lstStyle/>
        <a:p>
          <a:endParaRPr lang="fr-FR" sz="3200" b="0" i="0">
            <a:effectLst>
              <a:outerShdw blurRad="38100" dist="38100" dir="2700000" algn="tl">
                <a:srgbClr val="000000">
                  <a:alpha val="43137"/>
                </a:srgbClr>
              </a:outerShdw>
            </a:effectLst>
            <a:latin typeface="+mj-lt"/>
            <a:cs typeface="Times New Roman" panose="02020603050405020304" pitchFamily="18" charset="0"/>
          </a:endParaRPr>
        </a:p>
      </dgm:t>
    </dgm:pt>
    <dgm:pt modelId="{887A1BF3-1808-478D-8785-4752450BC1AF}">
      <dgm:prSet custT="1"/>
      <dgm:spPr>
        <a:gradFill flip="none" rotWithShape="0">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dgm:spPr>
      <dgm:t>
        <a:bodyPr/>
        <a:lstStyle/>
        <a:p>
          <a:r>
            <a:rPr lang="fr-FR" sz="3200" b="1" i="0" dirty="0" smtClean="0">
              <a:effectLst>
                <a:outerShdw blurRad="38100" dist="38100" dir="2700000" algn="tl">
                  <a:srgbClr val="000000">
                    <a:alpha val="43137"/>
                  </a:srgbClr>
                </a:outerShdw>
              </a:effectLst>
              <a:latin typeface="+mj-lt"/>
              <a:cs typeface="Times New Roman" panose="02020603050405020304" pitchFamily="18" charset="0"/>
            </a:rPr>
            <a:t>THÉRAPIE</a:t>
          </a:r>
          <a:r>
            <a:rPr lang="fr-FR" sz="3200" b="0" i="0" dirty="0" smtClean="0">
              <a:effectLst>
                <a:outerShdw blurRad="38100" dist="38100" dir="2700000" algn="tl">
                  <a:srgbClr val="000000">
                    <a:alpha val="43137"/>
                  </a:srgbClr>
                </a:outerShdw>
              </a:effectLst>
              <a:latin typeface="+mj-lt"/>
              <a:cs typeface="Times New Roman" panose="02020603050405020304" pitchFamily="18" charset="0"/>
            </a:rPr>
            <a:t> (9x1h)</a:t>
          </a:r>
          <a:endParaRPr lang="fr-FR" sz="3200" b="0" i="0" dirty="0">
            <a:effectLst>
              <a:outerShdw blurRad="38100" dist="38100" dir="2700000" algn="tl">
                <a:srgbClr val="000000">
                  <a:alpha val="43137"/>
                </a:srgbClr>
              </a:outerShdw>
            </a:effectLst>
            <a:latin typeface="+mj-lt"/>
            <a:cs typeface="Times New Roman" panose="02020603050405020304" pitchFamily="18" charset="0"/>
          </a:endParaRPr>
        </a:p>
      </dgm:t>
    </dgm:pt>
    <dgm:pt modelId="{97BE3096-5D12-4685-81B0-C80BFD719533}" type="parTrans" cxnId="{8C72C0B0-00EC-4FE6-B29B-C5297EF7B5CF}">
      <dgm:prSet/>
      <dgm:spPr/>
      <dgm:t>
        <a:bodyPr/>
        <a:lstStyle/>
        <a:p>
          <a:endParaRPr lang="fr-FR" sz="3200" b="0" i="0">
            <a:effectLst>
              <a:outerShdw blurRad="38100" dist="38100" dir="2700000" algn="tl">
                <a:srgbClr val="000000">
                  <a:alpha val="43137"/>
                </a:srgbClr>
              </a:outerShdw>
            </a:effectLst>
            <a:latin typeface="+mj-lt"/>
            <a:cs typeface="Times New Roman" panose="02020603050405020304" pitchFamily="18" charset="0"/>
          </a:endParaRPr>
        </a:p>
      </dgm:t>
    </dgm:pt>
    <dgm:pt modelId="{54CA3C5D-2BCD-4DB3-B824-AF91D1D400F6}" type="sibTrans" cxnId="{8C72C0B0-00EC-4FE6-B29B-C5297EF7B5CF}">
      <dgm:prSet custT="1"/>
      <dgm:spPr/>
      <dgm:t>
        <a:bodyPr/>
        <a:lstStyle/>
        <a:p>
          <a:endParaRPr lang="fr-FR" sz="3200" b="0" i="0">
            <a:effectLst>
              <a:outerShdw blurRad="38100" dist="38100" dir="2700000" algn="tl">
                <a:srgbClr val="000000">
                  <a:alpha val="43137"/>
                </a:srgbClr>
              </a:outerShdw>
            </a:effectLst>
            <a:latin typeface="+mj-lt"/>
            <a:cs typeface="Times New Roman" panose="02020603050405020304" pitchFamily="18" charset="0"/>
          </a:endParaRPr>
        </a:p>
      </dgm:t>
    </dgm:pt>
    <dgm:pt modelId="{D7574B22-3EFE-49BF-A1D1-1A4B898481FB}">
      <dgm:prSet custT="1"/>
      <dgm:spPr>
        <a:gradFill flip="none" rotWithShape="0">
          <a:gsLst>
            <a:gs pos="0">
              <a:srgbClr val="51C5C0">
                <a:shade val="30000"/>
                <a:satMod val="115000"/>
              </a:srgbClr>
            </a:gs>
            <a:gs pos="50000">
              <a:srgbClr val="51C5C0">
                <a:shade val="67500"/>
                <a:satMod val="115000"/>
              </a:srgbClr>
            </a:gs>
            <a:gs pos="100000">
              <a:srgbClr val="51C5C0">
                <a:shade val="100000"/>
                <a:satMod val="115000"/>
              </a:srgbClr>
            </a:gs>
          </a:gsLst>
          <a:lin ang="13500000" scaled="1"/>
          <a:tileRect/>
        </a:gradFill>
      </dgm:spPr>
      <dgm:t>
        <a:bodyPr/>
        <a:lstStyle/>
        <a:p>
          <a:r>
            <a:rPr lang="fr-FR" sz="3200" b="1" i="0" dirty="0" smtClean="0">
              <a:effectLst>
                <a:outerShdw blurRad="38100" dist="38100" dir="2700000" algn="tl">
                  <a:srgbClr val="000000">
                    <a:alpha val="43137"/>
                  </a:srgbClr>
                </a:outerShdw>
              </a:effectLst>
              <a:latin typeface="+mj-lt"/>
              <a:cs typeface="Times New Roman" panose="02020603050405020304" pitchFamily="18" charset="0"/>
            </a:rPr>
            <a:t>LDB post-thérapie</a:t>
          </a:r>
          <a:endParaRPr lang="fr-FR" sz="3200" b="1" i="0" dirty="0">
            <a:effectLst>
              <a:outerShdw blurRad="38100" dist="38100" dir="2700000" algn="tl">
                <a:srgbClr val="000000">
                  <a:alpha val="43137"/>
                </a:srgbClr>
              </a:outerShdw>
            </a:effectLst>
            <a:latin typeface="+mj-lt"/>
            <a:cs typeface="Times New Roman" panose="02020603050405020304" pitchFamily="18" charset="0"/>
          </a:endParaRPr>
        </a:p>
      </dgm:t>
    </dgm:pt>
    <dgm:pt modelId="{927EFBD4-059A-4C42-997B-1841A0829B89}" type="parTrans" cxnId="{35B057C8-4EC2-4709-9A98-E0DD7CB9CA4C}">
      <dgm:prSet/>
      <dgm:spPr/>
      <dgm:t>
        <a:bodyPr/>
        <a:lstStyle/>
        <a:p>
          <a:endParaRPr lang="fr-FR" sz="3200" b="0" i="0">
            <a:effectLst>
              <a:outerShdw blurRad="38100" dist="38100" dir="2700000" algn="tl">
                <a:srgbClr val="000000">
                  <a:alpha val="43137"/>
                </a:srgbClr>
              </a:outerShdw>
            </a:effectLst>
            <a:latin typeface="+mj-lt"/>
            <a:cs typeface="Times New Roman" panose="02020603050405020304" pitchFamily="18" charset="0"/>
          </a:endParaRPr>
        </a:p>
      </dgm:t>
    </dgm:pt>
    <dgm:pt modelId="{89CF8E03-60C6-402F-ADD4-FEC6359E5C97}" type="sibTrans" cxnId="{35B057C8-4EC2-4709-9A98-E0DD7CB9CA4C}">
      <dgm:prSet custT="1"/>
      <dgm:spPr/>
      <dgm:t>
        <a:bodyPr/>
        <a:lstStyle/>
        <a:p>
          <a:endParaRPr lang="fr-FR" sz="3200" b="0" i="0">
            <a:effectLst>
              <a:outerShdw blurRad="38100" dist="38100" dir="2700000" algn="tl">
                <a:srgbClr val="000000">
                  <a:alpha val="43137"/>
                </a:srgbClr>
              </a:outerShdw>
            </a:effectLst>
            <a:latin typeface="+mj-lt"/>
            <a:cs typeface="Times New Roman" panose="02020603050405020304" pitchFamily="18" charset="0"/>
          </a:endParaRPr>
        </a:p>
      </dgm:t>
    </dgm:pt>
    <dgm:pt modelId="{1C928169-9A74-4483-9DEB-7CAD8161C727}">
      <dgm:prSet custT="1"/>
      <dgm:spPr>
        <a:gradFill flip="none" rotWithShape="0">
          <a:gsLst>
            <a:gs pos="0">
              <a:srgbClr val="4DB846">
                <a:shade val="30000"/>
                <a:satMod val="115000"/>
              </a:srgbClr>
            </a:gs>
            <a:gs pos="50000">
              <a:srgbClr val="4DB846">
                <a:shade val="67500"/>
                <a:satMod val="115000"/>
              </a:srgbClr>
            </a:gs>
            <a:gs pos="100000">
              <a:srgbClr val="4DB846">
                <a:shade val="100000"/>
                <a:satMod val="115000"/>
              </a:srgbClr>
            </a:gs>
          </a:gsLst>
          <a:lin ang="13500000" scaled="1"/>
          <a:tileRect/>
        </a:gradFill>
      </dgm:spPr>
      <dgm:t>
        <a:bodyPr/>
        <a:lstStyle/>
        <a:p>
          <a:r>
            <a:rPr lang="fr-FR" sz="3200" b="1" i="0" dirty="0" smtClean="0">
              <a:effectLst>
                <a:outerShdw blurRad="38100" dist="38100" dir="2700000" algn="tl">
                  <a:srgbClr val="000000">
                    <a:alpha val="43137"/>
                  </a:srgbClr>
                </a:outerShdw>
              </a:effectLst>
              <a:latin typeface="+mj-lt"/>
              <a:cs typeface="Times New Roman" panose="02020603050405020304" pitchFamily="18" charset="0"/>
            </a:rPr>
            <a:t>2</a:t>
          </a:r>
          <a:r>
            <a:rPr lang="fr-FR" sz="3200" b="1" i="0" baseline="30000" dirty="0" smtClean="0">
              <a:effectLst>
                <a:outerShdw blurRad="38100" dist="38100" dir="2700000" algn="tl">
                  <a:srgbClr val="000000">
                    <a:alpha val="43137"/>
                  </a:srgbClr>
                </a:outerShdw>
              </a:effectLst>
              <a:latin typeface="+mj-lt"/>
              <a:cs typeface="Times New Roman" panose="02020603050405020304" pitchFamily="18" charset="0"/>
            </a:rPr>
            <a:t>ème</a:t>
          </a:r>
          <a:r>
            <a:rPr lang="fr-FR" sz="3200" b="1" i="0" dirty="0" smtClean="0">
              <a:effectLst>
                <a:outerShdw blurRad="38100" dist="38100" dir="2700000" algn="tl">
                  <a:srgbClr val="000000">
                    <a:alpha val="43137"/>
                  </a:srgbClr>
                </a:outerShdw>
              </a:effectLst>
              <a:latin typeface="+mj-lt"/>
              <a:cs typeface="Times New Roman" panose="02020603050405020304" pitchFamily="18" charset="0"/>
            </a:rPr>
            <a:t> séance IRM</a:t>
          </a:r>
          <a:endParaRPr lang="fr-FR" sz="3200" b="1" i="0" dirty="0">
            <a:effectLst>
              <a:outerShdw blurRad="38100" dist="38100" dir="2700000" algn="tl">
                <a:srgbClr val="000000">
                  <a:alpha val="43137"/>
                </a:srgbClr>
              </a:outerShdw>
            </a:effectLst>
            <a:latin typeface="+mj-lt"/>
            <a:cs typeface="Times New Roman" panose="02020603050405020304" pitchFamily="18" charset="0"/>
          </a:endParaRPr>
        </a:p>
      </dgm:t>
    </dgm:pt>
    <dgm:pt modelId="{BA982014-E07F-45AE-BB68-3879318FB6D2}" type="parTrans" cxnId="{4D9DA16C-2456-4706-9386-6B3C3045EE99}">
      <dgm:prSet/>
      <dgm:spPr/>
      <dgm:t>
        <a:bodyPr/>
        <a:lstStyle/>
        <a:p>
          <a:endParaRPr lang="fr-FR" sz="3200" b="0" i="0">
            <a:effectLst>
              <a:outerShdw blurRad="38100" dist="38100" dir="2700000" algn="tl">
                <a:srgbClr val="000000">
                  <a:alpha val="43137"/>
                </a:srgbClr>
              </a:outerShdw>
            </a:effectLst>
            <a:latin typeface="+mj-lt"/>
            <a:cs typeface="Times New Roman" panose="02020603050405020304" pitchFamily="18" charset="0"/>
          </a:endParaRPr>
        </a:p>
      </dgm:t>
    </dgm:pt>
    <dgm:pt modelId="{691C2AC0-1231-4B12-A0F7-1C7AD14D86D5}" type="sibTrans" cxnId="{4D9DA16C-2456-4706-9386-6B3C3045EE99}">
      <dgm:prSet custT="1"/>
      <dgm:spPr/>
      <dgm:t>
        <a:bodyPr/>
        <a:lstStyle/>
        <a:p>
          <a:endParaRPr lang="fr-FR" sz="3200" b="0" i="0">
            <a:effectLst>
              <a:outerShdw blurRad="38100" dist="38100" dir="2700000" algn="tl">
                <a:srgbClr val="000000">
                  <a:alpha val="43137"/>
                </a:srgbClr>
              </a:outerShdw>
            </a:effectLst>
            <a:latin typeface="+mj-lt"/>
            <a:cs typeface="Times New Roman" panose="02020603050405020304" pitchFamily="18" charset="0"/>
          </a:endParaRPr>
        </a:p>
      </dgm:t>
    </dgm:pt>
    <dgm:pt modelId="{E60BB495-2438-4581-A093-D165A6CE01DD}">
      <dgm:prSet custT="1"/>
      <dgm:spPr>
        <a:gradFill flip="none" rotWithShape="0">
          <a:gsLst>
            <a:gs pos="0">
              <a:srgbClr val="4D83BF">
                <a:shade val="30000"/>
                <a:satMod val="115000"/>
              </a:srgbClr>
            </a:gs>
            <a:gs pos="50000">
              <a:srgbClr val="4D83BF">
                <a:shade val="67500"/>
                <a:satMod val="115000"/>
              </a:srgbClr>
            </a:gs>
            <a:gs pos="100000">
              <a:srgbClr val="4D83BF">
                <a:shade val="100000"/>
                <a:satMod val="115000"/>
              </a:srgbClr>
            </a:gs>
          </a:gsLst>
          <a:lin ang="13500000" scaled="1"/>
          <a:tileRect/>
        </a:gradFill>
      </dgm:spPr>
      <dgm:t>
        <a:bodyPr/>
        <a:lstStyle/>
        <a:p>
          <a:r>
            <a:rPr lang="fr-FR" sz="3200" b="1" i="0" dirty="0" smtClean="0">
              <a:effectLst>
                <a:outerShdw blurRad="38100" dist="38100" dir="2700000" algn="tl">
                  <a:srgbClr val="000000">
                    <a:alpha val="43137"/>
                  </a:srgbClr>
                </a:outerShdw>
              </a:effectLst>
              <a:latin typeface="+mj-lt"/>
              <a:cs typeface="Times New Roman" panose="02020603050405020304" pitchFamily="18" charset="0"/>
            </a:rPr>
            <a:t>Évaluation post-thérapie</a:t>
          </a:r>
          <a:endParaRPr lang="fr-FR" sz="3200" b="1" i="0" dirty="0">
            <a:effectLst>
              <a:outerShdw blurRad="38100" dist="38100" dir="2700000" algn="tl">
                <a:srgbClr val="000000">
                  <a:alpha val="43137"/>
                </a:srgbClr>
              </a:outerShdw>
            </a:effectLst>
            <a:latin typeface="+mj-lt"/>
            <a:cs typeface="Times New Roman" panose="02020603050405020304" pitchFamily="18" charset="0"/>
          </a:endParaRPr>
        </a:p>
      </dgm:t>
    </dgm:pt>
    <dgm:pt modelId="{0D51A9BF-18EF-4EC8-8926-0943E04D8FDB}" type="parTrans" cxnId="{3A0212D1-5ECA-4E5E-B64A-397D80B671DD}">
      <dgm:prSet/>
      <dgm:spPr/>
      <dgm:t>
        <a:bodyPr/>
        <a:lstStyle/>
        <a:p>
          <a:endParaRPr lang="fr-FR" sz="3200" b="0" i="0">
            <a:effectLst>
              <a:outerShdw blurRad="38100" dist="38100" dir="2700000" algn="tl">
                <a:srgbClr val="000000">
                  <a:alpha val="43137"/>
                </a:srgbClr>
              </a:outerShdw>
            </a:effectLst>
            <a:latin typeface="+mj-lt"/>
            <a:cs typeface="Times New Roman" panose="02020603050405020304" pitchFamily="18" charset="0"/>
          </a:endParaRPr>
        </a:p>
      </dgm:t>
    </dgm:pt>
    <dgm:pt modelId="{D9DBBE55-D6CD-4463-BD01-07FC94AAF4F4}" type="sibTrans" cxnId="{3A0212D1-5ECA-4E5E-B64A-397D80B671DD}">
      <dgm:prSet/>
      <dgm:spPr/>
      <dgm:t>
        <a:bodyPr/>
        <a:lstStyle/>
        <a:p>
          <a:endParaRPr lang="fr-FR" sz="3200" b="0" i="0">
            <a:effectLst>
              <a:outerShdw blurRad="38100" dist="38100" dir="2700000" algn="tl">
                <a:srgbClr val="000000">
                  <a:alpha val="43137"/>
                </a:srgbClr>
              </a:outerShdw>
            </a:effectLst>
            <a:latin typeface="+mj-lt"/>
            <a:cs typeface="Times New Roman" panose="02020603050405020304" pitchFamily="18" charset="0"/>
          </a:endParaRPr>
        </a:p>
      </dgm:t>
    </dgm:pt>
    <dgm:pt modelId="{C8DC065D-F302-4373-9A92-F7A0EB262AA0}" type="pres">
      <dgm:prSet presAssocID="{17892996-E8A0-4AC2-9FE7-3E5CEB0840C3}" presName="CompostProcess" presStyleCnt="0">
        <dgm:presLayoutVars>
          <dgm:dir/>
          <dgm:resizeHandles val="exact"/>
        </dgm:presLayoutVars>
      </dgm:prSet>
      <dgm:spPr/>
    </dgm:pt>
    <dgm:pt modelId="{778FCC6D-49DF-4FB5-80F0-B752689AF9E4}" type="pres">
      <dgm:prSet presAssocID="{17892996-E8A0-4AC2-9FE7-3E5CEB0840C3}" presName="arrow" presStyleLbl="bgShp" presStyleIdx="0" presStyleCnt="1" custScaleX="117647" custLinFactNeighborX="-185"/>
      <dgm:spPr>
        <a:solidFill>
          <a:srgbClr val="7E7E7E"/>
        </a:solidFill>
        <a:ln>
          <a:solidFill>
            <a:srgbClr val="7E7E7E"/>
          </a:solidFill>
        </a:ln>
      </dgm:spPr>
      <dgm:t>
        <a:bodyPr/>
        <a:lstStyle/>
        <a:p>
          <a:endParaRPr lang="fr-FR"/>
        </a:p>
      </dgm:t>
    </dgm:pt>
    <dgm:pt modelId="{58E08DE2-B7BD-4721-8720-E787F4430173}" type="pres">
      <dgm:prSet presAssocID="{17892996-E8A0-4AC2-9FE7-3E5CEB0840C3}" presName="linearProcess" presStyleCnt="0"/>
      <dgm:spPr/>
    </dgm:pt>
    <dgm:pt modelId="{0DC886F4-2C06-4AC7-93F9-5CF9B54C9B0F}" type="pres">
      <dgm:prSet presAssocID="{3A6E44B2-AF6B-41DA-AFD9-E035E9C44FA8}" presName="textNode" presStyleLbl="node1" presStyleIdx="0" presStyleCnt="7" custScaleY="109755">
        <dgm:presLayoutVars>
          <dgm:bulletEnabled val="1"/>
        </dgm:presLayoutVars>
      </dgm:prSet>
      <dgm:spPr/>
      <dgm:t>
        <a:bodyPr/>
        <a:lstStyle/>
        <a:p>
          <a:endParaRPr lang="fr-FR"/>
        </a:p>
      </dgm:t>
    </dgm:pt>
    <dgm:pt modelId="{E779AE00-F966-462A-B494-C18CD1FAAAC0}" type="pres">
      <dgm:prSet presAssocID="{0EED349D-C2EA-40EA-B77F-7F2DCA232295}" presName="sibTrans" presStyleCnt="0"/>
      <dgm:spPr/>
    </dgm:pt>
    <dgm:pt modelId="{3657006E-61A5-4407-9FD7-289178E10074}" type="pres">
      <dgm:prSet presAssocID="{ABC381D7-48FA-4C54-A82B-0EB8975ED810}" presName="textNode" presStyleLbl="node1" presStyleIdx="1" presStyleCnt="7" custScaleY="109755">
        <dgm:presLayoutVars>
          <dgm:bulletEnabled val="1"/>
        </dgm:presLayoutVars>
      </dgm:prSet>
      <dgm:spPr/>
      <dgm:t>
        <a:bodyPr/>
        <a:lstStyle/>
        <a:p>
          <a:endParaRPr lang="fr-FR"/>
        </a:p>
      </dgm:t>
    </dgm:pt>
    <dgm:pt modelId="{3918889A-8226-4A3D-88A5-7EC112CE574C}" type="pres">
      <dgm:prSet presAssocID="{5D15D0B2-5E1C-4834-B536-6E42945D7BEE}" presName="sibTrans" presStyleCnt="0"/>
      <dgm:spPr/>
    </dgm:pt>
    <dgm:pt modelId="{5D974360-2DF9-4A0D-84DB-EEADE50BB66C}" type="pres">
      <dgm:prSet presAssocID="{5F4906AE-FDEA-4BAA-9484-5898E533FB84}" presName="textNode" presStyleLbl="node1" presStyleIdx="2" presStyleCnt="7" custScaleY="109755">
        <dgm:presLayoutVars>
          <dgm:bulletEnabled val="1"/>
        </dgm:presLayoutVars>
      </dgm:prSet>
      <dgm:spPr/>
      <dgm:t>
        <a:bodyPr/>
        <a:lstStyle/>
        <a:p>
          <a:endParaRPr lang="fr-FR"/>
        </a:p>
      </dgm:t>
    </dgm:pt>
    <dgm:pt modelId="{69FE789E-3172-4078-A44B-1B8328C3836C}" type="pres">
      <dgm:prSet presAssocID="{A1FEDD60-1343-4397-97F3-373E081EEED9}" presName="sibTrans" presStyleCnt="0"/>
      <dgm:spPr/>
    </dgm:pt>
    <dgm:pt modelId="{2B764D16-40E9-4C14-8F5E-FF25E1B9B844}" type="pres">
      <dgm:prSet presAssocID="{887A1BF3-1808-478D-8785-4752450BC1AF}" presName="textNode" presStyleLbl="node1" presStyleIdx="3" presStyleCnt="7" custScaleX="113694" custScaleY="109755">
        <dgm:presLayoutVars>
          <dgm:bulletEnabled val="1"/>
        </dgm:presLayoutVars>
      </dgm:prSet>
      <dgm:spPr/>
      <dgm:t>
        <a:bodyPr/>
        <a:lstStyle/>
        <a:p>
          <a:endParaRPr lang="fr-FR"/>
        </a:p>
      </dgm:t>
    </dgm:pt>
    <dgm:pt modelId="{6B51410E-B742-486C-A8E8-CBDADE4EB6B0}" type="pres">
      <dgm:prSet presAssocID="{54CA3C5D-2BCD-4DB3-B824-AF91D1D400F6}" presName="sibTrans" presStyleCnt="0"/>
      <dgm:spPr/>
    </dgm:pt>
    <dgm:pt modelId="{8B34DBFA-99BA-4F1E-8797-40250A71AF1C}" type="pres">
      <dgm:prSet presAssocID="{D7574B22-3EFE-49BF-A1D1-1A4B898481FB}" presName="textNode" presStyleLbl="node1" presStyleIdx="4" presStyleCnt="7" custScaleY="109755">
        <dgm:presLayoutVars>
          <dgm:bulletEnabled val="1"/>
        </dgm:presLayoutVars>
      </dgm:prSet>
      <dgm:spPr/>
      <dgm:t>
        <a:bodyPr/>
        <a:lstStyle/>
        <a:p>
          <a:endParaRPr lang="fr-FR"/>
        </a:p>
      </dgm:t>
    </dgm:pt>
    <dgm:pt modelId="{63014062-9E23-4981-9346-A9930861A5E0}" type="pres">
      <dgm:prSet presAssocID="{89CF8E03-60C6-402F-ADD4-FEC6359E5C97}" presName="sibTrans" presStyleCnt="0"/>
      <dgm:spPr/>
    </dgm:pt>
    <dgm:pt modelId="{E3E4F021-E7D6-48D6-BEAE-AE56E1F8D6D4}" type="pres">
      <dgm:prSet presAssocID="{1C928169-9A74-4483-9DEB-7CAD8161C727}" presName="textNode" presStyleLbl="node1" presStyleIdx="5" presStyleCnt="7" custScaleY="109755">
        <dgm:presLayoutVars>
          <dgm:bulletEnabled val="1"/>
        </dgm:presLayoutVars>
      </dgm:prSet>
      <dgm:spPr/>
      <dgm:t>
        <a:bodyPr/>
        <a:lstStyle/>
        <a:p>
          <a:endParaRPr lang="fr-FR"/>
        </a:p>
      </dgm:t>
    </dgm:pt>
    <dgm:pt modelId="{4C884062-3FD6-4561-9FF9-9129EB78D7FA}" type="pres">
      <dgm:prSet presAssocID="{691C2AC0-1231-4B12-A0F7-1C7AD14D86D5}" presName="sibTrans" presStyleCnt="0"/>
      <dgm:spPr/>
    </dgm:pt>
    <dgm:pt modelId="{1A038D85-E900-4399-A794-D28336F82475}" type="pres">
      <dgm:prSet presAssocID="{E60BB495-2438-4581-A093-D165A6CE01DD}" presName="textNode" presStyleLbl="node1" presStyleIdx="6" presStyleCnt="7" custScaleY="109755">
        <dgm:presLayoutVars>
          <dgm:bulletEnabled val="1"/>
        </dgm:presLayoutVars>
      </dgm:prSet>
      <dgm:spPr/>
      <dgm:t>
        <a:bodyPr/>
        <a:lstStyle/>
        <a:p>
          <a:endParaRPr lang="fr-FR"/>
        </a:p>
      </dgm:t>
    </dgm:pt>
  </dgm:ptLst>
  <dgm:cxnLst>
    <dgm:cxn modelId="{058E01F8-5432-4E9E-8F98-6FA0E322AC61}" type="presOf" srcId="{887A1BF3-1808-478D-8785-4752450BC1AF}" destId="{2B764D16-40E9-4C14-8F5E-FF25E1B9B844}" srcOrd="0" destOrd="0" presId="urn:microsoft.com/office/officeart/2005/8/layout/hProcess9"/>
    <dgm:cxn modelId="{35B057C8-4EC2-4709-9A98-E0DD7CB9CA4C}" srcId="{17892996-E8A0-4AC2-9FE7-3E5CEB0840C3}" destId="{D7574B22-3EFE-49BF-A1D1-1A4B898481FB}" srcOrd="4" destOrd="0" parTransId="{927EFBD4-059A-4C42-997B-1841A0829B89}" sibTransId="{89CF8E03-60C6-402F-ADD4-FEC6359E5C97}"/>
    <dgm:cxn modelId="{08D5DD2F-ADD4-4A01-BD91-F989C1062F27}" srcId="{17892996-E8A0-4AC2-9FE7-3E5CEB0840C3}" destId="{3A6E44B2-AF6B-41DA-AFD9-E035E9C44FA8}" srcOrd="0" destOrd="0" parTransId="{972D2224-DC41-410C-AF23-7153B072B141}" sibTransId="{0EED349D-C2EA-40EA-B77F-7F2DCA232295}"/>
    <dgm:cxn modelId="{8BCE0382-BD70-42DA-8FF7-59FB22D6A916}" srcId="{17892996-E8A0-4AC2-9FE7-3E5CEB0840C3}" destId="{5F4906AE-FDEA-4BAA-9484-5898E533FB84}" srcOrd="2" destOrd="0" parTransId="{A2C1F5A5-2617-464A-8284-8A34735628E4}" sibTransId="{A1FEDD60-1343-4397-97F3-373E081EEED9}"/>
    <dgm:cxn modelId="{8422EC43-0EC2-43CA-B248-2108C7F1F2D6}" type="presOf" srcId="{1C928169-9A74-4483-9DEB-7CAD8161C727}" destId="{E3E4F021-E7D6-48D6-BEAE-AE56E1F8D6D4}" srcOrd="0" destOrd="0" presId="urn:microsoft.com/office/officeart/2005/8/layout/hProcess9"/>
    <dgm:cxn modelId="{F96B60DB-90D0-444B-8655-859722097C3B}" type="presOf" srcId="{3A6E44B2-AF6B-41DA-AFD9-E035E9C44FA8}" destId="{0DC886F4-2C06-4AC7-93F9-5CF9B54C9B0F}" srcOrd="0" destOrd="0" presId="urn:microsoft.com/office/officeart/2005/8/layout/hProcess9"/>
    <dgm:cxn modelId="{4D9DA16C-2456-4706-9386-6B3C3045EE99}" srcId="{17892996-E8A0-4AC2-9FE7-3E5CEB0840C3}" destId="{1C928169-9A74-4483-9DEB-7CAD8161C727}" srcOrd="5" destOrd="0" parTransId="{BA982014-E07F-45AE-BB68-3879318FB6D2}" sibTransId="{691C2AC0-1231-4B12-A0F7-1C7AD14D86D5}"/>
    <dgm:cxn modelId="{3A0212D1-5ECA-4E5E-B64A-397D80B671DD}" srcId="{17892996-E8A0-4AC2-9FE7-3E5CEB0840C3}" destId="{E60BB495-2438-4581-A093-D165A6CE01DD}" srcOrd="6" destOrd="0" parTransId="{0D51A9BF-18EF-4EC8-8926-0943E04D8FDB}" sibTransId="{D9DBBE55-D6CD-4463-BD01-07FC94AAF4F4}"/>
    <dgm:cxn modelId="{DF2435DE-4C84-4DA6-955D-DB8E46522C48}" type="presOf" srcId="{D7574B22-3EFE-49BF-A1D1-1A4B898481FB}" destId="{8B34DBFA-99BA-4F1E-8797-40250A71AF1C}" srcOrd="0" destOrd="0" presId="urn:microsoft.com/office/officeart/2005/8/layout/hProcess9"/>
    <dgm:cxn modelId="{67182A1A-7A6D-456A-9AE5-5F6CB631146F}" type="presOf" srcId="{E60BB495-2438-4581-A093-D165A6CE01DD}" destId="{1A038D85-E900-4399-A794-D28336F82475}" srcOrd="0" destOrd="0" presId="urn:microsoft.com/office/officeart/2005/8/layout/hProcess9"/>
    <dgm:cxn modelId="{8C72C0B0-00EC-4FE6-B29B-C5297EF7B5CF}" srcId="{17892996-E8A0-4AC2-9FE7-3E5CEB0840C3}" destId="{887A1BF3-1808-478D-8785-4752450BC1AF}" srcOrd="3" destOrd="0" parTransId="{97BE3096-5D12-4685-81B0-C80BFD719533}" sibTransId="{54CA3C5D-2BCD-4DB3-B824-AF91D1D400F6}"/>
    <dgm:cxn modelId="{A7F7511A-9675-4BD4-A8DF-2AD4B3F7578C}" type="presOf" srcId="{5F4906AE-FDEA-4BAA-9484-5898E533FB84}" destId="{5D974360-2DF9-4A0D-84DB-EEADE50BB66C}" srcOrd="0" destOrd="0" presId="urn:microsoft.com/office/officeart/2005/8/layout/hProcess9"/>
    <dgm:cxn modelId="{2CFA3D44-3875-4336-9917-C6619B8799C1}" type="presOf" srcId="{17892996-E8A0-4AC2-9FE7-3E5CEB0840C3}" destId="{C8DC065D-F302-4373-9A92-F7A0EB262AA0}" srcOrd="0" destOrd="0" presId="urn:microsoft.com/office/officeart/2005/8/layout/hProcess9"/>
    <dgm:cxn modelId="{F6359091-798B-4858-BF72-D48F1F0F2AFA}" srcId="{17892996-E8A0-4AC2-9FE7-3E5CEB0840C3}" destId="{ABC381D7-48FA-4C54-A82B-0EB8975ED810}" srcOrd="1" destOrd="0" parTransId="{5EEBEC3D-0D18-4866-A064-2A527F44F8EB}" sibTransId="{5D15D0B2-5E1C-4834-B536-6E42945D7BEE}"/>
    <dgm:cxn modelId="{CBAAA03A-25F5-4087-850F-BA990876D851}" type="presOf" srcId="{ABC381D7-48FA-4C54-A82B-0EB8975ED810}" destId="{3657006E-61A5-4407-9FD7-289178E10074}" srcOrd="0" destOrd="0" presId="urn:microsoft.com/office/officeart/2005/8/layout/hProcess9"/>
    <dgm:cxn modelId="{8AF9B3D6-2B40-49D4-97C7-05A660A46B92}" type="presParOf" srcId="{C8DC065D-F302-4373-9A92-F7A0EB262AA0}" destId="{778FCC6D-49DF-4FB5-80F0-B752689AF9E4}" srcOrd="0" destOrd="0" presId="urn:microsoft.com/office/officeart/2005/8/layout/hProcess9"/>
    <dgm:cxn modelId="{A2094BC9-A950-4966-906E-3863E3820AAB}" type="presParOf" srcId="{C8DC065D-F302-4373-9A92-F7A0EB262AA0}" destId="{58E08DE2-B7BD-4721-8720-E787F4430173}" srcOrd="1" destOrd="0" presId="urn:microsoft.com/office/officeart/2005/8/layout/hProcess9"/>
    <dgm:cxn modelId="{EB8D97D4-8F24-4BFA-A634-65360572079B}" type="presParOf" srcId="{58E08DE2-B7BD-4721-8720-E787F4430173}" destId="{0DC886F4-2C06-4AC7-93F9-5CF9B54C9B0F}" srcOrd="0" destOrd="0" presId="urn:microsoft.com/office/officeart/2005/8/layout/hProcess9"/>
    <dgm:cxn modelId="{2B2B9432-A351-40DA-BBF1-5114C5828DC1}" type="presParOf" srcId="{58E08DE2-B7BD-4721-8720-E787F4430173}" destId="{E779AE00-F966-462A-B494-C18CD1FAAAC0}" srcOrd="1" destOrd="0" presId="urn:microsoft.com/office/officeart/2005/8/layout/hProcess9"/>
    <dgm:cxn modelId="{76EADB7D-1982-40E7-8341-122D5ACEE6D9}" type="presParOf" srcId="{58E08DE2-B7BD-4721-8720-E787F4430173}" destId="{3657006E-61A5-4407-9FD7-289178E10074}" srcOrd="2" destOrd="0" presId="urn:microsoft.com/office/officeart/2005/8/layout/hProcess9"/>
    <dgm:cxn modelId="{36AFB837-868E-464A-A1AD-C2D541F54945}" type="presParOf" srcId="{58E08DE2-B7BD-4721-8720-E787F4430173}" destId="{3918889A-8226-4A3D-88A5-7EC112CE574C}" srcOrd="3" destOrd="0" presId="urn:microsoft.com/office/officeart/2005/8/layout/hProcess9"/>
    <dgm:cxn modelId="{D85D9C5D-0E6D-4B34-8D4F-68BF2F21C3B2}" type="presParOf" srcId="{58E08DE2-B7BD-4721-8720-E787F4430173}" destId="{5D974360-2DF9-4A0D-84DB-EEADE50BB66C}" srcOrd="4" destOrd="0" presId="urn:microsoft.com/office/officeart/2005/8/layout/hProcess9"/>
    <dgm:cxn modelId="{E67B044C-7BA1-4F22-B64A-69091F0F7094}" type="presParOf" srcId="{58E08DE2-B7BD-4721-8720-E787F4430173}" destId="{69FE789E-3172-4078-A44B-1B8328C3836C}" srcOrd="5" destOrd="0" presId="urn:microsoft.com/office/officeart/2005/8/layout/hProcess9"/>
    <dgm:cxn modelId="{A80F8491-C638-422B-B84A-434AC7442ED7}" type="presParOf" srcId="{58E08DE2-B7BD-4721-8720-E787F4430173}" destId="{2B764D16-40E9-4C14-8F5E-FF25E1B9B844}" srcOrd="6" destOrd="0" presId="urn:microsoft.com/office/officeart/2005/8/layout/hProcess9"/>
    <dgm:cxn modelId="{C4C98C87-34FD-4CCE-8F47-7457219EB506}" type="presParOf" srcId="{58E08DE2-B7BD-4721-8720-E787F4430173}" destId="{6B51410E-B742-486C-A8E8-CBDADE4EB6B0}" srcOrd="7" destOrd="0" presId="urn:microsoft.com/office/officeart/2005/8/layout/hProcess9"/>
    <dgm:cxn modelId="{B68872C5-FCEA-4C33-89A8-0AC50DAC7337}" type="presParOf" srcId="{58E08DE2-B7BD-4721-8720-E787F4430173}" destId="{8B34DBFA-99BA-4F1E-8797-40250A71AF1C}" srcOrd="8" destOrd="0" presId="urn:microsoft.com/office/officeart/2005/8/layout/hProcess9"/>
    <dgm:cxn modelId="{4E861C77-03D2-4FEF-B5C0-9E7D3C742F75}" type="presParOf" srcId="{58E08DE2-B7BD-4721-8720-E787F4430173}" destId="{63014062-9E23-4981-9346-A9930861A5E0}" srcOrd="9" destOrd="0" presId="urn:microsoft.com/office/officeart/2005/8/layout/hProcess9"/>
    <dgm:cxn modelId="{B7431508-2D93-46F5-9F2C-B899AF6B4670}" type="presParOf" srcId="{58E08DE2-B7BD-4721-8720-E787F4430173}" destId="{E3E4F021-E7D6-48D6-BEAE-AE56E1F8D6D4}" srcOrd="10" destOrd="0" presId="urn:microsoft.com/office/officeart/2005/8/layout/hProcess9"/>
    <dgm:cxn modelId="{79F2D3B0-565A-4170-BC47-7D8556B83ACD}" type="presParOf" srcId="{58E08DE2-B7BD-4721-8720-E787F4430173}" destId="{4C884062-3FD6-4561-9FF9-9129EB78D7FA}" srcOrd="11" destOrd="0" presId="urn:microsoft.com/office/officeart/2005/8/layout/hProcess9"/>
    <dgm:cxn modelId="{F8819859-E466-489A-BD48-EA85F4F4FE32}" type="presParOf" srcId="{58E08DE2-B7BD-4721-8720-E787F4430173}" destId="{1A038D85-E900-4399-A794-D28336F82475}" srcOrd="12"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FCC6D-49DF-4FB5-80F0-B752689AF9E4}">
      <dsp:nvSpPr>
        <dsp:cNvPr id="0" name=""/>
        <dsp:cNvSpPr/>
      </dsp:nvSpPr>
      <dsp:spPr>
        <a:xfrm>
          <a:off x="0" y="0"/>
          <a:ext cx="21284736" cy="3236557"/>
        </a:xfrm>
        <a:prstGeom prst="rightArrow">
          <a:avLst/>
        </a:prstGeom>
        <a:solidFill>
          <a:srgbClr val="7E7E7E"/>
        </a:solidFill>
        <a:ln>
          <a:solidFill>
            <a:srgbClr val="7E7E7E"/>
          </a:solidFill>
        </a:ln>
        <a:effectLst/>
      </dsp:spPr>
      <dsp:style>
        <a:lnRef idx="0">
          <a:scrgbClr r="0" g="0" b="0"/>
        </a:lnRef>
        <a:fillRef idx="1">
          <a:scrgbClr r="0" g="0" b="0"/>
        </a:fillRef>
        <a:effectRef idx="2">
          <a:scrgbClr r="0" g="0" b="0"/>
        </a:effectRef>
        <a:fontRef idx="minor"/>
      </dsp:style>
    </dsp:sp>
    <dsp:sp modelId="{0DC886F4-2C06-4AC7-93F9-5CF9B54C9B0F}">
      <dsp:nvSpPr>
        <dsp:cNvPr id="0" name=""/>
        <dsp:cNvSpPr/>
      </dsp:nvSpPr>
      <dsp:spPr>
        <a:xfrm>
          <a:off x="12332" y="907821"/>
          <a:ext cx="2612785" cy="1420913"/>
        </a:xfrm>
        <a:prstGeom prst="roundRect">
          <a:avLst/>
        </a:prstGeom>
        <a:gradFill flip="none" rotWithShape="0">
          <a:gsLst>
            <a:gs pos="0">
              <a:srgbClr val="4D83BF">
                <a:shade val="30000"/>
                <a:satMod val="115000"/>
              </a:srgbClr>
            </a:gs>
            <a:gs pos="50000">
              <a:srgbClr val="4D83BF">
                <a:shade val="67500"/>
                <a:satMod val="115000"/>
              </a:srgbClr>
            </a:gs>
            <a:gs pos="100000">
              <a:srgbClr val="4D83BF">
                <a:shade val="100000"/>
                <a:satMod val="115000"/>
              </a:srgbClr>
            </a:gs>
          </a:gsLst>
          <a:lin ang="135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b="1" i="0" kern="1200" dirty="0" smtClean="0">
              <a:effectLst>
                <a:outerShdw blurRad="38100" dist="38100" dir="2700000" algn="tl">
                  <a:srgbClr val="000000">
                    <a:alpha val="43137"/>
                  </a:srgbClr>
                </a:outerShdw>
              </a:effectLst>
              <a:latin typeface="+mj-lt"/>
              <a:cs typeface="Times New Roman" panose="02020603050405020304" pitchFamily="18" charset="0"/>
            </a:rPr>
            <a:t>Évaluation pré-thérapie</a:t>
          </a:r>
          <a:endParaRPr lang="fr-FR" sz="3200" b="1" i="0" kern="1200" dirty="0">
            <a:effectLst>
              <a:outerShdw blurRad="38100" dist="38100" dir="2700000" algn="tl">
                <a:srgbClr val="000000">
                  <a:alpha val="43137"/>
                </a:srgbClr>
              </a:outerShdw>
            </a:effectLst>
            <a:latin typeface="+mj-lt"/>
            <a:cs typeface="Times New Roman" panose="02020603050405020304" pitchFamily="18" charset="0"/>
          </a:endParaRPr>
        </a:p>
      </dsp:txBody>
      <dsp:txXfrm>
        <a:off x="81695" y="977184"/>
        <a:ext cx="2474059" cy="1282187"/>
      </dsp:txXfrm>
    </dsp:sp>
    <dsp:sp modelId="{3657006E-61A5-4407-9FD7-289178E10074}">
      <dsp:nvSpPr>
        <dsp:cNvPr id="0" name=""/>
        <dsp:cNvSpPr/>
      </dsp:nvSpPr>
      <dsp:spPr>
        <a:xfrm>
          <a:off x="3060582" y="907821"/>
          <a:ext cx="2612785" cy="1420913"/>
        </a:xfrm>
        <a:prstGeom prst="roundRect">
          <a:avLst/>
        </a:prstGeom>
        <a:gradFill flip="none" rotWithShape="0">
          <a:gsLst>
            <a:gs pos="0">
              <a:srgbClr val="4DB846">
                <a:shade val="30000"/>
                <a:satMod val="115000"/>
              </a:srgbClr>
            </a:gs>
            <a:gs pos="50000">
              <a:srgbClr val="4DB846">
                <a:shade val="67500"/>
                <a:satMod val="115000"/>
              </a:srgbClr>
            </a:gs>
            <a:gs pos="100000">
              <a:srgbClr val="4DB846">
                <a:shade val="100000"/>
                <a:satMod val="115000"/>
              </a:srgbClr>
            </a:gs>
          </a:gsLst>
          <a:lin ang="135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b="1" i="0" kern="1200" dirty="0" smtClean="0">
              <a:effectLst>
                <a:outerShdw blurRad="38100" dist="38100" dir="2700000" algn="tl">
                  <a:srgbClr val="000000">
                    <a:alpha val="43137"/>
                  </a:srgbClr>
                </a:outerShdw>
              </a:effectLst>
              <a:latin typeface="+mj-lt"/>
              <a:cs typeface="Times New Roman" panose="02020603050405020304" pitchFamily="18" charset="0"/>
            </a:rPr>
            <a:t>1</a:t>
          </a:r>
          <a:r>
            <a:rPr lang="fr-FR" sz="3200" b="1" i="0" kern="1200" baseline="30000" dirty="0" smtClean="0">
              <a:effectLst>
                <a:outerShdw blurRad="38100" dist="38100" dir="2700000" algn="tl">
                  <a:srgbClr val="000000">
                    <a:alpha val="43137"/>
                  </a:srgbClr>
                </a:outerShdw>
              </a:effectLst>
              <a:latin typeface="+mj-lt"/>
              <a:cs typeface="Times New Roman" panose="02020603050405020304" pitchFamily="18" charset="0"/>
            </a:rPr>
            <a:t>ère</a:t>
          </a:r>
          <a:r>
            <a:rPr lang="fr-FR" sz="3200" b="1" i="0" kern="1200" dirty="0" smtClean="0">
              <a:effectLst>
                <a:outerShdw blurRad="38100" dist="38100" dir="2700000" algn="tl">
                  <a:srgbClr val="000000">
                    <a:alpha val="43137"/>
                  </a:srgbClr>
                </a:outerShdw>
              </a:effectLst>
              <a:latin typeface="+mj-lt"/>
              <a:cs typeface="Times New Roman" panose="02020603050405020304" pitchFamily="18" charset="0"/>
            </a:rPr>
            <a:t> séance IRM</a:t>
          </a:r>
          <a:endParaRPr lang="fr-FR" sz="3200" b="1" i="0" kern="1200" dirty="0">
            <a:effectLst>
              <a:outerShdw blurRad="38100" dist="38100" dir="2700000" algn="tl">
                <a:srgbClr val="000000">
                  <a:alpha val="43137"/>
                </a:srgbClr>
              </a:outerShdw>
            </a:effectLst>
            <a:latin typeface="+mj-lt"/>
            <a:cs typeface="Times New Roman" panose="02020603050405020304" pitchFamily="18" charset="0"/>
          </a:endParaRPr>
        </a:p>
      </dsp:txBody>
      <dsp:txXfrm>
        <a:off x="3129945" y="977184"/>
        <a:ext cx="2474059" cy="1282187"/>
      </dsp:txXfrm>
    </dsp:sp>
    <dsp:sp modelId="{5D974360-2DF9-4A0D-84DB-EEADE50BB66C}">
      <dsp:nvSpPr>
        <dsp:cNvPr id="0" name=""/>
        <dsp:cNvSpPr/>
      </dsp:nvSpPr>
      <dsp:spPr>
        <a:xfrm>
          <a:off x="6108832" y="907821"/>
          <a:ext cx="2612785" cy="1420913"/>
        </a:xfrm>
        <a:prstGeom prst="roundRect">
          <a:avLst/>
        </a:prstGeom>
        <a:gradFill flip="none" rotWithShape="0">
          <a:gsLst>
            <a:gs pos="0">
              <a:srgbClr val="51C5C0">
                <a:shade val="30000"/>
                <a:satMod val="115000"/>
              </a:srgbClr>
            </a:gs>
            <a:gs pos="50000">
              <a:srgbClr val="51C5C0">
                <a:shade val="67500"/>
                <a:satMod val="115000"/>
              </a:srgbClr>
            </a:gs>
            <a:gs pos="100000">
              <a:srgbClr val="51C5C0">
                <a:shade val="100000"/>
                <a:satMod val="115000"/>
              </a:srgbClr>
            </a:gs>
          </a:gsLst>
          <a:lin ang="135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b="1" i="0" kern="1200" dirty="0" smtClean="0">
              <a:effectLst>
                <a:outerShdw blurRad="38100" dist="38100" dir="2700000" algn="tl">
                  <a:srgbClr val="000000">
                    <a:alpha val="43137"/>
                  </a:srgbClr>
                </a:outerShdw>
              </a:effectLst>
              <a:latin typeface="+mj-lt"/>
              <a:cs typeface="Times New Roman" panose="02020603050405020304" pitchFamily="18" charset="0"/>
            </a:rPr>
            <a:t>LDB pré-thérapie</a:t>
          </a:r>
          <a:endParaRPr lang="fr-FR" sz="3200" b="1" i="0" kern="1200" dirty="0">
            <a:effectLst>
              <a:outerShdw blurRad="38100" dist="38100" dir="2700000" algn="tl">
                <a:srgbClr val="000000">
                  <a:alpha val="43137"/>
                </a:srgbClr>
              </a:outerShdw>
            </a:effectLst>
            <a:latin typeface="+mj-lt"/>
            <a:cs typeface="Times New Roman" panose="02020603050405020304" pitchFamily="18" charset="0"/>
          </a:endParaRPr>
        </a:p>
      </dsp:txBody>
      <dsp:txXfrm>
        <a:off x="6178195" y="977184"/>
        <a:ext cx="2474059" cy="1282187"/>
      </dsp:txXfrm>
    </dsp:sp>
    <dsp:sp modelId="{2B764D16-40E9-4C14-8F5E-FF25E1B9B844}">
      <dsp:nvSpPr>
        <dsp:cNvPr id="0" name=""/>
        <dsp:cNvSpPr/>
      </dsp:nvSpPr>
      <dsp:spPr>
        <a:xfrm>
          <a:off x="9157083" y="907821"/>
          <a:ext cx="2970580" cy="1420913"/>
        </a:xfrm>
        <a:prstGeom prst="roundRect">
          <a:avLst/>
        </a:prstGeom>
        <a:gradFill flip="none" rotWithShape="0">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b="1" i="0" kern="1200" dirty="0" smtClean="0">
              <a:effectLst>
                <a:outerShdw blurRad="38100" dist="38100" dir="2700000" algn="tl">
                  <a:srgbClr val="000000">
                    <a:alpha val="43137"/>
                  </a:srgbClr>
                </a:outerShdw>
              </a:effectLst>
              <a:latin typeface="+mj-lt"/>
              <a:cs typeface="Times New Roman" panose="02020603050405020304" pitchFamily="18" charset="0"/>
            </a:rPr>
            <a:t>THÉRAPIE</a:t>
          </a:r>
          <a:r>
            <a:rPr lang="fr-FR" sz="3200" b="0" i="0" kern="1200" dirty="0" smtClean="0">
              <a:effectLst>
                <a:outerShdw blurRad="38100" dist="38100" dir="2700000" algn="tl">
                  <a:srgbClr val="000000">
                    <a:alpha val="43137"/>
                  </a:srgbClr>
                </a:outerShdw>
              </a:effectLst>
              <a:latin typeface="+mj-lt"/>
              <a:cs typeface="Times New Roman" panose="02020603050405020304" pitchFamily="18" charset="0"/>
            </a:rPr>
            <a:t> (9x1h)</a:t>
          </a:r>
          <a:endParaRPr lang="fr-FR" sz="3200" b="0" i="0" kern="1200" dirty="0">
            <a:effectLst>
              <a:outerShdw blurRad="38100" dist="38100" dir="2700000" algn="tl">
                <a:srgbClr val="000000">
                  <a:alpha val="43137"/>
                </a:srgbClr>
              </a:outerShdw>
            </a:effectLst>
            <a:latin typeface="+mj-lt"/>
            <a:cs typeface="Times New Roman" panose="02020603050405020304" pitchFamily="18" charset="0"/>
          </a:endParaRPr>
        </a:p>
      </dsp:txBody>
      <dsp:txXfrm>
        <a:off x="9226446" y="977184"/>
        <a:ext cx="2831854" cy="1282187"/>
      </dsp:txXfrm>
    </dsp:sp>
    <dsp:sp modelId="{8B34DBFA-99BA-4F1E-8797-40250A71AF1C}">
      <dsp:nvSpPr>
        <dsp:cNvPr id="0" name=""/>
        <dsp:cNvSpPr/>
      </dsp:nvSpPr>
      <dsp:spPr>
        <a:xfrm>
          <a:off x="12563128" y="907821"/>
          <a:ext cx="2612785" cy="1420913"/>
        </a:xfrm>
        <a:prstGeom prst="roundRect">
          <a:avLst/>
        </a:prstGeom>
        <a:gradFill flip="none" rotWithShape="0">
          <a:gsLst>
            <a:gs pos="0">
              <a:srgbClr val="51C5C0">
                <a:shade val="30000"/>
                <a:satMod val="115000"/>
              </a:srgbClr>
            </a:gs>
            <a:gs pos="50000">
              <a:srgbClr val="51C5C0">
                <a:shade val="67500"/>
                <a:satMod val="115000"/>
              </a:srgbClr>
            </a:gs>
            <a:gs pos="100000">
              <a:srgbClr val="51C5C0">
                <a:shade val="100000"/>
                <a:satMod val="115000"/>
              </a:srgbClr>
            </a:gs>
          </a:gsLst>
          <a:lin ang="135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b="1" i="0" kern="1200" dirty="0" smtClean="0">
              <a:effectLst>
                <a:outerShdw blurRad="38100" dist="38100" dir="2700000" algn="tl">
                  <a:srgbClr val="000000">
                    <a:alpha val="43137"/>
                  </a:srgbClr>
                </a:outerShdw>
              </a:effectLst>
              <a:latin typeface="+mj-lt"/>
              <a:cs typeface="Times New Roman" panose="02020603050405020304" pitchFamily="18" charset="0"/>
            </a:rPr>
            <a:t>LDB post-thérapie</a:t>
          </a:r>
          <a:endParaRPr lang="fr-FR" sz="3200" b="1" i="0" kern="1200" dirty="0">
            <a:effectLst>
              <a:outerShdw blurRad="38100" dist="38100" dir="2700000" algn="tl">
                <a:srgbClr val="000000">
                  <a:alpha val="43137"/>
                </a:srgbClr>
              </a:outerShdw>
            </a:effectLst>
            <a:latin typeface="+mj-lt"/>
            <a:cs typeface="Times New Roman" panose="02020603050405020304" pitchFamily="18" charset="0"/>
          </a:endParaRPr>
        </a:p>
      </dsp:txBody>
      <dsp:txXfrm>
        <a:off x="12632491" y="977184"/>
        <a:ext cx="2474059" cy="1282187"/>
      </dsp:txXfrm>
    </dsp:sp>
    <dsp:sp modelId="{E3E4F021-E7D6-48D6-BEAE-AE56E1F8D6D4}">
      <dsp:nvSpPr>
        <dsp:cNvPr id="0" name=""/>
        <dsp:cNvSpPr/>
      </dsp:nvSpPr>
      <dsp:spPr>
        <a:xfrm>
          <a:off x="15611378" y="907821"/>
          <a:ext cx="2612785" cy="1420913"/>
        </a:xfrm>
        <a:prstGeom prst="roundRect">
          <a:avLst/>
        </a:prstGeom>
        <a:gradFill flip="none" rotWithShape="0">
          <a:gsLst>
            <a:gs pos="0">
              <a:srgbClr val="4DB846">
                <a:shade val="30000"/>
                <a:satMod val="115000"/>
              </a:srgbClr>
            </a:gs>
            <a:gs pos="50000">
              <a:srgbClr val="4DB846">
                <a:shade val="67500"/>
                <a:satMod val="115000"/>
              </a:srgbClr>
            </a:gs>
            <a:gs pos="100000">
              <a:srgbClr val="4DB846">
                <a:shade val="100000"/>
                <a:satMod val="115000"/>
              </a:srgbClr>
            </a:gs>
          </a:gsLst>
          <a:lin ang="135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b="1" i="0" kern="1200" dirty="0" smtClean="0">
              <a:effectLst>
                <a:outerShdw blurRad="38100" dist="38100" dir="2700000" algn="tl">
                  <a:srgbClr val="000000">
                    <a:alpha val="43137"/>
                  </a:srgbClr>
                </a:outerShdw>
              </a:effectLst>
              <a:latin typeface="+mj-lt"/>
              <a:cs typeface="Times New Roman" panose="02020603050405020304" pitchFamily="18" charset="0"/>
            </a:rPr>
            <a:t>2</a:t>
          </a:r>
          <a:r>
            <a:rPr lang="fr-FR" sz="3200" b="1" i="0" kern="1200" baseline="30000" dirty="0" smtClean="0">
              <a:effectLst>
                <a:outerShdw blurRad="38100" dist="38100" dir="2700000" algn="tl">
                  <a:srgbClr val="000000">
                    <a:alpha val="43137"/>
                  </a:srgbClr>
                </a:outerShdw>
              </a:effectLst>
              <a:latin typeface="+mj-lt"/>
              <a:cs typeface="Times New Roman" panose="02020603050405020304" pitchFamily="18" charset="0"/>
            </a:rPr>
            <a:t>ème</a:t>
          </a:r>
          <a:r>
            <a:rPr lang="fr-FR" sz="3200" b="1" i="0" kern="1200" dirty="0" smtClean="0">
              <a:effectLst>
                <a:outerShdw blurRad="38100" dist="38100" dir="2700000" algn="tl">
                  <a:srgbClr val="000000">
                    <a:alpha val="43137"/>
                  </a:srgbClr>
                </a:outerShdw>
              </a:effectLst>
              <a:latin typeface="+mj-lt"/>
              <a:cs typeface="Times New Roman" panose="02020603050405020304" pitchFamily="18" charset="0"/>
            </a:rPr>
            <a:t> séance IRM</a:t>
          </a:r>
          <a:endParaRPr lang="fr-FR" sz="3200" b="1" i="0" kern="1200" dirty="0">
            <a:effectLst>
              <a:outerShdw blurRad="38100" dist="38100" dir="2700000" algn="tl">
                <a:srgbClr val="000000">
                  <a:alpha val="43137"/>
                </a:srgbClr>
              </a:outerShdw>
            </a:effectLst>
            <a:latin typeface="+mj-lt"/>
            <a:cs typeface="Times New Roman" panose="02020603050405020304" pitchFamily="18" charset="0"/>
          </a:endParaRPr>
        </a:p>
      </dsp:txBody>
      <dsp:txXfrm>
        <a:off x="15680741" y="977184"/>
        <a:ext cx="2474059" cy="1282187"/>
      </dsp:txXfrm>
    </dsp:sp>
    <dsp:sp modelId="{1A038D85-E900-4399-A794-D28336F82475}">
      <dsp:nvSpPr>
        <dsp:cNvPr id="0" name=""/>
        <dsp:cNvSpPr/>
      </dsp:nvSpPr>
      <dsp:spPr>
        <a:xfrm>
          <a:off x="18659628" y="907821"/>
          <a:ext cx="2612785" cy="1420913"/>
        </a:xfrm>
        <a:prstGeom prst="roundRect">
          <a:avLst/>
        </a:prstGeom>
        <a:gradFill flip="none" rotWithShape="0">
          <a:gsLst>
            <a:gs pos="0">
              <a:srgbClr val="4D83BF">
                <a:shade val="30000"/>
                <a:satMod val="115000"/>
              </a:srgbClr>
            </a:gs>
            <a:gs pos="50000">
              <a:srgbClr val="4D83BF">
                <a:shade val="67500"/>
                <a:satMod val="115000"/>
              </a:srgbClr>
            </a:gs>
            <a:gs pos="100000">
              <a:srgbClr val="4D83BF">
                <a:shade val="100000"/>
                <a:satMod val="115000"/>
              </a:srgbClr>
            </a:gs>
          </a:gsLst>
          <a:lin ang="135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b="1" i="0" kern="1200" dirty="0" smtClean="0">
              <a:effectLst>
                <a:outerShdw blurRad="38100" dist="38100" dir="2700000" algn="tl">
                  <a:srgbClr val="000000">
                    <a:alpha val="43137"/>
                  </a:srgbClr>
                </a:outerShdw>
              </a:effectLst>
              <a:latin typeface="+mj-lt"/>
              <a:cs typeface="Times New Roman" panose="02020603050405020304" pitchFamily="18" charset="0"/>
            </a:rPr>
            <a:t>Évaluation post-thérapie</a:t>
          </a:r>
          <a:endParaRPr lang="fr-FR" sz="3200" b="1" i="0" kern="1200" dirty="0">
            <a:effectLst>
              <a:outerShdw blurRad="38100" dist="38100" dir="2700000" algn="tl">
                <a:srgbClr val="000000">
                  <a:alpha val="43137"/>
                </a:srgbClr>
              </a:outerShdw>
            </a:effectLst>
            <a:latin typeface="+mj-lt"/>
            <a:cs typeface="Times New Roman" panose="02020603050405020304" pitchFamily="18" charset="0"/>
          </a:endParaRPr>
        </a:p>
      </dsp:txBody>
      <dsp:txXfrm>
        <a:off x="18728991" y="977184"/>
        <a:ext cx="2474059" cy="12821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400006" y="4713405"/>
            <a:ext cx="38400038" cy="10026815"/>
          </a:xfrm>
        </p:spPr>
        <p:txBody>
          <a:bodyPr anchor="b"/>
          <a:lstStyle>
            <a:lvl1pPr algn="ctr">
              <a:defRPr sz="25197"/>
            </a:lvl1pPr>
          </a:lstStyle>
          <a:p>
            <a:r>
              <a:rPr lang="fr-FR" smtClean="0"/>
              <a:t>Modifiez le style du titre</a:t>
            </a:r>
            <a:endParaRPr lang="en-US" dirty="0"/>
          </a:p>
        </p:txBody>
      </p:sp>
      <p:sp>
        <p:nvSpPr>
          <p:cNvPr id="3" name="Subtitle 2"/>
          <p:cNvSpPr>
            <a:spLocks noGrp="1"/>
          </p:cNvSpPr>
          <p:nvPr>
            <p:ph type="subTitle" idx="1"/>
          </p:nvPr>
        </p:nvSpPr>
        <p:spPr>
          <a:xfrm>
            <a:off x="6400006" y="15126892"/>
            <a:ext cx="38400038" cy="6953434"/>
          </a:xfrm>
        </p:spPr>
        <p:txBody>
          <a:bodyPr/>
          <a:lstStyle>
            <a:lvl1pPr marL="0" indent="0" algn="ctr">
              <a:buNone/>
              <a:defRPr sz="10079"/>
            </a:lvl1pPr>
            <a:lvl2pPr marL="1920011" indent="0" algn="ctr">
              <a:buNone/>
              <a:defRPr sz="8399"/>
            </a:lvl2pPr>
            <a:lvl3pPr marL="3840023" indent="0" algn="ctr">
              <a:buNone/>
              <a:defRPr sz="7559"/>
            </a:lvl3pPr>
            <a:lvl4pPr marL="5760034" indent="0" algn="ctr">
              <a:buNone/>
              <a:defRPr sz="6719"/>
            </a:lvl4pPr>
            <a:lvl5pPr marL="7680046" indent="0" algn="ctr">
              <a:buNone/>
              <a:defRPr sz="6719"/>
            </a:lvl5pPr>
            <a:lvl6pPr marL="9600057" indent="0" algn="ctr">
              <a:buNone/>
              <a:defRPr sz="6719"/>
            </a:lvl6pPr>
            <a:lvl7pPr marL="11520068" indent="0" algn="ctr">
              <a:buNone/>
              <a:defRPr sz="6719"/>
            </a:lvl7pPr>
            <a:lvl8pPr marL="13440080" indent="0" algn="ctr">
              <a:buNone/>
              <a:defRPr sz="6719"/>
            </a:lvl8pPr>
            <a:lvl9pPr marL="15360091" indent="0" algn="ctr">
              <a:buNone/>
              <a:defRPr sz="6719"/>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60E320DA-64B4-4A9F-934F-1F3821EB82CF}" type="datetimeFigureOut">
              <a:rPr lang="fr-BE" smtClean="0"/>
              <a:t>25-05-20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A5C4132-C42A-4BC2-8149-E19017620446}" type="slidenum">
              <a:rPr lang="fr-BE" smtClean="0"/>
              <a:t>‹N°›</a:t>
            </a:fld>
            <a:endParaRPr lang="fr-BE"/>
          </a:p>
        </p:txBody>
      </p:sp>
    </p:spTree>
    <p:extLst>
      <p:ext uri="{BB962C8B-B14F-4D97-AF65-F5344CB8AC3E}">
        <p14:creationId xmlns:p14="http://schemas.microsoft.com/office/powerpoint/2010/main" val="3559434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0E320DA-64B4-4A9F-934F-1F3821EB82CF}" type="datetimeFigureOut">
              <a:rPr lang="fr-BE" smtClean="0"/>
              <a:t>25-05-20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A5C4132-C42A-4BC2-8149-E19017620446}" type="slidenum">
              <a:rPr lang="fr-BE" smtClean="0"/>
              <a:t>‹N°›</a:t>
            </a:fld>
            <a:endParaRPr lang="fr-BE"/>
          </a:p>
        </p:txBody>
      </p:sp>
    </p:spTree>
    <p:extLst>
      <p:ext uri="{BB962C8B-B14F-4D97-AF65-F5344CB8AC3E}">
        <p14:creationId xmlns:p14="http://schemas.microsoft.com/office/powerpoint/2010/main" val="3587409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0036" y="1533356"/>
            <a:ext cx="11040011" cy="24407029"/>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3520003" y="1533356"/>
            <a:ext cx="32480032" cy="2440702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0E320DA-64B4-4A9F-934F-1F3821EB82CF}" type="datetimeFigureOut">
              <a:rPr lang="fr-BE" smtClean="0"/>
              <a:t>25-05-20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A5C4132-C42A-4BC2-8149-E19017620446}" type="slidenum">
              <a:rPr lang="fr-BE" smtClean="0"/>
              <a:t>‹N°›</a:t>
            </a:fld>
            <a:endParaRPr lang="fr-BE"/>
          </a:p>
        </p:txBody>
      </p:sp>
    </p:spTree>
    <p:extLst>
      <p:ext uri="{BB962C8B-B14F-4D97-AF65-F5344CB8AC3E}">
        <p14:creationId xmlns:p14="http://schemas.microsoft.com/office/powerpoint/2010/main" val="246714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0E320DA-64B4-4A9F-934F-1F3821EB82CF}" type="datetimeFigureOut">
              <a:rPr lang="fr-BE" smtClean="0"/>
              <a:t>25-05-20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A5C4132-C42A-4BC2-8149-E19017620446}" type="slidenum">
              <a:rPr lang="fr-BE" smtClean="0"/>
              <a:t>‹N°›</a:t>
            </a:fld>
            <a:endParaRPr lang="fr-BE"/>
          </a:p>
        </p:txBody>
      </p:sp>
    </p:spTree>
    <p:extLst>
      <p:ext uri="{BB962C8B-B14F-4D97-AF65-F5344CB8AC3E}">
        <p14:creationId xmlns:p14="http://schemas.microsoft.com/office/powerpoint/2010/main" val="110051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493337" y="7180110"/>
            <a:ext cx="44160043" cy="11980175"/>
          </a:xfrm>
        </p:spPr>
        <p:txBody>
          <a:bodyPr anchor="b"/>
          <a:lstStyle>
            <a:lvl1pPr>
              <a:defRPr sz="25197"/>
            </a:lvl1pPr>
          </a:lstStyle>
          <a:p>
            <a:r>
              <a:rPr lang="fr-FR" smtClean="0"/>
              <a:t>Modifiez le style du titre</a:t>
            </a:r>
            <a:endParaRPr lang="en-US" dirty="0"/>
          </a:p>
        </p:txBody>
      </p:sp>
      <p:sp>
        <p:nvSpPr>
          <p:cNvPr id="3" name="Text Placeholder 2"/>
          <p:cNvSpPr>
            <a:spLocks noGrp="1"/>
          </p:cNvSpPr>
          <p:nvPr>
            <p:ph type="body" idx="1"/>
          </p:nvPr>
        </p:nvSpPr>
        <p:spPr>
          <a:xfrm>
            <a:off x="3493337" y="19273622"/>
            <a:ext cx="44160043" cy="6300091"/>
          </a:xfrm>
        </p:spPr>
        <p:txBody>
          <a:bodyPr/>
          <a:lstStyle>
            <a:lvl1pPr marL="0" indent="0">
              <a:buNone/>
              <a:defRPr sz="10079">
                <a:solidFill>
                  <a:schemeClr val="tx1">
                    <a:tint val="75000"/>
                  </a:schemeClr>
                </a:solidFill>
              </a:defRPr>
            </a:lvl1pPr>
            <a:lvl2pPr marL="1920011" indent="0">
              <a:buNone/>
              <a:defRPr sz="8399">
                <a:solidFill>
                  <a:schemeClr val="tx1">
                    <a:tint val="75000"/>
                  </a:schemeClr>
                </a:solidFill>
              </a:defRPr>
            </a:lvl2pPr>
            <a:lvl3pPr marL="3840023" indent="0">
              <a:buNone/>
              <a:defRPr sz="7559">
                <a:solidFill>
                  <a:schemeClr val="tx1">
                    <a:tint val="75000"/>
                  </a:schemeClr>
                </a:solidFill>
              </a:defRPr>
            </a:lvl3pPr>
            <a:lvl4pPr marL="5760034" indent="0">
              <a:buNone/>
              <a:defRPr sz="6719">
                <a:solidFill>
                  <a:schemeClr val="tx1">
                    <a:tint val="75000"/>
                  </a:schemeClr>
                </a:solidFill>
              </a:defRPr>
            </a:lvl4pPr>
            <a:lvl5pPr marL="7680046" indent="0">
              <a:buNone/>
              <a:defRPr sz="6719">
                <a:solidFill>
                  <a:schemeClr val="tx1">
                    <a:tint val="75000"/>
                  </a:schemeClr>
                </a:solidFill>
              </a:defRPr>
            </a:lvl5pPr>
            <a:lvl6pPr marL="9600057" indent="0">
              <a:buNone/>
              <a:defRPr sz="6719">
                <a:solidFill>
                  <a:schemeClr val="tx1">
                    <a:tint val="75000"/>
                  </a:schemeClr>
                </a:solidFill>
              </a:defRPr>
            </a:lvl6pPr>
            <a:lvl7pPr marL="11520068" indent="0">
              <a:buNone/>
              <a:defRPr sz="6719">
                <a:solidFill>
                  <a:schemeClr val="tx1">
                    <a:tint val="75000"/>
                  </a:schemeClr>
                </a:solidFill>
              </a:defRPr>
            </a:lvl7pPr>
            <a:lvl8pPr marL="13440080" indent="0">
              <a:buNone/>
              <a:defRPr sz="6719">
                <a:solidFill>
                  <a:schemeClr val="tx1">
                    <a:tint val="75000"/>
                  </a:schemeClr>
                </a:solidFill>
              </a:defRPr>
            </a:lvl8pPr>
            <a:lvl9pPr marL="15360091" indent="0">
              <a:buNone/>
              <a:defRPr sz="6719">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60E320DA-64B4-4A9F-934F-1F3821EB82CF}" type="datetimeFigureOut">
              <a:rPr lang="fr-BE" smtClean="0"/>
              <a:t>25-05-20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A5C4132-C42A-4BC2-8149-E19017620446}" type="slidenum">
              <a:rPr lang="fr-BE" smtClean="0"/>
              <a:t>‹N°›</a:t>
            </a:fld>
            <a:endParaRPr lang="fr-BE"/>
          </a:p>
        </p:txBody>
      </p:sp>
    </p:spTree>
    <p:extLst>
      <p:ext uri="{BB962C8B-B14F-4D97-AF65-F5344CB8AC3E}">
        <p14:creationId xmlns:p14="http://schemas.microsoft.com/office/powerpoint/2010/main" val="85477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3520004" y="7666780"/>
            <a:ext cx="21760021" cy="1827360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25920025" y="7666780"/>
            <a:ext cx="21760021" cy="1827360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0E320DA-64B4-4A9F-934F-1F3821EB82CF}" type="datetimeFigureOut">
              <a:rPr lang="fr-BE" smtClean="0"/>
              <a:t>25-05-20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A5C4132-C42A-4BC2-8149-E19017620446}" type="slidenum">
              <a:rPr lang="fr-BE" smtClean="0"/>
              <a:t>‹N°›</a:t>
            </a:fld>
            <a:endParaRPr lang="fr-BE"/>
          </a:p>
        </p:txBody>
      </p:sp>
    </p:spTree>
    <p:extLst>
      <p:ext uri="{BB962C8B-B14F-4D97-AF65-F5344CB8AC3E}">
        <p14:creationId xmlns:p14="http://schemas.microsoft.com/office/powerpoint/2010/main" val="404023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26672" y="1533358"/>
            <a:ext cx="44160043" cy="556675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3526674" y="7060106"/>
            <a:ext cx="21660019" cy="3460049"/>
          </a:xfrm>
        </p:spPr>
        <p:txBody>
          <a:bodyPr anchor="b"/>
          <a:lstStyle>
            <a:lvl1pPr marL="0" indent="0">
              <a:buNone/>
              <a:defRPr sz="10079" b="1"/>
            </a:lvl1pPr>
            <a:lvl2pPr marL="1920011" indent="0">
              <a:buNone/>
              <a:defRPr sz="8399" b="1"/>
            </a:lvl2pPr>
            <a:lvl3pPr marL="3840023" indent="0">
              <a:buNone/>
              <a:defRPr sz="7559" b="1"/>
            </a:lvl3pPr>
            <a:lvl4pPr marL="5760034" indent="0">
              <a:buNone/>
              <a:defRPr sz="6719" b="1"/>
            </a:lvl4pPr>
            <a:lvl5pPr marL="7680046" indent="0">
              <a:buNone/>
              <a:defRPr sz="6719" b="1"/>
            </a:lvl5pPr>
            <a:lvl6pPr marL="9600057" indent="0">
              <a:buNone/>
              <a:defRPr sz="6719" b="1"/>
            </a:lvl6pPr>
            <a:lvl7pPr marL="11520068" indent="0">
              <a:buNone/>
              <a:defRPr sz="6719" b="1"/>
            </a:lvl7pPr>
            <a:lvl8pPr marL="13440080" indent="0">
              <a:buNone/>
              <a:defRPr sz="6719" b="1"/>
            </a:lvl8pPr>
            <a:lvl9pPr marL="15360091" indent="0">
              <a:buNone/>
              <a:defRPr sz="6719" b="1"/>
            </a:lvl9pPr>
          </a:lstStyle>
          <a:p>
            <a:pPr lvl="0"/>
            <a:r>
              <a:rPr lang="fr-FR" smtClean="0"/>
              <a:t>Modifier les styles du texte du masque</a:t>
            </a:r>
          </a:p>
        </p:txBody>
      </p:sp>
      <p:sp>
        <p:nvSpPr>
          <p:cNvPr id="4" name="Content Placeholder 3"/>
          <p:cNvSpPr>
            <a:spLocks noGrp="1"/>
          </p:cNvSpPr>
          <p:nvPr>
            <p:ph sz="half" idx="2"/>
          </p:nvPr>
        </p:nvSpPr>
        <p:spPr>
          <a:xfrm>
            <a:off x="3526674" y="10520155"/>
            <a:ext cx="21660019" cy="1547356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25920025" y="7060106"/>
            <a:ext cx="21766690" cy="3460049"/>
          </a:xfrm>
        </p:spPr>
        <p:txBody>
          <a:bodyPr anchor="b"/>
          <a:lstStyle>
            <a:lvl1pPr marL="0" indent="0">
              <a:buNone/>
              <a:defRPr sz="10079" b="1"/>
            </a:lvl1pPr>
            <a:lvl2pPr marL="1920011" indent="0">
              <a:buNone/>
              <a:defRPr sz="8399" b="1"/>
            </a:lvl2pPr>
            <a:lvl3pPr marL="3840023" indent="0">
              <a:buNone/>
              <a:defRPr sz="7559" b="1"/>
            </a:lvl3pPr>
            <a:lvl4pPr marL="5760034" indent="0">
              <a:buNone/>
              <a:defRPr sz="6719" b="1"/>
            </a:lvl4pPr>
            <a:lvl5pPr marL="7680046" indent="0">
              <a:buNone/>
              <a:defRPr sz="6719" b="1"/>
            </a:lvl5pPr>
            <a:lvl6pPr marL="9600057" indent="0">
              <a:buNone/>
              <a:defRPr sz="6719" b="1"/>
            </a:lvl6pPr>
            <a:lvl7pPr marL="11520068" indent="0">
              <a:buNone/>
              <a:defRPr sz="6719" b="1"/>
            </a:lvl7pPr>
            <a:lvl8pPr marL="13440080" indent="0">
              <a:buNone/>
              <a:defRPr sz="6719" b="1"/>
            </a:lvl8pPr>
            <a:lvl9pPr marL="15360091" indent="0">
              <a:buNone/>
              <a:defRPr sz="6719" b="1"/>
            </a:lvl9pPr>
          </a:lstStyle>
          <a:p>
            <a:pPr lvl="0"/>
            <a:r>
              <a:rPr lang="fr-FR" smtClean="0"/>
              <a:t>Modifier les styles du texte du masque</a:t>
            </a:r>
          </a:p>
        </p:txBody>
      </p:sp>
      <p:sp>
        <p:nvSpPr>
          <p:cNvPr id="6" name="Content Placeholder 5"/>
          <p:cNvSpPr>
            <a:spLocks noGrp="1"/>
          </p:cNvSpPr>
          <p:nvPr>
            <p:ph sz="quarter" idx="4"/>
          </p:nvPr>
        </p:nvSpPr>
        <p:spPr>
          <a:xfrm>
            <a:off x="25920025" y="10520155"/>
            <a:ext cx="21766690" cy="1547356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0E320DA-64B4-4A9F-934F-1F3821EB82CF}" type="datetimeFigureOut">
              <a:rPr lang="fr-BE" smtClean="0"/>
              <a:t>25-05-20</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A5C4132-C42A-4BC2-8149-E19017620446}" type="slidenum">
              <a:rPr lang="fr-BE" smtClean="0"/>
              <a:t>‹N°›</a:t>
            </a:fld>
            <a:endParaRPr lang="fr-BE"/>
          </a:p>
        </p:txBody>
      </p:sp>
    </p:spTree>
    <p:extLst>
      <p:ext uri="{BB962C8B-B14F-4D97-AF65-F5344CB8AC3E}">
        <p14:creationId xmlns:p14="http://schemas.microsoft.com/office/powerpoint/2010/main" val="2272891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0E320DA-64B4-4A9F-934F-1F3821EB82CF}" type="datetimeFigureOut">
              <a:rPr lang="fr-BE" smtClean="0"/>
              <a:t>25-05-20</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3A5C4132-C42A-4BC2-8149-E19017620446}" type="slidenum">
              <a:rPr lang="fr-BE" smtClean="0"/>
              <a:t>‹N°›</a:t>
            </a:fld>
            <a:endParaRPr lang="fr-BE"/>
          </a:p>
        </p:txBody>
      </p:sp>
    </p:spTree>
    <p:extLst>
      <p:ext uri="{BB962C8B-B14F-4D97-AF65-F5344CB8AC3E}">
        <p14:creationId xmlns:p14="http://schemas.microsoft.com/office/powerpoint/2010/main" val="307108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320DA-64B4-4A9F-934F-1F3821EB82CF}" type="datetimeFigureOut">
              <a:rPr lang="fr-BE" smtClean="0"/>
              <a:t>25-05-20</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3A5C4132-C42A-4BC2-8149-E19017620446}" type="slidenum">
              <a:rPr lang="fr-BE" smtClean="0"/>
              <a:t>‹N°›</a:t>
            </a:fld>
            <a:endParaRPr lang="fr-BE"/>
          </a:p>
        </p:txBody>
      </p:sp>
    </p:spTree>
    <p:extLst>
      <p:ext uri="{BB962C8B-B14F-4D97-AF65-F5344CB8AC3E}">
        <p14:creationId xmlns:p14="http://schemas.microsoft.com/office/powerpoint/2010/main" val="129781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26674" y="1920028"/>
            <a:ext cx="16513347" cy="6720099"/>
          </a:xfrm>
        </p:spPr>
        <p:txBody>
          <a:bodyPr anchor="b"/>
          <a:lstStyle>
            <a:lvl1pPr>
              <a:defRPr sz="13438"/>
            </a:lvl1pPr>
          </a:lstStyle>
          <a:p>
            <a:r>
              <a:rPr lang="fr-FR" smtClean="0"/>
              <a:t>Modifiez le style du titre</a:t>
            </a:r>
            <a:endParaRPr lang="en-US" dirty="0"/>
          </a:p>
        </p:txBody>
      </p:sp>
      <p:sp>
        <p:nvSpPr>
          <p:cNvPr id="3" name="Content Placeholder 2"/>
          <p:cNvSpPr>
            <a:spLocks noGrp="1"/>
          </p:cNvSpPr>
          <p:nvPr>
            <p:ph idx="1"/>
          </p:nvPr>
        </p:nvSpPr>
        <p:spPr>
          <a:xfrm>
            <a:off x="21766690" y="4146730"/>
            <a:ext cx="25920025" cy="20466969"/>
          </a:xfrm>
        </p:spPr>
        <p:txBody>
          <a:bodyPr/>
          <a:lstStyle>
            <a:lvl1pPr>
              <a:defRPr sz="13438"/>
            </a:lvl1pPr>
            <a:lvl2pPr>
              <a:defRPr sz="11759"/>
            </a:lvl2pPr>
            <a:lvl3pPr>
              <a:defRPr sz="10079"/>
            </a:lvl3pPr>
            <a:lvl4pPr>
              <a:defRPr sz="8399"/>
            </a:lvl4pPr>
            <a:lvl5pPr>
              <a:defRPr sz="8399"/>
            </a:lvl5pPr>
            <a:lvl6pPr>
              <a:defRPr sz="8399"/>
            </a:lvl6pPr>
            <a:lvl7pPr>
              <a:defRPr sz="8399"/>
            </a:lvl7pPr>
            <a:lvl8pPr>
              <a:defRPr sz="8399"/>
            </a:lvl8pPr>
            <a:lvl9pPr>
              <a:defRPr sz="8399"/>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3526674" y="8640127"/>
            <a:ext cx="16513347" cy="16006905"/>
          </a:xfrm>
        </p:spPr>
        <p:txBody>
          <a:bodyPr/>
          <a:lstStyle>
            <a:lvl1pPr marL="0" indent="0">
              <a:buNone/>
              <a:defRPr sz="6719"/>
            </a:lvl1pPr>
            <a:lvl2pPr marL="1920011" indent="0">
              <a:buNone/>
              <a:defRPr sz="5879"/>
            </a:lvl2pPr>
            <a:lvl3pPr marL="3840023" indent="0">
              <a:buNone/>
              <a:defRPr sz="5039"/>
            </a:lvl3pPr>
            <a:lvl4pPr marL="5760034" indent="0">
              <a:buNone/>
              <a:defRPr sz="4200"/>
            </a:lvl4pPr>
            <a:lvl5pPr marL="7680046" indent="0">
              <a:buNone/>
              <a:defRPr sz="4200"/>
            </a:lvl5pPr>
            <a:lvl6pPr marL="9600057" indent="0">
              <a:buNone/>
              <a:defRPr sz="4200"/>
            </a:lvl6pPr>
            <a:lvl7pPr marL="11520068" indent="0">
              <a:buNone/>
              <a:defRPr sz="4200"/>
            </a:lvl7pPr>
            <a:lvl8pPr marL="13440080" indent="0">
              <a:buNone/>
              <a:defRPr sz="4200"/>
            </a:lvl8pPr>
            <a:lvl9pPr marL="15360091" indent="0">
              <a:buNone/>
              <a:defRPr sz="42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60E320DA-64B4-4A9F-934F-1F3821EB82CF}" type="datetimeFigureOut">
              <a:rPr lang="fr-BE" smtClean="0"/>
              <a:t>25-05-20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A5C4132-C42A-4BC2-8149-E19017620446}" type="slidenum">
              <a:rPr lang="fr-BE" smtClean="0"/>
              <a:t>‹N°›</a:t>
            </a:fld>
            <a:endParaRPr lang="fr-BE"/>
          </a:p>
        </p:txBody>
      </p:sp>
    </p:spTree>
    <p:extLst>
      <p:ext uri="{BB962C8B-B14F-4D97-AF65-F5344CB8AC3E}">
        <p14:creationId xmlns:p14="http://schemas.microsoft.com/office/powerpoint/2010/main" val="213579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26674" y="1920028"/>
            <a:ext cx="16513347" cy="6720099"/>
          </a:xfrm>
        </p:spPr>
        <p:txBody>
          <a:bodyPr anchor="b"/>
          <a:lstStyle>
            <a:lvl1pPr>
              <a:defRPr sz="13438"/>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1766690" y="4146730"/>
            <a:ext cx="25920025" cy="20466969"/>
          </a:xfrm>
        </p:spPr>
        <p:txBody>
          <a:bodyPr anchor="t"/>
          <a:lstStyle>
            <a:lvl1pPr marL="0" indent="0">
              <a:buNone/>
              <a:defRPr sz="13438"/>
            </a:lvl1pPr>
            <a:lvl2pPr marL="1920011" indent="0">
              <a:buNone/>
              <a:defRPr sz="11759"/>
            </a:lvl2pPr>
            <a:lvl3pPr marL="3840023" indent="0">
              <a:buNone/>
              <a:defRPr sz="10079"/>
            </a:lvl3pPr>
            <a:lvl4pPr marL="5760034" indent="0">
              <a:buNone/>
              <a:defRPr sz="8399"/>
            </a:lvl4pPr>
            <a:lvl5pPr marL="7680046" indent="0">
              <a:buNone/>
              <a:defRPr sz="8399"/>
            </a:lvl5pPr>
            <a:lvl6pPr marL="9600057" indent="0">
              <a:buNone/>
              <a:defRPr sz="8399"/>
            </a:lvl6pPr>
            <a:lvl7pPr marL="11520068" indent="0">
              <a:buNone/>
              <a:defRPr sz="8399"/>
            </a:lvl7pPr>
            <a:lvl8pPr marL="13440080" indent="0">
              <a:buNone/>
              <a:defRPr sz="8399"/>
            </a:lvl8pPr>
            <a:lvl9pPr marL="15360091" indent="0">
              <a:buNone/>
              <a:defRPr sz="8399"/>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3526674" y="8640127"/>
            <a:ext cx="16513347" cy="16006905"/>
          </a:xfrm>
        </p:spPr>
        <p:txBody>
          <a:bodyPr/>
          <a:lstStyle>
            <a:lvl1pPr marL="0" indent="0">
              <a:buNone/>
              <a:defRPr sz="6719"/>
            </a:lvl1pPr>
            <a:lvl2pPr marL="1920011" indent="0">
              <a:buNone/>
              <a:defRPr sz="5879"/>
            </a:lvl2pPr>
            <a:lvl3pPr marL="3840023" indent="0">
              <a:buNone/>
              <a:defRPr sz="5039"/>
            </a:lvl3pPr>
            <a:lvl4pPr marL="5760034" indent="0">
              <a:buNone/>
              <a:defRPr sz="4200"/>
            </a:lvl4pPr>
            <a:lvl5pPr marL="7680046" indent="0">
              <a:buNone/>
              <a:defRPr sz="4200"/>
            </a:lvl5pPr>
            <a:lvl6pPr marL="9600057" indent="0">
              <a:buNone/>
              <a:defRPr sz="4200"/>
            </a:lvl6pPr>
            <a:lvl7pPr marL="11520068" indent="0">
              <a:buNone/>
              <a:defRPr sz="4200"/>
            </a:lvl7pPr>
            <a:lvl8pPr marL="13440080" indent="0">
              <a:buNone/>
              <a:defRPr sz="4200"/>
            </a:lvl8pPr>
            <a:lvl9pPr marL="15360091" indent="0">
              <a:buNone/>
              <a:defRPr sz="42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60E320DA-64B4-4A9F-934F-1F3821EB82CF}" type="datetimeFigureOut">
              <a:rPr lang="fr-BE" smtClean="0"/>
              <a:t>25-05-20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A5C4132-C42A-4BC2-8149-E19017620446}" type="slidenum">
              <a:rPr lang="fr-BE" smtClean="0"/>
              <a:t>‹N°›</a:t>
            </a:fld>
            <a:endParaRPr lang="fr-BE"/>
          </a:p>
        </p:txBody>
      </p:sp>
    </p:spTree>
    <p:extLst>
      <p:ext uri="{BB962C8B-B14F-4D97-AF65-F5344CB8AC3E}">
        <p14:creationId xmlns:p14="http://schemas.microsoft.com/office/powerpoint/2010/main" val="323692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004" y="1533358"/>
            <a:ext cx="44160043" cy="5566751"/>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3520004" y="7666780"/>
            <a:ext cx="44160043" cy="18273605"/>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3520004" y="26693729"/>
            <a:ext cx="11520011" cy="1533356"/>
          </a:xfrm>
          <a:prstGeom prst="rect">
            <a:avLst/>
          </a:prstGeom>
        </p:spPr>
        <p:txBody>
          <a:bodyPr vert="horz" lIns="91440" tIns="45720" rIns="91440" bIns="45720" rtlCol="0" anchor="ctr"/>
          <a:lstStyle>
            <a:lvl1pPr algn="l">
              <a:defRPr sz="5039">
                <a:solidFill>
                  <a:schemeClr val="tx1">
                    <a:tint val="75000"/>
                  </a:schemeClr>
                </a:solidFill>
              </a:defRPr>
            </a:lvl1pPr>
          </a:lstStyle>
          <a:p>
            <a:fld id="{60E320DA-64B4-4A9F-934F-1F3821EB82CF}" type="datetimeFigureOut">
              <a:rPr lang="fr-BE" smtClean="0"/>
              <a:t>25-05-20</a:t>
            </a:fld>
            <a:endParaRPr lang="fr-BE"/>
          </a:p>
        </p:txBody>
      </p:sp>
      <p:sp>
        <p:nvSpPr>
          <p:cNvPr id="5" name="Footer Placeholder 4"/>
          <p:cNvSpPr>
            <a:spLocks noGrp="1"/>
          </p:cNvSpPr>
          <p:nvPr>
            <p:ph type="ftr" sz="quarter" idx="3"/>
          </p:nvPr>
        </p:nvSpPr>
        <p:spPr>
          <a:xfrm>
            <a:off x="16960017" y="26693729"/>
            <a:ext cx="17280017" cy="1533356"/>
          </a:xfrm>
          <a:prstGeom prst="rect">
            <a:avLst/>
          </a:prstGeom>
        </p:spPr>
        <p:txBody>
          <a:bodyPr vert="horz" lIns="91440" tIns="45720" rIns="91440" bIns="45720" rtlCol="0" anchor="ctr"/>
          <a:lstStyle>
            <a:lvl1pPr algn="ctr">
              <a:defRPr sz="5039">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36160035" y="26693729"/>
            <a:ext cx="11520011" cy="1533356"/>
          </a:xfrm>
          <a:prstGeom prst="rect">
            <a:avLst/>
          </a:prstGeom>
        </p:spPr>
        <p:txBody>
          <a:bodyPr vert="horz" lIns="91440" tIns="45720" rIns="91440" bIns="45720" rtlCol="0" anchor="ctr"/>
          <a:lstStyle>
            <a:lvl1pPr algn="r">
              <a:defRPr sz="5039">
                <a:solidFill>
                  <a:schemeClr val="tx1">
                    <a:tint val="75000"/>
                  </a:schemeClr>
                </a:solidFill>
              </a:defRPr>
            </a:lvl1pPr>
          </a:lstStyle>
          <a:p>
            <a:fld id="{3A5C4132-C42A-4BC2-8149-E19017620446}" type="slidenum">
              <a:rPr lang="fr-BE" smtClean="0"/>
              <a:t>‹N°›</a:t>
            </a:fld>
            <a:endParaRPr lang="fr-BE"/>
          </a:p>
        </p:txBody>
      </p:sp>
    </p:spTree>
    <p:extLst>
      <p:ext uri="{BB962C8B-B14F-4D97-AF65-F5344CB8AC3E}">
        <p14:creationId xmlns:p14="http://schemas.microsoft.com/office/powerpoint/2010/main" val="37055864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840023" rtl="0" eaLnBrk="1" latinLnBrk="0" hangingPunct="1">
        <a:lnSpc>
          <a:spcPct val="90000"/>
        </a:lnSpc>
        <a:spcBef>
          <a:spcPct val="0"/>
        </a:spcBef>
        <a:buNone/>
        <a:defRPr sz="18478" kern="1200">
          <a:solidFill>
            <a:schemeClr val="tx1"/>
          </a:solidFill>
          <a:latin typeface="+mj-lt"/>
          <a:ea typeface="+mj-ea"/>
          <a:cs typeface="+mj-cs"/>
        </a:defRPr>
      </a:lvl1pPr>
    </p:titleStyle>
    <p:bodyStyle>
      <a:lvl1pPr marL="960006" indent="-960006" algn="l" defTabSz="3840023" rtl="0" eaLnBrk="1" latinLnBrk="0" hangingPunct="1">
        <a:lnSpc>
          <a:spcPct val="90000"/>
        </a:lnSpc>
        <a:spcBef>
          <a:spcPts val="4200"/>
        </a:spcBef>
        <a:buFont typeface="Arial" panose="020B0604020202020204" pitchFamily="34" charset="0"/>
        <a:buChar char="•"/>
        <a:defRPr sz="11759" kern="1200">
          <a:solidFill>
            <a:schemeClr val="tx1"/>
          </a:solidFill>
          <a:latin typeface="+mn-lt"/>
          <a:ea typeface="+mn-ea"/>
          <a:cs typeface="+mn-cs"/>
        </a:defRPr>
      </a:lvl1pPr>
      <a:lvl2pPr marL="2880017" indent="-960006" algn="l" defTabSz="3840023" rtl="0" eaLnBrk="1" latinLnBrk="0" hangingPunct="1">
        <a:lnSpc>
          <a:spcPct val="90000"/>
        </a:lnSpc>
        <a:spcBef>
          <a:spcPts val="2100"/>
        </a:spcBef>
        <a:buFont typeface="Arial" panose="020B0604020202020204" pitchFamily="34" charset="0"/>
        <a:buChar char="•"/>
        <a:defRPr sz="10079" kern="1200">
          <a:solidFill>
            <a:schemeClr val="tx1"/>
          </a:solidFill>
          <a:latin typeface="+mn-lt"/>
          <a:ea typeface="+mn-ea"/>
          <a:cs typeface="+mn-cs"/>
        </a:defRPr>
      </a:lvl2pPr>
      <a:lvl3pPr marL="4800029" indent="-960006" algn="l" defTabSz="3840023" rtl="0" eaLnBrk="1" latinLnBrk="0" hangingPunct="1">
        <a:lnSpc>
          <a:spcPct val="90000"/>
        </a:lnSpc>
        <a:spcBef>
          <a:spcPts val="2100"/>
        </a:spcBef>
        <a:buFont typeface="Arial" panose="020B0604020202020204" pitchFamily="34" charset="0"/>
        <a:buChar char="•"/>
        <a:defRPr sz="8399" kern="1200">
          <a:solidFill>
            <a:schemeClr val="tx1"/>
          </a:solidFill>
          <a:latin typeface="+mn-lt"/>
          <a:ea typeface="+mn-ea"/>
          <a:cs typeface="+mn-cs"/>
        </a:defRPr>
      </a:lvl3pPr>
      <a:lvl4pPr marL="6720040"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4pPr>
      <a:lvl5pPr marL="8640051"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5pPr>
      <a:lvl6pPr marL="10560063"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6pPr>
      <a:lvl7pPr marL="12480074"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7pPr>
      <a:lvl8pPr marL="14400086"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8pPr>
      <a:lvl9pPr marL="16320097"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9pPr>
    </p:bodyStyle>
    <p:otherStyle>
      <a:defPPr>
        <a:defRPr lang="en-US"/>
      </a:defPPr>
      <a:lvl1pPr marL="0" algn="l" defTabSz="3840023" rtl="0" eaLnBrk="1" latinLnBrk="0" hangingPunct="1">
        <a:defRPr sz="7559" kern="1200">
          <a:solidFill>
            <a:schemeClr val="tx1"/>
          </a:solidFill>
          <a:latin typeface="+mn-lt"/>
          <a:ea typeface="+mn-ea"/>
          <a:cs typeface="+mn-cs"/>
        </a:defRPr>
      </a:lvl1pPr>
      <a:lvl2pPr marL="1920011" algn="l" defTabSz="3840023" rtl="0" eaLnBrk="1" latinLnBrk="0" hangingPunct="1">
        <a:defRPr sz="7559" kern="1200">
          <a:solidFill>
            <a:schemeClr val="tx1"/>
          </a:solidFill>
          <a:latin typeface="+mn-lt"/>
          <a:ea typeface="+mn-ea"/>
          <a:cs typeface="+mn-cs"/>
        </a:defRPr>
      </a:lvl2pPr>
      <a:lvl3pPr marL="3840023" algn="l" defTabSz="3840023" rtl="0" eaLnBrk="1" latinLnBrk="0" hangingPunct="1">
        <a:defRPr sz="7559" kern="1200">
          <a:solidFill>
            <a:schemeClr val="tx1"/>
          </a:solidFill>
          <a:latin typeface="+mn-lt"/>
          <a:ea typeface="+mn-ea"/>
          <a:cs typeface="+mn-cs"/>
        </a:defRPr>
      </a:lvl3pPr>
      <a:lvl4pPr marL="5760034" algn="l" defTabSz="3840023" rtl="0" eaLnBrk="1" latinLnBrk="0" hangingPunct="1">
        <a:defRPr sz="7559" kern="1200">
          <a:solidFill>
            <a:schemeClr val="tx1"/>
          </a:solidFill>
          <a:latin typeface="+mn-lt"/>
          <a:ea typeface="+mn-ea"/>
          <a:cs typeface="+mn-cs"/>
        </a:defRPr>
      </a:lvl4pPr>
      <a:lvl5pPr marL="7680046" algn="l" defTabSz="3840023" rtl="0" eaLnBrk="1" latinLnBrk="0" hangingPunct="1">
        <a:defRPr sz="7559" kern="1200">
          <a:solidFill>
            <a:schemeClr val="tx1"/>
          </a:solidFill>
          <a:latin typeface="+mn-lt"/>
          <a:ea typeface="+mn-ea"/>
          <a:cs typeface="+mn-cs"/>
        </a:defRPr>
      </a:lvl5pPr>
      <a:lvl6pPr marL="9600057" algn="l" defTabSz="3840023" rtl="0" eaLnBrk="1" latinLnBrk="0" hangingPunct="1">
        <a:defRPr sz="7559" kern="1200">
          <a:solidFill>
            <a:schemeClr val="tx1"/>
          </a:solidFill>
          <a:latin typeface="+mn-lt"/>
          <a:ea typeface="+mn-ea"/>
          <a:cs typeface="+mn-cs"/>
        </a:defRPr>
      </a:lvl6pPr>
      <a:lvl7pPr marL="11520068" algn="l" defTabSz="3840023" rtl="0" eaLnBrk="1" latinLnBrk="0" hangingPunct="1">
        <a:defRPr sz="7559" kern="1200">
          <a:solidFill>
            <a:schemeClr val="tx1"/>
          </a:solidFill>
          <a:latin typeface="+mn-lt"/>
          <a:ea typeface="+mn-ea"/>
          <a:cs typeface="+mn-cs"/>
        </a:defRPr>
      </a:lvl7pPr>
      <a:lvl8pPr marL="13440080" algn="l" defTabSz="3840023" rtl="0" eaLnBrk="1" latinLnBrk="0" hangingPunct="1">
        <a:defRPr sz="7559" kern="1200">
          <a:solidFill>
            <a:schemeClr val="tx1"/>
          </a:solidFill>
          <a:latin typeface="+mn-lt"/>
          <a:ea typeface="+mn-ea"/>
          <a:cs typeface="+mn-cs"/>
        </a:defRPr>
      </a:lvl8pPr>
      <a:lvl9pPr marL="15360091" algn="l" defTabSz="3840023" rtl="0" eaLnBrk="1" latinLnBrk="0" hangingPunct="1">
        <a:defRPr sz="75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13" Type="http://schemas.microsoft.com/office/2007/relationships/diagramDrawing" Target="../diagrams/drawing1.xml"/><Relationship Id="rId18" Type="http://schemas.openxmlformats.org/officeDocument/2006/relationships/image" Target="../media/image7.tmp"/><Relationship Id="rId3" Type="http://schemas.openxmlformats.org/officeDocument/2006/relationships/slideLayout" Target="../slideLayouts/slideLayout1.xml"/><Relationship Id="rId21" Type="http://schemas.openxmlformats.org/officeDocument/2006/relationships/chart" Target="../charts/chart5.xml"/><Relationship Id="rId7" Type="http://schemas.openxmlformats.org/officeDocument/2006/relationships/image" Target="../media/image2.jpg"/><Relationship Id="rId12" Type="http://schemas.openxmlformats.org/officeDocument/2006/relationships/diagramColors" Target="../diagrams/colors1.xml"/><Relationship Id="rId17" Type="http://schemas.openxmlformats.org/officeDocument/2006/relationships/image" Target="../media/image6.jpeg"/><Relationship Id="rId25" Type="http://schemas.openxmlformats.org/officeDocument/2006/relationships/image" Target="../media/image10.png"/><Relationship Id="rId2" Type="http://schemas.openxmlformats.org/officeDocument/2006/relationships/audio" Target="../media/media1.WMA"/><Relationship Id="rId16" Type="http://schemas.openxmlformats.org/officeDocument/2006/relationships/image" Target="../media/image6.png"/><Relationship Id="rId20" Type="http://schemas.openxmlformats.org/officeDocument/2006/relationships/chart" Target="../charts/chart4.xml"/><Relationship Id="rId1" Type="http://schemas.microsoft.com/office/2007/relationships/media" Target="../media/media1.WMA"/><Relationship Id="rId6" Type="http://schemas.openxmlformats.org/officeDocument/2006/relationships/chart" Target="../charts/chart2.xml"/><Relationship Id="rId11" Type="http://schemas.openxmlformats.org/officeDocument/2006/relationships/diagramQuickStyle" Target="../diagrams/quickStyle1.xml"/><Relationship Id="rId24" Type="http://schemas.openxmlformats.org/officeDocument/2006/relationships/image" Target="../media/image9.png"/><Relationship Id="rId5" Type="http://schemas.openxmlformats.org/officeDocument/2006/relationships/chart" Target="../charts/chart1.xml"/><Relationship Id="rId15" Type="http://schemas.openxmlformats.org/officeDocument/2006/relationships/image" Target="../media/image5.tmp"/><Relationship Id="rId23" Type="http://schemas.openxmlformats.org/officeDocument/2006/relationships/image" Target="../media/image8.jpg"/><Relationship Id="rId10" Type="http://schemas.openxmlformats.org/officeDocument/2006/relationships/diagramLayout" Target="../diagrams/layout1.xml"/><Relationship Id="rId19" Type="http://schemas.openxmlformats.org/officeDocument/2006/relationships/chart" Target="../charts/chart3.xml"/><Relationship Id="rId4" Type="http://schemas.openxmlformats.org/officeDocument/2006/relationships/image" Target="../media/image1.jpeg"/><Relationship Id="rId9" Type="http://schemas.openxmlformats.org/officeDocument/2006/relationships/diagramData" Target="../diagrams/data1.xml"/><Relationship Id="rId14" Type="http://schemas.openxmlformats.org/officeDocument/2006/relationships/image" Target="../media/image4.tmp"/><Relationship Id="rId22"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22"/>
          <p:cNvSpPr>
            <a:spLocks noChangeArrowheads="1"/>
          </p:cNvSpPr>
          <p:nvPr/>
        </p:nvSpPr>
        <p:spPr bwMode="auto">
          <a:xfrm>
            <a:off x="21884925" y="8483120"/>
            <a:ext cx="29268000" cy="898493"/>
          </a:xfrm>
          <a:prstGeom prst="rect">
            <a:avLst/>
          </a:prstGeom>
          <a:solidFill>
            <a:srgbClr val="4D83BF"/>
          </a:solidFill>
          <a:ln w="3175">
            <a:solidFill>
              <a:schemeClr val="accent1">
                <a:lumMod val="20000"/>
                <a:lumOff val="80000"/>
              </a:schemeClr>
            </a:solidFill>
            <a:miter lim="800000"/>
            <a:headEnd/>
            <a:tailEnd/>
          </a:ln>
          <a:effectLst>
            <a:glow rad="101600">
              <a:schemeClr val="accent5">
                <a:satMod val="175000"/>
                <a:alpha val="40000"/>
              </a:schemeClr>
            </a:glow>
            <a:outerShdw blurRad="50800" dist="38100" dir="2700000" algn="tl" rotWithShape="0">
              <a:prstClr val="black">
                <a:alpha val="40000"/>
              </a:prstClr>
            </a:outerShdw>
          </a:effectLst>
        </p:spPr>
        <p:txBody>
          <a:bodyPr wrap="none" lIns="60923" tIns="31680" rIns="60923" bIns="31680" anchor="ctr"/>
          <a:lstStyle/>
          <a:p>
            <a:pPr algn="ctr">
              <a:defRPr/>
            </a:pPr>
            <a:r>
              <a:rPr lang="fr-BE" sz="4942" b="1" spc="215" dirty="0">
                <a:solidFill>
                  <a:schemeClr val="bg1"/>
                </a:solidFill>
                <a:effectLst>
                  <a:outerShdw blurRad="38100" dist="38100" dir="2700000" algn="tl">
                    <a:srgbClr val="000000">
                      <a:alpha val="43137"/>
                    </a:srgbClr>
                  </a:outerShdw>
                </a:effectLst>
                <a:latin typeface="+mj-lt"/>
              </a:rPr>
              <a:t>RÉSULTATS</a:t>
            </a:r>
            <a:endParaRPr lang="fr-FR" sz="4942" b="1" spc="215" dirty="0">
              <a:solidFill>
                <a:schemeClr val="bg1"/>
              </a:solidFill>
              <a:effectLst>
                <a:outerShdw blurRad="38100" dist="38100" dir="2700000" algn="tl">
                  <a:srgbClr val="000000">
                    <a:alpha val="43137"/>
                  </a:srgbClr>
                </a:outerShdw>
              </a:effectLst>
              <a:latin typeface="+mj-lt"/>
            </a:endParaRPr>
          </a:p>
        </p:txBody>
      </p:sp>
      <p:graphicFrame>
        <p:nvGraphicFramePr>
          <p:cNvPr id="117" name="Tableau 116"/>
          <p:cNvGraphicFramePr>
            <a:graphicFrameLocks noGrp="1"/>
          </p:cNvGraphicFramePr>
          <p:nvPr>
            <p:extLst>
              <p:ext uri="{D42A27DB-BD31-4B8C-83A1-F6EECF244321}">
                <p14:modId xmlns:p14="http://schemas.microsoft.com/office/powerpoint/2010/main" val="3434445398"/>
              </p:ext>
            </p:extLst>
          </p:nvPr>
        </p:nvGraphicFramePr>
        <p:xfrm>
          <a:off x="21935316" y="9424434"/>
          <a:ext cx="29196000" cy="1418282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86404">
                  <a:extLst>
                    <a:ext uri="{9D8B030D-6E8A-4147-A177-3AD203B41FA5}">
                      <a16:colId xmlns:a16="http://schemas.microsoft.com/office/drawing/2014/main" val="973239463"/>
                    </a:ext>
                  </a:extLst>
                </a:gridCol>
                <a:gridCol w="12558872">
                  <a:extLst>
                    <a:ext uri="{9D8B030D-6E8A-4147-A177-3AD203B41FA5}">
                      <a16:colId xmlns:a16="http://schemas.microsoft.com/office/drawing/2014/main" val="1771374615"/>
                    </a:ext>
                  </a:extLst>
                </a:gridCol>
                <a:gridCol w="14050724">
                  <a:extLst>
                    <a:ext uri="{9D8B030D-6E8A-4147-A177-3AD203B41FA5}">
                      <a16:colId xmlns:a16="http://schemas.microsoft.com/office/drawing/2014/main" val="3649902989"/>
                    </a:ext>
                  </a:extLst>
                </a:gridCol>
              </a:tblGrid>
              <a:tr h="883326">
                <a:tc>
                  <a:txBody>
                    <a:bodyPr/>
                    <a:lstStyle/>
                    <a:p>
                      <a:pPr algn="ctr"/>
                      <a:endParaRPr lang="fr-BE" sz="2700" b="0" strike="noStrike" spc="300" baseline="0" dirty="0" smtClean="0">
                        <a:effectLst>
                          <a:outerShdw blurRad="38100" dist="38100" dir="2700000" algn="tl">
                            <a:srgbClr val="000000">
                              <a:alpha val="43137"/>
                            </a:srgbClr>
                          </a:outerShdw>
                        </a:effectLst>
                      </a:endParaRPr>
                    </a:p>
                  </a:txBody>
                  <a:tcPr marL="65215" marR="65215" marT="32607" marB="32607" anchor="ctr">
                    <a:solidFill>
                      <a:srgbClr val="2F5597"/>
                    </a:solidFill>
                  </a:tcPr>
                </a:tc>
                <a:tc>
                  <a:txBody>
                    <a:bodyPr/>
                    <a:lstStyle/>
                    <a:p>
                      <a:pPr marL="0" marR="0" lvl="0" indent="0" algn="ctr" defTabSz="3024012" rtl="0" eaLnBrk="1" fontAlgn="auto" latinLnBrk="0" hangingPunct="1">
                        <a:lnSpc>
                          <a:spcPct val="100000"/>
                        </a:lnSpc>
                        <a:spcBef>
                          <a:spcPts val="0"/>
                        </a:spcBef>
                        <a:spcAft>
                          <a:spcPts val="0"/>
                        </a:spcAft>
                        <a:buClrTx/>
                        <a:buSzTx/>
                        <a:buFontTx/>
                        <a:buNone/>
                        <a:tabLst/>
                        <a:defRPr/>
                      </a:pPr>
                      <a:r>
                        <a:rPr lang="fr-BE" sz="3600" b="0" strike="noStrike" spc="300" baseline="0" dirty="0" smtClean="0">
                          <a:effectLst>
                            <a:outerShdw blurRad="38100" dist="38100" dir="2700000" algn="tl">
                              <a:srgbClr val="000000">
                                <a:alpha val="43137"/>
                              </a:srgbClr>
                            </a:outerShdw>
                          </a:effectLst>
                        </a:rPr>
                        <a:t>T1 (PRÉ-THÉRAPIE)</a:t>
                      </a:r>
                    </a:p>
                  </a:txBody>
                  <a:tcPr marL="65215" marR="65215" marT="32607" marB="32607" anchor="ctr">
                    <a:solidFill>
                      <a:schemeClr val="accent6">
                        <a:lumMod val="75000"/>
                      </a:schemeClr>
                    </a:solidFill>
                  </a:tcPr>
                </a:tc>
                <a:tc>
                  <a:txBody>
                    <a:bodyPr/>
                    <a:lstStyle/>
                    <a:p>
                      <a:pPr algn="ctr"/>
                      <a:r>
                        <a:rPr lang="fr-BE" sz="3600" b="0" strike="noStrike" spc="300" dirty="0" smtClean="0">
                          <a:effectLst>
                            <a:outerShdw blurRad="38100" dist="38100" dir="2700000" algn="tl">
                              <a:srgbClr val="000000">
                                <a:alpha val="43137"/>
                              </a:srgbClr>
                            </a:outerShdw>
                          </a:effectLst>
                        </a:rPr>
                        <a:t>T2 (POST-THÉRAPIE)</a:t>
                      </a:r>
                      <a:endParaRPr lang="fr-BE" sz="3600" b="0" strike="noStrike" spc="300" dirty="0">
                        <a:effectLst>
                          <a:outerShdw blurRad="38100" dist="38100" dir="2700000" algn="tl">
                            <a:srgbClr val="000000">
                              <a:alpha val="43137"/>
                            </a:srgbClr>
                          </a:outerShdw>
                        </a:effectLst>
                      </a:endParaRPr>
                    </a:p>
                  </a:txBody>
                  <a:tcPr marL="65215" marR="65215" marT="32607" marB="32607" anchor="ctr">
                    <a:solidFill>
                      <a:schemeClr val="accent2">
                        <a:lumMod val="75000"/>
                      </a:schemeClr>
                    </a:solidFill>
                  </a:tcPr>
                </a:tc>
                <a:extLst>
                  <a:ext uri="{0D108BD9-81ED-4DB2-BD59-A6C34878D82A}">
                    <a16:rowId xmlns:a16="http://schemas.microsoft.com/office/drawing/2014/main" val="511586053"/>
                  </a:ext>
                </a:extLst>
              </a:tr>
              <a:tr h="3574305">
                <a:tc>
                  <a:txBody>
                    <a:bodyPr/>
                    <a:lstStyle/>
                    <a:p>
                      <a:pPr algn="ctr"/>
                      <a:r>
                        <a:rPr lang="fr-BE" sz="3600" b="1" strike="noStrike" spc="0" baseline="0" dirty="0" smtClean="0">
                          <a:solidFill>
                            <a:schemeClr val="bg1"/>
                          </a:solidFill>
                          <a:effectLst>
                            <a:outerShdw blurRad="38100" dist="38100" dir="2700000" algn="tl">
                              <a:srgbClr val="000000">
                                <a:alpha val="43137"/>
                              </a:srgbClr>
                            </a:outerShdw>
                          </a:effectLst>
                        </a:rPr>
                        <a:t>Évaluation</a:t>
                      </a:r>
                      <a:r>
                        <a:rPr lang="fr-BE" sz="3200" b="0" strike="noStrike" spc="300" baseline="0" dirty="0" smtClean="0">
                          <a:solidFill>
                            <a:schemeClr val="bg1"/>
                          </a:solidFill>
                        </a:rPr>
                        <a:t/>
                      </a:r>
                      <a:br>
                        <a:rPr lang="fr-BE" sz="3200" b="0" strike="noStrike" spc="300" baseline="0" dirty="0" smtClean="0">
                          <a:solidFill>
                            <a:schemeClr val="bg1"/>
                          </a:solidFill>
                        </a:rPr>
                      </a:br>
                      <a:r>
                        <a:rPr lang="fr-BE" sz="1800" b="0" strike="noStrike" spc="300" baseline="0" dirty="0" smtClean="0">
                          <a:solidFill>
                            <a:schemeClr val="bg1"/>
                          </a:solidFill>
                        </a:rPr>
                        <a:t/>
                      </a:r>
                      <a:br>
                        <a:rPr lang="fr-BE" sz="1800" b="0" strike="noStrike" spc="300" baseline="0" dirty="0" smtClean="0">
                          <a:solidFill>
                            <a:schemeClr val="bg1"/>
                          </a:solidFill>
                        </a:rPr>
                      </a:br>
                      <a:r>
                        <a:rPr lang="fr-BE" sz="2400" b="0" i="1" strike="noStrike" spc="0" baseline="0" dirty="0" err="1" smtClean="0">
                          <a:solidFill>
                            <a:schemeClr val="bg1"/>
                          </a:solidFill>
                        </a:rPr>
                        <a:t>MdT</a:t>
                      </a:r>
                      <a:r>
                        <a:rPr lang="fr-BE" sz="2400" b="0" i="1" strike="noStrike" spc="0" baseline="0" dirty="0" smtClean="0">
                          <a:solidFill>
                            <a:schemeClr val="bg1"/>
                          </a:solidFill>
                        </a:rPr>
                        <a:t> phonologique et sémantique</a:t>
                      </a:r>
                    </a:p>
                    <a:p>
                      <a:pPr algn="ctr"/>
                      <a:endParaRPr lang="fr-BE" sz="2400" b="0" i="1" strike="noStrike" spc="0" baseline="0" dirty="0" smtClean="0">
                        <a:solidFill>
                          <a:schemeClr val="bg1"/>
                        </a:solidFill>
                      </a:endParaRPr>
                    </a:p>
                    <a:p>
                      <a:pPr algn="ctr"/>
                      <a:r>
                        <a:rPr lang="fr-BE" sz="2400" b="0" i="1" strike="noStrike" spc="0" baseline="0" dirty="0" smtClean="0">
                          <a:solidFill>
                            <a:schemeClr val="bg1"/>
                          </a:solidFill>
                        </a:rPr>
                        <a:t>Inhibition verbale</a:t>
                      </a:r>
                      <a:endParaRPr lang="fr-BE" sz="3200" b="0" i="1" strike="noStrike" spc="0" baseline="0" dirty="0" smtClean="0">
                        <a:solidFill>
                          <a:schemeClr val="bg1"/>
                        </a:solidFill>
                      </a:endParaRPr>
                    </a:p>
                  </a:txBody>
                  <a:tcPr marL="65215" marR="65215" marT="32607" marB="32607" anchor="ctr">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solidFill>
                      <a:srgbClr val="2F5597"/>
                    </a:solidFill>
                  </a:tcPr>
                </a:tc>
                <a:tc>
                  <a:txBody>
                    <a:bodyPr/>
                    <a:lstStyle/>
                    <a:p>
                      <a:pPr marL="0" indent="0" algn="ctr">
                        <a:buFont typeface="Arial" panose="020B0604020202020204" pitchFamily="34" charset="0"/>
                        <a:buNone/>
                      </a:pPr>
                      <a:endParaRPr lang="fr-BE" sz="3200" strike="noStrike" spc="0" baseline="0" dirty="0" smtClean="0"/>
                    </a:p>
                    <a:p>
                      <a:pPr marL="0" indent="0" algn="ctr">
                        <a:buFont typeface="Arial" panose="020B0604020202020204" pitchFamily="34" charset="0"/>
                        <a:buNone/>
                      </a:pPr>
                      <a:endParaRPr lang="fr-BE" sz="3200" strike="noStrike" spc="0" baseline="0" dirty="0" smtClean="0"/>
                    </a:p>
                    <a:p>
                      <a:pPr marL="0" indent="0" algn="ctr">
                        <a:buFont typeface="Arial" panose="020B0604020202020204" pitchFamily="34" charset="0"/>
                        <a:buNone/>
                      </a:pPr>
                      <a:endParaRPr lang="fr-BE" sz="3200" strike="noStrike" spc="0" baseline="0" dirty="0" smtClean="0"/>
                    </a:p>
                    <a:p>
                      <a:pPr marL="0" indent="0" algn="ctr">
                        <a:buFont typeface="Arial" panose="020B0604020202020204" pitchFamily="34" charset="0"/>
                        <a:buNone/>
                      </a:pPr>
                      <a:endParaRPr lang="fr-BE" sz="3200" strike="noStrike" spc="0" baseline="0" dirty="0" smtClean="0"/>
                    </a:p>
                    <a:p>
                      <a:pPr marL="0" indent="0" algn="ctr">
                        <a:buFont typeface="Arial" panose="020B0604020202020204" pitchFamily="34" charset="0"/>
                        <a:buNone/>
                      </a:pPr>
                      <a:endParaRPr lang="fr-BE" sz="3200" strike="noStrike" spc="0" baseline="0" dirty="0" smtClean="0"/>
                    </a:p>
                    <a:p>
                      <a:pPr marL="0" indent="0" algn="ctr">
                        <a:buFont typeface="Arial" panose="020B0604020202020204" pitchFamily="34" charset="0"/>
                        <a:buNone/>
                      </a:pPr>
                      <a:endParaRPr lang="fr-BE" sz="3200" strike="noStrike" spc="0" baseline="0" dirty="0" smtClean="0"/>
                    </a:p>
                    <a:p>
                      <a:pPr marL="0" indent="0" algn="ctr">
                        <a:buFont typeface="Arial" panose="020B0604020202020204" pitchFamily="34" charset="0"/>
                        <a:buNone/>
                      </a:pPr>
                      <a:endParaRPr lang="fr-BE" sz="3200" strike="noStrike" spc="0" baseline="0" dirty="0" smtClean="0"/>
                    </a:p>
                  </a:txBody>
                  <a:tcPr marL="65215" marR="65215" marT="32607" marB="32607"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solidFill>
                      <a:srgbClr val="EAF2FA"/>
                    </a:solidFill>
                  </a:tcPr>
                </a:tc>
                <a:tc>
                  <a:txBody>
                    <a:bodyPr/>
                    <a:lstStyle/>
                    <a:p>
                      <a:endParaRPr lang="fr-BE" sz="2600" strike="noStrike" spc="0" dirty="0" smtClean="0"/>
                    </a:p>
                  </a:txBody>
                  <a:tcPr marL="65215" marR="65215" marT="32607" marB="32607">
                    <a:lnL w="12700" cap="flat" cmpd="sng" algn="ctr">
                      <a:solidFill>
                        <a:schemeClr val="accent1">
                          <a:lumMod val="40000"/>
                          <a:lumOff val="60000"/>
                        </a:schemeClr>
                      </a:solidFill>
                      <a:prstDash val="solid"/>
                      <a:round/>
                      <a:headEnd type="none" w="med" len="med"/>
                      <a:tailEnd type="none" w="med" len="med"/>
                    </a:lnL>
                    <a:lnB w="12700" cap="flat" cmpd="sng" algn="ctr">
                      <a:solidFill>
                        <a:schemeClr val="accent1">
                          <a:lumMod val="40000"/>
                          <a:lumOff val="60000"/>
                        </a:schemeClr>
                      </a:solidFill>
                      <a:prstDash val="solid"/>
                      <a:round/>
                      <a:headEnd type="none" w="med" len="med"/>
                      <a:tailEnd type="none" w="med" len="med"/>
                    </a:lnB>
                    <a:solidFill>
                      <a:srgbClr val="EAF2FA"/>
                    </a:solidFill>
                  </a:tcPr>
                </a:tc>
                <a:extLst>
                  <a:ext uri="{0D108BD9-81ED-4DB2-BD59-A6C34878D82A}">
                    <a16:rowId xmlns:a16="http://schemas.microsoft.com/office/drawing/2014/main" val="1748833758"/>
                  </a:ext>
                </a:extLst>
              </a:tr>
              <a:tr h="3822974">
                <a:tc>
                  <a:txBody>
                    <a:bodyPr/>
                    <a:lstStyle/>
                    <a:p>
                      <a:pPr algn="ctr"/>
                      <a:r>
                        <a:rPr lang="fr-BE" sz="3600" b="1" strike="noStrike" spc="0" dirty="0" smtClean="0">
                          <a:solidFill>
                            <a:schemeClr val="bg1"/>
                          </a:solidFill>
                          <a:effectLst>
                            <a:outerShdw blurRad="38100" dist="38100" dir="2700000" algn="tl">
                              <a:srgbClr val="000000">
                                <a:alpha val="43137"/>
                              </a:srgbClr>
                            </a:outerShdw>
                          </a:effectLst>
                        </a:rPr>
                        <a:t>Lignes de base</a:t>
                      </a:r>
                      <a:endParaRPr lang="fr-BE" sz="3600" b="1" strike="noStrike" spc="0" dirty="0">
                        <a:solidFill>
                          <a:schemeClr val="bg1"/>
                        </a:solidFill>
                        <a:effectLst>
                          <a:outerShdw blurRad="38100" dist="38100" dir="2700000" algn="tl">
                            <a:srgbClr val="000000">
                              <a:alpha val="43137"/>
                            </a:srgbClr>
                          </a:outerShdw>
                        </a:effectLst>
                      </a:endParaRPr>
                    </a:p>
                  </a:txBody>
                  <a:tcPr marL="65215" marR="65215" marT="32607" marB="32607" anchor="ctr">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2F5597"/>
                    </a:solidFill>
                  </a:tcPr>
                </a:tc>
                <a:tc>
                  <a:txBody>
                    <a:bodyPr/>
                    <a:lstStyle/>
                    <a:p>
                      <a:pPr marL="0" marR="0" lvl="0" indent="0" algn="ctr" defTabSz="302401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BE" sz="2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ctr" defTabSz="302401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BE" sz="2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ctr" defTabSz="302401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BE" sz="2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ctr" defTabSz="302401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BE" sz="2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ctr" defTabSz="302401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BE" sz="2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ctr" defTabSz="302401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BE" sz="2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ctr" defTabSz="302401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BE" sz="2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endParaRPr>
                    </a:p>
                  </a:txBody>
                  <a:tcPr marL="65215" marR="65215" marT="32607" marB="32607"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EAF2FA"/>
                    </a:solidFill>
                  </a:tcPr>
                </a:tc>
                <a:tc>
                  <a:txBody>
                    <a:bodyPr/>
                    <a:lstStyle/>
                    <a:p>
                      <a:pPr marL="0" marR="0" lvl="0" indent="0" algn="just" defTabSz="30240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BE" sz="2600" strike="noStrike" spc="0" baseline="0" dirty="0" smtClean="0"/>
                    </a:p>
                  </a:txBody>
                  <a:tcPr marL="65215" marR="65215" marT="32607" marB="32607" anchor="ct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EAF2FA"/>
                    </a:solidFill>
                  </a:tcPr>
                </a:tc>
                <a:extLst>
                  <a:ext uri="{0D108BD9-81ED-4DB2-BD59-A6C34878D82A}">
                    <a16:rowId xmlns:a16="http://schemas.microsoft.com/office/drawing/2014/main" val="1715595064"/>
                  </a:ext>
                </a:extLst>
              </a:tr>
              <a:tr h="5902220">
                <a:tc>
                  <a:txBody>
                    <a:bodyPr/>
                    <a:lstStyle/>
                    <a:p>
                      <a:pPr algn="ctr"/>
                      <a:r>
                        <a:rPr lang="fr-BE" sz="3600" b="1" strike="noStrike" spc="0" dirty="0" smtClean="0">
                          <a:solidFill>
                            <a:schemeClr val="bg1"/>
                          </a:solidFill>
                          <a:effectLst>
                            <a:outerShdw blurRad="38100" dist="38100" dir="2700000" algn="tl">
                              <a:srgbClr val="000000">
                                <a:alpha val="43137"/>
                              </a:srgbClr>
                            </a:outerShdw>
                          </a:effectLst>
                        </a:rPr>
                        <a:t>IRM</a:t>
                      </a:r>
                      <a:endParaRPr lang="fr-BE" sz="3600" b="1" strike="noStrike" spc="0" dirty="0">
                        <a:solidFill>
                          <a:schemeClr val="bg1"/>
                        </a:solidFill>
                        <a:effectLst>
                          <a:outerShdw blurRad="38100" dist="38100" dir="2700000" algn="tl">
                            <a:srgbClr val="000000">
                              <a:alpha val="43137"/>
                            </a:srgbClr>
                          </a:outerShdw>
                        </a:effectLst>
                      </a:endParaRPr>
                    </a:p>
                  </a:txBody>
                  <a:tcPr marL="65215" marR="65215" marT="32607" marB="32607" anchor="ctr">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solidFill>
                      <a:srgbClr val="2F5597"/>
                    </a:solidFill>
                  </a:tcPr>
                </a:tc>
                <a:tc>
                  <a:txBody>
                    <a:bodyPr/>
                    <a:lstStyle/>
                    <a:p>
                      <a:pPr marL="0" marR="0" lvl="0" indent="0" algn="ctr" defTabSz="302401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BE" sz="2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ctr" defTabSz="302401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BE" sz="2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ctr" defTabSz="302401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BE" sz="2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ctr" defTabSz="302401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BE" sz="2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ctr" defTabSz="302401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BE" sz="2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ctr" defTabSz="302401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BE" sz="2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ctr" defTabSz="302401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BE" sz="2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ctr" defTabSz="302401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BE" sz="2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endParaRPr>
                    </a:p>
                  </a:txBody>
                  <a:tcPr marL="65215" marR="65215" marT="32607" marB="32607"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solidFill>
                      <a:schemeClr val="tx1"/>
                    </a:solidFill>
                  </a:tcPr>
                </a:tc>
                <a:tc>
                  <a:txBody>
                    <a:bodyPr/>
                    <a:lstStyle/>
                    <a:p>
                      <a:pPr marL="0" marR="0" lvl="0" indent="0" algn="just" defTabSz="30240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BE" sz="2600" strike="noStrike" spc="0" baseline="0" dirty="0" smtClean="0"/>
                    </a:p>
                  </a:txBody>
                  <a:tcPr marL="65215" marR="65215" marT="32607" marB="32607" anchor="ct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solidFill>
                      <a:schemeClr val="tx1"/>
                    </a:solidFill>
                  </a:tcPr>
                </a:tc>
                <a:extLst>
                  <a:ext uri="{0D108BD9-81ED-4DB2-BD59-A6C34878D82A}">
                    <a16:rowId xmlns:a16="http://schemas.microsoft.com/office/drawing/2014/main" val="4043957597"/>
                  </a:ext>
                </a:extLst>
              </a:tr>
            </a:tbl>
          </a:graphicData>
        </a:graphic>
      </p:graphicFrame>
      <p:sp>
        <p:nvSpPr>
          <p:cNvPr id="7" name="Rectangle 6"/>
          <p:cNvSpPr/>
          <p:nvPr/>
        </p:nvSpPr>
        <p:spPr>
          <a:xfrm>
            <a:off x="39688" y="22522"/>
            <a:ext cx="51120675" cy="2546368"/>
          </a:xfrm>
          <a:prstGeom prst="rect">
            <a:avLst/>
          </a:prstGeom>
          <a:solidFill>
            <a:srgbClr val="E0F5FA"/>
          </a:solidFill>
          <a:ln>
            <a:solidFill>
              <a:schemeClr val="accent1">
                <a:lumMod val="40000"/>
                <a:lumOff val="60000"/>
              </a:schemeClr>
            </a:solidFill>
          </a:ln>
          <a:effectLst>
            <a:outerShdw blurRad="50800" dist="114300" dir="3000000" algn="t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853" dirty="0"/>
          </a:p>
        </p:txBody>
      </p:sp>
      <p:sp>
        <p:nvSpPr>
          <p:cNvPr id="5" name="ZoneTexte 4"/>
          <p:cNvSpPr txBox="1"/>
          <p:nvPr/>
        </p:nvSpPr>
        <p:spPr>
          <a:xfrm>
            <a:off x="1616821" y="319642"/>
            <a:ext cx="46290076" cy="2120103"/>
          </a:xfrm>
          <a:prstGeom prst="rect">
            <a:avLst/>
          </a:prstGeom>
          <a:noFill/>
        </p:spPr>
        <p:txBody>
          <a:bodyPr wrap="square">
            <a:spAutoFit/>
          </a:bodyPr>
          <a:lstStyle/>
          <a:p>
            <a:pPr algn="ctr">
              <a:defRPr/>
            </a:pPr>
            <a:r>
              <a:rPr lang="fr-BE" sz="6500" dirty="0">
                <a:effectLst>
                  <a:outerShdw blurRad="38100" dist="38100" dir="2700000" algn="tl">
                    <a:srgbClr val="000000">
                      <a:alpha val="43137"/>
                    </a:srgbClr>
                  </a:outerShdw>
                </a:effectLst>
                <a:latin typeface="+mj-lt"/>
              </a:rPr>
              <a:t>Évaluation des effets de la prise en charge </a:t>
            </a:r>
            <a:r>
              <a:rPr lang="fr-BE" sz="6500" dirty="0" smtClean="0">
                <a:effectLst>
                  <a:outerShdw blurRad="38100" dist="38100" dir="2700000" algn="tl">
                    <a:srgbClr val="000000">
                      <a:alpha val="43137"/>
                    </a:srgbClr>
                  </a:outerShdw>
                </a:effectLst>
                <a:latin typeface="+mj-lt"/>
              </a:rPr>
              <a:t>des troubles du contrôle </a:t>
            </a:r>
            <a:r>
              <a:rPr lang="fr-BE" sz="6500" dirty="0">
                <a:effectLst>
                  <a:outerShdw blurRad="38100" dist="38100" dir="2700000" algn="tl">
                    <a:srgbClr val="000000">
                      <a:alpha val="43137"/>
                    </a:srgbClr>
                  </a:outerShdw>
                </a:effectLst>
                <a:latin typeface="+mj-lt"/>
              </a:rPr>
              <a:t>phonologique et sémantique</a:t>
            </a:r>
            <a:br>
              <a:rPr lang="fr-BE" sz="6500" dirty="0">
                <a:effectLst>
                  <a:outerShdw blurRad="38100" dist="38100" dir="2700000" algn="tl">
                    <a:srgbClr val="000000">
                      <a:alpha val="43137"/>
                    </a:srgbClr>
                  </a:outerShdw>
                </a:effectLst>
                <a:latin typeface="+mj-lt"/>
              </a:rPr>
            </a:br>
            <a:r>
              <a:rPr lang="fr-BE" sz="6500" dirty="0">
                <a:effectLst>
                  <a:outerShdw blurRad="38100" dist="38100" dir="2700000" algn="tl">
                    <a:srgbClr val="000000">
                      <a:alpha val="43137"/>
                    </a:srgbClr>
                  </a:outerShdw>
                </a:effectLst>
                <a:latin typeface="+mj-lt"/>
              </a:rPr>
              <a:t>auprès du patient aphasique : une </a:t>
            </a:r>
            <a:r>
              <a:rPr lang="fr-BE" sz="6500" dirty="0" smtClean="0">
                <a:effectLst>
                  <a:outerShdw blurRad="38100" dist="38100" dir="2700000" algn="tl">
                    <a:srgbClr val="000000">
                      <a:alpha val="43137"/>
                    </a:srgbClr>
                  </a:outerShdw>
                </a:effectLst>
                <a:latin typeface="+mj-lt"/>
              </a:rPr>
              <a:t>approche par </a:t>
            </a:r>
            <a:r>
              <a:rPr lang="fr-BE" sz="6500" dirty="0" err="1" smtClean="0">
                <a:effectLst>
                  <a:outerShdw blurRad="38100" dist="38100" dir="2700000" algn="tl">
                    <a:srgbClr val="000000">
                      <a:alpha val="43137"/>
                    </a:srgbClr>
                  </a:outerShdw>
                </a:effectLst>
                <a:latin typeface="+mj-lt"/>
              </a:rPr>
              <a:t>IRMf</a:t>
            </a:r>
            <a:endParaRPr lang="fr-BE" sz="6500" dirty="0">
              <a:effectLst>
                <a:outerShdw blurRad="38100" dist="38100" dir="2700000" algn="tl">
                  <a:srgbClr val="000000">
                    <a:alpha val="43137"/>
                  </a:srgbClr>
                </a:outerShdw>
              </a:effectLst>
            </a:endParaRPr>
          </a:p>
        </p:txBody>
      </p:sp>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l="9705" t="11529" r="10289" b="13284"/>
          <a:stretch/>
        </p:blipFill>
        <p:spPr>
          <a:xfrm>
            <a:off x="438384" y="3013296"/>
            <a:ext cx="5526868" cy="2519179"/>
          </a:xfrm>
          <a:prstGeom prst="rect">
            <a:avLst/>
          </a:prstGeom>
        </p:spPr>
      </p:pic>
      <p:sp>
        <p:nvSpPr>
          <p:cNvPr id="10" name="Rectangle 9"/>
          <p:cNvSpPr/>
          <p:nvPr/>
        </p:nvSpPr>
        <p:spPr>
          <a:xfrm>
            <a:off x="45300900" y="-40556"/>
            <a:ext cx="5904000" cy="5868000"/>
          </a:xfrm>
          <a:prstGeom prst="rect">
            <a:avLst/>
          </a:prstGeom>
          <a:solidFill>
            <a:schemeClr val="accent5">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sp>
        <p:nvSpPr>
          <p:cNvPr id="26" name="Rectangle 25"/>
          <p:cNvSpPr/>
          <p:nvPr/>
        </p:nvSpPr>
        <p:spPr>
          <a:xfrm>
            <a:off x="44779" y="5871743"/>
            <a:ext cx="51120000" cy="2445171"/>
          </a:xfrm>
          <a:prstGeom prst="rect">
            <a:avLst/>
          </a:prstGeom>
          <a:solidFill>
            <a:srgbClr val="F2F2F2"/>
          </a:solidFill>
          <a:ln>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3102" algn="just"/>
            <a:endParaRPr lang="fr-BE" sz="2979" dirty="0">
              <a:solidFill>
                <a:schemeClr val="tx1"/>
              </a:solidFill>
            </a:endParaRPr>
          </a:p>
        </p:txBody>
      </p:sp>
      <p:sp>
        <p:nvSpPr>
          <p:cNvPr id="30" name="Rectangle 29"/>
          <p:cNvSpPr/>
          <p:nvPr/>
        </p:nvSpPr>
        <p:spPr>
          <a:xfrm>
            <a:off x="79380" y="24389526"/>
            <a:ext cx="50971991" cy="3077435"/>
          </a:xfrm>
          <a:prstGeom prst="rect">
            <a:avLst/>
          </a:prstGeom>
          <a:solidFill>
            <a:schemeClr val="bg1">
              <a:lumMod val="9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sz="4874" dirty="0">
              <a:latin typeface="Times New Roman" panose="02020603050405020304" pitchFamily="18" charset="0"/>
              <a:cs typeface="Times New Roman" panose="02020603050405020304" pitchFamily="18" charset="0"/>
            </a:endParaRPr>
          </a:p>
        </p:txBody>
      </p:sp>
      <p:sp>
        <p:nvSpPr>
          <p:cNvPr id="31" name="ZoneTexte 30"/>
          <p:cNvSpPr txBox="1"/>
          <p:nvPr/>
        </p:nvSpPr>
        <p:spPr>
          <a:xfrm>
            <a:off x="483753" y="6152683"/>
            <a:ext cx="50432099" cy="2673173"/>
          </a:xfrm>
          <a:prstGeom prst="rect">
            <a:avLst/>
          </a:prstGeom>
          <a:noFill/>
        </p:spPr>
        <p:txBody>
          <a:bodyPr wrap="square" rtlCol="0">
            <a:spAutoFit/>
          </a:bodyPr>
          <a:lstStyle/>
          <a:p>
            <a:pPr marL="73102" algn="just"/>
            <a:r>
              <a:rPr lang="fr-BE" sz="4193" dirty="0"/>
              <a:t>Les patients aphasiques peuvent présenter des déficits de contrôle langagier phonologique et/ou sémantique, caractérisés par des difficultés d’inhibition verbale et mémoire de travail (</a:t>
            </a:r>
            <a:r>
              <a:rPr lang="fr-BE" sz="4193" dirty="0" err="1"/>
              <a:t>MdT</a:t>
            </a:r>
            <a:r>
              <a:rPr lang="fr-BE" sz="4193" dirty="0"/>
              <a:t>) verbale</a:t>
            </a:r>
            <a:r>
              <a:rPr lang="fr-BE" sz="4193" baseline="30000" dirty="0">
                <a:latin typeface="Calibri" pitchFamily="34" charset="0"/>
                <a:cs typeface="Times New Roman" pitchFamily="18" charset="0"/>
              </a:rPr>
              <a:t> 1,2,3</a:t>
            </a:r>
            <a:r>
              <a:rPr lang="fr-BE" sz="4193" dirty="0"/>
              <a:t>. Il existe actuellement peu de prises en charge validées pour ce type de trouble, et peu d’études se sont intéressées à la réorganisation cérébrale post-thérapie potentielle pouvant être observée via l’</a:t>
            </a:r>
            <a:r>
              <a:rPr lang="fr-BE" sz="4193" dirty="0" err="1"/>
              <a:t>IRMf</a:t>
            </a:r>
            <a:r>
              <a:rPr lang="fr-BE" sz="4193" dirty="0"/>
              <a:t>. </a:t>
            </a:r>
            <a:r>
              <a:rPr lang="fr-BE" sz="4193" b="1" dirty="0"/>
              <a:t>OBJECTIF </a:t>
            </a:r>
            <a:r>
              <a:rPr lang="fr-BE" sz="4193" dirty="0"/>
              <a:t>de cette étude de cas : examiner la faisabilité d’une rééducation du contrôle phonologique à la fois à un niveau comportemental et cérébral chez un patient aphasique fluent.</a:t>
            </a:r>
          </a:p>
          <a:p>
            <a:pPr marL="73102" algn="just"/>
            <a:r>
              <a:rPr lang="fr-BE" sz="4193" dirty="0"/>
              <a:t> </a:t>
            </a:r>
          </a:p>
        </p:txBody>
      </p:sp>
      <p:sp>
        <p:nvSpPr>
          <p:cNvPr id="2" name="ZoneTexte 1"/>
          <p:cNvSpPr txBox="1"/>
          <p:nvPr/>
        </p:nvSpPr>
        <p:spPr>
          <a:xfrm>
            <a:off x="118869" y="27717908"/>
            <a:ext cx="51120675" cy="993478"/>
          </a:xfrm>
          <a:prstGeom prst="rect">
            <a:avLst/>
          </a:prstGeom>
          <a:noFill/>
        </p:spPr>
        <p:txBody>
          <a:bodyPr wrap="square" numCol="2" rtlCol="0">
            <a:spAutoFit/>
          </a:bodyPr>
          <a:lstStyle/>
          <a:p>
            <a:pPr marL="70193" algn="just">
              <a:spcAft>
                <a:spcPts val="428"/>
              </a:spcAft>
            </a:pPr>
            <a:r>
              <a:rPr lang="fr-BE" sz="2496" baseline="30000" dirty="0">
                <a:cs typeface="Times New Roman" pitchFamily="18" charset="0"/>
              </a:rPr>
              <a:t>1 </a:t>
            </a:r>
            <a:r>
              <a:rPr lang="en-US" sz="2496" dirty="0"/>
              <a:t>Hamilton, A.C., &amp; Martin, R.C. (2005). Dissociations along tasks involving inhibition: A single-case study. </a:t>
            </a:r>
            <a:r>
              <a:rPr lang="en-US" sz="2496" i="1" dirty="0"/>
              <a:t>Cognitive, Affective &amp; Behavioral Neuroscience, 5</a:t>
            </a:r>
            <a:r>
              <a:rPr lang="en-US" sz="2496" dirty="0"/>
              <a:t>(1), 1-13.</a:t>
            </a:r>
            <a:endParaRPr lang="fr-BE" sz="2496" dirty="0"/>
          </a:p>
          <a:p>
            <a:pPr marL="70193" algn="just">
              <a:spcAft>
                <a:spcPts val="428"/>
              </a:spcAft>
            </a:pPr>
            <a:r>
              <a:rPr lang="fr-BE" sz="2496" baseline="30000" dirty="0">
                <a:cs typeface="Times New Roman" pitchFamily="18" charset="0"/>
              </a:rPr>
              <a:t>2 </a:t>
            </a:r>
            <a:r>
              <a:rPr lang="fr-BE" sz="2496" dirty="0"/>
              <a:t>Hamilton, A.C., &amp; Martin, R.C. (2007). Proactive </a:t>
            </a:r>
            <a:r>
              <a:rPr lang="fr-BE" sz="2496" dirty="0" err="1"/>
              <a:t>interference</a:t>
            </a:r>
            <a:r>
              <a:rPr lang="fr-BE" sz="2496" dirty="0"/>
              <a:t> in a </a:t>
            </a:r>
            <a:r>
              <a:rPr lang="fr-BE" sz="2496" dirty="0" err="1"/>
              <a:t>semantic</a:t>
            </a:r>
            <a:r>
              <a:rPr lang="fr-BE" sz="2496" dirty="0"/>
              <a:t> short-</a:t>
            </a:r>
            <a:r>
              <a:rPr lang="fr-BE" sz="2496" dirty="0" err="1"/>
              <a:t>term</a:t>
            </a:r>
            <a:r>
              <a:rPr lang="fr-BE" sz="2496" dirty="0"/>
              <a:t> memory </a:t>
            </a:r>
            <a:r>
              <a:rPr lang="fr-BE" sz="2496" dirty="0" err="1"/>
              <a:t>deficit</a:t>
            </a:r>
            <a:r>
              <a:rPr lang="fr-BE" sz="2496" dirty="0"/>
              <a:t>: </a:t>
            </a:r>
            <a:r>
              <a:rPr lang="fr-BE" sz="2496" dirty="0" err="1"/>
              <a:t>Role</a:t>
            </a:r>
            <a:r>
              <a:rPr lang="fr-BE" sz="2496" dirty="0"/>
              <a:t> of </a:t>
            </a:r>
            <a:r>
              <a:rPr lang="fr-BE" sz="2496" dirty="0" err="1"/>
              <a:t>semantic</a:t>
            </a:r>
            <a:r>
              <a:rPr lang="fr-BE" sz="2496" dirty="0"/>
              <a:t> and </a:t>
            </a:r>
            <a:r>
              <a:rPr lang="fr-BE" sz="2496" dirty="0" err="1"/>
              <a:t>phonological</a:t>
            </a:r>
            <a:r>
              <a:rPr lang="fr-BE" sz="2496" dirty="0"/>
              <a:t> </a:t>
            </a:r>
            <a:r>
              <a:rPr lang="fr-BE" sz="2496" dirty="0" err="1"/>
              <a:t>relatedness</a:t>
            </a:r>
            <a:r>
              <a:rPr lang="fr-BE" sz="2496" dirty="0"/>
              <a:t>. </a:t>
            </a:r>
            <a:r>
              <a:rPr lang="fr-BE" sz="2496" i="1" dirty="0"/>
              <a:t>Cortex, 43</a:t>
            </a:r>
            <a:r>
              <a:rPr lang="fr-BE" sz="2496" dirty="0"/>
              <a:t>, 112-123.</a:t>
            </a:r>
          </a:p>
        </p:txBody>
      </p:sp>
      <p:sp>
        <p:nvSpPr>
          <p:cNvPr id="9" name="ZoneTexte 8"/>
          <p:cNvSpPr txBox="1"/>
          <p:nvPr/>
        </p:nvSpPr>
        <p:spPr>
          <a:xfrm>
            <a:off x="844343" y="24965730"/>
            <a:ext cx="49471233" cy="2365913"/>
          </a:xfrm>
          <a:prstGeom prst="rect">
            <a:avLst/>
          </a:prstGeom>
          <a:noFill/>
        </p:spPr>
        <p:txBody>
          <a:bodyPr wrap="square" rtlCol="0">
            <a:spAutoFit/>
          </a:bodyPr>
          <a:lstStyle/>
          <a:p>
            <a:pPr algn="just">
              <a:spcAft>
                <a:spcPts val="428"/>
              </a:spcAft>
            </a:pPr>
            <a:r>
              <a:rPr lang="fr-FR" sz="3694" dirty="0"/>
              <a:t>Les capacités de </a:t>
            </a:r>
            <a:r>
              <a:rPr lang="fr-FR" sz="3694" dirty="0" err="1"/>
              <a:t>MdT</a:t>
            </a:r>
            <a:r>
              <a:rPr lang="fr-FR" sz="3694" dirty="0"/>
              <a:t> </a:t>
            </a:r>
            <a:r>
              <a:rPr lang="fr-FR" sz="3694" dirty="0" smtClean="0"/>
              <a:t>et de contrôle phonologiques </a:t>
            </a:r>
            <a:r>
              <a:rPr lang="fr-FR" sz="3694" dirty="0"/>
              <a:t>de CT semblent s’être globalement améliorées mais restent déficitaires suite à la thérapie de rééducation du contrôle phonologique. Par contre, CT améliore significativement ses performances aux deux listes de la ligne de base phonologique (</a:t>
            </a:r>
            <a:r>
              <a:rPr lang="fr-FR" sz="3694" b="1" dirty="0"/>
              <a:t>efficacité</a:t>
            </a:r>
            <a:r>
              <a:rPr lang="fr-FR" sz="3694" dirty="0"/>
              <a:t> de la thérapie et </a:t>
            </a:r>
            <a:r>
              <a:rPr lang="fr-FR" sz="3694" b="1" dirty="0"/>
              <a:t>transfert</a:t>
            </a:r>
            <a:r>
              <a:rPr lang="fr-FR" sz="3694" dirty="0"/>
              <a:t> à des items non-entraînés), ce sans réaliser de progrès dans la liste de contrôle (</a:t>
            </a:r>
            <a:r>
              <a:rPr lang="fr-FR" sz="3694" b="1" dirty="0"/>
              <a:t>spécificité</a:t>
            </a:r>
            <a:r>
              <a:rPr lang="fr-FR" sz="3694" dirty="0"/>
              <a:t>). Par ailleurs, suite à la thérapie, par rapport aux sujets contrôles, CT active davantage certaines régions impliquées dans les </a:t>
            </a:r>
            <a:r>
              <a:rPr lang="fr-FR" sz="3694" b="1" dirty="0"/>
              <a:t>processus de contrôle inhibiteur </a:t>
            </a:r>
            <a:r>
              <a:rPr lang="fr-FR" sz="3694" dirty="0"/>
              <a:t>(gyrus frontal inférieur, gyrus cingulaire moyen) et de </a:t>
            </a:r>
            <a:r>
              <a:rPr lang="fr-FR" sz="3694" b="1" dirty="0"/>
              <a:t>traitement phonologique </a:t>
            </a:r>
            <a:r>
              <a:rPr lang="fr-FR" sz="3694" dirty="0"/>
              <a:t>(gyrus précentral, gyrus supramarginal). Ces résultats mettent en évidence la spécificité des programmes de traitement de l'inhibition verbale et, par extension, du contrôle verbal en distinguant les processus inhibiteurs phonologiques et sémantiques.</a:t>
            </a:r>
            <a:endParaRPr lang="fr-BE" sz="3694" dirty="0"/>
          </a:p>
        </p:txBody>
      </p:sp>
      <p:sp>
        <p:nvSpPr>
          <p:cNvPr id="65" name="Rectangle 64"/>
          <p:cNvSpPr>
            <a:spLocks noChangeArrowheads="1"/>
          </p:cNvSpPr>
          <p:nvPr/>
        </p:nvSpPr>
        <p:spPr bwMode="auto">
          <a:xfrm>
            <a:off x="80719" y="23796013"/>
            <a:ext cx="51034420" cy="898493"/>
          </a:xfrm>
          <a:prstGeom prst="rect">
            <a:avLst/>
          </a:prstGeom>
          <a:solidFill>
            <a:srgbClr val="4D83BF"/>
          </a:solidFill>
          <a:ln w="3175">
            <a:solidFill>
              <a:schemeClr val="accent1">
                <a:lumMod val="20000"/>
                <a:lumOff val="80000"/>
              </a:schemeClr>
            </a:solidFill>
            <a:miter lim="800000"/>
            <a:headEnd/>
            <a:tailEnd/>
          </a:ln>
          <a:effectLst>
            <a:glow rad="101600">
              <a:schemeClr val="accent5">
                <a:satMod val="175000"/>
                <a:alpha val="40000"/>
              </a:schemeClr>
            </a:glow>
            <a:outerShdw blurRad="50800" dist="38100" dir="2700000" algn="tl" rotWithShape="0">
              <a:prstClr val="black">
                <a:alpha val="40000"/>
              </a:prstClr>
            </a:outerShdw>
          </a:effectLst>
        </p:spPr>
        <p:txBody>
          <a:bodyPr wrap="none" lIns="60923" tIns="31680" rIns="60923" bIns="31680" anchor="b"/>
          <a:lstStyle/>
          <a:p>
            <a:pPr algn="ctr">
              <a:defRPr/>
            </a:pPr>
            <a:r>
              <a:rPr lang="fr-BE" sz="4942" b="1" spc="203" dirty="0">
                <a:solidFill>
                  <a:schemeClr val="bg1"/>
                </a:solidFill>
                <a:effectLst>
                  <a:outerShdw blurRad="38100" dist="38100" dir="2700000" algn="tl">
                    <a:srgbClr val="000000">
                      <a:alpha val="43137"/>
                    </a:srgbClr>
                  </a:outerShdw>
                </a:effectLst>
                <a:latin typeface="+mj-lt"/>
              </a:rPr>
              <a:t>DISCUSSION</a:t>
            </a:r>
            <a:endParaRPr lang="fr-FR" sz="4942" b="1" spc="203" dirty="0">
              <a:solidFill>
                <a:schemeClr val="bg1"/>
              </a:solidFill>
              <a:effectLst>
                <a:outerShdw blurRad="38100" dist="38100" dir="2700000" algn="tl">
                  <a:srgbClr val="000000">
                    <a:alpha val="43137"/>
                  </a:srgbClr>
                </a:outerShdw>
              </a:effectLst>
              <a:latin typeface="+mj-lt"/>
            </a:endParaRPr>
          </a:p>
        </p:txBody>
      </p:sp>
      <p:sp>
        <p:nvSpPr>
          <p:cNvPr id="66" name="Rectangle 65"/>
          <p:cNvSpPr/>
          <p:nvPr/>
        </p:nvSpPr>
        <p:spPr>
          <a:xfrm>
            <a:off x="7491512" y="17671896"/>
            <a:ext cx="12001186" cy="539096"/>
          </a:xfrm>
          <a:prstGeom prst="rect">
            <a:avLst/>
          </a:prstGeom>
          <a:solidFill>
            <a:srgbClr val="A5A5A5"/>
          </a:solidFill>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fr-BE" sz="2695" dirty="0"/>
              <a:t>Tâche d’interférence phonologique - effet d’interférence</a:t>
            </a:r>
            <a:endParaRPr lang="fr-BE" sz="2695" i="1" dirty="0"/>
          </a:p>
        </p:txBody>
      </p:sp>
      <p:graphicFrame>
        <p:nvGraphicFramePr>
          <p:cNvPr id="111" name="Tableau 110"/>
          <p:cNvGraphicFramePr>
            <a:graphicFrameLocks noGrp="1"/>
          </p:cNvGraphicFramePr>
          <p:nvPr>
            <p:extLst/>
          </p:nvPr>
        </p:nvGraphicFramePr>
        <p:xfrm>
          <a:off x="7491512" y="9500473"/>
          <a:ext cx="12001185" cy="4169006"/>
        </p:xfrm>
        <a:graphic>
          <a:graphicData uri="http://schemas.openxmlformats.org/drawingml/2006/table">
            <a:tbl>
              <a:tblPr firstRow="1">
                <a:tableStyleId>{F5AB1C69-6EDB-4FF4-983F-18BD219EF322}</a:tableStyleId>
              </a:tblPr>
              <a:tblGrid>
                <a:gridCol w="9465463">
                  <a:extLst>
                    <a:ext uri="{9D8B030D-6E8A-4147-A177-3AD203B41FA5}">
                      <a16:colId xmlns:a16="http://schemas.microsoft.com/office/drawing/2014/main" val="3076945806"/>
                    </a:ext>
                  </a:extLst>
                </a:gridCol>
                <a:gridCol w="2535722">
                  <a:extLst>
                    <a:ext uri="{9D8B030D-6E8A-4147-A177-3AD203B41FA5}">
                      <a16:colId xmlns:a16="http://schemas.microsoft.com/office/drawing/2014/main" val="1836096552"/>
                    </a:ext>
                  </a:extLst>
                </a:gridCol>
              </a:tblGrid>
              <a:tr h="614574">
                <a:tc>
                  <a:txBody>
                    <a:bodyPr/>
                    <a:lstStyle/>
                    <a:p>
                      <a:pPr algn="ctr"/>
                      <a:r>
                        <a:rPr lang="fr-BE" sz="3500" dirty="0" smtClean="0"/>
                        <a:t>Tâches</a:t>
                      </a:r>
                      <a:endParaRPr lang="fr-BE" sz="3500" dirty="0"/>
                    </a:p>
                  </a:txBody>
                  <a:tcPr marL="65215" marR="65215" marT="32607" marB="32607" anchor="ctr"/>
                </a:tc>
                <a:tc>
                  <a:txBody>
                    <a:bodyPr/>
                    <a:lstStyle/>
                    <a:p>
                      <a:pPr algn="ctr"/>
                      <a:r>
                        <a:rPr lang="fr-BE" sz="3500" dirty="0" smtClean="0"/>
                        <a:t>Score Z</a:t>
                      </a:r>
                      <a:endParaRPr lang="fr-BE" sz="3500" dirty="0"/>
                    </a:p>
                  </a:txBody>
                  <a:tcPr marL="65215" marR="65215" marT="32607" marB="32607" anchor="ctr"/>
                </a:tc>
                <a:extLst>
                  <a:ext uri="{0D108BD9-81ED-4DB2-BD59-A6C34878D82A}">
                    <a16:rowId xmlns:a16="http://schemas.microsoft.com/office/drawing/2014/main" val="1937040332"/>
                  </a:ext>
                </a:extLst>
              </a:tr>
              <a:tr h="1162095">
                <a:tc>
                  <a:txBody>
                    <a:bodyPr/>
                    <a:lstStyle/>
                    <a:p>
                      <a:pPr>
                        <a:lnSpc>
                          <a:spcPct val="100000"/>
                        </a:lnSpc>
                        <a:spcBef>
                          <a:spcPts val="0"/>
                        </a:spcBef>
                        <a:spcAft>
                          <a:spcPts val="0"/>
                        </a:spcAft>
                      </a:pPr>
                      <a:r>
                        <a:rPr lang="fr-BE" sz="3400" i="1" dirty="0" smtClean="0"/>
                        <a:t>RSI lexicalité </a:t>
                      </a:r>
                      <a:r>
                        <a:rPr lang="fr-BE" sz="3400" dirty="0" smtClean="0"/>
                        <a:t>– nb mots rappelés</a:t>
                      </a:r>
                    </a:p>
                    <a:p>
                      <a:pPr marL="0" marR="0" lvl="0" indent="0" algn="l" defTabSz="3024012" rtl="0" eaLnBrk="1" fontAlgn="auto" latinLnBrk="0" hangingPunct="1">
                        <a:lnSpc>
                          <a:spcPct val="100000"/>
                        </a:lnSpc>
                        <a:spcBef>
                          <a:spcPts val="0"/>
                        </a:spcBef>
                        <a:spcAft>
                          <a:spcPts val="0"/>
                        </a:spcAft>
                        <a:buClrTx/>
                        <a:buSzTx/>
                        <a:buFontTx/>
                        <a:buNone/>
                        <a:tabLst/>
                        <a:defRPr/>
                      </a:pPr>
                      <a:r>
                        <a:rPr lang="fr-BE" sz="3400" i="1" dirty="0" smtClean="0"/>
                        <a:t>RSI lexicalité </a:t>
                      </a:r>
                      <a:r>
                        <a:rPr lang="fr-BE" sz="3400" dirty="0" smtClean="0"/>
                        <a:t>– nb non-mots rappelés</a:t>
                      </a:r>
                    </a:p>
                  </a:txBody>
                  <a:tcPr marL="65215" marR="65215" marT="32607" marB="32607"/>
                </a:tc>
                <a:tc>
                  <a:txBody>
                    <a:bodyPr/>
                    <a:lstStyle/>
                    <a:p>
                      <a:pPr algn="ctr">
                        <a:lnSpc>
                          <a:spcPct val="100000"/>
                        </a:lnSpc>
                        <a:spcBef>
                          <a:spcPts val="0"/>
                        </a:spcBef>
                        <a:spcAft>
                          <a:spcPts val="0"/>
                        </a:spcAft>
                      </a:pPr>
                      <a:r>
                        <a:rPr lang="fr-BE" sz="3500" b="1" dirty="0" smtClean="0">
                          <a:solidFill>
                            <a:srgbClr val="FF0000"/>
                          </a:solidFill>
                        </a:rPr>
                        <a:t>- 3,90</a:t>
                      </a:r>
                    </a:p>
                    <a:p>
                      <a:pPr algn="ctr">
                        <a:lnSpc>
                          <a:spcPct val="100000"/>
                        </a:lnSpc>
                        <a:spcBef>
                          <a:spcPts val="0"/>
                        </a:spcBef>
                        <a:spcAft>
                          <a:spcPts val="0"/>
                        </a:spcAft>
                      </a:pPr>
                      <a:r>
                        <a:rPr lang="fr-BE" sz="3500" b="1" dirty="0" smtClean="0">
                          <a:solidFill>
                            <a:srgbClr val="FF0000"/>
                          </a:solidFill>
                        </a:rPr>
                        <a:t>-</a:t>
                      </a:r>
                      <a:r>
                        <a:rPr lang="fr-BE" sz="3500" b="1" baseline="0" dirty="0" smtClean="0">
                          <a:solidFill>
                            <a:srgbClr val="FF0000"/>
                          </a:solidFill>
                        </a:rPr>
                        <a:t> 3,04</a:t>
                      </a:r>
                      <a:endParaRPr lang="fr-BE" sz="3500" b="1" dirty="0">
                        <a:solidFill>
                          <a:srgbClr val="FF0000"/>
                        </a:solidFill>
                      </a:endParaRPr>
                    </a:p>
                  </a:txBody>
                  <a:tcPr marL="65215" marR="65215" marT="32607" marB="32607"/>
                </a:tc>
                <a:extLst>
                  <a:ext uri="{0D108BD9-81ED-4DB2-BD59-A6C34878D82A}">
                    <a16:rowId xmlns:a16="http://schemas.microsoft.com/office/drawing/2014/main" val="4151777301"/>
                  </a:ext>
                </a:extLst>
              </a:tr>
              <a:tr h="615121">
                <a:tc>
                  <a:txBody>
                    <a:bodyPr/>
                    <a:lstStyle/>
                    <a:p>
                      <a:pPr>
                        <a:lnSpc>
                          <a:spcPct val="100000"/>
                        </a:lnSpc>
                        <a:spcBef>
                          <a:spcPts val="0"/>
                        </a:spcBef>
                        <a:spcAft>
                          <a:spcPts val="0"/>
                        </a:spcAft>
                      </a:pPr>
                      <a:r>
                        <a:rPr lang="fr-BE" sz="3400" i="1" dirty="0" smtClean="0"/>
                        <a:t>RSI imagerie élevée</a:t>
                      </a:r>
                      <a:r>
                        <a:rPr lang="fr-BE" sz="3400" i="1" baseline="0" dirty="0" smtClean="0"/>
                        <a:t> </a:t>
                      </a:r>
                      <a:r>
                        <a:rPr lang="fr-BE" sz="3400" baseline="0" dirty="0" smtClean="0"/>
                        <a:t>– nb mots rappelés</a:t>
                      </a:r>
                    </a:p>
                  </a:txBody>
                  <a:tcPr marL="65215" marR="65215" marT="32607" marB="32607"/>
                </a:tc>
                <a:tc>
                  <a:txBody>
                    <a:bodyPr/>
                    <a:lstStyle/>
                    <a:p>
                      <a:pPr algn="ctr">
                        <a:lnSpc>
                          <a:spcPct val="100000"/>
                        </a:lnSpc>
                        <a:spcBef>
                          <a:spcPts val="0"/>
                        </a:spcBef>
                        <a:spcAft>
                          <a:spcPts val="0"/>
                        </a:spcAft>
                      </a:pPr>
                      <a:r>
                        <a:rPr lang="fr-BE" sz="3500" b="1" dirty="0" smtClean="0">
                          <a:solidFill>
                            <a:srgbClr val="FF0000"/>
                          </a:solidFill>
                        </a:rPr>
                        <a:t>-</a:t>
                      </a:r>
                      <a:r>
                        <a:rPr lang="fr-BE" sz="3500" b="1" baseline="0" dirty="0" smtClean="0">
                          <a:solidFill>
                            <a:srgbClr val="FF0000"/>
                          </a:solidFill>
                        </a:rPr>
                        <a:t> 7,12</a:t>
                      </a:r>
                      <a:endParaRPr lang="fr-BE" sz="3500" b="1" dirty="0">
                        <a:solidFill>
                          <a:srgbClr val="FF0000"/>
                        </a:solidFill>
                      </a:endParaRPr>
                    </a:p>
                  </a:txBody>
                  <a:tcPr marL="65215" marR="65215" marT="32607" marB="32607"/>
                </a:tc>
                <a:extLst>
                  <a:ext uri="{0D108BD9-81ED-4DB2-BD59-A6C34878D82A}">
                    <a16:rowId xmlns:a16="http://schemas.microsoft.com/office/drawing/2014/main" val="2656612785"/>
                  </a:ext>
                </a:extLst>
              </a:tr>
              <a:tr h="615121">
                <a:tc gridSpan="2">
                  <a:txBody>
                    <a:bodyPr/>
                    <a:lstStyle/>
                    <a:p>
                      <a:pPr algn="ctr">
                        <a:lnSpc>
                          <a:spcPct val="100000"/>
                        </a:lnSpc>
                        <a:spcBef>
                          <a:spcPts val="0"/>
                        </a:spcBef>
                        <a:spcAft>
                          <a:spcPts val="0"/>
                        </a:spcAft>
                      </a:pPr>
                      <a:r>
                        <a:rPr lang="fr-FR" sz="3200" baseline="0" dirty="0" smtClean="0">
                          <a:solidFill>
                            <a:schemeClr val="bg1"/>
                          </a:solidFill>
                        </a:rPr>
                        <a:t>Rem: diminution des intrusions verbales</a:t>
                      </a:r>
                    </a:p>
                  </a:txBody>
                  <a:tcPr marL="65215" marR="65215" marT="32607" marB="32607">
                    <a:solidFill>
                      <a:schemeClr val="bg1"/>
                    </a:solidFill>
                  </a:tcPr>
                </a:tc>
                <a:tc hMerge="1">
                  <a:txBody>
                    <a:bodyPr/>
                    <a:lstStyle/>
                    <a:p>
                      <a:pPr algn="ctr">
                        <a:lnSpc>
                          <a:spcPct val="100000"/>
                        </a:lnSpc>
                        <a:spcBef>
                          <a:spcPts val="0"/>
                        </a:spcBef>
                        <a:spcAft>
                          <a:spcPts val="0"/>
                        </a:spcAft>
                      </a:pPr>
                      <a:endParaRPr lang="fr-BE" sz="3400" b="1" dirty="0">
                        <a:solidFill>
                          <a:srgbClr val="FF0000"/>
                        </a:solidFill>
                      </a:endParaRPr>
                    </a:p>
                  </a:txBody>
                  <a:tcPr/>
                </a:tc>
                <a:extLst>
                  <a:ext uri="{0D108BD9-81ED-4DB2-BD59-A6C34878D82A}">
                    <a16:rowId xmlns:a16="http://schemas.microsoft.com/office/drawing/2014/main" val="1105938344"/>
                  </a:ext>
                </a:extLst>
              </a:tr>
              <a:tr h="1162095">
                <a:tc>
                  <a:txBody>
                    <a:bodyPr/>
                    <a:lstStyle/>
                    <a:p>
                      <a:pPr>
                        <a:lnSpc>
                          <a:spcPct val="100000"/>
                        </a:lnSpc>
                        <a:spcBef>
                          <a:spcPts val="0"/>
                        </a:spcBef>
                        <a:spcAft>
                          <a:spcPts val="0"/>
                        </a:spcAft>
                      </a:pPr>
                      <a:r>
                        <a:rPr lang="fr-BE" sz="3400" i="1" dirty="0" smtClean="0"/>
                        <a:t>Test de </a:t>
                      </a:r>
                      <a:r>
                        <a:rPr lang="fr-BE" sz="3400" i="1" dirty="0" err="1" smtClean="0"/>
                        <a:t>Stroop</a:t>
                      </a:r>
                      <a:r>
                        <a:rPr lang="fr-BE" sz="3400" i="1" dirty="0" smtClean="0"/>
                        <a:t> </a:t>
                      </a:r>
                      <a:r>
                        <a:rPr lang="fr-BE" sz="3400" dirty="0" smtClean="0"/>
                        <a:t>(condition</a:t>
                      </a:r>
                      <a:r>
                        <a:rPr lang="fr-BE" sz="3400" baseline="0" dirty="0" smtClean="0"/>
                        <a:t> </a:t>
                      </a:r>
                      <a:r>
                        <a:rPr lang="fr-BE" sz="3400" dirty="0" smtClean="0"/>
                        <a:t>interférence)</a:t>
                      </a:r>
                      <a:r>
                        <a:rPr lang="fr-BE" sz="3400" baseline="0" dirty="0" smtClean="0"/>
                        <a:t> – temps</a:t>
                      </a:r>
                    </a:p>
                    <a:p>
                      <a:pPr marL="0" marR="0" lvl="0" indent="0" algn="l" defTabSz="3024012" rtl="0" eaLnBrk="1" fontAlgn="auto" latinLnBrk="0" hangingPunct="1">
                        <a:lnSpc>
                          <a:spcPct val="100000"/>
                        </a:lnSpc>
                        <a:spcBef>
                          <a:spcPts val="0"/>
                        </a:spcBef>
                        <a:spcAft>
                          <a:spcPts val="0"/>
                        </a:spcAft>
                        <a:buClrTx/>
                        <a:buSzTx/>
                        <a:buFontTx/>
                        <a:buNone/>
                        <a:tabLst/>
                        <a:defRPr/>
                      </a:pPr>
                      <a:r>
                        <a:rPr lang="fr-BE" sz="3400" i="1" dirty="0" smtClean="0"/>
                        <a:t>Test de </a:t>
                      </a:r>
                      <a:r>
                        <a:rPr lang="fr-BE" sz="3400" i="1" dirty="0" err="1" smtClean="0"/>
                        <a:t>Stroop</a:t>
                      </a:r>
                      <a:r>
                        <a:rPr lang="fr-BE" sz="3400" i="1" dirty="0" smtClean="0"/>
                        <a:t> </a:t>
                      </a:r>
                      <a:r>
                        <a:rPr lang="fr-BE" sz="3400" dirty="0" smtClean="0"/>
                        <a:t>(condition interférence)</a:t>
                      </a:r>
                      <a:r>
                        <a:rPr lang="fr-BE" sz="3400" baseline="0" dirty="0" smtClean="0"/>
                        <a:t> – nb erreurs</a:t>
                      </a:r>
                      <a:endParaRPr lang="fr-BE" sz="3400" dirty="0" smtClean="0"/>
                    </a:p>
                  </a:txBody>
                  <a:tcPr marL="65215" marR="65215" marT="32607" marB="32607"/>
                </a:tc>
                <a:tc>
                  <a:txBody>
                    <a:bodyPr/>
                    <a:lstStyle/>
                    <a:p>
                      <a:pPr algn="ctr">
                        <a:lnSpc>
                          <a:spcPct val="100000"/>
                        </a:lnSpc>
                        <a:spcBef>
                          <a:spcPts val="0"/>
                        </a:spcBef>
                        <a:spcAft>
                          <a:spcPts val="0"/>
                        </a:spcAft>
                      </a:pPr>
                      <a:r>
                        <a:rPr lang="fr-BE" sz="3500" b="1" dirty="0" smtClean="0">
                          <a:solidFill>
                            <a:srgbClr val="FF0000"/>
                          </a:solidFill>
                        </a:rPr>
                        <a:t>- 4,68</a:t>
                      </a:r>
                    </a:p>
                    <a:p>
                      <a:pPr algn="ctr">
                        <a:lnSpc>
                          <a:spcPct val="100000"/>
                        </a:lnSpc>
                        <a:spcBef>
                          <a:spcPts val="0"/>
                        </a:spcBef>
                        <a:spcAft>
                          <a:spcPts val="0"/>
                        </a:spcAft>
                      </a:pPr>
                      <a:r>
                        <a:rPr lang="fr-BE" sz="3500" b="1" dirty="0" smtClean="0">
                          <a:solidFill>
                            <a:schemeClr val="accent2"/>
                          </a:solidFill>
                        </a:rPr>
                        <a:t>-</a:t>
                      </a:r>
                      <a:r>
                        <a:rPr lang="fr-BE" sz="3500" b="1" baseline="0" dirty="0" smtClean="0">
                          <a:solidFill>
                            <a:schemeClr val="accent2"/>
                          </a:solidFill>
                        </a:rPr>
                        <a:t> 1,54</a:t>
                      </a:r>
                      <a:endParaRPr lang="fr-BE" sz="3500" b="1" dirty="0">
                        <a:solidFill>
                          <a:schemeClr val="accent2"/>
                        </a:solidFill>
                      </a:endParaRPr>
                    </a:p>
                  </a:txBody>
                  <a:tcPr marL="65215" marR="65215" marT="32607" marB="32607"/>
                </a:tc>
                <a:extLst>
                  <a:ext uri="{0D108BD9-81ED-4DB2-BD59-A6C34878D82A}">
                    <a16:rowId xmlns:a16="http://schemas.microsoft.com/office/drawing/2014/main" val="237630673"/>
                  </a:ext>
                </a:extLst>
              </a:tr>
            </a:tbl>
          </a:graphicData>
        </a:graphic>
      </p:graphicFrame>
      <p:sp>
        <p:nvSpPr>
          <p:cNvPr id="51" name="Rectangle 50"/>
          <p:cNvSpPr/>
          <p:nvPr/>
        </p:nvSpPr>
        <p:spPr>
          <a:xfrm>
            <a:off x="15092234" y="18303737"/>
            <a:ext cx="4287077" cy="4295799"/>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428"/>
              </a:spcAft>
            </a:pPr>
            <a:r>
              <a:rPr lang="fr-BE" sz="2695" u="sng" spc="-107" dirty="0">
                <a:solidFill>
                  <a:schemeClr val="tx1"/>
                </a:solidFill>
              </a:rPr>
              <a:t>Test t : patient – sujets contrôles</a:t>
            </a:r>
          </a:p>
          <a:p>
            <a:pPr algn="ctr">
              <a:spcAft>
                <a:spcPts val="428"/>
              </a:spcAft>
            </a:pPr>
            <a:endParaRPr lang="fr-BE" sz="1198" u="sng" spc="-107" dirty="0">
              <a:solidFill>
                <a:schemeClr val="tx1"/>
              </a:solidFill>
            </a:endParaRPr>
          </a:p>
          <a:p>
            <a:pPr algn="ctr">
              <a:spcAft>
                <a:spcPts val="428"/>
              </a:spcAft>
            </a:pPr>
            <a:r>
              <a:rPr lang="fr-BE" sz="2795" spc="-107" dirty="0" err="1">
                <a:solidFill>
                  <a:schemeClr val="tx1"/>
                </a:solidFill>
                <a:sym typeface="Wingdings" panose="05000000000000000000" pitchFamily="2" charset="2"/>
              </a:rPr>
              <a:t>Gyri</a:t>
            </a:r>
            <a:r>
              <a:rPr lang="fr-BE" sz="2795" spc="-107" dirty="0">
                <a:solidFill>
                  <a:schemeClr val="tx1"/>
                </a:solidFill>
                <a:sym typeface="Wingdings" panose="05000000000000000000" pitchFamily="2" charset="2"/>
              </a:rPr>
              <a:t> cingulaires moyen et postérieur G, et gyrus temporal moyen G activés davantage chez CT que  chez les sujets contrôles</a:t>
            </a:r>
            <a:endParaRPr lang="fr-BE" sz="2795" b="1" spc="-107" dirty="0">
              <a:solidFill>
                <a:schemeClr val="tx1"/>
              </a:solidFill>
            </a:endParaRPr>
          </a:p>
        </p:txBody>
      </p:sp>
      <p:graphicFrame>
        <p:nvGraphicFramePr>
          <p:cNvPr id="64" name="Graphique 63"/>
          <p:cNvGraphicFramePr/>
          <p:nvPr>
            <p:extLst/>
          </p:nvPr>
        </p:nvGraphicFramePr>
        <p:xfrm>
          <a:off x="7472134" y="13680468"/>
          <a:ext cx="5965996" cy="38971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1" name="Graphique 90"/>
          <p:cNvGraphicFramePr/>
          <p:nvPr>
            <p:extLst/>
          </p:nvPr>
        </p:nvGraphicFramePr>
        <p:xfrm>
          <a:off x="13507323" y="13680468"/>
          <a:ext cx="5965996" cy="3897140"/>
        </p:xfrm>
        <a:graphic>
          <a:graphicData uri="http://schemas.openxmlformats.org/drawingml/2006/chart">
            <c:chart xmlns:c="http://schemas.openxmlformats.org/drawingml/2006/chart" xmlns:r="http://schemas.openxmlformats.org/officeDocument/2006/relationships" r:id="rId6"/>
          </a:graphicData>
        </a:graphic>
      </p:graphicFrame>
      <p:pic>
        <p:nvPicPr>
          <p:cNvPr id="3" name="Image 2"/>
          <p:cNvPicPr>
            <a:picLocks noChangeAspect="1"/>
          </p:cNvPicPr>
          <p:nvPr/>
        </p:nvPicPr>
        <p:blipFill rotWithShape="1">
          <a:blip r:embed="rId7">
            <a:extLst>
              <a:ext uri="{28A0092B-C50C-407E-A947-70E740481C1C}">
                <a14:useLocalDpi xmlns:a14="http://schemas.microsoft.com/office/drawing/2010/main" val="0"/>
              </a:ext>
            </a:extLst>
          </a:blip>
          <a:srcRect l="2840" r="6954" b="26174"/>
          <a:stretch/>
        </p:blipFill>
        <p:spPr>
          <a:xfrm>
            <a:off x="7727076" y="19554187"/>
            <a:ext cx="6370305" cy="2479842"/>
          </a:xfrm>
          <a:prstGeom prst="rect">
            <a:avLst/>
          </a:prstGeom>
        </p:spPr>
      </p:pic>
      <p:sp>
        <p:nvSpPr>
          <p:cNvPr id="27" name="Rectangle 26"/>
          <p:cNvSpPr/>
          <p:nvPr/>
        </p:nvSpPr>
        <p:spPr>
          <a:xfrm>
            <a:off x="24135554" y="27561890"/>
            <a:ext cx="26780299" cy="1341708"/>
          </a:xfrm>
          <a:prstGeom prst="rect">
            <a:avLst/>
          </a:prstGeom>
        </p:spPr>
        <p:txBody>
          <a:bodyPr wrap="square">
            <a:spAutoFit/>
          </a:bodyPr>
          <a:lstStyle/>
          <a:p>
            <a:pPr marL="70193" algn="just">
              <a:spcAft>
                <a:spcPts val="428"/>
              </a:spcAft>
            </a:pPr>
            <a:r>
              <a:rPr lang="fr-BE" sz="2496" baseline="30000" dirty="0">
                <a:cs typeface="Times New Roman" pitchFamily="18" charset="0"/>
              </a:rPr>
              <a:t>3 </a:t>
            </a:r>
            <a:r>
              <a:rPr lang="fr-BE" sz="2496" dirty="0"/>
              <a:t>Hoffman, P., </a:t>
            </a:r>
            <a:r>
              <a:rPr lang="fr-BE" sz="2496" dirty="0" err="1"/>
              <a:t>Jefferies</a:t>
            </a:r>
            <a:r>
              <a:rPr lang="fr-BE" sz="2496" dirty="0"/>
              <a:t>, E., Ehsan, S., Hopper, S., &amp; Ralph, M.A. (2009). </a:t>
            </a:r>
            <a:r>
              <a:rPr lang="en-US" sz="2496" dirty="0"/>
              <a:t>The impact of semantic impairment on verbal short-term memory in stroke aphasia and semantic dementia: A comparative study. </a:t>
            </a:r>
            <a:r>
              <a:rPr lang="en-US" sz="2496" i="1" dirty="0"/>
              <a:t>Journal of Memory and Language, 58</a:t>
            </a:r>
            <a:r>
              <a:rPr lang="en-US" sz="2496" dirty="0"/>
              <a:t>(1), 66–87.</a:t>
            </a:r>
          </a:p>
          <a:p>
            <a:pPr marL="70193" algn="just">
              <a:spcAft>
                <a:spcPts val="428"/>
              </a:spcAft>
            </a:pPr>
            <a:r>
              <a:rPr lang="fr-BE" sz="2496" spc="36" baseline="30000" dirty="0">
                <a:cs typeface="Times New Roman" pitchFamily="18" charset="0"/>
              </a:rPr>
              <a:t>4</a:t>
            </a:r>
            <a:r>
              <a:rPr lang="fr-BE" sz="2496" dirty="0"/>
              <a:t> Van der </a:t>
            </a:r>
            <a:r>
              <a:rPr lang="fr-BE" sz="2496" dirty="0" err="1"/>
              <a:t>Kaa</a:t>
            </a:r>
            <a:r>
              <a:rPr lang="fr-BE" sz="2496" dirty="0"/>
              <a:t> et al. (en préparation). Centre Hospitalier Universitaire de Liège, Polyclinique Lucien </a:t>
            </a:r>
            <a:r>
              <a:rPr lang="fr-BE" sz="2496" dirty="0" err="1"/>
              <a:t>Brull</a:t>
            </a:r>
            <a:r>
              <a:rPr lang="fr-BE" sz="2496" dirty="0"/>
              <a:t>.</a:t>
            </a:r>
            <a:endParaRPr lang="fr-BE" sz="2496" spc="36" baseline="30000" dirty="0">
              <a:cs typeface="Times New Roman" pitchFamily="18" charset="0"/>
            </a:endParaRPr>
          </a:p>
        </p:txBody>
      </p:sp>
      <p:sp>
        <p:nvSpPr>
          <p:cNvPr id="19" name="ZoneTexte 18"/>
          <p:cNvSpPr txBox="1"/>
          <p:nvPr/>
        </p:nvSpPr>
        <p:spPr>
          <a:xfrm>
            <a:off x="10568727" y="18997732"/>
            <a:ext cx="676351" cy="583796"/>
          </a:xfrm>
          <a:prstGeom prst="rect">
            <a:avLst/>
          </a:prstGeom>
          <a:noFill/>
        </p:spPr>
        <p:txBody>
          <a:bodyPr wrap="square" rtlCol="0">
            <a:spAutoFit/>
          </a:bodyPr>
          <a:lstStyle/>
          <a:p>
            <a:pPr algn="ctr"/>
            <a:r>
              <a:rPr lang="fr-BE" sz="3195" dirty="0">
                <a:solidFill>
                  <a:schemeClr val="bg1"/>
                </a:solidFill>
              </a:rPr>
              <a:t>T1</a:t>
            </a:r>
          </a:p>
        </p:txBody>
      </p:sp>
      <p:sp>
        <p:nvSpPr>
          <p:cNvPr id="68" name="Rectangle 735"/>
          <p:cNvSpPr>
            <a:spLocks noChangeArrowheads="1"/>
          </p:cNvSpPr>
          <p:nvPr/>
        </p:nvSpPr>
        <p:spPr bwMode="auto">
          <a:xfrm>
            <a:off x="11503678" y="3075873"/>
            <a:ext cx="28284382" cy="121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7266" tIns="23633" rIns="47266" bIns="23633">
            <a:spAutoFit/>
          </a:bodyPr>
          <a:lstStyle/>
          <a:p>
            <a:pPr algn="ctr" defTabSz="472787"/>
            <a:r>
              <a:rPr lang="fr-BE" sz="4393" dirty="0">
                <a:latin typeface="Calibri" pitchFamily="34" charset="0"/>
                <a:cs typeface="Times New Roman" pitchFamily="18" charset="0"/>
              </a:rPr>
              <a:t>QUERELLA Pauline</a:t>
            </a:r>
            <a:r>
              <a:rPr lang="fr-BE" sz="4393" baseline="30000" dirty="0">
                <a:latin typeface="Calibri" pitchFamily="34" charset="0"/>
                <a:cs typeface="Times New Roman" pitchFamily="18" charset="0"/>
              </a:rPr>
              <a:t> a</a:t>
            </a:r>
            <a:r>
              <a:rPr lang="fr-BE" sz="4393" dirty="0">
                <a:latin typeface="Calibri" pitchFamily="34" charset="0"/>
                <a:cs typeface="Times New Roman" pitchFamily="18" charset="0"/>
              </a:rPr>
              <a:t>,  ATTOUT Lucie </a:t>
            </a:r>
            <a:r>
              <a:rPr lang="fr-BE" sz="4393" baseline="30000" dirty="0">
                <a:latin typeface="Calibri" pitchFamily="34" charset="0"/>
                <a:cs typeface="Times New Roman" pitchFamily="18" charset="0"/>
              </a:rPr>
              <a:t>a</a:t>
            </a:r>
            <a:r>
              <a:rPr lang="fr-BE" sz="4393" dirty="0">
                <a:latin typeface="Calibri" pitchFamily="34" charset="0"/>
                <a:cs typeface="Times New Roman" pitchFamily="18" charset="0"/>
              </a:rPr>
              <a:t>, WIOT Nathalie</a:t>
            </a:r>
            <a:r>
              <a:rPr lang="fr-BE" sz="4393" baseline="30000" dirty="0">
                <a:latin typeface="Calibri" pitchFamily="34" charset="0"/>
                <a:cs typeface="Times New Roman" pitchFamily="18" charset="0"/>
              </a:rPr>
              <a:t> c</a:t>
            </a:r>
            <a:r>
              <a:rPr lang="fr-BE" sz="4393" dirty="0">
                <a:latin typeface="Calibri" pitchFamily="34" charset="0"/>
                <a:cs typeface="Times New Roman" pitchFamily="18" charset="0"/>
              </a:rPr>
              <a:t>, GEORGE Mercedes </a:t>
            </a:r>
            <a:r>
              <a:rPr lang="fr-BE" sz="4393" baseline="30000" dirty="0">
                <a:latin typeface="Calibri" pitchFamily="34" charset="0"/>
                <a:cs typeface="Times New Roman" pitchFamily="18" charset="0"/>
              </a:rPr>
              <a:t>c</a:t>
            </a:r>
            <a:r>
              <a:rPr lang="fr-BE" sz="4393" dirty="0">
                <a:latin typeface="Calibri" pitchFamily="34" charset="0"/>
                <a:cs typeface="Times New Roman" pitchFamily="18" charset="0"/>
              </a:rPr>
              <a:t>,</a:t>
            </a:r>
            <a:r>
              <a:rPr lang="fr-BE" sz="4393" baseline="30000" dirty="0">
                <a:latin typeface="Calibri" pitchFamily="34" charset="0"/>
                <a:cs typeface="Times New Roman" pitchFamily="18" charset="0"/>
              </a:rPr>
              <a:t> </a:t>
            </a:r>
            <a:r>
              <a:rPr lang="fr-BE" sz="4393" dirty="0">
                <a:latin typeface="Calibri" pitchFamily="34" charset="0"/>
                <a:cs typeface="Times New Roman" pitchFamily="18" charset="0"/>
              </a:rPr>
              <a:t>MAJERUS Steve </a:t>
            </a:r>
            <a:r>
              <a:rPr lang="fr-BE" sz="4393" baseline="30000" dirty="0">
                <a:latin typeface="Calibri" pitchFamily="34" charset="0"/>
                <a:cs typeface="Times New Roman" pitchFamily="18" charset="0"/>
              </a:rPr>
              <a:t>a, b</a:t>
            </a:r>
            <a:r>
              <a:rPr lang="fr-BE" sz="3594" dirty="0">
                <a:latin typeface="Calibri" pitchFamily="34" charset="0"/>
              </a:rPr>
              <a:t/>
            </a:r>
            <a:br>
              <a:rPr lang="fr-BE" sz="3594" dirty="0">
                <a:latin typeface="Calibri" pitchFamily="34" charset="0"/>
              </a:rPr>
            </a:br>
            <a:endParaRPr lang="fr-BE" sz="3195" spc="71" dirty="0">
              <a:latin typeface="Calibri" pitchFamily="34" charset="0"/>
            </a:endParaRPr>
          </a:p>
        </p:txBody>
      </p:sp>
      <p:sp>
        <p:nvSpPr>
          <p:cNvPr id="69" name="Rectangle 68"/>
          <p:cNvSpPr/>
          <p:nvPr/>
        </p:nvSpPr>
        <p:spPr>
          <a:xfrm>
            <a:off x="44913009" y="4804148"/>
            <a:ext cx="6642490" cy="923330"/>
          </a:xfrm>
          <a:prstGeom prst="rect">
            <a:avLst/>
          </a:prstGeom>
        </p:spPr>
        <p:txBody>
          <a:bodyPr wrap="square">
            <a:spAutoFit/>
          </a:bodyPr>
          <a:lstStyle/>
          <a:p>
            <a:pPr algn="ctr"/>
            <a:r>
              <a:rPr lang="fr-BE" sz="5400" dirty="0">
                <a:solidFill>
                  <a:schemeClr val="accent4">
                    <a:lumMod val="75000"/>
                  </a:schemeClr>
                </a:solidFill>
                <a:effectLst>
                  <a:outerShdw blurRad="38100" dist="38100" dir="2700000" algn="tl">
                    <a:srgbClr val="000000">
                      <a:alpha val="43137"/>
                    </a:srgbClr>
                  </a:outerShdw>
                </a:effectLst>
                <a:latin typeface="Calibri" pitchFamily="34" charset="0"/>
              </a:rPr>
              <a:t> </a:t>
            </a:r>
            <a:r>
              <a:rPr lang="fr-BE" sz="4800" dirty="0" smtClean="0">
                <a:solidFill>
                  <a:srgbClr val="00B0F0"/>
                </a:solidFill>
                <a:effectLst>
                  <a:outerShdw blurRad="38100" dist="38100" dir="2700000" algn="tl">
                    <a:srgbClr val="000000">
                      <a:alpha val="43137"/>
                    </a:srgbClr>
                  </a:outerShdw>
                </a:effectLst>
                <a:latin typeface="Calibri" pitchFamily="34" charset="0"/>
                <a:sym typeface="Wingdings" panose="05000000000000000000" pitchFamily="2" charset="2"/>
              </a:rPr>
              <a:t></a:t>
            </a:r>
            <a:r>
              <a:rPr lang="fr-BE" sz="4800" dirty="0" smtClean="0">
                <a:solidFill>
                  <a:schemeClr val="accent4">
                    <a:lumMod val="75000"/>
                  </a:schemeClr>
                </a:solidFill>
                <a:effectLst>
                  <a:outerShdw blurRad="38100" dist="38100" dir="2700000" algn="tl">
                    <a:srgbClr val="000000">
                      <a:alpha val="43137"/>
                    </a:srgbClr>
                  </a:outerShdw>
                </a:effectLst>
                <a:latin typeface="Calibri" pitchFamily="34" charset="0"/>
                <a:sym typeface="Wingdings" panose="05000000000000000000" pitchFamily="2" charset="2"/>
              </a:rPr>
              <a:t> </a:t>
            </a:r>
            <a:r>
              <a:rPr lang="fr-BE" sz="4000" spc="71" dirty="0" smtClean="0">
                <a:effectLst>
                  <a:outerShdw blurRad="38100" dist="38100" dir="2700000" algn="tl">
                    <a:srgbClr val="000000">
                      <a:alpha val="43137"/>
                    </a:srgbClr>
                  </a:outerShdw>
                </a:effectLst>
                <a:latin typeface="Calibri" pitchFamily="34" charset="0"/>
                <a:sym typeface="Wingdings" panose="05000000000000000000" pitchFamily="2" charset="2"/>
              </a:rPr>
              <a:t>pquerella@uliege.be</a:t>
            </a:r>
            <a:endParaRPr lang="fr-BE" sz="4000" dirty="0">
              <a:effectLst>
                <a:outerShdw blurRad="38100" dist="38100" dir="2700000" algn="tl">
                  <a:srgbClr val="000000">
                    <a:alpha val="43137"/>
                  </a:srgbClr>
                </a:outerShdw>
              </a:effectLst>
            </a:endParaRPr>
          </a:p>
        </p:txBody>
      </p:sp>
      <p:sp>
        <p:nvSpPr>
          <p:cNvPr id="70" name="Rectangle 69"/>
          <p:cNvSpPr/>
          <p:nvPr/>
        </p:nvSpPr>
        <p:spPr>
          <a:xfrm>
            <a:off x="19245991" y="4064743"/>
            <a:ext cx="11031737" cy="1382676"/>
          </a:xfrm>
          <a:prstGeom prst="rect">
            <a:avLst/>
          </a:prstGeom>
        </p:spPr>
        <p:txBody>
          <a:bodyPr wrap="square">
            <a:spAutoFit/>
          </a:bodyPr>
          <a:lstStyle/>
          <a:p>
            <a:pPr algn="just" defTabSz="472787"/>
            <a:r>
              <a:rPr lang="fr-BE" sz="2795" baseline="30000" dirty="0"/>
              <a:t>a</a:t>
            </a:r>
            <a:r>
              <a:rPr lang="fr-BE" sz="1398" dirty="0"/>
              <a:t> </a:t>
            </a:r>
            <a:r>
              <a:rPr lang="fr-BE" sz="2795" dirty="0"/>
              <a:t>UR Psychologie et Neurosciences cognitives, Université de Liège, Belgique</a:t>
            </a:r>
          </a:p>
          <a:p>
            <a:pPr algn="just" defTabSz="472787"/>
            <a:r>
              <a:rPr lang="fr-BE" sz="2795" baseline="30000" dirty="0">
                <a:solidFill>
                  <a:prstClr val="black"/>
                </a:solidFill>
              </a:rPr>
              <a:t>b</a:t>
            </a:r>
            <a:r>
              <a:rPr lang="fr-BE" sz="2795" dirty="0">
                <a:solidFill>
                  <a:prstClr val="black"/>
                </a:solidFill>
              </a:rPr>
              <a:t> Fonds National pour la Recherche Scientifique, Belgique</a:t>
            </a:r>
            <a:endParaRPr lang="fr-BE" sz="2795" dirty="0">
              <a:solidFill>
                <a:prstClr val="black"/>
              </a:solidFill>
              <a:cs typeface="Times New Roman" pitchFamily="18" charset="0"/>
            </a:endParaRPr>
          </a:p>
          <a:p>
            <a:pPr algn="just" defTabSz="472787"/>
            <a:r>
              <a:rPr lang="fr-BE" sz="2795" baseline="30000" dirty="0">
                <a:solidFill>
                  <a:prstClr val="black"/>
                </a:solidFill>
                <a:cs typeface="Times New Roman" pitchFamily="18" charset="0"/>
              </a:rPr>
              <a:t>C </a:t>
            </a:r>
            <a:r>
              <a:rPr lang="fr-BE" sz="2795" dirty="0">
                <a:solidFill>
                  <a:prstClr val="black"/>
                </a:solidFill>
              </a:rPr>
              <a:t>CHU de Liège, Polyclinique Lucien </a:t>
            </a:r>
            <a:r>
              <a:rPr lang="fr-BE" sz="2795" dirty="0" err="1">
                <a:solidFill>
                  <a:prstClr val="black"/>
                </a:solidFill>
              </a:rPr>
              <a:t>Brull</a:t>
            </a:r>
            <a:endParaRPr lang="fr-BE" sz="2795" dirty="0">
              <a:solidFill>
                <a:prstClr val="black"/>
              </a:solidFill>
            </a:endParaRPr>
          </a:p>
        </p:txBody>
      </p:sp>
      <p:pic>
        <p:nvPicPr>
          <p:cNvPr id="67" name="Image 66"/>
          <p:cNvPicPr>
            <a:picLocks noChangeAspect="1"/>
          </p:cNvPicPr>
          <p:nvPr/>
        </p:nvPicPr>
        <p:blipFill rotWithShape="1">
          <a:blip r:embed="rId7">
            <a:extLst>
              <a:ext uri="{28A0092B-C50C-407E-A947-70E740481C1C}">
                <a14:useLocalDpi xmlns:a14="http://schemas.microsoft.com/office/drawing/2010/main" val="0"/>
              </a:ext>
            </a:extLst>
          </a:blip>
          <a:srcRect l="2840" r="6954" b="26174"/>
          <a:stretch/>
        </p:blipFill>
        <p:spPr>
          <a:xfrm>
            <a:off x="7651002" y="19087215"/>
            <a:ext cx="7267101" cy="2946814"/>
          </a:xfrm>
          <a:prstGeom prst="rect">
            <a:avLst/>
          </a:prstGeom>
        </p:spPr>
      </p:pic>
      <p:sp>
        <p:nvSpPr>
          <p:cNvPr id="72" name="ZoneTexte 71"/>
          <p:cNvSpPr txBox="1"/>
          <p:nvPr/>
        </p:nvSpPr>
        <p:spPr>
          <a:xfrm>
            <a:off x="10906902" y="18847131"/>
            <a:ext cx="676351" cy="583796"/>
          </a:xfrm>
          <a:prstGeom prst="rect">
            <a:avLst/>
          </a:prstGeom>
          <a:noFill/>
        </p:spPr>
        <p:txBody>
          <a:bodyPr wrap="square" rtlCol="0">
            <a:spAutoFit/>
          </a:bodyPr>
          <a:lstStyle/>
          <a:p>
            <a:pPr algn="ctr"/>
            <a:r>
              <a:rPr lang="fr-BE" sz="3195" dirty="0">
                <a:solidFill>
                  <a:schemeClr val="bg1"/>
                </a:solidFill>
              </a:rPr>
              <a:t>T1</a:t>
            </a:r>
          </a:p>
        </p:txBody>
      </p:sp>
      <p:sp>
        <p:nvSpPr>
          <p:cNvPr id="74" name="ZoneTexte 73"/>
          <p:cNvSpPr txBox="1"/>
          <p:nvPr/>
        </p:nvSpPr>
        <p:spPr>
          <a:xfrm>
            <a:off x="10665859" y="22027639"/>
            <a:ext cx="1237385" cy="399440"/>
          </a:xfrm>
          <a:prstGeom prst="rect">
            <a:avLst/>
          </a:prstGeom>
          <a:noFill/>
        </p:spPr>
        <p:txBody>
          <a:bodyPr wrap="square" rtlCol="0">
            <a:spAutoFit/>
          </a:bodyPr>
          <a:lstStyle/>
          <a:p>
            <a:pPr algn="ctr"/>
            <a:r>
              <a:rPr lang="fr-BE" sz="1997" dirty="0">
                <a:solidFill>
                  <a:schemeClr val="bg1"/>
                </a:solidFill>
              </a:rPr>
              <a:t>p &lt; 0.001</a:t>
            </a:r>
          </a:p>
        </p:txBody>
      </p:sp>
      <p:pic>
        <p:nvPicPr>
          <p:cNvPr id="78" name="Imag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2078" y="3069171"/>
            <a:ext cx="5800096" cy="2160536"/>
          </a:xfrm>
          <a:prstGeom prst="rect">
            <a:avLst/>
          </a:prstGeom>
        </p:spPr>
      </p:pic>
      <p:sp>
        <p:nvSpPr>
          <p:cNvPr id="79" name="Rectangle 78"/>
          <p:cNvSpPr/>
          <p:nvPr/>
        </p:nvSpPr>
        <p:spPr>
          <a:xfrm>
            <a:off x="85073" y="9378192"/>
            <a:ext cx="21667386" cy="14185271"/>
          </a:xfrm>
          <a:prstGeom prst="rect">
            <a:avLst/>
          </a:prstGeom>
          <a:solidFill>
            <a:srgbClr val="EAF2FA"/>
          </a:solidFill>
          <a:ln>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sz="4874" dirty="0">
              <a:latin typeface="Times New Roman" panose="02020603050405020304" pitchFamily="18" charset="0"/>
              <a:cs typeface="Times New Roman" panose="02020603050405020304" pitchFamily="18" charset="0"/>
            </a:endParaRPr>
          </a:p>
        </p:txBody>
      </p:sp>
      <p:graphicFrame>
        <p:nvGraphicFramePr>
          <p:cNvPr id="80" name="Diagramme 79"/>
          <p:cNvGraphicFramePr/>
          <p:nvPr>
            <p:extLst/>
          </p:nvPr>
        </p:nvGraphicFramePr>
        <p:xfrm>
          <a:off x="201119" y="16606324"/>
          <a:ext cx="21284747" cy="32365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81" name="Connecteur droit avec flèche 80"/>
          <p:cNvCxnSpPr/>
          <p:nvPr/>
        </p:nvCxnSpPr>
        <p:spPr>
          <a:xfrm>
            <a:off x="17647918" y="15215928"/>
            <a:ext cx="0" cy="2120444"/>
          </a:xfrm>
          <a:prstGeom prst="straightConnector1">
            <a:avLst/>
          </a:prstGeom>
          <a:ln w="76200">
            <a:solidFill>
              <a:srgbClr val="4DB846"/>
            </a:solidFill>
            <a:prstDash val="lg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 name="ZoneTexte 81"/>
          <p:cNvSpPr txBox="1"/>
          <p:nvPr/>
        </p:nvSpPr>
        <p:spPr>
          <a:xfrm>
            <a:off x="947043" y="14897438"/>
            <a:ext cx="12363268" cy="645249"/>
          </a:xfrm>
          <a:prstGeom prst="rect">
            <a:avLst/>
          </a:prstGeom>
          <a:solidFill>
            <a:schemeClr val="bg1"/>
          </a:solidFill>
          <a:ln w="57150">
            <a:solidFill>
              <a:srgbClr val="4DB846"/>
            </a:solidFill>
          </a:ln>
        </p:spPr>
        <p:txBody>
          <a:bodyPr wrap="square" rtlCol="0">
            <a:spAutoFit/>
          </a:bodyPr>
          <a:lstStyle/>
          <a:p>
            <a:pPr lvl="0" algn="ctr"/>
            <a:r>
              <a:rPr lang="fr-BE" sz="3594" b="1" dirty="0"/>
              <a:t>IRM</a:t>
            </a:r>
            <a:r>
              <a:rPr lang="fr-BE" sz="3594" dirty="0"/>
              <a:t> : tâches d’interférence sémantique et phonologique</a:t>
            </a:r>
          </a:p>
        </p:txBody>
      </p:sp>
      <p:sp>
        <p:nvSpPr>
          <p:cNvPr id="83" name="ZoneTexte 82"/>
          <p:cNvSpPr txBox="1"/>
          <p:nvPr/>
        </p:nvSpPr>
        <p:spPr>
          <a:xfrm>
            <a:off x="4300649" y="15784075"/>
            <a:ext cx="14174348" cy="645249"/>
          </a:xfrm>
          <a:prstGeom prst="rect">
            <a:avLst/>
          </a:prstGeom>
          <a:solidFill>
            <a:schemeClr val="bg1"/>
          </a:solidFill>
          <a:ln w="57150">
            <a:solidFill>
              <a:srgbClr val="51C5C0"/>
            </a:solidFill>
          </a:ln>
        </p:spPr>
        <p:txBody>
          <a:bodyPr wrap="square" rtlCol="0">
            <a:spAutoFit/>
          </a:bodyPr>
          <a:lstStyle/>
          <a:p>
            <a:pPr algn="ctr"/>
            <a:r>
              <a:rPr lang="fr-BE" sz="3594" b="1" dirty="0"/>
              <a:t>LDB</a:t>
            </a:r>
            <a:r>
              <a:rPr lang="fr-BE" sz="3594" dirty="0"/>
              <a:t>: tâche de RSI de mots comprenant des items travaillés et non travaillés</a:t>
            </a:r>
          </a:p>
        </p:txBody>
      </p:sp>
      <p:sp>
        <p:nvSpPr>
          <p:cNvPr id="84" name="Rectangle 83"/>
          <p:cNvSpPr/>
          <p:nvPr/>
        </p:nvSpPr>
        <p:spPr>
          <a:xfrm>
            <a:off x="7814797" y="13694933"/>
            <a:ext cx="6184211" cy="783516"/>
          </a:xfrm>
          <a:prstGeom prst="rect">
            <a:avLst/>
          </a:prstGeom>
        </p:spPr>
        <p:txBody>
          <a:bodyPr wrap="none">
            <a:spAutoFit/>
          </a:bodyPr>
          <a:lstStyle/>
          <a:p>
            <a:pPr algn="ctr">
              <a:spcAft>
                <a:spcPts val="813"/>
              </a:spcAft>
            </a:pPr>
            <a:r>
              <a:rPr lang="fr-BE" sz="4492" spc="215" dirty="0">
                <a:effectLst>
                  <a:outerShdw blurRad="38100" dist="38100" dir="2700000" algn="tl">
                    <a:srgbClr val="000000">
                      <a:alpha val="43137"/>
                    </a:srgbClr>
                  </a:outerShdw>
                </a:effectLst>
              </a:rPr>
              <a:t>DESIGN EXPÉRIMENTAL</a:t>
            </a:r>
          </a:p>
        </p:txBody>
      </p:sp>
      <p:sp>
        <p:nvSpPr>
          <p:cNvPr id="85" name="ZoneTexte 84"/>
          <p:cNvSpPr txBox="1"/>
          <p:nvPr/>
        </p:nvSpPr>
        <p:spPr>
          <a:xfrm>
            <a:off x="360198" y="20176136"/>
            <a:ext cx="20223691" cy="3060000"/>
          </a:xfrm>
          <a:prstGeom prst="rect">
            <a:avLst/>
          </a:prstGeom>
          <a:solidFill>
            <a:schemeClr val="bg1"/>
          </a:solidFill>
          <a:ln w="57150">
            <a:solidFill>
              <a:srgbClr val="7030A0"/>
            </a:solidFill>
          </a:ln>
        </p:spPr>
        <p:txBody>
          <a:bodyPr wrap="square" rtlCol="0">
            <a:spAutoFit/>
          </a:bodyPr>
          <a:lstStyle/>
          <a:p>
            <a:pPr algn="ctr"/>
            <a:endParaRPr lang="fr-BE" sz="2568" dirty="0"/>
          </a:p>
          <a:p>
            <a:pPr algn="ctr"/>
            <a:endParaRPr lang="fr-BE" sz="2568" dirty="0"/>
          </a:p>
          <a:p>
            <a:pPr algn="ctr"/>
            <a:endParaRPr lang="fr-BE" sz="2568" dirty="0"/>
          </a:p>
          <a:p>
            <a:pPr algn="ctr"/>
            <a:endParaRPr lang="fr-BE" sz="2568" dirty="0"/>
          </a:p>
          <a:p>
            <a:pPr algn="ctr"/>
            <a:endParaRPr lang="fr-BE" sz="2568" dirty="0"/>
          </a:p>
          <a:p>
            <a:pPr algn="ctr"/>
            <a:endParaRPr lang="fr-BE" sz="2568" dirty="0"/>
          </a:p>
        </p:txBody>
      </p:sp>
      <p:cxnSp>
        <p:nvCxnSpPr>
          <p:cNvPr id="86" name="Connecteur droit 85"/>
          <p:cNvCxnSpPr/>
          <p:nvPr/>
        </p:nvCxnSpPr>
        <p:spPr>
          <a:xfrm>
            <a:off x="13310311" y="15220061"/>
            <a:ext cx="4312768" cy="0"/>
          </a:xfrm>
          <a:prstGeom prst="line">
            <a:avLst/>
          </a:prstGeom>
          <a:ln w="76200">
            <a:solidFill>
              <a:srgbClr val="4DB846"/>
            </a:solidFill>
            <a:prstDash val="lg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7" name="Image 86" descr="Capture d’écran"/>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32126" y="20914176"/>
            <a:ext cx="3251464" cy="1980431"/>
          </a:xfrm>
          <a:prstGeom prst="rect">
            <a:avLst/>
          </a:prstGeom>
        </p:spPr>
      </p:pic>
      <p:pic>
        <p:nvPicPr>
          <p:cNvPr id="88" name="Image 87" descr="Capture d’écran"/>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977785" y="20565422"/>
            <a:ext cx="3584988" cy="2432223"/>
          </a:xfrm>
          <a:prstGeom prst="rect">
            <a:avLst/>
          </a:prstGeom>
        </p:spPr>
      </p:pic>
      <p:sp>
        <p:nvSpPr>
          <p:cNvPr id="89" name="Rectangle 88"/>
          <p:cNvSpPr/>
          <p:nvPr/>
        </p:nvSpPr>
        <p:spPr>
          <a:xfrm>
            <a:off x="605786" y="20397667"/>
            <a:ext cx="8595046" cy="2694071"/>
          </a:xfrm>
          <a:prstGeom prst="rect">
            <a:avLst/>
          </a:prstGeom>
        </p:spPr>
        <p:txBody>
          <a:bodyPr wrap="square">
            <a:spAutoFit/>
          </a:bodyPr>
          <a:lstStyle/>
          <a:p>
            <a:pPr algn="ctr">
              <a:spcAft>
                <a:spcPts val="428"/>
              </a:spcAft>
            </a:pPr>
            <a:r>
              <a:rPr lang="fr-BE" sz="3594" b="1" spc="36" dirty="0" smtClean="0"/>
              <a:t>THÉRAPIE DE CONTRÔLE </a:t>
            </a:r>
            <a:r>
              <a:rPr lang="fr-BE" sz="3594" b="1" spc="36" dirty="0"/>
              <a:t>PHONOLOGIQUE</a:t>
            </a:r>
            <a:r>
              <a:rPr lang="fr-BE" sz="3594" spc="36" baseline="30000" dirty="0">
                <a:latin typeface="Calibri" pitchFamily="34" charset="0"/>
                <a:cs typeface="Times New Roman" pitchFamily="18" charset="0"/>
              </a:rPr>
              <a:t>4</a:t>
            </a:r>
          </a:p>
          <a:p>
            <a:pPr algn="ctr">
              <a:spcAft>
                <a:spcPts val="428"/>
              </a:spcAft>
            </a:pPr>
            <a:endParaRPr lang="fr-BE" sz="2795" spc="36" baseline="30000" dirty="0">
              <a:latin typeface="Calibri" pitchFamily="34" charset="0"/>
              <a:cs typeface="Times New Roman" pitchFamily="18" charset="0"/>
            </a:endParaRPr>
          </a:p>
          <a:p>
            <a:pPr algn="just"/>
            <a:r>
              <a:rPr lang="fr-BE" sz="3594" dirty="0"/>
              <a:t>Exercices de dénomination d’un stimulus cible avec inhibition d’un distracteur phonologiquement lié.</a:t>
            </a:r>
          </a:p>
        </p:txBody>
      </p:sp>
      <p:sp>
        <p:nvSpPr>
          <p:cNvPr id="92" name="Rectangle 22"/>
          <p:cNvSpPr>
            <a:spLocks noChangeArrowheads="1"/>
          </p:cNvSpPr>
          <p:nvPr/>
        </p:nvSpPr>
        <p:spPr bwMode="auto">
          <a:xfrm>
            <a:off x="61341" y="8461179"/>
            <a:ext cx="21691118" cy="898493"/>
          </a:xfrm>
          <a:prstGeom prst="rect">
            <a:avLst/>
          </a:prstGeom>
          <a:solidFill>
            <a:srgbClr val="4D83BF"/>
          </a:solidFill>
          <a:ln w="3175">
            <a:solidFill>
              <a:schemeClr val="accent1">
                <a:lumMod val="20000"/>
                <a:lumOff val="80000"/>
              </a:schemeClr>
            </a:solidFill>
            <a:miter lim="800000"/>
            <a:headEnd/>
            <a:tailEnd/>
          </a:ln>
          <a:effectLst>
            <a:glow rad="101600">
              <a:schemeClr val="accent5">
                <a:satMod val="175000"/>
                <a:alpha val="40000"/>
              </a:schemeClr>
            </a:glow>
            <a:outerShdw blurRad="50800" dist="38100" dir="2700000" algn="tl" rotWithShape="0">
              <a:prstClr val="black">
                <a:alpha val="40000"/>
              </a:prstClr>
            </a:outerShdw>
          </a:effectLst>
        </p:spPr>
        <p:txBody>
          <a:bodyPr wrap="none" lIns="60923" tIns="31680" rIns="60923" bIns="31680" anchor="ctr"/>
          <a:lstStyle/>
          <a:p>
            <a:pPr algn="ctr">
              <a:defRPr/>
            </a:pPr>
            <a:r>
              <a:rPr lang="fr-BE" sz="4792" b="1" spc="215" dirty="0">
                <a:solidFill>
                  <a:schemeClr val="bg1"/>
                </a:solidFill>
                <a:effectLst>
                  <a:outerShdw blurRad="38100" dist="38100" dir="2700000" algn="tl">
                    <a:srgbClr val="000000">
                      <a:alpha val="43137"/>
                    </a:srgbClr>
                  </a:outerShdw>
                </a:effectLst>
                <a:latin typeface="+mj-lt"/>
              </a:rPr>
              <a:t>MÉTHODOLOGIE</a:t>
            </a:r>
            <a:endParaRPr lang="fr-FR" sz="4792" b="1" spc="215" dirty="0">
              <a:solidFill>
                <a:schemeClr val="bg1"/>
              </a:solidFill>
              <a:effectLst>
                <a:outerShdw blurRad="38100" dist="38100" dir="2700000" algn="tl">
                  <a:srgbClr val="000000">
                    <a:alpha val="43137"/>
                  </a:srgbClr>
                </a:outerShdw>
              </a:effectLst>
              <a:latin typeface="+mj-lt"/>
            </a:endParaRPr>
          </a:p>
        </p:txBody>
      </p:sp>
      <p:grpSp>
        <p:nvGrpSpPr>
          <p:cNvPr id="93" name="Groupe 92"/>
          <p:cNvGrpSpPr/>
          <p:nvPr/>
        </p:nvGrpSpPr>
        <p:grpSpPr>
          <a:xfrm>
            <a:off x="85074" y="9430613"/>
            <a:ext cx="21667387" cy="3774510"/>
            <a:chOff x="23771" y="9811394"/>
            <a:chExt cx="25168835" cy="215904"/>
          </a:xfrm>
        </p:grpSpPr>
        <p:sp>
          <p:nvSpPr>
            <p:cNvPr id="95" name="ZoneTexte 94"/>
            <p:cNvSpPr txBox="1"/>
            <p:nvPr/>
          </p:nvSpPr>
          <p:spPr>
            <a:xfrm>
              <a:off x="23771" y="9811394"/>
              <a:ext cx="25168835" cy="215904"/>
            </a:xfrm>
            <a:prstGeom prst="rect">
              <a:avLst/>
            </a:prstGeom>
            <a:solidFill>
              <a:schemeClr val="bg1"/>
            </a:solidFill>
            <a:ln>
              <a:solidFill>
                <a:schemeClr val="accent1">
                  <a:lumMod val="20000"/>
                  <a:lumOff val="80000"/>
                </a:schemeClr>
              </a:solidFill>
            </a:ln>
            <a:effectLst>
              <a:outerShdw blurRad="50800" dist="38100" dir="2700000" algn="tl" rotWithShape="0">
                <a:prstClr val="black">
                  <a:alpha val="40000"/>
                </a:prstClr>
              </a:outerShdw>
            </a:effectLst>
          </p:spPr>
          <p:txBody>
            <a:bodyPr wrap="square" numCol="1" rtlCol="0">
              <a:spAutoFit/>
            </a:bodyPr>
            <a:lstStyle/>
            <a:p>
              <a:pPr algn="just">
                <a:spcAft>
                  <a:spcPts val="813"/>
                </a:spcAft>
              </a:pPr>
              <a:endParaRPr lang="fr-BE" sz="824" spc="215" dirty="0">
                <a:effectLst>
                  <a:outerShdw blurRad="38100" dist="38100" dir="2700000" algn="tl">
                    <a:srgbClr val="000000">
                      <a:alpha val="43137"/>
                    </a:srgbClr>
                  </a:outerShdw>
                </a:effectLst>
              </a:endParaRPr>
            </a:p>
            <a:p>
              <a:pPr algn="just">
                <a:spcAft>
                  <a:spcPts val="813"/>
                </a:spcAft>
              </a:pPr>
              <a:endParaRPr lang="fr-BE" sz="824" spc="215" dirty="0">
                <a:effectLst>
                  <a:outerShdw blurRad="38100" dist="38100" dir="2700000" algn="tl">
                    <a:srgbClr val="000000">
                      <a:alpha val="43137"/>
                    </a:srgbClr>
                  </a:outerShdw>
                </a:effectLst>
              </a:endParaRPr>
            </a:p>
            <a:p>
              <a:pPr algn="just">
                <a:spcAft>
                  <a:spcPts val="813"/>
                </a:spcAft>
              </a:pPr>
              <a:endParaRPr lang="fr-BE" sz="824" spc="215" dirty="0">
                <a:effectLst>
                  <a:outerShdw blurRad="38100" dist="38100" dir="2700000" algn="tl">
                    <a:srgbClr val="000000">
                      <a:alpha val="43137"/>
                    </a:srgbClr>
                  </a:outerShdw>
                </a:effectLst>
              </a:endParaRPr>
            </a:p>
            <a:p>
              <a:pPr indent="725046" algn="just">
                <a:spcAft>
                  <a:spcPts val="813"/>
                </a:spcAft>
              </a:pPr>
              <a:endParaRPr lang="fr-BE" sz="824" spc="215" dirty="0">
                <a:effectLst>
                  <a:outerShdw blurRad="38100" dist="38100" dir="2700000" algn="tl">
                    <a:srgbClr val="000000">
                      <a:alpha val="43137"/>
                    </a:srgbClr>
                  </a:outerShdw>
                </a:effectLst>
              </a:endParaRPr>
            </a:p>
          </p:txBody>
        </p:sp>
        <p:sp>
          <p:nvSpPr>
            <p:cNvPr id="96" name="Rectangle 95"/>
            <p:cNvSpPr/>
            <p:nvPr/>
          </p:nvSpPr>
          <p:spPr>
            <a:xfrm>
              <a:off x="10326282" y="9819935"/>
              <a:ext cx="4400758" cy="186445"/>
            </a:xfrm>
            <a:prstGeom prst="rect">
              <a:avLst/>
            </a:prstGeom>
          </p:spPr>
          <p:txBody>
            <a:bodyPr wrap="none">
              <a:spAutoFit/>
            </a:bodyPr>
            <a:lstStyle/>
            <a:p>
              <a:pPr algn="just">
                <a:spcAft>
                  <a:spcPts val="813"/>
                </a:spcAft>
              </a:pPr>
              <a:r>
                <a:rPr lang="fr-BE" sz="4492" spc="215" dirty="0">
                  <a:effectLst>
                    <a:outerShdw blurRad="38100" dist="38100" dir="2700000" algn="tl">
                      <a:srgbClr val="000000">
                        <a:alpha val="43137"/>
                      </a:srgbClr>
                    </a:outerShdw>
                  </a:effectLst>
                </a:rPr>
                <a:t>PARTICIPANTS</a:t>
              </a:r>
            </a:p>
          </p:txBody>
        </p:sp>
      </p:grpSp>
      <p:sp>
        <p:nvSpPr>
          <p:cNvPr id="97" name="Rectangle 96"/>
          <p:cNvSpPr/>
          <p:nvPr/>
        </p:nvSpPr>
        <p:spPr>
          <a:xfrm>
            <a:off x="407444" y="10643550"/>
            <a:ext cx="13232731" cy="2934345"/>
          </a:xfrm>
          <a:prstGeom prst="rect">
            <a:avLst/>
          </a:prstGeom>
        </p:spPr>
        <p:txBody>
          <a:bodyPr wrap="square">
            <a:spAutoFit/>
          </a:bodyPr>
          <a:lstStyle/>
          <a:p>
            <a:pPr indent="418388" algn="just" defTabSz="341129">
              <a:spcAft>
                <a:spcPts val="571"/>
              </a:spcAft>
              <a:buFont typeface="Wingdings" panose="05000000000000000000" pitchFamily="2" charset="2"/>
              <a:buChar char="§"/>
            </a:pPr>
            <a:r>
              <a:rPr lang="fr-BE" sz="3594" dirty="0"/>
              <a:t>Le </a:t>
            </a:r>
            <a:r>
              <a:rPr lang="fr-BE" sz="3594" b="1" dirty="0"/>
              <a:t>patient aphasique CT</a:t>
            </a:r>
            <a:r>
              <a:rPr lang="fr-BE" sz="3594" dirty="0"/>
              <a:t>, âgé de 77 ans, présentant des paraphasies phonologiques et sémantiques </a:t>
            </a:r>
            <a:r>
              <a:rPr lang="fr-BE" sz="3594" dirty="0" smtClean="0"/>
              <a:t>et </a:t>
            </a:r>
            <a:r>
              <a:rPr lang="fr-BE" sz="3594" dirty="0"/>
              <a:t>des intrusions verbales dans des tâches de dénomination et de rappel sériel immédiat (RSI), indiquant un déficit de contrôle langagier phonologique et sémantique.</a:t>
            </a:r>
          </a:p>
          <a:p>
            <a:pPr algn="just" defTabSz="341129">
              <a:spcAft>
                <a:spcPts val="571"/>
              </a:spcAft>
            </a:pPr>
            <a:endParaRPr lang="fr-BE" sz="3594" b="1" dirty="0"/>
          </a:p>
        </p:txBody>
      </p:sp>
      <mc:AlternateContent xmlns:mc="http://schemas.openxmlformats.org/markup-compatibility/2006" xmlns:a14="http://schemas.microsoft.com/office/drawing/2010/main">
        <mc:Choice Requires="a14">
          <p:sp>
            <p:nvSpPr>
              <p:cNvPr id="98" name="Rectangle 97"/>
              <p:cNvSpPr/>
              <p:nvPr/>
            </p:nvSpPr>
            <p:spPr>
              <a:xfrm>
                <a:off x="14086270" y="10635555"/>
                <a:ext cx="7162634" cy="1198320"/>
              </a:xfrm>
              <a:prstGeom prst="rect">
                <a:avLst/>
              </a:prstGeom>
            </p:spPr>
            <p:txBody>
              <a:bodyPr wrap="square">
                <a:spAutoFit/>
              </a:bodyPr>
              <a:lstStyle/>
              <a:p>
                <a:pPr indent="418388" algn="just" defTabSz="341129">
                  <a:buFont typeface="Wingdings" panose="05000000000000000000" pitchFamily="2" charset="2"/>
                  <a:buChar char="§"/>
                </a:pPr>
                <a:r>
                  <a:rPr lang="fr-BE" sz="3594" b="1" dirty="0"/>
                  <a:t>34 sujets contrôles </a:t>
                </a:r>
                <a:r>
                  <a:rPr lang="fr-BE" sz="3594" dirty="0"/>
                  <a:t>(19 femmes)</a:t>
                </a:r>
                <a:br>
                  <a:rPr lang="fr-BE" sz="3594" dirty="0"/>
                </a:br>
                <a:r>
                  <a:rPr lang="fr-BE" sz="3594" dirty="0"/>
                  <a:t>âgés de 50 à 72 ans (</a:t>
                </a:r>
                <a14:m>
                  <m:oMath xmlns:m="http://schemas.openxmlformats.org/officeDocument/2006/math">
                    <m:acc>
                      <m:accPr>
                        <m:chr m:val="̅"/>
                        <m:ctrlPr>
                          <a:rPr lang="fr-BE" sz="3594" i="1" dirty="0">
                            <a:latin typeface="Cambria Math" panose="02040503050406030204" pitchFamily="18" charset="0"/>
                          </a:rPr>
                        </m:ctrlPr>
                      </m:accPr>
                      <m:e>
                        <m:r>
                          <a:rPr lang="fr-BE" sz="3594" i="1" dirty="0">
                            <a:latin typeface="Cambria Math" panose="02040503050406030204" pitchFamily="18" charset="0"/>
                          </a:rPr>
                          <m:t>𝑥</m:t>
                        </m:r>
                      </m:e>
                    </m:acc>
                  </m:oMath>
                </a14:m>
                <a:r>
                  <a:rPr lang="fr-BE" sz="3594" dirty="0"/>
                  <a:t> = 59.64).</a:t>
                </a:r>
              </a:p>
            </p:txBody>
          </p:sp>
        </mc:Choice>
        <mc:Fallback xmlns="">
          <p:sp>
            <p:nvSpPr>
              <p:cNvPr id="98" name="Rectangle 97"/>
              <p:cNvSpPr>
                <a:spLocks noRot="1" noChangeAspect="1" noMove="1" noResize="1" noEditPoints="1" noAdjustHandles="1" noChangeArrowheads="1" noChangeShapeType="1" noTextEdit="1"/>
              </p:cNvSpPr>
              <p:nvPr/>
            </p:nvSpPr>
            <p:spPr>
              <a:xfrm>
                <a:off x="14086270" y="10635555"/>
                <a:ext cx="7162634" cy="1198320"/>
              </a:xfrm>
              <a:prstGeom prst="rect">
                <a:avLst/>
              </a:prstGeom>
              <a:blipFill>
                <a:blip r:embed="rId16"/>
                <a:stretch>
                  <a:fillRect l="-2638" t="-8163" r="-2553" b="-18878"/>
                </a:stretch>
              </a:blipFill>
            </p:spPr>
            <p:txBody>
              <a:bodyPr/>
              <a:lstStyle/>
              <a:p>
                <a:r>
                  <a:rPr lang="fr-BE">
                    <a:noFill/>
                  </a:rPr>
                  <a:t> </a:t>
                </a:r>
              </a:p>
            </p:txBody>
          </p:sp>
        </mc:Fallback>
      </mc:AlternateContent>
      <p:cxnSp>
        <p:nvCxnSpPr>
          <p:cNvPr id="100" name="Connecteur droit avec flèche 99"/>
          <p:cNvCxnSpPr/>
          <p:nvPr/>
        </p:nvCxnSpPr>
        <p:spPr>
          <a:xfrm>
            <a:off x="7528135" y="16473781"/>
            <a:ext cx="0" cy="826614"/>
          </a:xfrm>
          <a:prstGeom prst="straightConnector1">
            <a:avLst/>
          </a:prstGeom>
          <a:ln w="76200">
            <a:solidFill>
              <a:srgbClr val="51C5C0"/>
            </a:solidFill>
            <a:prstDash val="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p:nvPr/>
        </p:nvCxnSpPr>
        <p:spPr>
          <a:xfrm>
            <a:off x="14214325" y="16509758"/>
            <a:ext cx="0" cy="826614"/>
          </a:xfrm>
          <a:prstGeom prst="straightConnector1">
            <a:avLst/>
          </a:prstGeom>
          <a:ln w="76200">
            <a:solidFill>
              <a:srgbClr val="51C5C0"/>
            </a:solidFill>
            <a:prstDash val="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a:xfrm flipH="1" flipV="1">
            <a:off x="11298483" y="19143084"/>
            <a:ext cx="1" cy="1006313"/>
          </a:xfrm>
          <a:prstGeom prst="straightConnector1">
            <a:avLst/>
          </a:prstGeom>
          <a:ln w="76200">
            <a:solidFill>
              <a:srgbClr val="7030A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03" name="Groupe 102"/>
          <p:cNvGrpSpPr/>
          <p:nvPr/>
        </p:nvGrpSpPr>
        <p:grpSpPr>
          <a:xfrm>
            <a:off x="16933541" y="20419451"/>
            <a:ext cx="6004325" cy="3477267"/>
            <a:chOff x="3412609" y="35379768"/>
            <a:chExt cx="2867499" cy="2233517"/>
          </a:xfrm>
        </p:grpSpPr>
        <p:pic>
          <p:nvPicPr>
            <p:cNvPr id="104" name="Espace réservé du contenu 5" descr="histoire-300x300.jpg"/>
            <p:cNvPicPr>
              <a:picLocks noChangeAspect="1"/>
            </p:cNvPicPr>
            <p:nvPr/>
          </p:nvPicPr>
          <p:blipFill>
            <a:blip r:embed="rId17"/>
            <a:srcRect l="13036" r="16811"/>
            <a:stretch>
              <a:fillRect/>
            </a:stretch>
          </p:blipFill>
          <p:spPr>
            <a:xfrm>
              <a:off x="3730169" y="35379768"/>
              <a:ext cx="965108" cy="1375407"/>
            </a:xfrm>
            <a:prstGeom prst="rect">
              <a:avLst/>
            </a:prstGeom>
          </p:spPr>
        </p:pic>
        <p:sp>
          <p:nvSpPr>
            <p:cNvPr id="105" name="Titre 1"/>
            <p:cNvSpPr txBox="1">
              <a:spLocks/>
            </p:cNvSpPr>
            <p:nvPr/>
          </p:nvSpPr>
          <p:spPr>
            <a:xfrm>
              <a:off x="3834691" y="36755175"/>
              <a:ext cx="1036245" cy="488452"/>
            </a:xfrm>
            <a:prstGeom prst="rect">
              <a:avLst/>
            </a:prstGeom>
          </p:spPr>
          <p:txBody>
            <a:bodyPr vert="horz" lIns="61897" tIns="30949" rIns="61897" bIns="30949"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fr-BE" altLang="fr-FR" sz="1997" b="1" dirty="0">
                  <a:solidFill>
                    <a:schemeClr val="tx2">
                      <a:lumMod val="50000"/>
                    </a:schemeClr>
                  </a:solidFill>
                  <a:ea typeface="ＭＳ Ｐゴシック" panose="020B0600070205080204" pitchFamily="34" charset="-128"/>
                </a:rPr>
                <a:t>« </a:t>
              </a:r>
              <a:r>
                <a:rPr lang="fr-BE" altLang="fr-FR" sz="2995" b="1" dirty="0">
                  <a:solidFill>
                    <a:schemeClr val="tx2">
                      <a:lumMod val="50000"/>
                    </a:schemeClr>
                  </a:solidFill>
                  <a:ea typeface="ＭＳ Ｐゴシック" panose="020B0600070205080204" pitchFamily="34" charset="-128"/>
                </a:rPr>
                <a:t>Cendrier</a:t>
              </a:r>
              <a:r>
                <a:rPr lang="fr-BE" altLang="fr-FR" sz="1997" b="1" dirty="0">
                  <a:solidFill>
                    <a:schemeClr val="tx2">
                      <a:lumMod val="50000"/>
                    </a:schemeClr>
                  </a:solidFill>
                  <a:ea typeface="ＭＳ Ｐゴシック" panose="020B0600070205080204" pitchFamily="34" charset="-128"/>
                </a:rPr>
                <a:t> »</a:t>
              </a:r>
            </a:p>
          </p:txBody>
        </p:sp>
        <p:pic>
          <p:nvPicPr>
            <p:cNvPr id="106" name="Image 105" descr="Capture d’écran"/>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12609" y="36747178"/>
              <a:ext cx="359380" cy="422800"/>
            </a:xfrm>
            <a:prstGeom prst="rect">
              <a:avLst/>
            </a:prstGeom>
          </p:spPr>
        </p:pic>
        <p:sp>
          <p:nvSpPr>
            <p:cNvPr id="107" name="Rectangle 106"/>
            <p:cNvSpPr/>
            <p:nvPr/>
          </p:nvSpPr>
          <p:spPr>
            <a:xfrm>
              <a:off x="4480108" y="35993285"/>
              <a:ext cx="1800000" cy="16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4650"/>
            </a:p>
          </p:txBody>
        </p:sp>
      </p:grpSp>
      <p:pic>
        <p:nvPicPr>
          <p:cNvPr id="108" name="Image 107"/>
          <p:cNvPicPr>
            <a:picLocks noChangeAspect="1"/>
          </p:cNvPicPr>
          <p:nvPr/>
        </p:nvPicPr>
        <p:blipFill rotWithShape="1">
          <a:blip r:embed="rId7">
            <a:extLst>
              <a:ext uri="{28A0092B-C50C-407E-A947-70E740481C1C}">
                <a14:useLocalDpi xmlns:a14="http://schemas.microsoft.com/office/drawing/2010/main" val="0"/>
              </a:ext>
            </a:extLst>
          </a:blip>
          <a:srcRect b="24741"/>
          <a:stretch/>
        </p:blipFill>
        <p:spPr>
          <a:xfrm>
            <a:off x="25274204" y="18437190"/>
            <a:ext cx="10799702" cy="3931094"/>
          </a:xfrm>
          <a:prstGeom prst="rect">
            <a:avLst/>
          </a:prstGeom>
        </p:spPr>
      </p:pic>
      <p:graphicFrame>
        <p:nvGraphicFramePr>
          <p:cNvPr id="109" name="Tableau 108"/>
          <p:cNvGraphicFramePr>
            <a:graphicFrameLocks noGrp="1"/>
          </p:cNvGraphicFramePr>
          <p:nvPr>
            <p:extLst>
              <p:ext uri="{D42A27DB-BD31-4B8C-83A1-F6EECF244321}">
                <p14:modId xmlns:p14="http://schemas.microsoft.com/office/powerpoint/2010/main" val="4267728003"/>
              </p:ext>
            </p:extLst>
          </p:nvPr>
        </p:nvGraphicFramePr>
        <p:xfrm>
          <a:off x="24525025" y="10343121"/>
          <a:ext cx="12435147" cy="3659065"/>
        </p:xfrm>
        <a:graphic>
          <a:graphicData uri="http://schemas.openxmlformats.org/drawingml/2006/table">
            <a:tbl>
              <a:tblPr firstRow="1">
                <a:tableStyleId>{F5AB1C69-6EDB-4FF4-983F-18BD219EF322}</a:tableStyleId>
              </a:tblPr>
              <a:tblGrid>
                <a:gridCol w="10172748">
                  <a:extLst>
                    <a:ext uri="{9D8B030D-6E8A-4147-A177-3AD203B41FA5}">
                      <a16:colId xmlns:a16="http://schemas.microsoft.com/office/drawing/2014/main" val="3076945806"/>
                    </a:ext>
                  </a:extLst>
                </a:gridCol>
                <a:gridCol w="2262399">
                  <a:extLst>
                    <a:ext uri="{9D8B030D-6E8A-4147-A177-3AD203B41FA5}">
                      <a16:colId xmlns:a16="http://schemas.microsoft.com/office/drawing/2014/main" val="3386134262"/>
                    </a:ext>
                  </a:extLst>
                </a:gridCol>
              </a:tblGrid>
              <a:tr h="632763">
                <a:tc>
                  <a:txBody>
                    <a:bodyPr/>
                    <a:lstStyle/>
                    <a:p>
                      <a:pPr algn="ctr"/>
                      <a:r>
                        <a:rPr lang="fr-BE" sz="3500" dirty="0" smtClean="0"/>
                        <a:t>Tâches</a:t>
                      </a:r>
                      <a:endParaRPr lang="fr-BE" sz="3500" dirty="0"/>
                    </a:p>
                  </a:txBody>
                  <a:tcPr marL="65215" marR="65215" marT="32607" marB="32607"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fr-BE" sz="3500" dirty="0" smtClean="0"/>
                        <a:t>Score Z</a:t>
                      </a:r>
                      <a:endParaRPr lang="fr-BE" sz="3500" dirty="0"/>
                    </a:p>
                  </a:txBody>
                  <a:tcPr marL="65215" marR="65215" marT="32607" marB="32607"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937040332"/>
                  </a:ext>
                </a:extLst>
              </a:tr>
              <a:tr h="1196488">
                <a:tc>
                  <a:txBody>
                    <a:bodyPr/>
                    <a:lstStyle/>
                    <a:p>
                      <a:r>
                        <a:rPr lang="fr-BE" sz="3400" i="1" dirty="0" smtClean="0"/>
                        <a:t>RSI lexicalité </a:t>
                      </a:r>
                      <a:r>
                        <a:rPr lang="fr-BE" sz="3400" dirty="0" smtClean="0"/>
                        <a:t>– nb mots rappelés</a:t>
                      </a:r>
                    </a:p>
                    <a:p>
                      <a:pPr marL="0" marR="0" lvl="0" indent="0" algn="l" defTabSz="3024012" rtl="0" eaLnBrk="1" fontAlgn="auto" latinLnBrk="0" hangingPunct="1">
                        <a:lnSpc>
                          <a:spcPct val="100000"/>
                        </a:lnSpc>
                        <a:spcBef>
                          <a:spcPts val="0"/>
                        </a:spcBef>
                        <a:spcAft>
                          <a:spcPts val="0"/>
                        </a:spcAft>
                        <a:buClrTx/>
                        <a:buSzTx/>
                        <a:buFontTx/>
                        <a:buNone/>
                        <a:tabLst/>
                        <a:defRPr/>
                      </a:pPr>
                      <a:r>
                        <a:rPr lang="fr-BE" sz="3400" i="1" dirty="0" smtClean="0"/>
                        <a:t>RSI lexicalité </a:t>
                      </a:r>
                      <a:r>
                        <a:rPr lang="fr-BE" sz="3400" dirty="0" smtClean="0"/>
                        <a:t>– nb non-mots rappelés</a:t>
                      </a:r>
                    </a:p>
                  </a:txBody>
                  <a:tcPr marL="65215" marR="65215" marT="32607" marB="32607">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0000"/>
                        </a:lnSpc>
                        <a:spcBef>
                          <a:spcPts val="0"/>
                        </a:spcBef>
                        <a:spcAft>
                          <a:spcPts val="0"/>
                        </a:spcAft>
                      </a:pPr>
                      <a:r>
                        <a:rPr lang="fr-BE" sz="3500" b="1" dirty="0" smtClean="0">
                          <a:solidFill>
                            <a:srgbClr val="FF0000"/>
                          </a:solidFill>
                        </a:rPr>
                        <a:t>- 3,90</a:t>
                      </a:r>
                    </a:p>
                    <a:p>
                      <a:pPr algn="ctr">
                        <a:lnSpc>
                          <a:spcPct val="100000"/>
                        </a:lnSpc>
                        <a:spcBef>
                          <a:spcPts val="0"/>
                        </a:spcBef>
                        <a:spcAft>
                          <a:spcPts val="0"/>
                        </a:spcAft>
                      </a:pPr>
                      <a:r>
                        <a:rPr lang="fr-BE" sz="3500" b="1" dirty="0" smtClean="0">
                          <a:solidFill>
                            <a:srgbClr val="FF0000"/>
                          </a:solidFill>
                        </a:rPr>
                        <a:t>-</a:t>
                      </a:r>
                      <a:r>
                        <a:rPr lang="fr-BE" sz="3500" b="1" baseline="0" dirty="0" smtClean="0">
                          <a:solidFill>
                            <a:srgbClr val="FF0000"/>
                          </a:solidFill>
                        </a:rPr>
                        <a:t> 3,04</a:t>
                      </a:r>
                      <a:endParaRPr lang="fr-BE" sz="3500" b="1" dirty="0">
                        <a:solidFill>
                          <a:srgbClr val="FF0000"/>
                        </a:solidFill>
                      </a:endParaRPr>
                    </a:p>
                  </a:txBody>
                  <a:tcPr marL="65215" marR="65215" marT="32607" marB="32607">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51777301"/>
                  </a:ext>
                </a:extLst>
              </a:tr>
              <a:tr h="633326">
                <a:tc>
                  <a:txBody>
                    <a:bodyPr/>
                    <a:lstStyle/>
                    <a:p>
                      <a:r>
                        <a:rPr lang="fr-BE" sz="3400" i="1" dirty="0" smtClean="0"/>
                        <a:t>RSI imagerie élevée</a:t>
                      </a:r>
                      <a:r>
                        <a:rPr lang="fr-BE" sz="3400" i="1" baseline="0" dirty="0" smtClean="0"/>
                        <a:t> </a:t>
                      </a:r>
                      <a:r>
                        <a:rPr lang="fr-BE" sz="3400" baseline="0" dirty="0" smtClean="0"/>
                        <a:t>– nb mots rappelés</a:t>
                      </a:r>
                    </a:p>
                  </a:txBody>
                  <a:tcPr marL="65215" marR="65215" marT="32607" marB="32607">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0000"/>
                        </a:lnSpc>
                        <a:spcBef>
                          <a:spcPts val="0"/>
                        </a:spcBef>
                        <a:spcAft>
                          <a:spcPts val="0"/>
                        </a:spcAft>
                      </a:pPr>
                      <a:r>
                        <a:rPr lang="fr-BE" sz="3500" b="1" dirty="0" smtClean="0">
                          <a:solidFill>
                            <a:srgbClr val="FF0000"/>
                          </a:solidFill>
                        </a:rPr>
                        <a:t>-</a:t>
                      </a:r>
                      <a:r>
                        <a:rPr lang="fr-BE" sz="3500" b="1" baseline="0" dirty="0" smtClean="0">
                          <a:solidFill>
                            <a:srgbClr val="FF0000"/>
                          </a:solidFill>
                        </a:rPr>
                        <a:t> 7,12</a:t>
                      </a:r>
                      <a:endParaRPr lang="fr-BE" sz="3500" b="1" dirty="0">
                        <a:solidFill>
                          <a:srgbClr val="FF0000"/>
                        </a:solidFill>
                      </a:endParaRPr>
                    </a:p>
                  </a:txBody>
                  <a:tcPr marL="65215" marR="65215" marT="32607" marB="32607">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56612785"/>
                  </a:ext>
                </a:extLst>
              </a:tr>
              <a:tr h="1196488">
                <a:tc>
                  <a:txBody>
                    <a:bodyPr/>
                    <a:lstStyle/>
                    <a:p>
                      <a:r>
                        <a:rPr lang="fr-BE" sz="3400" i="1" dirty="0" smtClean="0"/>
                        <a:t>Test de </a:t>
                      </a:r>
                      <a:r>
                        <a:rPr lang="fr-BE" sz="3400" i="1" dirty="0" err="1" smtClean="0"/>
                        <a:t>Stroop</a:t>
                      </a:r>
                      <a:r>
                        <a:rPr lang="fr-BE" sz="3400" i="1" dirty="0" smtClean="0"/>
                        <a:t> </a:t>
                      </a:r>
                      <a:r>
                        <a:rPr lang="fr-BE" sz="3400" dirty="0" smtClean="0"/>
                        <a:t>(condition</a:t>
                      </a:r>
                      <a:r>
                        <a:rPr lang="fr-BE" sz="3400" baseline="0" dirty="0" smtClean="0"/>
                        <a:t> </a:t>
                      </a:r>
                      <a:r>
                        <a:rPr lang="fr-BE" sz="3400" dirty="0" smtClean="0"/>
                        <a:t>interférence)</a:t>
                      </a:r>
                      <a:r>
                        <a:rPr lang="fr-BE" sz="3400" baseline="0" dirty="0" smtClean="0"/>
                        <a:t> – temps</a:t>
                      </a:r>
                    </a:p>
                    <a:p>
                      <a:pPr marL="0" marR="0" lvl="0" indent="0" algn="l" defTabSz="3024012" rtl="0" eaLnBrk="1" fontAlgn="auto" latinLnBrk="0" hangingPunct="1">
                        <a:lnSpc>
                          <a:spcPct val="100000"/>
                        </a:lnSpc>
                        <a:spcBef>
                          <a:spcPts val="0"/>
                        </a:spcBef>
                        <a:spcAft>
                          <a:spcPts val="0"/>
                        </a:spcAft>
                        <a:buClrTx/>
                        <a:buSzTx/>
                        <a:buFontTx/>
                        <a:buNone/>
                        <a:tabLst/>
                        <a:defRPr/>
                      </a:pPr>
                      <a:r>
                        <a:rPr lang="fr-BE" sz="3400" i="1" dirty="0" smtClean="0"/>
                        <a:t>Test de </a:t>
                      </a:r>
                      <a:r>
                        <a:rPr lang="fr-BE" sz="3400" i="1" dirty="0" err="1" smtClean="0"/>
                        <a:t>Stroop</a:t>
                      </a:r>
                      <a:r>
                        <a:rPr lang="fr-BE" sz="3400" i="1" dirty="0" smtClean="0"/>
                        <a:t> </a:t>
                      </a:r>
                      <a:r>
                        <a:rPr lang="fr-BE" sz="3400" dirty="0" smtClean="0"/>
                        <a:t>(condition interférence)</a:t>
                      </a:r>
                      <a:r>
                        <a:rPr lang="fr-BE" sz="3400" baseline="0" dirty="0" smtClean="0"/>
                        <a:t> – nb erreurs</a:t>
                      </a:r>
                      <a:endParaRPr lang="fr-BE" sz="3400" dirty="0" smtClean="0"/>
                    </a:p>
                  </a:txBody>
                  <a:tcPr marL="65215" marR="65215" marT="32607" marB="32607">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0000"/>
                        </a:lnSpc>
                        <a:spcBef>
                          <a:spcPts val="0"/>
                        </a:spcBef>
                        <a:spcAft>
                          <a:spcPts val="0"/>
                        </a:spcAft>
                      </a:pPr>
                      <a:r>
                        <a:rPr lang="fr-BE" sz="3500" b="1" dirty="0" smtClean="0">
                          <a:solidFill>
                            <a:srgbClr val="FF0000"/>
                          </a:solidFill>
                        </a:rPr>
                        <a:t>- 4,68</a:t>
                      </a:r>
                    </a:p>
                    <a:p>
                      <a:pPr algn="ctr">
                        <a:lnSpc>
                          <a:spcPct val="100000"/>
                        </a:lnSpc>
                        <a:spcBef>
                          <a:spcPts val="0"/>
                        </a:spcBef>
                        <a:spcAft>
                          <a:spcPts val="0"/>
                        </a:spcAft>
                      </a:pPr>
                      <a:r>
                        <a:rPr lang="fr-BE" sz="3500" b="1" dirty="0" smtClean="0">
                          <a:solidFill>
                            <a:schemeClr val="accent2"/>
                          </a:solidFill>
                        </a:rPr>
                        <a:t>-</a:t>
                      </a:r>
                      <a:r>
                        <a:rPr lang="fr-BE" sz="3500" b="1" baseline="0" dirty="0" smtClean="0">
                          <a:solidFill>
                            <a:schemeClr val="accent2"/>
                          </a:solidFill>
                        </a:rPr>
                        <a:t> 1,54</a:t>
                      </a:r>
                      <a:endParaRPr lang="fr-BE" sz="3500" b="1" dirty="0">
                        <a:solidFill>
                          <a:schemeClr val="accent2"/>
                        </a:solidFill>
                      </a:endParaRPr>
                    </a:p>
                  </a:txBody>
                  <a:tcPr marL="65215" marR="65215" marT="32607" marB="32607">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7630673"/>
                  </a:ext>
                </a:extLst>
              </a:tr>
            </a:tbl>
          </a:graphicData>
        </a:graphic>
      </p:graphicFrame>
      <p:graphicFrame>
        <p:nvGraphicFramePr>
          <p:cNvPr id="110" name="Graphique 109"/>
          <p:cNvGraphicFramePr/>
          <p:nvPr>
            <p:extLst>
              <p:ext uri="{D42A27DB-BD31-4B8C-83A1-F6EECF244321}">
                <p14:modId xmlns:p14="http://schemas.microsoft.com/office/powerpoint/2010/main" val="4133487949"/>
              </p:ext>
            </p:extLst>
          </p:nvPr>
        </p:nvGraphicFramePr>
        <p:xfrm>
          <a:off x="24503036" y="13879582"/>
          <a:ext cx="6217574" cy="398931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13" name="Graphique 112"/>
          <p:cNvGraphicFramePr/>
          <p:nvPr>
            <p:extLst>
              <p:ext uri="{D42A27DB-BD31-4B8C-83A1-F6EECF244321}">
                <p14:modId xmlns:p14="http://schemas.microsoft.com/office/powerpoint/2010/main" val="3760809403"/>
              </p:ext>
            </p:extLst>
          </p:nvPr>
        </p:nvGraphicFramePr>
        <p:xfrm>
          <a:off x="30703286" y="13869016"/>
          <a:ext cx="6289453" cy="3989310"/>
        </p:xfrm>
        <a:graphic>
          <a:graphicData uri="http://schemas.openxmlformats.org/drawingml/2006/chart">
            <c:chart xmlns:c="http://schemas.openxmlformats.org/drawingml/2006/chart" xmlns:r="http://schemas.openxmlformats.org/officeDocument/2006/relationships" r:id="rId20"/>
          </a:graphicData>
        </a:graphic>
      </p:graphicFrame>
      <p:sp>
        <p:nvSpPr>
          <p:cNvPr id="114" name="Rectangle 113"/>
          <p:cNvSpPr/>
          <p:nvPr/>
        </p:nvSpPr>
        <p:spPr>
          <a:xfrm>
            <a:off x="24518869" y="22187386"/>
            <a:ext cx="12435147" cy="140165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428"/>
              </a:spcAft>
            </a:pPr>
            <a:r>
              <a:rPr lang="fr-BE" sz="2695" u="sng" spc="-107" dirty="0">
                <a:solidFill>
                  <a:schemeClr val="tx1"/>
                </a:solidFill>
              </a:rPr>
              <a:t>Test t : patient – sujets contrôles</a:t>
            </a:r>
          </a:p>
          <a:p>
            <a:pPr algn="ctr">
              <a:spcAft>
                <a:spcPts val="428"/>
              </a:spcAft>
            </a:pPr>
            <a:endParaRPr lang="fr-BE" sz="200" u="sng" spc="-107" dirty="0">
              <a:solidFill>
                <a:schemeClr val="tx1"/>
              </a:solidFill>
            </a:endParaRPr>
          </a:p>
          <a:p>
            <a:pPr algn="ctr">
              <a:spcAft>
                <a:spcPts val="428"/>
              </a:spcAft>
            </a:pPr>
            <a:r>
              <a:rPr lang="en-US" sz="2596" spc="-107" dirty="0">
                <a:solidFill>
                  <a:schemeClr val="tx1"/>
                </a:solidFill>
                <a:sym typeface="Wingdings" panose="05000000000000000000" pitchFamily="2" charset="2"/>
              </a:rPr>
              <a:t>Gyri </a:t>
            </a:r>
            <a:r>
              <a:rPr lang="en-US" sz="2596" spc="-107" dirty="0" err="1">
                <a:solidFill>
                  <a:schemeClr val="tx1"/>
                </a:solidFill>
                <a:sym typeface="Wingdings" panose="05000000000000000000" pitchFamily="2" charset="2"/>
              </a:rPr>
              <a:t>cingulaires</a:t>
            </a:r>
            <a:r>
              <a:rPr lang="en-US" sz="2596" spc="-107" dirty="0">
                <a:solidFill>
                  <a:schemeClr val="tx1"/>
                </a:solidFill>
                <a:sym typeface="Wingdings" panose="05000000000000000000" pitchFamily="2" charset="2"/>
              </a:rPr>
              <a:t> G et D, gyrus temporal </a:t>
            </a:r>
            <a:r>
              <a:rPr lang="en-US" sz="2596" spc="-107" dirty="0" err="1">
                <a:solidFill>
                  <a:schemeClr val="tx1"/>
                </a:solidFill>
                <a:sym typeface="Wingdings" panose="05000000000000000000" pitchFamily="2" charset="2"/>
              </a:rPr>
              <a:t>moyen</a:t>
            </a:r>
            <a:r>
              <a:rPr lang="en-US" sz="2596" spc="-107" dirty="0">
                <a:solidFill>
                  <a:schemeClr val="tx1"/>
                </a:solidFill>
                <a:sym typeface="Wingdings" panose="05000000000000000000" pitchFamily="2" charset="2"/>
              </a:rPr>
              <a:t> G</a:t>
            </a:r>
          </a:p>
          <a:p>
            <a:pPr algn="ctr">
              <a:spcAft>
                <a:spcPts val="428"/>
              </a:spcAft>
            </a:pPr>
            <a:r>
              <a:rPr lang="en-US" sz="2596" spc="-107" dirty="0" err="1">
                <a:solidFill>
                  <a:schemeClr val="tx1"/>
                </a:solidFill>
                <a:sym typeface="Wingdings" panose="05000000000000000000" pitchFamily="2" charset="2"/>
              </a:rPr>
              <a:t>davantage</a:t>
            </a:r>
            <a:r>
              <a:rPr lang="en-US" sz="2596" spc="-107" dirty="0">
                <a:solidFill>
                  <a:schemeClr val="tx1"/>
                </a:solidFill>
                <a:sym typeface="Wingdings" panose="05000000000000000000" pitchFamily="2" charset="2"/>
              </a:rPr>
              <a:t> </a:t>
            </a:r>
            <a:r>
              <a:rPr lang="fr-BE" sz="2596" spc="-107" dirty="0">
                <a:solidFill>
                  <a:schemeClr val="tx1"/>
                </a:solidFill>
                <a:sym typeface="Wingdings" panose="05000000000000000000" pitchFamily="2" charset="2"/>
              </a:rPr>
              <a:t>activés</a:t>
            </a:r>
            <a:r>
              <a:rPr lang="en-US" sz="2596" spc="-107" dirty="0">
                <a:solidFill>
                  <a:schemeClr val="tx1"/>
                </a:solidFill>
                <a:sym typeface="Wingdings" panose="05000000000000000000" pitchFamily="2" charset="2"/>
              </a:rPr>
              <a:t> chez CT que chez les </a:t>
            </a:r>
            <a:r>
              <a:rPr lang="en-US" sz="2596" spc="-107" dirty="0" err="1">
                <a:solidFill>
                  <a:schemeClr val="tx1"/>
                </a:solidFill>
                <a:sym typeface="Wingdings" panose="05000000000000000000" pitchFamily="2" charset="2"/>
              </a:rPr>
              <a:t>sujets</a:t>
            </a:r>
            <a:r>
              <a:rPr lang="en-US" sz="2596" spc="-107" dirty="0">
                <a:solidFill>
                  <a:schemeClr val="tx1"/>
                </a:solidFill>
                <a:sym typeface="Wingdings" panose="05000000000000000000" pitchFamily="2" charset="2"/>
              </a:rPr>
              <a:t> </a:t>
            </a:r>
            <a:r>
              <a:rPr lang="en-US" sz="2596" spc="-107" dirty="0" err="1">
                <a:solidFill>
                  <a:schemeClr val="tx1"/>
                </a:solidFill>
                <a:sym typeface="Wingdings" panose="05000000000000000000" pitchFamily="2" charset="2"/>
              </a:rPr>
              <a:t>contrôles</a:t>
            </a:r>
            <a:endParaRPr lang="fr-BE" sz="2596" b="1" spc="-107" dirty="0">
              <a:solidFill>
                <a:schemeClr val="tx1"/>
              </a:solidFill>
            </a:endParaRPr>
          </a:p>
        </p:txBody>
      </p:sp>
      <p:sp>
        <p:nvSpPr>
          <p:cNvPr id="115" name="Rectangle 114"/>
          <p:cNvSpPr/>
          <p:nvPr/>
        </p:nvSpPr>
        <p:spPr>
          <a:xfrm>
            <a:off x="24492421" y="17687198"/>
            <a:ext cx="12448094" cy="539096"/>
          </a:xfrm>
          <a:prstGeom prst="rect">
            <a:avLst/>
          </a:prstGeom>
          <a:solidFill>
            <a:schemeClr val="accent6">
              <a:lumMod val="60000"/>
              <a:lumOff val="40000"/>
            </a:schemeClr>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fr-BE" sz="2695" dirty="0"/>
              <a:t>Tâche d’interférence phonologique – effet </a:t>
            </a:r>
            <a:r>
              <a:rPr lang="fr-BE" sz="2695" dirty="0" smtClean="0"/>
              <a:t>d’interférence (T1)</a:t>
            </a:r>
            <a:endParaRPr lang="fr-BE" sz="2695" i="1" dirty="0"/>
          </a:p>
        </p:txBody>
      </p:sp>
      <p:graphicFrame>
        <p:nvGraphicFramePr>
          <p:cNvPr id="118" name="Tableau 117"/>
          <p:cNvGraphicFramePr>
            <a:graphicFrameLocks noGrp="1"/>
          </p:cNvGraphicFramePr>
          <p:nvPr>
            <p:extLst>
              <p:ext uri="{D42A27DB-BD31-4B8C-83A1-F6EECF244321}">
                <p14:modId xmlns:p14="http://schemas.microsoft.com/office/powerpoint/2010/main" val="4244821487"/>
              </p:ext>
            </p:extLst>
          </p:nvPr>
        </p:nvGraphicFramePr>
        <p:xfrm>
          <a:off x="37442082" y="10350172"/>
          <a:ext cx="11789640" cy="3676237"/>
        </p:xfrm>
        <a:graphic>
          <a:graphicData uri="http://schemas.openxmlformats.org/drawingml/2006/table">
            <a:tbl>
              <a:tblPr firstRow="1">
                <a:tableStyleId>{F5AB1C69-6EDB-4FF4-983F-18BD219EF322}</a:tableStyleId>
              </a:tblPr>
              <a:tblGrid>
                <a:gridCol w="9785446">
                  <a:extLst>
                    <a:ext uri="{9D8B030D-6E8A-4147-A177-3AD203B41FA5}">
                      <a16:colId xmlns:a16="http://schemas.microsoft.com/office/drawing/2014/main" val="3076945806"/>
                    </a:ext>
                  </a:extLst>
                </a:gridCol>
                <a:gridCol w="2004194">
                  <a:extLst>
                    <a:ext uri="{9D8B030D-6E8A-4147-A177-3AD203B41FA5}">
                      <a16:colId xmlns:a16="http://schemas.microsoft.com/office/drawing/2014/main" val="4004042018"/>
                    </a:ext>
                  </a:extLst>
                </a:gridCol>
              </a:tblGrid>
              <a:tr h="631085">
                <a:tc>
                  <a:txBody>
                    <a:bodyPr/>
                    <a:lstStyle/>
                    <a:p>
                      <a:pPr algn="ctr"/>
                      <a:r>
                        <a:rPr lang="fr-BE" sz="3500" dirty="0" smtClean="0"/>
                        <a:t>Tâches</a:t>
                      </a:r>
                      <a:endParaRPr lang="fr-BE" sz="3500" dirty="0"/>
                    </a:p>
                  </a:txBody>
                  <a:tcPr marL="65215" marR="65215" marT="32607" marB="32607" anchor="ctr">
                    <a:solidFill>
                      <a:schemeClr val="accent2">
                        <a:lumMod val="60000"/>
                        <a:lumOff val="40000"/>
                      </a:schemeClr>
                    </a:solidFill>
                  </a:tcPr>
                </a:tc>
                <a:tc>
                  <a:txBody>
                    <a:bodyPr/>
                    <a:lstStyle/>
                    <a:p>
                      <a:pPr algn="ctr"/>
                      <a:r>
                        <a:rPr lang="fr-BE" sz="3500" dirty="0" smtClean="0"/>
                        <a:t>Score Z</a:t>
                      </a:r>
                      <a:endParaRPr lang="fr-BE" sz="3500" dirty="0"/>
                    </a:p>
                  </a:txBody>
                  <a:tcPr marL="65215" marR="65215" marT="32607" marB="32607" anchor="ctr">
                    <a:solidFill>
                      <a:schemeClr val="accent2">
                        <a:lumMod val="60000"/>
                        <a:lumOff val="40000"/>
                      </a:schemeClr>
                    </a:solidFill>
                  </a:tcPr>
                </a:tc>
                <a:extLst>
                  <a:ext uri="{0D108BD9-81ED-4DB2-BD59-A6C34878D82A}">
                    <a16:rowId xmlns:a16="http://schemas.microsoft.com/office/drawing/2014/main" val="1937040332"/>
                  </a:ext>
                </a:extLst>
              </a:tr>
              <a:tr h="1198623">
                <a:tc>
                  <a:txBody>
                    <a:bodyPr/>
                    <a:lstStyle/>
                    <a:p>
                      <a:r>
                        <a:rPr lang="fr-BE" sz="3400" i="1" dirty="0" smtClean="0"/>
                        <a:t>RSI lexicalité </a:t>
                      </a:r>
                      <a:r>
                        <a:rPr lang="fr-BE" sz="3400" dirty="0" smtClean="0"/>
                        <a:t>– nb mots rappelés</a:t>
                      </a:r>
                    </a:p>
                    <a:p>
                      <a:pPr marL="0" marR="0" lvl="0" indent="0" algn="l" defTabSz="3024012" rtl="0" eaLnBrk="1" fontAlgn="auto" latinLnBrk="0" hangingPunct="1">
                        <a:lnSpc>
                          <a:spcPct val="100000"/>
                        </a:lnSpc>
                        <a:spcBef>
                          <a:spcPts val="0"/>
                        </a:spcBef>
                        <a:spcAft>
                          <a:spcPts val="0"/>
                        </a:spcAft>
                        <a:buClrTx/>
                        <a:buSzTx/>
                        <a:buFontTx/>
                        <a:buNone/>
                        <a:tabLst/>
                        <a:defRPr/>
                      </a:pPr>
                      <a:r>
                        <a:rPr lang="fr-BE" sz="3400" i="1" dirty="0" smtClean="0"/>
                        <a:t>RSI lexicalité </a:t>
                      </a:r>
                      <a:r>
                        <a:rPr lang="fr-BE" sz="3400" dirty="0" smtClean="0"/>
                        <a:t>– nb non-mots rappelés</a:t>
                      </a:r>
                    </a:p>
                  </a:txBody>
                  <a:tcPr marL="65215" marR="65215" marT="32607" marB="32607">
                    <a:solidFill>
                      <a:schemeClr val="accent2">
                        <a:lumMod val="20000"/>
                        <a:lumOff val="80000"/>
                      </a:schemeClr>
                    </a:solidFill>
                  </a:tcPr>
                </a:tc>
                <a:tc>
                  <a:txBody>
                    <a:bodyPr/>
                    <a:lstStyle/>
                    <a:p>
                      <a:pPr algn="ctr"/>
                      <a:r>
                        <a:rPr lang="fr-BE" sz="3500" b="1" dirty="0" smtClean="0">
                          <a:solidFill>
                            <a:srgbClr val="FF0000"/>
                          </a:solidFill>
                        </a:rPr>
                        <a:t>- 2,37</a:t>
                      </a:r>
                    </a:p>
                    <a:p>
                      <a:pPr algn="ctr"/>
                      <a:r>
                        <a:rPr lang="fr-BE" sz="3500" b="1" dirty="0" smtClean="0">
                          <a:solidFill>
                            <a:srgbClr val="FF0000"/>
                          </a:solidFill>
                        </a:rPr>
                        <a:t>- 3,04</a:t>
                      </a:r>
                      <a:endParaRPr lang="fr-BE" sz="3500" b="1" dirty="0">
                        <a:solidFill>
                          <a:srgbClr val="FF0000"/>
                        </a:solidFill>
                      </a:endParaRPr>
                    </a:p>
                  </a:txBody>
                  <a:tcPr marL="65215" marR="65215" marT="32607" marB="32607">
                    <a:solidFill>
                      <a:schemeClr val="accent2">
                        <a:lumMod val="20000"/>
                        <a:lumOff val="80000"/>
                      </a:schemeClr>
                    </a:solidFill>
                  </a:tcPr>
                </a:tc>
                <a:extLst>
                  <a:ext uri="{0D108BD9-81ED-4DB2-BD59-A6C34878D82A}">
                    <a16:rowId xmlns:a16="http://schemas.microsoft.com/office/drawing/2014/main" val="4151777301"/>
                  </a:ext>
                </a:extLst>
              </a:tr>
              <a:tr h="647906">
                <a:tc>
                  <a:txBody>
                    <a:bodyPr/>
                    <a:lstStyle/>
                    <a:p>
                      <a:r>
                        <a:rPr lang="fr-BE" sz="3400" i="1" dirty="0" smtClean="0"/>
                        <a:t>RSI imagerie élevée</a:t>
                      </a:r>
                      <a:r>
                        <a:rPr lang="fr-BE" sz="3400" i="1" baseline="0" dirty="0" smtClean="0"/>
                        <a:t> </a:t>
                      </a:r>
                      <a:r>
                        <a:rPr lang="fr-BE" sz="3400" baseline="0" dirty="0" smtClean="0"/>
                        <a:t>– nb mots rappelés</a:t>
                      </a:r>
                    </a:p>
                  </a:txBody>
                  <a:tcPr marL="65215" marR="65215" marT="32607" marB="32607">
                    <a:solidFill>
                      <a:schemeClr val="accent2">
                        <a:lumMod val="20000"/>
                        <a:lumOff val="80000"/>
                      </a:schemeClr>
                    </a:solidFill>
                  </a:tcPr>
                </a:tc>
                <a:tc>
                  <a:txBody>
                    <a:bodyPr/>
                    <a:lstStyle/>
                    <a:p>
                      <a:pPr algn="ctr"/>
                      <a:r>
                        <a:rPr lang="fr-BE" sz="3500" b="1" dirty="0" smtClean="0">
                          <a:solidFill>
                            <a:srgbClr val="FF0000"/>
                          </a:solidFill>
                        </a:rPr>
                        <a:t>-</a:t>
                      </a:r>
                      <a:r>
                        <a:rPr lang="fr-BE" sz="3500" b="1" baseline="0" dirty="0" smtClean="0">
                          <a:solidFill>
                            <a:srgbClr val="FF0000"/>
                          </a:solidFill>
                        </a:rPr>
                        <a:t> 2,95</a:t>
                      </a:r>
                      <a:endParaRPr lang="fr-BE" sz="3500" b="1" dirty="0">
                        <a:solidFill>
                          <a:srgbClr val="FF0000"/>
                        </a:solidFill>
                      </a:endParaRPr>
                    </a:p>
                  </a:txBody>
                  <a:tcPr marL="65215" marR="65215" marT="32607" marB="32607">
                    <a:solidFill>
                      <a:schemeClr val="accent2">
                        <a:lumMod val="20000"/>
                        <a:lumOff val="80000"/>
                      </a:schemeClr>
                    </a:solidFill>
                  </a:tcPr>
                </a:tc>
                <a:extLst>
                  <a:ext uri="{0D108BD9-81ED-4DB2-BD59-A6C34878D82A}">
                    <a16:rowId xmlns:a16="http://schemas.microsoft.com/office/drawing/2014/main" val="2656612785"/>
                  </a:ext>
                </a:extLst>
              </a:tr>
              <a:tr h="1198623">
                <a:tc>
                  <a:txBody>
                    <a:bodyPr/>
                    <a:lstStyle/>
                    <a:p>
                      <a:r>
                        <a:rPr lang="fr-BE" sz="3400" i="1" dirty="0" smtClean="0"/>
                        <a:t>Test de </a:t>
                      </a:r>
                      <a:r>
                        <a:rPr lang="fr-BE" sz="3400" i="1" dirty="0" err="1" smtClean="0"/>
                        <a:t>Stroop</a:t>
                      </a:r>
                      <a:r>
                        <a:rPr lang="fr-BE" sz="3400" i="1" dirty="0" smtClean="0"/>
                        <a:t> </a:t>
                      </a:r>
                      <a:r>
                        <a:rPr lang="fr-BE" sz="3400" dirty="0" smtClean="0"/>
                        <a:t>(condition</a:t>
                      </a:r>
                      <a:r>
                        <a:rPr lang="fr-BE" sz="3400" baseline="0" dirty="0" smtClean="0"/>
                        <a:t> </a:t>
                      </a:r>
                      <a:r>
                        <a:rPr lang="fr-BE" sz="3400" dirty="0" smtClean="0"/>
                        <a:t>interférence)</a:t>
                      </a:r>
                      <a:r>
                        <a:rPr lang="fr-BE" sz="3400" baseline="0" dirty="0" smtClean="0"/>
                        <a:t> – temps</a:t>
                      </a:r>
                    </a:p>
                    <a:p>
                      <a:pPr marL="0" marR="0" lvl="0" indent="0" algn="l" defTabSz="3024012" rtl="0" eaLnBrk="1" fontAlgn="auto" latinLnBrk="0" hangingPunct="1">
                        <a:lnSpc>
                          <a:spcPct val="100000"/>
                        </a:lnSpc>
                        <a:spcBef>
                          <a:spcPts val="0"/>
                        </a:spcBef>
                        <a:spcAft>
                          <a:spcPts val="0"/>
                        </a:spcAft>
                        <a:buClrTx/>
                        <a:buSzTx/>
                        <a:buFontTx/>
                        <a:buNone/>
                        <a:tabLst/>
                        <a:defRPr/>
                      </a:pPr>
                      <a:r>
                        <a:rPr lang="fr-BE" sz="3400" i="1" dirty="0" smtClean="0"/>
                        <a:t>Test de </a:t>
                      </a:r>
                      <a:r>
                        <a:rPr lang="fr-BE" sz="3400" i="1" dirty="0" err="1" smtClean="0"/>
                        <a:t>Stroop</a:t>
                      </a:r>
                      <a:r>
                        <a:rPr lang="fr-BE" sz="3400" i="1" dirty="0" smtClean="0"/>
                        <a:t> </a:t>
                      </a:r>
                      <a:r>
                        <a:rPr lang="fr-BE" sz="3400" dirty="0" smtClean="0"/>
                        <a:t>(condition interférence)</a:t>
                      </a:r>
                      <a:r>
                        <a:rPr lang="fr-BE" sz="3400" baseline="0" dirty="0" smtClean="0"/>
                        <a:t> – nb erreurs</a:t>
                      </a:r>
                      <a:endParaRPr lang="fr-BE" sz="3400" dirty="0" smtClean="0"/>
                    </a:p>
                  </a:txBody>
                  <a:tcPr marL="65215" marR="65215" marT="32607" marB="32607">
                    <a:solidFill>
                      <a:schemeClr val="accent2">
                        <a:lumMod val="20000"/>
                        <a:lumOff val="80000"/>
                      </a:schemeClr>
                    </a:solidFill>
                  </a:tcPr>
                </a:tc>
                <a:tc>
                  <a:txBody>
                    <a:bodyPr/>
                    <a:lstStyle/>
                    <a:p>
                      <a:pPr algn="ctr"/>
                      <a:r>
                        <a:rPr lang="fr-BE" sz="3500" b="1" dirty="0" smtClean="0">
                          <a:solidFill>
                            <a:srgbClr val="FF0000"/>
                          </a:solidFill>
                        </a:rPr>
                        <a:t>- 2,41</a:t>
                      </a:r>
                    </a:p>
                    <a:p>
                      <a:pPr algn="ctr"/>
                      <a:r>
                        <a:rPr lang="fr-BE" sz="3500" b="0" dirty="0" smtClean="0"/>
                        <a:t>-</a:t>
                      </a:r>
                      <a:r>
                        <a:rPr lang="fr-BE" sz="3500" b="0" baseline="0" dirty="0" smtClean="0"/>
                        <a:t> 0,65</a:t>
                      </a:r>
                      <a:endParaRPr lang="fr-BE" sz="3500" b="0" dirty="0"/>
                    </a:p>
                  </a:txBody>
                  <a:tcPr marL="65215" marR="65215" marT="32607" marB="32607">
                    <a:solidFill>
                      <a:schemeClr val="accent2">
                        <a:lumMod val="20000"/>
                        <a:lumOff val="80000"/>
                      </a:schemeClr>
                    </a:solidFill>
                  </a:tcPr>
                </a:tc>
                <a:extLst>
                  <a:ext uri="{0D108BD9-81ED-4DB2-BD59-A6C34878D82A}">
                    <a16:rowId xmlns:a16="http://schemas.microsoft.com/office/drawing/2014/main" val="237630673"/>
                  </a:ext>
                </a:extLst>
              </a:tr>
            </a:tbl>
          </a:graphicData>
        </a:graphic>
      </p:graphicFrame>
      <p:graphicFrame>
        <p:nvGraphicFramePr>
          <p:cNvPr id="119" name="Graphique 118"/>
          <p:cNvGraphicFramePr/>
          <p:nvPr>
            <p:extLst>
              <p:ext uri="{D42A27DB-BD31-4B8C-83A1-F6EECF244321}">
                <p14:modId xmlns:p14="http://schemas.microsoft.com/office/powerpoint/2010/main" val="1214300770"/>
              </p:ext>
            </p:extLst>
          </p:nvPr>
        </p:nvGraphicFramePr>
        <p:xfrm>
          <a:off x="37457898" y="13850968"/>
          <a:ext cx="6217574" cy="3989310"/>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120" name="Graphique 119"/>
          <p:cNvGraphicFramePr/>
          <p:nvPr>
            <p:extLst>
              <p:ext uri="{D42A27DB-BD31-4B8C-83A1-F6EECF244321}">
                <p14:modId xmlns:p14="http://schemas.microsoft.com/office/powerpoint/2010/main" val="1078903752"/>
              </p:ext>
            </p:extLst>
          </p:nvPr>
        </p:nvGraphicFramePr>
        <p:xfrm>
          <a:off x="43650680" y="13847415"/>
          <a:ext cx="6217574" cy="3989310"/>
        </p:xfrm>
        <a:graphic>
          <a:graphicData uri="http://schemas.openxmlformats.org/drawingml/2006/chart">
            <c:chart xmlns:c="http://schemas.openxmlformats.org/drawingml/2006/chart" xmlns:r="http://schemas.openxmlformats.org/officeDocument/2006/relationships" r:id="rId22"/>
          </a:graphicData>
        </a:graphic>
      </p:graphicFrame>
      <p:sp>
        <p:nvSpPr>
          <p:cNvPr id="121" name="Rectangle 120"/>
          <p:cNvSpPr/>
          <p:nvPr/>
        </p:nvSpPr>
        <p:spPr>
          <a:xfrm>
            <a:off x="49130465" y="10332570"/>
            <a:ext cx="2034000" cy="7681533"/>
          </a:xfrm>
          <a:prstGeom prst="rect">
            <a:avLst/>
          </a:prstGeom>
          <a:solidFill>
            <a:schemeClr val="bg1"/>
          </a:solidFill>
        </p:spPr>
        <p:txBody>
          <a:bodyPr wrap="square">
            <a:spAutoFit/>
          </a:bodyPr>
          <a:lstStyle/>
          <a:p>
            <a:pPr algn="ctr" defTabSz="3018871">
              <a:defRPr/>
            </a:pPr>
            <a:endParaRPr lang="fr-BE" sz="3195" u="sng" dirty="0">
              <a:effectLst>
                <a:outerShdw blurRad="38100" dist="38100" dir="2700000" algn="tl">
                  <a:srgbClr val="000000">
                    <a:alpha val="43137"/>
                  </a:srgbClr>
                </a:outerShdw>
              </a:effectLst>
            </a:endParaRPr>
          </a:p>
          <a:p>
            <a:pPr algn="ctr" defTabSz="3018871">
              <a:defRPr/>
            </a:pPr>
            <a:endParaRPr lang="fr-BE" sz="3195" u="sng" dirty="0">
              <a:effectLst>
                <a:outerShdw blurRad="38100" dist="38100" dir="2700000" algn="tl">
                  <a:srgbClr val="000000">
                    <a:alpha val="43137"/>
                  </a:srgbClr>
                </a:outerShdw>
              </a:effectLst>
            </a:endParaRPr>
          </a:p>
          <a:p>
            <a:pPr algn="ctr" defTabSz="3018871">
              <a:defRPr/>
            </a:pPr>
            <a:endParaRPr lang="fr-BE" sz="3195" u="sng" dirty="0">
              <a:effectLst>
                <a:outerShdw blurRad="38100" dist="38100" dir="2700000" algn="tl">
                  <a:srgbClr val="000000">
                    <a:alpha val="43137"/>
                  </a:srgbClr>
                </a:outerShdw>
              </a:effectLst>
            </a:endParaRPr>
          </a:p>
          <a:p>
            <a:pPr algn="ctr" defTabSz="3018871">
              <a:defRPr/>
            </a:pPr>
            <a:endParaRPr lang="fr-BE" sz="3195" u="sng" dirty="0">
              <a:effectLst>
                <a:outerShdw blurRad="38100" dist="38100" dir="2700000" algn="tl">
                  <a:srgbClr val="000000">
                    <a:alpha val="43137"/>
                  </a:srgbClr>
                </a:outerShdw>
              </a:effectLst>
            </a:endParaRPr>
          </a:p>
          <a:p>
            <a:pPr algn="ctr" defTabSz="3018871">
              <a:defRPr/>
            </a:pPr>
            <a:endParaRPr lang="fr-BE" sz="3195" u="sng" dirty="0">
              <a:effectLst>
                <a:outerShdw blurRad="38100" dist="38100" dir="2700000" algn="tl">
                  <a:srgbClr val="000000">
                    <a:alpha val="43137"/>
                  </a:srgbClr>
                </a:outerShdw>
              </a:effectLst>
            </a:endParaRPr>
          </a:p>
          <a:p>
            <a:pPr algn="ctr" defTabSz="3018871">
              <a:defRPr/>
            </a:pPr>
            <a:r>
              <a:rPr lang="fr-BE" sz="3195" u="sng" dirty="0">
                <a:effectLst>
                  <a:outerShdw blurRad="38100" dist="38100" dir="2700000" algn="tl">
                    <a:srgbClr val="000000">
                      <a:alpha val="43137"/>
                    </a:srgbClr>
                  </a:outerShdw>
                </a:effectLst>
              </a:rPr>
              <a:t>Rem </a:t>
            </a:r>
            <a:r>
              <a:rPr lang="fr-BE" sz="3195" dirty="0">
                <a:effectLst>
                  <a:outerShdw blurRad="38100" dist="38100" dir="2700000" algn="tl">
                    <a:srgbClr val="000000">
                      <a:alpha val="43137"/>
                    </a:srgbClr>
                  </a:outerShdw>
                </a:effectLst>
              </a:rPr>
              <a:t>:</a:t>
            </a:r>
          </a:p>
          <a:p>
            <a:pPr algn="ctr" defTabSz="3018871">
              <a:defRPr/>
            </a:pPr>
            <a:endParaRPr lang="fr-BE" sz="1398" dirty="0"/>
          </a:p>
          <a:p>
            <a:pPr algn="ctr" defTabSz="3018871">
              <a:defRPr/>
            </a:pPr>
            <a:r>
              <a:rPr lang="fr-BE" sz="3195" dirty="0"/>
              <a:t>Diminution des intrusions verbales</a:t>
            </a:r>
          </a:p>
          <a:p>
            <a:pPr algn="ctr" defTabSz="3018871">
              <a:defRPr/>
            </a:pPr>
            <a:endParaRPr lang="fr-BE" sz="3195" dirty="0"/>
          </a:p>
          <a:p>
            <a:pPr algn="ctr" defTabSz="3018871">
              <a:defRPr/>
            </a:pPr>
            <a:endParaRPr lang="fr-BE" sz="3195" dirty="0"/>
          </a:p>
          <a:p>
            <a:pPr algn="ctr" defTabSz="3018871">
              <a:defRPr/>
            </a:pPr>
            <a:endParaRPr lang="fr-BE" sz="3195" dirty="0"/>
          </a:p>
          <a:p>
            <a:pPr algn="ctr" defTabSz="3018871">
              <a:defRPr/>
            </a:pPr>
            <a:endParaRPr lang="fr-BE" sz="3195" dirty="0"/>
          </a:p>
          <a:p>
            <a:pPr algn="ctr" defTabSz="3018871">
              <a:defRPr/>
            </a:pPr>
            <a:endParaRPr lang="fr-BE" sz="3195" dirty="0"/>
          </a:p>
        </p:txBody>
      </p:sp>
      <p:sp>
        <p:nvSpPr>
          <p:cNvPr id="126" name="Rectangle 125"/>
          <p:cNvSpPr/>
          <p:nvPr/>
        </p:nvSpPr>
        <p:spPr>
          <a:xfrm>
            <a:off x="37435911" y="22188946"/>
            <a:ext cx="13679228" cy="1401650"/>
          </a:xfrm>
          <a:prstGeom prst="rect">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428"/>
              </a:spcAft>
            </a:pPr>
            <a:r>
              <a:rPr lang="fr-BE" sz="2695" u="sng" spc="-107" dirty="0">
                <a:solidFill>
                  <a:schemeClr val="tx1"/>
                </a:solidFill>
              </a:rPr>
              <a:t>Test t : patient – sujets contrôles</a:t>
            </a:r>
            <a:endParaRPr lang="fr-BE" sz="200" u="sng" spc="-107" dirty="0">
              <a:solidFill>
                <a:schemeClr val="tx1"/>
              </a:solidFill>
            </a:endParaRPr>
          </a:p>
          <a:p>
            <a:pPr algn="ctr">
              <a:spcAft>
                <a:spcPts val="428"/>
              </a:spcAft>
            </a:pPr>
            <a:endParaRPr lang="fr-BE" sz="200" u="sng" spc="-107" dirty="0">
              <a:solidFill>
                <a:schemeClr val="tx1"/>
              </a:solidFill>
            </a:endParaRPr>
          </a:p>
          <a:p>
            <a:pPr algn="ctr">
              <a:spcAft>
                <a:spcPts val="428"/>
              </a:spcAft>
            </a:pPr>
            <a:r>
              <a:rPr lang="fr-FR" sz="2695" spc="-107" dirty="0">
                <a:solidFill>
                  <a:schemeClr val="tx1"/>
                </a:solidFill>
                <a:sym typeface="Wingdings" panose="05000000000000000000" pitchFamily="2" charset="2"/>
              </a:rPr>
              <a:t>Gyrus frontal inférieur G et D, gyrus cingulaire moyen G, gyrus précentral G, gyrus supramarginal D, gyrus temporal moyen D, et cortex insulaire G et D </a:t>
            </a:r>
            <a:r>
              <a:rPr lang="fr-BE" sz="2695" spc="-107" dirty="0">
                <a:solidFill>
                  <a:schemeClr val="tx1"/>
                </a:solidFill>
                <a:sym typeface="Wingdings" panose="05000000000000000000" pitchFamily="2" charset="2"/>
              </a:rPr>
              <a:t>davantage activés chez CT que  chez les sujets contrôles</a:t>
            </a:r>
            <a:endParaRPr lang="fr-BE" sz="2695" b="1" spc="-107" dirty="0">
              <a:solidFill>
                <a:schemeClr val="tx1"/>
              </a:solidFill>
            </a:endParaRPr>
          </a:p>
        </p:txBody>
      </p:sp>
      <p:pic>
        <p:nvPicPr>
          <p:cNvPr id="127" name="Image 126"/>
          <p:cNvPicPr>
            <a:picLocks noChangeAspect="1"/>
          </p:cNvPicPr>
          <p:nvPr/>
        </p:nvPicPr>
        <p:blipFill rotWithShape="1">
          <a:blip r:embed="rId23">
            <a:extLst>
              <a:ext uri="{28A0092B-C50C-407E-A947-70E740481C1C}">
                <a14:useLocalDpi xmlns:a14="http://schemas.microsoft.com/office/drawing/2010/main" val="0"/>
              </a:ext>
            </a:extLst>
          </a:blip>
          <a:srcRect t="3518" b="22075"/>
          <a:stretch/>
        </p:blipFill>
        <p:spPr>
          <a:xfrm>
            <a:off x="38906636" y="18245784"/>
            <a:ext cx="10961618" cy="3944899"/>
          </a:xfrm>
          <a:prstGeom prst="rect">
            <a:avLst/>
          </a:prstGeom>
        </p:spPr>
      </p:pic>
      <p:sp>
        <p:nvSpPr>
          <p:cNvPr id="128" name="Rectangle 127"/>
          <p:cNvSpPr/>
          <p:nvPr/>
        </p:nvSpPr>
        <p:spPr>
          <a:xfrm>
            <a:off x="37418195" y="17685790"/>
            <a:ext cx="13716000" cy="538760"/>
          </a:xfrm>
          <a:prstGeom prst="rect">
            <a:avLst/>
          </a:prstGeom>
          <a:solidFill>
            <a:schemeClr val="accent2">
              <a:lumMod val="60000"/>
              <a:lumOff val="40000"/>
            </a:schemeClr>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fr-BE" sz="2695" dirty="0"/>
              <a:t>Tâche d’interférence phonologique – effet </a:t>
            </a:r>
            <a:r>
              <a:rPr lang="fr-BE" sz="2695" dirty="0" smtClean="0"/>
              <a:t>d’interférence (T2)</a:t>
            </a:r>
            <a:endParaRPr lang="fr-BE" sz="2695" i="1" dirty="0"/>
          </a:p>
        </p:txBody>
      </p:sp>
      <p:sp>
        <p:nvSpPr>
          <p:cNvPr id="129" name="ZoneTexte 128"/>
          <p:cNvSpPr txBox="1"/>
          <p:nvPr/>
        </p:nvSpPr>
        <p:spPr>
          <a:xfrm>
            <a:off x="43491171" y="18661173"/>
            <a:ext cx="1545408" cy="491619"/>
          </a:xfrm>
          <a:prstGeom prst="rect">
            <a:avLst/>
          </a:prstGeom>
          <a:noFill/>
        </p:spPr>
        <p:txBody>
          <a:bodyPr wrap="square" rtlCol="0">
            <a:spAutoFit/>
          </a:bodyPr>
          <a:lstStyle/>
          <a:p>
            <a:pPr algn="ctr"/>
            <a:r>
              <a:rPr lang="fr-BE" sz="2596" dirty="0">
                <a:solidFill>
                  <a:schemeClr val="bg1"/>
                </a:solidFill>
              </a:rPr>
              <a:t>p &lt; 0.001</a:t>
            </a:r>
          </a:p>
        </p:txBody>
      </p:sp>
      <p:sp>
        <p:nvSpPr>
          <p:cNvPr id="130" name="ZoneTexte 129"/>
          <p:cNvSpPr txBox="1"/>
          <p:nvPr/>
        </p:nvSpPr>
        <p:spPr>
          <a:xfrm>
            <a:off x="29626489" y="18719770"/>
            <a:ext cx="1545408" cy="491619"/>
          </a:xfrm>
          <a:prstGeom prst="rect">
            <a:avLst/>
          </a:prstGeom>
          <a:noFill/>
        </p:spPr>
        <p:txBody>
          <a:bodyPr wrap="square" rtlCol="0">
            <a:spAutoFit/>
          </a:bodyPr>
          <a:lstStyle/>
          <a:p>
            <a:pPr algn="ctr"/>
            <a:r>
              <a:rPr lang="fr-BE" sz="2596" dirty="0">
                <a:solidFill>
                  <a:schemeClr val="bg1"/>
                </a:solidFill>
              </a:rPr>
              <a:t>p &lt; 0.001</a:t>
            </a:r>
          </a:p>
        </p:txBody>
      </p:sp>
      <p:cxnSp>
        <p:nvCxnSpPr>
          <p:cNvPr id="71" name="Connecteur droit avec flèche 70"/>
          <p:cNvCxnSpPr/>
          <p:nvPr/>
        </p:nvCxnSpPr>
        <p:spPr>
          <a:xfrm>
            <a:off x="3920491" y="15565643"/>
            <a:ext cx="0" cy="1800000"/>
          </a:xfrm>
          <a:prstGeom prst="straightConnector1">
            <a:avLst/>
          </a:prstGeom>
          <a:ln w="76200">
            <a:solidFill>
              <a:srgbClr val="4DB846"/>
            </a:solidFill>
            <a:prstDash val="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rotWithShape="1">
          <a:blip r:embed="rId24">
            <a:extLst>
              <a:ext uri="{28A0092B-C50C-407E-A947-70E740481C1C}">
                <a14:useLocalDpi xmlns:a14="http://schemas.microsoft.com/office/drawing/2010/main" val="0"/>
              </a:ext>
            </a:extLst>
          </a:blip>
          <a:srcRect l="5185" t="7750" r="4026" b="6649"/>
          <a:stretch/>
        </p:blipFill>
        <p:spPr>
          <a:xfrm>
            <a:off x="46512327" y="207062"/>
            <a:ext cx="3842912" cy="464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36760658" y="9442658"/>
            <a:ext cx="631996" cy="14161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4" name="200525_009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33821818" y="1647735"/>
            <a:ext cx="509587" cy="509588"/>
          </a:xfrm>
          <a:prstGeom prst="rect">
            <a:avLst/>
          </a:prstGeom>
        </p:spPr>
      </p:pic>
      <p:sp>
        <p:nvSpPr>
          <p:cNvPr id="8" name="Rectangle 7"/>
          <p:cNvSpPr/>
          <p:nvPr/>
        </p:nvSpPr>
        <p:spPr>
          <a:xfrm>
            <a:off x="24492421" y="9456518"/>
            <a:ext cx="12277364" cy="14164602"/>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5" name="Rectangle 74"/>
          <p:cNvSpPr/>
          <p:nvPr/>
        </p:nvSpPr>
        <p:spPr>
          <a:xfrm>
            <a:off x="37416258" y="9464280"/>
            <a:ext cx="13752000" cy="14164602"/>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2" name="Connecteur droit 11"/>
          <p:cNvCxnSpPr/>
          <p:nvPr/>
        </p:nvCxnSpPr>
        <p:spPr>
          <a:xfrm>
            <a:off x="24518869" y="13847415"/>
            <a:ext cx="12237996"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37408470" y="13830154"/>
            <a:ext cx="117000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93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85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TotalTime>
  <Words>976</Words>
  <Application>Microsoft Office PowerPoint</Application>
  <PresentationFormat>Personnalisé</PresentationFormat>
  <Paragraphs>143</Paragraphs>
  <Slides>1</Slides>
  <Notes>0</Notes>
  <HiddenSlides>0</HiddenSlides>
  <MMClips>1</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ＭＳ Ｐゴシック</vt:lpstr>
      <vt:lpstr>Arial</vt:lpstr>
      <vt:lpstr>Calibri</vt:lpstr>
      <vt:lpstr>Calibri Light</vt:lpstr>
      <vt:lpstr>Cambria Math</vt:lpstr>
      <vt:lpstr>Times New Roman</vt:lpstr>
      <vt:lpstr>Wingdings</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Pauline Querella</dc:creator>
  <cp:lastModifiedBy>Pauline Querella</cp:lastModifiedBy>
  <cp:revision>12</cp:revision>
  <dcterms:created xsi:type="dcterms:W3CDTF">2020-05-20T09:56:05Z</dcterms:created>
  <dcterms:modified xsi:type="dcterms:W3CDTF">2020-05-25T09:38:10Z</dcterms:modified>
</cp:coreProperties>
</file>