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0" r:id="rId3"/>
    <p:sldId id="321" r:id="rId4"/>
    <p:sldId id="351" r:id="rId5"/>
    <p:sldId id="352" r:id="rId6"/>
    <p:sldId id="353" r:id="rId7"/>
    <p:sldId id="354" r:id="rId8"/>
    <p:sldId id="355" r:id="rId9"/>
    <p:sldId id="356" r:id="rId10"/>
    <p:sldId id="350" r:id="rId11"/>
    <p:sldId id="342" r:id="rId12"/>
    <p:sldId id="357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  <a:srgbClr val="CCECFF"/>
    <a:srgbClr val="FF3300"/>
    <a:srgbClr val="990000"/>
    <a:srgbClr val="FF5050"/>
    <a:srgbClr val="A50021"/>
    <a:srgbClr val="FFFF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37B8A-6947-4A94-8C99-547A1B97E9B5}" type="datetimeFigureOut">
              <a:rPr lang="fr-BE" smtClean="0"/>
              <a:t>30/01/2020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EE854-B1BB-42F0-95D3-40C45EC9BC4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71054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52C2A-F198-4377-9362-66E82AEF5455}" type="datetimeFigureOut">
              <a:rPr lang="fr-BE" smtClean="0"/>
              <a:t>30/01/2020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19CF2-2A3D-4AE7-AC44-C68C061FDA8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06202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F19CF2-2A3D-4AE7-AC44-C68C061FDA87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383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10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36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03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17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4406900"/>
            <a:ext cx="10515600" cy="1362075"/>
          </a:xfrm>
        </p:spPr>
        <p:txBody>
          <a:bodyPr anchor="t"/>
          <a:lstStyle>
            <a:lvl1pPr>
              <a:defRPr sz="4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906713"/>
            <a:ext cx="105156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6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0863"/>
            <a:ext cx="5181600" cy="4351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0863"/>
            <a:ext cx="5181600" cy="4351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98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535113"/>
            <a:ext cx="5156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74875"/>
            <a:ext cx="51562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535113"/>
            <a:ext cx="51577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74875"/>
            <a:ext cx="5157787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9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01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186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685800"/>
            <a:ext cx="4013200" cy="1160463"/>
          </a:xfrm>
        </p:spPr>
        <p:txBody>
          <a:bodyPr anchor="b"/>
          <a:lstStyle>
            <a:lvl1pPr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6663" y="685800"/>
            <a:ext cx="6300787" cy="5486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1850" y="1846263"/>
            <a:ext cx="4013200" cy="43259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16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5075" y="4800600"/>
            <a:ext cx="7177088" cy="566738"/>
          </a:xfrm>
        </p:spPr>
        <p:txBody>
          <a:bodyPr anchor="b"/>
          <a:lstStyle>
            <a:lvl1pPr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5075" y="685800"/>
            <a:ext cx="7177088" cy="4041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5075" y="5367338"/>
            <a:ext cx="717708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96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086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66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2.jpg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21.jp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5.jp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2.jpg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21.jp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6169"/>
            <a:ext cx="3217062" cy="13393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66219" y="882376"/>
            <a:ext cx="11678854" cy="2926080"/>
          </a:xfrm>
        </p:spPr>
        <p:txBody>
          <a:bodyPr>
            <a:normAutofit/>
          </a:bodyPr>
          <a:lstStyle/>
          <a:p>
            <a:r>
              <a:rPr lang="fr-BE" sz="4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STRATEGIES</a:t>
            </a: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THE WALLOON </a:t>
            </a:r>
            <a:r>
              <a:rPr lang="fr-BE" sz="4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DAIRY PRODUCERS</a:t>
            </a:r>
            <a:r>
              <a:rPr lang="fr-BE" sz="40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fr-BE" sz="40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FACED TO THE </a:t>
            </a:r>
            <a:r>
              <a:rPr lang="fr-BE" sz="4000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UNCERTAIN DAIRY FUTURE</a:t>
            </a:r>
            <a:endParaRPr lang="fr-BE" sz="4000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9981" y="3869635"/>
            <a:ext cx="10377170" cy="2064440"/>
          </a:xfrm>
        </p:spPr>
        <p:txBody>
          <a:bodyPr>
            <a:normAutofit fontScale="40000" lnSpcReduction="20000"/>
          </a:bodyPr>
          <a:lstStyle/>
          <a:p>
            <a:pPr>
              <a:spcBef>
                <a:spcPts val="0"/>
              </a:spcBef>
            </a:pP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A.-C. </a:t>
            </a:r>
            <a:r>
              <a:rPr lang="en-US" sz="51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Dalcq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r>
              <a:rPr lang="en-US" sz="5100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Dogot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Soyeurt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Brostaux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Vanwindekens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Froidmont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Rondia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Wyzen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Masure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Bauraind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5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</a:t>
            </a:r>
            <a:r>
              <a:rPr lang="en-US" sz="51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Y. Beckers</a:t>
            </a:r>
            <a:r>
              <a:rPr lang="en-US" sz="5100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  <a:p>
            <a:pPr>
              <a:spcBef>
                <a:spcPts val="0"/>
              </a:spcBef>
            </a:pPr>
            <a:endParaRPr lang="fr-BE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fr-BE" sz="4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fr-BE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ULg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-GXABT, </a:t>
            </a: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5030 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Gembloux, </a:t>
            </a:r>
            <a:r>
              <a:rPr lang="fr-BE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Belgium</a:t>
            </a:r>
            <a:endParaRPr lang="fr-BE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fr-BE" sz="4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CRA-W, 5030 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Gembloux, </a:t>
            </a:r>
            <a:r>
              <a:rPr lang="fr-BE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Belgium</a:t>
            </a:r>
            <a:endParaRPr lang="fr-BE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fr-BE" sz="4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AWE, </a:t>
            </a: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5590 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Ciney, </a:t>
            </a:r>
            <a:r>
              <a:rPr lang="fr-BE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Belgium</a:t>
            </a:r>
            <a:endParaRPr lang="fr-BE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fr-BE" sz="4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FWA, </a:t>
            </a: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5030 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Gembloux, </a:t>
            </a:r>
            <a:r>
              <a:rPr lang="fr-BE" sz="4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Belgium</a:t>
            </a:r>
            <a:endParaRPr lang="fr-BE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fr-BE" sz="4000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Collège 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 </a:t>
            </a:r>
            <a:r>
              <a:rPr lang="fr-BE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Producteurs, 5000 </a:t>
            </a:r>
            <a:r>
              <a:rPr lang="fr-BE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Namur, </a:t>
            </a:r>
            <a:r>
              <a:rPr lang="fr-BE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Belgium</a:t>
            </a:r>
            <a:endParaRPr lang="fr-BE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r-BE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83"/>
          <a:stretch/>
        </p:blipFill>
        <p:spPr>
          <a:xfrm>
            <a:off x="370218" y="329926"/>
            <a:ext cx="11470855" cy="1507960"/>
          </a:xfrm>
          <a:prstGeom prst="rect">
            <a:avLst/>
          </a:prstGeom>
          <a:solidFill>
            <a:srgbClr val="000000">
              <a:shade val="95000"/>
            </a:srgbClr>
          </a:solidFill>
          <a:ln w="57150" cap="sq">
            <a:solidFill>
              <a:schemeClr val="accent6">
                <a:lumMod val="50000"/>
              </a:schemeClr>
            </a:solidFill>
            <a:miter lim="800000"/>
          </a:ln>
          <a:effectLst/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177" y="5055639"/>
            <a:ext cx="1036913" cy="151919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064" y="5612812"/>
            <a:ext cx="2381250" cy="9620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590" y="5815238"/>
            <a:ext cx="1994057" cy="71016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595" y="5612812"/>
            <a:ext cx="2323530" cy="133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3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670" y="0"/>
            <a:ext cx="12004575" cy="6858000"/>
          </a:xfrm>
          <a:solidFill>
            <a:schemeClr val="accent1"/>
          </a:solidFill>
        </p:spPr>
        <p:txBody>
          <a:bodyPr/>
          <a:lstStyle/>
          <a:p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48049" y="439277"/>
            <a:ext cx="860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5400" b="1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</a:t>
            </a:r>
            <a:r>
              <a:rPr lang="fr-BE" sz="5400" b="1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home message</a:t>
            </a:r>
            <a:endParaRPr lang="fr-BE" sz="5400" b="1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28927" y="1315551"/>
            <a:ext cx="4607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strategies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chosen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 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producers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face to 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uncertain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dairy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future are multiple.</a:t>
            </a:r>
            <a:endParaRPr lang="fr-BE" sz="36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849906" y="1387606"/>
            <a:ext cx="4607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choice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strategies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related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farm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characteristics</a:t>
            </a:r>
            <a:r>
              <a:rPr lang="fr-BE" sz="3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fr-BE" sz="3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fr-BE" sz="3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5" name="Groupe 34"/>
          <p:cNvGrpSpPr/>
          <p:nvPr/>
        </p:nvGrpSpPr>
        <p:grpSpPr>
          <a:xfrm>
            <a:off x="-5938" y="4128820"/>
            <a:ext cx="3845939" cy="2614885"/>
            <a:chOff x="1642994" y="-70276"/>
            <a:chExt cx="10436828" cy="7392861"/>
          </a:xfrm>
        </p:grpSpPr>
        <p:sp>
          <p:nvSpPr>
            <p:cNvPr id="51" name="ZoneTexte 50"/>
            <p:cNvSpPr txBox="1"/>
            <p:nvPr/>
          </p:nvSpPr>
          <p:spPr>
            <a:xfrm>
              <a:off x="2244660" y="4624652"/>
              <a:ext cx="6228041" cy="1827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Legal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status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2234228" y="5097222"/>
              <a:ext cx="3146713" cy="1827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Workforce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2210850" y="5782707"/>
              <a:ext cx="4317740" cy="1479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 Agricultural area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2210847" y="6191385"/>
              <a:ext cx="3849606" cy="113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Animal production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sz="1000" dirty="0"/>
            </a:p>
          </p:txBody>
        </p:sp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836" y="1976262"/>
              <a:ext cx="2388868" cy="179194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</p:pic>
        <p:sp>
          <p:nvSpPr>
            <p:cNvPr id="37" name="Flèche droite 36"/>
            <p:cNvSpPr/>
            <p:nvPr/>
          </p:nvSpPr>
          <p:spPr>
            <a:xfrm rot="7942139">
              <a:off x="8455832" y="1763165"/>
              <a:ext cx="750888" cy="285750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38" name="Flèche droite 37"/>
            <p:cNvSpPr/>
            <p:nvPr/>
          </p:nvSpPr>
          <p:spPr>
            <a:xfrm rot="14478416">
              <a:off x="7470789" y="4093082"/>
              <a:ext cx="750888" cy="287338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39" name="Flèche droite 38"/>
            <p:cNvSpPr/>
            <p:nvPr/>
          </p:nvSpPr>
          <p:spPr>
            <a:xfrm rot="18249409">
              <a:off x="5230445" y="3510820"/>
              <a:ext cx="750888" cy="285750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40" name="Bouée 39"/>
            <p:cNvSpPr/>
            <p:nvPr/>
          </p:nvSpPr>
          <p:spPr>
            <a:xfrm>
              <a:off x="4703421" y="361950"/>
              <a:ext cx="5307354" cy="5458745"/>
            </a:xfrm>
            <a:prstGeom prst="donut">
              <a:avLst>
                <a:gd name="adj" fmla="val 1211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1642994" y="-70276"/>
              <a:ext cx="4494537" cy="1131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Evolution </a:t>
              </a:r>
            </a:p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of the </a:t>
              </a:r>
              <a:r>
                <a:rPr lang="fr-BE" sz="1000" b="1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dairy</a:t>
              </a:r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production</a:t>
              </a:r>
              <a:endParaRPr lang="fr-BE" sz="1000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5265459" y="4051421"/>
              <a:ext cx="2032372" cy="6961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Increase</a:t>
              </a:r>
              <a:endParaRPr lang="fr-BE" sz="1000" b="1" dirty="0" smtClean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8054771" y="4451532"/>
              <a:ext cx="2062823" cy="6961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Constant</a:t>
              </a:r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8499317" y="1154149"/>
              <a:ext cx="1297205" cy="6961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Stop</a:t>
              </a: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2234228" y="3736585"/>
              <a:ext cx="2956771" cy="113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Farms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characteristics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pic>
          <p:nvPicPr>
            <p:cNvPr id="46" name="Image 4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4236751"/>
              <a:ext cx="1920721" cy="1223734"/>
            </a:xfrm>
            <a:prstGeom prst="rect">
              <a:avLst/>
            </a:prstGeom>
            <a:ln w="38100" cap="sq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7" name="Imag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969" y="2207458"/>
              <a:ext cx="1538287" cy="145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Imag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2537980"/>
              <a:ext cx="1920721" cy="1395348"/>
            </a:xfrm>
            <a:prstGeom prst="rect">
              <a:avLst/>
            </a:prstGeom>
            <a:ln w="38100" cap="sq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9" name="Image 4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1154151"/>
              <a:ext cx="1920721" cy="1080406"/>
            </a:xfrm>
            <a:prstGeom prst="rect">
              <a:avLst/>
            </a:prstGeom>
            <a:ln w="38100" cap="sq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4" name="Groupe 13"/>
          <p:cNvGrpSpPr/>
          <p:nvPr/>
        </p:nvGrpSpPr>
        <p:grpSpPr>
          <a:xfrm>
            <a:off x="4412799" y="4161794"/>
            <a:ext cx="3493064" cy="2107464"/>
            <a:chOff x="846203" y="-180651"/>
            <a:chExt cx="11233619" cy="6848609"/>
          </a:xfrm>
        </p:grpSpPr>
        <p:sp>
          <p:nvSpPr>
            <p:cNvPr id="65" name="ZoneTexte 64"/>
            <p:cNvSpPr txBox="1"/>
            <p:nvPr/>
          </p:nvSpPr>
          <p:spPr>
            <a:xfrm>
              <a:off x="2255094" y="4567581"/>
              <a:ext cx="4900305" cy="2100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Workforce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fr-BE" dirty="0" smtClean="0"/>
                <a:t> </a:t>
              </a:r>
              <a:endParaRPr lang="fr-BE" dirty="0"/>
            </a:p>
          </p:txBody>
        </p:sp>
        <p:pic>
          <p:nvPicPr>
            <p:cNvPr id="54" name="Image 5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836" y="1976262"/>
              <a:ext cx="2388868" cy="179194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</p:pic>
        <p:sp>
          <p:nvSpPr>
            <p:cNvPr id="55" name="Flèche droite 54"/>
            <p:cNvSpPr/>
            <p:nvPr/>
          </p:nvSpPr>
          <p:spPr>
            <a:xfrm rot="14478416">
              <a:off x="7470789" y="4093082"/>
              <a:ext cx="750888" cy="287338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56" name="Flèche droite 55"/>
            <p:cNvSpPr/>
            <p:nvPr/>
          </p:nvSpPr>
          <p:spPr>
            <a:xfrm rot="18249409">
              <a:off x="5230445" y="3510820"/>
              <a:ext cx="750888" cy="285750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57" name="Bouée 56"/>
            <p:cNvSpPr/>
            <p:nvPr/>
          </p:nvSpPr>
          <p:spPr>
            <a:xfrm>
              <a:off x="4703422" y="361950"/>
              <a:ext cx="5307355" cy="5458744"/>
            </a:xfrm>
            <a:prstGeom prst="donut">
              <a:avLst>
                <a:gd name="adj" fmla="val 1211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846203" y="-180651"/>
              <a:ext cx="5403706" cy="1300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Dairy</a:t>
              </a:r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production </a:t>
              </a:r>
            </a:p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alternative valorisation</a:t>
              </a: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5265459" y="4051420"/>
              <a:ext cx="1166114" cy="8001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FF99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</a:t>
              </a: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8054771" y="4451532"/>
              <a:ext cx="1331081" cy="8001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rgbClr val="FF99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Yes</a:t>
              </a:r>
              <a:endParaRPr lang="fr-BE" sz="1000" b="1" dirty="0" smtClean="0">
                <a:solidFill>
                  <a:srgbClr val="FF99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2234226" y="3736583"/>
              <a:ext cx="3393832" cy="1300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Farms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characteristics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pic>
          <p:nvPicPr>
            <p:cNvPr id="63" name="Image 6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1154151"/>
              <a:ext cx="1920721" cy="1080406"/>
            </a:xfrm>
            <a:prstGeom prst="rect">
              <a:avLst/>
            </a:prstGeom>
            <a:ln w="38100" cap="sq">
              <a:solidFill>
                <a:srgbClr val="FFFF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64" name="Image 2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4846" y="2318561"/>
              <a:ext cx="1781175" cy="1217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e 15"/>
          <p:cNvGrpSpPr/>
          <p:nvPr/>
        </p:nvGrpSpPr>
        <p:grpSpPr>
          <a:xfrm>
            <a:off x="8777348" y="4303924"/>
            <a:ext cx="3163262" cy="2767415"/>
            <a:chOff x="1884218" y="224878"/>
            <a:chExt cx="10195604" cy="8909394"/>
          </a:xfrm>
        </p:grpSpPr>
        <p:sp>
          <p:nvSpPr>
            <p:cNvPr id="82" name="ZoneTexte 81"/>
            <p:cNvSpPr txBox="1"/>
            <p:nvPr/>
          </p:nvSpPr>
          <p:spPr>
            <a:xfrm>
              <a:off x="2146413" y="6260797"/>
              <a:ext cx="5291838" cy="2873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fr-BE" sz="1000" dirty="0" err="1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Year</a:t>
              </a:r>
              <a:r>
                <a:rPr lang="fr-BE" sz="1000" dirty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of installation</a:t>
              </a:r>
            </a:p>
            <a:p>
              <a:endParaRPr lang="fr-BE" sz="24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/>
            </a:p>
          </p:txBody>
        </p:sp>
        <p:pic>
          <p:nvPicPr>
            <p:cNvPr id="67" name="Image 6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836" y="1976262"/>
              <a:ext cx="2388868" cy="179194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</p:pic>
        <p:sp>
          <p:nvSpPr>
            <p:cNvPr id="68" name="Flèche droite 67"/>
            <p:cNvSpPr/>
            <p:nvPr/>
          </p:nvSpPr>
          <p:spPr>
            <a:xfrm rot="14478416">
              <a:off x="7470789" y="4093082"/>
              <a:ext cx="750888" cy="287338"/>
            </a:xfrm>
            <a:prstGeom prst="rightArrow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69" name="Flèche droite 68"/>
            <p:cNvSpPr/>
            <p:nvPr/>
          </p:nvSpPr>
          <p:spPr>
            <a:xfrm rot="18249409">
              <a:off x="5230445" y="3510820"/>
              <a:ext cx="750888" cy="285750"/>
            </a:xfrm>
            <a:prstGeom prst="rightArrow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70" name="Bouée 69"/>
            <p:cNvSpPr/>
            <p:nvPr/>
          </p:nvSpPr>
          <p:spPr>
            <a:xfrm>
              <a:off x="4703421" y="361950"/>
              <a:ext cx="5307354" cy="5458745"/>
            </a:xfrm>
            <a:prstGeom prst="donut">
              <a:avLst>
                <a:gd name="adj" fmla="val 1211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1884218" y="224878"/>
              <a:ext cx="3597048" cy="792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Diversification</a:t>
              </a:r>
              <a:endParaRPr lang="fr-BE" sz="1000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5265458" y="4051418"/>
              <a:ext cx="1334041" cy="792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Yes</a:t>
              </a:r>
              <a:endParaRPr lang="fr-BE" sz="1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ZoneTexte 72"/>
            <p:cNvSpPr txBox="1"/>
            <p:nvPr/>
          </p:nvSpPr>
          <p:spPr>
            <a:xfrm>
              <a:off x="8054771" y="4451531"/>
              <a:ext cx="1168707" cy="792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</a:t>
              </a:r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2234228" y="3736584"/>
              <a:ext cx="3445126" cy="1288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Farms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characteristics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pic>
          <p:nvPicPr>
            <p:cNvPr id="76" name="Image 7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2537980"/>
              <a:ext cx="1920721" cy="1395348"/>
            </a:xfrm>
            <a:prstGeom prst="rect">
              <a:avLst/>
            </a:prstGeom>
            <a:ln w="38100" cap="sq">
              <a:solidFill>
                <a:srgbClr val="A5002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7" name="Image 7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1154151"/>
              <a:ext cx="1920721" cy="1080406"/>
            </a:xfrm>
            <a:prstGeom prst="rect">
              <a:avLst/>
            </a:prstGeom>
            <a:ln w="38100" cap="sq">
              <a:solidFill>
                <a:srgbClr val="A5002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8" name="Image 522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7682" y="2312496"/>
              <a:ext cx="1781175" cy="1184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ZoneTexte 78"/>
            <p:cNvSpPr txBox="1"/>
            <p:nvPr/>
          </p:nvSpPr>
          <p:spPr>
            <a:xfrm>
              <a:off x="2162790" y="5586756"/>
              <a:ext cx="3982258" cy="792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Workforce</a:t>
              </a:r>
              <a:endParaRPr lang="fr-BE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0" name="ZoneTexte 79"/>
            <p:cNvSpPr txBox="1"/>
            <p:nvPr/>
          </p:nvSpPr>
          <p:spPr>
            <a:xfrm>
              <a:off x="2228567" y="5007320"/>
              <a:ext cx="4159114" cy="792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sz="1000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Agricultural area</a:t>
              </a:r>
              <a:endParaRPr lang="fr-BE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cxnSp>
        <p:nvCxnSpPr>
          <p:cNvPr id="18" name="Connecteur droit 17"/>
          <p:cNvCxnSpPr/>
          <p:nvPr/>
        </p:nvCxnSpPr>
        <p:spPr>
          <a:xfrm flipH="1">
            <a:off x="4320950" y="4147856"/>
            <a:ext cx="2718" cy="251745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/>
          <p:cNvCxnSpPr/>
          <p:nvPr/>
        </p:nvCxnSpPr>
        <p:spPr>
          <a:xfrm flipH="1">
            <a:off x="8505157" y="4177873"/>
            <a:ext cx="2718" cy="251745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oneTexte 61"/>
          <p:cNvSpPr txBox="1"/>
          <p:nvPr/>
        </p:nvSpPr>
        <p:spPr>
          <a:xfrm>
            <a:off x="4850891" y="5899926"/>
            <a:ext cx="1682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Agricultural </a:t>
            </a:r>
            <a:r>
              <a: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</a:p>
          <a:p>
            <a:endParaRPr lang="fr-BE" dirty="0"/>
          </a:p>
        </p:txBody>
      </p:sp>
      <p:pic>
        <p:nvPicPr>
          <p:cNvPr id="66" name="Image 6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620" y="4998375"/>
            <a:ext cx="597243" cy="429379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692" y="5548679"/>
            <a:ext cx="595918" cy="380113"/>
          </a:xfrm>
          <a:prstGeom prst="rect">
            <a:avLst/>
          </a:prstGeom>
          <a:ln w="38100" cap="sq">
            <a:solidFill>
              <a:srgbClr val="A500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" name="ZoneTexte 80"/>
          <p:cNvSpPr txBox="1"/>
          <p:nvPr/>
        </p:nvSpPr>
        <p:spPr>
          <a:xfrm>
            <a:off x="8884185" y="6424954"/>
            <a:ext cx="257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Animal production</a:t>
            </a:r>
            <a:endParaRPr lang="fr-BE" sz="10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5974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670" y="0"/>
            <a:ext cx="12004575" cy="6858000"/>
          </a:xfrm>
          <a:solidFill>
            <a:schemeClr val="accent1"/>
          </a:solidFill>
        </p:spPr>
        <p:txBody>
          <a:bodyPr/>
          <a:lstStyle/>
          <a:p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036251" y="285763"/>
            <a:ext cx="860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5400" b="1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Acknowledgments</a:t>
            </a:r>
            <a:endParaRPr lang="fr-BE" sz="5400" b="1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-251993" y="1555424"/>
            <a:ext cx="3664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Tx/>
              <a:buChar char="-"/>
            </a:pP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  <a:endParaRPr lang="fr-BE" sz="36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" name="Image 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219" y="1903431"/>
            <a:ext cx="1036913" cy="1519198"/>
          </a:xfrm>
          <a:prstGeom prst="rect">
            <a:avLst/>
          </a:prstGeom>
        </p:spPr>
      </p:pic>
      <p:pic>
        <p:nvPicPr>
          <p:cNvPr id="84" name="Image 8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680" y="2210732"/>
            <a:ext cx="2381250" cy="962025"/>
          </a:xfrm>
          <a:prstGeom prst="rect">
            <a:avLst/>
          </a:prstGeom>
        </p:spPr>
      </p:pic>
      <p:sp>
        <p:nvSpPr>
          <p:cNvPr id="85" name="ZoneTexte 84"/>
          <p:cNvSpPr txBox="1"/>
          <p:nvPr/>
        </p:nvSpPr>
        <p:spPr>
          <a:xfrm>
            <a:off x="320429" y="3883546"/>
            <a:ext cx="4888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Tx/>
              <a:buChar char="-"/>
            </a:pP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support</a:t>
            </a:r>
            <a:endParaRPr lang="fr-BE" sz="36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32011" y="5542541"/>
            <a:ext cx="7795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attention!</a:t>
            </a:r>
            <a:endParaRPr lang="fr-BE" sz="36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52879" y="6164778"/>
            <a:ext cx="9111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Mail : anne-catherine.dalcq@uliege.be</a:t>
            </a:r>
            <a:endParaRPr lang="fr-BE" sz="20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94" y="2272000"/>
            <a:ext cx="3589566" cy="149441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35" y="2452799"/>
            <a:ext cx="2084541" cy="74238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740" y="3732644"/>
            <a:ext cx="3059255" cy="147580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425" y="2128082"/>
            <a:ext cx="2596345" cy="148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0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670" y="0"/>
            <a:ext cx="12004575" cy="6858000"/>
          </a:xfrm>
          <a:solidFill>
            <a:schemeClr val="accent1"/>
          </a:solidFill>
        </p:spPr>
        <p:txBody>
          <a:bodyPr/>
          <a:lstStyle/>
          <a:p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48049" y="439277"/>
            <a:ext cx="860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5400" b="1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</a:t>
            </a:r>
            <a:r>
              <a:rPr lang="fr-BE" sz="5400" b="1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home message</a:t>
            </a:r>
            <a:endParaRPr lang="fr-BE" sz="5400" b="1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28927" y="1315551"/>
            <a:ext cx="4607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strategies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chosen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 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producers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face to 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uncertain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dairy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future are multiple.</a:t>
            </a:r>
            <a:endParaRPr lang="fr-BE" sz="36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849906" y="1387606"/>
            <a:ext cx="4607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choice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strategies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related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the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farm</a:t>
            </a:r>
            <a:r>
              <a:rPr lang="fr-BE" sz="36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36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characteristics</a:t>
            </a:r>
            <a:r>
              <a:rPr lang="fr-BE" sz="36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fr-BE" sz="3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fr-BE" sz="3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5" name="Groupe 34"/>
          <p:cNvGrpSpPr/>
          <p:nvPr/>
        </p:nvGrpSpPr>
        <p:grpSpPr>
          <a:xfrm>
            <a:off x="-5938" y="4128820"/>
            <a:ext cx="3845939" cy="2614885"/>
            <a:chOff x="1642994" y="-70276"/>
            <a:chExt cx="10436828" cy="7392861"/>
          </a:xfrm>
        </p:grpSpPr>
        <p:sp>
          <p:nvSpPr>
            <p:cNvPr id="51" name="ZoneTexte 50"/>
            <p:cNvSpPr txBox="1"/>
            <p:nvPr/>
          </p:nvSpPr>
          <p:spPr>
            <a:xfrm>
              <a:off x="2244660" y="4624652"/>
              <a:ext cx="6228041" cy="1827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Legal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status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2234228" y="5097222"/>
              <a:ext cx="3146713" cy="1827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orkforce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2210850" y="5782707"/>
              <a:ext cx="4317740" cy="1479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 Agricultural area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2210847" y="6191385"/>
              <a:ext cx="3849606" cy="113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Animal production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sz="1000" dirty="0"/>
            </a:p>
          </p:txBody>
        </p:sp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836" y="1976262"/>
              <a:ext cx="2388868" cy="179194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</p:pic>
        <p:sp>
          <p:nvSpPr>
            <p:cNvPr id="37" name="Flèche droite 36"/>
            <p:cNvSpPr/>
            <p:nvPr/>
          </p:nvSpPr>
          <p:spPr>
            <a:xfrm rot="7942139">
              <a:off x="8455832" y="1763165"/>
              <a:ext cx="750888" cy="285750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38" name="Flèche droite 37"/>
            <p:cNvSpPr/>
            <p:nvPr/>
          </p:nvSpPr>
          <p:spPr>
            <a:xfrm rot="14478416">
              <a:off x="7470789" y="4093082"/>
              <a:ext cx="750888" cy="287338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39" name="Flèche droite 38"/>
            <p:cNvSpPr/>
            <p:nvPr/>
          </p:nvSpPr>
          <p:spPr>
            <a:xfrm rot="18249409">
              <a:off x="5230445" y="3510820"/>
              <a:ext cx="750888" cy="285750"/>
            </a:xfrm>
            <a:prstGeom prst="right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40" name="Bouée 39"/>
            <p:cNvSpPr/>
            <p:nvPr/>
          </p:nvSpPr>
          <p:spPr>
            <a:xfrm>
              <a:off x="4703421" y="361950"/>
              <a:ext cx="5307354" cy="5458745"/>
            </a:xfrm>
            <a:prstGeom prst="donut">
              <a:avLst>
                <a:gd name="adj" fmla="val 1211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  <p:sp>
          <p:nvSpPr>
            <p:cNvPr id="41" name="ZoneTexte 40"/>
            <p:cNvSpPr txBox="1"/>
            <p:nvPr/>
          </p:nvSpPr>
          <p:spPr>
            <a:xfrm>
              <a:off x="1642994" y="-70276"/>
              <a:ext cx="4494537" cy="1131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Evolution </a:t>
              </a:r>
            </a:p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of the </a:t>
              </a:r>
              <a:r>
                <a:rPr lang="fr-BE" sz="1000" b="1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dairy</a:t>
              </a:r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production</a:t>
              </a:r>
              <a:endParaRPr lang="fr-BE" sz="1000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5265459" y="4051421"/>
              <a:ext cx="2032372" cy="6961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Increase</a:t>
              </a:r>
              <a:endParaRPr lang="fr-BE" sz="1000" b="1" dirty="0" smtClean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8054771" y="4451532"/>
              <a:ext cx="2062823" cy="6961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Constant</a:t>
              </a:r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8499317" y="1154149"/>
              <a:ext cx="1297205" cy="6961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Stop</a:t>
              </a: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2234228" y="3736585"/>
              <a:ext cx="2956771" cy="113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Farms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characteristics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pic>
          <p:nvPicPr>
            <p:cNvPr id="46" name="Image 4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4236751"/>
              <a:ext cx="1920721" cy="1223734"/>
            </a:xfrm>
            <a:prstGeom prst="rect">
              <a:avLst/>
            </a:prstGeom>
            <a:ln w="38100" cap="sq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7" name="Image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969" y="2207458"/>
              <a:ext cx="1538287" cy="145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Image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2537980"/>
              <a:ext cx="1920721" cy="1395348"/>
            </a:xfrm>
            <a:prstGeom prst="rect">
              <a:avLst/>
            </a:prstGeom>
            <a:ln w="38100" cap="sq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9" name="Image 4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1154151"/>
              <a:ext cx="1920721" cy="1080406"/>
            </a:xfrm>
            <a:prstGeom prst="rect">
              <a:avLst/>
            </a:prstGeom>
            <a:ln w="38100" cap="sq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grpSp>
        <p:nvGrpSpPr>
          <p:cNvPr id="14" name="Groupe 13"/>
          <p:cNvGrpSpPr/>
          <p:nvPr/>
        </p:nvGrpSpPr>
        <p:grpSpPr>
          <a:xfrm>
            <a:off x="4412799" y="4161794"/>
            <a:ext cx="3493064" cy="2107464"/>
            <a:chOff x="846203" y="-180651"/>
            <a:chExt cx="11233619" cy="6848609"/>
          </a:xfrm>
        </p:grpSpPr>
        <p:sp>
          <p:nvSpPr>
            <p:cNvPr id="65" name="ZoneTexte 64"/>
            <p:cNvSpPr txBox="1"/>
            <p:nvPr/>
          </p:nvSpPr>
          <p:spPr>
            <a:xfrm>
              <a:off x="2255094" y="4567581"/>
              <a:ext cx="4900305" cy="2100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Workforce</a:t>
              </a:r>
              <a:endPara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fr-BE" dirty="0" smtClean="0"/>
                <a:t> </a:t>
              </a:r>
              <a:endParaRPr lang="fr-BE" dirty="0"/>
            </a:p>
          </p:txBody>
        </p:sp>
        <p:pic>
          <p:nvPicPr>
            <p:cNvPr id="54" name="Image 5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836" y="1976262"/>
              <a:ext cx="2388868" cy="179194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</p:pic>
        <p:sp>
          <p:nvSpPr>
            <p:cNvPr id="55" name="Flèche droite 54"/>
            <p:cNvSpPr/>
            <p:nvPr/>
          </p:nvSpPr>
          <p:spPr>
            <a:xfrm rot="14478416">
              <a:off x="7470789" y="4093082"/>
              <a:ext cx="750888" cy="287338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56" name="Flèche droite 55"/>
            <p:cNvSpPr/>
            <p:nvPr/>
          </p:nvSpPr>
          <p:spPr>
            <a:xfrm rot="18249409">
              <a:off x="5230445" y="3510820"/>
              <a:ext cx="750888" cy="285750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57" name="Bouée 56"/>
            <p:cNvSpPr/>
            <p:nvPr/>
          </p:nvSpPr>
          <p:spPr>
            <a:xfrm>
              <a:off x="4703422" y="361950"/>
              <a:ext cx="5307355" cy="5458744"/>
            </a:xfrm>
            <a:prstGeom prst="donut">
              <a:avLst>
                <a:gd name="adj" fmla="val 1211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  <p:sp>
          <p:nvSpPr>
            <p:cNvPr id="58" name="ZoneTexte 57"/>
            <p:cNvSpPr txBox="1"/>
            <p:nvPr/>
          </p:nvSpPr>
          <p:spPr>
            <a:xfrm>
              <a:off x="846203" y="-180651"/>
              <a:ext cx="5403706" cy="1300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Dairy</a:t>
              </a:r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production </a:t>
              </a:r>
            </a:p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alternative valorisation</a:t>
              </a: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5265459" y="4051420"/>
              <a:ext cx="1166114" cy="8001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FF99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</a:t>
              </a: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8054771" y="4451532"/>
              <a:ext cx="1331081" cy="8001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rgbClr val="FF99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Yes</a:t>
              </a:r>
              <a:endParaRPr lang="fr-BE" sz="1000" b="1" dirty="0" smtClean="0">
                <a:solidFill>
                  <a:srgbClr val="FF99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ZoneTexte 60"/>
            <p:cNvSpPr txBox="1"/>
            <p:nvPr/>
          </p:nvSpPr>
          <p:spPr>
            <a:xfrm>
              <a:off x="2234226" y="3736583"/>
              <a:ext cx="3393832" cy="1300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Farms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characteristics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pic>
          <p:nvPicPr>
            <p:cNvPr id="63" name="Image 6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1154151"/>
              <a:ext cx="1920721" cy="1080406"/>
            </a:xfrm>
            <a:prstGeom prst="rect">
              <a:avLst/>
            </a:prstGeom>
            <a:ln w="38100" cap="sq">
              <a:solidFill>
                <a:srgbClr val="FFFF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64" name="Image 2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4846" y="2318561"/>
              <a:ext cx="1781175" cy="1217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e 15"/>
          <p:cNvGrpSpPr/>
          <p:nvPr/>
        </p:nvGrpSpPr>
        <p:grpSpPr>
          <a:xfrm>
            <a:off x="8777348" y="4303924"/>
            <a:ext cx="3163262" cy="2767415"/>
            <a:chOff x="1884218" y="224878"/>
            <a:chExt cx="10195604" cy="8909394"/>
          </a:xfrm>
        </p:grpSpPr>
        <p:sp>
          <p:nvSpPr>
            <p:cNvPr id="82" name="ZoneTexte 81"/>
            <p:cNvSpPr txBox="1"/>
            <p:nvPr/>
          </p:nvSpPr>
          <p:spPr>
            <a:xfrm>
              <a:off x="2146413" y="6260797"/>
              <a:ext cx="5291838" cy="2873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fr-BE" sz="1000" dirty="0" err="1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Year</a:t>
              </a:r>
              <a:r>
                <a:rPr lang="fr-BE" sz="1000" dirty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of installation</a:t>
              </a:r>
            </a:p>
            <a:p>
              <a:endParaRPr lang="fr-BE" sz="24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fr-BE" dirty="0"/>
            </a:p>
          </p:txBody>
        </p:sp>
        <p:pic>
          <p:nvPicPr>
            <p:cNvPr id="67" name="Image 6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836" y="1976262"/>
              <a:ext cx="2388868" cy="179194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</p:pic>
        <p:sp>
          <p:nvSpPr>
            <p:cNvPr id="68" name="Flèche droite 67"/>
            <p:cNvSpPr/>
            <p:nvPr/>
          </p:nvSpPr>
          <p:spPr>
            <a:xfrm rot="14478416">
              <a:off x="7470789" y="4093082"/>
              <a:ext cx="750888" cy="287338"/>
            </a:xfrm>
            <a:prstGeom prst="rightArrow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69" name="Flèche droite 68"/>
            <p:cNvSpPr/>
            <p:nvPr/>
          </p:nvSpPr>
          <p:spPr>
            <a:xfrm rot="18249409">
              <a:off x="5230445" y="3510820"/>
              <a:ext cx="750888" cy="285750"/>
            </a:xfrm>
            <a:prstGeom prst="rightArrow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BE"/>
            </a:p>
          </p:txBody>
        </p:sp>
        <p:sp>
          <p:nvSpPr>
            <p:cNvPr id="70" name="Bouée 69"/>
            <p:cNvSpPr/>
            <p:nvPr/>
          </p:nvSpPr>
          <p:spPr>
            <a:xfrm>
              <a:off x="4703421" y="361950"/>
              <a:ext cx="5307354" cy="5458745"/>
            </a:xfrm>
            <a:prstGeom prst="donut">
              <a:avLst>
                <a:gd name="adj" fmla="val 1211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schemeClr val="tx1"/>
                </a:solidFill>
              </a:endParaRPr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1884218" y="224878"/>
              <a:ext cx="3597048" cy="792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Diversification</a:t>
              </a:r>
              <a:endParaRPr lang="fr-BE" sz="1000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5265458" y="4051418"/>
              <a:ext cx="1334041" cy="792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err="1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Yes</a:t>
              </a:r>
              <a:endParaRPr lang="fr-BE" sz="1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ZoneTexte 72"/>
            <p:cNvSpPr txBox="1"/>
            <p:nvPr/>
          </p:nvSpPr>
          <p:spPr>
            <a:xfrm>
              <a:off x="8054771" y="4451531"/>
              <a:ext cx="1168707" cy="792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</a:t>
              </a:r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2234228" y="3736584"/>
              <a:ext cx="3445126" cy="1288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Farms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characteristics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pic>
          <p:nvPicPr>
            <p:cNvPr id="76" name="Image 7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2537980"/>
              <a:ext cx="1920721" cy="1395348"/>
            </a:xfrm>
            <a:prstGeom prst="rect">
              <a:avLst/>
            </a:prstGeom>
            <a:ln w="38100" cap="sq">
              <a:solidFill>
                <a:srgbClr val="A5002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7" name="Image 7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101" y="1154151"/>
              <a:ext cx="1920721" cy="1080406"/>
            </a:xfrm>
            <a:prstGeom prst="rect">
              <a:avLst/>
            </a:prstGeom>
            <a:ln w="38100" cap="sq">
              <a:solidFill>
                <a:srgbClr val="A5002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8" name="Image 522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7682" y="2312496"/>
              <a:ext cx="1781175" cy="1184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ZoneTexte 78"/>
            <p:cNvSpPr txBox="1"/>
            <p:nvPr/>
          </p:nvSpPr>
          <p:spPr>
            <a:xfrm>
              <a:off x="2162790" y="5586756"/>
              <a:ext cx="3982258" cy="792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 </a:t>
              </a:r>
              <a:r>
                <a:rPr lang="fr-BE" sz="1000" dirty="0" err="1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Workforce</a:t>
              </a:r>
              <a:endParaRPr lang="fr-BE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80" name="ZoneTexte 79"/>
            <p:cNvSpPr txBox="1"/>
            <p:nvPr/>
          </p:nvSpPr>
          <p:spPr>
            <a:xfrm>
              <a:off x="2228567" y="5007320"/>
              <a:ext cx="4159114" cy="792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</a:t>
              </a:r>
              <a:r>
                <a:rPr lang="fr-BE" sz="1000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fr-BE" sz="1000" dirty="0" smtClean="0">
                  <a:solidFill>
                    <a:schemeClr val="accent6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Agricultural area</a:t>
              </a:r>
              <a:endParaRPr lang="fr-BE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cxnSp>
        <p:nvCxnSpPr>
          <p:cNvPr id="18" name="Connecteur droit 17"/>
          <p:cNvCxnSpPr/>
          <p:nvPr/>
        </p:nvCxnSpPr>
        <p:spPr>
          <a:xfrm flipH="1">
            <a:off x="4320950" y="4147856"/>
            <a:ext cx="2718" cy="251745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/>
          <p:cNvCxnSpPr/>
          <p:nvPr/>
        </p:nvCxnSpPr>
        <p:spPr>
          <a:xfrm flipH="1">
            <a:off x="8505157" y="4177873"/>
            <a:ext cx="2718" cy="251745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oneTexte 61"/>
          <p:cNvSpPr txBox="1"/>
          <p:nvPr/>
        </p:nvSpPr>
        <p:spPr>
          <a:xfrm>
            <a:off x="4850891" y="5899926"/>
            <a:ext cx="1682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Agricultural </a:t>
            </a:r>
            <a:r>
              <a:rPr lang="fr-BE" sz="10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</a:p>
          <a:p>
            <a:endParaRPr lang="fr-BE" dirty="0"/>
          </a:p>
        </p:txBody>
      </p:sp>
      <p:pic>
        <p:nvPicPr>
          <p:cNvPr id="66" name="Image 6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620" y="4998375"/>
            <a:ext cx="597243" cy="429379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692" y="5548679"/>
            <a:ext cx="595918" cy="380113"/>
          </a:xfrm>
          <a:prstGeom prst="rect">
            <a:avLst/>
          </a:prstGeom>
          <a:ln w="38100" cap="sq">
            <a:solidFill>
              <a:srgbClr val="A500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" name="ZoneTexte 80"/>
          <p:cNvSpPr txBox="1"/>
          <p:nvPr/>
        </p:nvSpPr>
        <p:spPr>
          <a:xfrm>
            <a:off x="8884185" y="6424954"/>
            <a:ext cx="257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Animal production</a:t>
            </a:r>
            <a:endParaRPr lang="fr-BE" sz="10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5975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09" y="4533576"/>
            <a:ext cx="2181529" cy="232442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699" y="2570627"/>
            <a:ext cx="5715000" cy="1905000"/>
          </a:xfrm>
          <a:prstGeom prst="rect">
            <a:avLst/>
          </a:prstGeom>
        </p:spPr>
      </p:pic>
      <p:sp>
        <p:nvSpPr>
          <p:cNvPr id="20" name="Flèche droite 19"/>
          <p:cNvSpPr/>
          <p:nvPr/>
        </p:nvSpPr>
        <p:spPr>
          <a:xfrm rot="2129606">
            <a:off x="7227569" y="4662863"/>
            <a:ext cx="958468" cy="773113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3" name="Picture 2" descr="http://thumbs.dreamstime.com/t/point-d-interrogation-rouge-304931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118" y="4337484"/>
            <a:ext cx="592137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lèche vers le bas 23"/>
          <p:cNvSpPr/>
          <p:nvPr/>
        </p:nvSpPr>
        <p:spPr>
          <a:xfrm rot="18348684">
            <a:off x="2950644" y="1740123"/>
            <a:ext cx="703924" cy="87173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01" y="2703938"/>
            <a:ext cx="2635652" cy="1638378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8432127" y="1254710"/>
            <a:ext cx="34084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Evolution of the </a:t>
            </a:r>
            <a:r>
              <a:rPr lang="fr-BE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milk</a:t>
            </a:r>
            <a:r>
              <a:rPr lang="fr-B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price</a:t>
            </a:r>
            <a:r>
              <a:rPr lang="fr-B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real rate (index100 </a:t>
            </a:r>
          </a:p>
          <a:p>
            <a:r>
              <a:rPr lang="fr-B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</a:t>
            </a:r>
            <a:r>
              <a:rPr lang="fr-BE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mean</a:t>
            </a:r>
            <a:r>
              <a:rPr lang="fr-B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2007-2014)</a:t>
            </a:r>
          </a:p>
          <a:p>
            <a:r>
              <a:rPr lang="fr-BE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 : Observatoire européen du marché du lait – traitement institut de l’Elevage, </a:t>
            </a:r>
            <a:r>
              <a:rPr lang="fr-BE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</a:t>
            </a:r>
            <a:endParaRPr lang="fr-BE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897969" y="6415838"/>
            <a:ext cx="471553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BE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17" y="179708"/>
            <a:ext cx="2492084" cy="1659551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538" y="5049419"/>
            <a:ext cx="2070369" cy="155303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8248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3994" y="231494"/>
            <a:ext cx="11771452" cy="6626506"/>
          </a:xfrm>
          <a:solidFill>
            <a:schemeClr val="accent1"/>
          </a:solidFill>
        </p:spPr>
        <p:txBody>
          <a:bodyPr/>
          <a:lstStyle/>
          <a:p>
            <a:endParaRPr lang="fr-BE" dirty="0"/>
          </a:p>
        </p:txBody>
      </p:sp>
      <p:sp>
        <p:nvSpPr>
          <p:cNvPr id="8" name="Forme libre 7"/>
          <p:cNvSpPr/>
          <p:nvPr/>
        </p:nvSpPr>
        <p:spPr bwMode="auto">
          <a:xfrm rot="19457599">
            <a:off x="6204087" y="4590976"/>
            <a:ext cx="1758950" cy="822325"/>
          </a:xfrm>
          <a:custGeom>
            <a:avLst/>
            <a:gdLst>
              <a:gd name="connsiteX0" fmla="*/ 0 w 1161889"/>
              <a:gd name="connsiteY0" fmla="*/ 34013 h 68027"/>
              <a:gd name="connsiteX1" fmla="*/ 1161889 w 1161889"/>
              <a:gd name="connsiteY1" fmla="*/ 34013 h 6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61889" h="68027">
                <a:moveTo>
                  <a:pt x="0" y="34013"/>
                </a:moveTo>
                <a:lnTo>
                  <a:pt x="1161889" y="3401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564596" tIns="4966" rIns="564598" bIns="4966" spcCol="1270" anchor="ctr"/>
          <a:lstStyle/>
          <a:p>
            <a:pPr algn="ctr" defTabSz="222250">
              <a:lnSpc>
                <a:spcPct val="90000"/>
              </a:lnSpc>
              <a:spcAft>
                <a:spcPct val="35000"/>
              </a:spcAft>
              <a:defRPr/>
            </a:pPr>
            <a:endParaRPr lang="fr-BE" sz="500"/>
          </a:p>
        </p:txBody>
      </p:sp>
      <p:sp>
        <p:nvSpPr>
          <p:cNvPr id="9" name="Forme libre 8"/>
          <p:cNvSpPr/>
          <p:nvPr/>
        </p:nvSpPr>
        <p:spPr bwMode="auto">
          <a:xfrm>
            <a:off x="7261362" y="4205214"/>
            <a:ext cx="3831330" cy="1179512"/>
          </a:xfrm>
          <a:custGeom>
            <a:avLst/>
            <a:gdLst>
              <a:gd name="connsiteX0" fmla="*/ 0 w 2358679"/>
              <a:gd name="connsiteY0" fmla="*/ 117934 h 1179339"/>
              <a:gd name="connsiteX1" fmla="*/ 117934 w 2358679"/>
              <a:gd name="connsiteY1" fmla="*/ 0 h 1179339"/>
              <a:gd name="connsiteX2" fmla="*/ 2240745 w 2358679"/>
              <a:gd name="connsiteY2" fmla="*/ 0 h 1179339"/>
              <a:gd name="connsiteX3" fmla="*/ 2358679 w 2358679"/>
              <a:gd name="connsiteY3" fmla="*/ 117934 h 1179339"/>
              <a:gd name="connsiteX4" fmla="*/ 2358679 w 2358679"/>
              <a:gd name="connsiteY4" fmla="*/ 1061405 h 1179339"/>
              <a:gd name="connsiteX5" fmla="*/ 2240745 w 2358679"/>
              <a:gd name="connsiteY5" fmla="*/ 1179339 h 1179339"/>
              <a:gd name="connsiteX6" fmla="*/ 117934 w 2358679"/>
              <a:gd name="connsiteY6" fmla="*/ 1179339 h 1179339"/>
              <a:gd name="connsiteX7" fmla="*/ 0 w 2358679"/>
              <a:gd name="connsiteY7" fmla="*/ 1061405 h 1179339"/>
              <a:gd name="connsiteX8" fmla="*/ 0 w 2358679"/>
              <a:gd name="connsiteY8" fmla="*/ 117934 h 117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8679" h="1179339">
                <a:moveTo>
                  <a:pt x="0" y="117934"/>
                </a:moveTo>
                <a:cubicBezTo>
                  <a:pt x="0" y="52801"/>
                  <a:pt x="52801" y="0"/>
                  <a:pt x="117934" y="0"/>
                </a:cubicBezTo>
                <a:lnTo>
                  <a:pt x="2240745" y="0"/>
                </a:lnTo>
                <a:cubicBezTo>
                  <a:pt x="2305878" y="0"/>
                  <a:pt x="2358679" y="52801"/>
                  <a:pt x="2358679" y="117934"/>
                </a:cubicBezTo>
                <a:lnTo>
                  <a:pt x="2358679" y="1061405"/>
                </a:lnTo>
                <a:cubicBezTo>
                  <a:pt x="2358679" y="1126538"/>
                  <a:pt x="2305878" y="1179339"/>
                  <a:pt x="2240745" y="1179339"/>
                </a:cubicBezTo>
                <a:lnTo>
                  <a:pt x="117934" y="1179339"/>
                </a:lnTo>
                <a:cubicBezTo>
                  <a:pt x="52801" y="1179339"/>
                  <a:pt x="0" y="1126538"/>
                  <a:pt x="0" y="1061405"/>
                </a:cubicBezTo>
                <a:lnTo>
                  <a:pt x="0" y="117934"/>
                </a:ln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5337" tIns="45337" rIns="45337" bIns="45337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2400" b="1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Quantitative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variables: </a:t>
            </a:r>
            <a:endParaRPr lang="fr-BE" sz="24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</a:t>
            </a: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difference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between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groups (GLM</a:t>
            </a:r>
            <a:r>
              <a:rPr lang="fr-BE" sz="24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0" name="Forme libre 9"/>
          <p:cNvSpPr/>
          <p:nvPr/>
        </p:nvSpPr>
        <p:spPr bwMode="auto">
          <a:xfrm rot="2142401">
            <a:off x="6221549" y="5875264"/>
            <a:ext cx="1779588" cy="315912"/>
          </a:xfrm>
          <a:custGeom>
            <a:avLst/>
            <a:gdLst>
              <a:gd name="connsiteX0" fmla="*/ 0 w 1161889"/>
              <a:gd name="connsiteY0" fmla="*/ 34013 h 68027"/>
              <a:gd name="connsiteX1" fmla="*/ 1161889 w 1161889"/>
              <a:gd name="connsiteY1" fmla="*/ 34013 h 6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61889" h="68027">
                <a:moveTo>
                  <a:pt x="0" y="34013"/>
                </a:moveTo>
                <a:lnTo>
                  <a:pt x="1161889" y="3401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564597" tIns="4965" rIns="564597" bIns="4967" spcCol="1270" anchor="ctr"/>
          <a:lstStyle/>
          <a:p>
            <a:pPr algn="ctr" defTabSz="222250">
              <a:lnSpc>
                <a:spcPct val="90000"/>
              </a:lnSpc>
              <a:spcAft>
                <a:spcPct val="35000"/>
              </a:spcAft>
              <a:defRPr/>
            </a:pPr>
            <a:endParaRPr lang="fr-BE" sz="500"/>
          </a:p>
        </p:txBody>
      </p:sp>
      <p:sp>
        <p:nvSpPr>
          <p:cNvPr id="11" name="Forme libre 10"/>
          <p:cNvSpPr/>
          <p:nvPr/>
        </p:nvSpPr>
        <p:spPr bwMode="auto">
          <a:xfrm>
            <a:off x="7261362" y="5562526"/>
            <a:ext cx="3831330" cy="1179513"/>
          </a:xfrm>
          <a:custGeom>
            <a:avLst/>
            <a:gdLst>
              <a:gd name="connsiteX0" fmla="*/ 0 w 2358679"/>
              <a:gd name="connsiteY0" fmla="*/ 117934 h 1179339"/>
              <a:gd name="connsiteX1" fmla="*/ 117934 w 2358679"/>
              <a:gd name="connsiteY1" fmla="*/ 0 h 1179339"/>
              <a:gd name="connsiteX2" fmla="*/ 2240745 w 2358679"/>
              <a:gd name="connsiteY2" fmla="*/ 0 h 1179339"/>
              <a:gd name="connsiteX3" fmla="*/ 2358679 w 2358679"/>
              <a:gd name="connsiteY3" fmla="*/ 117934 h 1179339"/>
              <a:gd name="connsiteX4" fmla="*/ 2358679 w 2358679"/>
              <a:gd name="connsiteY4" fmla="*/ 1061405 h 1179339"/>
              <a:gd name="connsiteX5" fmla="*/ 2240745 w 2358679"/>
              <a:gd name="connsiteY5" fmla="*/ 1179339 h 1179339"/>
              <a:gd name="connsiteX6" fmla="*/ 117934 w 2358679"/>
              <a:gd name="connsiteY6" fmla="*/ 1179339 h 1179339"/>
              <a:gd name="connsiteX7" fmla="*/ 0 w 2358679"/>
              <a:gd name="connsiteY7" fmla="*/ 1061405 h 1179339"/>
              <a:gd name="connsiteX8" fmla="*/ 0 w 2358679"/>
              <a:gd name="connsiteY8" fmla="*/ 117934 h 117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8679" h="1179339">
                <a:moveTo>
                  <a:pt x="0" y="117934"/>
                </a:moveTo>
                <a:cubicBezTo>
                  <a:pt x="0" y="52801"/>
                  <a:pt x="52801" y="0"/>
                  <a:pt x="117934" y="0"/>
                </a:cubicBezTo>
                <a:lnTo>
                  <a:pt x="2240745" y="0"/>
                </a:lnTo>
                <a:cubicBezTo>
                  <a:pt x="2305878" y="0"/>
                  <a:pt x="2358679" y="52801"/>
                  <a:pt x="2358679" y="117934"/>
                </a:cubicBezTo>
                <a:lnTo>
                  <a:pt x="2358679" y="1061405"/>
                </a:lnTo>
                <a:cubicBezTo>
                  <a:pt x="2358679" y="1126538"/>
                  <a:pt x="2305878" y="1179339"/>
                  <a:pt x="2240745" y="1179339"/>
                </a:cubicBezTo>
                <a:lnTo>
                  <a:pt x="117934" y="1179339"/>
                </a:lnTo>
                <a:cubicBezTo>
                  <a:pt x="52801" y="1179339"/>
                  <a:pt x="0" y="1126538"/>
                  <a:pt x="0" y="1061405"/>
                </a:cubicBezTo>
                <a:lnTo>
                  <a:pt x="0" y="117934"/>
                </a:ln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5337" tIns="45337" rIns="45337" bIns="45337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2400" b="1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Qualitative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variables:</a:t>
            </a:r>
            <a:endParaRPr lang="fr-BE" sz="24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</a:t>
            </a: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independence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groups (Xhi</a:t>
            </a:r>
            <a:r>
              <a:rPr lang="fr-BE" sz="2400" baseline="300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fr-BE" sz="24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pic>
        <p:nvPicPr>
          <p:cNvPr id="12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13" y="478938"/>
            <a:ext cx="240506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52224"/>
          <p:cNvSpPr txBox="1">
            <a:spLocks noChangeArrowheads="1"/>
          </p:cNvSpPr>
          <p:nvPr/>
        </p:nvSpPr>
        <p:spPr bwMode="auto">
          <a:xfrm>
            <a:off x="7722785" y="1825344"/>
            <a:ext cx="31146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fr-BE" altLang="fr-FR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Workforce</a:t>
            </a:r>
            <a:endParaRPr lang="fr-BE" altLang="fr-FR" sz="24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fr-BE" altLang="fr-FR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Agricultural area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fr-BE" altLang="fr-FR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Legal</a:t>
            </a:r>
            <a:r>
              <a:rPr lang="fr-BE" altLang="fr-FR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altLang="fr-FR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status</a:t>
            </a:r>
            <a:endParaRPr lang="fr-BE" altLang="fr-FR" sz="2400" dirty="0" smtClean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fr-BE" altLang="fr-FR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Animal production </a:t>
            </a:r>
            <a:endParaRPr lang="fr-BE" altLang="fr-FR" sz="24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fr-BE" altLang="fr-FR" sz="2400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18" name="Légende encadrée avec une bordure 2 17"/>
          <p:cNvSpPr/>
          <p:nvPr/>
        </p:nvSpPr>
        <p:spPr>
          <a:xfrm rot="10800000">
            <a:off x="6668685" y="231494"/>
            <a:ext cx="74612" cy="3952875"/>
          </a:xfrm>
          <a:prstGeom prst="accentBorderCallout2">
            <a:avLst>
              <a:gd name="adj1" fmla="val 18750"/>
              <a:gd name="adj2" fmla="val -8333"/>
              <a:gd name="adj3" fmla="val 45596"/>
              <a:gd name="adj4" fmla="val 3098"/>
              <a:gd name="adj5" fmla="val 45564"/>
              <a:gd name="adj6" fmla="val -1212839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43" name="Forme libre 42"/>
          <p:cNvSpPr/>
          <p:nvPr/>
        </p:nvSpPr>
        <p:spPr bwMode="auto">
          <a:xfrm>
            <a:off x="1316293" y="4698926"/>
            <a:ext cx="2264704" cy="1739417"/>
          </a:xfrm>
          <a:custGeom>
            <a:avLst/>
            <a:gdLst>
              <a:gd name="connsiteX0" fmla="*/ 0 w 2358679"/>
              <a:gd name="connsiteY0" fmla="*/ 117934 h 1179339"/>
              <a:gd name="connsiteX1" fmla="*/ 117934 w 2358679"/>
              <a:gd name="connsiteY1" fmla="*/ 0 h 1179339"/>
              <a:gd name="connsiteX2" fmla="*/ 2240745 w 2358679"/>
              <a:gd name="connsiteY2" fmla="*/ 0 h 1179339"/>
              <a:gd name="connsiteX3" fmla="*/ 2358679 w 2358679"/>
              <a:gd name="connsiteY3" fmla="*/ 117934 h 1179339"/>
              <a:gd name="connsiteX4" fmla="*/ 2358679 w 2358679"/>
              <a:gd name="connsiteY4" fmla="*/ 1061405 h 1179339"/>
              <a:gd name="connsiteX5" fmla="*/ 2240745 w 2358679"/>
              <a:gd name="connsiteY5" fmla="*/ 1179339 h 1179339"/>
              <a:gd name="connsiteX6" fmla="*/ 117934 w 2358679"/>
              <a:gd name="connsiteY6" fmla="*/ 1179339 h 1179339"/>
              <a:gd name="connsiteX7" fmla="*/ 0 w 2358679"/>
              <a:gd name="connsiteY7" fmla="*/ 1061405 h 1179339"/>
              <a:gd name="connsiteX8" fmla="*/ 0 w 2358679"/>
              <a:gd name="connsiteY8" fmla="*/ 117934 h 117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8679" h="1179339">
                <a:moveTo>
                  <a:pt x="0" y="117934"/>
                </a:moveTo>
                <a:cubicBezTo>
                  <a:pt x="0" y="52801"/>
                  <a:pt x="52801" y="0"/>
                  <a:pt x="117934" y="0"/>
                </a:cubicBezTo>
                <a:lnTo>
                  <a:pt x="2240745" y="0"/>
                </a:lnTo>
                <a:cubicBezTo>
                  <a:pt x="2305878" y="0"/>
                  <a:pt x="2358679" y="52801"/>
                  <a:pt x="2358679" y="117934"/>
                </a:cubicBezTo>
                <a:lnTo>
                  <a:pt x="2358679" y="1061405"/>
                </a:lnTo>
                <a:cubicBezTo>
                  <a:pt x="2358679" y="1126538"/>
                  <a:pt x="2305878" y="1179339"/>
                  <a:pt x="2240745" y="1179339"/>
                </a:cubicBezTo>
                <a:lnTo>
                  <a:pt x="117934" y="1179339"/>
                </a:lnTo>
                <a:cubicBezTo>
                  <a:pt x="52801" y="1179339"/>
                  <a:pt x="0" y="1126538"/>
                  <a:pt x="0" y="1061405"/>
                </a:cubicBezTo>
                <a:lnTo>
                  <a:pt x="0" y="117934"/>
                </a:ln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5337" tIns="45337" rIns="45337" bIns="45337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Survey of </a:t>
            </a:r>
            <a:r>
              <a:rPr lang="fr-BE" sz="2400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alloon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dairy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breeders</a:t>
            </a:r>
          </a:p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 </a:t>
            </a:r>
            <a:r>
              <a:rPr lang="fr-BE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245</a:t>
            </a:r>
            <a:r>
              <a:rPr lang="fr-BE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</a:t>
            </a:r>
            <a:r>
              <a:rPr lang="fr-BE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2014 - </a:t>
            </a:r>
            <a:r>
              <a:rPr lang="fr-BE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Feb</a:t>
            </a:r>
            <a:r>
              <a:rPr lang="fr-BE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2015</a:t>
            </a:r>
            <a:endParaRPr lang="fr-BE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Forme libre 43"/>
          <p:cNvSpPr/>
          <p:nvPr/>
        </p:nvSpPr>
        <p:spPr bwMode="auto">
          <a:xfrm>
            <a:off x="3580997" y="5489540"/>
            <a:ext cx="385239" cy="72985"/>
          </a:xfrm>
          <a:custGeom>
            <a:avLst/>
            <a:gdLst>
              <a:gd name="connsiteX0" fmla="*/ 0 w 943471"/>
              <a:gd name="connsiteY0" fmla="*/ 34013 h 68027"/>
              <a:gd name="connsiteX1" fmla="*/ 943471 w 943471"/>
              <a:gd name="connsiteY1" fmla="*/ 34013 h 6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3471" h="68027">
                <a:moveTo>
                  <a:pt x="0" y="34013"/>
                </a:moveTo>
                <a:lnTo>
                  <a:pt x="943471" y="3401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460849" tIns="10427" rIns="460849" bIns="10427" spcCol="1270" anchor="ctr"/>
          <a:lstStyle/>
          <a:p>
            <a:pPr algn="ctr" defTabSz="222250">
              <a:lnSpc>
                <a:spcPct val="90000"/>
              </a:lnSpc>
              <a:spcAft>
                <a:spcPct val="35000"/>
              </a:spcAft>
              <a:defRPr/>
            </a:pPr>
            <a:endParaRPr lang="fr-BE" sz="500"/>
          </a:p>
        </p:txBody>
      </p:sp>
      <p:sp>
        <p:nvSpPr>
          <p:cNvPr id="45" name="Forme libre 44"/>
          <p:cNvSpPr/>
          <p:nvPr/>
        </p:nvSpPr>
        <p:spPr bwMode="auto">
          <a:xfrm>
            <a:off x="3984791" y="4698926"/>
            <a:ext cx="2333596" cy="1739416"/>
          </a:xfrm>
          <a:custGeom>
            <a:avLst/>
            <a:gdLst>
              <a:gd name="connsiteX0" fmla="*/ 0 w 2358679"/>
              <a:gd name="connsiteY0" fmla="*/ 117934 h 1179339"/>
              <a:gd name="connsiteX1" fmla="*/ 117934 w 2358679"/>
              <a:gd name="connsiteY1" fmla="*/ 0 h 1179339"/>
              <a:gd name="connsiteX2" fmla="*/ 2240745 w 2358679"/>
              <a:gd name="connsiteY2" fmla="*/ 0 h 1179339"/>
              <a:gd name="connsiteX3" fmla="*/ 2358679 w 2358679"/>
              <a:gd name="connsiteY3" fmla="*/ 117934 h 1179339"/>
              <a:gd name="connsiteX4" fmla="*/ 2358679 w 2358679"/>
              <a:gd name="connsiteY4" fmla="*/ 1061405 h 1179339"/>
              <a:gd name="connsiteX5" fmla="*/ 2240745 w 2358679"/>
              <a:gd name="connsiteY5" fmla="*/ 1179339 h 1179339"/>
              <a:gd name="connsiteX6" fmla="*/ 117934 w 2358679"/>
              <a:gd name="connsiteY6" fmla="*/ 1179339 h 1179339"/>
              <a:gd name="connsiteX7" fmla="*/ 0 w 2358679"/>
              <a:gd name="connsiteY7" fmla="*/ 1061405 h 1179339"/>
              <a:gd name="connsiteX8" fmla="*/ 0 w 2358679"/>
              <a:gd name="connsiteY8" fmla="*/ 117934 h 1179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8679" h="1179339">
                <a:moveTo>
                  <a:pt x="0" y="117934"/>
                </a:moveTo>
                <a:cubicBezTo>
                  <a:pt x="0" y="52801"/>
                  <a:pt x="52801" y="0"/>
                  <a:pt x="117934" y="0"/>
                </a:cubicBezTo>
                <a:lnTo>
                  <a:pt x="2240745" y="0"/>
                </a:lnTo>
                <a:cubicBezTo>
                  <a:pt x="2305878" y="0"/>
                  <a:pt x="2358679" y="52801"/>
                  <a:pt x="2358679" y="117934"/>
                </a:cubicBezTo>
                <a:lnTo>
                  <a:pt x="2358679" y="1061405"/>
                </a:lnTo>
                <a:cubicBezTo>
                  <a:pt x="2358679" y="1126538"/>
                  <a:pt x="2305878" y="1179339"/>
                  <a:pt x="2240745" y="1179339"/>
                </a:cubicBezTo>
                <a:lnTo>
                  <a:pt x="117934" y="1179339"/>
                </a:lnTo>
                <a:cubicBezTo>
                  <a:pt x="52801" y="1179339"/>
                  <a:pt x="0" y="1126538"/>
                  <a:pt x="0" y="1061405"/>
                </a:cubicBezTo>
                <a:lnTo>
                  <a:pt x="0" y="117934"/>
                </a:lnTo>
                <a:close/>
              </a:path>
            </a:pathLst>
          </a:cu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5337" tIns="45337" rIns="45337" bIns="45337" spcCol="1270" anchor="ctr"/>
          <a:lstStyle/>
          <a:p>
            <a:pPr algn="ctr" defTabSz="7556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BE" sz="2400" dirty="0" err="1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Creation</a:t>
            </a:r>
            <a:r>
              <a:rPr lang="fr-BE" sz="2400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groups</a:t>
            </a:r>
            <a:endParaRPr lang="fr-BE" sz="2400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6" name="Imag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88" y="1934088"/>
            <a:ext cx="174625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310" y="231494"/>
            <a:ext cx="1538287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085" y="1733269"/>
            <a:ext cx="1781175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522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085" y="3000094"/>
            <a:ext cx="178117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0" name="Connecteur droit avec flèche 49"/>
          <p:cNvCxnSpPr/>
          <p:nvPr/>
        </p:nvCxnSpPr>
        <p:spPr>
          <a:xfrm flipV="1">
            <a:off x="3698472" y="1504669"/>
            <a:ext cx="465138" cy="98266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3720697" y="2588932"/>
            <a:ext cx="420688" cy="0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>
            <a:off x="3698472" y="2704819"/>
            <a:ext cx="442913" cy="944563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74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7" grpId="0"/>
      <p:bldP spid="18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311" y="1782918"/>
            <a:ext cx="3712704" cy="382340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4" y="1782918"/>
            <a:ext cx="3585876" cy="3609819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13" y="1771607"/>
            <a:ext cx="3737587" cy="370803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944379" y="4437089"/>
            <a:ext cx="84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38%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553029" y="4718548"/>
            <a:ext cx="84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54%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688234" y="2050729"/>
            <a:ext cx="84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330845" y="4806421"/>
            <a:ext cx="84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10%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796018" y="4444071"/>
            <a:ext cx="84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90%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649261" y="4986445"/>
            <a:ext cx="84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725147" y="4588693"/>
            <a:ext cx="845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92%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3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err="1" smtClean="0"/>
              <a:t>Workforce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sz="2200" dirty="0" err="1" smtClean="0"/>
              <a:t>Number</a:t>
            </a:r>
            <a:r>
              <a:rPr lang="fr-BE" sz="2200" dirty="0" smtClean="0"/>
              <a:t> of </a:t>
            </a:r>
            <a:r>
              <a:rPr lang="fr-BE" sz="2200" dirty="0" err="1" smtClean="0"/>
              <a:t>family</a:t>
            </a:r>
            <a:r>
              <a:rPr lang="fr-BE" sz="2200" dirty="0" smtClean="0"/>
              <a:t> </a:t>
            </a:r>
            <a:r>
              <a:rPr lang="fr-BE" sz="2200" dirty="0" err="1" smtClean="0"/>
              <a:t>members</a:t>
            </a:r>
            <a:r>
              <a:rPr lang="fr-BE" sz="2200" dirty="0" smtClean="0"/>
              <a:t/>
            </a:r>
            <a:br>
              <a:rPr lang="fr-BE" sz="2200" dirty="0" smtClean="0"/>
            </a:br>
            <a:r>
              <a:rPr lang="fr-BE" sz="2200" dirty="0" err="1" smtClean="0"/>
              <a:t>Number</a:t>
            </a:r>
            <a:r>
              <a:rPr lang="fr-BE" sz="2200" dirty="0" smtClean="0"/>
              <a:t> of full-time </a:t>
            </a:r>
            <a:r>
              <a:rPr lang="fr-BE" sz="2200" dirty="0" err="1" smtClean="0"/>
              <a:t>workers</a:t>
            </a:r>
            <a:endParaRPr lang="fr-BE" sz="22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4" y="1782918"/>
            <a:ext cx="3585876" cy="3609819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13" y="1771607"/>
            <a:ext cx="3737587" cy="370803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96140" y="4715843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4.5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1.9</a:t>
            </a:r>
            <a:r>
              <a:rPr lang="fr-BE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54239" y="4929124"/>
            <a:ext cx="87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3.7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a,b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1.7 </a:t>
            </a:r>
            <a:r>
              <a:rPr lang="fr-BE" b="1" baseline="30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a,b</a:t>
            </a:r>
            <a:endParaRPr lang="fr-BE" b="1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389318" y="1751703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3.5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1.3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fr-BE" b="1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311" y="1782918"/>
            <a:ext cx="3712704" cy="382340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750" y="231495"/>
            <a:ext cx="2298046" cy="1292651"/>
          </a:xfrm>
          <a:prstGeom prst="rect">
            <a:avLst/>
          </a:prstGeom>
          <a:ln w="38100" cap="sq">
            <a:solidFill>
              <a:srgbClr val="A500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261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311" y="1782918"/>
            <a:ext cx="3712704" cy="382340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err="1" smtClean="0"/>
              <a:t>Workforce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sz="2200" dirty="0" err="1" smtClean="0"/>
              <a:t>Number</a:t>
            </a:r>
            <a:r>
              <a:rPr lang="fr-BE" sz="2200" dirty="0" smtClean="0"/>
              <a:t> of </a:t>
            </a:r>
            <a:r>
              <a:rPr lang="fr-BE" sz="2200" dirty="0" err="1" smtClean="0"/>
              <a:t>employees</a:t>
            </a:r>
            <a:r>
              <a:rPr lang="fr-BE" sz="2200" dirty="0" smtClean="0"/>
              <a:t/>
            </a:r>
            <a:br>
              <a:rPr lang="fr-BE" sz="2200" dirty="0" smtClean="0"/>
            </a:br>
            <a:r>
              <a:rPr lang="fr-BE" sz="2200" dirty="0" err="1" smtClean="0"/>
              <a:t>Number</a:t>
            </a:r>
            <a:r>
              <a:rPr lang="fr-BE" sz="2200" dirty="0" smtClean="0"/>
              <a:t> of </a:t>
            </a:r>
            <a:r>
              <a:rPr lang="fr-BE" sz="2200" dirty="0" err="1" smtClean="0"/>
              <a:t>half</a:t>
            </a:r>
            <a:r>
              <a:rPr lang="fr-BE" sz="2200" dirty="0" smtClean="0"/>
              <a:t>-time </a:t>
            </a:r>
            <a:r>
              <a:rPr lang="fr-BE" sz="2200" dirty="0" err="1" smtClean="0"/>
              <a:t>workers</a:t>
            </a:r>
            <a:endParaRPr lang="fr-BE" sz="22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4" y="1782918"/>
            <a:ext cx="3585876" cy="3609819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13" y="1771607"/>
            <a:ext cx="3737587" cy="3708037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164550" y="5180289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0.4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0.6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baseline="300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169602" y="4679245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0.2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0.5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baseline="300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145611" y="4797278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0.2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0.5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fr-BE" b="1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124366" y="5208071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0.4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0.7</a:t>
            </a:r>
            <a:r>
              <a:rPr lang="fr-BE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750" y="231495"/>
            <a:ext cx="2298046" cy="1292651"/>
          </a:xfrm>
          <a:prstGeom prst="rect">
            <a:avLst/>
          </a:prstGeom>
          <a:ln w="38100" cap="sq">
            <a:solidFill>
              <a:srgbClr val="A500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308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311" y="1782918"/>
            <a:ext cx="3712704" cy="382340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Agricultural area</a:t>
            </a:r>
            <a:br>
              <a:rPr lang="fr-BE" dirty="0" smtClean="0"/>
            </a:br>
            <a:r>
              <a:rPr lang="fr-BE" sz="1800" dirty="0" smtClean="0"/>
              <a:t>Agricultural area : 1 km &lt; distance &lt; 4 km</a:t>
            </a:r>
            <a:br>
              <a:rPr lang="fr-BE" sz="1800" dirty="0" smtClean="0"/>
            </a:br>
            <a:r>
              <a:rPr lang="fr-BE" sz="1800" dirty="0" smtClean="0"/>
              <a:t>Agricultural area : distance &gt; 10 km</a:t>
            </a:r>
            <a:endParaRPr lang="fr-BE" sz="18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4" y="1782918"/>
            <a:ext cx="3585876" cy="3609819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13" y="1771607"/>
            <a:ext cx="3737587" cy="3708037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366723" y="5002410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baseline="300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169602" y="4679245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baseline="3000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145611" y="4797278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1124366" y="5208071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fr-BE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33662" y="4494579"/>
            <a:ext cx="879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a,b</a:t>
            </a:r>
            <a:endParaRPr lang="fr-BE" b="1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427418" y="4830233"/>
            <a:ext cx="803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a,b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fr-BE" b="1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622831" y="1679234"/>
            <a:ext cx="70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075" y="231496"/>
            <a:ext cx="1920721" cy="139534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oneTexte 2"/>
          <p:cNvSpPr txBox="1"/>
          <p:nvPr/>
        </p:nvSpPr>
        <p:spPr>
          <a:xfrm>
            <a:off x="4521871" y="5753563"/>
            <a:ext cx="389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Lowly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fragmented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agricultural area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observed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expected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valorisation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strategy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fr-B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18020" y="5731651"/>
            <a:ext cx="4136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Investment for and in the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years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expected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production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strategy</a:t>
            </a:r>
            <a:endParaRPr lang="fr-B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54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311" y="1782918"/>
            <a:ext cx="3712704" cy="382340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Animal production informations</a:t>
            </a:r>
            <a:br>
              <a:rPr lang="fr-BE" dirty="0" smtClean="0"/>
            </a:br>
            <a:r>
              <a:rPr lang="fr-BE" sz="1800" dirty="0"/>
              <a:t>2015 </a:t>
            </a:r>
            <a:r>
              <a:rPr lang="fr-BE" sz="1800" dirty="0" err="1"/>
              <a:t>delivery</a:t>
            </a:r>
            <a:r>
              <a:rPr lang="fr-BE" sz="1800" dirty="0"/>
              <a:t> quota</a:t>
            </a:r>
            <a:br>
              <a:rPr lang="fr-BE" sz="1800" dirty="0"/>
            </a:br>
            <a:r>
              <a:rPr lang="fr-BE" sz="1800" dirty="0" err="1"/>
              <a:t>number</a:t>
            </a:r>
            <a:r>
              <a:rPr lang="fr-BE" sz="1800" dirty="0"/>
              <a:t> of </a:t>
            </a:r>
            <a:r>
              <a:rPr lang="fr-BE" sz="1800" dirty="0" err="1"/>
              <a:t>cows</a:t>
            </a:r>
            <a:endParaRPr lang="fr-BE" sz="18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4" y="1782918"/>
            <a:ext cx="3585876" cy="3609819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13" y="1771607"/>
            <a:ext cx="3737587" cy="370803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21313" y="5120443"/>
            <a:ext cx="1334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659 </a:t>
            </a: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</a:t>
            </a:r>
            <a:r>
              <a:rPr lang="en-US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84.1</a:t>
            </a:r>
            <a:r>
              <a:rPr lang="en-US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037641" y="5120443"/>
            <a:ext cx="12837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514 000</a:t>
            </a:r>
            <a:r>
              <a:rPr lang="en-US" b="1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79.1</a:t>
            </a:r>
            <a:r>
              <a:rPr lang="en-US" b="1" baseline="300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r-BE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3489714" y="1782918"/>
            <a:ext cx="1352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301 </a:t>
            </a: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</a:t>
            </a:r>
            <a:r>
              <a:rPr lang="en-US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52.7</a:t>
            </a:r>
            <a:r>
              <a:rPr lang="en-US" b="1" baseline="30000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fr-BE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r-BE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734" y="231496"/>
            <a:ext cx="2257063" cy="1438024"/>
          </a:xfrm>
          <a:prstGeom prst="rect">
            <a:avLst/>
          </a:prstGeom>
          <a:ln w="38100" cap="sq">
            <a:solidFill>
              <a:srgbClr val="A500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oneTexte 2"/>
          <p:cNvSpPr txBox="1"/>
          <p:nvPr/>
        </p:nvSpPr>
        <p:spPr>
          <a:xfrm>
            <a:off x="8732764" y="5677789"/>
            <a:ext cx="3247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animal production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expected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diversification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strategy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fr-B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06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311" y="1782918"/>
            <a:ext cx="3712704" cy="382340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err="1" smtClean="0"/>
              <a:t>Others</a:t>
            </a:r>
            <a:r>
              <a:rPr lang="fr-BE" dirty="0" smtClean="0"/>
              <a:t> </a:t>
            </a:r>
            <a:r>
              <a:rPr lang="fr-BE" dirty="0" err="1" smtClean="0"/>
              <a:t>characteristics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sz="1800" dirty="0" err="1"/>
              <a:t>Year</a:t>
            </a:r>
            <a:r>
              <a:rPr lang="fr-BE" sz="1800" dirty="0"/>
              <a:t> of installation</a:t>
            </a:r>
            <a:br>
              <a:rPr lang="fr-BE" sz="1800" dirty="0"/>
            </a:br>
            <a:r>
              <a:rPr lang="fr-BE" sz="1800" dirty="0" err="1" smtClean="0"/>
              <a:t>Legal</a:t>
            </a:r>
            <a:r>
              <a:rPr lang="fr-BE" sz="1800" dirty="0" smtClean="0"/>
              <a:t> </a:t>
            </a:r>
            <a:r>
              <a:rPr lang="fr-BE" sz="1800" dirty="0" err="1" smtClean="0"/>
              <a:t>status</a:t>
            </a:r>
            <a:endParaRPr lang="fr-BE" sz="18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4" y="1782918"/>
            <a:ext cx="3585876" cy="3609819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13" y="1771607"/>
            <a:ext cx="3737587" cy="3708037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7830356" y="5023405"/>
            <a:ext cx="1146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1994.8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1011437" y="5294978"/>
            <a:ext cx="118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2002.1</a:t>
            </a:r>
            <a:r>
              <a:rPr lang="fr-BE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83784" y="5662362"/>
            <a:ext cx="3805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egal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legal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status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observed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expected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</a:t>
            </a:r>
            <a:r>
              <a:rPr lang="fr-B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production </a:t>
            </a:r>
            <a:r>
              <a:rPr lang="fr-BE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strategy</a:t>
            </a:r>
            <a:endParaRPr lang="fr-B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3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Personnalisé 2">
      <a:dk1>
        <a:srgbClr val="000000"/>
      </a:dk1>
      <a:lt1>
        <a:srgbClr val="FFFFFF"/>
      </a:lt1>
      <a:dk2>
        <a:srgbClr val="6E747A"/>
      </a:dk2>
      <a:lt2>
        <a:srgbClr val="E7E6E6"/>
      </a:lt2>
      <a:accent1>
        <a:srgbClr val="FFFFFF"/>
      </a:accent1>
      <a:accent2>
        <a:srgbClr val="FFFFFF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85296"/>
      </a:hlink>
      <a:folHlink>
        <a:srgbClr val="99336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6070</TotalTime>
  <Words>455</Words>
  <Application>Microsoft Office PowerPoint</Application>
  <PresentationFormat>Grand écran</PresentationFormat>
  <Paragraphs>148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Tahoma</vt:lpstr>
      <vt:lpstr>Blank</vt:lpstr>
      <vt:lpstr>STRATEGIES  OF THE WALLOON DAIRY PRODUCERS FACED TO THE UNCERTAIN DAIRY FUTURE</vt:lpstr>
      <vt:lpstr>Présentation PowerPoint</vt:lpstr>
      <vt:lpstr>Présentation PowerPoint</vt:lpstr>
      <vt:lpstr>Présentation PowerPoint</vt:lpstr>
      <vt:lpstr>Workforce Number of family members Number of full-time workers</vt:lpstr>
      <vt:lpstr>Workforce Number of employees Number of half-time workers</vt:lpstr>
      <vt:lpstr>Agricultural area Agricultural area : 1 km &lt; distance &lt; 4 km Agricultural area : distance &gt; 10 km</vt:lpstr>
      <vt:lpstr>Animal production informations 2015 delivery quota number of cows</vt:lpstr>
      <vt:lpstr>Others characteristics Year of installation Legal status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ACD</dc:creator>
  <cp:lastModifiedBy>ACD</cp:lastModifiedBy>
  <cp:revision>179</cp:revision>
  <cp:lastPrinted>2020-01-28T07:56:41Z</cp:lastPrinted>
  <dcterms:created xsi:type="dcterms:W3CDTF">2016-07-19T08:01:51Z</dcterms:created>
  <dcterms:modified xsi:type="dcterms:W3CDTF">2020-01-30T15:47:20Z</dcterms:modified>
</cp:coreProperties>
</file>