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1" r:id="rId3"/>
    <p:sldId id="272" r:id="rId4"/>
    <p:sldId id="257" r:id="rId5"/>
    <p:sldId id="258" r:id="rId6"/>
    <p:sldId id="273" r:id="rId7"/>
    <p:sldId id="275" r:id="rId8"/>
    <p:sldId id="276" r:id="rId9"/>
    <p:sldId id="277" r:id="rId10"/>
    <p:sldId id="274" r:id="rId11"/>
    <p:sldId id="267" r:id="rId12"/>
    <p:sldId id="268" r:id="rId13"/>
    <p:sldId id="278" r:id="rId14"/>
    <p:sldId id="260" r:id="rId15"/>
    <p:sldId id="262" r:id="rId16"/>
    <p:sldId id="281" r:id="rId17"/>
    <p:sldId id="263" r:id="rId18"/>
    <p:sldId id="282" r:id="rId19"/>
    <p:sldId id="264" r:id="rId20"/>
    <p:sldId id="265" r:id="rId21"/>
    <p:sldId id="283" r:id="rId22"/>
    <p:sldId id="279" r:id="rId23"/>
    <p:sldId id="284" r:id="rId24"/>
    <p:sldId id="266" r:id="rId25"/>
    <p:sldId id="285" r:id="rId26"/>
    <p:sldId id="270" r:id="rId27"/>
    <p:sldId id="286" r:id="rId28"/>
    <p:sldId id="261" r:id="rId29"/>
    <p:sldId id="280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3250" autoAdjust="0"/>
  </p:normalViewPr>
  <p:slideViewPr>
    <p:cSldViewPr snapToGrid="0">
      <p:cViewPr varScale="1">
        <p:scale>
          <a:sx n="82" d="100"/>
          <a:sy n="82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D\dox\doctorat\conf&#233;rence\EAAP%204\r&#233;sultats%20finaux%20version%20tablea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tableau.xlsx]Feuil2'!$B$32,'[résultats finaux version tableau.xlsx]Feuil2'!$J$32,'[résultats finaux version tableau.xlsx]Feuil2'!$N$14</c:f>
              <c:numCache>
                <c:formatCode>General</c:formatCode>
                <c:ptCount val="3"/>
                <c:pt idx="0">
                  <c:v>53.853300000000004</c:v>
                </c:pt>
                <c:pt idx="1">
                  <c:v>47.774953999999994</c:v>
                </c:pt>
                <c:pt idx="2">
                  <c:v>48.745829999999998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tableau.xlsx]Feuil2'!$B$33,'[résultats finaux version tableau.xlsx]Feuil2'!$J$33</c:f>
              <c:numCache>
                <c:formatCode>General</c:formatCode>
                <c:ptCount val="2"/>
                <c:pt idx="0">
                  <c:v>47.412723</c:v>
                </c:pt>
                <c:pt idx="1">
                  <c:v>45.787766000000005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'[résultats finaux version tableau.xlsx]Feuil2'!$R$16,'[résultats finaux version tableau.xlsx]Feuil2'!$R$30</c:f>
              <c:numCache>
                <c:formatCode>General</c:formatCode>
                <c:ptCount val="2"/>
                <c:pt idx="0">
                  <c:v>51.355930000000008</c:v>
                </c:pt>
                <c:pt idx="1">
                  <c:v>46.46199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325512"/>
        <c:axId val="165667216"/>
      </c:barChart>
      <c:catAx>
        <c:axId val="164325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667216"/>
        <c:crosses val="autoZero"/>
        <c:auto val="1"/>
        <c:lblAlgn val="ctr"/>
        <c:lblOffset val="100"/>
        <c:noMultiLvlLbl val="0"/>
      </c:catAx>
      <c:valAx>
        <c:axId val="16566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Management variable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325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fait'!$B$10,'management déjà fait'!$F$10,'management déjà fait'!$L$5)</c:f>
              <c:numCache>
                <c:formatCode>General</c:formatCode>
                <c:ptCount val="3"/>
                <c:pt idx="0">
                  <c:v>444.919444</c:v>
                </c:pt>
                <c:pt idx="1">
                  <c:v>419.907895</c:v>
                </c:pt>
                <c:pt idx="2">
                  <c:v>429.65238099999999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fait'!$B$11,'management déjà fait'!$F$11)</c:f>
              <c:numCache>
                <c:formatCode>General</c:formatCode>
                <c:ptCount val="2"/>
                <c:pt idx="0">
                  <c:v>417.40350899999999</c:v>
                </c:pt>
                <c:pt idx="1">
                  <c:v>428.56756799999999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fait'!$L$18,'management déjà fait'!$L$32)</c:f>
              <c:numCache>
                <c:formatCode>General</c:formatCode>
                <c:ptCount val="2"/>
                <c:pt idx="0">
                  <c:v>434.25</c:v>
                </c:pt>
                <c:pt idx="1">
                  <c:v>425.6294643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49640"/>
        <c:axId val="207350032"/>
      </c:barChart>
      <c:catAx>
        <c:axId val="207349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50032"/>
        <c:crosses val="autoZero"/>
        <c:auto val="1"/>
        <c:lblAlgn val="ctr"/>
        <c:lblOffset val="100"/>
        <c:noMultiLvlLbl val="0"/>
      </c:catAx>
      <c:valAx>
        <c:axId val="20735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err="1" smtClean="0"/>
                  <a:t>Calving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interval</a:t>
                </a:r>
                <a:r>
                  <a:rPr lang="fr-BE" sz="1800" baseline="0" dirty="0" smtClean="0"/>
                  <a:t> (</a:t>
                </a:r>
                <a:r>
                  <a:rPr lang="fr-BE" sz="1800" baseline="0" dirty="0" err="1" smtClean="0"/>
                  <a:t>days</a:t>
                </a:r>
                <a:r>
                  <a:rPr lang="fr-BE" sz="1800" baseline="0" dirty="0" smtClean="0"/>
                  <a:t>)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496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fait'!$B$10,'management déjà fait'!$F$10,'management déjà fait'!$L$5)</c:f>
              <c:numCache>
                <c:formatCode>General</c:formatCode>
                <c:ptCount val="3"/>
                <c:pt idx="0">
                  <c:v>444.919444</c:v>
                </c:pt>
                <c:pt idx="1">
                  <c:v>419.907895</c:v>
                </c:pt>
                <c:pt idx="2">
                  <c:v>429.65238099999999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fait'!$B$11,'management déjà fait'!$F$11)</c:f>
              <c:numCache>
                <c:formatCode>General</c:formatCode>
                <c:ptCount val="2"/>
                <c:pt idx="0">
                  <c:v>417.40350899999999</c:v>
                </c:pt>
                <c:pt idx="1">
                  <c:v>428.56756799999999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fait'!$L$18,'management déjà fait'!$L$32)</c:f>
              <c:numCache>
                <c:formatCode>General</c:formatCode>
                <c:ptCount val="2"/>
                <c:pt idx="0">
                  <c:v>434.25</c:v>
                </c:pt>
                <c:pt idx="1">
                  <c:v>425.6294643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831376"/>
        <c:axId val="208727792"/>
      </c:barChart>
      <c:catAx>
        <c:axId val="683831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727792"/>
        <c:crosses val="autoZero"/>
        <c:auto val="1"/>
        <c:lblAlgn val="ctr"/>
        <c:lblOffset val="100"/>
        <c:noMultiLvlLbl val="0"/>
      </c:catAx>
      <c:valAx>
        <c:axId val="20872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err="1" smtClean="0"/>
                  <a:t>Calving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interval</a:t>
                </a:r>
                <a:r>
                  <a:rPr lang="fr-BE" sz="1800" baseline="0" dirty="0" smtClean="0"/>
                  <a:t> (</a:t>
                </a:r>
                <a:r>
                  <a:rPr lang="fr-BE" sz="1800" baseline="0" dirty="0" err="1" smtClean="0"/>
                  <a:t>days</a:t>
                </a:r>
                <a:r>
                  <a:rPr lang="fr-BE" sz="1800" baseline="0" dirty="0" smtClean="0"/>
                  <a:t>)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3831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fait'!$B$40,'management déjà fait'!$F$40,'management déjà fait'!$L$11)</c:f>
              <c:numCache>
                <c:formatCode>General</c:formatCode>
                <c:ptCount val="3"/>
                <c:pt idx="0">
                  <c:v>79.586111099999997</c:v>
                </c:pt>
                <c:pt idx="1">
                  <c:v>67.614035099999995</c:v>
                </c:pt>
                <c:pt idx="2">
                  <c:v>73.400000000000006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fait'!$B$41,'management déjà fait'!$F$41)</c:f>
              <c:numCache>
                <c:formatCode>General</c:formatCode>
                <c:ptCount val="2"/>
                <c:pt idx="0">
                  <c:v>74.609649099999999</c:v>
                </c:pt>
                <c:pt idx="1">
                  <c:v>70.734234200000003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fait'!$L$24,'management déjà fait'!$L$38)</c:f>
              <c:numCache>
                <c:formatCode>General</c:formatCode>
                <c:ptCount val="2"/>
                <c:pt idx="0">
                  <c:v>77.656462599999998</c:v>
                </c:pt>
                <c:pt idx="1">
                  <c:v>69.675595200000004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50816"/>
        <c:axId val="207602632"/>
      </c:barChart>
      <c:catAx>
        <c:axId val="207350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02632"/>
        <c:crosses val="autoZero"/>
        <c:auto val="1"/>
        <c:lblAlgn val="ctr"/>
        <c:lblOffset val="100"/>
        <c:noMultiLvlLbl val="0"/>
      </c:catAx>
      <c:valAx>
        <c:axId val="20760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Age</a:t>
                </a:r>
                <a:r>
                  <a:rPr lang="fr-BE" sz="1800" baseline="0" dirty="0" smtClean="0"/>
                  <a:t> at </a:t>
                </a:r>
                <a:r>
                  <a:rPr lang="fr-BE" sz="1800" baseline="0" dirty="0" err="1" smtClean="0"/>
                  <a:t>culling</a:t>
                </a:r>
                <a:r>
                  <a:rPr lang="fr-BE" sz="1800" dirty="0" smtClean="0"/>
                  <a:t>  (</a:t>
                </a:r>
                <a:r>
                  <a:rPr lang="fr-BE" sz="1800" dirty="0" err="1" smtClean="0"/>
                  <a:t>months</a:t>
                </a:r>
                <a:r>
                  <a:rPr lang="fr-BE" sz="1800" dirty="0" smtClean="0"/>
                  <a:t>)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508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fait'!$B$40,'management déjà fait'!$F$40,'management déjà fait'!$L$11)</c:f>
              <c:numCache>
                <c:formatCode>General</c:formatCode>
                <c:ptCount val="3"/>
                <c:pt idx="0">
                  <c:v>79.586111099999997</c:v>
                </c:pt>
                <c:pt idx="1">
                  <c:v>67.614035099999995</c:v>
                </c:pt>
                <c:pt idx="2">
                  <c:v>73.400000000000006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fait'!$B$41,'management déjà fait'!$F$41)</c:f>
              <c:numCache>
                <c:formatCode>General</c:formatCode>
                <c:ptCount val="2"/>
                <c:pt idx="0">
                  <c:v>74.609649099999999</c:v>
                </c:pt>
                <c:pt idx="1">
                  <c:v>70.734234200000003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fait'!$L$24,'management déjà fait'!$L$38)</c:f>
              <c:numCache>
                <c:formatCode>General</c:formatCode>
                <c:ptCount val="2"/>
                <c:pt idx="0">
                  <c:v>77.656462599999998</c:v>
                </c:pt>
                <c:pt idx="1">
                  <c:v>69.675595200000004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284992"/>
        <c:axId val="423285384"/>
      </c:barChart>
      <c:catAx>
        <c:axId val="423284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285384"/>
        <c:crosses val="autoZero"/>
        <c:auto val="1"/>
        <c:lblAlgn val="ctr"/>
        <c:lblOffset val="100"/>
        <c:noMultiLvlLbl val="0"/>
      </c:catAx>
      <c:valAx>
        <c:axId val="42328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Age</a:t>
                </a:r>
                <a:r>
                  <a:rPr lang="fr-BE" sz="1800" baseline="0" dirty="0" smtClean="0"/>
                  <a:t> at </a:t>
                </a:r>
                <a:r>
                  <a:rPr lang="fr-BE" sz="1800" baseline="0" dirty="0" err="1" smtClean="0"/>
                  <a:t>culling</a:t>
                </a:r>
                <a:r>
                  <a:rPr lang="fr-BE" sz="1800" dirty="0" smtClean="0"/>
                  <a:t>  (</a:t>
                </a:r>
                <a:r>
                  <a:rPr lang="fr-BE" sz="1800" dirty="0" err="1" smtClean="0"/>
                  <a:t>months</a:t>
                </a:r>
                <a:r>
                  <a:rPr lang="fr-BE" sz="1800" dirty="0" smtClean="0"/>
                  <a:t>)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32849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fait'!$B$45,'management déjà fait'!$F$45,'management déjà fait'!$L$13)</c:f>
              <c:numCache>
                <c:formatCode>General</c:formatCode>
                <c:ptCount val="3"/>
                <c:pt idx="0">
                  <c:v>660.42222200000003</c:v>
                </c:pt>
                <c:pt idx="1">
                  <c:v>643.48684200000002</c:v>
                </c:pt>
                <c:pt idx="2">
                  <c:v>672.43015869999999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fait'!$B$46,'management déjà fait'!$F$46)</c:f>
              <c:numCache>
                <c:formatCode>General</c:formatCode>
                <c:ptCount val="2"/>
                <c:pt idx="0">
                  <c:v>749.56140400000004</c:v>
                </c:pt>
                <c:pt idx="1">
                  <c:v>657.42117099999996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fait'!$L$26,'management déjà fait'!$L$40)</c:f>
              <c:numCache>
                <c:formatCode>General</c:formatCode>
                <c:ptCount val="2"/>
                <c:pt idx="0">
                  <c:v>694.98639460000004</c:v>
                </c:pt>
                <c:pt idx="1">
                  <c:v>652.69345239999996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603416"/>
        <c:axId val="207603808"/>
      </c:barChart>
      <c:catAx>
        <c:axId val="207603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03808"/>
        <c:crosses val="autoZero"/>
        <c:auto val="1"/>
        <c:lblAlgn val="ctr"/>
        <c:lblOffset val="100"/>
        <c:noMultiLvlLbl val="0"/>
      </c:catAx>
      <c:valAx>
        <c:axId val="2076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Price</a:t>
                </a:r>
                <a:r>
                  <a:rPr lang="fr-BE" sz="1800" baseline="0" dirty="0" smtClean="0"/>
                  <a:t> of </a:t>
                </a:r>
                <a:r>
                  <a:rPr lang="fr-BE" sz="1800" baseline="0" dirty="0" err="1" smtClean="0"/>
                  <a:t>culled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cow</a:t>
                </a:r>
                <a:r>
                  <a:rPr lang="fr-BE" sz="1800" dirty="0" smtClean="0"/>
                  <a:t>  (€)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034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fait'!$B$45,'management déjà fait'!$F$45,'management déjà fait'!$L$13)</c:f>
              <c:numCache>
                <c:formatCode>General</c:formatCode>
                <c:ptCount val="3"/>
                <c:pt idx="0">
                  <c:v>660.42222200000003</c:v>
                </c:pt>
                <c:pt idx="1">
                  <c:v>643.48684200000002</c:v>
                </c:pt>
                <c:pt idx="2">
                  <c:v>672.43015869999999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fait'!$B$46,'management déjà fait'!$F$46)</c:f>
              <c:numCache>
                <c:formatCode>General</c:formatCode>
                <c:ptCount val="2"/>
                <c:pt idx="0">
                  <c:v>749.56140400000004</c:v>
                </c:pt>
                <c:pt idx="1">
                  <c:v>657.42117099999996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fait'!$L$26,'management déjà fait'!$L$40)</c:f>
              <c:numCache>
                <c:formatCode>General</c:formatCode>
                <c:ptCount val="2"/>
                <c:pt idx="0">
                  <c:v>694.98639460000004</c:v>
                </c:pt>
                <c:pt idx="1">
                  <c:v>652.69345239999996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0877816"/>
        <c:axId val="690878208"/>
      </c:barChart>
      <c:catAx>
        <c:axId val="69087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0878208"/>
        <c:crosses val="autoZero"/>
        <c:auto val="1"/>
        <c:lblAlgn val="ctr"/>
        <c:lblOffset val="100"/>
        <c:noMultiLvlLbl val="0"/>
      </c:catAx>
      <c:valAx>
        <c:axId val="6908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Price</a:t>
                </a:r>
                <a:r>
                  <a:rPr lang="fr-BE" sz="1800" baseline="0" dirty="0" smtClean="0"/>
                  <a:t> of </a:t>
                </a:r>
                <a:r>
                  <a:rPr lang="fr-BE" sz="1800" baseline="0" dirty="0" err="1" smtClean="0"/>
                  <a:t>culled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cow</a:t>
                </a:r>
                <a:r>
                  <a:rPr lang="fr-BE" sz="1800" dirty="0" smtClean="0"/>
                  <a:t>  (€)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08778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tableau.xlsx]Feuil2'!$B$32,'[résultats finaux version tableau.xlsx]Feuil2'!$J$32,'[résultats finaux version tableau.xlsx]Feuil2'!$N$14</c:f>
              <c:numCache>
                <c:formatCode>General</c:formatCode>
                <c:ptCount val="3"/>
                <c:pt idx="0">
                  <c:v>53.853300000000004</c:v>
                </c:pt>
                <c:pt idx="1">
                  <c:v>47.774953999999994</c:v>
                </c:pt>
                <c:pt idx="2">
                  <c:v>48.745829999999998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tableau.xlsx]Feuil2'!$B$33,'[résultats finaux version tableau.xlsx]Feuil2'!$J$33</c:f>
              <c:numCache>
                <c:formatCode>General</c:formatCode>
                <c:ptCount val="2"/>
                <c:pt idx="0">
                  <c:v>47.412723</c:v>
                </c:pt>
                <c:pt idx="1">
                  <c:v>45.787766000000005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'[résultats finaux version tableau.xlsx]Feuil2'!$R$16,'[résultats finaux version tableau.xlsx]Feuil2'!$R$30</c:f>
              <c:numCache>
                <c:formatCode>General</c:formatCode>
                <c:ptCount val="2"/>
                <c:pt idx="0">
                  <c:v>51.355930000000008</c:v>
                </c:pt>
                <c:pt idx="1">
                  <c:v>46.46199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974208"/>
        <c:axId val="165936248"/>
      </c:barChart>
      <c:catAx>
        <c:axId val="16497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936248"/>
        <c:crosses val="autoZero"/>
        <c:auto val="1"/>
        <c:lblAlgn val="ctr"/>
        <c:lblOffset val="100"/>
        <c:noMultiLvlLbl val="0"/>
      </c:catAx>
      <c:valAx>
        <c:axId val="16593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variable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49742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tableau.xlsx]Feuil2'!$B$32,'[résultats finaux version tableau.xlsx]Feuil2'!$J$32,'[résultats finaux version tableau.xlsx]Feuil2'!$N$14</c:f>
              <c:numCache>
                <c:formatCode>General</c:formatCode>
                <c:ptCount val="3"/>
                <c:pt idx="0">
                  <c:v>53.853300000000004</c:v>
                </c:pt>
                <c:pt idx="1">
                  <c:v>47.774953999999994</c:v>
                </c:pt>
                <c:pt idx="2">
                  <c:v>48.745829999999998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'[résultats finaux version tableau.xlsx]Feuil2'!$K$24:$K$26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'[résultats finaux version tableau.xlsx]Feuil2'!$B$33,'[résultats finaux version tableau.xlsx]Feuil2'!$J$33</c:f>
              <c:numCache>
                <c:formatCode>General</c:formatCode>
                <c:ptCount val="2"/>
                <c:pt idx="0">
                  <c:v>47.412723</c:v>
                </c:pt>
                <c:pt idx="1">
                  <c:v>45.787766000000005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'[résultats finaux version tableau.xlsx]Feuil2'!$R$16,'[résultats finaux version tableau.xlsx]Feuil2'!$R$30</c:f>
              <c:numCache>
                <c:formatCode>General</c:formatCode>
                <c:ptCount val="2"/>
                <c:pt idx="0">
                  <c:v>51.355930000000008</c:v>
                </c:pt>
                <c:pt idx="1">
                  <c:v>46.46199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886608"/>
        <c:axId val="162752272"/>
      </c:barChart>
      <c:catAx>
        <c:axId val="91886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752272"/>
        <c:crosses val="autoZero"/>
        <c:auto val="1"/>
        <c:lblAlgn val="ctr"/>
        <c:lblOffset val="100"/>
        <c:noMultiLvlLbl val="0"/>
      </c:catAx>
      <c:valAx>
        <c:axId val="16275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variable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188660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(Feuil2!$B$32,Feuil2!$J$32,Feuil2!$N$14)</c:f>
              <c:numCache>
                <c:formatCode>General</c:formatCode>
                <c:ptCount val="3"/>
                <c:pt idx="0">
                  <c:v>53.853300000000004</c:v>
                </c:pt>
                <c:pt idx="1">
                  <c:v>47.774953999999994</c:v>
                </c:pt>
                <c:pt idx="2">
                  <c:v>48.745829999999998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(Feuil2!$B$33,Feuil2!$J$33)</c:f>
              <c:numCache>
                <c:formatCode>General</c:formatCode>
                <c:ptCount val="2"/>
                <c:pt idx="0">
                  <c:v>47.412723</c:v>
                </c:pt>
                <c:pt idx="1">
                  <c:v>45.787766000000005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(Feuil2!$R$16,Feuil2!$R$30)</c:f>
              <c:numCache>
                <c:formatCode>General</c:formatCode>
                <c:ptCount val="2"/>
                <c:pt idx="0">
                  <c:v>51.355930000000008</c:v>
                </c:pt>
                <c:pt idx="1">
                  <c:v>46.46199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3552"/>
        <c:axId val="166040704"/>
      </c:barChart>
      <c:catAx>
        <c:axId val="16631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040704"/>
        <c:crosses val="autoZero"/>
        <c:auto val="1"/>
        <c:lblAlgn val="ctr"/>
        <c:lblOffset val="100"/>
        <c:noMultiLvlLbl val="0"/>
      </c:catAx>
      <c:valAx>
        <c:axId val="1660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% of heifers in the herd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31355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(Feuil2!$B$32,Feuil2!$J$32,Feuil2!$N$14)</c:f>
              <c:numCache>
                <c:formatCode>General</c:formatCode>
                <c:ptCount val="3"/>
                <c:pt idx="0">
                  <c:v>53.853300000000004</c:v>
                </c:pt>
                <c:pt idx="1">
                  <c:v>47.774953999999994</c:v>
                </c:pt>
                <c:pt idx="2">
                  <c:v>48.745829999999998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(Feuil2!$B$33,Feuil2!$J$33)</c:f>
              <c:numCache>
                <c:formatCode>General</c:formatCode>
                <c:ptCount val="2"/>
                <c:pt idx="0">
                  <c:v>47.412723</c:v>
                </c:pt>
                <c:pt idx="1">
                  <c:v>45.787766000000005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(Feuil2!$R$16,Feuil2!$R$30)</c:f>
              <c:numCache>
                <c:formatCode>General</c:formatCode>
                <c:ptCount val="2"/>
                <c:pt idx="0">
                  <c:v>51.355930000000008</c:v>
                </c:pt>
                <c:pt idx="1">
                  <c:v>46.46199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17200"/>
        <c:axId val="429317592"/>
      </c:barChart>
      <c:catAx>
        <c:axId val="42931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9317592"/>
        <c:crosses val="autoZero"/>
        <c:auto val="1"/>
        <c:lblAlgn val="ctr"/>
        <c:lblOffset val="100"/>
        <c:noMultiLvlLbl val="0"/>
      </c:catAx>
      <c:valAx>
        <c:axId val="429317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% of heifers in the herd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93172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(Feuil2!$B$44,Feuil2!$J$36,Feuil2!$N$15)</c:f>
              <c:numCache>
                <c:formatCode>General</c:formatCode>
                <c:ptCount val="3"/>
                <c:pt idx="0">
                  <c:v>33.8706897</c:v>
                </c:pt>
                <c:pt idx="1">
                  <c:v>27.8201754</c:v>
                </c:pt>
                <c:pt idx="2">
                  <c:v>30.095352599999998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(Feuil2!$B$45,Feuil2!$J$37)</c:f>
              <c:numCache>
                <c:formatCode>General</c:formatCode>
                <c:ptCount val="2"/>
                <c:pt idx="0">
                  <c:v>31.140350900000001</c:v>
                </c:pt>
                <c:pt idx="1">
                  <c:v>27.768018000000001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(Feuil2!$R$17,Feuil2!$R$31)</c:f>
              <c:numCache>
                <c:formatCode>General</c:formatCode>
                <c:ptCount val="2"/>
                <c:pt idx="0">
                  <c:v>32.789930599999998</c:v>
                </c:pt>
                <c:pt idx="1">
                  <c:v>27.785714299999999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47288"/>
        <c:axId val="207347680"/>
      </c:barChart>
      <c:catAx>
        <c:axId val="207347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47680"/>
        <c:crosses val="autoZero"/>
        <c:auto val="1"/>
        <c:lblAlgn val="ctr"/>
        <c:lblOffset val="100"/>
        <c:noMultiLvlLbl val="0"/>
      </c:catAx>
      <c:valAx>
        <c:axId val="20734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Age</a:t>
                </a:r>
                <a:r>
                  <a:rPr lang="fr-BE" sz="1800" baseline="0" dirty="0" smtClean="0"/>
                  <a:t> at first </a:t>
                </a:r>
                <a:r>
                  <a:rPr lang="fr-BE" sz="1800" baseline="0" dirty="0" err="1" smtClean="0"/>
                  <a:t>calving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472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(Feuil2!$B$44,Feuil2!$J$36,Feuil2!$N$15)</c:f>
              <c:numCache>
                <c:formatCode>General</c:formatCode>
                <c:ptCount val="3"/>
                <c:pt idx="0">
                  <c:v>33.8706897</c:v>
                </c:pt>
                <c:pt idx="1">
                  <c:v>27.8201754</c:v>
                </c:pt>
                <c:pt idx="2">
                  <c:v>30.095352599999998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(Feuil2!$B$45,Feuil2!$J$37)</c:f>
              <c:numCache>
                <c:formatCode>General</c:formatCode>
                <c:ptCount val="2"/>
                <c:pt idx="0">
                  <c:v>31.140350900000001</c:v>
                </c:pt>
                <c:pt idx="1">
                  <c:v>27.768018000000001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(Feuil2!$R$17,Feuil2!$R$31)</c:f>
              <c:numCache>
                <c:formatCode>General</c:formatCode>
                <c:ptCount val="2"/>
                <c:pt idx="0">
                  <c:v>32.789930599999998</c:v>
                </c:pt>
                <c:pt idx="1">
                  <c:v>27.785714299999999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916992"/>
        <c:axId val="421917384"/>
      </c:barChart>
      <c:catAx>
        <c:axId val="42191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917384"/>
        <c:crosses val="autoZero"/>
        <c:auto val="1"/>
        <c:lblAlgn val="ctr"/>
        <c:lblOffset val="100"/>
        <c:noMultiLvlLbl val="0"/>
      </c:catAx>
      <c:valAx>
        <c:axId val="42191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Age</a:t>
                </a:r>
                <a:r>
                  <a:rPr lang="fr-BE" sz="1800" baseline="0" dirty="0" smtClean="0"/>
                  <a:t> at first </a:t>
                </a:r>
                <a:r>
                  <a:rPr lang="fr-BE" sz="1800" baseline="0" dirty="0" err="1" smtClean="0"/>
                  <a:t>calving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19169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fait'!$B$5,'management déjà fait'!$F$5,'management déjà fait'!$L$4)</c:f>
              <c:numCache>
                <c:formatCode>General</c:formatCode>
                <c:ptCount val="3"/>
                <c:pt idx="0">
                  <c:v>60.788888900000003</c:v>
                </c:pt>
                <c:pt idx="1">
                  <c:v>64.1578947</c:v>
                </c:pt>
                <c:pt idx="2">
                  <c:v>63.535714300000002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fait'!$B$6,'management déjà fait'!$F$6)</c:f>
              <c:numCache>
                <c:formatCode>General</c:formatCode>
                <c:ptCount val="2"/>
                <c:pt idx="0">
                  <c:v>68.377193000000005</c:v>
                </c:pt>
                <c:pt idx="1">
                  <c:v>62.957207199999999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fait'!$L$17,'management déjà fait'!$L$31)</c:f>
              <c:numCache>
                <c:formatCode>General</c:formatCode>
                <c:ptCount val="2"/>
                <c:pt idx="0">
                  <c:v>63.731292500000002</c:v>
                </c:pt>
                <c:pt idx="1">
                  <c:v>63.3645833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48464"/>
        <c:axId val="207348856"/>
      </c:barChart>
      <c:catAx>
        <c:axId val="207348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48856"/>
        <c:crosses val="autoZero"/>
        <c:auto val="1"/>
        <c:lblAlgn val="ctr"/>
        <c:lblOffset val="100"/>
        <c:noMultiLvlLbl val="0"/>
      </c:catAx>
      <c:valAx>
        <c:axId val="20734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%</a:t>
                </a:r>
                <a:r>
                  <a:rPr lang="fr-BE" sz="1800" baseline="0" dirty="0" smtClean="0"/>
                  <a:t> of </a:t>
                </a:r>
                <a:r>
                  <a:rPr lang="fr-BE" sz="1800" baseline="0" dirty="0" err="1" smtClean="0"/>
                  <a:t>multiparous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cows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3484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99933096598222"/>
          <c:y val="0.17983755967511936"/>
          <c:w val="0.78260202768771558"/>
          <c:h val="0.58623816044733534"/>
        </c:manualLayout>
      </c:layout>
      <c:barChart>
        <c:barDir val="col"/>
        <c:grouping val="clustered"/>
        <c:varyColors val="0"/>
        <c:ser>
          <c:idx val="0"/>
          <c:order val="0"/>
          <c:tx>
            <c:v>Low revenue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fait'!$B$5,'management déjà fait'!$F$5,'management déjà fait'!$L$4)</c:f>
              <c:numCache>
                <c:formatCode>General</c:formatCode>
                <c:ptCount val="3"/>
                <c:pt idx="0">
                  <c:v>60.788888900000003</c:v>
                </c:pt>
                <c:pt idx="1">
                  <c:v>64.1578947</c:v>
                </c:pt>
                <c:pt idx="2">
                  <c:v>63.535714300000002</c:v>
                </c:pt>
              </c:numCache>
            </c:numRef>
          </c:val>
        </c:ser>
        <c:ser>
          <c:idx val="1"/>
          <c:order val="1"/>
          <c:tx>
            <c:v>High revenue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Feuil2!$K$24:$K$26</c:f>
              <c:strCache>
                <c:ptCount val="3"/>
                <c:pt idx="0">
                  <c:v>Low </c:v>
                </c:pt>
                <c:pt idx="1">
                  <c:v>High</c:v>
                </c:pt>
                <c:pt idx="2">
                  <c:v>Mean</c:v>
                </c:pt>
              </c:strCache>
            </c:strRef>
          </c:cat>
          <c:val>
            <c:numRef>
              <c:f>('management déjà fait'!$B$6,'management déjà fait'!$F$6)</c:f>
              <c:numCache>
                <c:formatCode>General</c:formatCode>
                <c:ptCount val="2"/>
                <c:pt idx="0">
                  <c:v>68.377193000000005</c:v>
                </c:pt>
                <c:pt idx="1">
                  <c:v>62.957207199999999</c:v>
                </c:pt>
              </c:numCache>
            </c:numRef>
          </c:val>
        </c:ser>
        <c:ser>
          <c:idx val="2"/>
          <c:order val="2"/>
          <c:tx>
            <c:v>Group mean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('management déjà fait'!$L$17,'management déjà fait'!$L$31)</c:f>
              <c:numCache>
                <c:formatCode>General</c:formatCode>
                <c:ptCount val="2"/>
                <c:pt idx="0">
                  <c:v>63.731292500000002</c:v>
                </c:pt>
                <c:pt idx="1">
                  <c:v>63.3645833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8459120"/>
        <c:axId val="688459512"/>
      </c:barChart>
      <c:catAx>
        <c:axId val="688459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/>
                  <a:t>Degree</a:t>
                </a:r>
                <a:r>
                  <a:rPr lang="fr-BE" sz="1800" baseline="0"/>
                  <a:t> of intensification</a:t>
                </a:r>
                <a:endParaRPr lang="fr-BE" sz="1800"/>
              </a:p>
            </c:rich>
          </c:tx>
          <c:layout>
            <c:manualLayout>
              <c:xMode val="edge"/>
              <c:yMode val="edge"/>
              <c:x val="0.20822850084915856"/>
              <c:y val="0.886977356176934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8459512"/>
        <c:crosses val="autoZero"/>
        <c:auto val="1"/>
        <c:lblAlgn val="ctr"/>
        <c:lblOffset val="100"/>
        <c:noMultiLvlLbl val="0"/>
      </c:catAx>
      <c:valAx>
        <c:axId val="68845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800" dirty="0" smtClean="0"/>
                  <a:t>%</a:t>
                </a:r>
                <a:r>
                  <a:rPr lang="fr-BE" sz="1800" baseline="0" dirty="0" smtClean="0"/>
                  <a:t> of </a:t>
                </a:r>
                <a:r>
                  <a:rPr lang="fr-BE" sz="1800" baseline="0" dirty="0" err="1" smtClean="0"/>
                  <a:t>multiparous</a:t>
                </a:r>
                <a:r>
                  <a:rPr lang="fr-BE" sz="1800" baseline="0" dirty="0" smtClean="0"/>
                  <a:t> </a:t>
                </a:r>
                <a:r>
                  <a:rPr lang="fr-BE" sz="1800" baseline="0" dirty="0" err="1" smtClean="0"/>
                  <a:t>cows</a:t>
                </a:r>
                <a:r>
                  <a:rPr lang="fr-BE" sz="1800" dirty="0" smtClean="0"/>
                  <a:t> </a:t>
                </a:r>
                <a:endParaRPr lang="fr-BE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884591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056330348071189E-2"/>
          <c:y val="6.99912510936133E-3"/>
          <c:w val="0.94392251557983997"/>
          <c:h val="0.12207135525382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accent6">
        <a:lumMod val="5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4EE8D-7A3D-489D-B253-D9853672C6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6A1439-94AE-46D7-B77E-F55E0199707E}">
      <dgm:prSet phldrT="[Texte]"/>
      <dgm:spPr/>
      <dgm:t>
        <a:bodyPr/>
        <a:lstStyle/>
        <a:p>
          <a:r>
            <a:rPr lang="fr-BE" dirty="0" smtClean="0"/>
            <a:t>Intensification groups</a:t>
          </a:r>
          <a:endParaRPr lang="fr-BE" dirty="0"/>
        </a:p>
      </dgm:t>
    </dgm:pt>
    <dgm:pt modelId="{2DDFDB12-0108-4B67-9203-CA646583D0DC}" type="parTrans" cxnId="{77E0C959-1D82-4FC7-803C-72C1C9023669}">
      <dgm:prSet/>
      <dgm:spPr/>
      <dgm:t>
        <a:bodyPr/>
        <a:lstStyle/>
        <a:p>
          <a:endParaRPr lang="fr-BE"/>
        </a:p>
      </dgm:t>
    </dgm:pt>
    <dgm:pt modelId="{A7573287-B49A-4AE8-A1D4-92498DAFCCF9}" type="sibTrans" cxnId="{77E0C959-1D82-4FC7-803C-72C1C9023669}">
      <dgm:prSet/>
      <dgm:spPr/>
      <dgm:t>
        <a:bodyPr/>
        <a:lstStyle/>
        <a:p>
          <a:endParaRPr lang="fr-BE"/>
        </a:p>
      </dgm:t>
    </dgm:pt>
    <dgm:pt modelId="{E92E34A2-6D8A-4DE5-9A06-E7B9AB2169FC}">
      <dgm:prSet phldrT="[Texte]"/>
      <dgm:spPr/>
      <dgm:t>
        <a:bodyPr/>
        <a:lstStyle/>
        <a:p>
          <a:r>
            <a:rPr lang="fr-BE" dirty="0" err="1" smtClean="0"/>
            <a:t>Level</a:t>
          </a:r>
          <a:r>
            <a:rPr lang="fr-BE" dirty="0" smtClean="0"/>
            <a:t> of revenue groups</a:t>
          </a:r>
          <a:endParaRPr lang="fr-BE" dirty="0"/>
        </a:p>
      </dgm:t>
    </dgm:pt>
    <dgm:pt modelId="{D4C4CB9F-0197-408D-95DB-189AE91B4672}" type="parTrans" cxnId="{FCE119E0-C8CF-4F1C-9D75-F79CB13F05E4}">
      <dgm:prSet/>
      <dgm:spPr/>
      <dgm:t>
        <a:bodyPr/>
        <a:lstStyle/>
        <a:p>
          <a:endParaRPr lang="fr-BE"/>
        </a:p>
      </dgm:t>
    </dgm:pt>
    <dgm:pt modelId="{9B211A48-98A2-4259-86F2-84E5523D76B6}" type="sibTrans" cxnId="{FCE119E0-C8CF-4F1C-9D75-F79CB13F05E4}">
      <dgm:prSet/>
      <dgm:spPr/>
      <dgm:t>
        <a:bodyPr/>
        <a:lstStyle/>
        <a:p>
          <a:endParaRPr lang="fr-BE"/>
        </a:p>
      </dgm:t>
    </dgm:pt>
    <dgm:pt modelId="{57B8013D-BC1E-4DE4-8870-553836F7B706}">
      <dgm:prSet phldrT="[Texte]"/>
      <dgm:spPr/>
      <dgm:t>
        <a:bodyPr/>
        <a:lstStyle/>
        <a:p>
          <a:r>
            <a:rPr lang="fr-BE" dirty="0" smtClean="0"/>
            <a:t>Management variables </a:t>
          </a:r>
        </a:p>
        <a:p>
          <a:r>
            <a:rPr lang="fr-BE" dirty="0" smtClean="0"/>
            <a:t>in </a:t>
          </a:r>
          <a:r>
            <a:rPr lang="fr-BE" dirty="0" err="1" smtClean="0"/>
            <a:t>function</a:t>
          </a:r>
          <a:r>
            <a:rPr lang="fr-BE" dirty="0" smtClean="0"/>
            <a:t> of revenue</a:t>
          </a:r>
        </a:p>
        <a:p>
          <a:r>
            <a:rPr lang="fr-BE" dirty="0" smtClean="0"/>
            <a:t> in intensification groups</a:t>
          </a:r>
          <a:endParaRPr lang="fr-BE" dirty="0"/>
        </a:p>
      </dgm:t>
    </dgm:pt>
    <dgm:pt modelId="{0500265A-0453-45A5-A199-563FBB223B53}" type="parTrans" cxnId="{65BC1D4F-4217-4FDC-B7E9-55F6148CDC65}">
      <dgm:prSet/>
      <dgm:spPr/>
      <dgm:t>
        <a:bodyPr/>
        <a:lstStyle/>
        <a:p>
          <a:endParaRPr lang="fr-BE"/>
        </a:p>
      </dgm:t>
    </dgm:pt>
    <dgm:pt modelId="{32EE5CA8-9B9B-4415-9398-7C2695BD96E3}" type="sibTrans" cxnId="{65BC1D4F-4217-4FDC-B7E9-55F6148CDC65}">
      <dgm:prSet/>
      <dgm:spPr/>
      <dgm:t>
        <a:bodyPr/>
        <a:lstStyle/>
        <a:p>
          <a:endParaRPr lang="fr-BE"/>
        </a:p>
      </dgm:t>
    </dgm:pt>
    <dgm:pt modelId="{2D613D6C-0B4A-4B6B-89D0-1A3F341C0B29}" type="pres">
      <dgm:prSet presAssocID="{D8D4EE8D-7A3D-489D-B253-D9853672C605}" presName="Name0" presStyleCnt="0">
        <dgm:presLayoutVars>
          <dgm:dir/>
          <dgm:resizeHandles val="exact"/>
        </dgm:presLayoutVars>
      </dgm:prSet>
      <dgm:spPr/>
    </dgm:pt>
    <dgm:pt modelId="{AF0D8993-9809-4771-A5D8-263D8EB963C7}" type="pres">
      <dgm:prSet presAssocID="{136A1439-94AE-46D7-B77E-F55E019970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D71EFE9-E1B8-4E1E-87A4-C900A19ED3E6}" type="pres">
      <dgm:prSet presAssocID="{A7573287-B49A-4AE8-A1D4-92498DAFCCF9}" presName="sibTrans" presStyleLbl="sibTrans2D1" presStyleIdx="0" presStyleCnt="2"/>
      <dgm:spPr/>
      <dgm:t>
        <a:bodyPr/>
        <a:lstStyle/>
        <a:p>
          <a:endParaRPr lang="fr-BE"/>
        </a:p>
      </dgm:t>
    </dgm:pt>
    <dgm:pt modelId="{40007D64-0BEB-4DAE-8333-2875C13B0129}" type="pres">
      <dgm:prSet presAssocID="{A7573287-B49A-4AE8-A1D4-92498DAFCCF9}" presName="connectorText" presStyleLbl="sibTrans2D1" presStyleIdx="0" presStyleCnt="2"/>
      <dgm:spPr/>
      <dgm:t>
        <a:bodyPr/>
        <a:lstStyle/>
        <a:p>
          <a:endParaRPr lang="fr-BE"/>
        </a:p>
      </dgm:t>
    </dgm:pt>
    <dgm:pt modelId="{80C3AEF5-D418-49A0-A2A7-543B603B0AF9}" type="pres">
      <dgm:prSet presAssocID="{E92E34A2-6D8A-4DE5-9A06-E7B9AB216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08D2F95-88CB-4E4D-894D-C6FCE6F52E34}" type="pres">
      <dgm:prSet presAssocID="{9B211A48-98A2-4259-86F2-84E5523D76B6}" presName="sibTrans" presStyleLbl="sibTrans2D1" presStyleIdx="1" presStyleCnt="2"/>
      <dgm:spPr/>
      <dgm:t>
        <a:bodyPr/>
        <a:lstStyle/>
        <a:p>
          <a:endParaRPr lang="fr-BE"/>
        </a:p>
      </dgm:t>
    </dgm:pt>
    <dgm:pt modelId="{CDC61964-792B-4401-A392-D3FE2621F4F5}" type="pres">
      <dgm:prSet presAssocID="{9B211A48-98A2-4259-86F2-84E5523D76B6}" presName="connectorText" presStyleLbl="sibTrans2D1" presStyleIdx="1" presStyleCnt="2"/>
      <dgm:spPr/>
      <dgm:t>
        <a:bodyPr/>
        <a:lstStyle/>
        <a:p>
          <a:endParaRPr lang="fr-BE"/>
        </a:p>
      </dgm:t>
    </dgm:pt>
    <dgm:pt modelId="{BEE532A8-4CD2-4B37-83AD-502AA65BD519}" type="pres">
      <dgm:prSet presAssocID="{57B8013D-BC1E-4DE4-8870-553836F7B7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A6A1EAF-887F-495E-ABB6-52FDE03681A5}" type="presOf" srcId="{E92E34A2-6D8A-4DE5-9A06-E7B9AB2169FC}" destId="{80C3AEF5-D418-49A0-A2A7-543B603B0AF9}" srcOrd="0" destOrd="0" presId="urn:microsoft.com/office/officeart/2005/8/layout/process1"/>
    <dgm:cxn modelId="{BFC85AB4-0C8E-4F42-ABD5-F3BABE20B8F0}" type="presOf" srcId="{9B211A48-98A2-4259-86F2-84E5523D76B6}" destId="{708D2F95-88CB-4E4D-894D-C6FCE6F52E34}" srcOrd="0" destOrd="0" presId="urn:microsoft.com/office/officeart/2005/8/layout/process1"/>
    <dgm:cxn modelId="{93F8C9F5-B303-48BB-9476-5AD3A82BC17D}" type="presOf" srcId="{A7573287-B49A-4AE8-A1D4-92498DAFCCF9}" destId="{3D71EFE9-E1B8-4E1E-87A4-C900A19ED3E6}" srcOrd="0" destOrd="0" presId="urn:microsoft.com/office/officeart/2005/8/layout/process1"/>
    <dgm:cxn modelId="{FCE119E0-C8CF-4F1C-9D75-F79CB13F05E4}" srcId="{D8D4EE8D-7A3D-489D-B253-D9853672C605}" destId="{E92E34A2-6D8A-4DE5-9A06-E7B9AB2169FC}" srcOrd="1" destOrd="0" parTransId="{D4C4CB9F-0197-408D-95DB-189AE91B4672}" sibTransId="{9B211A48-98A2-4259-86F2-84E5523D76B6}"/>
    <dgm:cxn modelId="{80AEAC20-1E19-4E19-A79C-E9C45765C912}" type="presOf" srcId="{A7573287-B49A-4AE8-A1D4-92498DAFCCF9}" destId="{40007D64-0BEB-4DAE-8333-2875C13B0129}" srcOrd="1" destOrd="0" presId="urn:microsoft.com/office/officeart/2005/8/layout/process1"/>
    <dgm:cxn modelId="{65BC1D4F-4217-4FDC-B7E9-55F6148CDC65}" srcId="{D8D4EE8D-7A3D-489D-B253-D9853672C605}" destId="{57B8013D-BC1E-4DE4-8870-553836F7B706}" srcOrd="2" destOrd="0" parTransId="{0500265A-0453-45A5-A199-563FBB223B53}" sibTransId="{32EE5CA8-9B9B-4415-9398-7C2695BD96E3}"/>
    <dgm:cxn modelId="{AF53463D-66BA-429C-B8B7-F45D05507F65}" type="presOf" srcId="{D8D4EE8D-7A3D-489D-B253-D9853672C605}" destId="{2D613D6C-0B4A-4B6B-89D0-1A3F341C0B29}" srcOrd="0" destOrd="0" presId="urn:microsoft.com/office/officeart/2005/8/layout/process1"/>
    <dgm:cxn modelId="{844790D7-F776-4C47-96D4-F036C62B6625}" type="presOf" srcId="{57B8013D-BC1E-4DE4-8870-553836F7B706}" destId="{BEE532A8-4CD2-4B37-83AD-502AA65BD519}" srcOrd="0" destOrd="0" presId="urn:microsoft.com/office/officeart/2005/8/layout/process1"/>
    <dgm:cxn modelId="{B829B865-A164-41AB-96BF-1D55D4A095D0}" type="presOf" srcId="{136A1439-94AE-46D7-B77E-F55E0199707E}" destId="{AF0D8993-9809-4771-A5D8-263D8EB963C7}" srcOrd="0" destOrd="0" presId="urn:microsoft.com/office/officeart/2005/8/layout/process1"/>
    <dgm:cxn modelId="{77E0C959-1D82-4FC7-803C-72C1C9023669}" srcId="{D8D4EE8D-7A3D-489D-B253-D9853672C605}" destId="{136A1439-94AE-46D7-B77E-F55E0199707E}" srcOrd="0" destOrd="0" parTransId="{2DDFDB12-0108-4B67-9203-CA646583D0DC}" sibTransId="{A7573287-B49A-4AE8-A1D4-92498DAFCCF9}"/>
    <dgm:cxn modelId="{08760792-5940-4122-B926-F3FC81A34FA7}" type="presOf" srcId="{9B211A48-98A2-4259-86F2-84E5523D76B6}" destId="{CDC61964-792B-4401-A392-D3FE2621F4F5}" srcOrd="1" destOrd="0" presId="urn:microsoft.com/office/officeart/2005/8/layout/process1"/>
    <dgm:cxn modelId="{3C162CB2-FF5D-4985-A1D9-5DB7E9E34DF0}" type="presParOf" srcId="{2D613D6C-0B4A-4B6B-89D0-1A3F341C0B29}" destId="{AF0D8993-9809-4771-A5D8-263D8EB963C7}" srcOrd="0" destOrd="0" presId="urn:microsoft.com/office/officeart/2005/8/layout/process1"/>
    <dgm:cxn modelId="{DFED62C5-07D1-48C6-97A7-9EEB411BF2FC}" type="presParOf" srcId="{2D613D6C-0B4A-4B6B-89D0-1A3F341C0B29}" destId="{3D71EFE9-E1B8-4E1E-87A4-C900A19ED3E6}" srcOrd="1" destOrd="0" presId="urn:microsoft.com/office/officeart/2005/8/layout/process1"/>
    <dgm:cxn modelId="{F4F9CAFA-8B27-4800-9ED9-42C9FD1F4CB9}" type="presParOf" srcId="{3D71EFE9-E1B8-4E1E-87A4-C900A19ED3E6}" destId="{40007D64-0BEB-4DAE-8333-2875C13B0129}" srcOrd="0" destOrd="0" presId="urn:microsoft.com/office/officeart/2005/8/layout/process1"/>
    <dgm:cxn modelId="{F3CDF131-DF96-4A22-B1F6-27DF0D6F0112}" type="presParOf" srcId="{2D613D6C-0B4A-4B6B-89D0-1A3F341C0B29}" destId="{80C3AEF5-D418-49A0-A2A7-543B603B0AF9}" srcOrd="2" destOrd="0" presId="urn:microsoft.com/office/officeart/2005/8/layout/process1"/>
    <dgm:cxn modelId="{C3535EAA-8524-47BD-A67D-A257FDBDD9B9}" type="presParOf" srcId="{2D613D6C-0B4A-4B6B-89D0-1A3F341C0B29}" destId="{708D2F95-88CB-4E4D-894D-C6FCE6F52E34}" srcOrd="3" destOrd="0" presId="urn:microsoft.com/office/officeart/2005/8/layout/process1"/>
    <dgm:cxn modelId="{87E58CD3-D31F-4B8C-A525-5439A4027E91}" type="presParOf" srcId="{708D2F95-88CB-4E4D-894D-C6FCE6F52E34}" destId="{CDC61964-792B-4401-A392-D3FE2621F4F5}" srcOrd="0" destOrd="0" presId="urn:microsoft.com/office/officeart/2005/8/layout/process1"/>
    <dgm:cxn modelId="{A7166D21-ACBF-4488-8924-E0CD6CE458C4}" type="presParOf" srcId="{2D613D6C-0B4A-4B6B-89D0-1A3F341C0B29}" destId="{BEE532A8-4CD2-4B37-83AD-502AA65BD5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4EE8D-7A3D-489D-B253-D9853672C60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6A1439-94AE-46D7-B77E-F55E0199707E}">
      <dgm:prSet phldrT="[Texte]"/>
      <dgm:spPr/>
      <dgm:t>
        <a:bodyPr/>
        <a:lstStyle/>
        <a:p>
          <a:r>
            <a:rPr lang="fr-BE" dirty="0" smtClean="0"/>
            <a:t>Intensification groups</a:t>
          </a:r>
          <a:endParaRPr lang="fr-BE" dirty="0"/>
        </a:p>
      </dgm:t>
    </dgm:pt>
    <dgm:pt modelId="{2DDFDB12-0108-4B67-9203-CA646583D0DC}" type="parTrans" cxnId="{77E0C959-1D82-4FC7-803C-72C1C9023669}">
      <dgm:prSet/>
      <dgm:spPr/>
      <dgm:t>
        <a:bodyPr/>
        <a:lstStyle/>
        <a:p>
          <a:endParaRPr lang="fr-BE"/>
        </a:p>
      </dgm:t>
    </dgm:pt>
    <dgm:pt modelId="{A7573287-B49A-4AE8-A1D4-92498DAFCCF9}" type="sibTrans" cxnId="{77E0C959-1D82-4FC7-803C-72C1C9023669}">
      <dgm:prSet/>
      <dgm:spPr/>
      <dgm:t>
        <a:bodyPr/>
        <a:lstStyle/>
        <a:p>
          <a:endParaRPr lang="fr-BE"/>
        </a:p>
      </dgm:t>
    </dgm:pt>
    <dgm:pt modelId="{E92E34A2-6D8A-4DE5-9A06-E7B9AB2169FC}">
      <dgm:prSet phldrT="[Texte]"/>
      <dgm:spPr/>
      <dgm:t>
        <a:bodyPr/>
        <a:lstStyle/>
        <a:p>
          <a:r>
            <a:rPr lang="fr-BE" dirty="0" err="1" smtClean="0"/>
            <a:t>Level</a:t>
          </a:r>
          <a:r>
            <a:rPr lang="fr-BE" dirty="0" smtClean="0"/>
            <a:t> of revenue groups</a:t>
          </a:r>
          <a:endParaRPr lang="fr-BE" dirty="0"/>
        </a:p>
      </dgm:t>
    </dgm:pt>
    <dgm:pt modelId="{D4C4CB9F-0197-408D-95DB-189AE91B4672}" type="parTrans" cxnId="{FCE119E0-C8CF-4F1C-9D75-F79CB13F05E4}">
      <dgm:prSet/>
      <dgm:spPr/>
      <dgm:t>
        <a:bodyPr/>
        <a:lstStyle/>
        <a:p>
          <a:endParaRPr lang="fr-BE"/>
        </a:p>
      </dgm:t>
    </dgm:pt>
    <dgm:pt modelId="{9B211A48-98A2-4259-86F2-84E5523D76B6}" type="sibTrans" cxnId="{FCE119E0-C8CF-4F1C-9D75-F79CB13F05E4}">
      <dgm:prSet/>
      <dgm:spPr/>
      <dgm:t>
        <a:bodyPr/>
        <a:lstStyle/>
        <a:p>
          <a:endParaRPr lang="fr-BE"/>
        </a:p>
      </dgm:t>
    </dgm:pt>
    <dgm:pt modelId="{57B8013D-BC1E-4DE4-8870-553836F7B706}">
      <dgm:prSet phldrT="[Texte]"/>
      <dgm:spPr/>
      <dgm:t>
        <a:bodyPr/>
        <a:lstStyle/>
        <a:p>
          <a:r>
            <a:rPr lang="fr-BE" dirty="0" smtClean="0"/>
            <a:t>Management variables </a:t>
          </a:r>
        </a:p>
        <a:p>
          <a:r>
            <a:rPr lang="fr-BE" dirty="0" smtClean="0"/>
            <a:t>in </a:t>
          </a:r>
          <a:r>
            <a:rPr lang="fr-BE" dirty="0" err="1" smtClean="0"/>
            <a:t>function</a:t>
          </a:r>
          <a:r>
            <a:rPr lang="fr-BE" dirty="0" smtClean="0"/>
            <a:t> of revenue</a:t>
          </a:r>
        </a:p>
        <a:p>
          <a:r>
            <a:rPr lang="fr-BE" dirty="0" smtClean="0"/>
            <a:t> in intensification groups</a:t>
          </a:r>
          <a:endParaRPr lang="fr-BE" dirty="0"/>
        </a:p>
      </dgm:t>
    </dgm:pt>
    <dgm:pt modelId="{0500265A-0453-45A5-A199-563FBB223B53}" type="parTrans" cxnId="{65BC1D4F-4217-4FDC-B7E9-55F6148CDC65}">
      <dgm:prSet/>
      <dgm:spPr/>
      <dgm:t>
        <a:bodyPr/>
        <a:lstStyle/>
        <a:p>
          <a:endParaRPr lang="fr-BE"/>
        </a:p>
      </dgm:t>
    </dgm:pt>
    <dgm:pt modelId="{32EE5CA8-9B9B-4415-9398-7C2695BD96E3}" type="sibTrans" cxnId="{65BC1D4F-4217-4FDC-B7E9-55F6148CDC65}">
      <dgm:prSet/>
      <dgm:spPr/>
      <dgm:t>
        <a:bodyPr/>
        <a:lstStyle/>
        <a:p>
          <a:endParaRPr lang="fr-BE"/>
        </a:p>
      </dgm:t>
    </dgm:pt>
    <dgm:pt modelId="{2D613D6C-0B4A-4B6B-89D0-1A3F341C0B29}" type="pres">
      <dgm:prSet presAssocID="{D8D4EE8D-7A3D-489D-B253-D9853672C605}" presName="Name0" presStyleCnt="0">
        <dgm:presLayoutVars>
          <dgm:dir/>
          <dgm:resizeHandles val="exact"/>
        </dgm:presLayoutVars>
      </dgm:prSet>
      <dgm:spPr/>
    </dgm:pt>
    <dgm:pt modelId="{AF0D8993-9809-4771-A5D8-263D8EB963C7}" type="pres">
      <dgm:prSet presAssocID="{136A1439-94AE-46D7-B77E-F55E019970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D71EFE9-E1B8-4E1E-87A4-C900A19ED3E6}" type="pres">
      <dgm:prSet presAssocID="{A7573287-B49A-4AE8-A1D4-92498DAFCCF9}" presName="sibTrans" presStyleLbl="sibTrans2D1" presStyleIdx="0" presStyleCnt="2"/>
      <dgm:spPr/>
      <dgm:t>
        <a:bodyPr/>
        <a:lstStyle/>
        <a:p>
          <a:endParaRPr lang="fr-BE"/>
        </a:p>
      </dgm:t>
    </dgm:pt>
    <dgm:pt modelId="{40007D64-0BEB-4DAE-8333-2875C13B0129}" type="pres">
      <dgm:prSet presAssocID="{A7573287-B49A-4AE8-A1D4-92498DAFCCF9}" presName="connectorText" presStyleLbl="sibTrans2D1" presStyleIdx="0" presStyleCnt="2"/>
      <dgm:spPr/>
      <dgm:t>
        <a:bodyPr/>
        <a:lstStyle/>
        <a:p>
          <a:endParaRPr lang="fr-BE"/>
        </a:p>
      </dgm:t>
    </dgm:pt>
    <dgm:pt modelId="{80C3AEF5-D418-49A0-A2A7-543B603B0AF9}" type="pres">
      <dgm:prSet presAssocID="{E92E34A2-6D8A-4DE5-9A06-E7B9AB2169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08D2F95-88CB-4E4D-894D-C6FCE6F52E34}" type="pres">
      <dgm:prSet presAssocID="{9B211A48-98A2-4259-86F2-84E5523D76B6}" presName="sibTrans" presStyleLbl="sibTrans2D1" presStyleIdx="1" presStyleCnt="2"/>
      <dgm:spPr/>
      <dgm:t>
        <a:bodyPr/>
        <a:lstStyle/>
        <a:p>
          <a:endParaRPr lang="fr-BE"/>
        </a:p>
      </dgm:t>
    </dgm:pt>
    <dgm:pt modelId="{CDC61964-792B-4401-A392-D3FE2621F4F5}" type="pres">
      <dgm:prSet presAssocID="{9B211A48-98A2-4259-86F2-84E5523D76B6}" presName="connectorText" presStyleLbl="sibTrans2D1" presStyleIdx="1" presStyleCnt="2"/>
      <dgm:spPr/>
      <dgm:t>
        <a:bodyPr/>
        <a:lstStyle/>
        <a:p>
          <a:endParaRPr lang="fr-BE"/>
        </a:p>
      </dgm:t>
    </dgm:pt>
    <dgm:pt modelId="{BEE532A8-4CD2-4B37-83AD-502AA65BD519}" type="pres">
      <dgm:prSet presAssocID="{57B8013D-BC1E-4DE4-8870-553836F7B70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3A9D6A30-CAFF-4948-9F7A-D81F369B8B53}" type="presOf" srcId="{A7573287-B49A-4AE8-A1D4-92498DAFCCF9}" destId="{40007D64-0BEB-4DAE-8333-2875C13B0129}" srcOrd="1" destOrd="0" presId="urn:microsoft.com/office/officeart/2005/8/layout/process1"/>
    <dgm:cxn modelId="{E93E388C-B01B-49C0-9245-E4D904C7CCEB}" type="presOf" srcId="{A7573287-B49A-4AE8-A1D4-92498DAFCCF9}" destId="{3D71EFE9-E1B8-4E1E-87A4-C900A19ED3E6}" srcOrd="0" destOrd="0" presId="urn:microsoft.com/office/officeart/2005/8/layout/process1"/>
    <dgm:cxn modelId="{FCE119E0-C8CF-4F1C-9D75-F79CB13F05E4}" srcId="{D8D4EE8D-7A3D-489D-B253-D9853672C605}" destId="{E92E34A2-6D8A-4DE5-9A06-E7B9AB2169FC}" srcOrd="1" destOrd="0" parTransId="{D4C4CB9F-0197-408D-95DB-189AE91B4672}" sibTransId="{9B211A48-98A2-4259-86F2-84E5523D76B6}"/>
    <dgm:cxn modelId="{65BC1D4F-4217-4FDC-B7E9-55F6148CDC65}" srcId="{D8D4EE8D-7A3D-489D-B253-D9853672C605}" destId="{57B8013D-BC1E-4DE4-8870-553836F7B706}" srcOrd="2" destOrd="0" parTransId="{0500265A-0453-45A5-A199-563FBB223B53}" sibTransId="{32EE5CA8-9B9B-4415-9398-7C2695BD96E3}"/>
    <dgm:cxn modelId="{F687C722-60EA-40CD-A795-9FF4A9F3B682}" type="presOf" srcId="{9B211A48-98A2-4259-86F2-84E5523D76B6}" destId="{708D2F95-88CB-4E4D-894D-C6FCE6F52E34}" srcOrd="0" destOrd="0" presId="urn:microsoft.com/office/officeart/2005/8/layout/process1"/>
    <dgm:cxn modelId="{96D9F264-9E5E-4957-92AA-6FD57EA7EC58}" type="presOf" srcId="{E92E34A2-6D8A-4DE5-9A06-E7B9AB2169FC}" destId="{80C3AEF5-D418-49A0-A2A7-543B603B0AF9}" srcOrd="0" destOrd="0" presId="urn:microsoft.com/office/officeart/2005/8/layout/process1"/>
    <dgm:cxn modelId="{2A291133-5E93-4B11-9C4D-0DA28A7242AB}" type="presOf" srcId="{136A1439-94AE-46D7-B77E-F55E0199707E}" destId="{AF0D8993-9809-4771-A5D8-263D8EB963C7}" srcOrd="0" destOrd="0" presId="urn:microsoft.com/office/officeart/2005/8/layout/process1"/>
    <dgm:cxn modelId="{77E0C959-1D82-4FC7-803C-72C1C9023669}" srcId="{D8D4EE8D-7A3D-489D-B253-D9853672C605}" destId="{136A1439-94AE-46D7-B77E-F55E0199707E}" srcOrd="0" destOrd="0" parTransId="{2DDFDB12-0108-4B67-9203-CA646583D0DC}" sibTransId="{A7573287-B49A-4AE8-A1D4-92498DAFCCF9}"/>
    <dgm:cxn modelId="{D6BA3641-20AC-4877-8CD2-547A6E842CB5}" type="presOf" srcId="{D8D4EE8D-7A3D-489D-B253-D9853672C605}" destId="{2D613D6C-0B4A-4B6B-89D0-1A3F341C0B29}" srcOrd="0" destOrd="0" presId="urn:microsoft.com/office/officeart/2005/8/layout/process1"/>
    <dgm:cxn modelId="{0F309BB3-F5E6-4DE7-8FBD-7ABADFEBEE88}" type="presOf" srcId="{57B8013D-BC1E-4DE4-8870-553836F7B706}" destId="{BEE532A8-4CD2-4B37-83AD-502AA65BD519}" srcOrd="0" destOrd="0" presId="urn:microsoft.com/office/officeart/2005/8/layout/process1"/>
    <dgm:cxn modelId="{31C85F9D-712A-4657-A567-37ED8F975095}" type="presOf" srcId="{9B211A48-98A2-4259-86F2-84E5523D76B6}" destId="{CDC61964-792B-4401-A392-D3FE2621F4F5}" srcOrd="1" destOrd="0" presId="urn:microsoft.com/office/officeart/2005/8/layout/process1"/>
    <dgm:cxn modelId="{0B3498D9-F978-4F4E-B04E-10525B9C346A}" type="presParOf" srcId="{2D613D6C-0B4A-4B6B-89D0-1A3F341C0B29}" destId="{AF0D8993-9809-4771-A5D8-263D8EB963C7}" srcOrd="0" destOrd="0" presId="urn:microsoft.com/office/officeart/2005/8/layout/process1"/>
    <dgm:cxn modelId="{60C182DF-ECE5-415F-A209-109997DADF78}" type="presParOf" srcId="{2D613D6C-0B4A-4B6B-89D0-1A3F341C0B29}" destId="{3D71EFE9-E1B8-4E1E-87A4-C900A19ED3E6}" srcOrd="1" destOrd="0" presId="urn:microsoft.com/office/officeart/2005/8/layout/process1"/>
    <dgm:cxn modelId="{54EF24CA-6F3A-4AC1-B62F-4AB25D69DF46}" type="presParOf" srcId="{3D71EFE9-E1B8-4E1E-87A4-C900A19ED3E6}" destId="{40007D64-0BEB-4DAE-8333-2875C13B0129}" srcOrd="0" destOrd="0" presId="urn:microsoft.com/office/officeart/2005/8/layout/process1"/>
    <dgm:cxn modelId="{BCFED654-5327-4B91-80AE-45D6C4B038A9}" type="presParOf" srcId="{2D613D6C-0B4A-4B6B-89D0-1A3F341C0B29}" destId="{80C3AEF5-D418-49A0-A2A7-543B603B0AF9}" srcOrd="2" destOrd="0" presId="urn:microsoft.com/office/officeart/2005/8/layout/process1"/>
    <dgm:cxn modelId="{7FDFAE20-43CC-4B89-9525-D34AD7E4B451}" type="presParOf" srcId="{2D613D6C-0B4A-4B6B-89D0-1A3F341C0B29}" destId="{708D2F95-88CB-4E4D-894D-C6FCE6F52E34}" srcOrd="3" destOrd="0" presId="urn:microsoft.com/office/officeart/2005/8/layout/process1"/>
    <dgm:cxn modelId="{D9B064BC-3C01-4B70-9416-565C2FCAE161}" type="presParOf" srcId="{708D2F95-88CB-4E4D-894D-C6FCE6F52E34}" destId="{CDC61964-792B-4401-A392-D3FE2621F4F5}" srcOrd="0" destOrd="0" presId="urn:microsoft.com/office/officeart/2005/8/layout/process1"/>
    <dgm:cxn modelId="{65A3CC60-B7E7-4E85-AC5D-D451BF3CDA4F}" type="presParOf" srcId="{2D613D6C-0B4A-4B6B-89D0-1A3F341C0B29}" destId="{BEE532A8-4CD2-4B37-83AD-502AA65BD5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D8993-9809-4771-A5D8-263D8EB963C7}">
      <dsp:nvSpPr>
        <dsp:cNvPr id="0" name=""/>
        <dsp:cNvSpPr/>
      </dsp:nvSpPr>
      <dsp:spPr>
        <a:xfrm>
          <a:off x="10334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Intensification groups</a:t>
          </a:r>
          <a:endParaRPr lang="fr-BE" sz="2200" kern="1200" dirty="0"/>
        </a:p>
      </dsp:txBody>
      <dsp:txXfrm>
        <a:off x="64617" y="1216753"/>
        <a:ext cx="2980366" cy="1744793"/>
      </dsp:txXfrm>
    </dsp:sp>
    <dsp:sp modelId="{3D71EFE9-E1B8-4E1E-87A4-C900A19ED3E6}">
      <dsp:nvSpPr>
        <dsp:cNvPr id="0" name=""/>
        <dsp:cNvSpPr/>
      </dsp:nvSpPr>
      <dsp:spPr>
        <a:xfrm>
          <a:off x="3408160" y="1706122"/>
          <a:ext cx="654853" cy="766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>
        <a:off x="3408160" y="1859333"/>
        <a:ext cx="458397" cy="459633"/>
      </dsp:txXfrm>
    </dsp:sp>
    <dsp:sp modelId="{80C3AEF5-D418-49A0-A2A7-543B603B0AF9}">
      <dsp:nvSpPr>
        <dsp:cNvPr id="0" name=""/>
        <dsp:cNvSpPr/>
      </dsp:nvSpPr>
      <dsp:spPr>
        <a:xfrm>
          <a:off x="4334839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err="1" smtClean="0"/>
            <a:t>Level</a:t>
          </a:r>
          <a:r>
            <a:rPr lang="fr-BE" sz="2200" kern="1200" dirty="0" smtClean="0"/>
            <a:t> of revenue groups</a:t>
          </a:r>
          <a:endParaRPr lang="fr-BE" sz="2200" kern="1200" dirty="0"/>
        </a:p>
      </dsp:txBody>
      <dsp:txXfrm>
        <a:off x="4389122" y="1216753"/>
        <a:ext cx="2980366" cy="1744793"/>
      </dsp:txXfrm>
    </dsp:sp>
    <dsp:sp modelId="{708D2F95-88CB-4E4D-894D-C6FCE6F52E34}">
      <dsp:nvSpPr>
        <dsp:cNvPr id="0" name=""/>
        <dsp:cNvSpPr/>
      </dsp:nvSpPr>
      <dsp:spPr>
        <a:xfrm>
          <a:off x="7732665" y="1706122"/>
          <a:ext cx="654853" cy="766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>
        <a:off x="7732665" y="1859333"/>
        <a:ext cx="458397" cy="459633"/>
      </dsp:txXfrm>
    </dsp:sp>
    <dsp:sp modelId="{BEE532A8-4CD2-4B37-83AD-502AA65BD519}">
      <dsp:nvSpPr>
        <dsp:cNvPr id="0" name=""/>
        <dsp:cNvSpPr/>
      </dsp:nvSpPr>
      <dsp:spPr>
        <a:xfrm>
          <a:off x="8659345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Management variables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in </a:t>
          </a:r>
          <a:r>
            <a:rPr lang="fr-BE" sz="2200" kern="1200" dirty="0" err="1" smtClean="0"/>
            <a:t>function</a:t>
          </a:r>
          <a:r>
            <a:rPr lang="fr-BE" sz="2200" kern="1200" dirty="0" smtClean="0"/>
            <a:t> of revenue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 in intensification groups</a:t>
          </a:r>
          <a:endParaRPr lang="fr-BE" sz="2200" kern="1200" dirty="0"/>
        </a:p>
      </dsp:txBody>
      <dsp:txXfrm>
        <a:off x="8713628" y="1216753"/>
        <a:ext cx="2980366" cy="1744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D8993-9809-4771-A5D8-263D8EB963C7}">
      <dsp:nvSpPr>
        <dsp:cNvPr id="0" name=""/>
        <dsp:cNvSpPr/>
      </dsp:nvSpPr>
      <dsp:spPr>
        <a:xfrm>
          <a:off x="10334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Intensification groups</a:t>
          </a:r>
          <a:endParaRPr lang="fr-BE" sz="2200" kern="1200" dirty="0"/>
        </a:p>
      </dsp:txBody>
      <dsp:txXfrm>
        <a:off x="64617" y="1216753"/>
        <a:ext cx="2980366" cy="1744793"/>
      </dsp:txXfrm>
    </dsp:sp>
    <dsp:sp modelId="{3D71EFE9-E1B8-4E1E-87A4-C900A19ED3E6}">
      <dsp:nvSpPr>
        <dsp:cNvPr id="0" name=""/>
        <dsp:cNvSpPr/>
      </dsp:nvSpPr>
      <dsp:spPr>
        <a:xfrm>
          <a:off x="3408160" y="1706122"/>
          <a:ext cx="654853" cy="766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>
        <a:off x="3408160" y="1859333"/>
        <a:ext cx="458397" cy="459633"/>
      </dsp:txXfrm>
    </dsp:sp>
    <dsp:sp modelId="{80C3AEF5-D418-49A0-A2A7-543B603B0AF9}">
      <dsp:nvSpPr>
        <dsp:cNvPr id="0" name=""/>
        <dsp:cNvSpPr/>
      </dsp:nvSpPr>
      <dsp:spPr>
        <a:xfrm>
          <a:off x="4334839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err="1" smtClean="0"/>
            <a:t>Level</a:t>
          </a:r>
          <a:r>
            <a:rPr lang="fr-BE" sz="2200" kern="1200" dirty="0" smtClean="0"/>
            <a:t> of revenue groups</a:t>
          </a:r>
          <a:endParaRPr lang="fr-BE" sz="2200" kern="1200" dirty="0"/>
        </a:p>
      </dsp:txBody>
      <dsp:txXfrm>
        <a:off x="4389122" y="1216753"/>
        <a:ext cx="2980366" cy="1744793"/>
      </dsp:txXfrm>
    </dsp:sp>
    <dsp:sp modelId="{708D2F95-88CB-4E4D-894D-C6FCE6F52E34}">
      <dsp:nvSpPr>
        <dsp:cNvPr id="0" name=""/>
        <dsp:cNvSpPr/>
      </dsp:nvSpPr>
      <dsp:spPr>
        <a:xfrm>
          <a:off x="7732665" y="1706122"/>
          <a:ext cx="654853" cy="7660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/>
        </a:p>
      </dsp:txBody>
      <dsp:txXfrm>
        <a:off x="7732665" y="1859333"/>
        <a:ext cx="458397" cy="459633"/>
      </dsp:txXfrm>
    </dsp:sp>
    <dsp:sp modelId="{BEE532A8-4CD2-4B37-83AD-502AA65BD519}">
      <dsp:nvSpPr>
        <dsp:cNvPr id="0" name=""/>
        <dsp:cNvSpPr/>
      </dsp:nvSpPr>
      <dsp:spPr>
        <a:xfrm>
          <a:off x="8659345" y="1162470"/>
          <a:ext cx="3088932" cy="1853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Management variables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in </a:t>
          </a:r>
          <a:r>
            <a:rPr lang="fr-BE" sz="2200" kern="1200" dirty="0" err="1" smtClean="0"/>
            <a:t>function</a:t>
          </a:r>
          <a:r>
            <a:rPr lang="fr-BE" sz="2200" kern="1200" dirty="0" smtClean="0"/>
            <a:t> of revenue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/>
            <a:t> in intensification groups</a:t>
          </a:r>
          <a:endParaRPr lang="fr-BE" sz="2200" kern="1200" dirty="0"/>
        </a:p>
      </dsp:txBody>
      <dsp:txXfrm>
        <a:off x="8713628" y="1216753"/>
        <a:ext cx="2980366" cy="174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7E82-28F0-4F2A-BF8D-BA37A3D10F82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92DB-A59B-4396-AEDC-78137AA3E19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000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I</a:t>
            </a:r>
            <a:r>
              <a:rPr lang="fr-BE" baseline="0" dirty="0" err="1" smtClean="0"/>
              <a:t>’m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project</a:t>
            </a:r>
            <a:r>
              <a:rPr lang="fr-BE" baseline="0" dirty="0" smtClean="0"/>
              <a:t> in 20 </a:t>
            </a:r>
            <a:r>
              <a:rPr lang="fr-BE" baseline="0" dirty="0" err="1" smtClean="0"/>
              <a:t>years</a:t>
            </a:r>
            <a:r>
              <a:rPr lang="fr-BE" baseline="0" dirty="0" smtClean="0"/>
              <a:t> and imagine the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exist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provide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products</a:t>
            </a:r>
            <a:r>
              <a:rPr lang="fr-BE" baseline="0" dirty="0" smtClean="0"/>
              <a:t>. .</a:t>
            </a:r>
          </a:p>
          <a:p>
            <a:r>
              <a:rPr lang="fr-BE" baseline="0" dirty="0" smtClean="0"/>
              <a:t>You have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mind</a:t>
            </a:r>
            <a:r>
              <a:rPr lang="fr-BE" baseline="0" dirty="0" smtClean="0"/>
              <a:t>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288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And </a:t>
            </a:r>
            <a:r>
              <a:rPr lang="fr-BE" dirty="0" err="1" smtClean="0"/>
              <a:t>what</a:t>
            </a:r>
            <a:r>
              <a:rPr lang="fr-BE" dirty="0" smtClean="0"/>
              <a:t> about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 of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kinds</a:t>
            </a:r>
            <a:r>
              <a:rPr lang="fr-BE" dirty="0" smtClean="0"/>
              <a:t> of </a:t>
            </a:r>
            <a:r>
              <a:rPr lang="fr-BE" dirty="0" err="1" smtClean="0"/>
              <a:t>dairy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Same</a:t>
            </a:r>
            <a:r>
              <a:rPr lang="fr-BE" dirty="0" smtClean="0"/>
              <a:t> revenu/</a:t>
            </a:r>
            <a:r>
              <a:rPr lang="fr-BE" dirty="0" err="1" smtClean="0"/>
              <a:t>person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found</a:t>
            </a:r>
            <a:r>
              <a:rPr lang="fr-BE" dirty="0" smtClean="0"/>
              <a:t> in the </a:t>
            </a:r>
            <a:r>
              <a:rPr lang="fr-BE" dirty="0" err="1" smtClean="0"/>
              <a:t>two</a:t>
            </a:r>
            <a:r>
              <a:rPr lang="fr-BE" dirty="0" smtClean="0"/>
              <a:t> groups</a:t>
            </a:r>
          </a:p>
          <a:p>
            <a:r>
              <a:rPr lang="fr-BE" dirty="0" smtClean="0"/>
              <a:t>(sortir tableau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</a:t>
            </a:r>
            <a:r>
              <a:rPr lang="fr-BE" baseline="0" dirty="0" smtClean="0"/>
              <a:t> valeurs </a:t>
            </a:r>
            <a:r>
              <a:rPr lang="fr-BE" baseline="0" dirty="0" err="1" smtClean="0"/>
              <a:t>attentites</a:t>
            </a:r>
            <a:r>
              <a:rPr lang="fr-BE" baseline="0" dirty="0" smtClean="0"/>
              <a:t> par 75% et 90% </a:t>
            </a:r>
            <a:r>
              <a:rPr lang="fr-BE" baseline="0" dirty="0" err="1" smtClean="0"/>
              <a:t>int</a:t>
            </a:r>
            <a:r>
              <a:rPr lang="fr-BE" baseline="0" dirty="0" smtClean="0"/>
              <a:t> (aussi pour </a:t>
            </a:r>
            <a:r>
              <a:rPr lang="fr-BE" baseline="0" dirty="0" err="1" smtClean="0"/>
              <a:t>ext</a:t>
            </a:r>
            <a:r>
              <a:rPr lang="fr-BE" baseline="0" dirty="0" smtClean="0"/>
              <a:t>?)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996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And </a:t>
            </a:r>
            <a:r>
              <a:rPr lang="fr-BE" dirty="0" err="1" smtClean="0"/>
              <a:t>what</a:t>
            </a:r>
            <a:r>
              <a:rPr lang="fr-BE" dirty="0" smtClean="0"/>
              <a:t> about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 of </a:t>
            </a:r>
            <a:r>
              <a:rPr lang="fr-BE" dirty="0" err="1" smtClean="0"/>
              <a:t>these</a:t>
            </a:r>
            <a:r>
              <a:rPr lang="fr-BE" dirty="0" smtClean="0"/>
              <a:t> </a:t>
            </a:r>
            <a:r>
              <a:rPr lang="fr-BE" dirty="0" err="1" smtClean="0"/>
              <a:t>two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kinds</a:t>
            </a:r>
            <a:r>
              <a:rPr lang="fr-BE" dirty="0" smtClean="0"/>
              <a:t> of </a:t>
            </a:r>
            <a:r>
              <a:rPr lang="fr-BE" dirty="0" err="1" smtClean="0"/>
              <a:t>dairy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?</a:t>
            </a:r>
          </a:p>
          <a:p>
            <a:r>
              <a:rPr lang="fr-BE" dirty="0" err="1" smtClean="0"/>
              <a:t>Same</a:t>
            </a:r>
            <a:r>
              <a:rPr lang="fr-BE" dirty="0" smtClean="0"/>
              <a:t> revenu/</a:t>
            </a:r>
            <a:r>
              <a:rPr lang="fr-BE" dirty="0" err="1" smtClean="0"/>
              <a:t>person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found</a:t>
            </a:r>
            <a:r>
              <a:rPr lang="fr-BE" dirty="0" smtClean="0"/>
              <a:t> in the </a:t>
            </a:r>
            <a:r>
              <a:rPr lang="fr-BE" dirty="0" err="1" smtClean="0"/>
              <a:t>two</a:t>
            </a:r>
            <a:r>
              <a:rPr lang="fr-BE" dirty="0" smtClean="0"/>
              <a:t> groups</a:t>
            </a:r>
          </a:p>
          <a:p>
            <a:r>
              <a:rPr lang="fr-BE" dirty="0" smtClean="0"/>
              <a:t>(sortir tableau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</a:t>
            </a:r>
            <a:r>
              <a:rPr lang="fr-BE" baseline="0" dirty="0" smtClean="0"/>
              <a:t> valeurs </a:t>
            </a:r>
            <a:r>
              <a:rPr lang="fr-BE" baseline="0" dirty="0" err="1" smtClean="0"/>
              <a:t>attentites</a:t>
            </a:r>
            <a:r>
              <a:rPr lang="fr-BE" baseline="0" dirty="0" smtClean="0"/>
              <a:t> par 75% et 90% </a:t>
            </a:r>
            <a:r>
              <a:rPr lang="fr-BE" baseline="0" dirty="0" err="1" smtClean="0"/>
              <a:t>int</a:t>
            </a:r>
            <a:r>
              <a:rPr lang="fr-BE" baseline="0" dirty="0" smtClean="0"/>
              <a:t> (aussi pour </a:t>
            </a:r>
            <a:r>
              <a:rPr lang="fr-BE" baseline="0" dirty="0" err="1" smtClean="0"/>
              <a:t>ext</a:t>
            </a:r>
            <a:r>
              <a:rPr lang="fr-BE" baseline="0" dirty="0" smtClean="0"/>
              <a:t>?)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1018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life of a </a:t>
            </a:r>
            <a:r>
              <a:rPr lang="fr-BE" dirty="0" err="1" smtClean="0"/>
              <a:t>cow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resumed</a:t>
            </a:r>
            <a:r>
              <a:rPr lang="fr-BE" dirty="0" smtClean="0"/>
              <a:t> by,</a:t>
            </a:r>
            <a:r>
              <a:rPr lang="fr-BE" baseline="0" dirty="0" smtClean="0"/>
              <a:t> at the </a:t>
            </a:r>
            <a:r>
              <a:rPr lang="fr-BE" baseline="0" dirty="0" err="1" smtClean="0"/>
              <a:t>beginning</a:t>
            </a:r>
            <a:r>
              <a:rPr lang="fr-BE" baseline="0" dirty="0" smtClean="0"/>
              <a:t>, the </a:t>
            </a:r>
            <a:r>
              <a:rPr lang="fr-BE" baseline="0" dirty="0" err="1" smtClean="0"/>
              <a:t>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birth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4952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its</a:t>
            </a:r>
            <a:r>
              <a:rPr lang="fr-BE" dirty="0" smtClean="0"/>
              <a:t> </a:t>
            </a:r>
            <a:r>
              <a:rPr lang="fr-BE" dirty="0" err="1" smtClean="0"/>
              <a:t>breeding</a:t>
            </a:r>
            <a:r>
              <a:rPr lang="fr-BE" dirty="0" smtClean="0"/>
              <a:t>, the </a:t>
            </a:r>
            <a:r>
              <a:rPr lang="fr-BE" dirty="0" err="1" smtClean="0"/>
              <a:t>heifer</a:t>
            </a:r>
            <a:r>
              <a:rPr lang="fr-BE" baseline="0" dirty="0" smtClean="0"/>
              <a:t> </a:t>
            </a:r>
            <a:r>
              <a:rPr lang="fr-BE" baseline="0" dirty="0" smtClean="0"/>
              <a:t>state/stage</a:t>
            </a:r>
          </a:p>
          <a:p>
            <a:r>
              <a:rPr lang="fr-BE" baseline="0" dirty="0" smtClean="0"/>
              <a:t>No </a:t>
            </a:r>
            <a:r>
              <a:rPr lang="fr-BE" baseline="0" dirty="0" err="1" smtClean="0"/>
              <a:t>diffreent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obejctif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25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Then</a:t>
            </a:r>
            <a:r>
              <a:rPr lang="fr-BE" dirty="0" smtClean="0"/>
              <a:t> </a:t>
            </a:r>
            <a:r>
              <a:rPr lang="fr-BE" dirty="0" err="1" smtClean="0"/>
              <a:t>its</a:t>
            </a:r>
            <a:r>
              <a:rPr lang="fr-BE" dirty="0" smtClean="0"/>
              <a:t> </a:t>
            </a:r>
            <a:r>
              <a:rPr lang="fr-BE" dirty="0" err="1" smtClean="0"/>
              <a:t>breeding</a:t>
            </a:r>
            <a:r>
              <a:rPr lang="fr-BE" dirty="0" smtClean="0"/>
              <a:t>, the </a:t>
            </a:r>
            <a:r>
              <a:rPr lang="fr-BE" dirty="0" err="1" smtClean="0"/>
              <a:t>heifer</a:t>
            </a:r>
            <a:r>
              <a:rPr lang="fr-BE" baseline="0" dirty="0" smtClean="0"/>
              <a:t> </a:t>
            </a:r>
            <a:r>
              <a:rPr lang="fr-BE" baseline="0" dirty="0" smtClean="0"/>
              <a:t>state/stage</a:t>
            </a:r>
          </a:p>
          <a:p>
            <a:r>
              <a:rPr lang="fr-BE" baseline="0" dirty="0" smtClean="0"/>
              <a:t>No </a:t>
            </a:r>
            <a:r>
              <a:rPr lang="fr-BE" baseline="0" dirty="0" err="1" smtClean="0"/>
              <a:t>diffreent</a:t>
            </a:r>
            <a:r>
              <a:rPr lang="fr-BE" baseline="0" dirty="0" smtClean="0"/>
              <a:t> of </a:t>
            </a:r>
            <a:r>
              <a:rPr lang="fr-BE" baseline="0" smtClean="0"/>
              <a:t>obejctif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8288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Parler des % dans le texte oral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43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Parler des % dans le texte oral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027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Parler des % dans le texte oral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180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Parler des % dans le texte </a:t>
            </a:r>
            <a:r>
              <a:rPr lang="fr-BE" dirty="0" smtClean="0"/>
              <a:t>oral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298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Et dire que pas plus de veaux/vache =&gt; comme vu avec IVV, de</a:t>
            </a:r>
            <a:r>
              <a:rPr lang="fr-BE" baseline="0" dirty="0" smtClean="0"/>
              <a:t> + longues lactations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293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If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one of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explain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farm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imagined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a lot of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seem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appear</a:t>
            </a:r>
            <a:r>
              <a:rPr lang="fr-BE" baseline="0" dirty="0" smtClean="0"/>
              <a:t> and are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evolve</a:t>
            </a:r>
            <a:r>
              <a:rPr lang="fr-BE" baseline="0" dirty="0" smtClean="0"/>
              <a:t> in the future.</a:t>
            </a:r>
            <a:r>
              <a:rPr lang="fr-BE" dirty="0" smtClean="0"/>
              <a:t> </a:t>
            </a:r>
          </a:p>
          <a:p>
            <a:r>
              <a:rPr lang="fr-BE" dirty="0" err="1" smtClean="0"/>
              <a:t>European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</a:t>
            </a:r>
            <a:r>
              <a:rPr lang="fr-BE" dirty="0" err="1" smtClean="0"/>
              <a:t>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producers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facing</a:t>
            </a:r>
            <a:r>
              <a:rPr lang="fr-BE" baseline="0" dirty="0" smtClean="0"/>
              <a:t> a new </a:t>
            </a:r>
            <a:r>
              <a:rPr lang="fr-BE" baseline="0" dirty="0" err="1" smtClean="0"/>
              <a:t>economic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context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costs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constantly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increasing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showing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similar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increase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volatility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volatility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strenghtened</a:t>
            </a:r>
            <a:r>
              <a:rPr lang="fr-BE" baseline="0" dirty="0" smtClean="0"/>
              <a:t> by quota </a:t>
            </a:r>
            <a:r>
              <a:rPr lang="fr-BE" baseline="0" dirty="0" err="1" smtClean="0"/>
              <a:t>removal</a:t>
            </a:r>
            <a:r>
              <a:rPr lang="fr-BE" baseline="0" dirty="0" smtClean="0"/>
              <a:t>.  </a:t>
            </a:r>
            <a:r>
              <a:rPr lang="fr-BE" dirty="0" err="1" smtClean="0"/>
              <a:t>Faced</a:t>
            </a:r>
            <a:r>
              <a:rPr lang="fr-BE" dirty="0" smtClean="0"/>
              <a:t> to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situation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farmers</a:t>
            </a:r>
            <a:r>
              <a:rPr lang="fr-BE" baseline="0" dirty="0" smtClean="0"/>
              <a:t> must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again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stay</a:t>
            </a:r>
            <a:r>
              <a:rPr lang="fr-BE" baseline="0" dirty="0" smtClean="0"/>
              <a:t> profitable. </a:t>
            </a:r>
            <a:r>
              <a:rPr lang="fr-BE" baseline="0" dirty="0" err="1" smtClean="0"/>
              <a:t>Quite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going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appear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depending</a:t>
            </a:r>
            <a:r>
              <a:rPr lang="fr-BE" baseline="0" dirty="0" smtClean="0"/>
              <a:t> on a lot of </a:t>
            </a:r>
            <a:r>
              <a:rPr lang="fr-BE" baseline="0" dirty="0" err="1" smtClean="0"/>
              <a:t>factors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new </a:t>
            </a:r>
            <a:r>
              <a:rPr lang="fr-BE" baseline="0" dirty="0" err="1" smtClean="0"/>
              <a:t>environmental</a:t>
            </a:r>
            <a:r>
              <a:rPr lang="fr-BE" baseline="0" dirty="0" smtClean="0"/>
              <a:t> and social new issues.</a:t>
            </a:r>
            <a:endParaRPr lang="fr-BE" dirty="0" smtClean="0"/>
          </a:p>
          <a:p>
            <a:r>
              <a:rPr lang="fr-BE" dirty="0" smtClean="0"/>
              <a:t>Sources </a:t>
            </a:r>
          </a:p>
          <a:p>
            <a:r>
              <a:rPr lang="fr-BE" dirty="0" err="1" smtClean="0"/>
              <a:t>Dalcq</a:t>
            </a:r>
            <a:r>
              <a:rPr lang="fr-BE" dirty="0" smtClean="0"/>
              <a:t> et al., 2017</a:t>
            </a:r>
          </a:p>
          <a:p>
            <a:r>
              <a:rPr lang="fr-BE" dirty="0" smtClean="0"/>
              <a:t>Autres sources de mon article</a:t>
            </a:r>
          </a:p>
          <a:p>
            <a:endParaRPr lang="fr-BE" dirty="0" smtClean="0"/>
          </a:p>
          <a:p>
            <a:r>
              <a:rPr lang="fr-BE" dirty="0" err="1" smtClean="0"/>
              <a:t>What</a:t>
            </a:r>
            <a:r>
              <a:rPr lang="fr-BE" dirty="0" smtClean="0"/>
              <a:t> about </a:t>
            </a:r>
            <a:r>
              <a:rPr lang="fr-BE" dirty="0" err="1" smtClean="0"/>
              <a:t>technicoeconomic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advice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? </a:t>
            </a:r>
            <a:r>
              <a:rPr lang="fr-BE" baseline="0" dirty="0" err="1" smtClean="0"/>
              <a:t>Same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breeding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obejctives</a:t>
            </a:r>
            <a:r>
              <a:rPr lang="fr-BE" baseline="0" dirty="0" smtClean="0"/>
              <a:t>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followed</a:t>
            </a:r>
            <a:r>
              <a:rPr lang="fr-BE" baseline="0" dirty="0" smtClean="0"/>
              <a:t> by all </a:t>
            </a:r>
            <a:r>
              <a:rPr lang="fr-BE" baseline="0" dirty="0" err="1" smtClean="0"/>
              <a:t>kinds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/in </a:t>
            </a:r>
            <a:r>
              <a:rPr lang="fr-BE" baseline="0" dirty="0" err="1" smtClean="0"/>
              <a:t>each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systems</a:t>
            </a:r>
            <a:r>
              <a:rPr lang="fr-BE" baseline="0" dirty="0" smtClean="0"/>
              <a:t>?</a:t>
            </a:r>
          </a:p>
          <a:p>
            <a:r>
              <a:rPr lang="fr-BE" baseline="0" dirty="0" smtClean="0"/>
              <a:t>This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aimed</a:t>
            </a:r>
            <a:r>
              <a:rPr lang="fr-BE" baseline="0" dirty="0" smtClean="0"/>
              <a:t> to if management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differentiated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systems</a:t>
            </a:r>
            <a:r>
              <a:rPr lang="fr-BE" baseline="0" dirty="0" smtClean="0"/>
              <a:t>, as… (métaphore qui rend la chose évidente)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4597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Et dire que pas plus de veaux/vache =&gt; comme vu avec IVV, de</a:t>
            </a:r>
            <a:r>
              <a:rPr lang="fr-BE" baseline="0" dirty="0" smtClean="0"/>
              <a:t> + longues lactations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35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Peut-être expliqué</a:t>
            </a:r>
            <a:r>
              <a:rPr lang="fr-BE" baseline="0" dirty="0" smtClean="0"/>
              <a:t> par état d’embonpoint mais surtout race (</a:t>
            </a:r>
            <a:r>
              <a:rPr lang="fr-BE" baseline="0" dirty="0" err="1" smtClean="0"/>
              <a:t>cf</a:t>
            </a:r>
            <a:r>
              <a:rPr lang="fr-BE" baseline="0" dirty="0" smtClean="0"/>
              <a:t> les 2 </a:t>
            </a:r>
            <a:r>
              <a:rPr lang="fr-BE" baseline="0" dirty="0" err="1" smtClean="0"/>
              <a:t>pictures</a:t>
            </a:r>
            <a:r>
              <a:rPr lang="fr-BE" baseline="0" dirty="0" smtClean="0"/>
              <a:t> ;)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61795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Peut-être expliqué</a:t>
            </a:r>
            <a:r>
              <a:rPr lang="fr-BE" baseline="0" dirty="0" smtClean="0"/>
              <a:t> par état d’embonpoint mais surtout race (</a:t>
            </a:r>
            <a:r>
              <a:rPr lang="fr-BE" baseline="0" dirty="0" err="1" smtClean="0"/>
              <a:t>cf</a:t>
            </a:r>
            <a:r>
              <a:rPr lang="fr-BE" baseline="0" dirty="0" smtClean="0"/>
              <a:t> les 2 </a:t>
            </a:r>
            <a:r>
              <a:rPr lang="fr-BE" baseline="0" dirty="0" err="1" smtClean="0"/>
              <a:t>pictures</a:t>
            </a:r>
            <a:r>
              <a:rPr lang="fr-BE" baseline="0" dirty="0" smtClean="0"/>
              <a:t> ;)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6435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Vérif</a:t>
            </a:r>
            <a:r>
              <a:rPr lang="fr-BE" dirty="0" smtClean="0"/>
              <a:t> en comparant</a:t>
            </a:r>
            <a:r>
              <a:rPr lang="fr-BE" baseline="0" dirty="0" smtClean="0"/>
              <a:t> 4 et 4 =&gt; GLM</a:t>
            </a:r>
          </a:p>
          <a:p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know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management must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differnetiated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systems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regarding</a:t>
            </a:r>
            <a:r>
              <a:rPr lang="fr-BE" baseline="0" dirty="0" smtClean="0"/>
              <a:t> % of </a:t>
            </a:r>
            <a:r>
              <a:rPr lang="fr-BE" baseline="0" dirty="0" err="1" smtClean="0"/>
              <a:t>heirfers</a:t>
            </a:r>
            <a:r>
              <a:rPr lang="fr-BE" baseline="0" dirty="0" smtClean="0"/>
              <a:t>, of </a:t>
            </a:r>
            <a:r>
              <a:rPr lang="fr-BE" baseline="0" dirty="0" err="1" smtClean="0"/>
              <a:t>multparous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, of CI or </a:t>
            </a:r>
            <a:r>
              <a:rPr lang="fr-BE" baseline="0" dirty="0" err="1" smtClean="0"/>
              <a:t>culling</a:t>
            </a:r>
            <a:r>
              <a:rPr lang="fr-BE" baseline="0" dirty="0" smtClean="0"/>
              <a:t>?</a:t>
            </a:r>
          </a:p>
          <a:p>
            <a:r>
              <a:rPr lang="fr-BE" baseline="0" dirty="0" smtClean="0"/>
              <a:t>For </a:t>
            </a:r>
            <a:r>
              <a:rPr lang="fr-BE" baseline="0" dirty="0" err="1" smtClean="0"/>
              <a:t>myself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thistudy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aware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and a few </a:t>
            </a:r>
            <a:r>
              <a:rPr lang="fr-BE" baseline="0" dirty="0" err="1" smtClean="0"/>
              <a:t>lietartre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my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knowledge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precise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targets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breeding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diffrentiated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applied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farms</a:t>
            </a:r>
            <a:r>
              <a:rPr lang="fr-BE" baseline="0" dirty="0" smtClean="0"/>
              <a:t>, in </a:t>
            </a:r>
            <a:r>
              <a:rPr lang="fr-BE" baseline="0" dirty="0" err="1" smtClean="0"/>
              <a:t>function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kind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appearing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Wallonia</a:t>
            </a:r>
            <a:r>
              <a:rPr lang="fr-BE" baseline="0" dirty="0" smtClean="0"/>
              <a:t> and in UE.</a:t>
            </a:r>
          </a:p>
          <a:p>
            <a:r>
              <a:rPr lang="fr-BE" baseline="0" dirty="0" smtClean="0"/>
              <a:t>This </a:t>
            </a:r>
            <a:r>
              <a:rPr lang="fr-BE" baseline="0" dirty="0" err="1" smtClean="0"/>
              <a:t>study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highlights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tendencies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 to </a:t>
            </a:r>
            <a:r>
              <a:rPr lang="fr-BE" baseline="0" dirty="0" err="1" smtClean="0"/>
              <a:t>begin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reflexion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reseach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precise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breeding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obejctivs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advice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function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dairy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systems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your</a:t>
            </a:r>
            <a:r>
              <a:rPr lang="fr-BE" baseline="0" smtClean="0"/>
              <a:t> attention!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563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But</a:t>
            </a:r>
            <a:r>
              <a:rPr lang="fr-BE" baseline="0" dirty="0" smtClean="0"/>
              <a:t> on the basis of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data?</a:t>
            </a:r>
          </a:p>
          <a:p>
            <a:r>
              <a:rPr lang="fr-BE" baseline="0" dirty="0" smtClean="0"/>
              <a:t>…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Why</a:t>
            </a:r>
            <a:r>
              <a:rPr lang="fr-BE" baseline="0" dirty="0" smtClean="0"/>
              <a:t>?</a:t>
            </a:r>
          </a:p>
          <a:p>
            <a:r>
              <a:rPr lang="fr-BE" baseline="0" dirty="0" smtClean="0"/>
              <a:t>+ et – normalement pour être complet et j’ai </a:t>
            </a:r>
            <a:r>
              <a:rPr lang="fr-BE" baseline="0" dirty="0" err="1" smtClean="0"/>
              <a:t>ts</a:t>
            </a:r>
            <a:r>
              <a:rPr lang="fr-BE" baseline="0" dirty="0" smtClean="0"/>
              <a:t> les arguments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987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Constant</a:t>
            </a:r>
            <a:r>
              <a:rPr lang="fr-BE" baseline="0" dirty="0" smtClean="0"/>
              <a:t> =&gt; </a:t>
            </a:r>
            <a:r>
              <a:rPr lang="fr-BE" baseline="0" dirty="0" err="1" smtClean="0"/>
              <a:t>sd</a:t>
            </a:r>
            <a:r>
              <a:rPr lang="fr-BE" baseline="0" dirty="0" smtClean="0"/>
              <a:t> &lt; 20% of </a:t>
            </a:r>
            <a:r>
              <a:rPr lang="fr-BE" baseline="0" dirty="0" err="1" smtClean="0"/>
              <a:t>extreme</a:t>
            </a:r>
            <a:r>
              <a:rPr lang="fr-BE" baseline="0" dirty="0" smtClean="0"/>
              <a:t> value of intensification index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163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meadow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hay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grass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 (1st or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),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N </a:t>
            </a:r>
            <a:r>
              <a:rPr lang="fr-BE" baseline="0" dirty="0" err="1" smtClean="0"/>
              <a:t>fertilizer</a:t>
            </a:r>
            <a:r>
              <a:rPr lang="fr-BE" baseline="0" dirty="0" smtClean="0"/>
              <a:t> of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purchased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concentrated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per hectares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15 </a:t>
            </a:r>
            <a:r>
              <a:rPr lang="fr-BE" baseline="0" dirty="0" err="1" smtClean="0"/>
              <a:t>varibles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</a:t>
            </a:r>
          </a:p>
          <a:p>
            <a:r>
              <a:rPr lang="fr-BE" baseline="0" dirty="0" smtClean="0"/>
              <a:t>(image pour chaque mot)</a:t>
            </a:r>
          </a:p>
          <a:p>
            <a:r>
              <a:rPr lang="fr-BE" baseline="0" dirty="0" smtClean="0"/>
              <a:t>Et puis </a:t>
            </a:r>
            <a:r>
              <a:rPr lang="fr-BE" baseline="0" dirty="0" err="1" smtClean="0"/>
              <a:t>pAF</a:t>
            </a:r>
            <a:r>
              <a:rPr lang="fr-BE" baseline="0" dirty="0" smtClean="0"/>
              <a:t> le cercle de corrélations de l’ACP dessus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424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meadow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hay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grass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 (1st or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),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N </a:t>
            </a:r>
            <a:r>
              <a:rPr lang="fr-BE" baseline="0" dirty="0" err="1" smtClean="0"/>
              <a:t>fertilizer</a:t>
            </a:r>
            <a:r>
              <a:rPr lang="fr-BE" baseline="0" dirty="0" smtClean="0"/>
              <a:t> of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purchased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concentrated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per hectares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15 </a:t>
            </a:r>
            <a:r>
              <a:rPr lang="fr-BE" baseline="0" dirty="0" err="1" smtClean="0"/>
              <a:t>varibles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</a:t>
            </a:r>
          </a:p>
          <a:p>
            <a:r>
              <a:rPr lang="fr-BE" baseline="0" dirty="0" smtClean="0"/>
              <a:t>(image pour chaque mot)</a:t>
            </a:r>
          </a:p>
          <a:p>
            <a:r>
              <a:rPr lang="fr-BE" baseline="0" dirty="0" smtClean="0"/>
              <a:t>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production per hectare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per </a:t>
            </a:r>
            <a:r>
              <a:rPr lang="fr-BE" baseline="0" dirty="0" err="1" smtClean="0"/>
              <a:t>cows</a:t>
            </a:r>
            <a:endParaRPr lang="fr-BE" baseline="0" dirty="0" smtClean="0"/>
          </a:p>
          <a:p>
            <a:r>
              <a:rPr lang="fr-BE" baseline="0" dirty="0" smtClean="0"/>
              <a:t>=&gt; So a total of </a:t>
            </a:r>
            <a:r>
              <a:rPr lang="fr-BE" baseline="0" dirty="0" err="1" smtClean="0"/>
              <a:t>fifteen</a:t>
            </a:r>
            <a:r>
              <a:rPr lang="fr-BE" baseline="0" dirty="0" smtClean="0"/>
              <a:t> variables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737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meadow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hay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grass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 (1st or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),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N </a:t>
            </a:r>
            <a:r>
              <a:rPr lang="fr-BE" baseline="0" dirty="0" err="1" smtClean="0"/>
              <a:t>fertilizer</a:t>
            </a:r>
            <a:r>
              <a:rPr lang="fr-BE" baseline="0" dirty="0" smtClean="0"/>
              <a:t> of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purchased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concentrated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per hectares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15 </a:t>
            </a:r>
            <a:r>
              <a:rPr lang="fr-BE" baseline="0" dirty="0" err="1" smtClean="0"/>
              <a:t>varibles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</a:t>
            </a:r>
          </a:p>
          <a:p>
            <a:r>
              <a:rPr lang="fr-BE" baseline="0" dirty="0" smtClean="0"/>
              <a:t>(image pour chaque mot)</a:t>
            </a:r>
          </a:p>
          <a:p>
            <a:r>
              <a:rPr lang="fr-BE" baseline="0" dirty="0" smtClean="0"/>
              <a:t>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production per hectare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per </a:t>
            </a:r>
            <a:r>
              <a:rPr lang="fr-BE" baseline="0" dirty="0" err="1" smtClean="0"/>
              <a:t>cows</a:t>
            </a:r>
            <a:endParaRPr lang="fr-BE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BE" baseline="0" dirty="0" smtClean="0"/>
              <a:t>So a total of </a:t>
            </a:r>
            <a:r>
              <a:rPr lang="fr-BE" baseline="0" dirty="0" err="1" smtClean="0"/>
              <a:t>fifteen</a:t>
            </a:r>
            <a:r>
              <a:rPr lang="fr-BE" baseline="0" dirty="0" smtClean="0"/>
              <a:t> variables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BE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BE" baseline="0" dirty="0" smtClean="0"/>
              <a:t>(refaire un beau </a:t>
            </a:r>
            <a:r>
              <a:rPr lang="fr-BE" baseline="0" dirty="0" err="1" smtClean="0"/>
              <a:t>grpahe</a:t>
            </a:r>
            <a:r>
              <a:rPr lang="fr-BE" baseline="0" dirty="0" smtClean="0"/>
              <a:t> d’ACP avec les noms en anglais)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702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Information</a:t>
            </a:r>
            <a:r>
              <a:rPr lang="fr-BE" baseline="0" dirty="0" smtClean="0"/>
              <a:t> about </a:t>
            </a:r>
            <a:r>
              <a:rPr lang="fr-BE" baseline="0" dirty="0" err="1" smtClean="0"/>
              <a:t>meadow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hay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grass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 (1st or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cut</a:t>
            </a:r>
            <a:r>
              <a:rPr lang="fr-BE" baseline="0" dirty="0" smtClean="0"/>
              <a:t>),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N </a:t>
            </a:r>
            <a:r>
              <a:rPr lang="fr-BE" baseline="0" dirty="0" err="1" smtClean="0"/>
              <a:t>fertilizer</a:t>
            </a:r>
            <a:r>
              <a:rPr lang="fr-BE" baseline="0" dirty="0" smtClean="0"/>
              <a:t> of corn </a:t>
            </a:r>
            <a:r>
              <a:rPr lang="fr-BE" baseline="0" dirty="0" err="1" smtClean="0"/>
              <a:t>silage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purchased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concentrated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per hectares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15 </a:t>
            </a:r>
            <a:r>
              <a:rPr lang="fr-BE" baseline="0" dirty="0" err="1" smtClean="0"/>
              <a:t>varibles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</a:t>
            </a:r>
          </a:p>
          <a:p>
            <a:r>
              <a:rPr lang="fr-BE" baseline="0" dirty="0" smtClean="0"/>
              <a:t>(image pour chaque mot)</a:t>
            </a:r>
          </a:p>
          <a:p>
            <a:r>
              <a:rPr lang="fr-BE" baseline="0" dirty="0" smtClean="0"/>
              <a:t>And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cows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production per hectare and </a:t>
            </a:r>
            <a:r>
              <a:rPr lang="fr-BE" baseline="0" dirty="0" err="1" smtClean="0"/>
              <a:t>milk</a:t>
            </a:r>
            <a:r>
              <a:rPr lang="fr-BE" baseline="0" dirty="0" smtClean="0"/>
              <a:t> per </a:t>
            </a:r>
            <a:r>
              <a:rPr lang="fr-BE" baseline="0" dirty="0" err="1" smtClean="0"/>
              <a:t>cows</a:t>
            </a:r>
            <a:endParaRPr lang="fr-BE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BE" baseline="0" dirty="0" smtClean="0"/>
              <a:t>So a total of </a:t>
            </a:r>
            <a:r>
              <a:rPr lang="fr-BE" baseline="0" dirty="0" err="1" smtClean="0"/>
              <a:t>fifteen</a:t>
            </a:r>
            <a:r>
              <a:rPr lang="fr-BE" baseline="0" dirty="0" smtClean="0"/>
              <a:t> variables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a ACP.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BE" baseline="0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BE" baseline="0" dirty="0" smtClean="0"/>
              <a:t>(refaire un beau </a:t>
            </a:r>
            <a:r>
              <a:rPr lang="fr-BE" baseline="0" dirty="0" err="1" smtClean="0"/>
              <a:t>grpahe</a:t>
            </a:r>
            <a:r>
              <a:rPr lang="fr-BE" baseline="0" dirty="0" smtClean="0"/>
              <a:t> d’ACP avec les noms en anglais)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3911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Constant</a:t>
            </a:r>
            <a:r>
              <a:rPr lang="fr-BE" baseline="0" dirty="0" smtClean="0"/>
              <a:t> =&gt; </a:t>
            </a:r>
            <a:r>
              <a:rPr lang="fr-BE" baseline="0" dirty="0" err="1" smtClean="0"/>
              <a:t>sd</a:t>
            </a:r>
            <a:r>
              <a:rPr lang="fr-BE" baseline="0" dirty="0" smtClean="0"/>
              <a:t> &lt; 20% of </a:t>
            </a:r>
            <a:r>
              <a:rPr lang="fr-BE" baseline="0" dirty="0" err="1" smtClean="0"/>
              <a:t>extreme</a:t>
            </a:r>
            <a:r>
              <a:rPr lang="fr-BE" baseline="0" dirty="0" smtClean="0"/>
              <a:t> value of intensification index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92DB-A59B-4396-AEDC-78137AA3E19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43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6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697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99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28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71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644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425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44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80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341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066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872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118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847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39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663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2B6B-5B03-4C76-B4FF-E04EEBACEABA}" type="datetimeFigureOut">
              <a:rPr lang="fr-BE" smtClean="0"/>
              <a:t>22/08/2019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21A27-DA8A-4674-ABEB-63839CD3056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5862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0322" y="1931437"/>
            <a:ext cx="8144134" cy="2873828"/>
          </a:xfrm>
        </p:spPr>
        <p:txBody>
          <a:bodyPr/>
          <a:lstStyle/>
          <a:p>
            <a:r>
              <a:rPr lang="en-US" sz="3200" dirty="0"/>
              <a:t>Successful economic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management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differs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between </a:t>
            </a:r>
            <a:r>
              <a:rPr lang="en-US" sz="32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intensive and extensive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dairy </a:t>
            </a:r>
            <a:r>
              <a:rPr lang="en-US" sz="3200" dirty="0"/>
              <a:t>producers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265" y="4394039"/>
            <a:ext cx="8591191" cy="2174712"/>
          </a:xfrm>
        </p:spPr>
        <p:txBody>
          <a:bodyPr>
            <a:normAutofit/>
          </a:bodyPr>
          <a:lstStyle/>
          <a:p>
            <a:r>
              <a:rPr lang="en-US" dirty="0"/>
              <a:t>A.-C. </a:t>
            </a:r>
            <a:r>
              <a:rPr lang="en-US" dirty="0" smtClean="0"/>
              <a:t>Dalcq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Y. </a:t>
            </a:r>
            <a:r>
              <a:rPr lang="en-US" dirty="0" smtClean="0"/>
              <a:t>Beckers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B. </a:t>
            </a:r>
            <a:r>
              <a:rPr lang="en-US" dirty="0" smtClean="0"/>
              <a:t>Wyzen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E. </a:t>
            </a:r>
            <a:r>
              <a:rPr lang="en-US" dirty="0" smtClean="0"/>
              <a:t>Reding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smtClean="0"/>
              <a:t>Delhez</a:t>
            </a:r>
            <a:r>
              <a:rPr lang="en-US" baseline="30000" dirty="0" smtClean="0"/>
              <a:t>3</a:t>
            </a:r>
            <a:r>
              <a:rPr lang="en-US" dirty="0" smtClean="0"/>
              <a:t>, </a:t>
            </a:r>
            <a:r>
              <a:rPr lang="en-US" dirty="0"/>
              <a:t>H. </a:t>
            </a:r>
            <a:r>
              <a:rPr lang="en-US" dirty="0" smtClean="0"/>
              <a:t>Soyeurt</a:t>
            </a:r>
            <a:r>
              <a:rPr lang="en-US" baseline="30000" dirty="0" smtClean="0"/>
              <a:t>1</a:t>
            </a:r>
          </a:p>
          <a:p>
            <a:endParaRPr lang="en-US" baseline="30000" dirty="0"/>
          </a:p>
          <a:p>
            <a:pPr>
              <a:spcBef>
                <a:spcPts val="0"/>
              </a:spcBef>
            </a:pPr>
            <a:r>
              <a:rPr lang="fr-BE" sz="1400" baseline="30000" dirty="0" smtClean="0"/>
              <a:t>1</a:t>
            </a:r>
            <a:r>
              <a:rPr lang="fr-BE" sz="1400" dirty="0" smtClean="0"/>
              <a:t>ULg-GXABT, Passage </a:t>
            </a:r>
            <a:r>
              <a:rPr lang="fr-BE" sz="1400" dirty="0"/>
              <a:t>des Déportés 2, 5030 Gembloux, </a:t>
            </a:r>
            <a:r>
              <a:rPr lang="fr-BE" sz="1400" dirty="0" err="1"/>
              <a:t>Belgium</a:t>
            </a:r>
            <a:endParaRPr lang="fr-BE" sz="1400" dirty="0"/>
          </a:p>
          <a:p>
            <a:pPr>
              <a:spcBef>
                <a:spcPts val="0"/>
              </a:spcBef>
            </a:pPr>
            <a:r>
              <a:rPr lang="fr-BE" sz="1400" baseline="30000" dirty="0" smtClean="0"/>
              <a:t>2</a:t>
            </a:r>
            <a:r>
              <a:rPr lang="fr-BE" sz="1400" dirty="0" smtClean="0"/>
              <a:t> </a:t>
            </a:r>
            <a:r>
              <a:rPr lang="fr-BE" sz="1400" dirty="0"/>
              <a:t>AWE, Rue des Champs Elysées 4, 5590 Ciney, </a:t>
            </a:r>
            <a:r>
              <a:rPr lang="fr-BE" sz="1400" dirty="0" err="1"/>
              <a:t>Belgium</a:t>
            </a:r>
            <a:endParaRPr lang="fr-BE" sz="1400" dirty="0"/>
          </a:p>
          <a:p>
            <a:pPr>
              <a:spcBef>
                <a:spcPts val="0"/>
              </a:spcBef>
            </a:pPr>
            <a:r>
              <a:rPr lang="en-US" sz="1400" baseline="30000" dirty="0" smtClean="0"/>
              <a:t>3</a:t>
            </a:r>
            <a:r>
              <a:rPr lang="en-US" sz="1400" dirty="0" smtClean="0"/>
              <a:t> </a:t>
            </a:r>
            <a:r>
              <a:rPr lang="en-US" sz="1400" dirty="0"/>
              <a:t>National Fund for Scientific Research (FNR-FNRS), rue </a:t>
            </a:r>
            <a:r>
              <a:rPr lang="en-US" sz="1400" dirty="0" err="1"/>
              <a:t>d’Egmont</a:t>
            </a:r>
            <a:r>
              <a:rPr lang="en-US" sz="1400" dirty="0"/>
              <a:t> 5, 1000 </a:t>
            </a:r>
            <a:r>
              <a:rPr lang="en-US" sz="1400" dirty="0" err="1"/>
              <a:t>Bruxelles</a:t>
            </a:r>
            <a:endParaRPr lang="fr-BE" sz="1400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56" y="200269"/>
            <a:ext cx="3078956" cy="1281833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  <a:ln w="38100" cap="sq">
            <a:solidFill>
              <a:srgbClr val="FFA345">
                <a:alpha val="62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6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Method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08341"/>
              </p:ext>
            </p:extLst>
          </p:nvPr>
        </p:nvGraphicFramePr>
        <p:xfrm>
          <a:off x="261938" y="1293697"/>
          <a:ext cx="11758612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61938" y="4549676"/>
            <a:ext cx="3433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400" dirty="0" err="1" smtClean="0"/>
              <a:t>Creation</a:t>
            </a:r>
            <a:r>
              <a:rPr lang="fr-BE" sz="2400" dirty="0" smtClean="0"/>
              <a:t> of intensification index</a:t>
            </a:r>
          </a:p>
          <a:p>
            <a:pPr marL="285750" indent="-285750">
              <a:buFontTx/>
              <a:buChar char="-"/>
            </a:pPr>
            <a:endParaRPr lang="fr-BE" sz="2400" dirty="0" smtClean="0"/>
          </a:p>
          <a:p>
            <a:pPr marL="285750" indent="-285750">
              <a:buFontTx/>
              <a:buChar char="-"/>
            </a:pPr>
            <a:r>
              <a:rPr lang="fr-BE" sz="2400" dirty="0" smtClean="0"/>
              <a:t>Constant </a:t>
            </a:r>
            <a:r>
              <a:rPr lang="fr-BE" sz="2400" dirty="0" err="1" smtClean="0"/>
              <a:t>farms</a:t>
            </a:r>
            <a:r>
              <a:rPr lang="fr-BE" sz="2400" dirty="0" smtClean="0"/>
              <a:t> </a:t>
            </a:r>
            <a:r>
              <a:rPr lang="fr-BE" sz="2400" dirty="0" err="1" smtClean="0"/>
              <a:t>regarding</a:t>
            </a:r>
            <a:r>
              <a:rPr lang="fr-BE" sz="2400" dirty="0" smtClean="0"/>
              <a:t> intensification </a:t>
            </a:r>
            <a:r>
              <a:rPr lang="fr-BE" sz="2400" dirty="0" err="1" smtClean="0"/>
              <a:t>kept</a:t>
            </a:r>
            <a:endParaRPr lang="fr-BE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424363" y="4549676"/>
            <a:ext cx="3433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 smtClean="0"/>
              <a:t>4 groups of </a:t>
            </a:r>
            <a:r>
              <a:rPr lang="fr-BE" sz="2400" dirty="0" err="1" smtClean="0"/>
              <a:t>level</a:t>
            </a:r>
            <a:r>
              <a:rPr lang="fr-BE" sz="2400" dirty="0" smtClean="0"/>
              <a:t> of revenue</a:t>
            </a:r>
          </a:p>
          <a:p>
            <a:pPr algn="ctr"/>
            <a:endParaRPr lang="fr-BE" sz="2400" dirty="0" smtClean="0"/>
          </a:p>
          <a:p>
            <a:pPr algn="ctr"/>
            <a:r>
              <a:rPr lang="fr-BE" sz="2400" dirty="0" smtClean="0"/>
              <a:t>Q25% = 25000€</a:t>
            </a:r>
          </a:p>
          <a:p>
            <a:pPr algn="ctr"/>
            <a:r>
              <a:rPr lang="fr-BE" sz="2400" dirty="0" smtClean="0"/>
              <a:t>Q50% = 35000€</a:t>
            </a:r>
          </a:p>
          <a:p>
            <a:pPr algn="ctr"/>
            <a:r>
              <a:rPr lang="fr-BE" sz="2400" dirty="0" smtClean="0"/>
              <a:t>Q75% = 55000€</a:t>
            </a:r>
            <a:endParaRPr lang="fr-BE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8420100" y="4549676"/>
            <a:ext cx="37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err="1" smtClean="0"/>
              <a:t>Generalised</a:t>
            </a:r>
            <a:r>
              <a:rPr lang="fr-BE" sz="2400" dirty="0" smtClean="0"/>
              <a:t> </a:t>
            </a:r>
            <a:r>
              <a:rPr lang="fr-BE" sz="2400" dirty="0" err="1" smtClean="0"/>
              <a:t>linear</a:t>
            </a:r>
            <a:r>
              <a:rPr lang="fr-BE" sz="2400" dirty="0" smtClean="0"/>
              <a:t> </a:t>
            </a:r>
            <a:r>
              <a:rPr lang="fr-BE" sz="2400" dirty="0" err="1" smtClean="0"/>
              <a:t>models</a:t>
            </a:r>
            <a:endParaRPr lang="fr-BE" sz="2400" dirty="0" smtClean="0"/>
          </a:p>
          <a:p>
            <a:pPr marL="285750" indent="-285750" algn="r">
              <a:buFontTx/>
              <a:buChar char="-"/>
            </a:pPr>
            <a:endParaRPr lang="fr-BE" sz="2400" dirty="0" smtClean="0"/>
          </a:p>
          <a:p>
            <a:pPr algn="r"/>
            <a:r>
              <a:rPr lang="fr-BE" sz="2400" dirty="0"/>
              <a:t> </a:t>
            </a:r>
            <a:r>
              <a:rPr lang="fr-BE" sz="2400" dirty="0" err="1" smtClean="0"/>
              <a:t>effect</a:t>
            </a:r>
            <a:r>
              <a:rPr lang="fr-BE" sz="2400" dirty="0" smtClean="0"/>
              <a:t> = revenue</a:t>
            </a:r>
          </a:p>
          <a:p>
            <a:pPr algn="r"/>
            <a:endParaRPr lang="fr-BE" sz="2400" dirty="0"/>
          </a:p>
          <a:p>
            <a:pPr algn="r"/>
            <a:r>
              <a:rPr lang="fr-BE" sz="2400" dirty="0" smtClean="0"/>
              <a:t>/ intensification group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286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678531"/>
              </p:ext>
            </p:extLst>
          </p:nvPr>
        </p:nvGraphicFramePr>
        <p:xfrm>
          <a:off x="2347594" y="1940312"/>
          <a:ext cx="7130944" cy="491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Method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2" y="2853212"/>
            <a:ext cx="3955892" cy="264605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868" y="2853212"/>
            <a:ext cx="4182560" cy="26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8119"/>
              </p:ext>
            </p:extLst>
          </p:nvPr>
        </p:nvGraphicFramePr>
        <p:xfrm>
          <a:off x="2347594" y="1940312"/>
          <a:ext cx="7130944" cy="491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b="7407"/>
          <a:stretch/>
        </p:blipFill>
        <p:spPr>
          <a:xfrm>
            <a:off x="4815734" y="2126418"/>
            <a:ext cx="1624080" cy="19091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Method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70" y="5715861"/>
            <a:ext cx="1713237" cy="114596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4" y="5715861"/>
            <a:ext cx="1827422" cy="11421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1"/>
          <a:stretch/>
        </p:blipFill>
        <p:spPr>
          <a:xfrm>
            <a:off x="2402658" y="3853827"/>
            <a:ext cx="1357837" cy="18089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b="7407"/>
          <a:stretch/>
        </p:blipFill>
        <p:spPr>
          <a:xfrm>
            <a:off x="4815734" y="3824704"/>
            <a:ext cx="1624080" cy="190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8119"/>
              </p:ext>
            </p:extLst>
          </p:nvPr>
        </p:nvGraphicFramePr>
        <p:xfrm>
          <a:off x="2347594" y="1940312"/>
          <a:ext cx="7130944" cy="491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b="7407"/>
          <a:stretch/>
        </p:blipFill>
        <p:spPr>
          <a:xfrm>
            <a:off x="5139584" y="-221112"/>
            <a:ext cx="1165966" cy="13706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Method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70" y="5715861"/>
            <a:ext cx="1713237" cy="114596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64" y="5715861"/>
            <a:ext cx="1827422" cy="11421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1"/>
          <a:stretch/>
        </p:blipFill>
        <p:spPr>
          <a:xfrm>
            <a:off x="3488083" y="622721"/>
            <a:ext cx="1007292" cy="13419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3" b="7407"/>
          <a:stretch/>
        </p:blipFill>
        <p:spPr>
          <a:xfrm>
            <a:off x="5139584" y="622721"/>
            <a:ext cx="1165966" cy="13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management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170555" y="642382"/>
            <a:ext cx="2633392" cy="2195517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36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92" y="3972641"/>
            <a:ext cx="3650166" cy="2737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81177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605030" y="2019888"/>
            <a:ext cx="1559169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35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92" y="3972641"/>
            <a:ext cx="3650166" cy="2737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181177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/>
          <p:cNvSpPr/>
          <p:nvPr/>
        </p:nvSpPr>
        <p:spPr>
          <a:xfrm rot="3727986" flipV="1">
            <a:off x="8102680" y="1501880"/>
            <a:ext cx="922907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53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3879084" y="0"/>
            <a:ext cx="2988895" cy="25155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277776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 rot="1042508">
            <a:off x="8659912" y="1489332"/>
            <a:ext cx="1559169" cy="54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89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3879084" y="0"/>
            <a:ext cx="2988895" cy="25155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277776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 rot="1042508">
            <a:off x="8332211" y="1163111"/>
            <a:ext cx="446037" cy="73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4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92" y="4392247"/>
            <a:ext cx="2901095" cy="2175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917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Dairy</a:t>
            </a:r>
            <a:r>
              <a:rPr lang="fr-BE" dirty="0" smtClean="0"/>
              <a:t> </a:t>
            </a:r>
            <a:r>
              <a:rPr lang="fr-BE" dirty="0" err="1" smtClean="0"/>
              <a:t>farms</a:t>
            </a:r>
            <a:r>
              <a:rPr lang="fr-BE" dirty="0" smtClean="0"/>
              <a:t> in 20 </a:t>
            </a:r>
            <a:r>
              <a:rPr lang="fr-BE" dirty="0" err="1" smtClean="0"/>
              <a:t>years</a:t>
            </a:r>
            <a:r>
              <a:rPr lang="fr-BE" dirty="0" smtClean="0"/>
              <a:t>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0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92" y="4392247"/>
            <a:ext cx="2901095" cy="2175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0812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 rot="1929548">
            <a:off x="8622595" y="1366899"/>
            <a:ext cx="1580219" cy="82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96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92" y="4392247"/>
            <a:ext cx="2901095" cy="2175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0812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 rot="17043098" flipV="1">
            <a:off x="7903666" y="1590906"/>
            <a:ext cx="1195814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01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92" y="4392247"/>
            <a:ext cx="2901095" cy="2175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901628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/>
          <p:cNvSpPr/>
          <p:nvPr/>
        </p:nvSpPr>
        <p:spPr>
          <a:xfrm rot="20365225" flipV="1">
            <a:off x="8643846" y="1901429"/>
            <a:ext cx="1451457" cy="51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3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892" y="4392247"/>
            <a:ext cx="2901095" cy="21758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901628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Rectangle 12"/>
          <p:cNvSpPr/>
          <p:nvPr/>
        </p:nvSpPr>
        <p:spPr>
          <a:xfrm rot="4467855">
            <a:off x="7924649" y="1632517"/>
            <a:ext cx="1278973" cy="67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06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sp>
        <p:nvSpPr>
          <p:cNvPr id="10" name="Flèche courbée vers le haut 9"/>
          <p:cNvSpPr/>
          <p:nvPr/>
        </p:nvSpPr>
        <p:spPr>
          <a:xfrm>
            <a:off x="8601351" y="5800221"/>
            <a:ext cx="2635319" cy="910046"/>
          </a:xfrm>
          <a:prstGeom prst="curvedUpArrow">
            <a:avLst>
              <a:gd name="adj1" fmla="val 15300"/>
              <a:gd name="adj2" fmla="val 58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81785" y="5062654"/>
            <a:ext cx="18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>
                <a:solidFill>
                  <a:srgbClr val="FFC000"/>
                </a:solidFill>
              </a:rPr>
              <a:t>culling</a:t>
            </a:r>
            <a:endParaRPr lang="fr-BE" sz="3600" dirty="0">
              <a:solidFill>
                <a:srgbClr val="FFC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45212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 flipV="1">
            <a:off x="8643846" y="1901429"/>
            <a:ext cx="1451457" cy="51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sp>
        <p:nvSpPr>
          <p:cNvPr id="10" name="Flèche courbée vers le haut 9"/>
          <p:cNvSpPr/>
          <p:nvPr/>
        </p:nvSpPr>
        <p:spPr>
          <a:xfrm>
            <a:off x="8601351" y="5800221"/>
            <a:ext cx="2635319" cy="910046"/>
          </a:xfrm>
          <a:prstGeom prst="curvedUpArrow">
            <a:avLst>
              <a:gd name="adj1" fmla="val 15300"/>
              <a:gd name="adj2" fmla="val 58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381785" y="5062654"/>
            <a:ext cx="18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>
                <a:solidFill>
                  <a:srgbClr val="FFC000"/>
                </a:solidFill>
              </a:rPr>
              <a:t>culling</a:t>
            </a:r>
            <a:endParaRPr lang="fr-BE" sz="3600" dirty="0">
              <a:solidFill>
                <a:srgbClr val="FFC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145212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13"/>
          <p:cNvSpPr/>
          <p:nvPr/>
        </p:nvSpPr>
        <p:spPr>
          <a:xfrm rot="8421555" flipV="1">
            <a:off x="9579456" y="2222039"/>
            <a:ext cx="475597" cy="55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66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859297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lèche courbée vers le haut 14"/>
          <p:cNvSpPr/>
          <p:nvPr/>
        </p:nvSpPr>
        <p:spPr>
          <a:xfrm>
            <a:off x="8601351" y="5800221"/>
            <a:ext cx="2635319" cy="910046"/>
          </a:xfrm>
          <a:prstGeom prst="curvedUpArrow">
            <a:avLst>
              <a:gd name="adj1" fmla="val 15300"/>
              <a:gd name="adj2" fmla="val 58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81785" y="5062654"/>
            <a:ext cx="18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>
                <a:solidFill>
                  <a:srgbClr val="FFC000"/>
                </a:solidFill>
              </a:rPr>
              <a:t>culling</a:t>
            </a:r>
            <a:endParaRPr lang="fr-BE" sz="36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720651" flipV="1">
            <a:off x="8633600" y="1482373"/>
            <a:ext cx="1451457" cy="51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72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>
          <a:xfrm>
            <a:off x="2127871" y="267629"/>
            <a:ext cx="7116490" cy="6442637"/>
          </a:xfrm>
          <a:prstGeom prst="donut">
            <a:avLst>
              <a:gd name="adj" fmla="val 2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Arc plein 6"/>
          <p:cNvSpPr/>
          <p:nvPr/>
        </p:nvSpPr>
        <p:spPr>
          <a:xfrm rot="6972880">
            <a:off x="3921557" y="2428320"/>
            <a:ext cx="3882403" cy="4110546"/>
          </a:xfrm>
          <a:prstGeom prst="blockArc">
            <a:avLst>
              <a:gd name="adj1" fmla="val 9111670"/>
              <a:gd name="adj2" fmla="val 20119456"/>
              <a:gd name="adj3" fmla="val 5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Results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>management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16996" r="18920"/>
          <a:stretch/>
        </p:blipFill>
        <p:spPr>
          <a:xfrm>
            <a:off x="4470100" y="2052569"/>
            <a:ext cx="2034302" cy="1696042"/>
          </a:xfrm>
          <a:prstGeom prst="roundRect">
            <a:avLst>
              <a:gd name="adj" fmla="val 1026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Arc plein 2"/>
          <p:cNvSpPr/>
          <p:nvPr/>
        </p:nvSpPr>
        <p:spPr>
          <a:xfrm rot="16450518">
            <a:off x="3201163" y="170784"/>
            <a:ext cx="5698752" cy="6893436"/>
          </a:xfrm>
          <a:prstGeom prst="blockArc">
            <a:avLst>
              <a:gd name="adj1" fmla="val 10800000"/>
              <a:gd name="adj2" fmla="val 21316469"/>
              <a:gd name="adj3" fmla="val 39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28740" b="39512"/>
          <a:stretch/>
        </p:blipFill>
        <p:spPr>
          <a:xfrm>
            <a:off x="4540247" y="181077"/>
            <a:ext cx="1964155" cy="165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Bouée 7"/>
          <p:cNvSpPr/>
          <p:nvPr/>
        </p:nvSpPr>
        <p:spPr>
          <a:xfrm>
            <a:off x="1637216" y="-56825"/>
            <a:ext cx="8276218" cy="6914825"/>
          </a:xfrm>
          <a:prstGeom prst="donut">
            <a:avLst>
              <a:gd name="adj" fmla="val 1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147610" y="2665141"/>
            <a:ext cx="168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dirty="0" smtClean="0">
                <a:solidFill>
                  <a:srgbClr val="FFC000"/>
                </a:solidFill>
              </a:rPr>
              <a:t>…</a:t>
            </a:r>
            <a:endParaRPr lang="fr-BE" sz="6600" dirty="0">
              <a:solidFill>
                <a:srgbClr val="FFC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859297"/>
              </p:ext>
            </p:extLst>
          </p:nvPr>
        </p:nvGraphicFramePr>
        <p:xfrm>
          <a:off x="7161620" y="238056"/>
          <a:ext cx="503037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Flèche courbée vers le haut 14"/>
          <p:cNvSpPr/>
          <p:nvPr/>
        </p:nvSpPr>
        <p:spPr>
          <a:xfrm>
            <a:off x="8601351" y="5800221"/>
            <a:ext cx="2635319" cy="910046"/>
          </a:xfrm>
          <a:prstGeom prst="curvedUpArrow">
            <a:avLst>
              <a:gd name="adj1" fmla="val 15300"/>
              <a:gd name="adj2" fmla="val 5894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381785" y="5062654"/>
            <a:ext cx="18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err="1" smtClean="0">
                <a:solidFill>
                  <a:srgbClr val="FFC000"/>
                </a:solidFill>
              </a:rPr>
              <a:t>culling</a:t>
            </a:r>
            <a:endParaRPr lang="fr-BE" sz="3600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7480830" flipV="1">
            <a:off x="8151352" y="1466988"/>
            <a:ext cx="678989" cy="53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33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Differentiated</a:t>
            </a:r>
            <a:r>
              <a:rPr lang="fr-BE" dirty="0" smtClean="0"/>
              <a:t> management </a:t>
            </a:r>
            <a:r>
              <a:rPr lang="fr-BE" dirty="0" err="1" smtClean="0"/>
              <a:t>beween</a:t>
            </a:r>
            <a:r>
              <a:rPr lang="fr-BE" dirty="0" smtClean="0"/>
              <a:t> </a:t>
            </a:r>
            <a:r>
              <a:rPr lang="fr-BE" dirty="0" err="1" smtClean="0"/>
              <a:t>dairy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166" y="2008187"/>
            <a:ext cx="7281117" cy="48498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42" y="3790950"/>
            <a:ext cx="1352421" cy="1014316"/>
          </a:xfrm>
          <a:prstGeom prst="roundRect">
            <a:avLst>
              <a:gd name="adj" fmla="val 1333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04" y="3657191"/>
            <a:ext cx="3078956" cy="1281833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  <a:ln w="38100" cap="sq">
            <a:solidFill>
              <a:srgbClr val="FFA345">
                <a:alpha val="62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302" y="5245051"/>
            <a:ext cx="2067358" cy="1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564" y="2926070"/>
            <a:ext cx="5358848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Well</a:t>
            </a:r>
            <a:r>
              <a:rPr lang="fr-BE" dirty="0" smtClean="0"/>
              <a:t>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dairy</a:t>
            </a:r>
            <a:r>
              <a:rPr lang="fr-BE" dirty="0" smtClean="0"/>
              <a:t> </a:t>
            </a:r>
            <a:r>
              <a:rPr lang="fr-BE" dirty="0" err="1" smtClean="0"/>
              <a:t>farms</a:t>
            </a:r>
            <a:r>
              <a:rPr lang="fr-BE" dirty="0" smtClean="0"/>
              <a:t> </a:t>
            </a:r>
            <a:r>
              <a:rPr lang="fr-BE" dirty="0" err="1" smtClean="0"/>
              <a:t>appearance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1201"/>
            <a:ext cx="5707896" cy="33249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60" y="2611201"/>
            <a:ext cx="6269977" cy="33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20348"/>
              </p:ext>
            </p:extLst>
          </p:nvPr>
        </p:nvGraphicFramePr>
        <p:xfrm>
          <a:off x="869950" y="2110316"/>
          <a:ext cx="10426700" cy="4538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8700"/>
                <a:gridCol w="6858000"/>
              </a:tblGrid>
              <a:tr h="1089152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What</a:t>
                      </a:r>
                      <a:r>
                        <a:rPr lang="fr-BE" sz="2400" dirty="0" smtClean="0"/>
                        <a:t>?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baseline="0" dirty="0" smtClean="0"/>
                        <a:t>342 </a:t>
                      </a:r>
                      <a:r>
                        <a:rPr lang="fr-BE" sz="2400" dirty="0" err="1" smtClean="0"/>
                        <a:t>Accountings</a:t>
                      </a:r>
                      <a:r>
                        <a:rPr lang="fr-BE" sz="2400" baseline="0" dirty="0" smtClean="0"/>
                        <a:t> </a:t>
                      </a:r>
                      <a:r>
                        <a:rPr lang="fr-BE" sz="2400" baseline="0" dirty="0" err="1" smtClean="0"/>
                        <a:t>realised</a:t>
                      </a:r>
                      <a:r>
                        <a:rPr lang="fr-BE" sz="2400" baseline="0" dirty="0" smtClean="0"/>
                        <a:t> by </a:t>
                      </a:r>
                      <a:r>
                        <a:rPr lang="fr-BE" sz="2400" baseline="0" dirty="0" err="1" smtClean="0"/>
                        <a:t>Walloon</a:t>
                      </a:r>
                      <a:r>
                        <a:rPr lang="fr-BE" sz="2400" baseline="0" dirty="0" smtClean="0"/>
                        <a:t> Association of </a:t>
                      </a:r>
                      <a:r>
                        <a:rPr lang="fr-BE" sz="2400" baseline="0" dirty="0" err="1" smtClean="0"/>
                        <a:t>Breeding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017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Who</a:t>
                      </a:r>
                      <a:r>
                        <a:rPr lang="fr-BE" sz="2400" dirty="0" smtClean="0"/>
                        <a:t>?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Farms</a:t>
                      </a:r>
                      <a:r>
                        <a:rPr lang="fr-BE" sz="2400" dirty="0" smtClean="0"/>
                        <a:t> </a:t>
                      </a:r>
                      <a:r>
                        <a:rPr lang="fr-BE" sz="2400" dirty="0" err="1" smtClean="0"/>
                        <a:t>with</a:t>
                      </a:r>
                      <a:r>
                        <a:rPr lang="fr-BE" sz="2400" dirty="0" smtClean="0"/>
                        <a:t> </a:t>
                      </a:r>
                      <a:r>
                        <a:rPr lang="fr-BE" sz="2400" dirty="0" err="1" smtClean="0"/>
                        <a:t>dairy</a:t>
                      </a:r>
                      <a:r>
                        <a:rPr lang="fr-BE" sz="2400" dirty="0" smtClean="0"/>
                        <a:t> </a:t>
                      </a:r>
                      <a:r>
                        <a:rPr lang="fr-BE" sz="2400" dirty="0" err="1" smtClean="0"/>
                        <a:t>activity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5932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Where</a:t>
                      </a:r>
                      <a:r>
                        <a:rPr lang="fr-BE" sz="2400" dirty="0" smtClean="0"/>
                        <a:t>?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Wallonia</a:t>
                      </a:r>
                      <a:r>
                        <a:rPr lang="fr-BE" sz="2400" dirty="0" smtClean="0"/>
                        <a:t> (</a:t>
                      </a:r>
                      <a:r>
                        <a:rPr lang="fr-BE" sz="2400" dirty="0" err="1" smtClean="0"/>
                        <a:t>Southern</a:t>
                      </a:r>
                      <a:r>
                        <a:rPr lang="fr-BE" sz="2400" baseline="0" dirty="0" smtClean="0"/>
                        <a:t> part of </a:t>
                      </a:r>
                      <a:r>
                        <a:rPr lang="fr-BE" sz="2400" baseline="0" dirty="0" err="1" smtClean="0"/>
                        <a:t>Belgium</a:t>
                      </a:r>
                      <a:r>
                        <a:rPr lang="fr-BE" sz="2400" baseline="0" dirty="0" smtClean="0"/>
                        <a:t>)</a:t>
                      </a:r>
                    </a:p>
                    <a:p>
                      <a:pPr algn="ctr"/>
                      <a:endParaRPr lang="fr-BE" sz="2400" baseline="0" dirty="0" smtClean="0"/>
                    </a:p>
                    <a:p>
                      <a:pPr algn="ctr"/>
                      <a:r>
                        <a:rPr lang="fr-BE" sz="2400" baseline="0" dirty="0" err="1" smtClean="0"/>
                        <a:t>Temperate</a:t>
                      </a:r>
                      <a:r>
                        <a:rPr lang="fr-BE" sz="2400" baseline="0" dirty="0" smtClean="0"/>
                        <a:t> </a:t>
                      </a:r>
                      <a:r>
                        <a:rPr lang="fr-BE" sz="2400" baseline="0" dirty="0" err="1" smtClean="0"/>
                        <a:t>region</a:t>
                      </a:r>
                      <a:r>
                        <a:rPr lang="fr-BE" sz="2400" baseline="0" dirty="0" smtClean="0"/>
                        <a:t>, existence of </a:t>
                      </a:r>
                      <a:r>
                        <a:rPr lang="fr-BE" sz="2400" baseline="0" dirty="0" err="1" smtClean="0"/>
                        <a:t>different</a:t>
                      </a:r>
                      <a:r>
                        <a:rPr lang="fr-BE" sz="2400" baseline="0" dirty="0" smtClean="0"/>
                        <a:t> </a:t>
                      </a:r>
                      <a:r>
                        <a:rPr lang="fr-BE" sz="2400" baseline="0" dirty="0" err="1" smtClean="0"/>
                        <a:t>geopedologic</a:t>
                      </a:r>
                      <a:r>
                        <a:rPr lang="fr-BE" sz="2400" baseline="0" dirty="0" smtClean="0"/>
                        <a:t> </a:t>
                      </a:r>
                      <a:r>
                        <a:rPr lang="fr-BE" sz="2400" baseline="0" dirty="0" err="1" smtClean="0"/>
                        <a:t>contexts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017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When</a:t>
                      </a:r>
                      <a:r>
                        <a:rPr lang="fr-BE" sz="2400" dirty="0" smtClean="0"/>
                        <a:t>?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2014-2017 =&gt; </a:t>
                      </a:r>
                      <a:r>
                        <a:rPr lang="fr-BE" sz="2400" dirty="0" err="1" smtClean="0"/>
                        <a:t>Mean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017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Why</a:t>
                      </a:r>
                      <a:r>
                        <a:rPr lang="fr-BE" sz="2400" dirty="0" smtClean="0"/>
                        <a:t>?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Field data</a:t>
                      </a:r>
                      <a:endParaRPr lang="fr-BE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Material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37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Method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786799"/>
              </p:ext>
            </p:extLst>
          </p:nvPr>
        </p:nvGraphicFramePr>
        <p:xfrm>
          <a:off x="261938" y="1293697"/>
          <a:ext cx="11758612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61938" y="4629150"/>
            <a:ext cx="3471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2400" dirty="0" err="1" smtClean="0"/>
              <a:t>Creation</a:t>
            </a:r>
            <a:r>
              <a:rPr lang="fr-BE" sz="2400" dirty="0" smtClean="0"/>
              <a:t> of intensification index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925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Creation</a:t>
            </a:r>
            <a:r>
              <a:rPr lang="fr-BE" dirty="0" smtClean="0"/>
              <a:t> of intensification index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758855"/>
            <a:ext cx="3713923" cy="240268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1745758"/>
            <a:ext cx="3238500" cy="2428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" b="5278"/>
          <a:stretch/>
        </p:blipFill>
        <p:spPr>
          <a:xfrm>
            <a:off x="7895462" y="1745758"/>
            <a:ext cx="3819647" cy="2402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4198296"/>
            <a:ext cx="3257550" cy="2443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76" y="4174633"/>
            <a:ext cx="4386560" cy="24693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99" y="4199088"/>
            <a:ext cx="2468565" cy="24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Creation</a:t>
            </a:r>
            <a:r>
              <a:rPr lang="fr-BE" dirty="0" smtClean="0"/>
              <a:t> of intensification index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758855"/>
            <a:ext cx="3713923" cy="240268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1745758"/>
            <a:ext cx="3238500" cy="2428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" b="5278"/>
          <a:stretch/>
        </p:blipFill>
        <p:spPr>
          <a:xfrm>
            <a:off x="7895462" y="1745758"/>
            <a:ext cx="3819647" cy="2402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4198296"/>
            <a:ext cx="3257550" cy="2443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76" y="4174633"/>
            <a:ext cx="4386560" cy="24693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99" y="4199088"/>
            <a:ext cx="2468565" cy="24685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20" y="0"/>
            <a:ext cx="6820852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2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758855"/>
            <a:ext cx="3713923" cy="240268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1745758"/>
            <a:ext cx="3238500" cy="2428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" b="5278"/>
          <a:stretch/>
        </p:blipFill>
        <p:spPr>
          <a:xfrm>
            <a:off x="7895462" y="1745758"/>
            <a:ext cx="3819647" cy="2402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4198296"/>
            <a:ext cx="3257550" cy="2443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76" y="4174633"/>
            <a:ext cx="4386560" cy="24693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99" y="4199088"/>
            <a:ext cx="2468565" cy="24685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20" y="0"/>
            <a:ext cx="6820852" cy="6735115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3736186" y="3100872"/>
            <a:ext cx="5525046" cy="369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3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1758855"/>
            <a:ext cx="3713923" cy="2402681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4" y="1745758"/>
            <a:ext cx="3238500" cy="2428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" b="5278"/>
          <a:stretch/>
        </p:blipFill>
        <p:spPr>
          <a:xfrm>
            <a:off x="7895462" y="1745758"/>
            <a:ext cx="3819647" cy="2402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4198296"/>
            <a:ext cx="3257550" cy="2443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76" y="4174633"/>
            <a:ext cx="4386560" cy="24693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99" y="4199088"/>
            <a:ext cx="2468565" cy="24685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20" y="0"/>
            <a:ext cx="6820852" cy="67351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Creation</a:t>
            </a:r>
            <a:r>
              <a:rPr lang="fr-BE" dirty="0" smtClean="0"/>
              <a:t> of intensification index</a:t>
            </a:r>
            <a:endParaRPr lang="fr-BE" dirty="0"/>
          </a:p>
        </p:txBody>
      </p:sp>
      <p:sp>
        <p:nvSpPr>
          <p:cNvPr id="12" name="Flèche droite 11"/>
          <p:cNvSpPr/>
          <p:nvPr/>
        </p:nvSpPr>
        <p:spPr>
          <a:xfrm>
            <a:off x="3736186" y="3100872"/>
            <a:ext cx="5525046" cy="369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772456"/>
              </p:ext>
            </p:extLst>
          </p:nvPr>
        </p:nvGraphicFramePr>
        <p:xfrm>
          <a:off x="3906237" y="3142176"/>
          <a:ext cx="514194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485"/>
                <a:gridCol w="1285485"/>
                <a:gridCol w="1285485"/>
                <a:gridCol w="1285485"/>
              </a:tblGrid>
              <a:tr h="0">
                <a:tc>
                  <a:txBody>
                    <a:bodyPr/>
                    <a:lstStyle/>
                    <a:p>
                      <a:endParaRPr lang="fr-B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736186" y="3437177"/>
            <a:ext cx="15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Extensive </a:t>
            </a:r>
            <a:r>
              <a:rPr lang="fr-BE" dirty="0" err="1" smtClean="0">
                <a:solidFill>
                  <a:schemeClr val="bg2">
                    <a:lumMod val="75000"/>
                  </a:schemeClr>
                </a:solidFill>
              </a:rPr>
              <a:t>producers</a:t>
            </a:r>
            <a:endParaRPr lang="fr-B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09001" y="3434330"/>
            <a:ext cx="15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2">
                    <a:lumMod val="75000"/>
                  </a:schemeClr>
                </a:solidFill>
              </a:rPr>
              <a:t>Intensive </a:t>
            </a:r>
            <a:r>
              <a:rPr lang="fr-BE" dirty="0" err="1" smtClean="0">
                <a:solidFill>
                  <a:schemeClr val="bg2">
                    <a:lumMod val="75000"/>
                  </a:schemeClr>
                </a:solidFill>
              </a:rPr>
              <a:t>producers</a:t>
            </a:r>
            <a:endParaRPr lang="fr-BE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1240</TotalTime>
  <Words>1253</Words>
  <Application>Microsoft Office PowerPoint</Application>
  <PresentationFormat>Grand écran</PresentationFormat>
  <Paragraphs>196</Paragraphs>
  <Slides>29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Trebuchet MS</vt:lpstr>
      <vt:lpstr>Berlin</vt:lpstr>
      <vt:lpstr>Successful economic management differs between intensive and extensive  dairy producers </vt:lpstr>
      <vt:lpstr>Dairy farms in 20 years…</vt:lpstr>
      <vt:lpstr>Well different dairy farms appearance</vt:lpstr>
      <vt:lpstr>Material</vt:lpstr>
      <vt:lpstr>Method</vt:lpstr>
      <vt:lpstr>Creation of intensification index</vt:lpstr>
      <vt:lpstr>Creation of intensification index</vt:lpstr>
      <vt:lpstr>Présentation PowerPoint</vt:lpstr>
      <vt:lpstr>Creation of intensification index</vt:lpstr>
      <vt:lpstr>Method</vt:lpstr>
      <vt:lpstr>Method</vt:lpstr>
      <vt:lpstr>Method</vt:lpstr>
      <vt:lpstr>Method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Results management</vt:lpstr>
      <vt:lpstr>Differentiated management beween dairy systems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economic management differs between intensive and extensive  dairy producers</dc:title>
  <dc:creator>ACD</dc:creator>
  <cp:lastModifiedBy>ACD</cp:lastModifiedBy>
  <cp:revision>46</cp:revision>
  <dcterms:created xsi:type="dcterms:W3CDTF">2019-08-13T10:18:23Z</dcterms:created>
  <dcterms:modified xsi:type="dcterms:W3CDTF">2019-08-22T08:00:56Z</dcterms:modified>
</cp:coreProperties>
</file>