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9975" cy="42808525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90500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379413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68425" indent="569913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758825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onard" initials="AL" lastIdx="2" clrIdx="0"/>
  <p:cmAuthor id="1" name="Sandra Belboom" initials="" lastIdx="0" clrIdx="1"/>
  <p:cmAuthor id="2" name="Angelique Leonard" initials="AL" lastIdx="8" clrIdx="2">
    <p:extLst/>
  </p:cmAuthor>
  <p:cmAuthor id="3" name="Sylvie" initials="S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37"/>
    <a:srgbClr val="EC6707"/>
    <a:srgbClr val="FF6418"/>
    <a:srgbClr val="575756"/>
    <a:srgbClr val="FFC2A3"/>
    <a:srgbClr val="FFD8C5"/>
    <a:srgbClr val="FF6600"/>
    <a:srgbClr val="E2E2E2"/>
    <a:srgbClr val="69EDFF"/>
    <a:srgbClr val="004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920" autoAdjust="0"/>
  </p:normalViewPr>
  <p:slideViewPr>
    <p:cSldViewPr snapToGrid="0">
      <p:cViewPr>
        <p:scale>
          <a:sx n="42" d="100"/>
          <a:sy n="42" d="100"/>
        </p:scale>
        <p:origin x="-283" y="-115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t" anchorCtr="0" compatLnSpc="1">
            <a:prstTxWarp prst="textNoShape">
              <a:avLst/>
            </a:prstTxWarp>
          </a:bodyPr>
          <a:lstStyle>
            <a:lvl1pPr algn="l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t" anchorCtr="0" compatLnSpc="1">
            <a:prstTxWarp prst="textNoShape">
              <a:avLst/>
            </a:prstTxWarp>
          </a:bodyPr>
          <a:lstStyle>
            <a:lvl1pPr algn="r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606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b" anchorCtr="0" compatLnSpc="1">
            <a:prstTxWarp prst="textNoShape">
              <a:avLst/>
            </a:prstTxWarp>
          </a:bodyPr>
          <a:lstStyle>
            <a:lvl1pPr algn="l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378606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b" anchorCtr="0" compatLnSpc="1">
            <a:prstTxWarp prst="textNoShape">
              <a:avLst/>
            </a:prstTxWarp>
          </a:bodyPr>
          <a:lstStyle>
            <a:lvl1pPr algn="r">
              <a:defRPr sz="800" i="0" u="none">
                <a:effectLst/>
              </a:defRPr>
            </a:lvl1pPr>
          </a:lstStyle>
          <a:p>
            <a:pPr>
              <a:defRPr/>
            </a:pPr>
            <a:fld id="{34CDC069-C050-4835-85F2-E7D84A5AA3DB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7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/>
          <a:lstStyle>
            <a:lvl1pPr algn="l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2" y="0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/>
          <a:lstStyle>
            <a:lvl1pPr algn="r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1F01F72-E4AC-4B38-9B98-0965C1A3828E}" type="datetimeFigureOut">
              <a:rPr lang="fr-FR"/>
              <a:pPr>
                <a:defRPr/>
              </a:pPr>
              <a:t>28/06/2020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741363"/>
            <a:ext cx="26162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758" tIns="31379" rIns="62758" bIns="31379" rtlCol="0" anchor="ctr"/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689840"/>
            <a:ext cx="5438770" cy="4444163"/>
          </a:xfrm>
          <a:prstGeom prst="rect">
            <a:avLst/>
          </a:prstGeom>
        </p:spPr>
        <p:txBody>
          <a:bodyPr vert="horz" lIns="62758" tIns="31379" rIns="62758" bIns="313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606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 anchor="b"/>
          <a:lstStyle>
            <a:lvl1pPr algn="l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2" y="9378606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 anchor="b"/>
          <a:lstStyle>
            <a:lvl1pPr algn="r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32728A1-E99A-429F-9AD6-FB3EA3E0BC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6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147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339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529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2714D-7380-4971-BB6B-0AB65E072225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7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4" y="13298488"/>
            <a:ext cx="25736550" cy="9175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7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192" indent="0" algn="ctr">
              <a:buNone/>
              <a:defRPr/>
            </a:lvl2pPr>
            <a:lvl3pPr marL="914382" indent="0" algn="ctr">
              <a:buNone/>
              <a:defRPr/>
            </a:lvl3pPr>
            <a:lvl4pPr marL="1371574" indent="0" algn="ctr">
              <a:buNone/>
              <a:defRPr/>
            </a:lvl4pPr>
            <a:lvl5pPr marL="1828765" indent="0" algn="ctr">
              <a:buNone/>
              <a:defRPr/>
            </a:lvl5pPr>
            <a:lvl6pPr marL="2285955" indent="0" algn="ctr">
              <a:buNone/>
              <a:defRPr/>
            </a:lvl6pPr>
            <a:lvl7pPr marL="2743147" indent="0" algn="ctr">
              <a:buNone/>
              <a:defRPr/>
            </a:lvl7pPr>
            <a:lvl8pPr marL="3200339" indent="0" algn="ctr">
              <a:buNone/>
              <a:defRPr/>
            </a:lvl8pPr>
            <a:lvl9pPr marL="36575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76F1-5332-40B3-925A-9D34AEFE83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C1D9-6B25-4DE7-992F-2BCDFC44678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9" y="1714500"/>
            <a:ext cx="6811962" cy="365267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6" y="1714500"/>
            <a:ext cx="20286663" cy="36526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9DBB-B8BB-49E8-AC27-B6F9DAE9B0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54FD-7901-4061-B4A5-AA2813FF33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2" indent="0">
              <a:buNone/>
              <a:defRPr sz="1800"/>
            </a:lvl2pPr>
            <a:lvl3pPr marL="914382" indent="0">
              <a:buNone/>
              <a:defRPr sz="1600"/>
            </a:lvl3pPr>
            <a:lvl4pPr marL="1371574" indent="0">
              <a:buNone/>
              <a:defRPr sz="1400"/>
            </a:lvl4pPr>
            <a:lvl5pPr marL="1828765" indent="0">
              <a:buNone/>
              <a:defRPr sz="1400"/>
            </a:lvl5pPr>
            <a:lvl6pPr marL="2285955" indent="0">
              <a:buNone/>
              <a:defRPr sz="1400"/>
            </a:lvl6pPr>
            <a:lvl7pPr marL="2743147" indent="0">
              <a:buNone/>
              <a:defRPr sz="1400"/>
            </a:lvl7pPr>
            <a:lvl8pPr marL="3200339" indent="0">
              <a:buNone/>
              <a:defRPr sz="1400"/>
            </a:lvl8pPr>
            <a:lvl9pPr marL="36575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CDFA-1AA8-4AFB-A92D-AA2CF2955F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6" y="9988551"/>
            <a:ext cx="13549313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9" y="9988551"/>
            <a:ext cx="13549312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5B6D-56CA-4F42-AE18-A57790B330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6" y="9582151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5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9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6" y="13576299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9" y="9582151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5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9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9" y="13576299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EE6A-38D6-4FAF-A6DC-1DBA79F4DA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74C8-F254-497F-9739-4D3526F9AC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6" y="1704976"/>
            <a:ext cx="9961564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6"/>
            <a:ext cx="16927512" cy="365347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6" y="8958264"/>
            <a:ext cx="9961564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100"/>
            </a:lvl2pPr>
            <a:lvl3pPr marL="914382" indent="0">
              <a:buNone/>
              <a:defRPr sz="1000"/>
            </a:lvl3pPr>
            <a:lvl4pPr marL="1371574" indent="0">
              <a:buNone/>
              <a:defRPr sz="800"/>
            </a:lvl4pPr>
            <a:lvl5pPr marL="1828765" indent="0">
              <a:buNone/>
              <a:defRPr sz="800"/>
            </a:lvl5pPr>
            <a:lvl6pPr marL="2285955" indent="0">
              <a:buNone/>
              <a:defRPr sz="800"/>
            </a:lvl6pPr>
            <a:lvl7pPr marL="2743147" indent="0">
              <a:buNone/>
              <a:defRPr sz="800"/>
            </a:lvl7pPr>
            <a:lvl8pPr marL="3200339" indent="0">
              <a:buNone/>
              <a:defRPr sz="800"/>
            </a:lvl8pPr>
            <a:lvl9pPr marL="36575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D865-94AF-46B2-A2FC-DC42999996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5" y="29965650"/>
            <a:ext cx="18167349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5" y="3824287"/>
            <a:ext cx="18167349" cy="25685750"/>
          </a:xfrm>
        </p:spPr>
        <p:txBody>
          <a:bodyPr/>
          <a:lstStyle>
            <a:lvl1pPr marL="0" indent="0">
              <a:buNone/>
              <a:defRPr sz="3300"/>
            </a:lvl1pPr>
            <a:lvl2pPr marL="457192" indent="0">
              <a:buNone/>
              <a:defRPr sz="2800"/>
            </a:lvl2pPr>
            <a:lvl3pPr marL="914382" indent="0">
              <a:buNone/>
              <a:defRPr sz="2400"/>
            </a:lvl3pPr>
            <a:lvl4pPr marL="1371574" indent="0">
              <a:buNone/>
              <a:defRPr sz="2000"/>
            </a:lvl4pPr>
            <a:lvl5pPr marL="1828765" indent="0">
              <a:buNone/>
              <a:defRPr sz="2000"/>
            </a:lvl5pPr>
            <a:lvl6pPr marL="2285955" indent="0">
              <a:buNone/>
              <a:defRPr sz="2000"/>
            </a:lvl6pPr>
            <a:lvl7pPr marL="2743147" indent="0">
              <a:buNone/>
              <a:defRPr sz="2000"/>
            </a:lvl7pPr>
            <a:lvl8pPr marL="3200339" indent="0">
              <a:buNone/>
              <a:defRPr sz="2000"/>
            </a:lvl8pPr>
            <a:lvl9pPr marL="365752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5" y="33504188"/>
            <a:ext cx="18167349" cy="5022849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100"/>
            </a:lvl2pPr>
            <a:lvl3pPr marL="914382" indent="0">
              <a:buNone/>
              <a:defRPr sz="1000"/>
            </a:lvl3pPr>
            <a:lvl4pPr marL="1371574" indent="0">
              <a:buNone/>
              <a:defRPr sz="800"/>
            </a:lvl4pPr>
            <a:lvl5pPr marL="1828765" indent="0">
              <a:buNone/>
              <a:defRPr sz="800"/>
            </a:lvl5pPr>
            <a:lvl6pPr marL="2285955" indent="0">
              <a:buNone/>
              <a:defRPr sz="800"/>
            </a:lvl6pPr>
            <a:lvl7pPr marL="2743147" indent="0">
              <a:buNone/>
              <a:defRPr sz="800"/>
            </a:lvl7pPr>
            <a:lvl8pPr marL="3200339" indent="0">
              <a:buNone/>
              <a:defRPr sz="800"/>
            </a:lvl8pPr>
            <a:lvl9pPr marL="36575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7925-3AF5-4AC4-96DE-F03E12A6EB2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28" tIns="211863" rIns="423728" bIns="21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90138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l">
              <a:defRPr sz="6500" i="0" u="none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2650"/>
            <a:ext cx="95885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ctr">
              <a:defRPr sz="6500" i="0" u="none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r">
              <a:defRPr sz="6500" i="0" u="none"/>
            </a:lvl1pPr>
          </a:lstStyle>
          <a:p>
            <a:pPr>
              <a:defRPr/>
            </a:pPr>
            <a:fld id="{A216D247-0E2C-4481-A470-0827A62CB2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2pPr>
      <a:lvl3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3pPr>
      <a:lvl4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4pPr>
      <a:lvl5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5pPr>
      <a:lvl6pPr marL="457192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6pPr>
      <a:lvl7pPr marL="914382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7pPr>
      <a:lvl8pPr marL="1371574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8pPr>
      <a:lvl9pPr marL="1828765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9pPr>
    </p:titleStyle>
    <p:bodyStyle>
      <a:lvl1pPr marL="1587500" indent="-1587500" algn="l" defTabSz="4237038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41700" indent="-1322388" algn="l" defTabSz="4237038" rtl="0" eaLnBrk="0" fontAlgn="base" hangingPunct="0">
        <a:spcBef>
          <a:spcPct val="20000"/>
        </a:spcBef>
        <a:spcAft>
          <a:spcPct val="0"/>
        </a:spcAft>
        <a:buChar char="–"/>
        <a:defRPr sz="13000">
          <a:solidFill>
            <a:schemeClr val="tx1"/>
          </a:solidFill>
          <a:latin typeface="+mn-lt"/>
        </a:defRPr>
      </a:lvl2pPr>
      <a:lvl3pPr marL="5294313" indent="-1057275" algn="l" defTabSz="42370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412038" indent="-1058863" algn="l" defTabSz="42370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31350" indent="-1058863" algn="l" defTabSz="42370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1532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48724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05915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63106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gif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emf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9" name="Image 162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453" y="5815434"/>
            <a:ext cx="14574588" cy="12739644"/>
          </a:xfrm>
          <a:prstGeom prst="rect">
            <a:avLst/>
          </a:prstGeom>
        </p:spPr>
      </p:pic>
      <p:pic>
        <p:nvPicPr>
          <p:cNvPr id="16288" name="Image 162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2" y="5861063"/>
            <a:ext cx="14647091" cy="12739644"/>
          </a:xfrm>
          <a:prstGeom prst="rect">
            <a:avLst/>
          </a:prstGeom>
        </p:spPr>
      </p:pic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6374944" y="797510"/>
            <a:ext cx="16364607" cy="44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80" tIns="45488" rIns="90980" bIns="45488">
            <a:spAutoFit/>
          </a:bodyPr>
          <a:lstStyle/>
          <a:p>
            <a:pPr algn="ctr" defTabSz="4133850">
              <a:spcBef>
                <a:spcPts val="600"/>
              </a:spcBef>
            </a:pPr>
            <a:endParaRPr lang="en-GB" sz="800" b="1" i="0" u="none" dirty="0">
              <a:solidFill>
                <a:srgbClr val="DD4814"/>
              </a:solidFill>
            </a:endParaRPr>
          </a:p>
          <a:p>
            <a:pPr algn="ctr" defTabSz="4133850">
              <a:spcBef>
                <a:spcPts val="600"/>
              </a:spcBef>
            </a:pPr>
            <a:r>
              <a:rPr lang="en-US" sz="7000" b="1" i="0" u="none" dirty="0">
                <a:solidFill>
                  <a:srgbClr val="EC6707"/>
                </a:solidFill>
              </a:rPr>
              <a:t>Synthesis of tailored materials </a:t>
            </a:r>
          </a:p>
          <a:p>
            <a:pPr algn="ctr" defTabSz="4133850">
              <a:spcBef>
                <a:spcPts val="600"/>
              </a:spcBef>
            </a:pPr>
            <a:r>
              <a:rPr lang="en-US" sz="7000" b="1" i="0" u="none" dirty="0">
                <a:solidFill>
                  <a:srgbClr val="EC6707"/>
                </a:solidFill>
              </a:rPr>
              <a:t>by the sol-gel process</a:t>
            </a:r>
          </a:p>
          <a:p>
            <a:pPr algn="ctr" defTabSz="4133850">
              <a:spcBef>
                <a:spcPts val="600"/>
              </a:spcBef>
            </a:pPr>
            <a:endParaRPr lang="en-GB" sz="1500" b="1" i="0" u="none" cap="small" dirty="0">
              <a:solidFill>
                <a:srgbClr val="DD4814"/>
              </a:solidFill>
            </a:endParaRPr>
          </a:p>
          <a:p>
            <a:pPr algn="ctr" defTabSz="4133850">
              <a:spcBef>
                <a:spcPts val="600"/>
              </a:spcBef>
            </a:pPr>
            <a:r>
              <a:rPr lang="en-GB" sz="3400" b="1" i="0" u="none" dirty="0" err="1"/>
              <a:t>Stéphanie</a:t>
            </a:r>
            <a:r>
              <a:rPr lang="en-GB" sz="3400" b="1" i="0" u="none" dirty="0"/>
              <a:t> LAMBERT</a:t>
            </a:r>
            <a:endParaRPr lang="en-GB" sz="3400" i="0" u="none" baseline="30000" dirty="0"/>
          </a:p>
          <a:p>
            <a:pPr marL="514350" indent="-514350" algn="ctr" defTabSz="4133850"/>
            <a:r>
              <a:rPr lang="en-GB" sz="3400" i="0" u="none" dirty="0"/>
              <a:t>Department of Chemical Engineering – Nanomaterials, Catalysis, Electrochemistry </a:t>
            </a:r>
          </a:p>
          <a:p>
            <a:pPr marL="514350" indent="-514350" algn="ctr" defTabSz="4133850"/>
            <a:r>
              <a:rPr lang="en-GB" sz="3400" i="0" u="none" dirty="0"/>
              <a:t>http://www.chimapp.uliege.be – stephanie.lambert@uliege.be</a:t>
            </a:r>
          </a:p>
        </p:txBody>
      </p:sp>
      <p:pic>
        <p:nvPicPr>
          <p:cNvPr id="21" name="Image 20" descr="NCE_CE_RV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372" y="667567"/>
            <a:ext cx="7598280" cy="4380766"/>
          </a:xfrm>
          <a:prstGeom prst="rect">
            <a:avLst/>
          </a:prstGeom>
        </p:spPr>
      </p:pic>
      <p:pic>
        <p:nvPicPr>
          <p:cNvPr id="1997" name="Picture 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00" y="3372970"/>
            <a:ext cx="2901116" cy="18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91" name="Image 162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33" y="18981176"/>
            <a:ext cx="12894850" cy="10943301"/>
          </a:xfrm>
          <a:prstGeom prst="rect">
            <a:avLst/>
          </a:prstGeom>
        </p:spPr>
      </p:pic>
      <p:pic>
        <p:nvPicPr>
          <p:cNvPr id="16292" name="Image 162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7421" y="18965818"/>
            <a:ext cx="9176620" cy="10943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5933" y="30284994"/>
            <a:ext cx="14647092" cy="1217974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3237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216000" tIns="1008000" rIns="216000" bIns="288000" rtlCol="0">
            <a:normAutofit/>
          </a:bodyPr>
          <a:lstStyle/>
          <a:p>
            <a:pPr algn="just">
              <a:buFont typeface="Arial"/>
              <a:buNone/>
            </a:pPr>
            <a:endParaRPr lang="en-US" sz="32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66928" y="30638114"/>
            <a:ext cx="14264640" cy="12003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 lIns="91424" tIns="45712" rIns="91424" bIns="4571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9113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1905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fr-FR" altLang="fr-FR" sz="3600" i="0" u="none" dirty="0" err="1">
                <a:latin typeface="+mj-lt"/>
              </a:rPr>
              <a:t>Porous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hybrid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polymer-ceramic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biomaterials</a:t>
            </a:r>
            <a:r>
              <a:rPr lang="fr-FR" altLang="fr-FR" sz="3600" i="0" u="none" dirty="0">
                <a:latin typeface="+mj-lt"/>
              </a:rPr>
              <a:t> </a:t>
            </a:r>
          </a:p>
          <a:p>
            <a:pPr algn="ctr" defTabSz="914400"/>
            <a:r>
              <a:rPr lang="fr-FR" altLang="fr-FR" sz="3600" i="0" u="none" dirty="0">
                <a:latin typeface="+mj-lt"/>
              </a:rPr>
              <a:t>for tissue engineering </a:t>
            </a:r>
          </a:p>
        </p:txBody>
      </p:sp>
      <p:pic>
        <p:nvPicPr>
          <p:cNvPr id="16" name="Picture 3" descr="C:\Users\Rémi\Documents\TFE\6. Rapport\CEI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7492" y="32374122"/>
            <a:ext cx="2358341" cy="982641"/>
          </a:xfrm>
          <a:prstGeom prst="rect">
            <a:avLst/>
          </a:prstGeom>
          <a:noFill/>
        </p:spPr>
      </p:pic>
      <p:pic>
        <p:nvPicPr>
          <p:cNvPr id="17" name="Image 16" descr="NCE_CE_RV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709" y="32231798"/>
            <a:ext cx="1943101" cy="11202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698" y="34186828"/>
            <a:ext cx="4393039" cy="1917104"/>
          </a:xfrm>
          <a:prstGeom prst="rect">
            <a:avLst/>
          </a:prstGeom>
        </p:spPr>
      </p:pic>
      <p:grpSp>
        <p:nvGrpSpPr>
          <p:cNvPr id="19" name="Groupe 33"/>
          <p:cNvGrpSpPr/>
          <p:nvPr/>
        </p:nvGrpSpPr>
        <p:grpSpPr>
          <a:xfrm>
            <a:off x="851698" y="38369621"/>
            <a:ext cx="4076415" cy="3492361"/>
            <a:chOff x="6483612" y="4612485"/>
            <a:chExt cx="2547350" cy="2200891"/>
          </a:xfrm>
        </p:grpSpPr>
        <p:pic>
          <p:nvPicPr>
            <p:cNvPr id="20" name="Picture 2" descr="Résultat de recherche d'images"/>
            <p:cNvPicPr>
              <a:picLocks noChangeAspect="1" noChangeArrowheads="1"/>
            </p:cNvPicPr>
            <p:nvPr/>
          </p:nvPicPr>
          <p:blipFill>
            <a:blip r:embed="rId11" cstate="print"/>
            <a:srcRect l="49993" b="4305"/>
            <a:stretch>
              <a:fillRect/>
            </a:stretch>
          </p:blipFill>
          <p:spPr bwMode="auto">
            <a:xfrm>
              <a:off x="6483612" y="5538745"/>
              <a:ext cx="1742493" cy="1274631"/>
            </a:xfrm>
            <a:prstGeom prst="rect">
              <a:avLst/>
            </a:prstGeom>
            <a:noFill/>
          </p:spPr>
        </p:pic>
        <p:pic>
          <p:nvPicPr>
            <p:cNvPr id="22" name="Picture 4" descr="Résultat de recherche d'images"/>
            <p:cNvPicPr>
              <a:picLocks noChangeAspect="1" noChangeArrowheads="1"/>
            </p:cNvPicPr>
            <p:nvPr/>
          </p:nvPicPr>
          <p:blipFill>
            <a:blip r:embed="rId12" cstate="print"/>
            <a:srcRect l="14258" t="9491" r="14451"/>
            <a:stretch>
              <a:fillRect/>
            </a:stretch>
          </p:blipFill>
          <p:spPr bwMode="auto">
            <a:xfrm>
              <a:off x="7596336" y="4612485"/>
              <a:ext cx="1434626" cy="1368152"/>
            </a:xfrm>
            <a:prstGeom prst="rect">
              <a:avLst/>
            </a:prstGeom>
            <a:noFill/>
          </p:spPr>
        </p:pic>
      </p:grpSp>
      <p:sp>
        <p:nvSpPr>
          <p:cNvPr id="4" name="Flèche vers le bas 3"/>
          <p:cNvSpPr/>
          <p:nvPr/>
        </p:nvSpPr>
        <p:spPr bwMode="auto">
          <a:xfrm>
            <a:off x="2517334" y="36765520"/>
            <a:ext cx="618253" cy="1243584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23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300" b="0" i="1" u="sng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5321" y="32167033"/>
            <a:ext cx="8631927" cy="4701907"/>
          </a:xfrm>
          <a:prstGeom prst="rect">
            <a:avLst/>
          </a:prstGeom>
        </p:spPr>
      </p:pic>
      <p:sp>
        <p:nvSpPr>
          <p:cNvPr id="777" name="Espace réservé du contenu 2"/>
          <p:cNvSpPr txBox="1">
            <a:spLocks/>
          </p:cNvSpPr>
          <p:nvPr/>
        </p:nvSpPr>
        <p:spPr>
          <a:xfrm>
            <a:off x="5296988" y="37229457"/>
            <a:ext cx="9534580" cy="98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707"/>
              </a:buClr>
              <a:buSzPct val="6500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Surface modification of an inorganic matrix (HA/TCP)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707"/>
              </a:buClr>
              <a:buSzPct val="6500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promote cell adhesion and proliferation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7430" y="38131857"/>
            <a:ext cx="9076122" cy="2536912"/>
          </a:xfrm>
          <a:prstGeom prst="rect">
            <a:avLst/>
          </a:prstGeom>
        </p:spPr>
      </p:pic>
      <p:sp>
        <p:nvSpPr>
          <p:cNvPr id="1120" name="ZoneTexte 1119"/>
          <p:cNvSpPr txBox="1"/>
          <p:nvPr/>
        </p:nvSpPr>
        <p:spPr>
          <a:xfrm>
            <a:off x="9378006" y="40682358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u="none" dirty="0">
                <a:latin typeface="Arial" pitchFamily="34" charset="0"/>
                <a:cs typeface="Arial" pitchFamily="34" charset="0"/>
              </a:rPr>
              <a:t>Inclusion of growth factors (BMP) </a:t>
            </a:r>
          </a:p>
          <a:p>
            <a:pPr algn="ctr"/>
            <a:r>
              <a:rPr lang="en-US" sz="2000" i="0" u="none" dirty="0">
                <a:latin typeface="Arial" pitchFamily="34" charset="0"/>
                <a:cs typeface="Arial" pitchFamily="34" charset="0"/>
              </a:rPr>
              <a:t>in silica gel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4278" y="41749262"/>
            <a:ext cx="1021004" cy="428229"/>
          </a:xfrm>
          <a:prstGeom prst="rect">
            <a:avLst/>
          </a:prstGeom>
        </p:spPr>
      </p:pic>
      <p:sp>
        <p:nvSpPr>
          <p:cNvPr id="1125" name="ZoneTexte 1124"/>
          <p:cNvSpPr txBox="1"/>
          <p:nvPr/>
        </p:nvSpPr>
        <p:spPr>
          <a:xfrm>
            <a:off x="12146278" y="40735755"/>
            <a:ext cx="2566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0" u="none" dirty="0" err="1">
                <a:latin typeface="Arial" pitchFamily="34" charset="0"/>
                <a:cs typeface="Arial" pitchFamily="34" charset="0"/>
              </a:rPr>
              <a:t>Physisorption</a:t>
            </a:r>
            <a:r>
              <a:rPr lang="en-US" altLang="ko-KR" sz="2000" i="0" u="none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sz="2000" i="0" u="none" dirty="0" err="1">
                <a:latin typeface="Arial" pitchFamily="34" charset="0"/>
                <a:cs typeface="Arial" pitchFamily="34" charset="0"/>
              </a:rPr>
              <a:t>amphiphilic</a:t>
            </a:r>
            <a:r>
              <a:rPr lang="en-US" altLang="ko-KR" sz="2000" i="0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i="0" u="none" dirty="0" err="1">
                <a:latin typeface="Arial" pitchFamily="34" charset="0"/>
                <a:cs typeface="Arial" pitchFamily="34" charset="0"/>
              </a:rPr>
              <a:t>functionnalized</a:t>
            </a:r>
            <a:r>
              <a:rPr lang="en-US" altLang="ko-KR" sz="2000" i="0" u="none" dirty="0">
                <a:latin typeface="Arial" pitchFamily="34" charset="0"/>
                <a:cs typeface="Arial" pitchFamily="34" charset="0"/>
              </a:rPr>
              <a:t> polymers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89169" y="41972061"/>
            <a:ext cx="1505843" cy="4328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456098" y="30281880"/>
            <a:ext cx="14277141" cy="1218285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3237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216000" tIns="1008000" rIns="216000" bIns="288000" rtlCol="0">
            <a:normAutofit/>
          </a:bodyPr>
          <a:lstStyle/>
          <a:p>
            <a:pPr algn="just">
              <a:buFont typeface="Arial"/>
              <a:buNone/>
            </a:pPr>
            <a:endParaRPr lang="en-US" sz="320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91284" y="32413868"/>
            <a:ext cx="1908213" cy="1182727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5651653" y="30660169"/>
            <a:ext cx="13883467" cy="12003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 lIns="91424" tIns="45712" rIns="91424" bIns="4571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9113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1905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571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fr-FR" altLang="fr-FR" sz="3600" i="0" u="none" dirty="0" err="1">
                <a:latin typeface="+mj-lt"/>
              </a:rPr>
              <a:t>Catalytic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oxidation</a:t>
            </a:r>
            <a:r>
              <a:rPr lang="fr-FR" altLang="fr-FR" sz="3600" i="0" u="none" dirty="0">
                <a:latin typeface="+mj-lt"/>
              </a:rPr>
              <a:t> </a:t>
            </a:r>
            <a:r>
              <a:rPr lang="fr-FR" altLang="fr-FR" sz="3600" i="0" u="none" dirty="0" err="1">
                <a:latin typeface="+mj-lt"/>
              </a:rPr>
              <a:t>treatments</a:t>
            </a:r>
            <a:r>
              <a:rPr lang="fr-FR" altLang="fr-FR" sz="3600" i="0" u="none" dirty="0">
                <a:latin typeface="+mj-lt"/>
              </a:rPr>
              <a:t> of </a:t>
            </a:r>
            <a:r>
              <a:rPr lang="fr-FR" altLang="fr-FR" sz="3600" i="0" u="none" dirty="0" err="1">
                <a:latin typeface="+mj-lt"/>
              </a:rPr>
              <a:t>micropollutants</a:t>
            </a:r>
            <a:r>
              <a:rPr lang="fr-FR" altLang="fr-FR" sz="3600" i="0" u="none" dirty="0">
                <a:latin typeface="+mj-lt"/>
              </a:rPr>
              <a:t> </a:t>
            </a:r>
          </a:p>
          <a:p>
            <a:pPr algn="ctr" defTabSz="914400"/>
            <a:r>
              <a:rPr lang="fr-FR" altLang="fr-FR" sz="3600" i="0" u="none" dirty="0">
                <a:latin typeface="+mj-lt"/>
              </a:rPr>
              <a:t>in </a:t>
            </a:r>
            <a:r>
              <a:rPr lang="fr-FR" altLang="fr-FR" sz="3600" i="0" u="none" dirty="0" err="1">
                <a:latin typeface="+mj-lt"/>
              </a:rPr>
              <a:t>waste</a:t>
            </a:r>
            <a:r>
              <a:rPr lang="fr-FR" altLang="fr-FR" sz="3600" i="0" u="none" dirty="0">
                <a:latin typeface="+mj-lt"/>
              </a:rPr>
              <a:t> waters </a:t>
            </a:r>
          </a:p>
        </p:txBody>
      </p:sp>
      <p:pic>
        <p:nvPicPr>
          <p:cNvPr id="31" name="Grafik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192" y="34006529"/>
            <a:ext cx="1472478" cy="14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 descr="NCE_CE_RV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8616" y="35974110"/>
            <a:ext cx="1943101" cy="11202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83078" y="3241386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fr-BE" sz="4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CORNET </a:t>
            </a:r>
            <a:r>
              <a:rPr lang="fr-BE" sz="400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fr-BE" sz="4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24235" y="33401751"/>
            <a:ext cx="8570338" cy="4318861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01" y="37957086"/>
            <a:ext cx="4738229" cy="354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03" y="38131857"/>
            <a:ext cx="2805754" cy="2514246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21633507" y="41166762"/>
            <a:ext cx="293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i="0" u="none" dirty="0"/>
              <a:t>1,2 kg </a:t>
            </a:r>
            <a:r>
              <a:rPr lang="fr-BE" sz="2000" i="0" u="none" dirty="0" err="1"/>
              <a:t>tramadol</a:t>
            </a:r>
            <a:r>
              <a:rPr lang="fr-BE" sz="2000" i="0" u="none" dirty="0"/>
              <a:t>/</a:t>
            </a:r>
            <a:r>
              <a:rPr lang="fr-BE" sz="2000" i="0" u="none" dirty="0" err="1"/>
              <a:t>month</a:t>
            </a:r>
            <a:endParaRPr lang="fr-BE" sz="2000" i="0" u="none" dirty="0"/>
          </a:p>
        </p:txBody>
      </p:sp>
      <p:grpSp>
        <p:nvGrpSpPr>
          <p:cNvPr id="39" name="Groupe 8"/>
          <p:cNvGrpSpPr>
            <a:grpSpLocks/>
          </p:cNvGrpSpPr>
          <p:nvPr/>
        </p:nvGrpSpPr>
        <p:grpSpPr bwMode="auto">
          <a:xfrm>
            <a:off x="24861925" y="37800735"/>
            <a:ext cx="3777173" cy="3897286"/>
            <a:chOff x="5269748" y="3823316"/>
            <a:chExt cx="3396718" cy="2862389"/>
          </a:xfrm>
        </p:grpSpPr>
        <p:pic>
          <p:nvPicPr>
            <p:cNvPr id="40" name="Picture 2" descr="C:\Users\Benoît\Documents\Benoit\People\Malengreaux Charline\Recherches\IMG_2323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97934" y="3823316"/>
              <a:ext cx="2668532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" descr="DSC00462"/>
            <p:cNvPicPr>
              <a:picLocks noChangeAspect="1" noChangeArrowheads="1"/>
            </p:cNvPicPr>
            <p:nvPr/>
          </p:nvPicPr>
          <p:blipFill>
            <a:blip r:embed="rId23" cstate="print">
              <a:lum bright="2000" contrast="4000"/>
            </a:blip>
            <a:srcRect/>
            <a:stretch>
              <a:fillRect/>
            </a:stretch>
          </p:blipFill>
          <p:spPr bwMode="auto">
            <a:xfrm>
              <a:off x="5269748" y="5461569"/>
              <a:ext cx="266429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10" y="591249"/>
            <a:ext cx="4273296" cy="2685288"/>
          </a:xfrm>
          <a:prstGeom prst="rect">
            <a:avLst/>
          </a:prstGeom>
        </p:spPr>
      </p:pic>
      <p:pic>
        <p:nvPicPr>
          <p:cNvPr id="16290" name="Image 1628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33362" y="19281858"/>
            <a:ext cx="12139325" cy="103112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79304" y="7617228"/>
            <a:ext cx="3013023" cy="4172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570033" y="7617228"/>
            <a:ext cx="1109271" cy="41729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23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300" b="0" i="1" u="sng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 bwMode="auto">
          <a:xfrm flipH="1" flipV="1">
            <a:off x="10687987" y="8919148"/>
            <a:ext cx="1004340" cy="599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10807908" y="8979108"/>
            <a:ext cx="989352" cy="553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7" name="Groupe 46"/>
          <p:cNvGrpSpPr/>
          <p:nvPr/>
        </p:nvGrpSpPr>
        <p:grpSpPr>
          <a:xfrm>
            <a:off x="13250783" y="5856537"/>
            <a:ext cx="16482456" cy="12551368"/>
            <a:chOff x="9216352" y="3161414"/>
            <a:chExt cx="11341321" cy="8727010"/>
          </a:xfrm>
        </p:grpSpPr>
        <p:sp>
          <p:nvSpPr>
            <p:cNvPr id="48" name="Rectangle 47"/>
            <p:cNvSpPr/>
            <p:nvPr/>
          </p:nvSpPr>
          <p:spPr>
            <a:xfrm>
              <a:off x="10635537" y="3161414"/>
              <a:ext cx="9922136" cy="872701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3237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216000" tIns="1008000" rIns="216000" bIns="288000" rtlCol="0">
              <a:normAutofit/>
            </a:bodyPr>
            <a:lstStyle/>
            <a:p>
              <a:pPr algn="just">
                <a:buFont typeface="Arial"/>
                <a:buNone/>
              </a:pPr>
              <a:endParaRPr lang="en-US" sz="3200" dirty="0">
                <a:solidFill>
                  <a:schemeClr val="tx1"/>
                </a:solidFill>
                <a:latin typeface="Times"/>
                <a:cs typeface="Times"/>
              </a:endParaRPr>
            </a:p>
          </p:txBody>
        </p:sp>
        <p:sp>
          <p:nvSpPr>
            <p:cNvPr id="49" name="Titre 3"/>
            <p:cNvSpPr txBox="1">
              <a:spLocks/>
            </p:cNvSpPr>
            <p:nvPr/>
          </p:nvSpPr>
          <p:spPr>
            <a:xfrm>
              <a:off x="11059284" y="3395131"/>
              <a:ext cx="9073009" cy="7200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BE" sz="3600" i="0" u="none" dirty="0" err="1">
                  <a:solidFill>
                    <a:srgbClr val="003237"/>
                  </a:solidFill>
                  <a:cs typeface="Arial" panose="020B0604020202020204" pitchFamily="34" charset="0"/>
                </a:rPr>
                <a:t>Development</a:t>
              </a:r>
              <a:r>
                <a:rPr lang="fr-BE" sz="3600" i="0" u="none" dirty="0">
                  <a:solidFill>
                    <a:srgbClr val="003237"/>
                  </a:solidFill>
                  <a:cs typeface="Arial" panose="020B0604020202020204" pitchFamily="34" charset="0"/>
                </a:rPr>
                <a:t> of </a:t>
              </a:r>
              <a:r>
                <a:rPr lang="fr-BE" sz="3600" i="0" u="none" dirty="0" err="1">
                  <a:solidFill>
                    <a:srgbClr val="003237"/>
                  </a:solidFill>
                  <a:cs typeface="Arial" panose="020B0604020202020204" pitchFamily="34" charset="0"/>
                </a:rPr>
                <a:t>decontamination</a:t>
              </a:r>
              <a:r>
                <a:rPr lang="fr-BE" sz="3600" i="0" u="none" dirty="0">
                  <a:solidFill>
                    <a:srgbClr val="003237"/>
                  </a:solidFill>
                  <a:cs typeface="Arial" panose="020B0604020202020204" pitchFamily="34" charset="0"/>
                </a:rPr>
                <a:t> and </a:t>
              </a:r>
              <a:r>
                <a:rPr lang="fr-BE" sz="3600" i="0" u="none" dirty="0" err="1">
                  <a:solidFill>
                    <a:srgbClr val="003237"/>
                  </a:solidFill>
                  <a:cs typeface="Arial" panose="020B0604020202020204" pitchFamily="34" charset="0"/>
                </a:rPr>
                <a:t>disinfection</a:t>
              </a:r>
              <a:r>
                <a:rPr lang="fr-BE" sz="3600" i="0" u="none" dirty="0">
                  <a:solidFill>
                    <a:srgbClr val="003237"/>
                  </a:solidFill>
                  <a:cs typeface="Arial" panose="020B0604020202020204" pitchFamily="34" charset="0"/>
                </a:rPr>
                <a:t> </a:t>
              </a:r>
              <a:r>
                <a:rPr lang="fr-BE" sz="3600" i="0" u="none" dirty="0" err="1">
                  <a:solidFill>
                    <a:srgbClr val="003237"/>
                  </a:solidFill>
                  <a:cs typeface="Arial" panose="020B0604020202020204" pitchFamily="34" charset="0"/>
                </a:rPr>
                <a:t>devices</a:t>
              </a:r>
              <a:endParaRPr lang="fr-BE" sz="3600" i="0" u="none" dirty="0">
                <a:solidFill>
                  <a:srgbClr val="003237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216352" y="4351938"/>
              <a:ext cx="6836780" cy="577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BE" sz="2400" i="0" u="none" dirty="0" err="1">
                  <a:solidFill>
                    <a:srgbClr val="003237"/>
                  </a:solidFill>
                </a:rPr>
                <a:t>Greenwin</a:t>
              </a:r>
              <a:r>
                <a:rPr lang="fr-BE" sz="2400" i="0" u="none" dirty="0">
                  <a:solidFill>
                    <a:srgbClr val="003237"/>
                  </a:solidFill>
                </a:rPr>
                <a:t> – 19</a:t>
              </a:r>
              <a:r>
                <a:rPr lang="fr-BE" sz="2400" i="0" u="none" baseline="30000" dirty="0">
                  <a:solidFill>
                    <a:srgbClr val="003237"/>
                  </a:solidFill>
                </a:rPr>
                <a:t>th</a:t>
              </a:r>
              <a:r>
                <a:rPr lang="fr-BE" sz="2400" i="0" u="none" dirty="0">
                  <a:solidFill>
                    <a:srgbClr val="003237"/>
                  </a:solidFill>
                </a:rPr>
                <a:t> Call</a:t>
              </a:r>
            </a:p>
            <a:p>
              <a:pPr algn="ctr">
                <a:defRPr/>
              </a:pPr>
              <a:r>
                <a:rPr lang="fr-BE" sz="2400" i="0" u="none" dirty="0">
                  <a:solidFill>
                    <a:srgbClr val="003237"/>
                  </a:solidFill>
                </a:rPr>
                <a:t>01/12/2017 – 30/11/2020</a:t>
              </a: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303442" y="5154620"/>
              <a:ext cx="2626886" cy="1752133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9583" y="5840252"/>
              <a:ext cx="1825691" cy="770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Image 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3636" y="4458187"/>
              <a:ext cx="1352391" cy="109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 descr="RÃ©sultat de recherche d'images pour &quot;aquatic science herstal&quot;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0031" y="4283750"/>
              <a:ext cx="2082325" cy="141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RÃ©sultat de recherche d'images pour &quot;GD-Tech&quot;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1851" y="4490662"/>
              <a:ext cx="2543372" cy="846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RÃ©sultat de recherche d'images pour &quot;mecanic systems braine l'alleud&quot;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6260" y="5661701"/>
              <a:ext cx="2053585" cy="102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0081" y="7350363"/>
              <a:ext cx="6035379" cy="3627648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0622" y="9798592"/>
              <a:ext cx="2072828" cy="1388126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3331" y="7353555"/>
              <a:ext cx="1453352" cy="1665098"/>
            </a:xfrm>
            <a:prstGeom prst="rect">
              <a:avLst/>
            </a:prstGeom>
          </p:spPr>
        </p:pic>
        <p:sp>
          <p:nvSpPr>
            <p:cNvPr id="60" name="ZoneTexte 59"/>
            <p:cNvSpPr txBox="1"/>
            <p:nvPr/>
          </p:nvSpPr>
          <p:spPr>
            <a:xfrm>
              <a:off x="11218221" y="9215948"/>
              <a:ext cx="2814556" cy="32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i="0" u="none" dirty="0">
                  <a:solidFill>
                    <a:srgbClr val="003237"/>
                  </a:solidFill>
                  <a:latin typeface="+mj-lt"/>
                </a:rPr>
                <a:t>LED de 300 W (</a:t>
              </a:r>
              <a:r>
                <a:rPr lang="fr-BE" sz="2400" i="0" u="none" dirty="0">
                  <a:solidFill>
                    <a:srgbClr val="003237"/>
                  </a:solidFill>
                  <a:latin typeface="Symbol" panose="05050102010706020507" pitchFamily="18" charset="2"/>
                </a:rPr>
                <a:t>l </a:t>
              </a:r>
              <a:r>
                <a:rPr lang="fr-BE" sz="2400" i="0" u="none" dirty="0">
                  <a:solidFill>
                    <a:srgbClr val="003237"/>
                  </a:solidFill>
                  <a:latin typeface="+mj-lt"/>
                </a:rPr>
                <a:t>= 395 nm)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4953"/>
      </a:hlink>
      <a:folHlink>
        <a:srgbClr val="004953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8818</TotalTime>
  <Words>116</Words>
  <Application>Microsoft Office PowerPoint</Application>
  <PresentationFormat>Personnalisé</PresentationFormat>
  <Paragraphs>23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</vt:lpstr>
      <vt:lpstr>Wingdings</vt:lpstr>
      <vt:lpstr>Modèle par défaut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PierreG</dc:creator>
  <cp:lastModifiedBy>Stéphanie Lambert</cp:lastModifiedBy>
  <cp:revision>516</cp:revision>
  <cp:lastPrinted>2011-02-22T10:31:07Z</cp:lastPrinted>
  <dcterms:created xsi:type="dcterms:W3CDTF">2006-03-30T07:44:25Z</dcterms:created>
  <dcterms:modified xsi:type="dcterms:W3CDTF">2020-06-28T12:37:03Z</dcterms:modified>
</cp:coreProperties>
</file>