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notesSlides/notesSlide7.xml" ContentType="application/vnd.openxmlformats-officedocument.presentationml.notesSlide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302" r:id="rId2"/>
    <p:sldId id="331" r:id="rId3"/>
    <p:sldId id="330" r:id="rId4"/>
    <p:sldId id="388" r:id="rId5"/>
    <p:sldId id="336" r:id="rId6"/>
    <p:sldId id="394" r:id="rId7"/>
    <p:sldId id="433" r:id="rId8"/>
    <p:sldId id="434" r:id="rId9"/>
    <p:sldId id="439" r:id="rId10"/>
    <p:sldId id="396" r:id="rId11"/>
    <p:sldId id="398" r:id="rId12"/>
    <p:sldId id="400" r:id="rId13"/>
    <p:sldId id="430" r:id="rId14"/>
    <p:sldId id="435" r:id="rId15"/>
    <p:sldId id="431" r:id="rId16"/>
    <p:sldId id="402" r:id="rId17"/>
    <p:sldId id="404" r:id="rId18"/>
    <p:sldId id="432" r:id="rId19"/>
    <p:sldId id="342" r:id="rId20"/>
    <p:sldId id="340" r:id="rId21"/>
    <p:sldId id="343" r:id="rId22"/>
    <p:sldId id="446" r:id="rId23"/>
    <p:sldId id="382" r:id="rId24"/>
    <p:sldId id="383" r:id="rId25"/>
    <p:sldId id="384" r:id="rId26"/>
    <p:sldId id="385" r:id="rId27"/>
    <p:sldId id="386" r:id="rId28"/>
    <p:sldId id="344" r:id="rId29"/>
    <p:sldId id="387" r:id="rId30"/>
    <p:sldId id="345" r:id="rId31"/>
    <p:sldId id="381" r:id="rId32"/>
    <p:sldId id="380" r:id="rId33"/>
    <p:sldId id="341" r:id="rId34"/>
    <p:sldId id="303" r:id="rId35"/>
    <p:sldId id="337" r:id="rId36"/>
    <p:sldId id="437" r:id="rId37"/>
    <p:sldId id="438" r:id="rId38"/>
    <p:sldId id="335" r:id="rId39"/>
    <p:sldId id="440" r:id="rId40"/>
    <p:sldId id="442" r:id="rId41"/>
    <p:sldId id="441" r:id="rId42"/>
    <p:sldId id="307" r:id="rId43"/>
    <p:sldId id="327" r:id="rId44"/>
    <p:sldId id="328" r:id="rId45"/>
    <p:sldId id="305" r:id="rId46"/>
    <p:sldId id="324" r:id="rId47"/>
    <p:sldId id="325" r:id="rId48"/>
    <p:sldId id="326" r:id="rId49"/>
    <p:sldId id="443" r:id="rId50"/>
    <p:sldId id="445" r:id="rId51"/>
    <p:sldId id="448" r:id="rId52"/>
    <p:sldId id="447" r:id="rId53"/>
    <p:sldId id="449" r:id="rId54"/>
    <p:sldId id="450" r:id="rId55"/>
    <p:sldId id="451" r:id="rId56"/>
    <p:sldId id="389" r:id="rId57"/>
    <p:sldId id="306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52" r:id="rId83"/>
    <p:sldId id="454" r:id="rId84"/>
    <p:sldId id="453" r:id="rId85"/>
    <p:sldId id="456" r:id="rId86"/>
    <p:sldId id="322" r:id="rId87"/>
    <p:sldId id="457" r:id="rId88"/>
    <p:sldId id="458" r:id="rId89"/>
    <p:sldId id="263" r:id="rId90"/>
    <p:sldId id="264" r:id="rId91"/>
    <p:sldId id="265" r:id="rId92"/>
    <p:sldId id="266" r:id="rId93"/>
    <p:sldId id="300" r:id="rId94"/>
    <p:sldId id="301" r:id="rId95"/>
    <p:sldId id="299" r:id="rId96"/>
    <p:sldId id="258" r:id="rId97"/>
    <p:sldId id="259" r:id="rId98"/>
    <p:sldId id="260" r:id="rId99"/>
    <p:sldId id="261" r:id="rId100"/>
    <p:sldId id="262" r:id="rId101"/>
    <p:sldId id="268" r:id="rId102"/>
    <p:sldId id="269" r:id="rId103"/>
    <p:sldId id="270" r:id="rId104"/>
    <p:sldId id="271" r:id="rId105"/>
    <p:sldId id="272" r:id="rId106"/>
    <p:sldId id="273" r:id="rId10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5315"/>
    <a:srgbClr val="ED7D31"/>
    <a:srgbClr val="B5590D"/>
    <a:srgbClr val="E2AAB1"/>
    <a:srgbClr val="F5D3E0"/>
    <a:srgbClr val="F8C4D3"/>
    <a:srgbClr val="4EE1F0"/>
    <a:srgbClr val="816ED0"/>
    <a:srgbClr val="B96F4D"/>
    <a:srgbClr val="B55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20" autoAdjust="0"/>
  </p:normalViewPr>
  <p:slideViewPr>
    <p:cSldViewPr snapToGrid="0">
      <p:cViewPr varScale="1">
        <p:scale>
          <a:sx n="104" d="100"/>
          <a:sy n="104" d="100"/>
        </p:scale>
        <p:origin x="43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Molecular biology &amp; biochemistry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ScaleY="146406" custLinFactNeighborX="-8117" custLinFactNeighborY="-30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0641709-8A4A-4052-9EA5-B12404419363}" type="presOf" srcId="{9FA4866D-7044-4784-9A2E-0BFBA9B5779C}" destId="{A772F593-5663-48DC-9095-27FAD4D7EDF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DNA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20 amino acids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NeighborX="3932" custLinFactNeighborY="-4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pPr rtl="0"/>
          <a:r>
            <a:rPr lang="en-US" sz="1600" b="1" dirty="0" smtClean="0">
              <a:latin typeface="Palatino Linotype" panose="02040502050505030304" pitchFamily="18" charset="0"/>
            </a:rPr>
            <a:t>4 nucleotides  A,T, C, G</a:t>
          </a:r>
          <a:endParaRPr lang="en-US" sz="16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837570" custScaleY="25998" custLinFactNeighborX="713" custLinFactNeighborY="-10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64 codons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X="61003" custLinFactY="100000" custLinFactNeighborX="100000" custLinFactNeighborY="133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Statistical    physics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ScaleY="186958" custLinFactNeighborX="3912" custLinFactNeighborY="4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20 amino acids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NeighborX="3932" custLinFactNeighborY="-4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51 </a:t>
          </a:r>
          <a:r>
            <a:rPr lang="en-US" sz="2000" b="1" dirty="0" err="1" smtClean="0">
              <a:latin typeface="Palatino Linotype" panose="02040502050505030304" pitchFamily="18" charset="0"/>
            </a:rPr>
            <a:t>tRNAs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69411" custScaleX="73599" custLinFactNeighborX="-11638" custLinFactNeighborY="-8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64 codons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X="61003" custLinFactY="100000" custLinFactNeighborX="100000" custLinFactNeighborY="133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DNA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Bioinformatics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20 amino acids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NeighborX="3932" custLinFactNeighborY="-4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pPr rtl="0"/>
          <a:r>
            <a:rPr lang="en-US" sz="1600" b="1" dirty="0" smtClean="0">
              <a:latin typeface="Palatino Linotype" panose="02040502050505030304" pitchFamily="18" charset="0"/>
            </a:rPr>
            <a:t>4 nucleotides  A,T, C, G</a:t>
          </a:r>
          <a:endParaRPr lang="en-US" sz="16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837570" custScaleY="25998" custLinFactNeighborX="713" custLinFactNeighborY="-10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51 </a:t>
          </a:r>
          <a:r>
            <a:rPr lang="en-US" sz="2000" b="1" dirty="0" err="1" smtClean="0">
              <a:latin typeface="Palatino Linotype" panose="02040502050505030304" pitchFamily="18" charset="0"/>
            </a:rPr>
            <a:t>tRNAs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69411" custScaleX="73599" custLinFactNeighborX="-11638" custLinFactNeighborY="-8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64 codons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X="61003" custLinFactY="100000" custLinFactNeighborX="100000" custLinFactNeighborY="133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The codon usage, fast or slow, acts as an additional source of structural information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DNA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Protein synthesis stochastic modeling with TASEP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21320" custScaleY="255531" custLinFactX="141140" custLinFactNeighborX="200000" custLinFactNeighborY="889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51 </a:t>
          </a:r>
          <a:r>
            <a:rPr lang="en-US" sz="2000" b="1" dirty="0" err="1" smtClean="0">
              <a:latin typeface="Palatino Linotype" panose="02040502050505030304" pitchFamily="18" charset="0"/>
            </a:rPr>
            <a:t>tRNAs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69411" custScaleX="73599" custLinFactY="100000" custLinFactNeighborX="13877" custLinFactNeighborY="163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0641709-8A4A-4052-9EA5-B12404419363}" type="presOf" srcId="{9FA4866D-7044-4784-9A2E-0BFBA9B5779C}" destId="{A772F593-5663-48DC-9095-27FAD4D7EDF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DNA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DNA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DNA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51 </a:t>
          </a:r>
          <a:r>
            <a:rPr lang="en-US" sz="2000" b="1" dirty="0" err="1" smtClean="0">
              <a:latin typeface="Palatino Linotype" panose="02040502050505030304" pitchFamily="18" charset="0"/>
            </a:rPr>
            <a:t>tRNAs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69411" custScaleX="73599" custLinFactNeighborX="-11638" custLinFactNeighborY="-8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20 amino acids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730874" custScaleY="25998" custLinFactNeighborX="3932" custLinFactNeighborY="-4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rtl="0"/>
          <a:r>
            <a:rPr lang="en-US" sz="2000" b="1" dirty="0" smtClean="0">
              <a:latin typeface="Palatino Linotype" panose="02040502050505030304" pitchFamily="18" charset="0"/>
            </a:rPr>
            <a:t>64 codons</a:t>
          </a:r>
          <a:endParaRPr lang="en-US" sz="20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Ang="20983740" custScaleX="71808" custScaleY="30553" custLinFactNeighborX="-34705" custLinFactNeighborY="33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How codon usage could affect the speed of translation?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1354049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32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The mechanism of selection and kinetic proofreading by induced fit</a:t>
          </a:r>
          <a:endParaRPr lang="en-US" sz="32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1489455" custScaleY="539051" custLinFactNeighborX="95427" custLinFactNeighborY="147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mRNA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4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The queuing time of a ribosome before translocation depends on the codon and on its number of near-cognate </a:t>
          </a:r>
          <a:r>
            <a:rPr lang="en-US" sz="2400" b="0" i="0" dirty="0" err="1" smtClean="0">
              <a:latin typeface="Courier New" panose="02070309020205020404" pitchFamily="49" charset="0"/>
              <a:cs typeface="Courier New" panose="02070309020205020404" pitchFamily="49" charset="0"/>
            </a:rPr>
            <a:t>tRNAs</a:t>
          </a:r>
          <a:endParaRPr lang="en-US" sz="24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1600627" custScaleY="163254" custLinFactNeighborX="813" custLinFactNeighborY="52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65350241-0341-40B8-B0FD-58383081A29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B8D4BF-A0FA-487A-8016-1312FE5CD468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sz="2400" dirty="0" smtClean="0">
              <a:latin typeface="Palatino Linotype" panose="02040502050505030304" pitchFamily="18" charset="0"/>
            </a:rPr>
            <a:t>Open boundaries</a:t>
          </a:r>
          <a:endParaRPr lang="en-US" sz="2400" dirty="0">
            <a:latin typeface="Palatino Linotype" panose="02040502050505030304" pitchFamily="18" charset="0"/>
          </a:endParaRPr>
        </a:p>
      </dgm:t>
    </dgm:pt>
    <dgm:pt modelId="{B84BFB78-CA7B-4E2F-BCEB-044C28F8CC37}" type="parTrans" cxnId="{6588ACB8-519D-44CC-89C6-3078AE9577FF}">
      <dgm:prSet/>
      <dgm:spPr/>
      <dgm:t>
        <a:bodyPr/>
        <a:lstStyle/>
        <a:p>
          <a:endParaRPr lang="en-US"/>
        </a:p>
      </dgm:t>
    </dgm:pt>
    <dgm:pt modelId="{A741A55C-970C-41DE-98F8-0E3B5F6D8EE6}" type="sibTrans" cxnId="{6588ACB8-519D-44CC-89C6-3078AE9577FF}">
      <dgm:prSet/>
      <dgm:spPr/>
      <dgm:t>
        <a:bodyPr/>
        <a:lstStyle/>
        <a:p>
          <a:endParaRPr lang="en-US"/>
        </a:p>
      </dgm:t>
    </dgm:pt>
    <dgm:pt modelId="{514A8812-7546-4D4A-A85A-BAE43E1A6EDA}" type="pres">
      <dgm:prSet presAssocID="{65350241-0341-40B8-B0FD-58383081A2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D9875E-05A7-404C-B428-5654E682BCDE}" type="pres">
      <dgm:prSet presAssocID="{7CB8D4BF-A0FA-487A-8016-1312FE5CD468}" presName="parentText" presStyleLbl="node1" presStyleIdx="0" presStyleCnt="1" custLinFactNeighborX="-2825" custLinFactNeighborY="40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357F1B-D688-4552-A4C2-4961CFF9E9CA}" type="presOf" srcId="{65350241-0341-40B8-B0FD-58383081A296}" destId="{514A8812-7546-4D4A-A85A-BAE43E1A6EDA}" srcOrd="0" destOrd="0" presId="urn:microsoft.com/office/officeart/2005/8/layout/vList2"/>
    <dgm:cxn modelId="{28BA7CF4-3132-4AEC-AC15-92ACAEE5B107}" type="presOf" srcId="{7CB8D4BF-A0FA-487A-8016-1312FE5CD468}" destId="{EED9875E-05A7-404C-B428-5654E682BCDE}" srcOrd="0" destOrd="0" presId="urn:microsoft.com/office/officeart/2005/8/layout/vList2"/>
    <dgm:cxn modelId="{6588ACB8-519D-44CC-89C6-3078AE9577FF}" srcId="{65350241-0341-40B8-B0FD-58383081A296}" destId="{7CB8D4BF-A0FA-487A-8016-1312FE5CD468}" srcOrd="0" destOrd="0" parTransId="{B84BFB78-CA7B-4E2F-BCEB-044C28F8CC37}" sibTransId="{A741A55C-970C-41DE-98F8-0E3B5F6D8EE6}"/>
    <dgm:cxn modelId="{E4AB736A-03F2-4B48-8C74-DC6DADC0305E}" type="presParOf" srcId="{514A8812-7546-4D4A-A85A-BAE43E1A6EDA}" destId="{EED9875E-05A7-404C-B428-5654E682BC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65350241-0341-40B8-B0FD-58383081A29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B8D4BF-A0FA-487A-8016-1312FE5CD468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sz="2400" dirty="0" smtClean="0">
              <a:latin typeface="Palatino Linotype" panose="02040502050505030304" pitchFamily="18" charset="0"/>
            </a:rPr>
            <a:t>Open boundaries</a:t>
          </a:r>
          <a:endParaRPr lang="en-US" sz="2400" dirty="0">
            <a:latin typeface="Palatino Linotype" panose="02040502050505030304" pitchFamily="18" charset="0"/>
          </a:endParaRPr>
        </a:p>
      </dgm:t>
    </dgm:pt>
    <dgm:pt modelId="{B84BFB78-CA7B-4E2F-BCEB-044C28F8CC37}" type="parTrans" cxnId="{6588ACB8-519D-44CC-89C6-3078AE9577FF}">
      <dgm:prSet/>
      <dgm:spPr/>
      <dgm:t>
        <a:bodyPr/>
        <a:lstStyle/>
        <a:p>
          <a:endParaRPr lang="en-US"/>
        </a:p>
      </dgm:t>
    </dgm:pt>
    <dgm:pt modelId="{A741A55C-970C-41DE-98F8-0E3B5F6D8EE6}" type="sibTrans" cxnId="{6588ACB8-519D-44CC-89C6-3078AE9577FF}">
      <dgm:prSet/>
      <dgm:spPr/>
      <dgm:t>
        <a:bodyPr/>
        <a:lstStyle/>
        <a:p>
          <a:endParaRPr lang="en-US"/>
        </a:p>
      </dgm:t>
    </dgm:pt>
    <dgm:pt modelId="{514A8812-7546-4D4A-A85A-BAE43E1A6EDA}" type="pres">
      <dgm:prSet presAssocID="{65350241-0341-40B8-B0FD-58383081A2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D9875E-05A7-404C-B428-5654E682BCDE}" type="pres">
      <dgm:prSet presAssocID="{7CB8D4BF-A0FA-487A-8016-1312FE5CD468}" presName="parentText" presStyleLbl="node1" presStyleIdx="0" presStyleCnt="1" custLinFactNeighborX="-2825" custLinFactNeighborY="40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357F1B-D688-4552-A4C2-4961CFF9E9CA}" type="presOf" srcId="{65350241-0341-40B8-B0FD-58383081A296}" destId="{514A8812-7546-4D4A-A85A-BAE43E1A6EDA}" srcOrd="0" destOrd="0" presId="urn:microsoft.com/office/officeart/2005/8/layout/vList2"/>
    <dgm:cxn modelId="{28BA7CF4-3132-4AEC-AC15-92ACAEE5B107}" type="presOf" srcId="{7CB8D4BF-A0FA-487A-8016-1312FE5CD468}" destId="{EED9875E-05A7-404C-B428-5654E682BCDE}" srcOrd="0" destOrd="0" presId="urn:microsoft.com/office/officeart/2005/8/layout/vList2"/>
    <dgm:cxn modelId="{6588ACB8-519D-44CC-89C6-3078AE9577FF}" srcId="{65350241-0341-40B8-B0FD-58383081A296}" destId="{7CB8D4BF-A0FA-487A-8016-1312FE5CD468}" srcOrd="0" destOrd="0" parTransId="{B84BFB78-CA7B-4E2F-BCEB-044C28F8CC37}" sibTransId="{A741A55C-970C-41DE-98F8-0E3B5F6D8EE6}"/>
    <dgm:cxn modelId="{E4AB736A-03F2-4B48-8C74-DC6DADC0305E}" type="presParOf" srcId="{514A8812-7546-4D4A-A85A-BAE43E1A6EDA}" destId="{EED9875E-05A7-404C-B428-5654E682BC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A4866D-7044-4784-9A2E-0BFBA9B5779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F4F8859-2AC0-4295-AF25-5DEAEF019E13}">
      <dgm:prSet custT="1"/>
      <dgm:spPr/>
      <dgm:t>
        <a:bodyPr/>
        <a:lstStyle/>
        <a:p>
          <a:pPr rtl="0"/>
          <a:r>
            <a:rPr lang="en-US" sz="3200" b="1" dirty="0" smtClean="0">
              <a:latin typeface="Palatino Linotype" panose="02040502050505030304" pitchFamily="18" charset="0"/>
            </a:rPr>
            <a:t>protein</a:t>
          </a:r>
          <a:endParaRPr lang="en-US" sz="3200" b="1" dirty="0">
            <a:latin typeface="Palatino Linotype" panose="02040502050505030304" pitchFamily="18" charset="0"/>
          </a:endParaRPr>
        </a:p>
      </dgm:t>
    </dgm:pt>
    <dgm:pt modelId="{44F2B2D0-3BBF-4DA4-ACFA-E584C89B8713}" type="parTrans" cxnId="{27BE024D-9DF5-4CA3-A18D-A415F132F857}">
      <dgm:prSet/>
      <dgm:spPr/>
      <dgm:t>
        <a:bodyPr/>
        <a:lstStyle/>
        <a:p>
          <a:endParaRPr lang="en-US"/>
        </a:p>
      </dgm:t>
    </dgm:pt>
    <dgm:pt modelId="{B4262576-86AE-4D36-8A78-F9ECB876E2BB}" type="sibTrans" cxnId="{27BE024D-9DF5-4CA3-A18D-A415F132F857}">
      <dgm:prSet/>
      <dgm:spPr/>
      <dgm:t>
        <a:bodyPr/>
        <a:lstStyle/>
        <a:p>
          <a:endParaRPr lang="en-US"/>
        </a:p>
      </dgm:t>
    </dgm:pt>
    <dgm:pt modelId="{A772F593-5663-48DC-9095-27FAD4D7EDF9}" type="pres">
      <dgm:prSet presAssocID="{9FA4866D-7044-4784-9A2E-0BFBA9B577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79D93D-D17D-4E1C-AD0C-2B61F70D478F}" type="pres">
      <dgm:prSet presAssocID="{4F4F8859-2AC0-4295-AF25-5DEAEF019E13}" presName="node" presStyleLbl="node1" presStyleIdx="0" presStyleCnt="1" custLinFactX="100000" custLinFactNeighborX="112295" custLinFactNeighborY="-13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BE024D-9DF5-4CA3-A18D-A415F132F857}" srcId="{9FA4866D-7044-4784-9A2E-0BFBA9B5779C}" destId="{4F4F8859-2AC0-4295-AF25-5DEAEF019E13}" srcOrd="0" destOrd="0" parTransId="{44F2B2D0-3BBF-4DA4-ACFA-E584C89B8713}" sibTransId="{B4262576-86AE-4D36-8A78-F9ECB876E2BB}"/>
    <dgm:cxn modelId="{60641709-8A4A-4052-9EA5-B12404419363}" type="presOf" srcId="{9FA4866D-7044-4784-9A2E-0BFBA9B5779C}" destId="{A772F593-5663-48DC-9095-27FAD4D7EDF9}" srcOrd="0" destOrd="0" presId="urn:microsoft.com/office/officeart/2005/8/layout/process1"/>
    <dgm:cxn modelId="{B0286765-8869-402C-A50A-BDEB6C6AECD3}" type="presOf" srcId="{4F4F8859-2AC0-4295-AF25-5DEAEF019E13}" destId="{6079D93D-D17D-4E1C-AD0C-2B61F70D478F}" srcOrd="0" destOrd="0" presId="urn:microsoft.com/office/officeart/2005/8/layout/process1"/>
    <dgm:cxn modelId="{0669A909-99E6-4042-B64F-3D66D4F343EA}" type="presParOf" srcId="{A772F593-5663-48DC-9095-27FAD4D7EDF9}" destId="{6079D93D-D17D-4E1C-AD0C-2B61F70D47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6F0BDF-4261-4858-8400-1ECA5DCD141E}" type="doc">
      <dgm:prSet loTypeId="urn:microsoft.com/office/officeart/2005/8/layout/bProcess4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97D30D1-8B56-4EA3-844A-91F34C67909E}">
      <dgm:prSet custT="1"/>
      <dgm:spPr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pPr rtl="0"/>
          <a:r>
            <a:rPr lang="en-US" sz="2800" b="0" i="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8C60C8A-1CB2-49EF-A2C0-6F4CF80C9EE3}" type="par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E602DDD8-8E52-45C4-B2E4-E5EB6C5A31DC}" type="sibTrans" cxnId="{78EBDA4E-394D-404F-B1F3-A2DC141363E4}">
      <dgm:prSet/>
      <dgm:spPr/>
      <dgm:t>
        <a:bodyPr/>
        <a:lstStyle/>
        <a:p>
          <a:endParaRPr lang="en-US" sz="2800" b="0" i="0"/>
        </a:p>
      </dgm:t>
    </dgm:pt>
    <dgm:pt modelId="{417EACB1-4A09-4462-BC55-C9A94028139B}" type="pres">
      <dgm:prSet presAssocID="{036F0BDF-4261-4858-8400-1ECA5DCD141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E2657E8-1B22-42A4-9F2D-E24354824A5D}" type="pres">
      <dgm:prSet presAssocID="{C97D30D1-8B56-4EA3-844A-91F34C67909E}" presName="compNode" presStyleCnt="0"/>
      <dgm:spPr/>
    </dgm:pt>
    <dgm:pt modelId="{2A9232D2-4E8A-4743-BF22-3D3967B41E79}" type="pres">
      <dgm:prSet presAssocID="{C97D30D1-8B56-4EA3-844A-91F34C67909E}" presName="dummyConnPt" presStyleCnt="0"/>
      <dgm:spPr/>
    </dgm:pt>
    <dgm:pt modelId="{6DBC043B-834B-4113-8A2C-C7F1EC6541BD}" type="pres">
      <dgm:prSet presAssocID="{C97D30D1-8B56-4EA3-844A-91F34C67909E}" presName="node" presStyleLbl="node1" presStyleIdx="0" presStyleCnt="1" custScaleX="530691" custLinFactX="300000" custLinFactNeighborX="319039" custLinFactNeighborY="-467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EBDA4E-394D-404F-B1F3-A2DC141363E4}" srcId="{036F0BDF-4261-4858-8400-1ECA5DCD141E}" destId="{C97D30D1-8B56-4EA3-844A-91F34C67909E}" srcOrd="0" destOrd="0" parTransId="{78C60C8A-1CB2-49EF-A2C0-6F4CF80C9EE3}" sibTransId="{E602DDD8-8E52-45C4-B2E4-E5EB6C5A31DC}"/>
    <dgm:cxn modelId="{8ADC23AC-80D1-4F0A-9B9C-93528CFDD500}" type="presOf" srcId="{C97D30D1-8B56-4EA3-844A-91F34C67909E}" destId="{6DBC043B-834B-4113-8A2C-C7F1EC6541BD}" srcOrd="0" destOrd="0" presId="urn:microsoft.com/office/officeart/2005/8/layout/bProcess4"/>
    <dgm:cxn modelId="{1AA40B1B-71B2-4C76-B495-F4BC3EBDF78F}" type="presOf" srcId="{036F0BDF-4261-4858-8400-1ECA5DCD141E}" destId="{417EACB1-4A09-4462-BC55-C9A94028139B}" srcOrd="0" destOrd="0" presId="urn:microsoft.com/office/officeart/2005/8/layout/bProcess4"/>
    <dgm:cxn modelId="{40EC9264-A41B-4419-A874-1B0FEE9D4052}" type="presParOf" srcId="{417EACB1-4A09-4462-BC55-C9A94028139B}" destId="{AE2657E8-1B22-42A4-9F2D-E24354824A5D}" srcOrd="0" destOrd="0" presId="urn:microsoft.com/office/officeart/2005/8/layout/bProcess4"/>
    <dgm:cxn modelId="{F9DDB489-D3F7-4D1C-9EFD-3C8E629308EA}" type="presParOf" srcId="{AE2657E8-1B22-42A4-9F2D-E24354824A5D}" destId="{2A9232D2-4E8A-4743-BF22-3D3967B41E79}" srcOrd="0" destOrd="0" presId="urn:microsoft.com/office/officeart/2005/8/layout/bProcess4"/>
    <dgm:cxn modelId="{3053DED6-1DCA-4DD6-BEC2-A429420AC3CE}" type="presParOf" srcId="{AE2657E8-1B22-42A4-9F2D-E24354824A5D}" destId="{6DBC043B-834B-4113-8A2C-C7F1EC6541BD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0" y="0"/>
          <a:ext cx="4572458" cy="756864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Molecular biology &amp; biochemistry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22168" y="22168"/>
        <a:ext cx="4528122" cy="7125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1658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DNA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18785" y="17127"/>
        <a:ext cx="1661919" cy="5505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744" y="77039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2556" y="87851"/>
        <a:ext cx="3243379" cy="3475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-35591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20 amino acids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-25492"/>
        <a:ext cx="2025269" cy="3246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837570">
          <a:off x="0" y="-111870"/>
          <a:ext cx="2537117" cy="395759"/>
        </a:xfrm>
        <a:prstGeom prst="roundRect">
          <a:avLst>
            <a:gd name="adj" fmla="val 10000"/>
          </a:avLst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Palatino Linotype" panose="02040502050505030304" pitchFamily="18" charset="0"/>
            </a:rPr>
            <a:t>4 nucleotides  A,T, C, G</a:t>
          </a:r>
          <a:endParaRPr lang="en-US" sz="1600" b="1" kern="1200" dirty="0">
            <a:latin typeface="Palatino Linotype" panose="02040502050505030304" pitchFamily="18" charset="0"/>
          </a:endParaRPr>
        </a:p>
      </dsp:txBody>
      <dsp:txXfrm>
        <a:off x="11591" y="-100279"/>
        <a:ext cx="2513935" cy="3725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143907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64 codons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154006"/>
        <a:ext cx="2025269" cy="32460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4856" y="2"/>
          <a:ext cx="4544565" cy="960607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Statistical    physics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32991" y="28137"/>
        <a:ext cx="4488295" cy="90433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-35591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20 amino acids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-25492"/>
        <a:ext cx="2025269" cy="32460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69411">
          <a:off x="38987" y="-42826"/>
          <a:ext cx="1289538" cy="482441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51 </a:t>
          </a:r>
          <a:r>
            <a:rPr lang="en-US" sz="2000" b="1" kern="1200" dirty="0" err="1" smtClean="0">
              <a:latin typeface="Palatino Linotype" panose="02040502050505030304" pitchFamily="18" charset="0"/>
            </a:rPr>
            <a:t>tRNAs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53117" y="-28696"/>
        <a:ext cx="1261278" cy="45418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143907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64 codons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154006"/>
        <a:ext cx="2025269" cy="3246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1658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DNA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18785" y="17127"/>
        <a:ext cx="1661919" cy="55052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744" y="77039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2556" y="87851"/>
        <a:ext cx="3243379" cy="34751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4856" y="0"/>
          <a:ext cx="4544565" cy="513809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Bioinformatics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9905" y="15049"/>
        <a:ext cx="4514467" cy="48371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-35591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20 amino acids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-25492"/>
        <a:ext cx="2025269" cy="32460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837570">
          <a:off x="0" y="-111870"/>
          <a:ext cx="2537117" cy="395759"/>
        </a:xfrm>
        <a:prstGeom prst="roundRect">
          <a:avLst>
            <a:gd name="adj" fmla="val 10000"/>
          </a:avLst>
        </a:prstGeom>
        <a:solidFill>
          <a:schemeClr val="bg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Palatino Linotype" panose="02040502050505030304" pitchFamily="18" charset="0"/>
            </a:rPr>
            <a:t>4 nucleotides  A,T, C, G</a:t>
          </a:r>
          <a:endParaRPr lang="en-US" sz="1600" b="1" kern="1200" dirty="0">
            <a:latin typeface="Palatino Linotype" panose="02040502050505030304" pitchFamily="18" charset="0"/>
          </a:endParaRPr>
        </a:p>
      </dsp:txBody>
      <dsp:txXfrm>
        <a:off x="11591" y="-100279"/>
        <a:ext cx="2513935" cy="3725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69411">
          <a:off x="38987" y="-42826"/>
          <a:ext cx="1289538" cy="482441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51 </a:t>
          </a:r>
          <a:r>
            <a:rPr lang="en-US" sz="2000" b="1" kern="1200" dirty="0" err="1" smtClean="0">
              <a:latin typeface="Palatino Linotype" panose="02040502050505030304" pitchFamily="18" charset="0"/>
            </a:rPr>
            <a:t>tRNAs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53117" y="-28696"/>
        <a:ext cx="1261278" cy="45418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143907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64 codons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154006"/>
        <a:ext cx="2025269" cy="32460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1266" y="0"/>
          <a:ext cx="10543243" cy="1192020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The codon usage, fast or slow, acts as an additional source of structural information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6179" y="34913"/>
        <a:ext cx="10473417" cy="112219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1658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DNA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18785" y="17127"/>
        <a:ext cx="1661919" cy="55052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744" y="77039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2556" y="87851"/>
        <a:ext cx="3243379" cy="34751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61789" y="185"/>
          <a:ext cx="4476342" cy="1316478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Protein synthesis stochastic modeling with TASEP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00347" y="38743"/>
        <a:ext cx="4399226" cy="123936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69411">
          <a:off x="427014" y="161276"/>
          <a:ext cx="1289538" cy="482441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51 </a:t>
          </a:r>
          <a:r>
            <a:rPr lang="en-US" sz="2000" b="1" kern="1200" dirty="0" err="1" smtClean="0">
              <a:latin typeface="Palatino Linotype" panose="02040502050505030304" pitchFamily="18" charset="0"/>
            </a:rPr>
            <a:t>tRNAs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441144" y="175406"/>
        <a:ext cx="1261278" cy="45418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1658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DNA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18785" y="17127"/>
        <a:ext cx="1661919" cy="55052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744" y="77039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2556" y="87851"/>
        <a:ext cx="3243379" cy="347517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1658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DNA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18785" y="17127"/>
        <a:ext cx="1661919" cy="55052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1658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DNA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18785" y="17127"/>
        <a:ext cx="1661919" cy="550520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744" y="77039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2556" y="87851"/>
        <a:ext cx="3243379" cy="347517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69411">
          <a:off x="38987" y="-42826"/>
          <a:ext cx="1289538" cy="482441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51 </a:t>
          </a:r>
          <a:r>
            <a:rPr lang="en-US" sz="2000" b="1" kern="1200" dirty="0" err="1" smtClean="0">
              <a:latin typeface="Palatino Linotype" panose="02040502050505030304" pitchFamily="18" charset="0"/>
            </a:rPr>
            <a:t>tRNAs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53117" y="-28696"/>
        <a:ext cx="1261278" cy="454181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730874">
          <a:off x="2000" y="-35591"/>
          <a:ext cx="2045467" cy="344799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20 amino acids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12099" y="-25492"/>
        <a:ext cx="2025269" cy="324601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 rot="20983740">
          <a:off x="24356" y="134194"/>
          <a:ext cx="1468809" cy="405208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Palatino Linotype" panose="02040502050505030304" pitchFamily="18" charset="0"/>
            </a:rPr>
            <a:t>64 codons</a:t>
          </a:r>
          <a:endParaRPr lang="en-US" sz="2000" b="1" kern="1200" dirty="0">
            <a:latin typeface="Palatino Linotype" panose="02040502050505030304" pitchFamily="18" charset="0"/>
          </a:endParaRPr>
        </a:p>
      </dsp:txBody>
      <dsp:txXfrm>
        <a:off x="36224" y="146062"/>
        <a:ext cx="1445073" cy="381472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5" y="0"/>
          <a:ext cx="11796847" cy="522736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How codon usage could affect the speed of translation?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5315" y="15310"/>
        <a:ext cx="11766227" cy="492116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9397" y="6662"/>
          <a:ext cx="10651043" cy="23128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The mechanism of selection and kinetic proofreading by induced fit</a:t>
          </a:r>
          <a:endParaRPr lang="en-US" sz="32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7138" y="74403"/>
        <a:ext cx="10515561" cy="21773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mRNA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44401" y="615"/>
          <a:ext cx="11833352" cy="724157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The queuing time of a ribosome before translocation depends on the codon and on its number of near-cognate </a:t>
          </a:r>
          <a:r>
            <a:rPr lang="en-US" sz="2400" b="0" i="0" kern="1200" dirty="0" err="1" smtClean="0">
              <a:latin typeface="Courier New" panose="02070309020205020404" pitchFamily="49" charset="0"/>
              <a:cs typeface="Courier New" panose="02070309020205020404" pitchFamily="49" charset="0"/>
            </a:rPr>
            <a:t>tRNAs</a:t>
          </a:r>
          <a:endParaRPr lang="en-US" sz="24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5611" y="21825"/>
        <a:ext cx="11790932" cy="681737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9875E-05A7-404C-B428-5654E682BCDE}">
      <dsp:nvSpPr>
        <dsp:cNvPr id="0" name=""/>
        <dsp:cNvSpPr/>
      </dsp:nvSpPr>
      <dsp:spPr>
        <a:xfrm>
          <a:off x="0" y="473"/>
          <a:ext cx="2745247" cy="4765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Palatino Linotype" panose="02040502050505030304" pitchFamily="18" charset="0"/>
            </a:rPr>
            <a:t>Open boundaries</a:t>
          </a:r>
          <a:endParaRPr lang="en-US" sz="2400" kern="1200" dirty="0">
            <a:latin typeface="Palatino Linotype" panose="02040502050505030304" pitchFamily="18" charset="0"/>
          </a:endParaRPr>
        </a:p>
      </dsp:txBody>
      <dsp:txXfrm>
        <a:off x="23265" y="23738"/>
        <a:ext cx="2698717" cy="430050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9875E-05A7-404C-B428-5654E682BCDE}">
      <dsp:nvSpPr>
        <dsp:cNvPr id="0" name=""/>
        <dsp:cNvSpPr/>
      </dsp:nvSpPr>
      <dsp:spPr>
        <a:xfrm>
          <a:off x="0" y="473"/>
          <a:ext cx="2745247" cy="476580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Palatino Linotype" panose="02040502050505030304" pitchFamily="18" charset="0"/>
            </a:rPr>
            <a:t>Open boundaries</a:t>
          </a:r>
          <a:endParaRPr lang="en-US" sz="2400" kern="1200" dirty="0">
            <a:latin typeface="Palatino Linotype" panose="02040502050505030304" pitchFamily="18" charset="0"/>
          </a:endParaRPr>
        </a:p>
      </dsp:txBody>
      <dsp:txXfrm>
        <a:off x="23265" y="23738"/>
        <a:ext cx="2698717" cy="4300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9D93D-D17D-4E1C-AD0C-2B61F70D478F}">
      <dsp:nvSpPr>
        <dsp:cNvPr id="0" name=""/>
        <dsp:cNvSpPr/>
      </dsp:nvSpPr>
      <dsp:spPr>
        <a:xfrm>
          <a:off x="3317" y="0"/>
          <a:ext cx="1696173" cy="584774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Palatino Linotype" panose="02040502050505030304" pitchFamily="18" charset="0"/>
            </a:rPr>
            <a:t>protein</a:t>
          </a:r>
          <a:endParaRPr lang="en-US" sz="3200" b="1" kern="1200" dirty="0">
            <a:latin typeface="Palatino Linotype" panose="02040502050505030304" pitchFamily="18" charset="0"/>
          </a:endParaRPr>
        </a:p>
      </dsp:txBody>
      <dsp:txXfrm>
        <a:off x="20444" y="17127"/>
        <a:ext cx="1661919" cy="550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1744" y="77039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transcription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2556" y="87851"/>
        <a:ext cx="3243379" cy="3475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C043B-834B-4113-8A2C-C7F1EC6541BD}">
      <dsp:nvSpPr>
        <dsp:cNvPr id="0" name=""/>
        <dsp:cNvSpPr/>
      </dsp:nvSpPr>
      <dsp:spPr>
        <a:xfrm>
          <a:off x="3489" y="0"/>
          <a:ext cx="3265003" cy="369141"/>
        </a:xfrm>
        <a:prstGeom prst="roundRect">
          <a:avLst>
            <a:gd name="adj" fmla="val 10000"/>
          </a:avLst>
        </a:prstGeom>
        <a:gradFill flip="none" rotWithShape="1">
          <a:gsLst>
            <a:gs pos="52000">
              <a:srgbClr val="AE5315"/>
            </a:gs>
            <a:gs pos="24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dirty="0" smtClean="0">
              <a:latin typeface="Courier New" panose="02070309020205020404" pitchFamily="49" charset="0"/>
              <a:cs typeface="Courier New" panose="02070309020205020404" pitchFamily="49" charset="0"/>
            </a:rPr>
            <a:t>translation</a:t>
          </a:r>
          <a:endParaRPr lang="en-US" sz="2800" b="0" i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301" y="10812"/>
        <a:ext cx="3243379" cy="347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1A33A-DA0B-4960-84FF-F8B756F2C10B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03978-63B6-4C5E-B0D3-B14492C76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0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Two major classes of metabolic reactions: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b="1" i="1" dirty="0"/>
              <a:t>Catabolic pathways</a:t>
            </a:r>
          </a:p>
          <a:p>
            <a:pPr>
              <a:buNone/>
            </a:pPr>
            <a:r>
              <a:rPr lang="en-US" dirty="0"/>
              <a:t>    • Break larger molecules into smaller products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Exergonic</a:t>
            </a:r>
            <a:r>
              <a:rPr lang="en-US" dirty="0"/>
              <a:t> (release energy)</a:t>
            </a:r>
          </a:p>
          <a:p>
            <a:pPr>
              <a:buNone/>
            </a:pPr>
            <a:r>
              <a:rPr lang="en-US" b="1" i="1" dirty="0"/>
              <a:t>    Anabolic pathways</a:t>
            </a:r>
          </a:p>
          <a:p>
            <a:pPr>
              <a:buNone/>
            </a:pPr>
            <a:r>
              <a:rPr lang="en-US" dirty="0"/>
              <a:t>    • Synthesize large molecules from the smaller</a:t>
            </a:r>
          </a:p>
          <a:p>
            <a:pPr>
              <a:buNone/>
            </a:pPr>
            <a:r>
              <a:rPr lang="en-US" dirty="0"/>
              <a:t>    products of catabolism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Endergonic</a:t>
            </a:r>
            <a:r>
              <a:rPr lang="en-US" dirty="0"/>
              <a:t> (require more energy than they release)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5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38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38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11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08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57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57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Two major classes of metabolic reactions: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b="1" i="1" dirty="0"/>
              <a:t>Catabolic pathways</a:t>
            </a:r>
          </a:p>
          <a:p>
            <a:pPr>
              <a:buNone/>
            </a:pPr>
            <a:r>
              <a:rPr lang="en-US" dirty="0"/>
              <a:t>    • Break larger molecules into smaller products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Exergonic</a:t>
            </a:r>
            <a:r>
              <a:rPr lang="en-US" dirty="0"/>
              <a:t> (release energy)</a:t>
            </a:r>
          </a:p>
          <a:p>
            <a:pPr>
              <a:buNone/>
            </a:pPr>
            <a:r>
              <a:rPr lang="en-US" b="1" i="1" dirty="0"/>
              <a:t>    Anabolic pathways</a:t>
            </a:r>
          </a:p>
          <a:p>
            <a:pPr>
              <a:buNone/>
            </a:pPr>
            <a:r>
              <a:rPr lang="en-US" dirty="0"/>
              <a:t>    • Synthesize large molecules from the smaller</a:t>
            </a:r>
          </a:p>
          <a:p>
            <a:pPr>
              <a:buNone/>
            </a:pPr>
            <a:r>
              <a:rPr lang="en-US" dirty="0"/>
              <a:t>    products of catabolism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Endergonic</a:t>
            </a:r>
            <a:r>
              <a:rPr lang="en-US" dirty="0"/>
              <a:t> (require more energy than they release)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Two major classes of metabolic reactions: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b="1" i="1" dirty="0"/>
              <a:t>Catabolic pathways</a:t>
            </a:r>
          </a:p>
          <a:p>
            <a:pPr>
              <a:buNone/>
            </a:pPr>
            <a:r>
              <a:rPr lang="en-US" dirty="0"/>
              <a:t>    • Break larger molecules into smaller products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Exergonic</a:t>
            </a:r>
            <a:r>
              <a:rPr lang="en-US" dirty="0"/>
              <a:t> (release energy)</a:t>
            </a:r>
          </a:p>
          <a:p>
            <a:pPr>
              <a:buNone/>
            </a:pPr>
            <a:r>
              <a:rPr lang="en-US" b="1" i="1" dirty="0"/>
              <a:t>    Anabolic pathways</a:t>
            </a:r>
          </a:p>
          <a:p>
            <a:pPr>
              <a:buNone/>
            </a:pPr>
            <a:r>
              <a:rPr lang="en-US" dirty="0"/>
              <a:t>    • Synthesize large molecules from the smaller</a:t>
            </a:r>
          </a:p>
          <a:p>
            <a:pPr>
              <a:buNone/>
            </a:pPr>
            <a:r>
              <a:rPr lang="en-US" dirty="0"/>
              <a:t>    products of catabolism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Endergonic</a:t>
            </a:r>
            <a:r>
              <a:rPr lang="en-US" dirty="0"/>
              <a:t> (require more energy than they release)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6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Two major classes of metabolic reactions: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b="1" i="1" dirty="0"/>
              <a:t>Catabolic pathways</a:t>
            </a:r>
          </a:p>
          <a:p>
            <a:pPr>
              <a:buNone/>
            </a:pPr>
            <a:r>
              <a:rPr lang="en-US" dirty="0"/>
              <a:t>    • Break larger molecules into smaller products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Exergonic</a:t>
            </a:r>
            <a:r>
              <a:rPr lang="en-US" dirty="0"/>
              <a:t> (release energy)</a:t>
            </a:r>
          </a:p>
          <a:p>
            <a:pPr>
              <a:buNone/>
            </a:pPr>
            <a:r>
              <a:rPr lang="en-US" b="1" i="1" dirty="0"/>
              <a:t>    Anabolic pathways</a:t>
            </a:r>
          </a:p>
          <a:p>
            <a:pPr>
              <a:buNone/>
            </a:pPr>
            <a:r>
              <a:rPr lang="en-US" dirty="0"/>
              <a:t>    • Synthesize large molecules from the smaller</a:t>
            </a:r>
          </a:p>
          <a:p>
            <a:pPr>
              <a:buNone/>
            </a:pPr>
            <a:r>
              <a:rPr lang="en-US" dirty="0"/>
              <a:t>    products of catabolism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Endergonic</a:t>
            </a:r>
            <a:r>
              <a:rPr lang="en-US" dirty="0"/>
              <a:t> (require more energy than they release)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Two major classes of metabolic reactions: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b="1" i="1" dirty="0"/>
              <a:t>Catabolic pathways</a:t>
            </a:r>
          </a:p>
          <a:p>
            <a:pPr>
              <a:buNone/>
            </a:pPr>
            <a:r>
              <a:rPr lang="en-US" dirty="0"/>
              <a:t>    • Break larger molecules into smaller products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Exergonic</a:t>
            </a:r>
            <a:r>
              <a:rPr lang="en-US" dirty="0"/>
              <a:t> (release energy)</a:t>
            </a:r>
          </a:p>
          <a:p>
            <a:pPr>
              <a:buNone/>
            </a:pPr>
            <a:r>
              <a:rPr lang="en-US" b="1" i="1" dirty="0"/>
              <a:t>    Anabolic pathways</a:t>
            </a:r>
          </a:p>
          <a:p>
            <a:pPr>
              <a:buNone/>
            </a:pPr>
            <a:r>
              <a:rPr lang="en-US" dirty="0"/>
              <a:t>    • Synthesize large molecules from the smaller</a:t>
            </a:r>
          </a:p>
          <a:p>
            <a:pPr>
              <a:buNone/>
            </a:pPr>
            <a:r>
              <a:rPr lang="en-US" dirty="0"/>
              <a:t>    products of catabolism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Endergonic</a:t>
            </a:r>
            <a:r>
              <a:rPr lang="en-US" dirty="0"/>
              <a:t> (require more energy than they release)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27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Two major classes of metabolic reactions: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b="1" i="1" dirty="0"/>
              <a:t>Catabolic pathways</a:t>
            </a:r>
          </a:p>
          <a:p>
            <a:pPr>
              <a:buNone/>
            </a:pPr>
            <a:r>
              <a:rPr lang="en-US" dirty="0"/>
              <a:t>    • Break larger molecules into smaller products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Exergonic</a:t>
            </a:r>
            <a:r>
              <a:rPr lang="en-US" dirty="0"/>
              <a:t> (release energy)</a:t>
            </a:r>
          </a:p>
          <a:p>
            <a:pPr>
              <a:buNone/>
            </a:pPr>
            <a:r>
              <a:rPr lang="en-US" b="1" i="1" dirty="0"/>
              <a:t>    Anabolic pathways</a:t>
            </a:r>
          </a:p>
          <a:p>
            <a:pPr>
              <a:buNone/>
            </a:pPr>
            <a:r>
              <a:rPr lang="en-US" dirty="0"/>
              <a:t>    • Synthesize large molecules from the smaller</a:t>
            </a:r>
          </a:p>
          <a:p>
            <a:pPr>
              <a:buNone/>
            </a:pPr>
            <a:r>
              <a:rPr lang="en-US" dirty="0"/>
              <a:t>    products of catabolism</a:t>
            </a:r>
          </a:p>
          <a:p>
            <a:pPr>
              <a:buNone/>
            </a:pPr>
            <a:r>
              <a:rPr lang="en-US" dirty="0"/>
              <a:t>    • </a:t>
            </a:r>
            <a:r>
              <a:rPr lang="en-US" dirty="0" err="1"/>
              <a:t>Endergonic</a:t>
            </a:r>
            <a:r>
              <a:rPr lang="en-US" dirty="0"/>
              <a:t> (require more energy than they release)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6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6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04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8517" y="4603279"/>
            <a:ext cx="5616624" cy="5505493"/>
          </a:xfrm>
        </p:spPr>
        <p:txBody>
          <a:bodyPr>
            <a:noAutofit/>
          </a:bodyPr>
          <a:lstStyle/>
          <a:p>
            <a:r>
              <a:rPr lang="en-US" sz="1600" b="1" dirty="0"/>
              <a:t>The core of my PhD thesis is about modeling. I want to extend an existing model, called TASEP (Totally Asymmetric Simple Exclusion Process), which is a physical statistical model </a:t>
            </a:r>
            <a:r>
              <a:rPr lang="en-US" sz="1600" dirty="0"/>
              <a:t>(we call this a stochastic model</a:t>
            </a:r>
            <a:r>
              <a:rPr lang="en-US" sz="1600" b="1" dirty="0"/>
              <a:t>). I would be happy to give you, in a near future, a full much more detailed presentation about it. For now, I just want to mention that </a:t>
            </a:r>
            <a:r>
              <a:rPr lang="en-US" sz="1600" dirty="0"/>
              <a:t>one of the purpose of this computational model is to provide a quantitative estimation of the protein synthesis rate. </a:t>
            </a:r>
            <a:endParaRPr lang="en-BE" sz="1600" dirty="0"/>
          </a:p>
          <a:p>
            <a:r>
              <a:rPr lang="en-US" sz="1600" b="1" dirty="0"/>
              <a:t>The speed of the ribosome is not uniform and depends on a least five direct main determinant factors:</a:t>
            </a:r>
            <a:endParaRPr lang="en-BE" sz="1600" b="1" dirty="0"/>
          </a:p>
          <a:p>
            <a:pPr lvl="0"/>
            <a:r>
              <a:rPr lang="en-US" sz="1600" dirty="0"/>
              <a:t>A ribosome cannot move forward if another ribosome is stalled downstream (traffic jam)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deal with mRNA secondary structure</a:t>
            </a:r>
            <a:endParaRPr lang="en-BE" sz="1600" dirty="0"/>
          </a:p>
          <a:p>
            <a:pPr lvl="0"/>
            <a:r>
              <a:rPr lang="en-US" sz="1600" dirty="0"/>
              <a:t>A ribosome is slowed down if it has to decode a codon for which the cognate or semi cognate </a:t>
            </a:r>
            <a:r>
              <a:rPr lang="en-US" sz="1600" dirty="0" err="1"/>
              <a:t>tRNA</a:t>
            </a:r>
            <a:r>
              <a:rPr lang="en-US" sz="1600" dirty="0"/>
              <a:t> is less abundant (codon usage dependency). Of course we want to include in this model the effect of </a:t>
            </a:r>
            <a:r>
              <a:rPr lang="en-US" sz="1600" dirty="0" err="1"/>
              <a:t>tRNA</a:t>
            </a:r>
            <a:r>
              <a:rPr lang="en-US" sz="1600" dirty="0"/>
              <a:t> enzymatic modifications </a:t>
            </a:r>
            <a:r>
              <a:rPr lang="en-US" sz="1600" dirty="0" smtClean="0"/>
              <a:t>!</a:t>
            </a:r>
            <a:endParaRPr lang="en-US" sz="1800" dirty="0" smtClean="0"/>
          </a:p>
          <a:p>
            <a:pPr lvl="0"/>
            <a:r>
              <a:rPr lang="en-US" sz="1800" dirty="0"/>
              <a:t>A </a:t>
            </a:r>
            <a:r>
              <a:rPr lang="en-US" sz="1800" dirty="0" err="1"/>
              <a:t>ribsome</a:t>
            </a:r>
            <a:r>
              <a:rPr lang="en-US" sz="1800" dirty="0"/>
              <a:t> is slowed down if a </a:t>
            </a:r>
            <a:r>
              <a:rPr lang="en-US" sz="1800" dirty="0" err="1"/>
              <a:t>proline</a:t>
            </a:r>
            <a:r>
              <a:rPr lang="en-US" sz="1800" dirty="0"/>
              <a:t> residue has to be incorporated (</a:t>
            </a:r>
            <a:r>
              <a:rPr lang="en-US" sz="1800" dirty="0" err="1"/>
              <a:t>proline</a:t>
            </a:r>
            <a:r>
              <a:rPr lang="en-US" sz="1800" dirty="0"/>
              <a:t> has a cyclic ring that first needs to be broken up before making the peptide bond)</a:t>
            </a:r>
            <a:endParaRPr lang="en-BE" sz="1800" dirty="0"/>
          </a:p>
          <a:p>
            <a:pPr lvl="0"/>
            <a:r>
              <a:rPr lang="en-US" sz="1800" dirty="0"/>
              <a:t>And finally and probably most importantly, the ribosome is slowed down when positively charged amino acid residues are incorporated and are trapped in the ribosome exit tunnel.</a:t>
            </a:r>
            <a:endParaRPr lang="en-BE" sz="1800" dirty="0"/>
          </a:p>
          <a:p>
            <a:pPr lvl="0"/>
            <a:endParaRPr lang="en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40D00-E850-4A1D-BC3C-CA6D31F77DA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1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AB2F-CD83-419F-A3CB-F2BDB3ED0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C8611-57A3-4079-BF00-290AC81B3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34F39-5528-4987-A4FF-A7D2906D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F6440-C06B-4A7F-9696-F3B1D2CC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215C5-DD18-4E34-9400-00253B87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6076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B117B-B898-42C5-866E-58477B5C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A0A75-C0EE-4C20-A347-91F40B80E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58FF7-DD11-424E-897A-318D1D2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CE062-E3DF-49AA-91BD-015B6A55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E8875-A2BD-4192-8DE8-9A5834DD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832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B47605-227F-44CC-AAEB-49B4FC3F7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BC364-7173-415E-8451-E7E29F491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0C39-7516-4BF4-90B5-71529366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FF669-EA9D-4484-ADAD-02C31509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4FA1B-DD9D-4478-BE88-5354DFDE0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80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69E0-0F6D-4FAC-8F0A-D563DF881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B71D8-5ECB-404D-BE53-C0C125AC1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3627B-A09F-4E84-A0C1-44BEF069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C0B1E-8AC4-4FA9-8BAA-364FAF23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1AA12-A211-42D8-A6F1-88DF91E6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8214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339F-EE05-40C9-A549-AA085118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63977-B5DC-4CB5-BDE8-ED17CE14D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2FFC8-06B3-4F43-AF88-E6EF3F076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97B7A-B570-47CD-A1B4-7604D908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A3FCC-FA2E-49F0-9E6A-CE6A240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570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1FE07-F17C-4F13-9AD3-5F4D7075C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49D1-A6D5-4940-BB70-78FFDA66C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E100-0170-48DC-B1FA-CC66B2462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C5509-42BC-423E-8385-2C640012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41F08-40AE-437B-AC04-02032041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31DC3-950B-465C-801E-8D08A8AB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604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AC71-A5A8-4211-9962-C749389C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DE9D-B97D-467F-923F-773B32FBA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B4D67-B5FB-47E4-B0D5-6C9AE85B4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C71E1-0995-4394-B559-C25B3685A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27167-4494-435C-AA12-F4CEC5D46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304C76-65C8-42A7-98A6-B3271B97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8261A-EF80-4AEB-BB1D-81F5DE2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F3E95-22CD-4516-B07E-00616C65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707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805D-9F8F-4AC8-90AF-58B9857B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CBEE3-38F8-4CC9-A0DB-257B2641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BFB2-DD72-48E1-A18F-8F049F4B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5DF09-65BF-491A-B2AB-671DA37A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691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4F2EA-8DAE-418D-9726-733576D5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AC6B1-6000-48CB-87BB-FBF7EE1C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3E83A-273E-4596-BC83-750482FC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6347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A274-E61D-4299-A239-BD7726CF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57DB3-4EF4-4978-99F3-762780C8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94D8C-C4F3-4AF3-B406-A1FBE4091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3EF99-2269-44B1-AEC1-595FD750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14BFC-78E0-445B-AA56-746EA853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2C85C-25B6-4FC6-8A11-87D08BCC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910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BC63-7F77-490D-B4C7-31EE410E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22A2A-0D67-488D-95A0-991A6F5E7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2B6A3-C7E0-49F6-A79F-F60B33C9C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5A006-49A6-48E0-9326-71AEBE8B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B51B0-88A3-4E85-98AB-0BD60851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E34AD-6073-48A4-82F8-0ECDE755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3533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D1263-E4C4-43D1-BC64-ADF86104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AC748-F56F-4073-9E8A-923423A4C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FFC00-CD3F-4515-8D82-DA3788329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410B-799D-457B-AB35-109E9A3DE3E1}" type="datetimeFigureOut">
              <a:rPr lang="en-BE" smtClean="0"/>
              <a:t>03/03/2020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9C4A7-4DE4-442F-B23C-39DF2BC02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46A1-C62F-414F-923D-1A4285DC3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F45E5-330F-4419-86EA-CBE5DB918B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249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tmp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tmp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7.xml"/><Relationship Id="rId18" Type="http://schemas.openxmlformats.org/officeDocument/2006/relationships/diagramLayout" Target="../diagrams/layout38.xml"/><Relationship Id="rId26" Type="http://schemas.microsoft.com/office/2007/relationships/diagramDrawing" Target="../diagrams/drawing39.xml"/><Relationship Id="rId21" Type="http://schemas.microsoft.com/office/2007/relationships/diagramDrawing" Target="../diagrams/drawing38.xml"/><Relationship Id="rId34" Type="http://schemas.openxmlformats.org/officeDocument/2006/relationships/diagramLayout" Target="../diagrams/layout41.xml"/><Relationship Id="rId7" Type="http://schemas.openxmlformats.org/officeDocument/2006/relationships/diagramData" Target="../diagrams/data36.xml"/><Relationship Id="rId12" Type="http://schemas.openxmlformats.org/officeDocument/2006/relationships/diagramData" Target="../diagrams/data37.xml"/><Relationship Id="rId17" Type="http://schemas.openxmlformats.org/officeDocument/2006/relationships/diagramData" Target="../diagrams/data38.xml"/><Relationship Id="rId25" Type="http://schemas.openxmlformats.org/officeDocument/2006/relationships/diagramColors" Target="../diagrams/colors39.xml"/><Relationship Id="rId33" Type="http://schemas.openxmlformats.org/officeDocument/2006/relationships/diagramData" Target="../diagrams/data41.xml"/><Relationship Id="rId2" Type="http://schemas.openxmlformats.org/officeDocument/2006/relationships/diagramData" Target="../diagrams/data35.xml"/><Relationship Id="rId16" Type="http://schemas.microsoft.com/office/2007/relationships/diagramDrawing" Target="../diagrams/drawing37.xml"/><Relationship Id="rId20" Type="http://schemas.openxmlformats.org/officeDocument/2006/relationships/diagramColors" Target="../diagrams/colors38.xml"/><Relationship Id="rId29" Type="http://schemas.openxmlformats.org/officeDocument/2006/relationships/diagramLayout" Target="../diagrams/layout4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24" Type="http://schemas.openxmlformats.org/officeDocument/2006/relationships/diagramQuickStyle" Target="../diagrams/quickStyle39.xml"/><Relationship Id="rId32" Type="http://schemas.microsoft.com/office/2007/relationships/diagramDrawing" Target="../diagrams/drawing40.xml"/><Relationship Id="rId37" Type="http://schemas.microsoft.com/office/2007/relationships/diagramDrawing" Target="../diagrams/drawing41.xml"/><Relationship Id="rId5" Type="http://schemas.openxmlformats.org/officeDocument/2006/relationships/diagramColors" Target="../diagrams/colors35.xml"/><Relationship Id="rId15" Type="http://schemas.openxmlformats.org/officeDocument/2006/relationships/diagramColors" Target="../diagrams/colors37.xml"/><Relationship Id="rId23" Type="http://schemas.openxmlformats.org/officeDocument/2006/relationships/diagramLayout" Target="../diagrams/layout39.xml"/><Relationship Id="rId28" Type="http://schemas.openxmlformats.org/officeDocument/2006/relationships/diagramData" Target="../diagrams/data40.xml"/><Relationship Id="rId36" Type="http://schemas.openxmlformats.org/officeDocument/2006/relationships/diagramColors" Target="../diagrams/colors41.xml"/><Relationship Id="rId10" Type="http://schemas.openxmlformats.org/officeDocument/2006/relationships/diagramColors" Target="../diagrams/colors36.xml"/><Relationship Id="rId19" Type="http://schemas.openxmlformats.org/officeDocument/2006/relationships/diagramQuickStyle" Target="../diagrams/quickStyle38.xml"/><Relationship Id="rId31" Type="http://schemas.openxmlformats.org/officeDocument/2006/relationships/diagramColors" Target="../diagrams/colors40.xml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Relationship Id="rId14" Type="http://schemas.openxmlformats.org/officeDocument/2006/relationships/diagramQuickStyle" Target="../diagrams/quickStyle37.xml"/><Relationship Id="rId22" Type="http://schemas.openxmlformats.org/officeDocument/2006/relationships/diagramData" Target="../diagrams/data39.xml"/><Relationship Id="rId27" Type="http://schemas.openxmlformats.org/officeDocument/2006/relationships/image" Target="../media/image5.tmp"/><Relationship Id="rId30" Type="http://schemas.openxmlformats.org/officeDocument/2006/relationships/diagramQuickStyle" Target="../diagrams/quickStyle40.xml"/><Relationship Id="rId35" Type="http://schemas.openxmlformats.org/officeDocument/2006/relationships/diagramQuickStyle" Target="../diagrams/quickStyle41.xml"/><Relationship Id="rId8" Type="http://schemas.openxmlformats.org/officeDocument/2006/relationships/diagramLayout" Target="../diagrams/layout36.xml"/><Relationship Id="rId3" Type="http://schemas.openxmlformats.org/officeDocument/2006/relationships/diagramLayout" Target="../diagrams/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diagramColors" Target="../diagrams/colors43.xml"/><Relationship Id="rId18" Type="http://schemas.openxmlformats.org/officeDocument/2006/relationships/diagramColors" Target="../diagrams/colors44.xml"/><Relationship Id="rId26" Type="http://schemas.openxmlformats.org/officeDocument/2006/relationships/diagramLayout" Target="../diagrams/layout46.xml"/><Relationship Id="rId3" Type="http://schemas.openxmlformats.org/officeDocument/2006/relationships/tags" Target="../tags/tag3.xml"/><Relationship Id="rId21" Type="http://schemas.openxmlformats.org/officeDocument/2006/relationships/diagramLayout" Target="../diagrams/layout45.xml"/><Relationship Id="rId34" Type="http://schemas.openxmlformats.org/officeDocument/2006/relationships/image" Target="../media/image21.png"/><Relationship Id="rId7" Type="http://schemas.openxmlformats.org/officeDocument/2006/relationships/diagramQuickStyle" Target="../diagrams/quickStyle42.xml"/><Relationship Id="rId12" Type="http://schemas.openxmlformats.org/officeDocument/2006/relationships/diagramQuickStyle" Target="../diagrams/quickStyle43.xml"/><Relationship Id="rId17" Type="http://schemas.openxmlformats.org/officeDocument/2006/relationships/diagramQuickStyle" Target="../diagrams/quickStyle44.xml"/><Relationship Id="rId25" Type="http://schemas.openxmlformats.org/officeDocument/2006/relationships/diagramData" Target="../diagrams/data46.xml"/><Relationship Id="rId33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diagramLayout" Target="../diagrams/layout44.xml"/><Relationship Id="rId20" Type="http://schemas.openxmlformats.org/officeDocument/2006/relationships/diagramData" Target="../diagrams/data45.xml"/><Relationship Id="rId29" Type="http://schemas.microsoft.com/office/2007/relationships/diagramDrawing" Target="../diagrams/drawing46.xml"/><Relationship Id="rId1" Type="http://schemas.openxmlformats.org/officeDocument/2006/relationships/tags" Target="../tags/tag1.xml"/><Relationship Id="rId6" Type="http://schemas.openxmlformats.org/officeDocument/2006/relationships/diagramLayout" Target="../diagrams/layout42.xml"/><Relationship Id="rId11" Type="http://schemas.openxmlformats.org/officeDocument/2006/relationships/diagramLayout" Target="../diagrams/layout43.xml"/><Relationship Id="rId24" Type="http://schemas.microsoft.com/office/2007/relationships/diagramDrawing" Target="../diagrams/drawing45.xml"/><Relationship Id="rId32" Type="http://schemas.openxmlformats.org/officeDocument/2006/relationships/image" Target="../media/image19.tmp"/><Relationship Id="rId5" Type="http://schemas.openxmlformats.org/officeDocument/2006/relationships/diagramData" Target="../diagrams/data42.xml"/><Relationship Id="rId15" Type="http://schemas.openxmlformats.org/officeDocument/2006/relationships/diagramData" Target="../diagrams/data44.xml"/><Relationship Id="rId23" Type="http://schemas.openxmlformats.org/officeDocument/2006/relationships/diagramColors" Target="../diagrams/colors45.xml"/><Relationship Id="rId28" Type="http://schemas.openxmlformats.org/officeDocument/2006/relationships/diagramColors" Target="../diagrams/colors46.xml"/><Relationship Id="rId10" Type="http://schemas.openxmlformats.org/officeDocument/2006/relationships/diagramData" Target="../diagrams/data43.xml"/><Relationship Id="rId19" Type="http://schemas.microsoft.com/office/2007/relationships/diagramDrawing" Target="../diagrams/drawing44.xml"/><Relationship Id="rId31" Type="http://schemas.openxmlformats.org/officeDocument/2006/relationships/image" Target="../media/image18.tmp"/><Relationship Id="rId4" Type="http://schemas.openxmlformats.org/officeDocument/2006/relationships/slideLayout" Target="../slideLayouts/slideLayout7.xml"/><Relationship Id="rId9" Type="http://schemas.microsoft.com/office/2007/relationships/diagramDrawing" Target="../diagrams/drawing42.xml"/><Relationship Id="rId14" Type="http://schemas.microsoft.com/office/2007/relationships/diagramDrawing" Target="../diagrams/drawing43.xml"/><Relationship Id="rId22" Type="http://schemas.openxmlformats.org/officeDocument/2006/relationships/diagramQuickStyle" Target="../diagrams/quickStyle45.xml"/><Relationship Id="rId27" Type="http://schemas.openxmlformats.org/officeDocument/2006/relationships/diagramQuickStyle" Target="../diagrams/quickStyle46.xml"/><Relationship Id="rId30" Type="http://schemas.openxmlformats.org/officeDocument/2006/relationships/image" Target="../media/image5.tmp"/><Relationship Id="rId35" Type="http://schemas.openxmlformats.org/officeDocument/2006/relationships/image" Target="../media/image22.png"/><Relationship Id="rId8" Type="http://schemas.openxmlformats.org/officeDocument/2006/relationships/diagramColors" Target="../diagrams/colors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8.xml"/><Relationship Id="rId13" Type="http://schemas.openxmlformats.org/officeDocument/2006/relationships/diagramLayout" Target="../diagrams/layout49.xml"/><Relationship Id="rId18" Type="http://schemas.openxmlformats.org/officeDocument/2006/relationships/diagramLayout" Target="../diagrams/layout50.xml"/><Relationship Id="rId26" Type="http://schemas.microsoft.com/office/2007/relationships/diagramDrawing" Target="../diagrams/drawing51.xml"/><Relationship Id="rId3" Type="http://schemas.openxmlformats.org/officeDocument/2006/relationships/diagramLayout" Target="../diagrams/layout47.xml"/><Relationship Id="rId21" Type="http://schemas.microsoft.com/office/2007/relationships/diagramDrawing" Target="../diagrams/drawing50.xml"/><Relationship Id="rId7" Type="http://schemas.openxmlformats.org/officeDocument/2006/relationships/diagramData" Target="../diagrams/data48.xml"/><Relationship Id="rId12" Type="http://schemas.openxmlformats.org/officeDocument/2006/relationships/diagramData" Target="../diagrams/data49.xml"/><Relationship Id="rId17" Type="http://schemas.openxmlformats.org/officeDocument/2006/relationships/diagramData" Target="../diagrams/data50.xml"/><Relationship Id="rId25" Type="http://schemas.openxmlformats.org/officeDocument/2006/relationships/diagramColors" Target="../diagrams/colors51.xml"/><Relationship Id="rId2" Type="http://schemas.openxmlformats.org/officeDocument/2006/relationships/diagramData" Target="../diagrams/data47.xml"/><Relationship Id="rId16" Type="http://schemas.microsoft.com/office/2007/relationships/diagramDrawing" Target="../diagrams/drawing49.xml"/><Relationship Id="rId20" Type="http://schemas.openxmlformats.org/officeDocument/2006/relationships/diagramColors" Target="../diagrams/colors5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7.xml"/><Relationship Id="rId11" Type="http://schemas.microsoft.com/office/2007/relationships/diagramDrawing" Target="../diagrams/drawing48.xml"/><Relationship Id="rId24" Type="http://schemas.openxmlformats.org/officeDocument/2006/relationships/diagramQuickStyle" Target="../diagrams/quickStyle51.xml"/><Relationship Id="rId5" Type="http://schemas.openxmlformats.org/officeDocument/2006/relationships/diagramColors" Target="../diagrams/colors47.xml"/><Relationship Id="rId15" Type="http://schemas.openxmlformats.org/officeDocument/2006/relationships/diagramColors" Target="../diagrams/colors49.xml"/><Relationship Id="rId23" Type="http://schemas.openxmlformats.org/officeDocument/2006/relationships/diagramLayout" Target="../diagrams/layout51.xml"/><Relationship Id="rId10" Type="http://schemas.openxmlformats.org/officeDocument/2006/relationships/diagramColors" Target="../diagrams/colors48.xml"/><Relationship Id="rId19" Type="http://schemas.openxmlformats.org/officeDocument/2006/relationships/diagramQuickStyle" Target="../diagrams/quickStyle50.xml"/><Relationship Id="rId4" Type="http://schemas.openxmlformats.org/officeDocument/2006/relationships/diagramQuickStyle" Target="../diagrams/quickStyle47.xml"/><Relationship Id="rId9" Type="http://schemas.openxmlformats.org/officeDocument/2006/relationships/diagramQuickStyle" Target="../diagrams/quickStyle48.xml"/><Relationship Id="rId14" Type="http://schemas.openxmlformats.org/officeDocument/2006/relationships/diagramQuickStyle" Target="../diagrams/quickStyle49.xml"/><Relationship Id="rId22" Type="http://schemas.openxmlformats.org/officeDocument/2006/relationships/diagramData" Target="../diagrams/data51.xml"/><Relationship Id="rId27" Type="http://schemas.openxmlformats.org/officeDocument/2006/relationships/image" Target="../media/image5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mp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54.xml"/><Relationship Id="rId18" Type="http://schemas.openxmlformats.org/officeDocument/2006/relationships/diagramData" Target="../diagrams/data55.xml"/><Relationship Id="rId26" Type="http://schemas.openxmlformats.org/officeDocument/2006/relationships/diagramColors" Target="../diagrams/colors56.xml"/><Relationship Id="rId21" Type="http://schemas.openxmlformats.org/officeDocument/2006/relationships/diagramColors" Target="../diagrams/colors55.xml"/><Relationship Id="rId34" Type="http://schemas.openxmlformats.org/officeDocument/2006/relationships/diagramLayout" Target="../diagrams/layout58.xml"/><Relationship Id="rId7" Type="http://schemas.openxmlformats.org/officeDocument/2006/relationships/diagramData" Target="../diagrams/data53.xml"/><Relationship Id="rId12" Type="http://schemas.openxmlformats.org/officeDocument/2006/relationships/diagramData" Target="../diagrams/data54.xml"/><Relationship Id="rId17" Type="http://schemas.openxmlformats.org/officeDocument/2006/relationships/image" Target="../media/image5.tmp"/><Relationship Id="rId25" Type="http://schemas.openxmlformats.org/officeDocument/2006/relationships/diagramQuickStyle" Target="../diagrams/quickStyle56.xml"/><Relationship Id="rId33" Type="http://schemas.openxmlformats.org/officeDocument/2006/relationships/diagramData" Target="../diagrams/data58.xml"/><Relationship Id="rId2" Type="http://schemas.openxmlformats.org/officeDocument/2006/relationships/diagramData" Target="../diagrams/data52.xml"/><Relationship Id="rId16" Type="http://schemas.microsoft.com/office/2007/relationships/diagramDrawing" Target="../diagrams/drawing54.xml"/><Relationship Id="rId20" Type="http://schemas.openxmlformats.org/officeDocument/2006/relationships/diagramQuickStyle" Target="../diagrams/quickStyle55.xml"/><Relationship Id="rId29" Type="http://schemas.openxmlformats.org/officeDocument/2006/relationships/diagramLayout" Target="../diagrams/layout5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2.xml"/><Relationship Id="rId11" Type="http://schemas.microsoft.com/office/2007/relationships/diagramDrawing" Target="../diagrams/drawing53.xml"/><Relationship Id="rId24" Type="http://schemas.openxmlformats.org/officeDocument/2006/relationships/diagramLayout" Target="../diagrams/layout56.xml"/><Relationship Id="rId32" Type="http://schemas.microsoft.com/office/2007/relationships/diagramDrawing" Target="../diagrams/drawing57.xml"/><Relationship Id="rId37" Type="http://schemas.microsoft.com/office/2007/relationships/diagramDrawing" Target="../diagrams/drawing58.xml"/><Relationship Id="rId5" Type="http://schemas.openxmlformats.org/officeDocument/2006/relationships/diagramColors" Target="../diagrams/colors52.xml"/><Relationship Id="rId15" Type="http://schemas.openxmlformats.org/officeDocument/2006/relationships/diagramColors" Target="../diagrams/colors54.xml"/><Relationship Id="rId23" Type="http://schemas.openxmlformats.org/officeDocument/2006/relationships/diagramData" Target="../diagrams/data56.xml"/><Relationship Id="rId28" Type="http://schemas.openxmlformats.org/officeDocument/2006/relationships/diagramData" Target="../diagrams/data57.xml"/><Relationship Id="rId36" Type="http://schemas.openxmlformats.org/officeDocument/2006/relationships/diagramColors" Target="../diagrams/colors58.xml"/><Relationship Id="rId10" Type="http://schemas.openxmlformats.org/officeDocument/2006/relationships/diagramColors" Target="../diagrams/colors53.xml"/><Relationship Id="rId19" Type="http://schemas.openxmlformats.org/officeDocument/2006/relationships/diagramLayout" Target="../diagrams/layout55.xml"/><Relationship Id="rId31" Type="http://schemas.openxmlformats.org/officeDocument/2006/relationships/diagramColors" Target="../diagrams/colors57.xml"/><Relationship Id="rId4" Type="http://schemas.openxmlformats.org/officeDocument/2006/relationships/diagramQuickStyle" Target="../diagrams/quickStyle52.xml"/><Relationship Id="rId9" Type="http://schemas.openxmlformats.org/officeDocument/2006/relationships/diagramQuickStyle" Target="../diagrams/quickStyle53.xml"/><Relationship Id="rId14" Type="http://schemas.openxmlformats.org/officeDocument/2006/relationships/diagramQuickStyle" Target="../diagrams/quickStyle54.xml"/><Relationship Id="rId22" Type="http://schemas.microsoft.com/office/2007/relationships/diagramDrawing" Target="../diagrams/drawing55.xml"/><Relationship Id="rId27" Type="http://schemas.microsoft.com/office/2007/relationships/diagramDrawing" Target="../diagrams/drawing56.xml"/><Relationship Id="rId30" Type="http://schemas.openxmlformats.org/officeDocument/2006/relationships/diagramQuickStyle" Target="../diagrams/quickStyle57.xml"/><Relationship Id="rId35" Type="http://schemas.openxmlformats.org/officeDocument/2006/relationships/diagramQuickStyle" Target="../diagrams/quickStyle58.xml"/><Relationship Id="rId8" Type="http://schemas.openxmlformats.org/officeDocument/2006/relationships/diagramLayout" Target="../diagrams/layout53.xml"/><Relationship Id="rId3" Type="http://schemas.openxmlformats.org/officeDocument/2006/relationships/diagramLayout" Target="../diagrams/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9.xml"/><Relationship Id="rId7" Type="http://schemas.microsoft.com/office/2007/relationships/diagramDrawing" Target="../diagrams/drawing59.xml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9.xml"/><Relationship Id="rId5" Type="http://schemas.openxmlformats.org/officeDocument/2006/relationships/diagramQuickStyle" Target="../diagrams/quickStyle59.xml"/><Relationship Id="rId4" Type="http://schemas.openxmlformats.org/officeDocument/2006/relationships/diagramLayout" Target="../diagrams/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0.xml"/><Relationship Id="rId7" Type="http://schemas.microsoft.com/office/2007/relationships/diagramDrawing" Target="../diagrams/drawing60.xml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9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notesSlide" Target="../notesSlides/notesSlide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5.png"/><Relationship Id="rId3" Type="http://schemas.openxmlformats.org/officeDocument/2006/relationships/tags" Target="../tags/tag11.xml"/><Relationship Id="rId7" Type="http://schemas.openxmlformats.org/officeDocument/2006/relationships/image" Target="../media/image60.jpeg"/><Relationship Id="rId12" Type="http://schemas.microsoft.com/office/2007/relationships/hdphoto" Target="../media/hdphoto1.wdp"/><Relationship Id="rId2" Type="http://schemas.openxmlformats.org/officeDocument/2006/relationships/tags" Target="../tags/tag10.xml"/><Relationship Id="rId16" Type="http://schemas.openxmlformats.org/officeDocument/2006/relationships/image" Target="../media/image68.png"/><Relationship Id="rId1" Type="http://schemas.openxmlformats.org/officeDocument/2006/relationships/tags" Target="../tags/tag9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tags" Target="../tags/tag12.xml"/><Relationship Id="rId9" Type="http://schemas.openxmlformats.org/officeDocument/2006/relationships/image" Target="../media/image62.jpg"/><Relationship Id="rId1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63.png"/><Relationship Id="rId18" Type="http://schemas.openxmlformats.org/officeDocument/2006/relationships/image" Target="../media/image71.png"/><Relationship Id="rId3" Type="http://schemas.openxmlformats.org/officeDocument/2006/relationships/tags" Target="../tags/tag15.xml"/><Relationship Id="rId21" Type="http://schemas.openxmlformats.org/officeDocument/2006/relationships/image" Target="../media/image74.png"/><Relationship Id="rId7" Type="http://schemas.openxmlformats.org/officeDocument/2006/relationships/tags" Target="../tags/tag19.xml"/><Relationship Id="rId12" Type="http://schemas.openxmlformats.org/officeDocument/2006/relationships/image" Target="../media/image62.jpg"/><Relationship Id="rId17" Type="http://schemas.openxmlformats.org/officeDocument/2006/relationships/image" Target="../media/image70.png"/><Relationship Id="rId2" Type="http://schemas.openxmlformats.org/officeDocument/2006/relationships/tags" Target="../tags/tag14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61.jpg"/><Relationship Id="rId5" Type="http://schemas.openxmlformats.org/officeDocument/2006/relationships/tags" Target="../tags/tag17.xml"/><Relationship Id="rId15" Type="http://schemas.microsoft.com/office/2007/relationships/hdphoto" Target="../media/hdphoto1.wdp"/><Relationship Id="rId10" Type="http://schemas.openxmlformats.org/officeDocument/2006/relationships/image" Target="../media/image60.jpeg"/><Relationship Id="rId19" Type="http://schemas.openxmlformats.org/officeDocument/2006/relationships/image" Target="../media/image72.png"/><Relationship Id="rId4" Type="http://schemas.openxmlformats.org/officeDocument/2006/relationships/tags" Target="../tags/tag16.xml"/><Relationship Id="rId9" Type="http://schemas.openxmlformats.org/officeDocument/2006/relationships/notesSlide" Target="../notesSlides/notesSlide11.xml"/><Relationship Id="rId1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76.png"/><Relationship Id="rId3" Type="http://schemas.openxmlformats.org/officeDocument/2006/relationships/tags" Target="../tags/tag22.xml"/><Relationship Id="rId7" Type="http://schemas.openxmlformats.org/officeDocument/2006/relationships/image" Target="../media/image61.jpg"/><Relationship Id="rId12" Type="http://schemas.openxmlformats.org/officeDocument/2006/relationships/image" Target="../media/image7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0.jpeg"/><Relationship Id="rId11" Type="http://schemas.microsoft.com/office/2007/relationships/hdphoto" Target="../media/hdphoto1.wdp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3.png"/><Relationship Id="rId1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4.png"/><Relationship Id="rId3" Type="http://schemas.openxmlformats.org/officeDocument/2006/relationships/image" Target="../media/image60.jpeg"/><Relationship Id="rId7" Type="http://schemas.openxmlformats.org/officeDocument/2006/relationships/image" Target="../media/image79.png"/><Relationship Id="rId12" Type="http://schemas.openxmlformats.org/officeDocument/2006/relationships/image" Target="../media/image8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62.jpg"/><Relationship Id="rId10" Type="http://schemas.openxmlformats.org/officeDocument/2006/relationships/image" Target="../media/image81.png"/><Relationship Id="rId4" Type="http://schemas.openxmlformats.org/officeDocument/2006/relationships/image" Target="../media/image61.jp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Layout" Target="../diagrams/layout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32" Type="http://schemas.microsoft.com/office/2007/relationships/diagramDrawing" Target="../diagrams/drawing10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Data" Target="../diagrams/data10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openxmlformats.org/officeDocument/2006/relationships/diagramColors" Target="../diagrams/colors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image" Target="../media/image5.tmp"/><Relationship Id="rId30" Type="http://schemas.openxmlformats.org/officeDocument/2006/relationships/diagramQuickStyle" Target="../diagrams/quickStyle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tm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26.xml"/><Relationship Id="rId7" Type="http://schemas.openxmlformats.org/officeDocument/2006/relationships/image" Target="../media/image9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.xml"/><Relationship Id="rId9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26" Type="http://schemas.microsoft.com/office/2007/relationships/diagramDrawing" Target="../diagrams/drawing15.xml"/><Relationship Id="rId39" Type="http://schemas.openxmlformats.org/officeDocument/2006/relationships/diagramData" Target="../diagrams/data18.xml"/><Relationship Id="rId21" Type="http://schemas.microsoft.com/office/2007/relationships/diagramDrawing" Target="../diagrams/drawing14.xml"/><Relationship Id="rId34" Type="http://schemas.openxmlformats.org/officeDocument/2006/relationships/diagramLayout" Target="../diagrams/layout17.xml"/><Relationship Id="rId42" Type="http://schemas.openxmlformats.org/officeDocument/2006/relationships/diagramColors" Target="../diagrams/colors18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29" Type="http://schemas.openxmlformats.org/officeDocument/2006/relationships/diagramLayout" Target="../diagrams/layout16.xml"/><Relationship Id="rId41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24" Type="http://schemas.openxmlformats.org/officeDocument/2006/relationships/diagramQuickStyle" Target="../diagrams/quickStyle15.xml"/><Relationship Id="rId32" Type="http://schemas.microsoft.com/office/2007/relationships/diagramDrawing" Target="../diagrams/drawing16.xml"/><Relationship Id="rId37" Type="http://schemas.microsoft.com/office/2007/relationships/diagramDrawing" Target="../diagrams/drawing17.xml"/><Relationship Id="rId40" Type="http://schemas.openxmlformats.org/officeDocument/2006/relationships/diagramLayout" Target="../diagrams/layout18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23" Type="http://schemas.openxmlformats.org/officeDocument/2006/relationships/diagramLayout" Target="../diagrams/layout15.xml"/><Relationship Id="rId28" Type="http://schemas.openxmlformats.org/officeDocument/2006/relationships/diagramData" Target="../diagrams/data16.xml"/><Relationship Id="rId36" Type="http://schemas.openxmlformats.org/officeDocument/2006/relationships/diagramColors" Target="../diagrams/colors17.xml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31" Type="http://schemas.openxmlformats.org/officeDocument/2006/relationships/diagramColors" Target="../diagrams/colors16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diagramData" Target="../diagrams/data15.xml"/><Relationship Id="rId27" Type="http://schemas.openxmlformats.org/officeDocument/2006/relationships/image" Target="../media/image5.tmp"/><Relationship Id="rId30" Type="http://schemas.openxmlformats.org/officeDocument/2006/relationships/diagramQuickStyle" Target="../diagrams/quickStyle16.xml"/><Relationship Id="rId35" Type="http://schemas.openxmlformats.org/officeDocument/2006/relationships/diagramQuickStyle" Target="../diagrams/quickStyle17.xml"/><Relationship Id="rId43" Type="http://schemas.microsoft.com/office/2007/relationships/diagramDrawing" Target="../diagrams/drawing18.xml"/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5" Type="http://schemas.openxmlformats.org/officeDocument/2006/relationships/diagramColors" Target="../diagrams/colors15.xml"/><Relationship Id="rId33" Type="http://schemas.openxmlformats.org/officeDocument/2006/relationships/diagramData" Target="../diagrams/data17.xml"/><Relationship Id="rId38" Type="http://schemas.openxmlformats.org/officeDocument/2006/relationships/image" Target="../media/image6.tm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diagramColors" Target="../diagrams/colors61.xml"/><Relationship Id="rId3" Type="http://schemas.openxmlformats.org/officeDocument/2006/relationships/tags" Target="../tags/tag30.xml"/><Relationship Id="rId7" Type="http://schemas.openxmlformats.org/officeDocument/2006/relationships/image" Target="../media/image91.png"/><Relationship Id="rId12" Type="http://schemas.openxmlformats.org/officeDocument/2006/relationships/diagramQuickStyle" Target="../diagrams/quickStyle6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90.png"/><Relationship Id="rId11" Type="http://schemas.openxmlformats.org/officeDocument/2006/relationships/diagramLayout" Target="../diagrams/layout61.xml"/><Relationship Id="rId5" Type="http://schemas.openxmlformats.org/officeDocument/2006/relationships/slideLayout" Target="../slideLayouts/slideLayout7.xml"/><Relationship Id="rId10" Type="http://schemas.openxmlformats.org/officeDocument/2006/relationships/diagramData" Target="../diagrams/data61.xml"/><Relationship Id="rId4" Type="http://schemas.openxmlformats.org/officeDocument/2006/relationships/tags" Target="../tags/tag31.xml"/><Relationship Id="rId9" Type="http://schemas.openxmlformats.org/officeDocument/2006/relationships/image" Target="../media/image93.png"/><Relationship Id="rId14" Type="http://schemas.microsoft.com/office/2007/relationships/diagramDrawing" Target="../diagrams/drawing6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diagramColors" Target="../diagrams/colors62.xml"/><Relationship Id="rId3" Type="http://schemas.openxmlformats.org/officeDocument/2006/relationships/tags" Target="../tags/tag34.xml"/><Relationship Id="rId7" Type="http://schemas.openxmlformats.org/officeDocument/2006/relationships/image" Target="../media/image91.png"/><Relationship Id="rId12" Type="http://schemas.openxmlformats.org/officeDocument/2006/relationships/diagramQuickStyle" Target="../diagrams/quickStyle6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90.png"/><Relationship Id="rId11" Type="http://schemas.openxmlformats.org/officeDocument/2006/relationships/diagramLayout" Target="../diagrams/layout62.xml"/><Relationship Id="rId5" Type="http://schemas.openxmlformats.org/officeDocument/2006/relationships/slideLayout" Target="../slideLayouts/slideLayout7.xml"/><Relationship Id="rId10" Type="http://schemas.openxmlformats.org/officeDocument/2006/relationships/diagramData" Target="../diagrams/data62.xml"/><Relationship Id="rId4" Type="http://schemas.openxmlformats.org/officeDocument/2006/relationships/tags" Target="../tags/tag35.xml"/><Relationship Id="rId9" Type="http://schemas.openxmlformats.org/officeDocument/2006/relationships/image" Target="../media/image93.png"/><Relationship Id="rId14" Type="http://schemas.microsoft.com/office/2007/relationships/diagramDrawing" Target="../diagrams/drawing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38.xml"/><Relationship Id="rId7" Type="http://schemas.openxmlformats.org/officeDocument/2006/relationships/image" Target="../media/image9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4.png"/><Relationship Id="rId5" Type="http://schemas.openxmlformats.org/officeDocument/2006/relationships/tags" Target="../tags/tag40.xml"/><Relationship Id="rId10" Type="http://schemas.openxmlformats.org/officeDocument/2006/relationships/image" Target="../media/image93.png"/><Relationship Id="rId4" Type="http://schemas.openxmlformats.org/officeDocument/2006/relationships/tags" Target="../tags/tag39.xml"/><Relationship Id="rId9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43.xml"/><Relationship Id="rId7" Type="http://schemas.openxmlformats.org/officeDocument/2006/relationships/image" Target="../media/image9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4.png"/><Relationship Id="rId5" Type="http://schemas.openxmlformats.org/officeDocument/2006/relationships/tags" Target="../tags/tag45.xml"/><Relationship Id="rId10" Type="http://schemas.openxmlformats.org/officeDocument/2006/relationships/image" Target="../media/image93.png"/><Relationship Id="rId4" Type="http://schemas.openxmlformats.org/officeDocument/2006/relationships/tags" Target="../tags/tag44.xml"/><Relationship Id="rId9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48.xml"/><Relationship Id="rId7" Type="http://schemas.openxmlformats.org/officeDocument/2006/relationships/image" Target="../media/image91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9.xml"/><Relationship Id="rId9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52.xml"/><Relationship Id="rId7" Type="http://schemas.openxmlformats.org/officeDocument/2006/relationships/image" Target="../media/image90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5.png"/><Relationship Id="rId5" Type="http://schemas.openxmlformats.org/officeDocument/2006/relationships/tags" Target="../tags/tag54.xml"/><Relationship Id="rId10" Type="http://schemas.openxmlformats.org/officeDocument/2006/relationships/image" Target="../media/image93.png"/><Relationship Id="rId4" Type="http://schemas.openxmlformats.org/officeDocument/2006/relationships/tags" Target="../tags/tag53.xml"/><Relationship Id="rId9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57.xml"/><Relationship Id="rId7" Type="http://schemas.openxmlformats.org/officeDocument/2006/relationships/image" Target="../media/image90.png"/><Relationship Id="rId12" Type="http://schemas.openxmlformats.org/officeDocument/2006/relationships/image" Target="../media/image97.tmp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6.png"/><Relationship Id="rId5" Type="http://schemas.openxmlformats.org/officeDocument/2006/relationships/tags" Target="../tags/tag59.xml"/><Relationship Id="rId10" Type="http://schemas.openxmlformats.org/officeDocument/2006/relationships/image" Target="../media/image93.png"/><Relationship Id="rId4" Type="http://schemas.openxmlformats.org/officeDocument/2006/relationships/tags" Target="../tags/tag58.xml"/><Relationship Id="rId9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62.xml"/><Relationship Id="rId7" Type="http://schemas.openxmlformats.org/officeDocument/2006/relationships/image" Target="../media/image9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5.png"/><Relationship Id="rId5" Type="http://schemas.openxmlformats.org/officeDocument/2006/relationships/tags" Target="../tags/tag64.xml"/><Relationship Id="rId10" Type="http://schemas.openxmlformats.org/officeDocument/2006/relationships/image" Target="../media/image93.png"/><Relationship Id="rId4" Type="http://schemas.openxmlformats.org/officeDocument/2006/relationships/tags" Target="../tags/tag63.xml"/><Relationship Id="rId9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67.xml"/><Relationship Id="rId7" Type="http://schemas.openxmlformats.org/officeDocument/2006/relationships/image" Target="../media/image91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8.xml"/><Relationship Id="rId9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71.xml"/><Relationship Id="rId7" Type="http://schemas.openxmlformats.org/officeDocument/2006/relationships/image" Target="../media/image91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2.xml"/><Relationship Id="rId9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21.xml"/><Relationship Id="rId18" Type="http://schemas.openxmlformats.org/officeDocument/2006/relationships/diagramData" Target="../diagrams/data22.xml"/><Relationship Id="rId26" Type="http://schemas.openxmlformats.org/officeDocument/2006/relationships/diagramLayout" Target="../diagrams/layout23.xml"/><Relationship Id="rId3" Type="http://schemas.openxmlformats.org/officeDocument/2006/relationships/diagramLayout" Target="../diagrams/layout19.xml"/><Relationship Id="rId21" Type="http://schemas.openxmlformats.org/officeDocument/2006/relationships/diagramColors" Target="../diagrams/colors22.xml"/><Relationship Id="rId34" Type="http://schemas.microsoft.com/office/2007/relationships/diagramDrawing" Target="../diagrams/drawing24.xml"/><Relationship Id="rId7" Type="http://schemas.openxmlformats.org/officeDocument/2006/relationships/diagramData" Target="../diagrams/data20.xml"/><Relationship Id="rId12" Type="http://schemas.openxmlformats.org/officeDocument/2006/relationships/diagramData" Target="../diagrams/data21.xml"/><Relationship Id="rId17" Type="http://schemas.openxmlformats.org/officeDocument/2006/relationships/image" Target="../media/image5.tmp"/><Relationship Id="rId25" Type="http://schemas.openxmlformats.org/officeDocument/2006/relationships/diagramData" Target="../diagrams/data23.xml"/><Relationship Id="rId33" Type="http://schemas.openxmlformats.org/officeDocument/2006/relationships/diagramColors" Target="../diagrams/colors24.xml"/><Relationship Id="rId2" Type="http://schemas.openxmlformats.org/officeDocument/2006/relationships/diagramData" Target="../diagrams/data19.xml"/><Relationship Id="rId16" Type="http://schemas.microsoft.com/office/2007/relationships/diagramDrawing" Target="../diagrams/drawing21.xml"/><Relationship Id="rId20" Type="http://schemas.openxmlformats.org/officeDocument/2006/relationships/diagramQuickStyle" Target="../diagrams/quickStyle22.xml"/><Relationship Id="rId29" Type="http://schemas.microsoft.com/office/2007/relationships/diagramDrawing" Target="../diagrams/drawing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24" Type="http://schemas.openxmlformats.org/officeDocument/2006/relationships/image" Target="../media/image7.tmp"/><Relationship Id="rId32" Type="http://schemas.openxmlformats.org/officeDocument/2006/relationships/diagramQuickStyle" Target="../diagrams/quickStyle24.xml"/><Relationship Id="rId5" Type="http://schemas.openxmlformats.org/officeDocument/2006/relationships/diagramColors" Target="../diagrams/colors19.xml"/><Relationship Id="rId15" Type="http://schemas.openxmlformats.org/officeDocument/2006/relationships/diagramColors" Target="../diagrams/colors21.xml"/><Relationship Id="rId23" Type="http://schemas.openxmlformats.org/officeDocument/2006/relationships/image" Target="../media/image6.tmp"/><Relationship Id="rId28" Type="http://schemas.openxmlformats.org/officeDocument/2006/relationships/diagramColors" Target="../diagrams/colors23.xml"/><Relationship Id="rId10" Type="http://schemas.openxmlformats.org/officeDocument/2006/relationships/diagramColors" Target="../diagrams/colors20.xml"/><Relationship Id="rId19" Type="http://schemas.openxmlformats.org/officeDocument/2006/relationships/diagramLayout" Target="../diagrams/layout22.xml"/><Relationship Id="rId31" Type="http://schemas.openxmlformats.org/officeDocument/2006/relationships/diagramLayout" Target="../diagrams/layout24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Relationship Id="rId22" Type="http://schemas.microsoft.com/office/2007/relationships/diagramDrawing" Target="../diagrams/drawing22.xml"/><Relationship Id="rId27" Type="http://schemas.openxmlformats.org/officeDocument/2006/relationships/diagramQuickStyle" Target="../diagrams/quickStyle23.xml"/><Relationship Id="rId30" Type="http://schemas.openxmlformats.org/officeDocument/2006/relationships/diagramData" Target="../diagrams/data24.xml"/><Relationship Id="rId8" Type="http://schemas.openxmlformats.org/officeDocument/2006/relationships/diagramLayout" Target="../diagrams/layout2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75.xml"/><Relationship Id="rId7" Type="http://schemas.openxmlformats.org/officeDocument/2006/relationships/image" Target="../media/image90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5.png"/><Relationship Id="rId5" Type="http://schemas.openxmlformats.org/officeDocument/2006/relationships/tags" Target="../tags/tag77.xml"/><Relationship Id="rId10" Type="http://schemas.openxmlformats.org/officeDocument/2006/relationships/image" Target="../media/image93.png"/><Relationship Id="rId4" Type="http://schemas.openxmlformats.org/officeDocument/2006/relationships/tags" Target="../tags/tag76.xml"/><Relationship Id="rId9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5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93.png"/><Relationship Id="rId5" Type="http://schemas.openxmlformats.org/officeDocument/2006/relationships/tags" Target="../tags/tag82.xml"/><Relationship Id="rId10" Type="http://schemas.openxmlformats.org/officeDocument/2006/relationships/image" Target="../media/image92.png"/><Relationship Id="rId4" Type="http://schemas.openxmlformats.org/officeDocument/2006/relationships/tags" Target="../tags/tag81.xml"/><Relationship Id="rId9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5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93.png"/><Relationship Id="rId5" Type="http://schemas.openxmlformats.org/officeDocument/2006/relationships/tags" Target="../tags/tag88.xml"/><Relationship Id="rId10" Type="http://schemas.openxmlformats.org/officeDocument/2006/relationships/image" Target="../media/image92.png"/><Relationship Id="rId4" Type="http://schemas.openxmlformats.org/officeDocument/2006/relationships/tags" Target="../tags/tag87.xml"/><Relationship Id="rId9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tags" Target="../tags/tag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5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93.png"/><Relationship Id="rId5" Type="http://schemas.openxmlformats.org/officeDocument/2006/relationships/tags" Target="../tags/tag94.xml"/><Relationship Id="rId10" Type="http://schemas.openxmlformats.org/officeDocument/2006/relationships/image" Target="../media/image92.png"/><Relationship Id="rId4" Type="http://schemas.openxmlformats.org/officeDocument/2006/relationships/tags" Target="../tags/tag93.xml"/><Relationship Id="rId9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98.xml"/><Relationship Id="rId7" Type="http://schemas.openxmlformats.org/officeDocument/2006/relationships/image" Target="../media/image90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5.png"/><Relationship Id="rId5" Type="http://schemas.openxmlformats.org/officeDocument/2006/relationships/tags" Target="../tags/tag100.xml"/><Relationship Id="rId10" Type="http://schemas.openxmlformats.org/officeDocument/2006/relationships/image" Target="../media/image93.png"/><Relationship Id="rId4" Type="http://schemas.openxmlformats.org/officeDocument/2006/relationships/tags" Target="../tags/tag99.xml"/><Relationship Id="rId9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8.png"/><Relationship Id="rId3" Type="http://schemas.openxmlformats.org/officeDocument/2006/relationships/tags" Target="../tags/tag10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5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93.png"/><Relationship Id="rId5" Type="http://schemas.openxmlformats.org/officeDocument/2006/relationships/tags" Target="../tags/tag105.xml"/><Relationship Id="rId10" Type="http://schemas.openxmlformats.org/officeDocument/2006/relationships/image" Target="../media/image92.png"/><Relationship Id="rId4" Type="http://schemas.openxmlformats.org/officeDocument/2006/relationships/tags" Target="../tags/tag104.xml"/><Relationship Id="rId9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8.png"/><Relationship Id="rId3" Type="http://schemas.openxmlformats.org/officeDocument/2006/relationships/tags" Target="../tags/tag10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5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93.png"/><Relationship Id="rId5" Type="http://schemas.openxmlformats.org/officeDocument/2006/relationships/tags" Target="../tags/tag111.xml"/><Relationship Id="rId10" Type="http://schemas.openxmlformats.org/officeDocument/2006/relationships/image" Target="../media/image92.png"/><Relationship Id="rId4" Type="http://schemas.openxmlformats.org/officeDocument/2006/relationships/tags" Target="../tags/tag110.xml"/><Relationship Id="rId9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115.xml"/><Relationship Id="rId7" Type="http://schemas.openxmlformats.org/officeDocument/2006/relationships/image" Target="../media/image90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5.png"/><Relationship Id="rId5" Type="http://schemas.openxmlformats.org/officeDocument/2006/relationships/tags" Target="../tags/tag117.xml"/><Relationship Id="rId10" Type="http://schemas.openxmlformats.org/officeDocument/2006/relationships/image" Target="../media/image93.png"/><Relationship Id="rId4" Type="http://schemas.openxmlformats.org/officeDocument/2006/relationships/tags" Target="../tags/tag116.xml"/><Relationship Id="rId9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90.png"/><Relationship Id="rId18" Type="http://schemas.openxmlformats.org/officeDocument/2006/relationships/image" Target="../media/image98.png"/><Relationship Id="rId3" Type="http://schemas.openxmlformats.org/officeDocument/2006/relationships/tags" Target="../tags/tag120.xml"/><Relationship Id="rId21" Type="http://schemas.openxmlformats.org/officeDocument/2006/relationships/image" Target="../media/image100.png"/><Relationship Id="rId7" Type="http://schemas.openxmlformats.org/officeDocument/2006/relationships/tags" Target="../tags/tag124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94.png"/><Relationship Id="rId2" Type="http://schemas.openxmlformats.org/officeDocument/2006/relationships/tags" Target="../tags/tag119.xml"/><Relationship Id="rId16" Type="http://schemas.openxmlformats.org/officeDocument/2006/relationships/image" Target="../media/image93.png"/><Relationship Id="rId20" Type="http://schemas.openxmlformats.org/officeDocument/2006/relationships/image" Target="../media/image99.png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5" Type="http://schemas.openxmlformats.org/officeDocument/2006/relationships/image" Target="../media/image92.png"/><Relationship Id="rId10" Type="http://schemas.openxmlformats.org/officeDocument/2006/relationships/tags" Target="../tags/tag127.xml"/><Relationship Id="rId19" Type="http://schemas.openxmlformats.org/officeDocument/2006/relationships/image" Target="../media/image95.png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9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03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102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92.png"/><Relationship Id="rId5" Type="http://schemas.openxmlformats.org/officeDocument/2006/relationships/tags" Target="../tags/tag133.xml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tags" Target="../tags/tag132.xml"/><Relationship Id="rId9" Type="http://schemas.openxmlformats.org/officeDocument/2006/relationships/image" Target="../media/image90.png"/><Relationship Id="rId1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26" Type="http://schemas.microsoft.com/office/2007/relationships/diagramDrawing" Target="../diagrams/drawing29.xml"/><Relationship Id="rId39" Type="http://schemas.openxmlformats.org/officeDocument/2006/relationships/image" Target="../media/image7.tmp"/><Relationship Id="rId21" Type="http://schemas.microsoft.com/office/2007/relationships/diagramDrawing" Target="../diagrams/drawing28.xml"/><Relationship Id="rId34" Type="http://schemas.openxmlformats.org/officeDocument/2006/relationships/diagramLayout" Target="../diagrams/layout31.xml"/><Relationship Id="rId42" Type="http://schemas.openxmlformats.org/officeDocument/2006/relationships/diagramQuickStyle" Target="../diagrams/quickStyle32.xml"/><Relationship Id="rId47" Type="http://schemas.openxmlformats.org/officeDocument/2006/relationships/diagramQuickStyle" Target="../diagrams/quickStyle33.xml"/><Relationship Id="rId7" Type="http://schemas.openxmlformats.org/officeDocument/2006/relationships/diagramData" Target="../diagrams/data26.xml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29" Type="http://schemas.openxmlformats.org/officeDocument/2006/relationships/diagramLayout" Target="../diagrams/layout30.xml"/><Relationship Id="rId11" Type="http://schemas.microsoft.com/office/2007/relationships/diagramDrawing" Target="../diagrams/drawing26.xml"/><Relationship Id="rId24" Type="http://schemas.openxmlformats.org/officeDocument/2006/relationships/diagramQuickStyle" Target="../diagrams/quickStyle29.xml"/><Relationship Id="rId32" Type="http://schemas.microsoft.com/office/2007/relationships/diagramDrawing" Target="../diagrams/drawing30.xml"/><Relationship Id="rId37" Type="http://schemas.microsoft.com/office/2007/relationships/diagramDrawing" Target="../diagrams/drawing31.xml"/><Relationship Id="rId40" Type="http://schemas.openxmlformats.org/officeDocument/2006/relationships/diagramData" Target="../diagrams/data32.xml"/><Relationship Id="rId45" Type="http://schemas.openxmlformats.org/officeDocument/2006/relationships/diagramData" Target="../diagrams/data33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23" Type="http://schemas.openxmlformats.org/officeDocument/2006/relationships/diagramLayout" Target="../diagrams/layout29.xml"/><Relationship Id="rId28" Type="http://schemas.openxmlformats.org/officeDocument/2006/relationships/diagramData" Target="../diagrams/data30.xml"/><Relationship Id="rId36" Type="http://schemas.openxmlformats.org/officeDocument/2006/relationships/diagramColors" Target="../diagrams/colors31.xml"/><Relationship Id="rId49" Type="http://schemas.microsoft.com/office/2007/relationships/diagramDrawing" Target="../diagrams/drawing33.xml"/><Relationship Id="rId10" Type="http://schemas.openxmlformats.org/officeDocument/2006/relationships/diagramColors" Target="../diagrams/colors26.xml"/><Relationship Id="rId19" Type="http://schemas.openxmlformats.org/officeDocument/2006/relationships/diagramQuickStyle" Target="../diagrams/quickStyle28.xml"/><Relationship Id="rId31" Type="http://schemas.openxmlformats.org/officeDocument/2006/relationships/diagramColors" Target="../diagrams/colors30.xml"/><Relationship Id="rId44" Type="http://schemas.microsoft.com/office/2007/relationships/diagramDrawing" Target="../diagrams/drawing32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Relationship Id="rId22" Type="http://schemas.openxmlformats.org/officeDocument/2006/relationships/diagramData" Target="../diagrams/data29.xml"/><Relationship Id="rId27" Type="http://schemas.openxmlformats.org/officeDocument/2006/relationships/image" Target="../media/image5.tmp"/><Relationship Id="rId30" Type="http://schemas.openxmlformats.org/officeDocument/2006/relationships/diagramQuickStyle" Target="../diagrams/quickStyle30.xml"/><Relationship Id="rId35" Type="http://schemas.openxmlformats.org/officeDocument/2006/relationships/diagramQuickStyle" Target="../diagrams/quickStyle31.xml"/><Relationship Id="rId43" Type="http://schemas.openxmlformats.org/officeDocument/2006/relationships/diagramColors" Target="../diagrams/colors32.xml"/><Relationship Id="rId48" Type="http://schemas.openxmlformats.org/officeDocument/2006/relationships/diagramColors" Target="../diagrams/colors33.xml"/><Relationship Id="rId8" Type="http://schemas.openxmlformats.org/officeDocument/2006/relationships/diagramLayout" Target="../diagrams/layout26.xml"/><Relationship Id="rId3" Type="http://schemas.openxmlformats.org/officeDocument/2006/relationships/diagramLayout" Target="../diagrams/layout25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5" Type="http://schemas.openxmlformats.org/officeDocument/2006/relationships/diagramColors" Target="../diagrams/colors29.xml"/><Relationship Id="rId33" Type="http://schemas.openxmlformats.org/officeDocument/2006/relationships/diagramData" Target="../diagrams/data31.xml"/><Relationship Id="rId38" Type="http://schemas.openxmlformats.org/officeDocument/2006/relationships/image" Target="../media/image6.tmp"/><Relationship Id="rId46" Type="http://schemas.openxmlformats.org/officeDocument/2006/relationships/diagramLayout" Target="../diagrams/layout33.xml"/><Relationship Id="rId20" Type="http://schemas.openxmlformats.org/officeDocument/2006/relationships/diagramColors" Target="../diagrams/colors28.xml"/><Relationship Id="rId41" Type="http://schemas.openxmlformats.org/officeDocument/2006/relationships/diagramLayout" Target="../diagrams/layout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93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92.png"/><Relationship Id="rId17" Type="http://schemas.openxmlformats.org/officeDocument/2006/relationships/image" Target="../media/image105.png"/><Relationship Id="rId2" Type="http://schemas.openxmlformats.org/officeDocument/2006/relationships/tags" Target="../tags/tag137.xml"/><Relationship Id="rId16" Type="http://schemas.openxmlformats.org/officeDocument/2006/relationships/image" Target="../media/image108.pn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91.png"/><Relationship Id="rId5" Type="http://schemas.openxmlformats.org/officeDocument/2006/relationships/tags" Target="../tags/tag140.xml"/><Relationship Id="rId15" Type="http://schemas.openxmlformats.org/officeDocument/2006/relationships/image" Target="../media/image107.png"/><Relationship Id="rId10" Type="http://schemas.openxmlformats.org/officeDocument/2006/relationships/image" Target="../media/image90.pn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mp"/><Relationship Id="rId3" Type="http://schemas.openxmlformats.org/officeDocument/2006/relationships/tags" Target="../tags/tag146.xml"/><Relationship Id="rId7" Type="http://schemas.openxmlformats.org/officeDocument/2006/relationships/image" Target="../media/image100.png"/><Relationship Id="rId12" Type="http://schemas.openxmlformats.org/officeDocument/2006/relationships/image" Target="../media/image110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2.png"/><Relationship Id="rId5" Type="http://schemas.openxmlformats.org/officeDocument/2006/relationships/tags" Target="../tags/tag148.xml"/><Relationship Id="rId10" Type="http://schemas.openxmlformats.org/officeDocument/2006/relationships/image" Target="../media/image91.png"/><Relationship Id="rId4" Type="http://schemas.openxmlformats.org/officeDocument/2006/relationships/tags" Target="../tags/tag147.xml"/><Relationship Id="rId9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mp"/><Relationship Id="rId13" Type="http://schemas.openxmlformats.org/officeDocument/2006/relationships/image" Target="../media/image111.tmp"/><Relationship Id="rId3" Type="http://schemas.openxmlformats.org/officeDocument/2006/relationships/tags" Target="../tags/tag151.xml"/><Relationship Id="rId7" Type="http://schemas.openxmlformats.org/officeDocument/2006/relationships/image" Target="../media/image100.png"/><Relationship Id="rId12" Type="http://schemas.openxmlformats.org/officeDocument/2006/relationships/image" Target="../media/image93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2.png"/><Relationship Id="rId5" Type="http://schemas.openxmlformats.org/officeDocument/2006/relationships/tags" Target="../tags/tag153.xml"/><Relationship Id="rId10" Type="http://schemas.openxmlformats.org/officeDocument/2006/relationships/image" Target="../media/image91.png"/><Relationship Id="rId4" Type="http://schemas.openxmlformats.org/officeDocument/2006/relationships/tags" Target="../tags/tag152.xml"/><Relationship Id="rId9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mp"/><Relationship Id="rId13" Type="http://schemas.openxmlformats.org/officeDocument/2006/relationships/image" Target="../media/image112.tmp"/><Relationship Id="rId3" Type="http://schemas.openxmlformats.org/officeDocument/2006/relationships/tags" Target="../tags/tag156.xml"/><Relationship Id="rId7" Type="http://schemas.openxmlformats.org/officeDocument/2006/relationships/image" Target="../media/image100.png"/><Relationship Id="rId12" Type="http://schemas.openxmlformats.org/officeDocument/2006/relationships/image" Target="../media/image93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2.png"/><Relationship Id="rId5" Type="http://schemas.openxmlformats.org/officeDocument/2006/relationships/tags" Target="../tags/tag158.xml"/><Relationship Id="rId10" Type="http://schemas.openxmlformats.org/officeDocument/2006/relationships/image" Target="../media/image91.png"/><Relationship Id="rId4" Type="http://schemas.openxmlformats.org/officeDocument/2006/relationships/tags" Target="../tags/tag157.xml"/><Relationship Id="rId9" Type="http://schemas.openxmlformats.org/officeDocument/2006/relationships/image" Target="../media/image9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mp"/><Relationship Id="rId13" Type="http://schemas.openxmlformats.org/officeDocument/2006/relationships/image" Target="../media/image113.tmp"/><Relationship Id="rId3" Type="http://schemas.openxmlformats.org/officeDocument/2006/relationships/tags" Target="../tags/tag161.xml"/><Relationship Id="rId7" Type="http://schemas.openxmlformats.org/officeDocument/2006/relationships/image" Target="../media/image100.png"/><Relationship Id="rId12" Type="http://schemas.openxmlformats.org/officeDocument/2006/relationships/image" Target="../media/image93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2.png"/><Relationship Id="rId5" Type="http://schemas.openxmlformats.org/officeDocument/2006/relationships/tags" Target="../tags/tag163.xml"/><Relationship Id="rId10" Type="http://schemas.openxmlformats.org/officeDocument/2006/relationships/image" Target="../media/image91.png"/><Relationship Id="rId4" Type="http://schemas.openxmlformats.org/officeDocument/2006/relationships/tags" Target="../tags/tag162.xml"/><Relationship Id="rId9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tmp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7" Type="http://schemas.openxmlformats.org/officeDocument/2006/relationships/image" Target="../media/image122.tmp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tmp"/><Relationship Id="rId5" Type="http://schemas.openxmlformats.org/officeDocument/2006/relationships/image" Target="../media/image120.tmp"/><Relationship Id="rId4" Type="http://schemas.openxmlformats.org/officeDocument/2006/relationships/image" Target="../media/image119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mp"/><Relationship Id="rId2" Type="http://schemas.openxmlformats.org/officeDocument/2006/relationships/image" Target="../media/image12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tmp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mp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1" y="6176225"/>
            <a:ext cx="2005484" cy="55189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836075" y="6252118"/>
            <a:ext cx="33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Palatino Linotype" panose="02040502050505030304" pitchFamily="18" charset="0"/>
              </a:rPr>
              <a:t>March, 3</a:t>
            </a:r>
            <a:r>
              <a:rPr lang="en-US" sz="2000" b="1" i="1" baseline="30000" dirty="0" smtClean="0">
                <a:latin typeface="Palatino Linotype" panose="02040502050505030304" pitchFamily="18" charset="0"/>
              </a:rPr>
              <a:t>rd</a:t>
            </a:r>
            <a:r>
              <a:rPr lang="en-US" sz="2000" b="1" i="1" dirty="0" smtClean="0">
                <a:latin typeface="Palatino Linotype" panose="02040502050505030304" pitchFamily="18" charset="0"/>
              </a:rPr>
              <a:t>, 2020</a:t>
            </a:r>
            <a:endParaRPr lang="en-US" sz="2000" b="1" i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35" r="10335"/>
          <a:stretch/>
        </p:blipFill>
        <p:spPr>
          <a:xfrm>
            <a:off x="-220061" y="502523"/>
            <a:ext cx="12192000" cy="74351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9" y="456793"/>
            <a:ext cx="3159013" cy="8573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7067" y="1521008"/>
            <a:ext cx="12040837" cy="1695551"/>
            <a:chOff x="1658" y="-16326"/>
            <a:chExt cx="1725573" cy="601100"/>
          </a:xfrm>
        </p:grpSpPr>
        <p:sp>
          <p:nvSpPr>
            <p:cNvPr id="11" name="Rounded Rectangle 10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23321" y="-16326"/>
              <a:ext cx="1703910" cy="586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smtClean="0">
                  <a:latin typeface="Palatino Linotype" panose="02040502050505030304" pitchFamily="18" charset="0"/>
                </a:rPr>
                <a:t>Protein synthesis at the speed of codons</a:t>
              </a:r>
            </a:p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Palatino Linotype" panose="02040502050505030304" pitchFamily="18" charset="0"/>
                </a:rPr>
                <a:t>TASEP: a statisti</a:t>
              </a:r>
              <a:r>
                <a:rPr lang="en-US" sz="2800" b="1" dirty="0">
                  <a:latin typeface="Palatino Linotype" panose="02040502050505030304" pitchFamily="18" charset="0"/>
                </a:rPr>
                <a:t>c</a:t>
              </a:r>
              <a:r>
                <a:rPr lang="en-US" sz="2800" b="1" dirty="0" smtClean="0">
                  <a:latin typeface="Palatino Linotype" panose="02040502050505030304" pitchFamily="18" charset="0"/>
                </a:rPr>
                <a:t>al physics model applied to molecular biology</a:t>
              </a:r>
              <a:endParaRPr lang="en-US" sz="28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7067" y="3400930"/>
            <a:ext cx="12040837" cy="2522415"/>
            <a:chOff x="1658" y="-16326"/>
            <a:chExt cx="1725573" cy="601100"/>
          </a:xfrm>
        </p:grpSpPr>
        <p:sp>
          <p:nvSpPr>
            <p:cNvPr id="15" name="Rounded Rectangle 14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23321" y="-16326"/>
              <a:ext cx="1703910" cy="586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Marc Joiret          GIGA In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Silico</a:t>
              </a:r>
              <a:r>
                <a:rPr lang="en-US" sz="3200" b="1" kern="1200" dirty="0" smtClean="0">
                  <a:latin typeface="Palatino Linotype" panose="02040502050505030304" pitchFamily="18" charset="0"/>
                </a:rPr>
                <a:t> Medicine	  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Liesbet</a:t>
              </a:r>
              <a:r>
                <a:rPr lang="en-US" sz="3200" b="1" kern="1200" dirty="0" smtClean="0">
                  <a:latin typeface="Palatino Linotype" panose="02040502050505030304" pitchFamily="18" charset="0"/>
                </a:rPr>
                <a:t> Geris</a:t>
              </a:r>
            </a:p>
            <a:p>
              <a:pPr lvl="0" defTabSz="1422400" rtl="0">
                <a:spcBef>
                  <a:spcPct val="0"/>
                </a:spcBef>
                <a:spcAft>
                  <a:spcPts val="600"/>
                </a:spcAft>
              </a:pPr>
              <a:r>
                <a:rPr lang="en-US" sz="2000" b="1" dirty="0" smtClean="0">
                  <a:latin typeface="Palatino Linotype" panose="02040502050505030304" pitchFamily="18" charset="0"/>
                </a:rPr>
                <a:t>   PhD student                         </a:t>
              </a:r>
              <a:r>
                <a:rPr lang="en-US" sz="3200" b="1" dirty="0" smtClean="0">
                  <a:latin typeface="Palatino Linotype" panose="02040502050505030304" pitchFamily="18" charset="0"/>
                </a:rPr>
                <a:t>GIGA Stem Cells	             	     Pierre Close</a:t>
              </a:r>
            </a:p>
            <a:p>
              <a:pPr lvl="0" defTabSz="1422400" rtl="0">
                <a:spcBef>
                  <a:spcPct val="0"/>
                </a:spcBef>
                <a:spcAft>
                  <a:spcPts val="600"/>
                </a:spcAft>
              </a:pPr>
              <a:endParaRPr lang="en-US" sz="3200" b="1" dirty="0" smtClean="0">
                <a:latin typeface="Palatino Linotype" panose="02040502050505030304" pitchFamily="18" charset="0"/>
              </a:endParaRPr>
            </a:p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latin typeface="Palatino Linotype" panose="02040502050505030304" pitchFamily="18" charset="0"/>
                </a:rPr>
                <a:t> 		Thesis Comity:                  	Pierre Dauby,  </a:t>
              </a:r>
              <a:r>
                <a:rPr lang="en-US" sz="2000" b="1" kern="1200" dirty="0" err="1" smtClean="0">
                  <a:latin typeface="Palatino Linotype" panose="02040502050505030304" pitchFamily="18" charset="0"/>
                </a:rPr>
                <a:t>Kristel</a:t>
              </a:r>
              <a:r>
                <a:rPr lang="en-US" sz="2000" b="1" kern="1200" dirty="0" smtClean="0">
                  <a:latin typeface="Palatino Linotype" panose="02040502050505030304" pitchFamily="18" charset="0"/>
                </a:rPr>
                <a:t> Van Steen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0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Codon Usage Biases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F5ED2EF-9C46-4BE1-9BB9-0E6A48342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313" y="1052737"/>
            <a:ext cx="8229600" cy="936104"/>
          </a:xfrm>
        </p:spPr>
        <p:txBody>
          <a:bodyPr/>
          <a:lstStyle/>
          <a:p>
            <a:r>
              <a:rPr lang="fr-BE" dirty="0"/>
              <a:t>Codon usage </a:t>
            </a:r>
            <a:r>
              <a:rPr lang="fr-BE" dirty="0" err="1"/>
              <a:t>biases</a:t>
            </a:r>
            <a:r>
              <a:rPr lang="fr-BE" dirty="0"/>
              <a:t>: </a:t>
            </a:r>
            <a:r>
              <a:rPr lang="fr-BE" sz="2000" dirty="0" err="1"/>
              <a:t>enrichment</a:t>
            </a:r>
            <a:r>
              <a:rPr lang="fr-BE" sz="2000" dirty="0"/>
              <a:t> for certain </a:t>
            </a:r>
            <a:r>
              <a:rPr lang="fr-BE" sz="2000" dirty="0" err="1"/>
              <a:t>synonymous</a:t>
            </a:r>
            <a:r>
              <a:rPr lang="fr-BE" sz="2000" dirty="0"/>
              <a:t> codons in a </a:t>
            </a:r>
            <a:r>
              <a:rPr lang="fr-BE" sz="2000" dirty="0" err="1"/>
              <a:t>given</a:t>
            </a:r>
            <a:r>
              <a:rPr lang="fr-BE" sz="2000" dirty="0"/>
              <a:t> </a:t>
            </a:r>
            <a:r>
              <a:rPr lang="fr-BE" sz="2000" dirty="0" err="1"/>
              <a:t>transcript</a:t>
            </a:r>
            <a:r>
              <a:rPr lang="fr-BE" sz="2000" dirty="0"/>
              <a:t>, </a:t>
            </a:r>
            <a:r>
              <a:rPr lang="fr-BE" sz="2000" dirty="0" err="1"/>
              <a:t>particularly</a:t>
            </a:r>
            <a:r>
              <a:rPr lang="fr-BE" sz="2000" dirty="0"/>
              <a:t> in </a:t>
            </a:r>
            <a:r>
              <a:rPr lang="fr-BE" sz="2000" dirty="0" err="1"/>
              <a:t>well</a:t>
            </a:r>
            <a:r>
              <a:rPr lang="fr-BE" sz="2000" dirty="0"/>
              <a:t> </a:t>
            </a:r>
            <a:r>
              <a:rPr lang="fr-BE" sz="2000" dirty="0" err="1"/>
              <a:t>expressed</a:t>
            </a:r>
            <a:r>
              <a:rPr lang="fr-BE" sz="2000" dirty="0"/>
              <a:t> </a:t>
            </a:r>
            <a:r>
              <a:rPr lang="fr-BE" sz="2000" dirty="0" err="1"/>
              <a:t>gene</a:t>
            </a:r>
            <a:r>
              <a:rPr lang="fr-BE" sz="2000" dirty="0"/>
              <a:t> groups</a:t>
            </a:r>
          </a:p>
        </p:txBody>
      </p:sp>
      <p:sp>
        <p:nvSpPr>
          <p:cNvPr id="5" name="Espace réservé du contenu 10">
            <a:extLst>
              <a:ext uri="{FF2B5EF4-FFF2-40B4-BE49-F238E27FC236}">
                <a16:creationId xmlns:a16="http://schemas.microsoft.com/office/drawing/2014/main" id="{E5CE1CBD-22A2-4EC7-9649-4DFA3DC9843D}"/>
              </a:ext>
            </a:extLst>
          </p:cNvPr>
          <p:cNvSpPr txBox="1">
            <a:spLocks/>
          </p:cNvSpPr>
          <p:nvPr/>
        </p:nvSpPr>
        <p:spPr>
          <a:xfrm>
            <a:off x="1989313" y="2049903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/>
              <a:t>Examples</a:t>
            </a:r>
            <a:r>
              <a:rPr lang="fr-BE" dirty="0"/>
              <a:t>: Lysine (K), Glutamine(Q), Glutamate (E) have </a:t>
            </a:r>
            <a:r>
              <a:rPr lang="fr-BE" dirty="0" err="1"/>
              <a:t>each</a:t>
            </a:r>
            <a:r>
              <a:rPr lang="fr-BE" dirty="0"/>
              <a:t> 2 codons:</a:t>
            </a:r>
            <a:endParaRPr lang="fr-BE" sz="2000" dirty="0"/>
          </a:p>
        </p:txBody>
      </p:sp>
      <p:sp>
        <p:nvSpPr>
          <p:cNvPr id="6" name="Espace réservé du contenu 10">
            <a:extLst>
              <a:ext uri="{FF2B5EF4-FFF2-40B4-BE49-F238E27FC236}">
                <a16:creationId xmlns:a16="http://schemas.microsoft.com/office/drawing/2014/main" id="{3CCEC5F7-84A2-4B48-B97D-5B27D246EA18}"/>
              </a:ext>
            </a:extLst>
          </p:cNvPr>
          <p:cNvSpPr txBox="1">
            <a:spLocks/>
          </p:cNvSpPr>
          <p:nvPr/>
        </p:nvSpPr>
        <p:spPr>
          <a:xfrm>
            <a:off x="1989313" y="293589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Lysine (K):                                                AAA or AAG</a:t>
            </a:r>
          </a:p>
          <a:p>
            <a:r>
              <a:rPr lang="fr-BE" dirty="0"/>
              <a:t>Glutamine(Q):                                         CAA or CAG</a:t>
            </a:r>
          </a:p>
          <a:p>
            <a:r>
              <a:rPr lang="fr-BE" dirty="0"/>
              <a:t>Glutamate (E):                                        GAA or GAG</a:t>
            </a:r>
            <a:endParaRPr lang="fr-BE" sz="2000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CE1A25DE-2D04-45FD-B602-F4034AE8E53A}"/>
              </a:ext>
            </a:extLst>
          </p:cNvPr>
          <p:cNvSpPr txBox="1">
            <a:spLocks/>
          </p:cNvSpPr>
          <p:nvPr/>
        </p:nvSpPr>
        <p:spPr>
          <a:xfrm>
            <a:off x="2001078" y="394118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/>
              <a:t>with</a:t>
            </a:r>
            <a:r>
              <a:rPr lang="fr-BE" dirty="0"/>
              <a:t> last 2 </a:t>
            </a:r>
            <a:r>
              <a:rPr lang="fr-BE" dirty="0" err="1"/>
              <a:t>nucleotides</a:t>
            </a:r>
            <a:r>
              <a:rPr lang="fr-BE" dirty="0"/>
              <a:t> </a:t>
            </a:r>
            <a:r>
              <a:rPr lang="fr-BE" dirty="0" err="1"/>
              <a:t>ending</a:t>
            </a:r>
            <a:r>
              <a:rPr lang="fr-BE" dirty="0"/>
              <a:t> </a:t>
            </a:r>
            <a:r>
              <a:rPr lang="fr-BE" dirty="0" err="1"/>
              <a:t>either</a:t>
            </a:r>
            <a:r>
              <a:rPr lang="fr-BE" dirty="0"/>
              <a:t> AA or AG</a:t>
            </a:r>
          </a:p>
          <a:p>
            <a:pPr marL="0" indent="0">
              <a:buNone/>
            </a:pPr>
            <a:endParaRPr lang="fr-BE" sz="2000" dirty="0"/>
          </a:p>
        </p:txBody>
      </p:sp>
      <p:sp>
        <p:nvSpPr>
          <p:cNvPr id="10" name="Espace réservé du contenu 10">
            <a:extLst>
              <a:ext uri="{FF2B5EF4-FFF2-40B4-BE49-F238E27FC236}">
                <a16:creationId xmlns:a16="http://schemas.microsoft.com/office/drawing/2014/main" id="{059D9B22-E1BB-4C81-8C3A-B2E1E78D495A}"/>
              </a:ext>
            </a:extLst>
          </p:cNvPr>
          <p:cNvSpPr txBox="1">
            <a:spLocks/>
          </p:cNvSpPr>
          <p:nvPr/>
        </p:nvSpPr>
        <p:spPr>
          <a:xfrm>
            <a:off x="2012234" y="4757981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For more </a:t>
            </a:r>
            <a:r>
              <a:rPr lang="fr-BE" dirty="0" err="1"/>
              <a:t>than</a:t>
            </a:r>
            <a:r>
              <a:rPr lang="fr-BE" dirty="0"/>
              <a:t> 76% of the </a:t>
            </a:r>
            <a:r>
              <a:rPr lang="fr-BE" dirty="0" err="1"/>
              <a:t>genes</a:t>
            </a:r>
            <a:r>
              <a:rPr lang="fr-BE" dirty="0"/>
              <a:t> in </a:t>
            </a:r>
            <a:r>
              <a:rPr lang="fr-BE" i="1" dirty="0"/>
              <a:t>Homo sapiens</a:t>
            </a:r>
            <a:r>
              <a:rPr lang="fr-BE" dirty="0"/>
              <a:t>: the codon usage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biased</a:t>
            </a:r>
            <a:r>
              <a:rPr lang="fr-BE" dirty="0"/>
              <a:t> </a:t>
            </a:r>
            <a:r>
              <a:rPr lang="fr-BE" dirty="0" err="1"/>
              <a:t>towards</a:t>
            </a:r>
            <a:r>
              <a:rPr lang="fr-BE" dirty="0"/>
              <a:t> AG </a:t>
            </a:r>
            <a:r>
              <a:rPr lang="fr-BE" dirty="0" err="1"/>
              <a:t>ending</a:t>
            </a:r>
            <a:r>
              <a:rPr lang="fr-BE" dirty="0"/>
              <a:t>…</a:t>
            </a:r>
          </a:p>
          <a:p>
            <a:pPr marL="0" indent="0">
              <a:buNone/>
            </a:pP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12551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  <p:bldP spid="6" grpId="0"/>
      <p:bldP spid="9" grpId="0"/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FB7B82-8340-4647-BAEF-2C7816DA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" y="3296"/>
            <a:ext cx="10702212" cy="6742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66AE3F-7137-45BA-8414-3CA7E2336C5B}"/>
              </a:ext>
            </a:extLst>
          </p:cNvPr>
          <p:cNvCxnSpPr>
            <a:cxnSpLocks/>
          </p:cNvCxnSpPr>
          <p:nvPr/>
        </p:nvCxnSpPr>
        <p:spPr>
          <a:xfrm>
            <a:off x="4254759" y="4208105"/>
            <a:ext cx="3228393" cy="0"/>
          </a:xfrm>
          <a:prstGeom prst="straightConnector1">
            <a:avLst/>
          </a:prstGeom>
          <a:ln w="25400">
            <a:solidFill>
              <a:schemeClr val="accent1">
                <a:alpha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A1687C-EED9-4D4E-9073-1AD75A71A4C0}"/>
              </a:ext>
            </a:extLst>
          </p:cNvPr>
          <p:cNvSpPr txBox="1"/>
          <p:nvPr/>
        </p:nvSpPr>
        <p:spPr>
          <a:xfrm>
            <a:off x="4539349" y="4228128"/>
            <a:ext cx="267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Ribosome exit tunnel length = 10 nm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40 aa residues</a:t>
            </a:r>
            <a:endParaRPr lang="en-BE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27CB-5EFD-45F8-B0B9-0CA8908F63BD}"/>
              </a:ext>
            </a:extLst>
          </p:cNvPr>
          <p:cNvCxnSpPr>
            <a:cxnSpLocks/>
          </p:cNvCxnSpPr>
          <p:nvPr/>
        </p:nvCxnSpPr>
        <p:spPr>
          <a:xfrm>
            <a:off x="4254759" y="746449"/>
            <a:ext cx="0" cy="3461656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5C36CC-7CFB-4FDD-ADE0-46948075653B}"/>
              </a:ext>
            </a:extLst>
          </p:cNvPr>
          <p:cNvCxnSpPr>
            <a:cxnSpLocks/>
          </p:cNvCxnSpPr>
          <p:nvPr/>
        </p:nvCxnSpPr>
        <p:spPr>
          <a:xfrm>
            <a:off x="7483152" y="746449"/>
            <a:ext cx="0" cy="3461656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C634D-9A6E-43BF-97E3-8461BD4BF9E7}"/>
              </a:ext>
            </a:extLst>
          </p:cNvPr>
          <p:cNvCxnSpPr>
            <a:cxnSpLocks/>
          </p:cNvCxnSpPr>
          <p:nvPr/>
        </p:nvCxnSpPr>
        <p:spPr>
          <a:xfrm flipH="1">
            <a:off x="7924798" y="765109"/>
            <a:ext cx="3" cy="5611734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8A809-02C4-40B5-BE35-3B7A371165C1}"/>
              </a:ext>
            </a:extLst>
          </p:cNvPr>
          <p:cNvCxnSpPr>
            <a:cxnSpLocks/>
          </p:cNvCxnSpPr>
          <p:nvPr/>
        </p:nvCxnSpPr>
        <p:spPr>
          <a:xfrm>
            <a:off x="3822441" y="765109"/>
            <a:ext cx="9" cy="5119291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998864-FF65-4982-981E-3CD386E721DB}"/>
              </a:ext>
            </a:extLst>
          </p:cNvPr>
          <p:cNvSpPr txBox="1"/>
          <p:nvPr/>
        </p:nvSpPr>
        <p:spPr>
          <a:xfrm>
            <a:off x="7662379" y="5691234"/>
            <a:ext cx="543502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PTC</a:t>
            </a:r>
            <a:endParaRPr lang="en-BE" sz="1600" b="1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F74C-5988-443A-83C0-053B72F1722F}"/>
              </a:ext>
            </a:extLst>
          </p:cNvPr>
          <p:cNvSpPr txBox="1"/>
          <p:nvPr/>
        </p:nvSpPr>
        <p:spPr>
          <a:xfrm>
            <a:off x="6553592" y="1191112"/>
            <a:ext cx="908955" cy="276998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entry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15040-267E-4FFB-950D-AAF313158DB9}"/>
              </a:ext>
            </a:extLst>
          </p:cNvPr>
          <p:cNvSpPr txBox="1"/>
          <p:nvPr/>
        </p:nvSpPr>
        <p:spPr>
          <a:xfrm>
            <a:off x="4245429" y="1191112"/>
            <a:ext cx="800870" cy="276999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exit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67428-C7A7-4EEE-B888-AE24C59FDBE0}"/>
              </a:ext>
            </a:extLst>
          </p:cNvPr>
          <p:cNvSpPr txBox="1"/>
          <p:nvPr/>
        </p:nvSpPr>
        <p:spPr>
          <a:xfrm>
            <a:off x="3822450" y="6225166"/>
            <a:ext cx="4111682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ZONE OF ELECTROSTATIC INFLUENCE</a:t>
            </a:r>
            <a:endParaRPr lang="en-BE" sz="1200" b="1" dirty="0">
              <a:solidFill>
                <a:schemeClr val="accent1">
                  <a:alpha val="80000"/>
                </a:schemeClr>
              </a:solidFill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994309B0-B1A6-49C7-A5E0-F89D9719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1670177"/>
            <a:ext cx="729898" cy="202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30111-C111-4427-81CB-13B139AE74E3}"/>
              </a:ext>
            </a:extLst>
          </p:cNvPr>
          <p:cNvCxnSpPr>
            <a:cxnSpLocks/>
          </p:cNvCxnSpPr>
          <p:nvPr/>
        </p:nvCxnSpPr>
        <p:spPr>
          <a:xfrm flipH="1">
            <a:off x="7924798" y="1872438"/>
            <a:ext cx="155512" cy="7774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ambling house, room&#10;&#10;Description automatically generated">
            <a:extLst>
              <a:ext uri="{FF2B5EF4-FFF2-40B4-BE49-F238E27FC236}">
                <a16:creationId xmlns:a16="http://schemas.microsoft.com/office/drawing/2014/main" id="{3D1F942D-34D8-425B-8D3A-02CED69BA9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09" y="2004500"/>
            <a:ext cx="7809721" cy="4733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35AB5A-5CAB-48BF-B2FE-C491F307A546}"/>
              </a:ext>
            </a:extLst>
          </p:cNvPr>
          <p:cNvCxnSpPr>
            <a:cxnSpLocks/>
          </p:cNvCxnSpPr>
          <p:nvPr/>
        </p:nvCxnSpPr>
        <p:spPr>
          <a:xfrm flipV="1">
            <a:off x="7915470" y="2332442"/>
            <a:ext cx="3686756" cy="40142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A1B5CD7B-BF2D-4282-A012-0B4F9BE07F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37" y="3422709"/>
            <a:ext cx="8232709" cy="48113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EE571C-B032-4E6B-9ADE-DD103477020C}"/>
              </a:ext>
            </a:extLst>
          </p:cNvPr>
          <p:cNvCxnSpPr>
            <a:cxnSpLocks/>
          </p:cNvCxnSpPr>
          <p:nvPr/>
        </p:nvCxnSpPr>
        <p:spPr>
          <a:xfrm>
            <a:off x="7924798" y="2733869"/>
            <a:ext cx="3677428" cy="80874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712543-F359-4AF8-B8A4-254AD5BB6678}"/>
              </a:ext>
            </a:extLst>
          </p:cNvPr>
          <p:cNvSpPr txBox="1"/>
          <p:nvPr/>
        </p:nvSpPr>
        <p:spPr>
          <a:xfrm>
            <a:off x="998392" y="5730444"/>
            <a:ext cx="2814718" cy="830997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FREE ZONE </a:t>
            </a:r>
          </a:p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OUTSIDE RIBOSOME EXIT TUNNEL</a:t>
            </a:r>
            <a:endParaRPr lang="en-BE" sz="1600" b="1" dirty="0">
              <a:solidFill>
                <a:schemeClr val="accent1">
                  <a:alpha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325FD-2D96-4EF2-8824-F2C80F2566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39" y="5084237"/>
            <a:ext cx="9640407" cy="53060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31164A-A562-4E2E-AE47-677328FC110D}"/>
              </a:ext>
            </a:extLst>
          </p:cNvPr>
          <p:cNvCxnSpPr>
            <a:cxnSpLocks/>
          </p:cNvCxnSpPr>
          <p:nvPr/>
        </p:nvCxnSpPr>
        <p:spPr>
          <a:xfrm>
            <a:off x="7934130" y="2733869"/>
            <a:ext cx="3463214" cy="245395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204373-0360-4855-BA8D-C28F4D710EA5}"/>
              </a:ext>
            </a:extLst>
          </p:cNvPr>
          <p:cNvSpPr txBox="1"/>
          <p:nvPr/>
        </p:nvSpPr>
        <p:spPr>
          <a:xfrm>
            <a:off x="8091947" y="1593422"/>
            <a:ext cx="48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(a)</a:t>
            </a:r>
            <a:endParaRPr lang="en-BE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172AB3-F207-4F99-8EE8-A1173E190770}"/>
              </a:ext>
            </a:extLst>
          </p:cNvPr>
          <p:cNvSpPr txBox="1"/>
          <p:nvPr/>
        </p:nvSpPr>
        <p:spPr>
          <a:xfrm>
            <a:off x="11625743" y="2057313"/>
            <a:ext cx="48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(b)</a:t>
            </a:r>
            <a:endParaRPr lang="en-BE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3D342E-7E30-4547-8D7E-7FAD641799CC}"/>
              </a:ext>
            </a:extLst>
          </p:cNvPr>
          <p:cNvSpPr txBox="1"/>
          <p:nvPr/>
        </p:nvSpPr>
        <p:spPr>
          <a:xfrm>
            <a:off x="11625743" y="3493998"/>
            <a:ext cx="48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(c)</a:t>
            </a:r>
            <a:endParaRPr lang="en-BE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9142C8-D513-42CD-9D27-1130FE0AF18F}"/>
              </a:ext>
            </a:extLst>
          </p:cNvPr>
          <p:cNvSpPr txBox="1"/>
          <p:nvPr/>
        </p:nvSpPr>
        <p:spPr>
          <a:xfrm>
            <a:off x="11594839" y="5177124"/>
            <a:ext cx="482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(d)</a:t>
            </a:r>
            <a:endParaRPr lang="en-BE" sz="16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DB32DA5-5FAA-4B26-BC91-5CCD22E5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44" y="0"/>
            <a:ext cx="9387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278107-A94D-4C21-BE61-CC5CB979A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7" y="0"/>
            <a:ext cx="9254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06E74E-9CB6-4B63-837A-E8CEF9B73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50" y="0"/>
            <a:ext cx="879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0F06838-4269-4CA9-A4FF-2AB5FF5ED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8" y="0"/>
            <a:ext cx="9211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10A8C91-2DBB-461E-9A85-41F7B737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35" y="0"/>
            <a:ext cx="8196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EBAD6ED-245F-4A01-8CC1-943FD4D12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28" y="0"/>
            <a:ext cx="840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Codon Usage Biases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5EA6D4B-CD41-4423-87AE-F316A6012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056363"/>
            <a:ext cx="6061751" cy="3707107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0C48957-D67A-49C6-9675-F91C6E154061}"/>
              </a:ext>
            </a:extLst>
          </p:cNvPr>
          <p:cNvSpPr txBox="1"/>
          <p:nvPr/>
        </p:nvSpPr>
        <p:spPr>
          <a:xfrm>
            <a:off x="2855640" y="494116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Humans</a:t>
            </a:r>
            <a:r>
              <a:rPr lang="fr-BE" dirty="0"/>
              <a:t>:  the AA:AG ratio </a:t>
            </a:r>
            <a:r>
              <a:rPr lang="fr-BE" dirty="0" err="1"/>
              <a:t>is</a:t>
            </a:r>
            <a:r>
              <a:rPr lang="fr-BE" dirty="0"/>
              <a:t> &lt;1 in more </a:t>
            </a:r>
            <a:r>
              <a:rPr lang="fr-BE" dirty="0" err="1"/>
              <a:t>than</a:t>
            </a:r>
            <a:r>
              <a:rPr lang="fr-BE" dirty="0"/>
              <a:t> 76% </a:t>
            </a:r>
            <a:r>
              <a:rPr lang="fr-BE" dirty="0" err="1"/>
              <a:t>cds</a:t>
            </a:r>
            <a:r>
              <a:rPr lang="fr-BE" dirty="0"/>
              <a:t> (ORF).</a:t>
            </a:r>
          </a:p>
          <a:p>
            <a:endParaRPr lang="fr-BE" dirty="0"/>
          </a:p>
          <a:p>
            <a:r>
              <a:rPr lang="fr-BE" dirty="0" err="1"/>
              <a:t>Mice</a:t>
            </a:r>
            <a:r>
              <a:rPr lang="fr-BE" dirty="0"/>
              <a:t>:        the AA:AG ratio </a:t>
            </a:r>
            <a:r>
              <a:rPr lang="fr-BE" dirty="0" err="1"/>
              <a:t>is</a:t>
            </a:r>
            <a:r>
              <a:rPr lang="fr-BE" dirty="0"/>
              <a:t> &lt;1 in more </a:t>
            </a:r>
            <a:r>
              <a:rPr lang="fr-BE" dirty="0" err="1"/>
              <a:t>than</a:t>
            </a:r>
            <a:r>
              <a:rPr lang="fr-BE" dirty="0"/>
              <a:t> 67% of </a:t>
            </a:r>
            <a:r>
              <a:rPr lang="fr-BE" dirty="0" err="1"/>
              <a:t>cds</a:t>
            </a:r>
            <a:r>
              <a:rPr lang="fr-BE" dirty="0"/>
              <a:t> (ORF).</a:t>
            </a:r>
          </a:p>
        </p:txBody>
      </p:sp>
    </p:spTree>
    <p:extLst>
      <p:ext uri="{BB962C8B-B14F-4D97-AF65-F5344CB8AC3E}">
        <p14:creationId xmlns:p14="http://schemas.microsoft.com/office/powerpoint/2010/main" val="22363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Codon Usage Biases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AB296AE-405F-4DF6-A308-A355EEF84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620689"/>
            <a:ext cx="6352386" cy="3041881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F4752F-33F6-4F98-84EB-688E61554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836781"/>
            <a:ext cx="6409374" cy="28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4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Codons : synonymous but not the same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Espace réservé du contenu 10">
            <a:extLst>
              <a:ext uri="{FF2B5EF4-FFF2-40B4-BE49-F238E27FC236}">
                <a16:creationId xmlns:a16="http://schemas.microsoft.com/office/drawing/2014/main" id="{4E51EA4B-4469-48B9-8D65-46C3420A2582}"/>
              </a:ext>
            </a:extLst>
          </p:cNvPr>
          <p:cNvSpPr txBox="1">
            <a:spLocks/>
          </p:cNvSpPr>
          <p:nvPr/>
        </p:nvSpPr>
        <p:spPr>
          <a:xfrm>
            <a:off x="1981200" y="20608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E539E1-2FBE-43D8-B7C8-3A8973034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76" y="932387"/>
            <a:ext cx="5702551" cy="57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653" y="2330543"/>
            <a:ext cx="11063009" cy="1685275"/>
            <a:chOff x="11266" y="0"/>
            <a:chExt cx="10543243" cy="1192020"/>
          </a:xfrm>
        </p:grpSpPr>
        <p:sp>
          <p:nvSpPr>
            <p:cNvPr id="3" name="Rounded Rectangle 2"/>
            <p:cNvSpPr/>
            <p:nvPr/>
          </p:nvSpPr>
          <p:spPr>
            <a:xfrm>
              <a:off x="11266" y="0"/>
              <a:ext cx="10543243" cy="119202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273845" y="46710"/>
              <a:ext cx="10018083" cy="10985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Are there functional implications of the bias in the synonymous codon usage ?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164"/>
            <a:ext cx="11991656" cy="4917081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66223333"/>
              </p:ext>
            </p:extLst>
          </p:nvPr>
        </p:nvGraphicFramePr>
        <p:xfrm>
          <a:off x="825550" y="5340483"/>
          <a:ext cx="10554510" cy="130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20794089">
            <a:off x="3372970" y="86987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2AAB1"/>
                </a:solidFill>
                <a:latin typeface="Palatino Linotype" panose="02040502050505030304" pitchFamily="18" charset="0"/>
              </a:rPr>
              <a:t>Fast codon</a:t>
            </a:r>
            <a:endParaRPr lang="en-US" sz="3200" dirty="0">
              <a:solidFill>
                <a:srgbClr val="E2AAB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94089">
            <a:off x="8884730" y="222018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EE1F0"/>
                </a:solidFill>
                <a:latin typeface="Palatino Linotype" panose="02040502050505030304" pitchFamily="18" charset="0"/>
              </a:rPr>
              <a:t>Slow codon</a:t>
            </a:r>
            <a:endParaRPr lang="en-US" sz="3200" dirty="0">
              <a:solidFill>
                <a:srgbClr val="4EE1F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59808" y="142462"/>
            <a:ext cx="3364948" cy="670693"/>
            <a:chOff x="3489" y="0"/>
            <a:chExt cx="3265003" cy="369141"/>
          </a:xfrm>
        </p:grpSpPr>
        <p:sp>
          <p:nvSpPr>
            <p:cNvPr id="8" name="Rounded Rectangle 7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3489" y="20474"/>
              <a:ext cx="3265003" cy="347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Second genetic code ?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t-RNA modifications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F5ED2EF-9C46-4BE1-9BB9-0E6A48342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46138"/>
            <a:ext cx="8229600" cy="936104"/>
          </a:xfrm>
        </p:spPr>
        <p:txBody>
          <a:bodyPr>
            <a:normAutofit/>
          </a:bodyPr>
          <a:lstStyle/>
          <a:p>
            <a:r>
              <a:rPr lang="fr-BE" dirty="0"/>
              <a:t>t-RNA </a:t>
            </a:r>
            <a:r>
              <a:rPr lang="fr-BE" dirty="0" err="1"/>
              <a:t>enzymatic</a:t>
            </a:r>
            <a:r>
              <a:rPr lang="fr-BE" dirty="0"/>
              <a:t> modifications on </a:t>
            </a:r>
            <a:r>
              <a:rPr lang="fr-BE" dirty="0" err="1"/>
              <a:t>wobble</a:t>
            </a:r>
            <a:r>
              <a:rPr lang="fr-BE" dirty="0"/>
              <a:t> U34</a:t>
            </a:r>
          </a:p>
          <a:p>
            <a:endParaRPr lang="fr-BE" sz="2000" dirty="0"/>
          </a:p>
        </p:txBody>
      </p:sp>
      <p:sp>
        <p:nvSpPr>
          <p:cNvPr id="5" name="Espace réservé du contenu 10">
            <a:extLst>
              <a:ext uri="{FF2B5EF4-FFF2-40B4-BE49-F238E27FC236}">
                <a16:creationId xmlns:a16="http://schemas.microsoft.com/office/drawing/2014/main" id="{4E51EA4B-4469-48B9-8D65-46C3420A2582}"/>
              </a:ext>
            </a:extLst>
          </p:cNvPr>
          <p:cNvSpPr txBox="1">
            <a:spLocks/>
          </p:cNvSpPr>
          <p:nvPr/>
        </p:nvSpPr>
        <p:spPr>
          <a:xfrm>
            <a:off x="1981200" y="20608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607EFF-4C53-4D6F-927D-9DBC9B540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76" y="1410945"/>
            <a:ext cx="7247248" cy="47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0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t-RNA modifications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F5ED2EF-9C46-4BE1-9BB9-0E6A48342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46138"/>
            <a:ext cx="8229600" cy="936104"/>
          </a:xfrm>
        </p:spPr>
        <p:txBody>
          <a:bodyPr>
            <a:normAutofit fontScale="85000" lnSpcReduction="20000"/>
          </a:bodyPr>
          <a:lstStyle/>
          <a:p>
            <a:r>
              <a:rPr lang="fr-BE" dirty="0"/>
              <a:t>t-RNA </a:t>
            </a:r>
            <a:r>
              <a:rPr lang="fr-BE" dirty="0" err="1"/>
              <a:t>enzymatic</a:t>
            </a:r>
            <a:r>
              <a:rPr lang="fr-BE" dirty="0"/>
              <a:t> modifications on </a:t>
            </a:r>
            <a:r>
              <a:rPr lang="fr-BE" dirty="0" err="1"/>
              <a:t>wobble</a:t>
            </a:r>
            <a:r>
              <a:rPr lang="fr-BE" dirty="0"/>
              <a:t> U34 </a:t>
            </a:r>
            <a:r>
              <a:rPr lang="fr-BE" b="1" dirty="0" err="1"/>
              <a:t>selectively</a:t>
            </a:r>
            <a:r>
              <a:rPr lang="fr-BE" b="1" dirty="0"/>
              <a:t> </a:t>
            </a:r>
            <a:r>
              <a:rPr lang="fr-BE" b="1" dirty="0" err="1"/>
              <a:t>alters</a:t>
            </a:r>
            <a:r>
              <a:rPr lang="fr-BE" b="1" dirty="0"/>
              <a:t> translation </a:t>
            </a:r>
            <a:r>
              <a:rPr lang="fr-BE" b="1" dirty="0" err="1"/>
              <a:t>efficiency</a:t>
            </a:r>
            <a:r>
              <a:rPr lang="fr-BE" b="1" dirty="0"/>
              <a:t> of </a:t>
            </a:r>
            <a:r>
              <a:rPr lang="fr-BE" b="1" dirty="0" err="1"/>
              <a:t>transcripts</a:t>
            </a:r>
            <a:r>
              <a:rPr lang="fr-BE" dirty="0"/>
              <a:t> </a:t>
            </a:r>
            <a:r>
              <a:rPr lang="fr-BE" dirty="0" err="1"/>
              <a:t>whose</a:t>
            </a:r>
            <a:r>
              <a:rPr lang="fr-BE" dirty="0"/>
              <a:t> codon usage patterns are </a:t>
            </a:r>
            <a:r>
              <a:rPr lang="fr-BE" dirty="0" err="1"/>
              <a:t>specific</a:t>
            </a:r>
            <a:r>
              <a:rPr lang="fr-BE" dirty="0"/>
              <a:t> to the t-RNA modification</a:t>
            </a:r>
          </a:p>
          <a:p>
            <a:endParaRPr lang="fr-BE" sz="2000" dirty="0"/>
          </a:p>
        </p:txBody>
      </p:sp>
      <p:sp>
        <p:nvSpPr>
          <p:cNvPr id="5" name="Espace réservé du contenu 10">
            <a:extLst>
              <a:ext uri="{FF2B5EF4-FFF2-40B4-BE49-F238E27FC236}">
                <a16:creationId xmlns:a16="http://schemas.microsoft.com/office/drawing/2014/main" id="{4E51EA4B-4469-48B9-8D65-46C3420A2582}"/>
              </a:ext>
            </a:extLst>
          </p:cNvPr>
          <p:cNvSpPr txBox="1">
            <a:spLocks/>
          </p:cNvSpPr>
          <p:nvPr/>
        </p:nvSpPr>
        <p:spPr>
          <a:xfrm>
            <a:off x="1981200" y="206084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E539E1-2FBE-43D8-B7C8-3A8973034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82" y="1663774"/>
            <a:ext cx="5002392" cy="5057701"/>
          </a:xfrm>
          <a:prstGeom prst="rect">
            <a:avLst/>
          </a:prstGeom>
        </p:spPr>
      </p:pic>
      <p:pic>
        <p:nvPicPr>
          <p:cNvPr id="7" name="Image 11">
            <a:extLst>
              <a:ext uri="{FF2B5EF4-FFF2-40B4-BE49-F238E27FC236}">
                <a16:creationId xmlns:a16="http://schemas.microsoft.com/office/drawing/2014/main" id="{3AF8DC37-8C4F-469A-8025-55B9F7792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" y="4058007"/>
            <a:ext cx="3242482" cy="26634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83733" y="5389741"/>
            <a:ext cx="3265003" cy="369141"/>
            <a:chOff x="3489" y="0"/>
            <a:chExt cx="3265003" cy="369141"/>
          </a:xfrm>
        </p:grpSpPr>
        <p:sp>
          <p:nvSpPr>
            <p:cNvPr id="10" name="Rounded Rectangle 9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14301" y="10812"/>
              <a:ext cx="3243379" cy="347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oncoproteome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69164" y="4867565"/>
            <a:ext cx="3662926" cy="1621644"/>
            <a:chOff x="3489" y="0"/>
            <a:chExt cx="3265003" cy="369141"/>
          </a:xfrm>
        </p:grpSpPr>
        <p:sp>
          <p:nvSpPr>
            <p:cNvPr id="14" name="Rounded Rectangle 13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 txBox="1"/>
            <p:nvPr/>
          </p:nvSpPr>
          <p:spPr>
            <a:xfrm>
              <a:off x="14301" y="10812"/>
              <a:ext cx="3243379" cy="347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Resistance to targeted therapy in melanoma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13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05260" y="1227059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1497549" y="208493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3231498" y="-1393672"/>
            <a:ext cx="614917" cy="462654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0814" y="2250526"/>
            <a:ext cx="201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genes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70979" y="2238957"/>
            <a:ext cx="6037925" cy="2937753"/>
          </a:xfrm>
          <a:prstGeom prst="ellipse">
            <a:avLst/>
          </a:prstGeom>
          <a:gradFill>
            <a:gsLst>
              <a:gs pos="37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 rot="20794089">
            <a:off x="2344597" y="2010432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transcriptome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769248">
            <a:off x="5534093" y="3319575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B96F4D"/>
                  </a:solidFill>
                </a:ln>
                <a:solidFill>
                  <a:srgbClr val="FFFFFF"/>
                </a:solidFill>
                <a:latin typeface="Palatino Linotype" panose="02040502050505030304" pitchFamily="18" charset="0"/>
              </a:rPr>
              <a:t>translatome</a:t>
            </a:r>
            <a:endParaRPr lang="en-US" sz="3200" b="1" dirty="0">
              <a:ln>
                <a:solidFill>
                  <a:srgbClr val="B96F4D"/>
                </a:solidFill>
              </a:ln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 rot="20794993">
            <a:off x="5039616" y="2842179"/>
            <a:ext cx="3286023" cy="1448629"/>
          </a:xfrm>
          <a:prstGeom prst="ellipse">
            <a:avLst/>
          </a:prstGeom>
          <a:gradFill>
            <a:gsLst>
              <a:gs pos="65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97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937223">
            <a:off x="10180675" y="1887090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proteome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29524" y="3964222"/>
            <a:ext cx="26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NGS technology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7549" y="5823735"/>
            <a:ext cx="3850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RNA-</a:t>
            </a:r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Seq</a:t>
            </a:r>
            <a:endParaRPr lang="en-US" sz="24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(2006) bulk or (2009) single cell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3477" y="5877361"/>
            <a:ext cx="4667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Ribo-Seq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= ribosome profiling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(2009)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9" name="Elbow Connector 28"/>
          <p:cNvCxnSpPr/>
          <p:nvPr/>
        </p:nvCxnSpPr>
        <p:spPr>
          <a:xfrm rot="16200000" flipH="1">
            <a:off x="881358" y="4275985"/>
            <a:ext cx="3304282" cy="299804"/>
          </a:xfrm>
          <a:prstGeom prst="bentConnector2">
            <a:avLst/>
          </a:prstGeom>
          <a:ln w="254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endCxn id="27" idx="1"/>
          </p:cNvCxnSpPr>
          <p:nvPr/>
        </p:nvCxnSpPr>
        <p:spPr>
          <a:xfrm rot="16200000" flipH="1">
            <a:off x="4620866" y="4774081"/>
            <a:ext cx="2298883" cy="646340"/>
          </a:xfrm>
          <a:prstGeom prst="bentConnector2">
            <a:avLst/>
          </a:prstGeom>
          <a:ln w="254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Diagram 34"/>
          <p:cNvGraphicFramePr/>
          <p:nvPr>
            <p:extLst/>
          </p:nvPr>
        </p:nvGraphicFramePr>
        <p:xfrm>
          <a:off x="7780202" y="1743206"/>
          <a:ext cx="1755541" cy="48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40" name="Diagram 39"/>
          <p:cNvGraphicFramePr/>
          <p:nvPr>
            <p:extLst/>
          </p:nvPr>
        </p:nvGraphicFramePr>
        <p:xfrm>
          <a:off x="1195896" y="1822936"/>
          <a:ext cx="2537117" cy="40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36762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7" y="0"/>
            <a:ext cx="89120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733" y="532416"/>
            <a:ext cx="1018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 RNA-</a:t>
            </a:r>
            <a:r>
              <a:rPr lang="en-US" sz="28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Seq</a:t>
            </a:r>
            <a:r>
              <a:rPr lang="en-US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 good proxy for protein expression levels ?</a:t>
            </a:r>
            <a:endParaRPr lang="en-US" sz="28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0800" y="1354074"/>
            <a:ext cx="791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Protein levels and mRNAs levels are poorly correlated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4460949"/>
            <a:ext cx="62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Translational control plays a </a:t>
            </a:r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keyrole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in the dynamic range of protein levels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t="-19469" r="207" b="22093"/>
          <a:stretch/>
        </p:blipFill>
        <p:spPr>
          <a:xfrm>
            <a:off x="262062" y="-299289"/>
            <a:ext cx="4896000" cy="6336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94580" y="1177541"/>
            <a:ext cx="1696173" cy="584774"/>
            <a:chOff x="1658" y="0"/>
            <a:chExt cx="1696173" cy="584774"/>
          </a:xfrm>
        </p:grpSpPr>
        <p:sp>
          <p:nvSpPr>
            <p:cNvPr id="5" name="Rounded Rectangle 4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18785" y="17127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Bio-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ir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42995" y="2480597"/>
            <a:ext cx="3105891" cy="607153"/>
            <a:chOff x="-26670" y="0"/>
            <a:chExt cx="1724501" cy="607153"/>
          </a:xfrm>
        </p:grpSpPr>
        <p:sp>
          <p:nvSpPr>
            <p:cNvPr id="8" name="Rounded Rectangle 7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-26670" y="56633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M.Sc. Physics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0604" y="4116520"/>
            <a:ext cx="6804783" cy="603527"/>
            <a:chOff x="1658" y="0"/>
            <a:chExt cx="1696173" cy="603527"/>
          </a:xfrm>
        </p:grpSpPr>
        <p:sp>
          <p:nvSpPr>
            <p:cNvPr id="11" name="Rounded Rectangle 10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18785" y="53007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M.Sc. Biostatistics-Bioinformatics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031434898"/>
              </p:ext>
            </p:extLst>
          </p:nvPr>
        </p:nvGraphicFramePr>
        <p:xfrm>
          <a:off x="7501222" y="992847"/>
          <a:ext cx="4583289" cy="75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439915" y="1747133"/>
            <a:ext cx="314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Campus Gembloux, 1990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8578" y="3099625"/>
            <a:ext cx="274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Campus Liège, 2003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7793" y="4696094"/>
            <a:ext cx="274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UHasselt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2017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188331494"/>
              </p:ext>
            </p:extLst>
          </p:nvPr>
        </p:nvGraphicFramePr>
        <p:xfrm>
          <a:off x="7535089" y="2455657"/>
          <a:ext cx="4549422" cy="960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412938876"/>
              </p:ext>
            </p:extLst>
          </p:nvPr>
        </p:nvGraphicFramePr>
        <p:xfrm>
          <a:off x="7535089" y="4147985"/>
          <a:ext cx="4549422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9371632" y="1850140"/>
            <a:ext cx="684460" cy="513809"/>
            <a:chOff x="4856" y="0"/>
            <a:chExt cx="4544565" cy="513809"/>
          </a:xfrm>
        </p:grpSpPr>
        <p:sp>
          <p:nvSpPr>
            <p:cNvPr id="23" name="Rounded Rectangle 22"/>
            <p:cNvSpPr/>
            <p:nvPr/>
          </p:nvSpPr>
          <p:spPr>
            <a:xfrm>
              <a:off x="4856" y="0"/>
              <a:ext cx="4544565" cy="51380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 txBox="1"/>
            <p:nvPr/>
          </p:nvSpPr>
          <p:spPr>
            <a:xfrm>
              <a:off x="19905" y="15049"/>
              <a:ext cx="4514467" cy="4837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92825" y="3540418"/>
            <a:ext cx="684460" cy="513809"/>
            <a:chOff x="4856" y="0"/>
            <a:chExt cx="4544565" cy="513809"/>
          </a:xfrm>
        </p:grpSpPr>
        <p:sp>
          <p:nvSpPr>
            <p:cNvPr id="26" name="Rounded Rectangle 25"/>
            <p:cNvSpPr/>
            <p:nvPr/>
          </p:nvSpPr>
          <p:spPr>
            <a:xfrm>
              <a:off x="4856" y="0"/>
              <a:ext cx="4544565" cy="51380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 txBox="1"/>
            <p:nvPr/>
          </p:nvSpPr>
          <p:spPr>
            <a:xfrm>
              <a:off x="19905" y="15049"/>
              <a:ext cx="4514467" cy="4837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373898" y="4775601"/>
            <a:ext cx="684460" cy="513809"/>
            <a:chOff x="4856" y="0"/>
            <a:chExt cx="4544565" cy="513809"/>
          </a:xfrm>
        </p:grpSpPr>
        <p:sp>
          <p:nvSpPr>
            <p:cNvPr id="32" name="Rounded Rectangle 31"/>
            <p:cNvSpPr/>
            <p:nvPr/>
          </p:nvSpPr>
          <p:spPr>
            <a:xfrm>
              <a:off x="4856" y="0"/>
              <a:ext cx="4544565" cy="51380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/>
            <p:cNvSpPr txBox="1"/>
            <p:nvPr/>
          </p:nvSpPr>
          <p:spPr>
            <a:xfrm>
              <a:off x="19905" y="15049"/>
              <a:ext cx="4514467" cy="4837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3002802364"/>
              </p:ext>
            </p:extLst>
          </p:nvPr>
        </p:nvGraphicFramePr>
        <p:xfrm>
          <a:off x="7465989" y="5402923"/>
          <a:ext cx="4538132" cy="131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098117" y="6158959"/>
            <a:ext cx="309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Biomech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pril 2018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140085" y="5598313"/>
            <a:ext cx="3852775" cy="607153"/>
            <a:chOff x="-26670" y="0"/>
            <a:chExt cx="1724501" cy="607153"/>
          </a:xfrm>
        </p:grpSpPr>
        <p:sp>
          <p:nvSpPr>
            <p:cNvPr id="40" name="Rounded Rectangle 39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ounded Rectangle 4"/>
            <p:cNvSpPr txBox="1"/>
            <p:nvPr/>
          </p:nvSpPr>
          <p:spPr>
            <a:xfrm>
              <a:off x="-26670" y="56633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Hired by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Liesbet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83412" y="205275"/>
            <a:ext cx="3852775" cy="607153"/>
            <a:chOff x="-26670" y="0"/>
            <a:chExt cx="1724501" cy="607153"/>
          </a:xfrm>
        </p:grpSpPr>
        <p:sp>
          <p:nvSpPr>
            <p:cNvPr id="43" name="Rounded Rectangle 42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 txBox="1"/>
            <p:nvPr/>
          </p:nvSpPr>
          <p:spPr>
            <a:xfrm>
              <a:off x="-26670" y="56633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Palatino Linotype" panose="02040502050505030304" pitchFamily="18" charset="0"/>
                </a:rPr>
                <a:t>PhD student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0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7" grpId="0"/>
      <p:bldP spid="18" grpId="0"/>
      <p:bldP spid="19" grpId="0"/>
      <p:bldGraphic spid="20" grpId="0">
        <p:bldAsOne/>
      </p:bldGraphic>
      <p:bldGraphic spid="21" grpId="0">
        <p:bldAsOne/>
      </p:bldGraphic>
      <p:bldGraphic spid="34" grpId="0">
        <p:bldAsOne/>
      </p:bldGraphic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92240694"/>
              </p:ext>
            </p:extLst>
          </p:nvPr>
        </p:nvGraphicFramePr>
        <p:xfrm>
          <a:off x="205260" y="1227059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5048368"/>
              </p:ext>
            </p:extLst>
          </p:nvPr>
        </p:nvGraphicFramePr>
        <p:xfrm>
          <a:off x="1497549" y="208493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3231498" y="-1393672"/>
            <a:ext cx="614917" cy="462654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600972100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0814" y="2250526"/>
            <a:ext cx="201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genes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70979" y="2238957"/>
            <a:ext cx="6037925" cy="2937753"/>
          </a:xfrm>
          <a:prstGeom prst="ellipse">
            <a:avLst/>
          </a:prstGeom>
          <a:gradFill>
            <a:gsLst>
              <a:gs pos="37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 rot="20794089">
            <a:off x="2344597" y="2010432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transcriptome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769248">
            <a:off x="5534093" y="3319575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B96F4D"/>
                  </a:solidFill>
                </a:ln>
                <a:solidFill>
                  <a:srgbClr val="FFFFFF"/>
                </a:solidFill>
                <a:latin typeface="Palatino Linotype" panose="02040502050505030304" pitchFamily="18" charset="0"/>
              </a:rPr>
              <a:t>translatome</a:t>
            </a:r>
            <a:endParaRPr lang="en-US" sz="3200" b="1" dirty="0">
              <a:ln>
                <a:solidFill>
                  <a:srgbClr val="B96F4D"/>
                </a:solidFill>
              </a:ln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 rot="20794993">
            <a:off x="5039616" y="2842179"/>
            <a:ext cx="3286023" cy="1448629"/>
          </a:xfrm>
          <a:prstGeom prst="ellipse">
            <a:avLst/>
          </a:prstGeom>
          <a:gradFill>
            <a:gsLst>
              <a:gs pos="65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97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937223">
            <a:off x="10180675" y="1887090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proteome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924" y="5161584"/>
            <a:ext cx="6329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 a cell made of AMPLI-OPs ?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What are the gains ?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4" y="5339161"/>
            <a:ext cx="2698010" cy="144171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42" y="5546179"/>
            <a:ext cx="1204634" cy="12152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9924" y="3058685"/>
            <a:ext cx="2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single gene A</a:t>
            </a:r>
          </a:p>
        </p:txBody>
      </p:sp>
      <p:sp>
        <p:nvSpPr>
          <p:cNvPr id="32" name="TextBox 31"/>
          <p:cNvSpPr txBox="1"/>
          <p:nvPr/>
        </p:nvSpPr>
        <p:spPr>
          <a:xfrm rot="20739521">
            <a:off x="5597512" y="3036278"/>
            <a:ext cx="238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 transcripts</a:t>
            </a:r>
          </a:p>
        </p:txBody>
      </p:sp>
      <p:sp>
        <p:nvSpPr>
          <p:cNvPr id="33" name="TextBox 32"/>
          <p:cNvSpPr txBox="1"/>
          <p:nvPr/>
        </p:nvSpPr>
        <p:spPr>
          <a:xfrm rot="20782359">
            <a:off x="8363563" y="4303528"/>
            <a:ext cx="2365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00 ribosomes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4794" y="3544199"/>
            <a:ext cx="2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Palatino Linotype" panose="02040502050505030304" pitchFamily="18" charset="0"/>
              </a:rPr>
              <a:t>single gene B</a:t>
            </a:r>
          </a:p>
        </p:txBody>
      </p:sp>
      <p:sp>
        <p:nvSpPr>
          <p:cNvPr id="37" name="TextBox 36"/>
          <p:cNvSpPr txBox="1"/>
          <p:nvPr/>
        </p:nvSpPr>
        <p:spPr>
          <a:xfrm rot="20782283">
            <a:off x="5659020" y="3745676"/>
            <a:ext cx="238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Palatino Linotype" panose="02040502050505030304" pitchFamily="18" charset="0"/>
              </a:rPr>
              <a:t>100 transcripts</a:t>
            </a:r>
          </a:p>
        </p:txBody>
      </p:sp>
      <p:sp>
        <p:nvSpPr>
          <p:cNvPr id="38" name="TextBox 37"/>
          <p:cNvSpPr txBox="1"/>
          <p:nvPr/>
        </p:nvSpPr>
        <p:spPr>
          <a:xfrm rot="20782359">
            <a:off x="9417834" y="5130132"/>
            <a:ext cx="2365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Palatino Linotype" panose="02040502050505030304" pitchFamily="18" charset="0"/>
              </a:rPr>
              <a:t>300 ribosomes</a:t>
            </a:r>
          </a:p>
        </p:txBody>
      </p:sp>
      <p:sp>
        <p:nvSpPr>
          <p:cNvPr id="39" name="TextBox 38"/>
          <p:cNvSpPr txBox="1"/>
          <p:nvPr/>
        </p:nvSpPr>
        <p:spPr>
          <a:xfrm rot="20782359">
            <a:off x="8895453" y="1900896"/>
            <a:ext cx="2365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2,000 proteins</a:t>
            </a:r>
          </a:p>
        </p:txBody>
      </p:sp>
      <p:sp>
        <p:nvSpPr>
          <p:cNvPr id="42" name="TextBox 41"/>
          <p:cNvSpPr txBox="1"/>
          <p:nvPr/>
        </p:nvSpPr>
        <p:spPr>
          <a:xfrm rot="20782359">
            <a:off x="9729416" y="2472576"/>
            <a:ext cx="2365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latin typeface="Palatino Linotype" panose="02040502050505030304" pitchFamily="18" charset="0"/>
              </a:rPr>
              <a:t>30,000 proteins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9862" y="4374539"/>
            <a:ext cx="2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23,000 genes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52516" y="4414981"/>
            <a:ext cx="375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1-10 million transcripts</a:t>
            </a:r>
          </a:p>
        </p:txBody>
      </p:sp>
      <p:sp>
        <p:nvSpPr>
          <p:cNvPr id="45" name="TextBox 44"/>
          <p:cNvSpPr txBox="1"/>
          <p:nvPr/>
        </p:nvSpPr>
        <p:spPr>
          <a:xfrm rot="20675721">
            <a:off x="9114663" y="3447119"/>
            <a:ext cx="343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0.1-1 billion proteins</a:t>
            </a:r>
          </a:p>
        </p:txBody>
      </p:sp>
      <p:pic>
        <p:nvPicPr>
          <p:cNvPr id="53" name="Picture 5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5" y="3861405"/>
            <a:ext cx="3248523" cy="55515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354">
            <a:off x="8599889" y="3033274"/>
            <a:ext cx="3454102" cy="5601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" y="6079266"/>
            <a:ext cx="4043105" cy="6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3" grpId="0"/>
      <p:bldP spid="34" grpId="0"/>
      <p:bldP spid="37" grpId="0"/>
      <p:bldP spid="38" grpId="0"/>
      <p:bldP spid="39" grpId="0"/>
      <p:bldP spid="42" grpId="0"/>
      <p:bldP spid="43" grpId="0"/>
      <p:bldP spid="44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92240694"/>
              </p:ext>
            </p:extLst>
          </p:nvPr>
        </p:nvGraphicFramePr>
        <p:xfrm>
          <a:off x="205260" y="1227059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5048368"/>
              </p:ext>
            </p:extLst>
          </p:nvPr>
        </p:nvGraphicFramePr>
        <p:xfrm>
          <a:off x="1497549" y="208493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3231498" y="-1393672"/>
            <a:ext cx="614917" cy="462654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600972100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0814" y="2250526"/>
            <a:ext cx="201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genes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70979" y="2238957"/>
            <a:ext cx="6037925" cy="2937753"/>
          </a:xfrm>
          <a:prstGeom prst="ellipse">
            <a:avLst/>
          </a:prstGeom>
          <a:gradFill>
            <a:gsLst>
              <a:gs pos="37000">
                <a:srgbClr val="B5591A">
                  <a:alpha val="70980"/>
                </a:srgbClr>
              </a:gs>
              <a:gs pos="100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 rot="20794089">
            <a:off x="2344597" y="2010432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transcriptome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769248">
            <a:off x="5534093" y="3319575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B96F4D"/>
                  </a:solidFill>
                </a:ln>
                <a:solidFill>
                  <a:srgbClr val="FFFFFF"/>
                </a:solidFill>
                <a:latin typeface="Palatino Linotype" panose="02040502050505030304" pitchFamily="18" charset="0"/>
              </a:rPr>
              <a:t>translatome</a:t>
            </a:r>
            <a:endParaRPr lang="en-US" sz="3200" b="1" dirty="0">
              <a:ln>
                <a:solidFill>
                  <a:srgbClr val="B96F4D"/>
                </a:solidFill>
              </a:ln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 rot="20794993">
            <a:off x="5039616" y="2842179"/>
            <a:ext cx="3286023" cy="1448629"/>
          </a:xfrm>
          <a:prstGeom prst="ellipse">
            <a:avLst/>
          </a:prstGeom>
          <a:gradFill>
            <a:gsLst>
              <a:gs pos="65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97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937223">
            <a:off x="10180675" y="1887090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proteome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29524" y="3964222"/>
            <a:ext cx="26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NGS technology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7549" y="5823735"/>
            <a:ext cx="3850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RNA-</a:t>
            </a:r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Seq</a:t>
            </a:r>
            <a:endParaRPr lang="en-US" sz="24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(2006) bulk or (2009) single cell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9" name="Elbow Connector 28"/>
          <p:cNvCxnSpPr/>
          <p:nvPr/>
        </p:nvCxnSpPr>
        <p:spPr>
          <a:xfrm rot="16200000" flipH="1">
            <a:off x="881358" y="4275985"/>
            <a:ext cx="3304282" cy="299804"/>
          </a:xfrm>
          <a:prstGeom prst="bentConnector2">
            <a:avLst/>
          </a:prstGeom>
          <a:ln w="254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endCxn id="27" idx="1"/>
          </p:cNvCxnSpPr>
          <p:nvPr/>
        </p:nvCxnSpPr>
        <p:spPr>
          <a:xfrm rot="16200000" flipH="1">
            <a:off x="4620866" y="4774081"/>
            <a:ext cx="2298883" cy="646340"/>
          </a:xfrm>
          <a:prstGeom prst="bentConnector2">
            <a:avLst/>
          </a:prstGeom>
          <a:ln w="254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93477" y="5877361"/>
            <a:ext cx="4667488" cy="73866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Ribo-Seq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= ribosome profiling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(2009)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7" y="0"/>
            <a:ext cx="89120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1733" y="532416"/>
            <a:ext cx="1018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 RNA-</a:t>
            </a:r>
            <a:r>
              <a:rPr lang="en-US" sz="28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Seq</a:t>
            </a:r>
            <a:r>
              <a:rPr lang="en-US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 good proxy for protein expression levels ?</a:t>
            </a:r>
            <a:endParaRPr lang="en-US" sz="28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0800" y="1354074"/>
            <a:ext cx="7913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Protein levels and mRNAs levels are poorly correlated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4460949"/>
            <a:ext cx="62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Translational control plays a </a:t>
            </a:r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keyrole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in the dynamic range of protein levels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5254" y="661894"/>
            <a:ext cx="817568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Ribo-Seq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= ribosome profiling 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(2009)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 Science, 2009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5254" y="2079239"/>
            <a:ext cx="817568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Drugs inhibiting translation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254" y="3263983"/>
            <a:ext cx="817568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Inhibiting INITIATION:  		</a:t>
            </a:r>
            <a:r>
              <a:rPr lang="en-US" sz="2400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harringtonine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5254" y="4448727"/>
            <a:ext cx="8175680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Inhibiting ELONGATION: 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			</a:t>
            </a:r>
            <a:r>
              <a:rPr lang="en-US" sz="2400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lactimidomycin</a:t>
            </a:r>
            <a:endParaRPr lang="en-US" sz="2400" b="1" i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			</a:t>
            </a:r>
            <a:r>
              <a:rPr lang="en-US" sz="2400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cycloheximide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Drugs inhibiting translation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Palatino Linotype" panose="02040502050505030304" pitchFamily="18" charset="0"/>
              </a:rPr>
              <a:t>Initiation</a:t>
            </a:r>
            <a:r>
              <a:rPr lang="en-US" dirty="0" smtClean="0">
                <a:latin typeface="Palatino Linotype" panose="02040502050505030304" pitchFamily="18" charset="0"/>
              </a:rPr>
              <a:t> blockade: </a:t>
            </a:r>
            <a:r>
              <a:rPr lang="en-US" dirty="0" err="1" smtClean="0">
                <a:latin typeface="Palatino Linotype" panose="02040502050505030304" pitchFamily="18" charset="0"/>
              </a:rPr>
              <a:t>harringtonine</a:t>
            </a:r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1" y="2387628"/>
            <a:ext cx="2340779" cy="2083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71614"/>
            <a:ext cx="406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Palatino Linotype" panose="02040502050505030304" pitchFamily="18" charset="0"/>
              </a:rPr>
              <a:t>Harringtonine</a:t>
            </a:r>
            <a:r>
              <a:rPr lang="en-US" dirty="0" smtClean="0">
                <a:latin typeface="Palatino Linotype" panose="02040502050505030304" pitchFamily="18" charset="0"/>
              </a:rPr>
              <a:t>: natural alkaloid from </a:t>
            </a:r>
            <a:r>
              <a:rPr lang="en-US" i="1" dirty="0" err="1">
                <a:latin typeface="Palatino Linotype" panose="02040502050505030304" pitchFamily="18" charset="0"/>
              </a:rPr>
              <a:t>Cephalotaxus</a:t>
            </a:r>
            <a:r>
              <a:rPr lang="en-US" i="1" dirty="0">
                <a:latin typeface="Palatino Linotype" panose="02040502050505030304" pitchFamily="18" charset="0"/>
              </a:rPr>
              <a:t> </a:t>
            </a:r>
            <a:r>
              <a:rPr lang="en-US" i="1" dirty="0" err="1">
                <a:latin typeface="Palatino Linotype" panose="02040502050505030304" pitchFamily="18" charset="0"/>
              </a:rPr>
              <a:t>harringtonia</a:t>
            </a:r>
            <a:r>
              <a:rPr lang="en-US" dirty="0">
                <a:latin typeface="Palatino Linotype" panose="02040502050505030304" pitchFamily="18" charset="0"/>
              </a:rPr>
              <a:t> 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5" y="5251154"/>
            <a:ext cx="860013" cy="13220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5251367"/>
            <a:ext cx="1047457" cy="132179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3282" y="5251154"/>
            <a:ext cx="1030714" cy="13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Drugs inhibiting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537"/>
            <a:ext cx="10515600" cy="4351338"/>
          </a:xfrm>
        </p:spPr>
        <p:txBody>
          <a:bodyPr/>
          <a:lstStyle/>
          <a:p>
            <a:r>
              <a:rPr lang="en-US" b="1" dirty="0" smtClean="0"/>
              <a:t>elongation</a:t>
            </a:r>
            <a:r>
              <a:rPr lang="en-US" dirty="0" smtClean="0"/>
              <a:t> blockade: </a:t>
            </a:r>
            <a:r>
              <a:rPr lang="en-US" dirty="0" err="1" smtClean="0"/>
              <a:t>lactimidomicin</a:t>
            </a:r>
            <a:r>
              <a:rPr lang="en-US" dirty="0" smtClean="0"/>
              <a:t> (LTM) and </a:t>
            </a:r>
            <a:r>
              <a:rPr lang="en-US" dirty="0" err="1" smtClean="0"/>
              <a:t>cycloheximide</a:t>
            </a:r>
            <a:r>
              <a:rPr lang="en-US" dirty="0" smtClean="0"/>
              <a:t> (CHX)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4" y="2155158"/>
            <a:ext cx="2393852" cy="129086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6" y="4497859"/>
            <a:ext cx="1573416" cy="1274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16" y="3530505"/>
            <a:ext cx="99932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Glutaramide</a:t>
            </a:r>
            <a:r>
              <a:rPr lang="en-US" sz="1200" dirty="0" smtClean="0">
                <a:solidFill>
                  <a:srgbClr val="FF0000"/>
                </a:solidFill>
              </a:rPr>
              <a:t> moiety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416" y="2231095"/>
            <a:ext cx="864892" cy="817497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526" y="4426202"/>
            <a:ext cx="864892" cy="817497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85306" y="3040460"/>
            <a:ext cx="6817" cy="49004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9339" y="4036568"/>
            <a:ext cx="3066" cy="37328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13809" y="3549630"/>
            <a:ext cx="12090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12-membered macrolide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74346" y="1924493"/>
            <a:ext cx="926751" cy="1323123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361339" y="4011927"/>
            <a:ext cx="0" cy="36909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759489" y="4373630"/>
            <a:ext cx="926751" cy="1323123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361339" y="3166200"/>
            <a:ext cx="3066" cy="37328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0" y="2018102"/>
            <a:ext cx="9225130" cy="1643724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31" y="4161617"/>
            <a:ext cx="7446309" cy="17091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63995" y="3542389"/>
            <a:ext cx="572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LTM: Elongation translocation step blocked at START codon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12586" y="5851526"/>
            <a:ext cx="972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CHX: Elongation translocation step blocked after first round of elongation next to the start codon, or for any translating ribosome. The E site on 60S unit can accommodate CHX and </a:t>
            </a:r>
            <a:r>
              <a:rPr lang="en-US" dirty="0" err="1" smtClean="0">
                <a:solidFill>
                  <a:srgbClr val="00B0F0"/>
                </a:solidFill>
              </a:rPr>
              <a:t>deacetylated-tRNA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 animBg="1"/>
      <p:bldP spid="19" grpId="0" animBg="1"/>
      <p:bldP spid="23" grpId="0" animBg="1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Drugs inhibiting translation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22" y="1026626"/>
            <a:ext cx="5875350" cy="56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Drugs inhibiting translation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15" y="344566"/>
            <a:ext cx="3570043" cy="642151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4244" y="1235852"/>
            <a:ext cx="10515600" cy="4351338"/>
          </a:xfrm>
        </p:spPr>
        <p:txBody>
          <a:bodyPr/>
          <a:lstStyle/>
          <a:p>
            <a:r>
              <a:rPr lang="en-US" b="1" dirty="0" smtClean="0"/>
              <a:t>Analyzing translation by mRNA sequencing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92" y="1693255"/>
            <a:ext cx="4151812" cy="489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0854" y="300649"/>
            <a:ext cx="817568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Ribo-Seq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= ribosome profiling 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(2009)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 Science, 2009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" y="0"/>
            <a:ext cx="3089271" cy="6858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90" y="930671"/>
            <a:ext cx="4151378" cy="592732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68" y="811525"/>
            <a:ext cx="2894599" cy="273769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307" y="3543691"/>
            <a:ext cx="3974347" cy="3315677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09" y="2584014"/>
            <a:ext cx="1636889" cy="36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2" y="0"/>
            <a:ext cx="7946829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75" y="4184224"/>
            <a:ext cx="6278525" cy="169728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75" y="5939288"/>
            <a:ext cx="4223947" cy="43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961" y="182946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Outline</a:t>
            </a:r>
            <a:endParaRPr lang="en-US" dirty="0">
              <a:latin typeface="Palatino Linotype" panose="0204050205050503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1833" y="3906760"/>
            <a:ext cx="11692793" cy="736929"/>
            <a:chOff x="-24831" y="0"/>
            <a:chExt cx="1722662" cy="584774"/>
          </a:xfrm>
        </p:grpSpPr>
        <p:sp>
          <p:nvSpPr>
            <p:cNvPr id="5" name="Rounded Rectangle 4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-24831" y="31609"/>
              <a:ext cx="1710375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Palatino Linotype" panose="02040502050505030304" pitchFamily="18" charset="0"/>
                </a:rPr>
                <a:t>PART 2: Open boundaries transport model on 1D-lattice         	</a:t>
              </a:r>
              <a:endParaRPr lang="en-US" sz="2800" kern="1200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84559" y="2873866"/>
            <a:ext cx="11416665" cy="547755"/>
          </a:xfrm>
          <a:prstGeom prst="roundRect">
            <a:avLst>
              <a:gd name="adj" fmla="val 16662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PART 1: Molecular Biology of Protein Synthesis			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38343" y="4906223"/>
            <a:ext cx="9155766" cy="563574"/>
          </a:xfrm>
          <a:prstGeom prst="roundRect">
            <a:avLst>
              <a:gd name="adj" fmla="val 16662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>
                <a:latin typeface="Palatino Linotype" panose="02040502050505030304" pitchFamily="18" charset="0"/>
              </a:rPr>
              <a:t>	</a:t>
            </a:r>
            <a:r>
              <a:rPr lang="en-US" sz="2800" dirty="0" smtClean="0">
                <a:latin typeface="Palatino Linotype" panose="02040502050505030304" pitchFamily="18" charset="0"/>
              </a:rPr>
              <a:t>TASEP: Totally Asymmetric Simple Exclusion Process	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8343" y="5747354"/>
            <a:ext cx="9155766" cy="563574"/>
          </a:xfrm>
          <a:prstGeom prst="roundRect">
            <a:avLst>
              <a:gd name="adj" fmla="val 16662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>
                <a:latin typeface="Palatino Linotype" panose="02040502050505030304" pitchFamily="18" charset="0"/>
              </a:rPr>
              <a:t>	</a:t>
            </a:r>
            <a:r>
              <a:rPr lang="en-US" sz="2800" dirty="0" smtClean="0">
                <a:latin typeface="Palatino Linotype" panose="02040502050505030304" pitchFamily="18" charset="0"/>
              </a:rPr>
              <a:t>In-house computational </a:t>
            </a:r>
            <a:r>
              <a:rPr lang="en-US" sz="2800" dirty="0">
                <a:latin typeface="Palatino Linotype" panose="02040502050505030304" pitchFamily="18" charset="0"/>
              </a:rPr>
              <a:t>i</a:t>
            </a:r>
            <a:r>
              <a:rPr lang="en-US" sz="2800" dirty="0" smtClean="0">
                <a:latin typeface="Palatino Linotype" panose="02040502050505030304" pitchFamily="18" charset="0"/>
              </a:rPr>
              <a:t>mplementation of TASEP 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6735" y="242181"/>
            <a:ext cx="12102786" cy="1656236"/>
            <a:chOff x="1658" y="-2388"/>
            <a:chExt cx="1734451" cy="587162"/>
          </a:xfrm>
        </p:grpSpPr>
        <p:sp>
          <p:nvSpPr>
            <p:cNvPr id="12" name="Rounded Rectangle 11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 txBox="1"/>
            <p:nvPr/>
          </p:nvSpPr>
          <p:spPr>
            <a:xfrm>
              <a:off x="32199" y="-2388"/>
              <a:ext cx="1703910" cy="586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smtClean="0">
                  <a:latin typeface="Palatino Linotype" panose="02040502050505030304" pitchFamily="18" charset="0"/>
                </a:rPr>
                <a:t>Protein synthesis at the speed of codons</a:t>
              </a:r>
            </a:p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latin typeface="Palatino Linotype" panose="02040502050505030304" pitchFamily="18" charset="0"/>
                </a:rPr>
                <a:t>TASEP: a statisti</a:t>
              </a:r>
              <a:r>
                <a:rPr lang="en-US" sz="2800" b="1" dirty="0">
                  <a:latin typeface="Palatino Linotype" panose="02040502050505030304" pitchFamily="18" charset="0"/>
                </a:rPr>
                <a:t>c</a:t>
              </a:r>
              <a:r>
                <a:rPr lang="en-US" sz="2800" b="1" dirty="0" smtClean="0">
                  <a:latin typeface="Palatino Linotype" panose="02040502050505030304" pitchFamily="18" charset="0"/>
                </a:rPr>
                <a:t>al physics model applied to molecular biology</a:t>
              </a:r>
              <a:endParaRPr lang="en-US" sz="2800" b="1" kern="1200" dirty="0"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3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0854" y="300649"/>
            <a:ext cx="817568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Ribo-Seq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= ribosome profiling 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(2009)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 Science, 2009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95" y="1004710"/>
            <a:ext cx="4732400" cy="557671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1" y="1004710"/>
            <a:ext cx="6847494" cy="48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-2" r="46555" b="66056"/>
          <a:stretch/>
        </p:blipFill>
        <p:spPr bwMode="auto">
          <a:xfrm>
            <a:off x="4539560" y="553155"/>
            <a:ext cx="7547464" cy="529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9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42" r="41242"/>
          <a:stretch/>
        </p:blipFill>
        <p:spPr bwMode="auto">
          <a:xfrm>
            <a:off x="-1735023" y="976488"/>
            <a:ext cx="5697422" cy="569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19" y="793457"/>
            <a:ext cx="5859816" cy="606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942" y="66300"/>
            <a:ext cx="11393013" cy="830997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Ribosome profiling of mouse Embryonic Stem Cells Reveals the complexity of mammalian proteomes.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 Cell, 2011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42401" y="1174044"/>
            <a:ext cx="2912532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Pulse-chase // run-off experiment</a:t>
            </a:r>
            <a:endParaRPr lang="en-US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95468" y="1978756"/>
            <a:ext cx="1659465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5.6 aa/s</a:t>
            </a:r>
            <a:endParaRPr lang="en-US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2401" y="4501374"/>
            <a:ext cx="291253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Robust </a:t>
            </a:r>
            <a:r>
              <a:rPr lang="en-US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wrt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tAI</a:t>
            </a: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!!!</a:t>
            </a:r>
            <a:endParaRPr lang="en-US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600972100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70979" y="2238957"/>
            <a:ext cx="6037925" cy="2937753"/>
          </a:xfrm>
          <a:prstGeom prst="ellipse">
            <a:avLst/>
          </a:prstGeom>
          <a:gradFill>
            <a:gsLst>
              <a:gs pos="37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 rot="20794089">
            <a:off x="2344597" y="2010432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transcriptome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769248">
            <a:off x="5534093" y="3319575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B96F4D"/>
                  </a:solidFill>
                </a:ln>
                <a:solidFill>
                  <a:srgbClr val="FFFFFF"/>
                </a:solidFill>
                <a:latin typeface="Palatino Linotype" panose="02040502050505030304" pitchFamily="18" charset="0"/>
              </a:rPr>
              <a:t>translatome</a:t>
            </a:r>
            <a:endParaRPr lang="en-US" sz="3200" b="1" dirty="0">
              <a:ln>
                <a:solidFill>
                  <a:srgbClr val="B96F4D"/>
                </a:solidFill>
              </a:ln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 rot="20794993">
            <a:off x="5039616" y="2842179"/>
            <a:ext cx="3286023" cy="1448629"/>
          </a:xfrm>
          <a:prstGeom prst="ellipse">
            <a:avLst/>
          </a:prstGeom>
          <a:gradFill>
            <a:gsLst>
              <a:gs pos="65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97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937223">
            <a:off x="10180675" y="1887090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proteome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2139311896"/>
              </p:ext>
            </p:extLst>
          </p:nvPr>
        </p:nvGraphicFramePr>
        <p:xfrm>
          <a:off x="9115374" y="3521902"/>
          <a:ext cx="1755541" cy="48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298019362"/>
              </p:ext>
            </p:extLst>
          </p:nvPr>
        </p:nvGraphicFramePr>
        <p:xfrm>
          <a:off x="9165596" y="277374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2566465850"/>
              </p:ext>
            </p:extLst>
          </p:nvPr>
        </p:nvGraphicFramePr>
        <p:xfrm>
          <a:off x="6736506" y="1493632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-71761" y="5238121"/>
            <a:ext cx="8101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 second genetic code dictates the speed of translation ?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1018865085"/>
              </p:ext>
            </p:extLst>
          </p:nvPr>
        </p:nvGraphicFramePr>
        <p:xfrm>
          <a:off x="95466" y="5942978"/>
          <a:ext cx="1179685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35111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661"/>
            <a:ext cx="12192000" cy="38053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66535" y="6339874"/>
            <a:ext cx="6423454" cy="365125"/>
          </a:xfrm>
        </p:spPr>
        <p:txBody>
          <a:bodyPr/>
          <a:lstStyle/>
          <a:p>
            <a:r>
              <a:rPr lang="en-US" dirty="0" smtClean="0"/>
              <a:t>Luisa </a:t>
            </a:r>
            <a:r>
              <a:rPr lang="en-US" dirty="0" err="1" smtClean="0"/>
              <a:t>Cochella</a:t>
            </a:r>
            <a:r>
              <a:rPr lang="en-US" dirty="0" smtClean="0"/>
              <a:t> &amp; Rachel Green. Fidelity in protein synthesis. Current Biology Vol 15 No 14, 2005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82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6">
            <a:extLst>
              <a:ext uri="{FF2B5EF4-FFF2-40B4-BE49-F238E27FC236}">
                <a16:creationId xmlns:a16="http://schemas.microsoft.com/office/drawing/2014/main" id="{8307D575-23FB-4503-9BAA-C423B9858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35" y="301416"/>
            <a:ext cx="7575739" cy="63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46" y="0"/>
            <a:ext cx="10926452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Cognate, near-cognate and non-cognate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tRNAs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6" y="1126253"/>
            <a:ext cx="9777187" cy="414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3800" y="5295730"/>
            <a:ext cx="311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Near-cognate leading to translational error … or not…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88022" y="5295730"/>
            <a:ext cx="311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Non-cognate always leading to translational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930E8-6ACA-42CE-AB7B-D337297E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89" y="146435"/>
            <a:ext cx="11150600" cy="108694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Cognate, near-cognate and non-cognate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tRNAs</a:t>
            </a: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23" y="1443736"/>
            <a:ext cx="7551047" cy="4726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7422" y="2027957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5’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4100" y="5515449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4756" y="5492045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5’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3382" y="5492045"/>
            <a:ext cx="102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mRNA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1088" y="5949040"/>
            <a:ext cx="242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ORF Reading direction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43124" y="5861377"/>
            <a:ext cx="1682043" cy="11289"/>
          </a:xfrm>
          <a:prstGeom prst="straightConnector1">
            <a:avLst/>
          </a:prstGeom>
          <a:ln w="3175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72470" y="1994090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5’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97893" y="1462878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4647" y="1462878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7184" y="4349087"/>
            <a:ext cx="1732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… or any wobble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base 34 (e.g. I34)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16716" y="1851353"/>
            <a:ext cx="328668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Near-cognate </a:t>
            </a:r>
            <a:r>
              <a:rPr lang="en-US" dirty="0" err="1" smtClean="0">
                <a:solidFill>
                  <a:srgbClr val="FF0000"/>
                </a:solidFill>
              </a:rPr>
              <a:t>tRNAs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 delays in elongation time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increase error rate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9901" y="4349087"/>
            <a:ext cx="4136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At most one Watson-Crick base pairing mismatch of anti-codon (&amp; not complying wobble rule for the 3</a:t>
            </a:r>
            <a:r>
              <a:rPr lang="en-US" sz="1600" baseline="30000" dirty="0" smtClean="0">
                <a:solidFill>
                  <a:srgbClr val="FF0000"/>
                </a:solidFill>
              </a:rPr>
              <a:t>rd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base in codon)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8735" y="5934023"/>
            <a:ext cx="415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D4EEB"/>
                </a:solidFill>
              </a:rPr>
              <a:t>Alanine(A): </a:t>
            </a:r>
            <a:r>
              <a:rPr lang="en-US" dirty="0">
                <a:solidFill>
                  <a:srgbClr val="1D4EEB"/>
                </a:solidFill>
              </a:rPr>
              <a:t>4</a:t>
            </a:r>
            <a:r>
              <a:rPr lang="en-US" dirty="0" smtClean="0">
                <a:solidFill>
                  <a:srgbClr val="1D4EEB"/>
                </a:solidFill>
              </a:rPr>
              <a:t> synonymous codons:</a:t>
            </a:r>
          </a:p>
          <a:p>
            <a:r>
              <a:rPr lang="en-US" u="sng" dirty="0" smtClean="0">
                <a:solidFill>
                  <a:srgbClr val="1D4EEB"/>
                </a:solidFill>
              </a:rPr>
              <a:t>GCA</a:t>
            </a:r>
            <a:r>
              <a:rPr lang="en-US" dirty="0">
                <a:solidFill>
                  <a:srgbClr val="1D4EEB"/>
                </a:solidFill>
              </a:rPr>
              <a:t>, GCG, </a:t>
            </a:r>
            <a:r>
              <a:rPr lang="en-US" dirty="0" smtClean="0">
                <a:solidFill>
                  <a:srgbClr val="1D4EEB"/>
                </a:solidFill>
              </a:rPr>
              <a:t>GCU, GCC</a:t>
            </a:r>
            <a:endParaRPr lang="en-US" dirty="0">
              <a:solidFill>
                <a:srgbClr val="1D4EEB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2410" y="4533753"/>
            <a:ext cx="454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D4EEB"/>
                </a:solidFill>
              </a:rPr>
              <a:t>Alanine(A): 4 anti-codons: </a:t>
            </a:r>
          </a:p>
          <a:p>
            <a:r>
              <a:rPr lang="en-US" u="sng" dirty="0" smtClean="0">
                <a:solidFill>
                  <a:srgbClr val="1D4EEB"/>
                </a:solidFill>
              </a:rPr>
              <a:t>CGU</a:t>
            </a:r>
            <a:r>
              <a:rPr lang="en-US" dirty="0" smtClean="0">
                <a:solidFill>
                  <a:srgbClr val="1D4EEB"/>
                </a:solidFill>
              </a:rPr>
              <a:t>, CGC, CGA, CGG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08644" y="148202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4EEB"/>
                </a:solidFill>
              </a:rPr>
              <a:t>a</a:t>
            </a:r>
            <a:r>
              <a:rPr lang="en-US" dirty="0" smtClean="0">
                <a:solidFill>
                  <a:srgbClr val="1D4EEB"/>
                </a:solidFill>
              </a:rPr>
              <a:t>lanine</a:t>
            </a:r>
            <a:endParaRPr lang="en-US" dirty="0">
              <a:solidFill>
                <a:srgbClr val="1D4EEB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71890" y="150517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D4EEB"/>
                </a:solidFill>
              </a:rPr>
              <a:t>a</a:t>
            </a:r>
            <a:r>
              <a:rPr lang="en-US" dirty="0" smtClean="0">
                <a:solidFill>
                  <a:srgbClr val="1D4EEB"/>
                </a:solidFill>
              </a:rPr>
              <a:t>lanine</a:t>
            </a:r>
            <a:endParaRPr lang="en-US" dirty="0">
              <a:solidFill>
                <a:srgbClr val="1D4EEB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5983" y="1036315"/>
            <a:ext cx="3197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D4EEB"/>
                </a:solidFill>
              </a:rPr>
              <a:t>tRNA</a:t>
            </a:r>
            <a:r>
              <a:rPr lang="en-US" dirty="0" smtClean="0">
                <a:solidFill>
                  <a:srgbClr val="1D4EEB"/>
                </a:solidFill>
              </a:rPr>
              <a:t> </a:t>
            </a:r>
            <a:r>
              <a:rPr lang="en-US" dirty="0" err="1" smtClean="0">
                <a:solidFill>
                  <a:srgbClr val="1D4EEB"/>
                </a:solidFill>
              </a:rPr>
              <a:t>iso</a:t>
            </a:r>
            <a:r>
              <a:rPr lang="en-US" dirty="0" smtClean="0">
                <a:solidFill>
                  <a:srgbClr val="1D4EEB"/>
                </a:solidFill>
              </a:rPr>
              <a:t>-acceptors for alanine</a:t>
            </a:r>
            <a:endParaRPr lang="en-US" dirty="0">
              <a:solidFill>
                <a:srgbClr val="1D4EEB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4785" y="1350463"/>
            <a:ext cx="841859" cy="210353"/>
          </a:xfrm>
          <a:prstGeom prst="straightConnector1">
            <a:avLst/>
          </a:prstGeom>
          <a:ln w="19050">
            <a:solidFill>
              <a:srgbClr val="1D4EEB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35098" y="1356350"/>
            <a:ext cx="801573" cy="148820"/>
          </a:xfrm>
          <a:prstGeom prst="straightConnector1">
            <a:avLst/>
          </a:prstGeom>
          <a:ln w="19050">
            <a:solidFill>
              <a:srgbClr val="1D4EEB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0" y="2212623"/>
            <a:ext cx="25734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aa-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tRNAs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that can participate in standard Watson-Crick interactions with the first two bases in a codon and can form either canonical or non-Watson-Crick pairs at the third or ‘‘wobble’’ position are designated cognate-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tRNAs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44254" y="5118090"/>
            <a:ext cx="4549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near-cognates anti-codons: </a:t>
            </a:r>
          </a:p>
          <a:p>
            <a:r>
              <a:rPr lang="en-US" b="1" dirty="0" smtClean="0"/>
              <a:t>CGG</a:t>
            </a:r>
            <a:r>
              <a:rPr lang="en-US" dirty="0" smtClean="0"/>
              <a:t>, CUU, CCU, CAU</a:t>
            </a:r>
          </a:p>
          <a:p>
            <a:r>
              <a:rPr lang="en-US" b="1" dirty="0" smtClean="0"/>
              <a:t>(A)</a:t>
            </a:r>
            <a:r>
              <a:rPr lang="en-US" dirty="0" smtClean="0"/>
              <a:t>      (E)     (G)    (V)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38199" y="6215245"/>
            <a:ext cx="34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Near-cognate not leading to error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Straight Arrow Connector 37"/>
          <p:cNvCxnSpPr>
            <a:endCxn id="37" idx="0"/>
          </p:cNvCxnSpPr>
          <p:nvPr/>
        </p:nvCxnSpPr>
        <p:spPr>
          <a:xfrm flipH="1">
            <a:off x="8839374" y="5960558"/>
            <a:ext cx="620296" cy="25468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 txBox="1">
            <a:spLocks/>
          </p:cNvSpPr>
          <p:nvPr/>
        </p:nvSpPr>
        <p:spPr>
          <a:xfrm>
            <a:off x="722489" y="146435"/>
            <a:ext cx="11150600" cy="1086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Cognate, near-cognate and non-cognate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tRNAs</a:t>
            </a:r>
            <a:endParaRPr lang="fr-BE" dirty="0"/>
          </a:p>
        </p:txBody>
      </p:sp>
      <p:sp>
        <p:nvSpPr>
          <p:cNvPr id="4" name="TextBox 3"/>
          <p:cNvSpPr txBox="1"/>
          <p:nvPr/>
        </p:nvSpPr>
        <p:spPr>
          <a:xfrm>
            <a:off x="793703" y="5539544"/>
            <a:ext cx="882695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Sampling and Rejecting Near-cognate </a:t>
            </a:r>
            <a:r>
              <a:rPr lang="en-US" dirty="0" err="1" smtClean="0">
                <a:solidFill>
                  <a:srgbClr val="FF0000"/>
                </a:solidFill>
              </a:rPr>
              <a:t>tRNAs</a:t>
            </a:r>
            <a:r>
              <a:rPr lang="en-US" dirty="0" smtClean="0">
                <a:solidFill>
                  <a:srgbClr val="FF0000"/>
                </a:solidFill>
              </a:rPr>
              <a:t> takes more time (and is error prone)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 longer delays in elongation time for these codons with more near-cognate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tRNAs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503" y="5057014"/>
            <a:ext cx="904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and every codons have a different number of near-cognate </a:t>
            </a:r>
            <a:r>
              <a:rPr lang="en-US" dirty="0" err="1" smtClean="0"/>
              <a:t>tRNAs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489" y="6266797"/>
            <a:ext cx="412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Translation error rate: 1/1,000 – 1/10,000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2503" y="4316626"/>
            <a:ext cx="9869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near-cognate or non-cognate </a:t>
            </a:r>
            <a:r>
              <a:rPr lang="en-US" dirty="0" err="1" smtClean="0"/>
              <a:t>tRNAs</a:t>
            </a:r>
            <a:r>
              <a:rPr lang="en-US" dirty="0" smtClean="0"/>
              <a:t> will be rejected out of the ribosome in a </a:t>
            </a:r>
            <a:r>
              <a:rPr lang="en-US" b="1" dirty="0" smtClean="0"/>
              <a:t>double checked </a:t>
            </a:r>
            <a:r>
              <a:rPr lang="en-US" dirty="0" smtClean="0"/>
              <a:t>process: </a:t>
            </a:r>
            <a:r>
              <a:rPr lang="en-US" b="1" dirty="0" smtClean="0"/>
              <a:t>selection and </a:t>
            </a:r>
            <a:r>
              <a:rPr lang="en-US" sz="2400" b="1" dirty="0" smtClean="0"/>
              <a:t>kinetic proofreading </a:t>
            </a:r>
            <a:r>
              <a:rPr lang="en-US" b="1" dirty="0" smtClean="0"/>
              <a:t>by </a:t>
            </a:r>
            <a:r>
              <a:rPr lang="en-US" sz="2400" b="1" dirty="0" smtClean="0"/>
              <a:t>induced fit</a:t>
            </a:r>
            <a:endParaRPr lang="en-US" sz="2400" b="1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3" y="1108176"/>
            <a:ext cx="10705664" cy="320845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60753530"/>
              </p:ext>
            </p:extLst>
          </p:nvPr>
        </p:nvGraphicFramePr>
        <p:xfrm>
          <a:off x="722489" y="4379792"/>
          <a:ext cx="10670441" cy="231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27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069500" y="3325686"/>
            <a:ext cx="4561105" cy="584774"/>
            <a:chOff x="3317" y="0"/>
            <a:chExt cx="1696173" cy="584774"/>
          </a:xfrm>
        </p:grpSpPr>
        <p:sp>
          <p:nvSpPr>
            <p:cNvPr id="10" name="Rounded Rectangle 9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20444" y="17127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Palatino Linotype" panose="02040502050505030304" pitchFamily="18" charset="0"/>
                </a:rPr>
                <a:t>C</a:t>
              </a:r>
              <a:r>
                <a:rPr lang="en-US" sz="3200" b="1" kern="1200" dirty="0" smtClean="0">
                  <a:latin typeface="Palatino Linotype" panose="02040502050505030304" pitchFamily="18" charset="0"/>
                </a:rPr>
                <a:t>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22768" y="5490358"/>
            <a:ext cx="4561105" cy="584774"/>
            <a:chOff x="3317" y="0"/>
            <a:chExt cx="1696173" cy="584774"/>
          </a:xfrm>
        </p:grpSpPr>
        <p:sp>
          <p:nvSpPr>
            <p:cNvPr id="13" name="Rounded Rectangle 12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3317" y="34254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Near-cognate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07225" y="1288143"/>
            <a:ext cx="4161317" cy="584774"/>
            <a:chOff x="3317" y="0"/>
            <a:chExt cx="1696173" cy="584774"/>
          </a:xfrm>
        </p:grpSpPr>
        <p:sp>
          <p:nvSpPr>
            <p:cNvPr id="16" name="Rounded Rectangle 15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48030" y="34254"/>
              <a:ext cx="1645492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Non-cognate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" y="2608985"/>
            <a:ext cx="3658111" cy="219105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36011" y="3546076"/>
            <a:ext cx="291829" cy="29725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85231" y="5463872"/>
            <a:ext cx="593387" cy="567647"/>
          </a:xfrm>
          <a:prstGeom prst="ellipse">
            <a:avLst/>
          </a:prstGeom>
          <a:solidFill>
            <a:srgbClr val="FF0000">
              <a:alpha val="44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87956" y="1178533"/>
            <a:ext cx="787940" cy="7684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/>
          <p:cNvSpPr/>
          <p:nvPr/>
        </p:nvSpPr>
        <p:spPr>
          <a:xfrm>
            <a:off x="2114645" y="218993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ent-Up Arrow 32"/>
          <p:cNvSpPr/>
          <p:nvPr/>
        </p:nvSpPr>
        <p:spPr>
          <a:xfrm>
            <a:off x="3745150" y="1965846"/>
            <a:ext cx="2733468" cy="1158020"/>
          </a:xfrm>
          <a:prstGeom prst="bentUpArrow">
            <a:avLst>
              <a:gd name="adj1" fmla="val 3004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2065301" y="4580778"/>
            <a:ext cx="532589" cy="48289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"/>
          <p:cNvSpPr txBox="1"/>
          <p:nvPr/>
        </p:nvSpPr>
        <p:spPr>
          <a:xfrm>
            <a:off x="4140430" y="4864282"/>
            <a:ext cx="1310293" cy="245297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endParaRPr lang="en-US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77150" y="3993767"/>
            <a:ext cx="1098903" cy="1017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Bent-Up Arrow 33"/>
          <p:cNvSpPr/>
          <p:nvPr/>
        </p:nvSpPr>
        <p:spPr>
          <a:xfrm flipV="1">
            <a:off x="3029045" y="4612843"/>
            <a:ext cx="3298795" cy="679789"/>
          </a:xfrm>
          <a:prstGeom prst="bentUpArrow">
            <a:avLst>
              <a:gd name="adj1" fmla="val 28226"/>
              <a:gd name="adj2" fmla="val 26613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Bent-Up Arrow 53"/>
          <p:cNvSpPr/>
          <p:nvPr/>
        </p:nvSpPr>
        <p:spPr>
          <a:xfrm rot="10800000">
            <a:off x="2029506" y="1270388"/>
            <a:ext cx="3669673" cy="1075171"/>
          </a:xfrm>
          <a:prstGeom prst="bentUpArrow">
            <a:avLst>
              <a:gd name="adj1" fmla="val 34619"/>
              <a:gd name="adj2" fmla="val 50000"/>
              <a:gd name="adj3" fmla="val 33189"/>
            </a:avLst>
          </a:prstGeom>
          <a:solidFill>
            <a:srgbClr val="AE531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121046" y="1288143"/>
            <a:ext cx="1823676" cy="391501"/>
            <a:chOff x="3489" y="-22360"/>
            <a:chExt cx="3555806" cy="391501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 txBox="1"/>
            <p:nvPr/>
          </p:nvSpPr>
          <p:spPr>
            <a:xfrm>
              <a:off x="315915" y="-22360"/>
              <a:ext cx="3243380" cy="3475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sample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62" name="Left Arrow 61"/>
          <p:cNvSpPr/>
          <p:nvPr/>
        </p:nvSpPr>
        <p:spPr>
          <a:xfrm>
            <a:off x="3281281" y="3384130"/>
            <a:ext cx="2553587" cy="629165"/>
          </a:xfrm>
          <a:prstGeom prst="leftArrow">
            <a:avLst>
              <a:gd name="adj1" fmla="val 42365"/>
              <a:gd name="adj2" fmla="val 103782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Bent-Up Arrow 62"/>
          <p:cNvSpPr/>
          <p:nvPr/>
        </p:nvSpPr>
        <p:spPr>
          <a:xfrm rot="10800000" flipV="1">
            <a:off x="1963758" y="5109579"/>
            <a:ext cx="3735421" cy="739970"/>
          </a:xfrm>
          <a:prstGeom prst="bentUpArrow">
            <a:avLst>
              <a:gd name="adj1" fmla="val 38563"/>
              <a:gd name="adj2" fmla="val 50000"/>
              <a:gd name="adj3" fmla="val 37133"/>
            </a:avLst>
          </a:prstGeom>
          <a:solidFill>
            <a:srgbClr val="AE531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4"/>
          <p:cNvSpPr txBox="1"/>
          <p:nvPr/>
        </p:nvSpPr>
        <p:spPr>
          <a:xfrm>
            <a:off x="3405357" y="5594349"/>
            <a:ext cx="1111334" cy="247509"/>
          </a:xfrm>
          <a:prstGeom prst="rect">
            <a:avLst/>
          </a:prstGeom>
          <a:solidFill>
            <a:srgbClr val="AE531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sample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4" name="Rounded Rectangle 4"/>
          <p:cNvSpPr txBox="1"/>
          <p:nvPr/>
        </p:nvSpPr>
        <p:spPr>
          <a:xfrm>
            <a:off x="4232358" y="3584977"/>
            <a:ext cx="982193" cy="2343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Sample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528983" y="-371461"/>
            <a:ext cx="6204528" cy="8132323"/>
          </a:xfrm>
          <a:prstGeom prst="ellipse">
            <a:avLst/>
          </a:prstGeom>
          <a:noFill/>
          <a:ln w="44450">
            <a:solidFill>
              <a:schemeClr val="bg1">
                <a:lumMod val="65000"/>
                <a:alpha val="42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4"/>
          <p:cNvSpPr txBox="1"/>
          <p:nvPr/>
        </p:nvSpPr>
        <p:spPr>
          <a:xfrm>
            <a:off x="4222042" y="2806670"/>
            <a:ext cx="1746436" cy="245297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endParaRPr lang="en-US" sz="28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" name="Rounded Rectangle 4"/>
          <p:cNvSpPr txBox="1"/>
          <p:nvPr/>
        </p:nvSpPr>
        <p:spPr>
          <a:xfrm>
            <a:off x="8457660" y="174617"/>
            <a:ext cx="1660445" cy="7156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600" b="0" i="0" kern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RNAs</a:t>
            </a: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pool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9029" y="4269857"/>
            <a:ext cx="556054" cy="118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2" grpId="0" animBg="1"/>
      <p:bldP spid="33" grpId="0" animBg="1"/>
      <p:bldP spid="35" grpId="0" animBg="1"/>
      <p:bldP spid="50" grpId="0" animBg="1"/>
      <p:bldP spid="34" grpId="0" animBg="1"/>
      <p:bldP spid="54" grpId="0" animBg="1"/>
      <p:bldP spid="62" grpId="0" animBg="1"/>
      <p:bldP spid="63" grpId="0" animBg="1"/>
      <p:bldP spid="57" grpId="0" animBg="1"/>
      <p:bldP spid="64" grpId="0" animBg="1"/>
      <p:bldP spid="65" grpId="0" animBg="1"/>
      <p:bldP spid="68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170" y="2700759"/>
            <a:ext cx="11695230" cy="971807"/>
            <a:chOff x="-25190" y="0"/>
            <a:chExt cx="1723021" cy="588856"/>
          </a:xfrm>
        </p:grpSpPr>
        <p:sp>
          <p:nvSpPr>
            <p:cNvPr id="3" name="Rounded Rectangle 2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-25190" y="38336"/>
              <a:ext cx="1723021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Palatino Linotype" panose="02040502050505030304" pitchFamily="18" charset="0"/>
                </a:rPr>
                <a:t>PART 1: Molecular Biology of Protein Synthesis </a:t>
              </a:r>
              <a:endParaRPr lang="en-US" sz="2800" kern="1200" dirty="0"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069500" y="3325686"/>
            <a:ext cx="4561105" cy="584774"/>
            <a:chOff x="3317" y="0"/>
            <a:chExt cx="1696173" cy="584774"/>
          </a:xfrm>
        </p:grpSpPr>
        <p:sp>
          <p:nvSpPr>
            <p:cNvPr id="10" name="Rounded Rectangle 9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20444" y="17127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Palatino Linotype" panose="02040502050505030304" pitchFamily="18" charset="0"/>
                </a:rPr>
                <a:t>C</a:t>
              </a:r>
              <a:r>
                <a:rPr lang="en-US" sz="3200" b="1" kern="1200" dirty="0" smtClean="0">
                  <a:latin typeface="Palatino Linotype" panose="02040502050505030304" pitchFamily="18" charset="0"/>
                </a:rPr>
                <a:t>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22768" y="5490358"/>
            <a:ext cx="4561105" cy="584774"/>
            <a:chOff x="3317" y="0"/>
            <a:chExt cx="1696173" cy="584774"/>
          </a:xfrm>
        </p:grpSpPr>
        <p:sp>
          <p:nvSpPr>
            <p:cNvPr id="13" name="Rounded Rectangle 12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3317" y="34254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Near-cognate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07225" y="1288143"/>
            <a:ext cx="4161317" cy="584774"/>
            <a:chOff x="3317" y="0"/>
            <a:chExt cx="1696173" cy="584774"/>
          </a:xfrm>
        </p:grpSpPr>
        <p:sp>
          <p:nvSpPr>
            <p:cNvPr id="16" name="Rounded Rectangle 15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48030" y="34254"/>
              <a:ext cx="1645492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Non-cognate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" y="2616806"/>
            <a:ext cx="3658111" cy="219105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36011" y="3546076"/>
            <a:ext cx="291829" cy="29725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85231" y="5463872"/>
            <a:ext cx="593387" cy="567647"/>
          </a:xfrm>
          <a:prstGeom prst="ellipse">
            <a:avLst/>
          </a:prstGeom>
          <a:solidFill>
            <a:srgbClr val="FF0000">
              <a:alpha val="44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87956" y="1178533"/>
            <a:ext cx="787940" cy="7684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/>
          <p:cNvSpPr/>
          <p:nvPr/>
        </p:nvSpPr>
        <p:spPr>
          <a:xfrm>
            <a:off x="2114645" y="2189937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ent-Up Arrow 32"/>
          <p:cNvSpPr/>
          <p:nvPr/>
        </p:nvSpPr>
        <p:spPr>
          <a:xfrm>
            <a:off x="3745150" y="1965846"/>
            <a:ext cx="2733468" cy="1158020"/>
          </a:xfrm>
          <a:prstGeom prst="bentUpArrow">
            <a:avLst>
              <a:gd name="adj1" fmla="val 3004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2065301" y="4580778"/>
            <a:ext cx="532589" cy="48289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"/>
          <p:cNvSpPr txBox="1"/>
          <p:nvPr/>
        </p:nvSpPr>
        <p:spPr>
          <a:xfrm>
            <a:off x="3744913" y="4863572"/>
            <a:ext cx="1310293" cy="245297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endParaRPr lang="en-US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77150" y="3993767"/>
            <a:ext cx="1098903" cy="1017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Bent-Up Arrow 33"/>
          <p:cNvSpPr/>
          <p:nvPr/>
        </p:nvSpPr>
        <p:spPr>
          <a:xfrm flipV="1">
            <a:off x="3029045" y="4612843"/>
            <a:ext cx="3298795" cy="679789"/>
          </a:xfrm>
          <a:prstGeom prst="bentUpArrow">
            <a:avLst>
              <a:gd name="adj1" fmla="val 28226"/>
              <a:gd name="adj2" fmla="val 26613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Bent-Up Arrow 53"/>
          <p:cNvSpPr/>
          <p:nvPr/>
        </p:nvSpPr>
        <p:spPr>
          <a:xfrm rot="10800000">
            <a:off x="2029506" y="1270388"/>
            <a:ext cx="3669673" cy="1075171"/>
          </a:xfrm>
          <a:prstGeom prst="bentUpArrow">
            <a:avLst>
              <a:gd name="adj1" fmla="val 34619"/>
              <a:gd name="adj2" fmla="val 50000"/>
              <a:gd name="adj3" fmla="val 33189"/>
            </a:avLst>
          </a:prstGeom>
          <a:solidFill>
            <a:srgbClr val="AE531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121046" y="1288143"/>
            <a:ext cx="1823676" cy="391501"/>
            <a:chOff x="3489" y="-22360"/>
            <a:chExt cx="3555806" cy="391501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 txBox="1"/>
            <p:nvPr/>
          </p:nvSpPr>
          <p:spPr>
            <a:xfrm>
              <a:off x="315915" y="-22360"/>
              <a:ext cx="3243380" cy="3475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sample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63" name="Bent-Up Arrow 62"/>
          <p:cNvSpPr/>
          <p:nvPr/>
        </p:nvSpPr>
        <p:spPr>
          <a:xfrm rot="10800000" flipV="1">
            <a:off x="1963758" y="5109579"/>
            <a:ext cx="3735421" cy="739970"/>
          </a:xfrm>
          <a:prstGeom prst="bentUpArrow">
            <a:avLst>
              <a:gd name="adj1" fmla="val 38563"/>
              <a:gd name="adj2" fmla="val 50000"/>
              <a:gd name="adj3" fmla="val 37133"/>
            </a:avLst>
          </a:prstGeom>
          <a:solidFill>
            <a:srgbClr val="AE531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4"/>
          <p:cNvSpPr txBox="1"/>
          <p:nvPr/>
        </p:nvSpPr>
        <p:spPr>
          <a:xfrm>
            <a:off x="3405357" y="5594349"/>
            <a:ext cx="1111334" cy="247509"/>
          </a:xfrm>
          <a:prstGeom prst="rect">
            <a:avLst/>
          </a:prstGeom>
          <a:solidFill>
            <a:srgbClr val="AE531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sample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528983" y="-371461"/>
            <a:ext cx="6204528" cy="8132323"/>
          </a:xfrm>
          <a:prstGeom prst="ellipse">
            <a:avLst/>
          </a:prstGeom>
          <a:noFill/>
          <a:ln w="44450">
            <a:solidFill>
              <a:schemeClr val="bg1">
                <a:lumMod val="65000"/>
                <a:alpha val="42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4"/>
          <p:cNvSpPr txBox="1"/>
          <p:nvPr/>
        </p:nvSpPr>
        <p:spPr>
          <a:xfrm>
            <a:off x="4222042" y="2806670"/>
            <a:ext cx="1746436" cy="245297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endParaRPr lang="en-US" sz="28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" name="Rounded Rectangle 4"/>
          <p:cNvSpPr txBox="1"/>
          <p:nvPr/>
        </p:nvSpPr>
        <p:spPr>
          <a:xfrm>
            <a:off x="8457660" y="174617"/>
            <a:ext cx="1660445" cy="7156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600" b="0" i="0" kern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RNAs</a:t>
            </a: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pool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Rounded Rectangle 4"/>
          <p:cNvSpPr txBox="1"/>
          <p:nvPr/>
        </p:nvSpPr>
        <p:spPr>
          <a:xfrm>
            <a:off x="3221268" y="5203145"/>
            <a:ext cx="2084262" cy="245297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ultiple rounds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urved Up Arrow 2"/>
          <p:cNvSpPr/>
          <p:nvPr/>
        </p:nvSpPr>
        <p:spPr>
          <a:xfrm rot="5082607" flipV="1">
            <a:off x="5256933" y="4951188"/>
            <a:ext cx="584169" cy="434970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Up Arrow 36"/>
          <p:cNvSpPr/>
          <p:nvPr/>
        </p:nvSpPr>
        <p:spPr>
          <a:xfrm rot="15179533" flipV="1">
            <a:off x="2582789" y="4924547"/>
            <a:ext cx="577041" cy="450082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272" y="4301449"/>
            <a:ext cx="642552" cy="1162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50" grpId="0" animBg="1"/>
      <p:bldP spid="34" grpId="0" animBg="1"/>
      <p:bldP spid="54" grpId="0" animBg="1"/>
      <p:bldP spid="63" grpId="0" animBg="1"/>
      <p:bldP spid="57" grpId="0" animBg="1"/>
      <p:bldP spid="68" grpId="0" animBg="1"/>
      <p:bldP spid="36" grpId="0" animBg="1"/>
      <p:bldP spid="3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069500" y="3325686"/>
            <a:ext cx="4561105" cy="584774"/>
            <a:chOff x="3317" y="0"/>
            <a:chExt cx="1696173" cy="584774"/>
          </a:xfrm>
        </p:grpSpPr>
        <p:sp>
          <p:nvSpPr>
            <p:cNvPr id="10" name="Rounded Rectangle 9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20444" y="17127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smtClean="0">
                  <a:latin typeface="Palatino Linotype" panose="02040502050505030304" pitchFamily="18" charset="0"/>
                </a:rPr>
                <a:t>C</a:t>
              </a:r>
              <a:r>
                <a:rPr lang="en-US" sz="3200" b="1" kern="1200" dirty="0" smtClean="0">
                  <a:latin typeface="Palatino Linotype" panose="02040502050505030304" pitchFamily="18" charset="0"/>
                </a:rPr>
                <a:t>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22768" y="5490358"/>
            <a:ext cx="4561105" cy="584774"/>
            <a:chOff x="3317" y="0"/>
            <a:chExt cx="1696173" cy="584774"/>
          </a:xfrm>
        </p:grpSpPr>
        <p:sp>
          <p:nvSpPr>
            <p:cNvPr id="13" name="Rounded Rectangle 12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 txBox="1"/>
            <p:nvPr/>
          </p:nvSpPr>
          <p:spPr>
            <a:xfrm>
              <a:off x="3317" y="34254"/>
              <a:ext cx="1661919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Near-cognate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07225" y="1288143"/>
            <a:ext cx="4161317" cy="584774"/>
            <a:chOff x="3317" y="0"/>
            <a:chExt cx="1696173" cy="584774"/>
          </a:xfrm>
        </p:grpSpPr>
        <p:sp>
          <p:nvSpPr>
            <p:cNvPr id="16" name="Rounded Rectangle 15"/>
            <p:cNvSpPr/>
            <p:nvPr/>
          </p:nvSpPr>
          <p:spPr>
            <a:xfrm>
              <a:off x="3317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48030" y="34254"/>
              <a:ext cx="1645492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latin typeface="Palatino Linotype" panose="02040502050505030304" pitchFamily="18" charset="0"/>
                </a:rPr>
                <a:t>Non-cognate </a:t>
              </a:r>
              <a:r>
                <a:rPr lang="en-US" sz="3200" b="1" kern="1200" dirty="0" err="1" smtClean="0">
                  <a:latin typeface="Palatino Linotype" panose="02040502050505030304" pitchFamily="18" charset="0"/>
                </a:rPr>
                <a:t>tRNAs</a:t>
              </a:r>
              <a:endParaRPr lang="en-US" sz="3200" b="1" kern="1200" dirty="0">
                <a:latin typeface="Palatino Linotype" panose="02040502050505030304" pitchFamily="18" charset="0"/>
              </a:endParaRPr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7" y="2530060"/>
            <a:ext cx="3658111" cy="219105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36011" y="3546076"/>
            <a:ext cx="291829" cy="29725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85231" y="5463872"/>
            <a:ext cx="593387" cy="567647"/>
          </a:xfrm>
          <a:prstGeom prst="ellipse">
            <a:avLst/>
          </a:prstGeom>
          <a:solidFill>
            <a:srgbClr val="FF0000">
              <a:alpha val="44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87956" y="1178533"/>
            <a:ext cx="787940" cy="7684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19138" y="3873956"/>
            <a:ext cx="1098903" cy="10172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121046" y="1288143"/>
            <a:ext cx="1823676" cy="391501"/>
            <a:chOff x="3489" y="-22360"/>
            <a:chExt cx="3555806" cy="391501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 txBox="1"/>
            <p:nvPr/>
          </p:nvSpPr>
          <p:spPr>
            <a:xfrm>
              <a:off x="315915" y="-22360"/>
              <a:ext cx="3243380" cy="3475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sample</a:t>
              </a:r>
              <a:endParaRPr lang="en-US" sz="28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62" name="Left Arrow 61"/>
          <p:cNvSpPr/>
          <p:nvPr/>
        </p:nvSpPr>
        <p:spPr>
          <a:xfrm>
            <a:off x="3281281" y="3506841"/>
            <a:ext cx="2506675" cy="375722"/>
          </a:xfrm>
          <a:prstGeom prst="leftArrow">
            <a:avLst>
              <a:gd name="adj1" fmla="val 29288"/>
              <a:gd name="adj2" fmla="val 140617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4"/>
          <p:cNvSpPr txBox="1"/>
          <p:nvPr/>
        </p:nvSpPr>
        <p:spPr>
          <a:xfrm>
            <a:off x="3423284" y="3910460"/>
            <a:ext cx="2364672" cy="2475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Sample &amp; accept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528983" y="-371461"/>
            <a:ext cx="6204528" cy="8132323"/>
          </a:xfrm>
          <a:prstGeom prst="ellipse">
            <a:avLst/>
          </a:prstGeom>
          <a:noFill/>
          <a:ln w="44450">
            <a:solidFill>
              <a:schemeClr val="bg1">
                <a:lumMod val="65000"/>
                <a:alpha val="42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4"/>
          <p:cNvSpPr txBox="1"/>
          <p:nvPr/>
        </p:nvSpPr>
        <p:spPr>
          <a:xfrm>
            <a:off x="8457660" y="174617"/>
            <a:ext cx="1660445" cy="7156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600" b="0" i="0" kern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RNAs</a:t>
            </a:r>
            <a:r>
              <a:rPr lang="en-US" sz="16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pool</a:t>
            </a:r>
            <a:endParaRPr lang="en-US" sz="1600" b="0" i="0" kern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03586" y="5598174"/>
            <a:ext cx="4207640" cy="975818"/>
            <a:chOff x="3489" y="0"/>
            <a:chExt cx="3265003" cy="369141"/>
          </a:xfrm>
        </p:grpSpPr>
        <p:sp>
          <p:nvSpPr>
            <p:cNvPr id="39" name="Rounded Rectangle 38"/>
            <p:cNvSpPr/>
            <p:nvPr/>
          </p:nvSpPr>
          <p:spPr>
            <a:xfrm>
              <a:off x="3489" y="0"/>
              <a:ext cx="3265003" cy="3691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 txBox="1"/>
            <p:nvPr/>
          </p:nvSpPr>
          <p:spPr>
            <a:xfrm>
              <a:off x="14301" y="10812"/>
              <a:ext cx="3243379" cy="3475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Inherently</a:t>
              </a:r>
              <a:r>
                <a:rPr lang="en-US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28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stochastic</a:t>
              </a:r>
              <a:endParaRPr lang="en-US" sz="2800" b="0" i="0" kern="1200" dirty="0" smtClean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562" y="4157968"/>
            <a:ext cx="777267" cy="606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064649934"/>
              </p:ext>
            </p:extLst>
          </p:nvPr>
        </p:nvGraphicFramePr>
        <p:xfrm>
          <a:off x="125347" y="4625892"/>
          <a:ext cx="11910134" cy="72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10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61DAB6-C414-45A5-AC41-3DDD4DA0A8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2" y="2053177"/>
            <a:ext cx="10945680" cy="298764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 txBox="1">
            <a:spLocks/>
          </p:cNvSpPr>
          <p:nvPr/>
        </p:nvSpPr>
        <p:spPr>
          <a:xfrm>
            <a:off x="2236573" y="694691"/>
            <a:ext cx="8229600" cy="10869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Ribosome energy resources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236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477" y="147610"/>
            <a:ext cx="5126681" cy="108694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(eukaryote)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Ribosomes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930E8-6ACA-42CE-AB7B-D337297E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10" name="Straight Arrow Connector 9"/>
          <p:cNvCxnSpPr>
            <a:stCxn id="39" idx="3"/>
          </p:cNvCxnSpPr>
          <p:nvPr/>
        </p:nvCxnSpPr>
        <p:spPr>
          <a:xfrm>
            <a:off x="3265151" y="1967860"/>
            <a:ext cx="1588327" cy="4617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231532" y="2648806"/>
            <a:ext cx="570762" cy="52216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46315" y="4308405"/>
            <a:ext cx="1613169" cy="56676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52203" y="4980402"/>
            <a:ext cx="689446" cy="68109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93404" y="2991005"/>
            <a:ext cx="2717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60 S subunit</a:t>
            </a:r>
          </a:p>
          <a:p>
            <a:r>
              <a:rPr lang="en-US" sz="2400" b="1" dirty="0" smtClean="0"/>
              <a:t>LSU (large subunit)</a:t>
            </a:r>
          </a:p>
          <a:p>
            <a:r>
              <a:rPr lang="en-US" sz="2400" b="1" dirty="0" smtClean="0"/>
              <a:t>MW= 2.8 </a:t>
            </a:r>
            <a:r>
              <a:rPr lang="en-US" sz="2400" b="1" dirty="0" err="1" smtClean="0"/>
              <a:t>MDal</a:t>
            </a:r>
            <a:endParaRPr lang="en-US" sz="2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2" r="-54472"/>
          <a:stretch/>
        </p:blipFill>
        <p:spPr>
          <a:xfrm>
            <a:off x="10187014" y="2759827"/>
            <a:ext cx="2841830" cy="21313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4" t="-40537" r="41804" b="40537"/>
          <a:stretch/>
        </p:blipFill>
        <p:spPr>
          <a:xfrm>
            <a:off x="4281793" y="836865"/>
            <a:ext cx="2814202" cy="2110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4" t="57428" r="41804" b="-57428"/>
          <a:stretch/>
        </p:blipFill>
        <p:spPr>
          <a:xfrm>
            <a:off x="4306110" y="4677355"/>
            <a:ext cx="3073939" cy="23054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09617" y="5244343"/>
            <a:ext cx="2701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40 S subunit</a:t>
            </a:r>
          </a:p>
          <a:p>
            <a:r>
              <a:rPr lang="en-US" sz="2400" b="1" dirty="0" smtClean="0"/>
              <a:t>SSU (small subunit)</a:t>
            </a:r>
          </a:p>
          <a:p>
            <a:r>
              <a:rPr lang="en-US" sz="2400" b="1" dirty="0"/>
              <a:t>MW= </a:t>
            </a:r>
            <a:r>
              <a:rPr lang="en-US" sz="2400" b="1" dirty="0" smtClean="0"/>
              <a:t>1.4 </a:t>
            </a:r>
            <a:r>
              <a:rPr lang="en-US" sz="2400" b="1" dirty="0" err="1" smtClean="0"/>
              <a:t>MDal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616599" y="4653072"/>
            <a:ext cx="2790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80 S complete</a:t>
            </a:r>
          </a:p>
          <a:p>
            <a:pPr algn="ctr"/>
            <a:r>
              <a:rPr lang="en-US" sz="2400" b="1" dirty="0" smtClean="0"/>
              <a:t>Ribosome</a:t>
            </a:r>
          </a:p>
          <a:p>
            <a:pPr algn="ctr"/>
            <a:r>
              <a:rPr lang="en-US" sz="2400" b="1" dirty="0" smtClean="0"/>
              <a:t>MW=4.2 </a:t>
            </a:r>
            <a:r>
              <a:rPr lang="en-US" sz="2400" b="1" dirty="0" err="1" smtClean="0"/>
              <a:t>MDal</a:t>
            </a:r>
            <a:endParaRPr lang="en-US" sz="24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621417" y="3801382"/>
            <a:ext cx="1362481" cy="1179020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40874" y="2664364"/>
            <a:ext cx="1350559" cy="1160839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983898" y="3801382"/>
            <a:ext cx="998302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13003" y="5475175"/>
            <a:ext cx="237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33 proteins (</a:t>
            </a:r>
            <a:r>
              <a:rPr lang="en-US" sz="2400" b="1" dirty="0" err="1" smtClean="0">
                <a:solidFill>
                  <a:srgbClr val="00B0F0"/>
                </a:solidFill>
              </a:rPr>
              <a:t>rps</a:t>
            </a:r>
            <a:r>
              <a:rPr lang="en-US" sz="2400" b="1" dirty="0" smtClean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200" y="2961075"/>
            <a:ext cx="237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49 proteins (</a:t>
            </a:r>
            <a:r>
              <a:rPr lang="en-US" sz="2400" b="1" dirty="0" err="1" smtClean="0">
                <a:solidFill>
                  <a:srgbClr val="00B0F0"/>
                </a:solidFill>
              </a:rPr>
              <a:t>rpl</a:t>
            </a:r>
            <a:r>
              <a:rPr lang="en-US" sz="2400" b="1" dirty="0" smtClean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19336" y="4037664"/>
            <a:ext cx="2373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18S </a:t>
            </a:r>
            <a:r>
              <a:rPr lang="en-US" sz="2400" b="1" dirty="0" err="1" smtClean="0"/>
              <a:t>rRNA</a:t>
            </a:r>
            <a:endParaRPr lang="en-US" sz="2400" b="1" dirty="0" smtClean="0"/>
          </a:p>
          <a:p>
            <a:r>
              <a:rPr lang="en-US" dirty="0" smtClean="0"/>
              <a:t>(1894 </a:t>
            </a:r>
            <a:r>
              <a:rPr lang="en-US" dirty="0" err="1" smtClean="0"/>
              <a:t>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33071" y="1398473"/>
            <a:ext cx="31320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5S </a:t>
            </a:r>
            <a:r>
              <a:rPr lang="en-US" sz="2400" b="1" dirty="0" err="1" smtClean="0"/>
              <a:t>rRNA</a:t>
            </a:r>
            <a:r>
              <a:rPr lang="en-US" sz="2400" b="1" dirty="0" smtClean="0"/>
              <a:t> </a:t>
            </a:r>
            <a:r>
              <a:rPr lang="en-US" sz="2000" dirty="0" smtClean="0"/>
              <a:t>(120 </a:t>
            </a:r>
            <a:r>
              <a:rPr lang="en-US" sz="2000" dirty="0" err="1" smtClean="0"/>
              <a:t>nt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400" b="1" dirty="0" smtClean="0"/>
              <a:t>28S </a:t>
            </a:r>
            <a:r>
              <a:rPr lang="en-US" sz="2400" b="1" dirty="0" err="1" smtClean="0"/>
              <a:t>rRNA</a:t>
            </a:r>
            <a:r>
              <a:rPr lang="en-US" sz="2400" b="1" dirty="0" smtClean="0"/>
              <a:t>, 5.8S </a:t>
            </a:r>
            <a:r>
              <a:rPr lang="en-US" sz="2400" b="1" dirty="0" err="1" smtClean="0"/>
              <a:t>rRNA</a:t>
            </a:r>
            <a:endParaRPr lang="en-US" sz="2400" b="1" dirty="0" smtClean="0"/>
          </a:p>
          <a:p>
            <a:r>
              <a:rPr lang="en-US" sz="2000" dirty="0" smtClean="0"/>
              <a:t>(4718 </a:t>
            </a:r>
            <a:r>
              <a:rPr lang="en-US" sz="2000" dirty="0" err="1" smtClean="0"/>
              <a:t>nt</a:t>
            </a:r>
            <a:r>
              <a:rPr lang="en-US" sz="2000" dirty="0" smtClean="0"/>
              <a:t>)    (160 </a:t>
            </a:r>
            <a:r>
              <a:rPr lang="en-US" sz="2000" dirty="0" err="1" smtClean="0"/>
              <a:t>nt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-56732" y="3385907"/>
            <a:ext cx="351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Nucleolus + </a:t>
            </a:r>
            <a:r>
              <a:rPr lang="en-US" sz="1600" dirty="0" err="1" smtClean="0"/>
              <a:t>RNAPol</a:t>
            </a:r>
            <a:r>
              <a:rPr lang="en-US" sz="1600" dirty="0" smtClean="0"/>
              <a:t> I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182070" y="944809"/>
            <a:ext cx="351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Nucleolus + </a:t>
            </a:r>
            <a:r>
              <a:rPr lang="en-US" sz="1600" dirty="0" err="1" smtClean="0"/>
              <a:t>RNAPol</a:t>
            </a:r>
            <a:r>
              <a:rPr lang="en-US" sz="1600" dirty="0" smtClean="0"/>
              <a:t> III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9153728" y="5721402"/>
            <a:ext cx="303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60% </a:t>
            </a:r>
            <a:r>
              <a:rPr lang="en-US" dirty="0" err="1" smtClean="0"/>
              <a:t>rRNA</a:t>
            </a:r>
            <a:r>
              <a:rPr lang="en-US" dirty="0" smtClean="0"/>
              <a:t> + 40% </a:t>
            </a:r>
            <a:r>
              <a:rPr lang="en-US" dirty="0" err="1" smtClean="0"/>
              <a:t>rp</a:t>
            </a:r>
            <a:r>
              <a:rPr lang="en-US" dirty="0" smtClean="0"/>
              <a:t> in weight</a:t>
            </a:r>
            <a:endParaRPr lang="en-US" dirty="0"/>
          </a:p>
        </p:txBody>
      </p:sp>
      <p:cxnSp>
        <p:nvCxnSpPr>
          <p:cNvPr id="55" name="Elbow Connector 54"/>
          <p:cNvCxnSpPr/>
          <p:nvPr/>
        </p:nvCxnSpPr>
        <p:spPr>
          <a:xfrm>
            <a:off x="387181" y="3690554"/>
            <a:ext cx="727151" cy="612149"/>
          </a:xfrm>
          <a:prstGeom prst="bentConnector3">
            <a:avLst>
              <a:gd name="adj1" fmla="val 128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endCxn id="39" idx="2"/>
          </p:cNvCxnSpPr>
          <p:nvPr/>
        </p:nvCxnSpPr>
        <p:spPr>
          <a:xfrm flipV="1">
            <a:off x="359555" y="2537246"/>
            <a:ext cx="1339556" cy="44516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359555" y="2537246"/>
            <a:ext cx="14154" cy="806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97385" y="1195838"/>
            <a:ext cx="0" cy="2635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58" y="1458009"/>
            <a:ext cx="3353337" cy="159082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276" y="3747556"/>
            <a:ext cx="675048" cy="173714"/>
          </a:xfrm>
          <a:prstGeom prst="rect">
            <a:avLst/>
          </a:prstGeom>
        </p:spPr>
      </p:pic>
      <p:cxnSp>
        <p:nvCxnSpPr>
          <p:cNvPr id="86" name="Straight Arrow Connector 85"/>
          <p:cNvCxnSpPr/>
          <p:nvPr/>
        </p:nvCxnSpPr>
        <p:spPr>
          <a:xfrm flipV="1">
            <a:off x="10301808" y="3617344"/>
            <a:ext cx="963827" cy="14976"/>
          </a:xfrm>
          <a:prstGeom prst="straightConnector1">
            <a:avLst/>
          </a:prstGeom>
          <a:ln w="127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293697" y="4437774"/>
            <a:ext cx="2927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Length of protected mRNA: 30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nt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9010890" y="1726900"/>
            <a:ext cx="3081866" cy="2653836"/>
          </a:xfrm>
          <a:custGeom>
            <a:avLst/>
            <a:gdLst>
              <a:gd name="connsiteX0" fmla="*/ 0 w 3081866"/>
              <a:gd name="connsiteY0" fmla="*/ 2370667 h 2653836"/>
              <a:gd name="connsiteX1" fmla="*/ 349955 w 3081866"/>
              <a:gd name="connsiteY1" fmla="*/ 2540000 h 2653836"/>
              <a:gd name="connsiteX2" fmla="*/ 643466 w 3081866"/>
              <a:gd name="connsiteY2" fmla="*/ 2517423 h 2653836"/>
              <a:gd name="connsiteX3" fmla="*/ 982133 w 3081866"/>
              <a:gd name="connsiteY3" fmla="*/ 2381956 h 2653836"/>
              <a:gd name="connsiteX4" fmla="*/ 1230489 w 3081866"/>
              <a:gd name="connsiteY4" fmla="*/ 2438400 h 2653836"/>
              <a:gd name="connsiteX5" fmla="*/ 1422400 w 3081866"/>
              <a:gd name="connsiteY5" fmla="*/ 2483556 h 2653836"/>
              <a:gd name="connsiteX6" fmla="*/ 1636889 w 3081866"/>
              <a:gd name="connsiteY6" fmla="*/ 2427111 h 2653836"/>
              <a:gd name="connsiteX7" fmla="*/ 1738489 w 3081866"/>
              <a:gd name="connsiteY7" fmla="*/ 2415823 h 2653836"/>
              <a:gd name="connsiteX8" fmla="*/ 1975555 w 3081866"/>
              <a:gd name="connsiteY8" fmla="*/ 2427111 h 2653836"/>
              <a:gd name="connsiteX9" fmla="*/ 2111022 w 3081866"/>
              <a:gd name="connsiteY9" fmla="*/ 2460978 h 2653836"/>
              <a:gd name="connsiteX10" fmla="*/ 2190044 w 3081866"/>
              <a:gd name="connsiteY10" fmla="*/ 2494845 h 2653836"/>
              <a:gd name="connsiteX11" fmla="*/ 2302933 w 3081866"/>
              <a:gd name="connsiteY11" fmla="*/ 2641600 h 2653836"/>
              <a:gd name="connsiteX12" fmla="*/ 2517422 w 3081866"/>
              <a:gd name="connsiteY12" fmla="*/ 2641600 h 2653836"/>
              <a:gd name="connsiteX13" fmla="*/ 2743200 w 3081866"/>
              <a:gd name="connsiteY13" fmla="*/ 2607734 h 2653836"/>
              <a:gd name="connsiteX14" fmla="*/ 2844800 w 3081866"/>
              <a:gd name="connsiteY14" fmla="*/ 2506134 h 2653836"/>
              <a:gd name="connsiteX15" fmla="*/ 3036711 w 3081866"/>
              <a:gd name="connsiteY15" fmla="*/ 2269067 h 2653836"/>
              <a:gd name="connsiteX16" fmla="*/ 2777066 w 3081866"/>
              <a:gd name="connsiteY16" fmla="*/ 1964267 h 2653836"/>
              <a:gd name="connsiteX17" fmla="*/ 2257778 w 3081866"/>
              <a:gd name="connsiteY17" fmla="*/ 1569156 h 2653836"/>
              <a:gd name="connsiteX18" fmla="*/ 2472266 w 3081866"/>
              <a:gd name="connsiteY18" fmla="*/ 891823 h 2653836"/>
              <a:gd name="connsiteX19" fmla="*/ 2799644 w 3081866"/>
              <a:gd name="connsiteY19" fmla="*/ 462845 h 2653836"/>
              <a:gd name="connsiteX20" fmla="*/ 2991555 w 3081866"/>
              <a:gd name="connsiteY20" fmla="*/ 101600 h 2653836"/>
              <a:gd name="connsiteX21" fmla="*/ 3081866 w 3081866"/>
              <a:gd name="connsiteY21" fmla="*/ 0 h 26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081866" h="2653836">
                <a:moveTo>
                  <a:pt x="0" y="2370667"/>
                </a:moveTo>
                <a:cubicBezTo>
                  <a:pt x="121355" y="2443104"/>
                  <a:pt x="242711" y="2515541"/>
                  <a:pt x="349955" y="2540000"/>
                </a:cubicBezTo>
                <a:cubicBezTo>
                  <a:pt x="457199" y="2564459"/>
                  <a:pt x="538103" y="2543764"/>
                  <a:pt x="643466" y="2517423"/>
                </a:cubicBezTo>
                <a:cubicBezTo>
                  <a:pt x="748829" y="2491082"/>
                  <a:pt x="884296" y="2395126"/>
                  <a:pt x="982133" y="2381956"/>
                </a:cubicBezTo>
                <a:cubicBezTo>
                  <a:pt x="1079970" y="2368786"/>
                  <a:pt x="1230489" y="2438400"/>
                  <a:pt x="1230489" y="2438400"/>
                </a:cubicBezTo>
                <a:cubicBezTo>
                  <a:pt x="1303867" y="2455333"/>
                  <a:pt x="1354667" y="2485437"/>
                  <a:pt x="1422400" y="2483556"/>
                </a:cubicBezTo>
                <a:cubicBezTo>
                  <a:pt x="1490133" y="2481675"/>
                  <a:pt x="1584208" y="2438400"/>
                  <a:pt x="1636889" y="2427111"/>
                </a:cubicBezTo>
                <a:cubicBezTo>
                  <a:pt x="1689570" y="2415822"/>
                  <a:pt x="1682045" y="2415823"/>
                  <a:pt x="1738489" y="2415823"/>
                </a:cubicBezTo>
                <a:cubicBezTo>
                  <a:pt x="1794933" y="2415823"/>
                  <a:pt x="1913466" y="2419585"/>
                  <a:pt x="1975555" y="2427111"/>
                </a:cubicBezTo>
                <a:cubicBezTo>
                  <a:pt x="2037644" y="2434637"/>
                  <a:pt x="2075274" y="2449689"/>
                  <a:pt x="2111022" y="2460978"/>
                </a:cubicBezTo>
                <a:cubicBezTo>
                  <a:pt x="2146770" y="2472267"/>
                  <a:pt x="2158059" y="2464741"/>
                  <a:pt x="2190044" y="2494845"/>
                </a:cubicBezTo>
                <a:cubicBezTo>
                  <a:pt x="2222029" y="2524949"/>
                  <a:pt x="2248370" y="2617141"/>
                  <a:pt x="2302933" y="2641600"/>
                </a:cubicBezTo>
                <a:cubicBezTo>
                  <a:pt x="2357496" y="2666059"/>
                  <a:pt x="2444044" y="2647244"/>
                  <a:pt x="2517422" y="2641600"/>
                </a:cubicBezTo>
                <a:cubicBezTo>
                  <a:pt x="2590800" y="2635956"/>
                  <a:pt x="2688637" y="2630312"/>
                  <a:pt x="2743200" y="2607734"/>
                </a:cubicBezTo>
                <a:cubicBezTo>
                  <a:pt x="2797763" y="2585156"/>
                  <a:pt x="2795882" y="2562578"/>
                  <a:pt x="2844800" y="2506134"/>
                </a:cubicBezTo>
                <a:cubicBezTo>
                  <a:pt x="2893718" y="2449690"/>
                  <a:pt x="3048000" y="2359378"/>
                  <a:pt x="3036711" y="2269067"/>
                </a:cubicBezTo>
                <a:cubicBezTo>
                  <a:pt x="3025422" y="2178756"/>
                  <a:pt x="2906888" y="2080919"/>
                  <a:pt x="2777066" y="1964267"/>
                </a:cubicBezTo>
                <a:cubicBezTo>
                  <a:pt x="2647244" y="1847615"/>
                  <a:pt x="2308578" y="1747897"/>
                  <a:pt x="2257778" y="1569156"/>
                </a:cubicBezTo>
                <a:cubicBezTo>
                  <a:pt x="2206978" y="1390415"/>
                  <a:pt x="2381955" y="1076208"/>
                  <a:pt x="2472266" y="891823"/>
                </a:cubicBezTo>
                <a:cubicBezTo>
                  <a:pt x="2562577" y="707438"/>
                  <a:pt x="2713096" y="594549"/>
                  <a:pt x="2799644" y="462845"/>
                </a:cubicBezTo>
                <a:cubicBezTo>
                  <a:pt x="2886192" y="331141"/>
                  <a:pt x="2944518" y="178741"/>
                  <a:pt x="2991555" y="101600"/>
                </a:cubicBezTo>
                <a:cubicBezTo>
                  <a:pt x="3038592" y="24459"/>
                  <a:pt x="3060229" y="12229"/>
                  <a:pt x="3081866" y="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 rot="1476974">
            <a:off x="8831087" y="4171867"/>
            <a:ext cx="87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mRNA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930E8-6ACA-42CE-AB7B-D337297E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C83-B1ED-4E10-98FE-04A131D33B8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59" b="11059"/>
          <a:stretch/>
        </p:blipFill>
        <p:spPr>
          <a:xfrm>
            <a:off x="3576140" y="0"/>
            <a:ext cx="8578955" cy="4901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18" y="4676462"/>
            <a:ext cx="4040254" cy="1653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" y="3056752"/>
            <a:ext cx="5097465" cy="37420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946" y="157724"/>
            <a:ext cx="2746443" cy="108694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Ribosomes</a:t>
            </a:r>
            <a:endParaRPr lang="fr-B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69" y="2969895"/>
            <a:ext cx="675048" cy="1737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037776" y="3277299"/>
            <a:ext cx="1084635" cy="0"/>
          </a:xfrm>
          <a:prstGeom prst="straightConnector1">
            <a:avLst/>
          </a:prstGeom>
          <a:ln w="127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09804"/>
            <a:ext cx="11846010" cy="1086948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</a:rPr>
              <a:t>Queueing theory: Poisson, Exponential and Gamma Distribution</a:t>
            </a:r>
            <a:endParaRPr lang="fr-BE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6" y="1867267"/>
            <a:ext cx="3340248" cy="2668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4" b="3524"/>
          <a:stretch/>
        </p:blipFill>
        <p:spPr>
          <a:xfrm>
            <a:off x="102587" y="4613613"/>
            <a:ext cx="1773483" cy="2042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b="-3969"/>
          <a:stretch/>
        </p:blipFill>
        <p:spPr>
          <a:xfrm>
            <a:off x="1956892" y="4613613"/>
            <a:ext cx="2244387" cy="2244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00" y="1128655"/>
            <a:ext cx="2201694" cy="1463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91" y="1128656"/>
            <a:ext cx="2201694" cy="1463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63" y="1128656"/>
            <a:ext cx="2201694" cy="146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4102" y="3236176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Occurrence of a red car in the fixed time span       = Poisson event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4102" y="3803133"/>
            <a:ext cx="719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= Random variable = Number (count) of red cars observed during the fixed time span 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54102" y="4599828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Poisson distribution: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51877" y="4599828"/>
            <a:ext cx="232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(Discrete distribution)</a:t>
            </a:r>
            <a:endParaRPr lang="en-US" dirty="0"/>
          </a:p>
        </p:txBody>
      </p:sp>
      <p:sp>
        <p:nvSpPr>
          <p:cNvPr id="17" name="Oval Callout 16"/>
          <p:cNvSpPr/>
          <p:nvPr/>
        </p:nvSpPr>
        <p:spPr>
          <a:xfrm flipH="1">
            <a:off x="535020" y="1040860"/>
            <a:ext cx="1935805" cy="85758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POISSON ?</a:t>
            </a:r>
            <a:endParaRPr lang="en-US" sz="2000" b="1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11" y="4474107"/>
            <a:ext cx="2772566" cy="5631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05" y="5827785"/>
            <a:ext cx="7061528" cy="6431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14" y="3310459"/>
            <a:ext cx="100761" cy="2073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52" y="5190676"/>
            <a:ext cx="3572993" cy="5676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54102" y="5051414"/>
            <a:ext cx="351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robability of no events occurring in the span up to time t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46000" decel="4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09804"/>
            <a:ext cx="11846010" cy="1086948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</a:rPr>
              <a:t>Queueing theory: Poisson, Exponential and Gamma Distribution</a:t>
            </a:r>
            <a:endParaRPr lang="fr-BE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2" y="1863038"/>
            <a:ext cx="3340248" cy="2668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4" b="3524"/>
          <a:stretch/>
        </p:blipFill>
        <p:spPr>
          <a:xfrm>
            <a:off x="56583" y="4613613"/>
            <a:ext cx="1773483" cy="2042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b="-3969"/>
          <a:stretch/>
        </p:blipFill>
        <p:spPr>
          <a:xfrm>
            <a:off x="1895704" y="4613613"/>
            <a:ext cx="2244387" cy="2244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00" y="1128655"/>
            <a:ext cx="2201694" cy="1463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91" y="1128656"/>
            <a:ext cx="2201694" cy="1463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63" y="1128656"/>
            <a:ext cx="2201694" cy="146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4102" y="3197499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long do I wait for the first occurrence of a Poisson event 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4102" y="3600124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time to first event is now a continuous random variable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54102" y="5506995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Exponential distribution (PDF):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54102" y="5864745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Memoryless property</a:t>
            </a:r>
            <a:endParaRPr lang="en-US" dirty="0"/>
          </a:p>
        </p:txBody>
      </p:sp>
      <p:sp>
        <p:nvSpPr>
          <p:cNvPr id="17" name="Oval Callout 16"/>
          <p:cNvSpPr/>
          <p:nvPr/>
        </p:nvSpPr>
        <p:spPr>
          <a:xfrm flipH="1">
            <a:off x="56583" y="1036720"/>
            <a:ext cx="2722079" cy="85758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EXPONENTIAL ?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33225" y="4055130"/>
            <a:ext cx="639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that first event exceed       is the same as the probability that no Poisson events will occur in     , which was </a:t>
            </a:r>
          </a:p>
          <a:p>
            <a:r>
              <a:rPr lang="en-US" dirty="0" smtClean="0"/>
              <a:t>As a result: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54102" y="5079949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CDF for X 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15" y="4172465"/>
            <a:ext cx="161226" cy="143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3" y="4457244"/>
            <a:ext cx="159803" cy="1426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062" y="4374707"/>
            <a:ext cx="490178" cy="218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79" y="5139224"/>
            <a:ext cx="2834466" cy="2793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52" y="4642476"/>
            <a:ext cx="1935672" cy="2798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52" y="5548476"/>
            <a:ext cx="2425553" cy="3612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09" y="6302104"/>
            <a:ext cx="3271619" cy="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8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09804"/>
            <a:ext cx="11846010" cy="1086948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</a:rPr>
              <a:t>Queueing theory: Poisson, Exponential and Gamma Distribution</a:t>
            </a:r>
            <a:endParaRPr lang="fr-BE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2" y="1863038"/>
            <a:ext cx="3340248" cy="2668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4" b="3524"/>
          <a:stretch/>
        </p:blipFill>
        <p:spPr>
          <a:xfrm>
            <a:off x="56583" y="4613613"/>
            <a:ext cx="1773483" cy="2042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b="-3969"/>
          <a:stretch/>
        </p:blipFill>
        <p:spPr>
          <a:xfrm>
            <a:off x="1895704" y="4613613"/>
            <a:ext cx="2244387" cy="2244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00" y="1128655"/>
            <a:ext cx="2201694" cy="1463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91" y="1128656"/>
            <a:ext cx="2201694" cy="1463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98" y="1082074"/>
            <a:ext cx="2264490" cy="146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2756" y="3233406"/>
            <a:ext cx="668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long do I wait for the 3</a:t>
            </a:r>
            <a:r>
              <a:rPr lang="en-US" baseline="30000" dirty="0" smtClean="0"/>
              <a:t>rd</a:t>
            </a:r>
            <a:r>
              <a:rPr lang="en-US" dirty="0" smtClean="0"/>
              <a:t> or n</a:t>
            </a:r>
            <a:r>
              <a:rPr lang="en-US" baseline="30000" dirty="0" smtClean="0"/>
              <a:t>th</a:t>
            </a:r>
            <a:r>
              <a:rPr lang="en-US" dirty="0" smtClean="0"/>
              <a:t> occurrence of a Poisson event 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62756" y="3824488"/>
            <a:ext cx="605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time is now a sum of 3 or n random variables that are </a:t>
            </a:r>
            <a:r>
              <a:rPr lang="en-US" dirty="0" err="1" smtClean="0"/>
              <a:t>iid</a:t>
            </a:r>
            <a:r>
              <a:rPr lang="en-US" dirty="0" smtClean="0"/>
              <a:t> ~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62755" y="4297601"/>
            <a:ext cx="691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 distribution = convolution product of exponential distributions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62755" y="5444284"/>
            <a:ext cx="738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Memoryless property is partially lost, ageing or wear/tear stochastic mechanisms are well accommodated for by the Gamma distribution.</a:t>
            </a:r>
            <a:endParaRPr lang="en-US" dirty="0"/>
          </a:p>
        </p:txBody>
      </p:sp>
      <p:sp>
        <p:nvSpPr>
          <p:cNvPr id="17" name="Oval Callout 16"/>
          <p:cNvSpPr/>
          <p:nvPr/>
        </p:nvSpPr>
        <p:spPr>
          <a:xfrm flipH="1">
            <a:off x="535020" y="1040860"/>
            <a:ext cx="1935805" cy="85758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GAMMA ?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85" y="3886448"/>
            <a:ext cx="1489472" cy="2899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38" y="6135527"/>
            <a:ext cx="5860443" cy="521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38" y="4857953"/>
            <a:ext cx="3049143" cy="368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51" y="1270510"/>
            <a:ext cx="2201694" cy="14632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62" y="1259274"/>
            <a:ext cx="2201694" cy="14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09804"/>
            <a:ext cx="11846010" cy="1086948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</a:rPr>
              <a:t>Queueing theory: Poisson, Exponential and Gamma Distribution</a:t>
            </a:r>
            <a:endParaRPr lang="fr-BE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2" y="3403447"/>
            <a:ext cx="1361582" cy="1087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4" b="3524"/>
          <a:stretch/>
        </p:blipFill>
        <p:spPr>
          <a:xfrm>
            <a:off x="56583" y="4613613"/>
            <a:ext cx="1773483" cy="2042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b="-3969"/>
          <a:stretch/>
        </p:blipFill>
        <p:spPr>
          <a:xfrm>
            <a:off x="1895704" y="4613613"/>
            <a:ext cx="2244387" cy="2244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57" y="1106032"/>
            <a:ext cx="921775" cy="612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1128654"/>
            <a:ext cx="921773" cy="612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23" y="1128655"/>
            <a:ext cx="921773" cy="6125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6889" y="2914628"/>
            <a:ext cx="668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the colored cars by the 51 different charged </a:t>
            </a:r>
            <a:r>
              <a:rPr lang="en-US" dirty="0" err="1" smtClean="0"/>
              <a:t>tRNAs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4102" y="3337341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total decoding time on a given codon?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54102" y="3879357"/>
            <a:ext cx="63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61 Gamma distributions for the 61 codons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54102" y="2491915"/>
            <a:ext cx="668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the sitting man by a ribosome sitting on a codon…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5" y="843625"/>
            <a:ext cx="3691014" cy="1710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08" y="782355"/>
            <a:ext cx="3604367" cy="16707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23" y="823709"/>
            <a:ext cx="3714450" cy="17217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" y="1985719"/>
            <a:ext cx="3162136" cy="26421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02" y="4390539"/>
            <a:ext cx="3285247" cy="23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3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0478" y="2489515"/>
            <a:ext cx="10651043" cy="1264441"/>
            <a:chOff x="19397" y="6662"/>
            <a:chExt cx="10651043" cy="2312841"/>
          </a:xfrm>
        </p:grpSpPr>
        <p:sp>
          <p:nvSpPr>
            <p:cNvPr id="3" name="Rounded Rectangle 2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 1"/>
            <p:cNvSpPr txBox="1"/>
            <p:nvPr/>
          </p:nvSpPr>
          <p:spPr>
            <a:xfrm>
              <a:off x="87138" y="74403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Do ribosomes and </a:t>
              </a:r>
              <a:r>
                <a:rPr lang="en-US" sz="3200" b="0" i="0" kern="12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tRNAs</a:t>
              </a:r>
              <a:r>
                <a:rPr lang="en-US" sz="32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really play Gamma distributed dice?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2736" y="661386"/>
            <a:ext cx="10651043" cy="1264441"/>
            <a:chOff x="19397" y="6662"/>
            <a:chExt cx="10651043" cy="2312841"/>
          </a:xfrm>
        </p:grpSpPr>
        <p:sp>
          <p:nvSpPr>
            <p:cNvPr id="7" name="Rounded Rectangle 6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 2"/>
            <p:cNvSpPr txBox="1"/>
            <p:nvPr/>
          </p:nvSpPr>
          <p:spPr>
            <a:xfrm>
              <a:off x="87138" y="74403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Come on... Are you kidding ?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8219" y="4320661"/>
            <a:ext cx="10651043" cy="1264441"/>
            <a:chOff x="19397" y="6662"/>
            <a:chExt cx="10651043" cy="2312841"/>
          </a:xfrm>
        </p:grpSpPr>
        <p:sp>
          <p:nvSpPr>
            <p:cNvPr id="10" name="Rounded Rectangle 9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 3"/>
            <p:cNvSpPr txBox="1"/>
            <p:nvPr/>
          </p:nvSpPr>
          <p:spPr>
            <a:xfrm>
              <a:off x="87138" y="74403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Let’s check with </a:t>
              </a:r>
              <a:r>
                <a:rPr lang="en-US" sz="4800" b="1" i="0" u="sng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real</a:t>
              </a:r>
              <a:r>
                <a:rPr lang="en-US" sz="32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3200" b="0" i="0" kern="12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Ribo-Seq</a:t>
              </a:r>
              <a:r>
                <a:rPr lang="en-US" sz="3200" b="0" i="0" kern="1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data...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2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92240694"/>
              </p:ext>
            </p:extLst>
          </p:nvPr>
        </p:nvGraphicFramePr>
        <p:xfrm>
          <a:off x="205260" y="1227059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5048368"/>
              </p:ext>
            </p:extLst>
          </p:nvPr>
        </p:nvGraphicFramePr>
        <p:xfrm>
          <a:off x="1497549" y="208493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3231498" y="-1393672"/>
            <a:ext cx="614917" cy="462654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02418999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0814" y="2250526"/>
            <a:ext cx="201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genes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70979" y="2238957"/>
            <a:ext cx="6037925" cy="2937753"/>
          </a:xfrm>
          <a:prstGeom prst="ellipse">
            <a:avLst/>
          </a:prstGeom>
          <a:gradFill>
            <a:gsLst>
              <a:gs pos="37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 rot="20794089">
            <a:off x="2344597" y="2010432"/>
            <a:ext cx="306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transcriptome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769248">
            <a:off x="5534093" y="3319575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rgbClr val="B96F4D"/>
                  </a:solidFill>
                </a:ln>
                <a:solidFill>
                  <a:srgbClr val="FFFFFF"/>
                </a:solidFill>
                <a:latin typeface="Palatino Linotype" panose="02040502050505030304" pitchFamily="18" charset="0"/>
              </a:rPr>
              <a:t>translatome</a:t>
            </a:r>
            <a:endParaRPr lang="en-US" sz="3200" b="1" dirty="0">
              <a:ln>
                <a:solidFill>
                  <a:srgbClr val="B96F4D"/>
                </a:solidFill>
              </a:ln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 rot="20794993">
            <a:off x="5039616" y="2842179"/>
            <a:ext cx="3286023" cy="1448629"/>
          </a:xfrm>
          <a:prstGeom prst="ellipse">
            <a:avLst/>
          </a:prstGeom>
          <a:gradFill>
            <a:gsLst>
              <a:gs pos="65000">
                <a:schemeClr val="accent2">
                  <a:shade val="50000"/>
                  <a:hueOff val="0"/>
                  <a:satOff val="0"/>
                  <a:lumOff val="0"/>
                  <a:satMod val="110000"/>
                  <a:lumMod val="100000"/>
                  <a:shade val="100000"/>
                  <a:alpha val="0"/>
                </a:schemeClr>
              </a:gs>
              <a:gs pos="97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937223">
            <a:off x="10180675" y="1887090"/>
            <a:ext cx="2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B96F4D"/>
                  </a:solidFill>
                </a:ln>
                <a:solidFill>
                  <a:srgbClr val="B16F0D"/>
                </a:solidFill>
                <a:latin typeface="Palatino Linotype" panose="02040502050505030304" pitchFamily="18" charset="0"/>
              </a:rPr>
              <a:t>proteome</a:t>
            </a:r>
            <a:endParaRPr lang="en-US" sz="3200" dirty="0">
              <a:ln>
                <a:solidFill>
                  <a:srgbClr val="B96F4D"/>
                </a:solidFill>
              </a:ln>
              <a:solidFill>
                <a:srgbClr val="B16F0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29524" y="3964222"/>
            <a:ext cx="26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NGS technology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7549" y="5823735"/>
            <a:ext cx="3850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RNA-</a:t>
            </a:r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Seq</a:t>
            </a:r>
            <a:endParaRPr lang="en-US" sz="24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(2006) bulk or (2009) single cell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3477" y="5877361"/>
            <a:ext cx="4667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Ribo-Seq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= ribosome profiling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(2009) </a:t>
            </a:r>
            <a:r>
              <a:rPr lang="en-US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Ingolia</a:t>
            </a:r>
            <a:r>
              <a:rPr lang="en-US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et al.</a:t>
            </a:r>
            <a:endParaRPr lang="en-US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9" name="Elbow Connector 28"/>
          <p:cNvCxnSpPr/>
          <p:nvPr/>
        </p:nvCxnSpPr>
        <p:spPr>
          <a:xfrm rot="16200000" flipH="1">
            <a:off x="881358" y="4275985"/>
            <a:ext cx="3304282" cy="299804"/>
          </a:xfrm>
          <a:prstGeom prst="bentConnector2">
            <a:avLst/>
          </a:prstGeom>
          <a:ln w="254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endCxn id="27" idx="1"/>
          </p:cNvCxnSpPr>
          <p:nvPr/>
        </p:nvCxnSpPr>
        <p:spPr>
          <a:xfrm rot="16200000" flipH="1">
            <a:off x="4620866" y="4774081"/>
            <a:ext cx="2298883" cy="646340"/>
          </a:xfrm>
          <a:prstGeom prst="bentConnector2">
            <a:avLst/>
          </a:prstGeom>
          <a:ln w="2540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298745468"/>
              </p:ext>
            </p:extLst>
          </p:nvPr>
        </p:nvGraphicFramePr>
        <p:xfrm>
          <a:off x="1195896" y="1822936"/>
          <a:ext cx="2537117" cy="40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</p:spTree>
    <p:extLst>
      <p:ext uri="{BB962C8B-B14F-4D97-AF65-F5344CB8AC3E}">
        <p14:creationId xmlns:p14="http://schemas.microsoft.com/office/powerpoint/2010/main" val="4261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9" grpId="0">
        <p:bldAsOne/>
      </p:bldGraphic>
      <p:bldP spid="8" grpId="0"/>
      <p:bldP spid="11" grpId="0" animBg="1"/>
      <p:bldGraphic spid="12" grpId="0">
        <p:bldAsOne/>
      </p:bldGraphic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  <p:bldP spid="25" grpId="0"/>
      <p:bldP spid="26" grpId="0"/>
      <p:bldP spid="27" grpId="0"/>
      <p:bldGraphic spid="40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09804"/>
            <a:ext cx="11846010" cy="1086948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 ribosomes and </a:t>
            </a:r>
            <a:r>
              <a:rPr lang="en-US" sz="34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tRNAs</a:t>
            </a: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really play Gamma distributed dice ?</a:t>
            </a:r>
            <a:endParaRPr lang="fr-BE" sz="3400" dirty="0">
              <a:latin typeface="+mn-lt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 txBox="1">
            <a:spLocks/>
          </p:cNvSpPr>
          <p:nvPr/>
        </p:nvSpPr>
        <p:spPr>
          <a:xfrm>
            <a:off x="127235" y="1196752"/>
            <a:ext cx="11846010" cy="59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SRA / ENA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are repositories of RNA-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seq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and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Ribo-Seq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data</a:t>
            </a:r>
            <a:endParaRPr lang="fr-BE" sz="2800" dirty="0">
              <a:latin typeface="+mn-lt"/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 txBox="1">
            <a:spLocks/>
          </p:cNvSpPr>
          <p:nvPr/>
        </p:nvSpPr>
        <p:spPr>
          <a:xfrm>
            <a:off x="6265103" y="4787554"/>
            <a:ext cx="5511565" cy="1086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SRA / ENA are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goldmines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for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bio-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informaticians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to dig in</a:t>
            </a:r>
            <a:endParaRPr lang="fr-BE" sz="2800" dirty="0">
              <a:latin typeface="+mn-lt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7" y="1788607"/>
            <a:ext cx="10854509" cy="279176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7" y="4580375"/>
            <a:ext cx="5724827" cy="21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47" y="109804"/>
            <a:ext cx="11846010" cy="1086948"/>
          </a:xfrm>
        </p:spPr>
        <p:txBody>
          <a:bodyPr>
            <a:normAutofit/>
          </a:bodyPr>
          <a:lstStyle/>
          <a:p>
            <a:pPr algn="ctr"/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 ribosomes and </a:t>
            </a:r>
            <a:r>
              <a:rPr lang="en-US" sz="3400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tRNAs</a:t>
            </a: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really play Gamma distributed dice ?</a:t>
            </a:r>
            <a:endParaRPr lang="fr-BE" sz="3400" dirty="0">
              <a:latin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03427" y="1427925"/>
            <a:ext cx="10651043" cy="856586"/>
            <a:chOff x="19397" y="6662"/>
            <a:chExt cx="10651043" cy="2312841"/>
          </a:xfrm>
        </p:grpSpPr>
        <p:sp>
          <p:nvSpPr>
            <p:cNvPr id="33" name="Rounded Rectangle 32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4 1"/>
            <p:cNvSpPr txBox="1"/>
            <p:nvPr/>
          </p:nvSpPr>
          <p:spPr>
            <a:xfrm>
              <a:off x="154878" y="109791"/>
              <a:ext cx="10515561" cy="217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Download </a:t>
              </a:r>
              <a:r>
                <a:rPr lang="en-US" sz="32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any</a:t>
              </a: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32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Ribo-Seq</a:t>
              </a: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data from ENA 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3426" y="3315155"/>
            <a:ext cx="10651043" cy="1879844"/>
            <a:chOff x="19397" y="6662"/>
            <a:chExt cx="10651043" cy="2312841"/>
          </a:xfrm>
        </p:grpSpPr>
        <p:sp>
          <p:nvSpPr>
            <p:cNvPr id="36" name="Rounded Rectangle 35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 1"/>
            <p:cNvSpPr txBox="1"/>
            <p:nvPr/>
          </p:nvSpPr>
          <p:spPr>
            <a:xfrm>
              <a:off x="87138" y="74403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For </a:t>
              </a:r>
              <a:r>
                <a:rPr lang="en-US" sz="32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any</a:t>
              </a: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given codon, what is the distribution of the number of ribosomes footprints across all </a:t>
              </a:r>
              <a:r>
                <a:rPr lang="en-US" sz="32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translatome</a:t>
              </a: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?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8908" y="2612571"/>
            <a:ext cx="10676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Ribo-Seq</a:t>
            </a:r>
            <a:r>
              <a:rPr lang="en-US" sz="2400" dirty="0" smtClean="0"/>
              <a:t> data with 160 millions reads on immortalized Human primary BJ fibroblasts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20970" y="5618703"/>
            <a:ext cx="10676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 of the 61 sense codons, let’s take AAG (K Lysine coding codon)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85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19"/>
            <a:ext cx="12192000" cy="6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17"/>
            <a:ext cx="12192000" cy="6498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18" y="3745845"/>
            <a:ext cx="3683671" cy="4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01"/>
            <a:ext cx="12192000" cy="647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8329" y="287748"/>
            <a:ext cx="10651043" cy="1879844"/>
            <a:chOff x="19397" y="6662"/>
            <a:chExt cx="10651043" cy="2312841"/>
          </a:xfrm>
        </p:grpSpPr>
        <p:sp>
          <p:nvSpPr>
            <p:cNvPr id="3" name="Rounded Rectangle 2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 1"/>
            <p:cNvSpPr txBox="1"/>
            <p:nvPr/>
          </p:nvSpPr>
          <p:spPr>
            <a:xfrm>
              <a:off x="87137" y="6662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The decoding time of a ribosome on a codon can be reasonably modelled by a Gamma distribution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20585" y="2503728"/>
            <a:ext cx="10651043" cy="1879844"/>
            <a:chOff x="19397" y="6662"/>
            <a:chExt cx="10651043" cy="2312841"/>
          </a:xfrm>
        </p:grpSpPr>
        <p:sp>
          <p:nvSpPr>
            <p:cNvPr id="6" name="Rounded Rectangle 5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 1"/>
            <p:cNvSpPr txBox="1"/>
            <p:nvPr/>
          </p:nvSpPr>
          <p:spPr>
            <a:xfrm>
              <a:off x="87137" y="76903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We will need to parametrize our model with 61 Gamma distributions for the 61 sense codons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20585" y="4719708"/>
            <a:ext cx="10651043" cy="1879844"/>
            <a:chOff x="19397" y="6662"/>
            <a:chExt cx="10651043" cy="2312841"/>
          </a:xfrm>
        </p:grpSpPr>
        <p:sp>
          <p:nvSpPr>
            <p:cNvPr id="9" name="Rounded Rectangle 8"/>
            <p:cNvSpPr/>
            <p:nvPr/>
          </p:nvSpPr>
          <p:spPr>
            <a:xfrm>
              <a:off x="19397" y="6662"/>
              <a:ext cx="10651043" cy="231284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52000">
                  <a:srgbClr val="AE5315"/>
                </a:gs>
                <a:gs pos="24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 1"/>
            <p:cNvSpPr txBox="1"/>
            <p:nvPr/>
          </p:nvSpPr>
          <p:spPr>
            <a:xfrm>
              <a:off x="87137" y="6662"/>
              <a:ext cx="10515561" cy="2177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Fit the parameters to </a:t>
              </a:r>
              <a:r>
                <a:rPr lang="en-US" sz="32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Ribo-Seq</a:t>
              </a:r>
              <a:r>
                <a:rPr lang="en-US" sz="32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data for a given species by mining from SRA or ENA repositories</a:t>
              </a:r>
              <a:endParaRPr lang="en-US" sz="3200" b="0" i="0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2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1362" y="4431322"/>
            <a:ext cx="7556361" cy="522515"/>
            <a:chOff x="-25190" y="0"/>
            <a:chExt cx="1723021" cy="588856"/>
          </a:xfrm>
        </p:grpSpPr>
        <p:sp>
          <p:nvSpPr>
            <p:cNvPr id="3" name="Rounded Rectangle 2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-25190" y="38336"/>
              <a:ext cx="1723021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>
                  <a:latin typeface="Palatino Linotype" panose="02040502050505030304" pitchFamily="18" charset="0"/>
                </a:rPr>
                <a:t>… and </a:t>
              </a:r>
              <a:r>
                <a:rPr lang="en-US" sz="2800" kern="1200" dirty="0" smtClean="0">
                  <a:latin typeface="Palatino Linotype" panose="02040502050505030304" pitchFamily="18" charset="0"/>
                </a:rPr>
                <a:t>multiple TASEPs extension</a:t>
              </a:r>
              <a:endParaRPr lang="en-US" sz="2800" kern="1200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11016" y="2833635"/>
            <a:ext cx="11565652" cy="683288"/>
          </a:xfrm>
          <a:prstGeom prst="roundRect">
            <a:avLst>
              <a:gd name="adj" fmla="val 2110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dirty="0">
                <a:latin typeface="Palatino Linotype" panose="02040502050505030304" pitchFamily="18" charset="0"/>
              </a:rPr>
              <a:t>	</a:t>
            </a:r>
            <a:r>
              <a:rPr lang="en-US" sz="2800" dirty="0" smtClean="0">
                <a:latin typeface="Palatino Linotype" panose="02040502050505030304" pitchFamily="18" charset="0"/>
              </a:rPr>
              <a:t>PART 2 : TASEP: Totally Asymmetric Simple Exclusion Process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65125"/>
            <a:ext cx="10791825" cy="1325563"/>
          </a:xfrm>
        </p:spPr>
        <p:txBody>
          <a:bodyPr/>
          <a:lstStyle/>
          <a:p>
            <a:r>
              <a:rPr lang="en-US" dirty="0" smtClean="0"/>
              <a:t>Why a model of protein synthesis (elongation)?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178" y="1690688"/>
            <a:ext cx="1109415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Predict protein differential expression level </a:t>
            </a:r>
            <a:r>
              <a:rPr lang="en-US" b="1" dirty="0" smtClean="0"/>
              <a:t>beyond RNA-</a:t>
            </a:r>
            <a:r>
              <a:rPr lang="en-US" b="1" dirty="0" err="1" smtClean="0"/>
              <a:t>Seq</a:t>
            </a:r>
            <a:endParaRPr lang="en-US" b="1" dirty="0" smtClean="0"/>
          </a:p>
          <a:p>
            <a:r>
              <a:rPr lang="en-US" dirty="0" smtClean="0"/>
              <a:t>Shed light on ribosomes </a:t>
            </a:r>
            <a:r>
              <a:rPr lang="en-US" b="1" dirty="0" smtClean="0"/>
              <a:t>role in translational control</a:t>
            </a:r>
          </a:p>
          <a:p>
            <a:r>
              <a:rPr lang="en-US" dirty="0" smtClean="0"/>
              <a:t>Provide insight in the </a:t>
            </a:r>
            <a:r>
              <a:rPr lang="en-US" b="1" dirty="0" smtClean="0"/>
              <a:t>interplay</a:t>
            </a:r>
            <a:r>
              <a:rPr lang="en-US" dirty="0" smtClean="0"/>
              <a:t> between </a:t>
            </a:r>
            <a:r>
              <a:rPr lang="en-US" b="1" dirty="0" err="1" smtClean="0"/>
              <a:t>tRNA</a:t>
            </a:r>
            <a:r>
              <a:rPr lang="en-US" dirty="0" smtClean="0"/>
              <a:t> relative abundance, </a:t>
            </a:r>
            <a:r>
              <a:rPr lang="en-US" b="1" dirty="0" smtClean="0"/>
              <a:t>codon usage </a:t>
            </a:r>
            <a:r>
              <a:rPr lang="en-US" dirty="0" smtClean="0"/>
              <a:t>and other factors (functions of second genetic code)</a:t>
            </a:r>
          </a:p>
          <a:p>
            <a:r>
              <a:rPr lang="en-US" dirty="0" smtClean="0"/>
              <a:t>Help understand, interpret and predict </a:t>
            </a:r>
            <a:r>
              <a:rPr lang="en-US" b="1" dirty="0" err="1" smtClean="0"/>
              <a:t>Ribo-Seq</a:t>
            </a:r>
            <a:r>
              <a:rPr lang="en-US" dirty="0" smtClean="0"/>
              <a:t> results</a:t>
            </a:r>
          </a:p>
          <a:p>
            <a:r>
              <a:rPr lang="en-US" dirty="0" smtClean="0"/>
              <a:t>Help understand what are the determinants of </a:t>
            </a:r>
            <a:r>
              <a:rPr lang="en-US" b="1" dirty="0" smtClean="0"/>
              <a:t>pausing and stalling</a:t>
            </a:r>
          </a:p>
          <a:p>
            <a:r>
              <a:rPr lang="en-US" dirty="0" smtClean="0"/>
              <a:t>Help investigate association between pausing and proper protein </a:t>
            </a:r>
            <a:r>
              <a:rPr lang="en-US" b="1" dirty="0" smtClean="0"/>
              <a:t>folding</a:t>
            </a:r>
            <a:r>
              <a:rPr lang="en-US" dirty="0" smtClean="0"/>
              <a:t> or </a:t>
            </a:r>
            <a:r>
              <a:rPr lang="en-US" b="1" dirty="0" smtClean="0"/>
              <a:t>aggregation</a:t>
            </a:r>
            <a:r>
              <a:rPr lang="en-US" dirty="0" smtClean="0"/>
              <a:t> propensity </a:t>
            </a:r>
          </a:p>
          <a:p>
            <a:r>
              <a:rPr lang="en-US" dirty="0" smtClean="0"/>
              <a:t>Provide new approaches to data-mine and bio-</a:t>
            </a:r>
            <a:r>
              <a:rPr lang="en-US" dirty="0" err="1" smtClean="0"/>
              <a:t>informatically</a:t>
            </a:r>
            <a:r>
              <a:rPr lang="en-US" dirty="0" smtClean="0"/>
              <a:t> track the impact of translational constraints on codon usage or codon ordering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170" y="2700759"/>
            <a:ext cx="11695230" cy="971807"/>
            <a:chOff x="-25190" y="0"/>
            <a:chExt cx="1723021" cy="588856"/>
          </a:xfrm>
        </p:grpSpPr>
        <p:sp>
          <p:nvSpPr>
            <p:cNvPr id="3" name="Rounded Rectangle 2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-25190" y="38336"/>
              <a:ext cx="1723021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Palatino Linotype" panose="02040502050505030304" pitchFamily="18" charset="0"/>
                </a:rPr>
                <a:t>Open boundaries transport model on 1D-lattice</a:t>
              </a:r>
              <a:endParaRPr lang="en-US" sz="2800" kern="1200" dirty="0"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6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5322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32126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62939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8238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3867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9417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84" y="982560"/>
            <a:ext cx="935962" cy="2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92240694"/>
              </p:ext>
            </p:extLst>
          </p:nvPr>
        </p:nvGraphicFramePr>
        <p:xfrm>
          <a:off x="205260" y="1227059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5048368"/>
              </p:ext>
            </p:extLst>
          </p:nvPr>
        </p:nvGraphicFramePr>
        <p:xfrm>
          <a:off x="1497549" y="208493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3231498" y="-1393672"/>
            <a:ext cx="614917" cy="462654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02418999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0814" y="2250526"/>
            <a:ext cx="201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genes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571894895"/>
              </p:ext>
            </p:extLst>
          </p:nvPr>
        </p:nvGraphicFramePr>
        <p:xfrm>
          <a:off x="9971942" y="220873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182731005"/>
              </p:ext>
            </p:extLst>
          </p:nvPr>
        </p:nvGraphicFramePr>
        <p:xfrm>
          <a:off x="1195896" y="1822936"/>
          <a:ext cx="2537117" cy="40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pic>
        <p:nvPicPr>
          <p:cNvPr id="33" name="Image 6">
            <a:extLst>
              <a:ext uri="{FF2B5EF4-FFF2-40B4-BE49-F238E27FC236}">
                <a16:creationId xmlns:a16="http://schemas.microsoft.com/office/drawing/2014/main" id="{AD36BC2F-7B65-4C68-96CA-DB8372121C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0" y="2934559"/>
            <a:ext cx="6718741" cy="3862464"/>
          </a:xfrm>
          <a:prstGeom prst="rect">
            <a:avLst/>
          </a:prstGeom>
        </p:spPr>
      </p:pic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4097518657"/>
              </p:ext>
            </p:extLst>
          </p:nvPr>
        </p:nvGraphicFramePr>
        <p:xfrm>
          <a:off x="3993451" y="277374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9" grpId="0">
        <p:bldAsOne/>
      </p:bldGraphic>
      <p:bldP spid="8" grpId="0"/>
      <p:bldP spid="11" grpId="0" animBg="1"/>
      <p:bldGraphic spid="12" grpId="0">
        <p:bldAsOne/>
      </p:bldGraphic>
      <p:bldP spid="13" grpId="0" animBg="1"/>
      <p:bldP spid="14" grpId="0"/>
      <p:bldGraphic spid="36" grpId="0">
        <p:bldAsOne/>
      </p:bldGraphic>
      <p:bldGraphic spid="40" grpId="0">
        <p:bldAsOne/>
      </p:bldGraphic>
      <p:bldGraphic spid="41" grpId="0">
        <p:bldAsOne/>
      </p:bldGraphic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84" y="982560"/>
            <a:ext cx="935962" cy="227442"/>
          </a:xfrm>
          <a:prstGeom prst="rect">
            <a:avLst/>
          </a:prstGeom>
        </p:spPr>
      </p:pic>
      <p:graphicFrame>
        <p:nvGraphicFramePr>
          <p:cNvPr id="41" name="Diagram 40"/>
          <p:cNvGraphicFramePr/>
          <p:nvPr>
            <p:extLst/>
          </p:nvPr>
        </p:nvGraphicFramePr>
        <p:xfrm>
          <a:off x="4431599" y="3578327"/>
          <a:ext cx="2745247" cy="47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Elbow Connector 42"/>
          <p:cNvCxnSpPr/>
          <p:nvPr/>
        </p:nvCxnSpPr>
        <p:spPr>
          <a:xfrm rot="10800000">
            <a:off x="326353" y="2222458"/>
            <a:ext cx="3878593" cy="1544416"/>
          </a:xfrm>
          <a:prstGeom prst="bentConnector3">
            <a:avLst>
              <a:gd name="adj1" fmla="val 105894"/>
            </a:avLst>
          </a:prstGeom>
          <a:ln w="28575">
            <a:solidFill>
              <a:schemeClr val="bg1">
                <a:lumMod val="50000"/>
                <a:alpha val="50000"/>
              </a:schemeClr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flipV="1">
            <a:off x="7341946" y="2156174"/>
            <a:ext cx="4549420" cy="1610701"/>
          </a:xfrm>
          <a:prstGeom prst="bentConnector3">
            <a:avLst>
              <a:gd name="adj1" fmla="val 104839"/>
            </a:avLst>
          </a:prstGeom>
          <a:ln w="28575">
            <a:solidFill>
              <a:schemeClr val="bg1">
                <a:lumMod val="50000"/>
                <a:alpha val="50000"/>
              </a:schemeClr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4440" y="296701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3" name="Oval 1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8565" y="3563368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84" y="982560"/>
            <a:ext cx="935962" cy="227442"/>
          </a:xfrm>
          <a:prstGeom prst="rect">
            <a:avLst/>
          </a:prstGeom>
        </p:spPr>
      </p:pic>
      <p:graphicFrame>
        <p:nvGraphicFramePr>
          <p:cNvPr id="41" name="Diagram 40"/>
          <p:cNvGraphicFramePr/>
          <p:nvPr>
            <p:extLst/>
          </p:nvPr>
        </p:nvGraphicFramePr>
        <p:xfrm>
          <a:off x="4431599" y="3578327"/>
          <a:ext cx="2745247" cy="47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Elbow Connector 42"/>
          <p:cNvCxnSpPr/>
          <p:nvPr/>
        </p:nvCxnSpPr>
        <p:spPr>
          <a:xfrm rot="10800000">
            <a:off x="326353" y="2222458"/>
            <a:ext cx="3878593" cy="1544416"/>
          </a:xfrm>
          <a:prstGeom prst="bentConnector3">
            <a:avLst>
              <a:gd name="adj1" fmla="val 105894"/>
            </a:avLst>
          </a:prstGeom>
          <a:ln w="28575">
            <a:solidFill>
              <a:schemeClr val="bg1">
                <a:lumMod val="50000"/>
                <a:alpha val="50000"/>
              </a:schemeClr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flipH="1">
            <a:off x="7299028" y="2167460"/>
            <a:ext cx="4548529" cy="1640395"/>
          </a:xfrm>
          <a:prstGeom prst="bentConnector3">
            <a:avLst>
              <a:gd name="adj1" fmla="val -5026"/>
            </a:avLst>
          </a:prstGeom>
          <a:ln w="28575">
            <a:solidFill>
              <a:schemeClr val="bg1">
                <a:lumMod val="50000"/>
                <a:alpha val="50000"/>
              </a:schemeClr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0922002" y="3889854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0" name="Oval 3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64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2958" y="288209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3" name="Oval 1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urved Left Arrow 65"/>
          <p:cNvSpPr/>
          <p:nvPr/>
        </p:nvSpPr>
        <p:spPr>
          <a:xfrm rot="14558219">
            <a:off x="349992" y="1124838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915201"/>
            <a:ext cx="3324757" cy="29902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857515" y="3959469"/>
            <a:ext cx="730812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Particles may move from left to right only. There is no way back</a:t>
            </a:r>
            <a:endParaRPr 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3" name="Notched Right Arrow 82"/>
          <p:cNvSpPr/>
          <p:nvPr/>
        </p:nvSpPr>
        <p:spPr>
          <a:xfrm>
            <a:off x="3022616" y="5260622"/>
            <a:ext cx="2942159" cy="575734"/>
          </a:xfrm>
          <a:prstGeom prst="notchedRightArrow">
            <a:avLst>
              <a:gd name="adj1" fmla="val 50000"/>
              <a:gd name="adj2" fmla="val 130392"/>
            </a:avLst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251575" y="5260622"/>
            <a:ext cx="73081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This is … </a:t>
            </a:r>
            <a:r>
              <a:rPr lang="en-US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totally asymmetric</a:t>
            </a:r>
            <a:endParaRPr lang="en-US" sz="28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2958" y="2882093"/>
            <a:ext cx="575736" cy="508003"/>
            <a:chOff x="1191879" y="3047998"/>
            <a:chExt cx="575736" cy="508003"/>
          </a:xfrm>
          <a:solidFill>
            <a:srgbClr val="B96F4D">
              <a:alpha val="0"/>
            </a:srgbClr>
          </a:solidFill>
        </p:grpSpPr>
        <p:sp>
          <p:nvSpPr>
            <p:cNvPr id="13" name="Oval 1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915201"/>
            <a:ext cx="3324757" cy="29902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243205" y="163027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38" name="Oval 3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20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243205" y="163027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38" name="Oval 3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70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243205" y="163027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38" name="Oval 3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6200000">
            <a:off x="1698436" y="443690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81" y="889505"/>
            <a:ext cx="3306802" cy="40393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59746" y="4349070"/>
            <a:ext cx="9278268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Hopping allowed from site </a:t>
            </a:r>
            <a:r>
              <a:rPr lang="en-US" sz="28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en-US" sz="28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i+1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if site </a:t>
            </a:r>
            <a:r>
              <a:rPr lang="en-US" sz="28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i+1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is empty</a:t>
            </a:r>
            <a:endParaRPr 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243205" y="163027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38" name="Oval 3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6200000">
            <a:off x="1698436" y="443690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>
                <a:alpha val="5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20" y="835732"/>
            <a:ext cx="2078991" cy="39942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197116" y="1610586"/>
            <a:ext cx="575736" cy="508003"/>
            <a:chOff x="1191879" y="3047998"/>
            <a:chExt cx="575736" cy="508003"/>
          </a:xfrm>
          <a:solidFill>
            <a:srgbClr val="FF0000"/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807531" y="4349070"/>
            <a:ext cx="772311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No hopping from </a:t>
            </a:r>
            <a:r>
              <a:rPr lang="en-US" sz="28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en-US" sz="28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i+1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if site </a:t>
            </a:r>
            <a:r>
              <a:rPr lang="en-US" sz="28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i+1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is not empty</a:t>
            </a:r>
            <a:endParaRPr 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3022616" y="5260622"/>
            <a:ext cx="2942159" cy="575734"/>
          </a:xfrm>
          <a:prstGeom prst="notchedRightArrow">
            <a:avLst>
              <a:gd name="adj1" fmla="val 50000"/>
              <a:gd name="adj2" fmla="val 130392"/>
            </a:avLst>
          </a:prstGeom>
          <a:solidFill>
            <a:srgbClr val="FF0000">
              <a:alpha val="4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251575" y="5260622"/>
            <a:ext cx="73081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This is called the </a:t>
            </a:r>
            <a:r>
              <a:rPr lang="en-US" sz="28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simple exclusion</a:t>
            </a:r>
            <a:endParaRPr lang="en-US" sz="28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9" y="630163"/>
            <a:ext cx="3094619" cy="331566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10177" y="5992730"/>
            <a:ext cx="112232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Real ribosomes have an extended footprint on the ‘lattice’</a:t>
            </a:r>
            <a:endParaRPr lang="en-US" sz="2800" b="1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4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14" grpId="0" animBg="1"/>
      <p:bldP spid="45" grpId="0"/>
      <p:bldP spid="4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243205" y="1630273"/>
            <a:ext cx="575736" cy="508003"/>
            <a:chOff x="1191879" y="3047998"/>
            <a:chExt cx="575736" cy="508003"/>
          </a:xfrm>
          <a:solidFill>
            <a:srgbClr val="B96F4D">
              <a:alpha val="0"/>
            </a:srgbClr>
          </a:solidFill>
        </p:grpSpPr>
        <p:sp>
          <p:nvSpPr>
            <p:cNvPr id="38" name="Oval 3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6200000">
            <a:off x="1698436" y="443690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81" y="889505"/>
            <a:ext cx="3306802" cy="40393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197116" y="161058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82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197116" y="161058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5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197116" y="161058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42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02418999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571894895"/>
              </p:ext>
            </p:extLst>
          </p:nvPr>
        </p:nvGraphicFramePr>
        <p:xfrm>
          <a:off x="9971942" y="220873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8" name="Image 6">
            <a:extLst>
              <a:ext uri="{FF2B5EF4-FFF2-40B4-BE49-F238E27FC236}">
                <a16:creationId xmlns:a16="http://schemas.microsoft.com/office/drawing/2014/main" id="{AD36BC2F-7B65-4C68-96CA-DB8372121C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0" y="2934559"/>
            <a:ext cx="6718741" cy="3862464"/>
          </a:xfrm>
          <a:prstGeom prst="rect">
            <a:avLst/>
          </a:prstGeom>
        </p:spPr>
      </p:pic>
      <p:pic>
        <p:nvPicPr>
          <p:cNvPr id="30" name="Image 10">
            <a:extLst>
              <a:ext uri="{FF2B5EF4-FFF2-40B4-BE49-F238E27FC236}">
                <a16:creationId xmlns:a16="http://schemas.microsoft.com/office/drawing/2014/main" id="{5C566BFE-0647-441B-AE45-303A2D7023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30" y="787901"/>
            <a:ext cx="2947107" cy="3375509"/>
          </a:xfrm>
          <a:prstGeom prst="rect">
            <a:avLst/>
          </a:prstGeom>
        </p:spPr>
      </p:pic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239804593"/>
              </p:ext>
            </p:extLst>
          </p:nvPr>
        </p:nvGraphicFramePr>
        <p:xfrm>
          <a:off x="8753995" y="997106"/>
          <a:ext cx="1755541" cy="48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3185281305"/>
              </p:ext>
            </p:extLst>
          </p:nvPr>
        </p:nvGraphicFramePr>
        <p:xfrm>
          <a:off x="3993451" y="277374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</p:spTree>
    <p:extLst>
      <p:ext uri="{BB962C8B-B14F-4D97-AF65-F5344CB8AC3E}">
        <p14:creationId xmlns:p14="http://schemas.microsoft.com/office/powerpoint/2010/main" val="28448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8" grpId="0"/>
      <p:bldGraphic spid="12" grpId="0">
        <p:bldAsOne/>
      </p:bldGraphic>
      <p:bldP spid="13" grpId="0" animBg="1"/>
      <p:bldP spid="18" grpId="0" animBg="1"/>
      <p:bldGraphic spid="36" grpId="0">
        <p:bldAsOne/>
      </p:bldGraphic>
      <p:bldGraphic spid="35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306262" y="1590608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6200000">
            <a:off x="6724073" y="442977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306262" y="1590608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6200000">
            <a:off x="6724073" y="442977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sp>
        <p:nvSpPr>
          <p:cNvPr id="38" name="Curved Left Arrow 37"/>
          <p:cNvSpPr/>
          <p:nvPr/>
        </p:nvSpPr>
        <p:spPr>
          <a:xfrm rot="14558219">
            <a:off x="349992" y="1124838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915201"/>
            <a:ext cx="3324757" cy="2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176" y="3602095"/>
            <a:ext cx="575736" cy="508003"/>
            <a:chOff x="1191879" y="3047998"/>
            <a:chExt cx="575736" cy="508003"/>
          </a:xfrm>
          <a:solidFill>
            <a:srgbClr val="B96F4D">
              <a:alpha val="0"/>
            </a:srgbClr>
          </a:solidFill>
        </p:grpSpPr>
        <p:sp>
          <p:nvSpPr>
            <p:cNvPr id="20" name="Oval 1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306262" y="1590608"/>
            <a:ext cx="575736" cy="508003"/>
            <a:chOff x="1191879" y="3047998"/>
            <a:chExt cx="575736" cy="508003"/>
          </a:xfrm>
          <a:solidFill>
            <a:srgbClr val="B96F4D">
              <a:alpha val="0"/>
            </a:srgbClr>
          </a:solidFill>
        </p:grpSpPr>
        <p:sp>
          <p:nvSpPr>
            <p:cNvPr id="42" name="Oval 4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6200000">
            <a:off x="6724073" y="442977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915201"/>
            <a:ext cx="3324757" cy="29902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7137" y="1618295"/>
            <a:ext cx="575736" cy="508003"/>
            <a:chOff x="1191879" y="3047998"/>
            <a:chExt cx="575736" cy="508003"/>
          </a:xfrm>
          <a:solidFill>
            <a:srgbClr val="B96F4D">
              <a:alpha val="63000"/>
            </a:srgbClr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32137" y="1596247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7" name="Oval 4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Curved Left Arrow 37"/>
          <p:cNvSpPr/>
          <p:nvPr/>
        </p:nvSpPr>
        <p:spPr>
          <a:xfrm rot="14558219">
            <a:off x="349992" y="1124838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915201"/>
            <a:ext cx="3324757" cy="29902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7137" y="16182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32137" y="1596247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7" name="Oval 4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18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204170" y="159569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477497" y="154093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7" name="Oval 4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7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204170" y="159569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477497" y="154093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7" name="Oval 4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9800212">
            <a:off x="11191821" y="1523971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30" y="3390096"/>
            <a:ext cx="3157529" cy="4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204170" y="159569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477497" y="1540932"/>
            <a:ext cx="575736" cy="508003"/>
            <a:chOff x="1191879" y="3047998"/>
            <a:chExt cx="575736" cy="508003"/>
          </a:xfrm>
          <a:solidFill>
            <a:srgbClr val="B96F4D">
              <a:alpha val="0"/>
            </a:srgbClr>
          </a:solidFill>
        </p:grpSpPr>
        <p:sp>
          <p:nvSpPr>
            <p:cNvPr id="47" name="Oval 4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urved Left Arrow 33"/>
          <p:cNvSpPr/>
          <p:nvPr/>
        </p:nvSpPr>
        <p:spPr>
          <a:xfrm rot="19800212">
            <a:off x="11191821" y="1523971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30" y="3390096"/>
            <a:ext cx="3157529" cy="40390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010786" y="391157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1" name="Oval 4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73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77244" y="408942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7" name="Oval 16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75" y="784782"/>
            <a:ext cx="3306802" cy="40393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204170" y="159569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010786" y="391157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1" name="Oval 4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32800" y="4628434"/>
            <a:ext cx="3376016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 particle has proceeded through all sites</a:t>
            </a:r>
            <a:endParaRPr 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on 1"/>
          <p:cNvSpPr/>
          <p:nvPr/>
        </p:nvSpPr>
        <p:spPr>
          <a:xfrm rot="16200000">
            <a:off x="2319866" y="1766714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oon 2"/>
          <p:cNvSpPr/>
          <p:nvPr/>
        </p:nvSpPr>
        <p:spPr>
          <a:xfrm rot="16200000">
            <a:off x="3287902" y="1766712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16200000">
            <a:off x="10596030" y="172155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rot="16200000">
            <a:off x="1349024" y="178364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 rot="16200000">
            <a:off x="4305310" y="1766711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5360819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6395161" y="176671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7450670" y="1777999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8527346" y="1766710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9561688" y="1732843"/>
            <a:ext cx="338670" cy="869242"/>
          </a:xfrm>
          <a:prstGeom prst="mo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transport model on a 1D lattice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2958" y="288209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3" name="Oval 1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0397" y="4244612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87034" y="1408390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urved Left Arrow 65"/>
          <p:cNvSpPr/>
          <p:nvPr/>
        </p:nvSpPr>
        <p:spPr>
          <a:xfrm rot="14558219">
            <a:off x="349992" y="1124838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" y="915201"/>
            <a:ext cx="3324757" cy="29902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60" y="3074004"/>
            <a:ext cx="3157529" cy="403909"/>
          </a:xfrm>
          <a:prstGeom prst="rect">
            <a:avLst/>
          </a:prstGeom>
        </p:spPr>
      </p:pic>
      <p:sp>
        <p:nvSpPr>
          <p:cNvPr id="77" name="Curved Left Arrow 76"/>
          <p:cNvSpPr/>
          <p:nvPr/>
        </p:nvSpPr>
        <p:spPr>
          <a:xfrm rot="16200000">
            <a:off x="4618073" y="833136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Curved Left Arrow 77"/>
          <p:cNvSpPr/>
          <p:nvPr/>
        </p:nvSpPr>
        <p:spPr>
          <a:xfrm rot="19800212">
            <a:off x="11191821" y="1523971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90" y="910894"/>
            <a:ext cx="3306802" cy="40393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198835" y="1663948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1" name="Oval 4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493054" y="156063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511962" y="3627718"/>
            <a:ext cx="9985013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Homogeneous TASEP:       				      solved exactly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18359" y="4363079"/>
            <a:ext cx="9985013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Inhomogeneous TASEP:        are different	      not fully understood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18359" y="5149832"/>
            <a:ext cx="9985013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Inhomogeneous TASEP with binary disorder:  only 2       	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11962" y="5936585"/>
            <a:ext cx="9985013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Complete inhomogeneous TASEP:   all       are different      	</a:t>
            </a: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38" y="3675865"/>
            <a:ext cx="2474667" cy="35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33" y="4526934"/>
            <a:ext cx="266667" cy="2325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59" y="5264398"/>
            <a:ext cx="266667" cy="23253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2" y="6051150"/>
            <a:ext cx="266667" cy="2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47" grpId="0" animBg="1"/>
      <p:bldP spid="4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83738" y="1986839"/>
            <a:ext cx="10116248" cy="400766"/>
            <a:chOff x="1083738" y="1986839"/>
            <a:chExt cx="10116248" cy="400766"/>
          </a:xfrm>
        </p:grpSpPr>
        <p:sp>
          <p:nvSpPr>
            <p:cNvPr id="2" name="Moon 1"/>
            <p:cNvSpPr/>
            <p:nvPr/>
          </p:nvSpPr>
          <p:spPr>
            <a:xfrm rot="16200000">
              <a:off x="2319866" y="1766714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Moon 2"/>
            <p:cNvSpPr/>
            <p:nvPr/>
          </p:nvSpPr>
          <p:spPr>
            <a:xfrm rot="16200000">
              <a:off x="3287902" y="1766712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oon 3"/>
            <p:cNvSpPr/>
            <p:nvPr/>
          </p:nvSpPr>
          <p:spPr>
            <a:xfrm rot="16200000">
              <a:off x="10596030" y="172155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oon 4"/>
            <p:cNvSpPr/>
            <p:nvPr/>
          </p:nvSpPr>
          <p:spPr>
            <a:xfrm rot="16200000">
              <a:off x="1349024" y="178364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oon 5"/>
            <p:cNvSpPr/>
            <p:nvPr/>
          </p:nvSpPr>
          <p:spPr>
            <a:xfrm rot="16200000">
              <a:off x="4305310" y="1766711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oon 6"/>
            <p:cNvSpPr/>
            <p:nvPr/>
          </p:nvSpPr>
          <p:spPr>
            <a:xfrm rot="16200000">
              <a:off x="5360819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oon 7"/>
            <p:cNvSpPr/>
            <p:nvPr/>
          </p:nvSpPr>
          <p:spPr>
            <a:xfrm rot="16200000">
              <a:off x="6395161" y="176671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oon 8"/>
            <p:cNvSpPr/>
            <p:nvPr/>
          </p:nvSpPr>
          <p:spPr>
            <a:xfrm rot="16200000">
              <a:off x="7450670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6200000">
              <a:off x="8527346" y="1766710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16200000">
              <a:off x="9561688" y="173284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1184343" y="0"/>
            <a:ext cx="9346298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More than one TASEP … ?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2958" y="2882093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3" name="Oval 1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0802" y="387150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23" name="Oval 2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07" y="2466065"/>
            <a:ext cx="1042715" cy="31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18264" y="1394994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urved Left Arrow 65"/>
          <p:cNvSpPr/>
          <p:nvPr/>
        </p:nvSpPr>
        <p:spPr>
          <a:xfrm rot="14558219">
            <a:off x="349992" y="1124838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7" y="712406"/>
            <a:ext cx="4448216" cy="450506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5" y="767647"/>
            <a:ext cx="3317166" cy="452483"/>
          </a:xfrm>
          <a:prstGeom prst="rect">
            <a:avLst/>
          </a:prstGeom>
        </p:spPr>
      </p:pic>
      <p:sp>
        <p:nvSpPr>
          <p:cNvPr id="77" name="Curved Left Arrow 76"/>
          <p:cNvSpPr/>
          <p:nvPr/>
        </p:nvSpPr>
        <p:spPr>
          <a:xfrm rot="16200000">
            <a:off x="4618073" y="833136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Curved Left Arrow 77"/>
          <p:cNvSpPr/>
          <p:nvPr/>
        </p:nvSpPr>
        <p:spPr>
          <a:xfrm rot="19800212">
            <a:off x="11191821" y="1523971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4" name="Picture 13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02" y="1497489"/>
            <a:ext cx="3469725" cy="44317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198835" y="1663948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1" name="Oval 4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493054" y="156063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2737" y="5874035"/>
            <a:ext cx="11172431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Multiple complete inhomogeneous TASEP with infinite particle reservoir	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56782" y="3714005"/>
            <a:ext cx="11421782" cy="1558629"/>
            <a:chOff x="230397" y="1498595"/>
            <a:chExt cx="11421782" cy="1558629"/>
          </a:xfrm>
        </p:grpSpPr>
        <p:sp>
          <p:nvSpPr>
            <p:cNvPr id="51" name="Rounded Rectangle 50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196276" y="4316985"/>
            <a:ext cx="10116248" cy="400766"/>
            <a:chOff x="1083738" y="1986839"/>
            <a:chExt cx="10116248" cy="400766"/>
          </a:xfrm>
        </p:grpSpPr>
        <p:sp>
          <p:nvSpPr>
            <p:cNvPr id="57" name="Moon 56"/>
            <p:cNvSpPr/>
            <p:nvPr/>
          </p:nvSpPr>
          <p:spPr>
            <a:xfrm rot="16200000">
              <a:off x="2319866" y="1766714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Moon 57"/>
            <p:cNvSpPr/>
            <p:nvPr/>
          </p:nvSpPr>
          <p:spPr>
            <a:xfrm rot="16200000">
              <a:off x="3287902" y="1766712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oon 58"/>
            <p:cNvSpPr/>
            <p:nvPr/>
          </p:nvSpPr>
          <p:spPr>
            <a:xfrm rot="16200000">
              <a:off x="10596030" y="172155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oon 59"/>
            <p:cNvSpPr/>
            <p:nvPr/>
          </p:nvSpPr>
          <p:spPr>
            <a:xfrm rot="16200000">
              <a:off x="1349024" y="178364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oon 60"/>
            <p:cNvSpPr/>
            <p:nvPr/>
          </p:nvSpPr>
          <p:spPr>
            <a:xfrm rot="16200000">
              <a:off x="4305310" y="1766711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Moon 61"/>
            <p:cNvSpPr/>
            <p:nvPr/>
          </p:nvSpPr>
          <p:spPr>
            <a:xfrm rot="16200000">
              <a:off x="5360819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Moon 63"/>
            <p:cNvSpPr/>
            <p:nvPr/>
          </p:nvSpPr>
          <p:spPr>
            <a:xfrm rot="16200000">
              <a:off x="6395161" y="176671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oon 64"/>
            <p:cNvSpPr/>
            <p:nvPr/>
          </p:nvSpPr>
          <p:spPr>
            <a:xfrm rot="16200000">
              <a:off x="7450670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oon 66"/>
            <p:cNvSpPr/>
            <p:nvPr/>
          </p:nvSpPr>
          <p:spPr>
            <a:xfrm rot="16200000">
              <a:off x="8527346" y="1766710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Moon 67"/>
            <p:cNvSpPr/>
            <p:nvPr/>
          </p:nvSpPr>
          <p:spPr>
            <a:xfrm rot="16200000">
              <a:off x="9561688" y="173284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Curved Left Arrow 68"/>
          <p:cNvSpPr/>
          <p:nvPr/>
        </p:nvSpPr>
        <p:spPr>
          <a:xfrm rot="15014149" flipH="1">
            <a:off x="935196" y="4590735"/>
            <a:ext cx="573502" cy="132277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09211" y="3983944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71" name="Oval 7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242712" y="394306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75" name="Oval 74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555566" y="394870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82" name="Oval 8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Curved Left Arrow 83"/>
          <p:cNvSpPr/>
          <p:nvPr/>
        </p:nvSpPr>
        <p:spPr>
          <a:xfrm rot="16200000">
            <a:off x="3790516" y="3093120"/>
            <a:ext cx="648554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urved Left Arrow 84"/>
          <p:cNvSpPr/>
          <p:nvPr/>
        </p:nvSpPr>
        <p:spPr>
          <a:xfrm rot="16200000">
            <a:off x="6989505" y="3017372"/>
            <a:ext cx="648554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Curved Left Arrow 85"/>
          <p:cNvSpPr/>
          <p:nvPr/>
        </p:nvSpPr>
        <p:spPr>
          <a:xfrm rot="16200000">
            <a:off x="9091500" y="3122628"/>
            <a:ext cx="648554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25" y="5442834"/>
            <a:ext cx="1752927" cy="324674"/>
          </a:xfrm>
          <a:prstGeom prst="rect">
            <a:avLst/>
          </a:prstGeom>
        </p:spPr>
      </p:pic>
      <p:cxnSp>
        <p:nvCxnSpPr>
          <p:cNvPr id="19" name="Curved Connector 18"/>
          <p:cNvCxnSpPr>
            <a:endCxn id="33" idx="2"/>
          </p:cNvCxnSpPr>
          <p:nvPr/>
        </p:nvCxnSpPr>
        <p:spPr>
          <a:xfrm flipV="1">
            <a:off x="3467008" y="2953623"/>
            <a:ext cx="2762147" cy="2599293"/>
          </a:xfrm>
          <a:prstGeom prst="curvedConnector2">
            <a:avLst/>
          </a:prstGeom>
          <a:ln w="28575" cmpd="sng">
            <a:solidFill>
              <a:srgbClr val="FF0000"/>
            </a:solidFill>
            <a:prstDash val="sysDot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endCxn id="91" idx="1"/>
          </p:cNvCxnSpPr>
          <p:nvPr/>
        </p:nvCxnSpPr>
        <p:spPr>
          <a:xfrm>
            <a:off x="3451124" y="5554133"/>
            <a:ext cx="3313968" cy="138599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FF0000"/>
            </a:solidFill>
            <a:prstDash val="sysDot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endCxn id="51" idx="2"/>
          </p:cNvCxnSpPr>
          <p:nvPr/>
        </p:nvCxnSpPr>
        <p:spPr>
          <a:xfrm flipV="1">
            <a:off x="3451382" y="5272634"/>
            <a:ext cx="2816291" cy="281499"/>
          </a:xfrm>
          <a:prstGeom prst="curvedConnector2">
            <a:avLst/>
          </a:prstGeom>
          <a:ln w="28575" cmpd="sng">
            <a:solidFill>
              <a:srgbClr val="FF0000"/>
            </a:solidFill>
            <a:prstDash val="sysDot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6765092" y="4903150"/>
            <a:ext cx="4770065" cy="1568896"/>
            <a:chOff x="230397" y="1488328"/>
            <a:chExt cx="11421782" cy="1568896"/>
          </a:xfrm>
        </p:grpSpPr>
        <p:sp>
          <p:nvSpPr>
            <p:cNvPr id="91" name="Rounded Rectangle 90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2088233" y="1488328"/>
              <a:ext cx="7642610" cy="10264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277461" y="3057224"/>
              <a:ext cx="767232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22777" y="366515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03" name="Oval 102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30630" y="328935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06" name="Oval 105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-1054" y="543929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09" name="Oval 108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1498784" y="3232901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12" name="Oval 11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68941" y="348216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15" name="Oval 114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94928" y="4831520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18" name="Oval 11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40539" y="6204110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21" name="Oval 12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09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92240694"/>
              </p:ext>
            </p:extLst>
          </p:nvPr>
        </p:nvGraphicFramePr>
        <p:xfrm>
          <a:off x="205260" y="1227059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1685010"/>
              </p:ext>
            </p:extLst>
          </p:nvPr>
        </p:nvGraphicFramePr>
        <p:xfrm>
          <a:off x="4936148" y="1227060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943214"/>
              </p:ext>
            </p:extLst>
          </p:nvPr>
        </p:nvGraphicFramePr>
        <p:xfrm>
          <a:off x="10146931" y="1238161"/>
          <a:ext cx="169949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5048368"/>
              </p:ext>
            </p:extLst>
          </p:nvPr>
        </p:nvGraphicFramePr>
        <p:xfrm>
          <a:off x="1497549" y="208493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99924" y="2250527"/>
            <a:ext cx="23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transcripts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3231498" y="-1393672"/>
            <a:ext cx="614917" cy="462654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02418999"/>
              </p:ext>
            </p:extLst>
          </p:nvPr>
        </p:nvGraphicFramePr>
        <p:xfrm>
          <a:off x="6948348" y="264681"/>
          <a:ext cx="3268493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Curved Left Arrow 12"/>
          <p:cNvSpPr/>
          <p:nvPr/>
        </p:nvSpPr>
        <p:spPr>
          <a:xfrm rot="16200000">
            <a:off x="8214112" y="-1648364"/>
            <a:ext cx="614917" cy="5135928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0814" y="2250526"/>
            <a:ext cx="201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anose="02040502050505030304" pitchFamily="18" charset="0"/>
              </a:rPr>
              <a:t>genes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-2779"/>
          <a:stretch/>
        </p:blipFill>
        <p:spPr>
          <a:xfrm rot="20800528">
            <a:off x="8866294" y="4304217"/>
            <a:ext cx="1295400" cy="1171575"/>
          </a:xfrm>
          <a:prstGeom prst="rect">
            <a:avLst/>
          </a:prstGeom>
          <a:noFill/>
        </p:spPr>
      </p:pic>
      <p:sp>
        <p:nvSpPr>
          <p:cNvPr id="18" name="Curved Left Arrow 17"/>
          <p:cNvSpPr/>
          <p:nvPr/>
        </p:nvSpPr>
        <p:spPr>
          <a:xfrm rot="15196809" flipH="1">
            <a:off x="8589054" y="1374867"/>
            <a:ext cx="1893379" cy="5455901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gradFill>
            <a:gsLst>
              <a:gs pos="21000">
                <a:schemeClr val="bg1"/>
              </a:gs>
              <a:gs pos="62000">
                <a:schemeClr val="accent2">
                  <a:shade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3600000" scaled="0"/>
          </a:gradFill>
          <a:ln>
            <a:solidFill>
              <a:srgbClr val="B96F4D">
                <a:alpha val="7000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571894895"/>
              </p:ext>
            </p:extLst>
          </p:nvPr>
        </p:nvGraphicFramePr>
        <p:xfrm>
          <a:off x="9971942" y="220873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182731005"/>
              </p:ext>
            </p:extLst>
          </p:nvPr>
        </p:nvGraphicFramePr>
        <p:xfrm>
          <a:off x="1195896" y="1822936"/>
          <a:ext cx="2537117" cy="40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pic>
        <p:nvPicPr>
          <p:cNvPr id="28" name="Image 6">
            <a:extLst>
              <a:ext uri="{FF2B5EF4-FFF2-40B4-BE49-F238E27FC236}">
                <a16:creationId xmlns:a16="http://schemas.microsoft.com/office/drawing/2014/main" id="{AD36BC2F-7B65-4C68-96CA-DB8372121C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0" y="2934559"/>
            <a:ext cx="6718741" cy="3862464"/>
          </a:xfrm>
          <a:prstGeom prst="rect">
            <a:avLst/>
          </a:prstGeom>
        </p:spPr>
      </p:pic>
      <p:pic>
        <p:nvPicPr>
          <p:cNvPr id="30" name="Image 10">
            <a:extLst>
              <a:ext uri="{FF2B5EF4-FFF2-40B4-BE49-F238E27FC236}">
                <a16:creationId xmlns:a16="http://schemas.microsoft.com/office/drawing/2014/main" id="{5C566BFE-0647-441B-AE45-303A2D7023D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30" y="787901"/>
            <a:ext cx="2947107" cy="3375509"/>
          </a:xfrm>
          <a:prstGeom prst="rect">
            <a:avLst/>
          </a:prstGeom>
        </p:spPr>
      </p:pic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239804593"/>
              </p:ext>
            </p:extLst>
          </p:nvPr>
        </p:nvGraphicFramePr>
        <p:xfrm>
          <a:off x="8753995" y="997106"/>
          <a:ext cx="1755541" cy="48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3185281305"/>
              </p:ext>
            </p:extLst>
          </p:nvPr>
        </p:nvGraphicFramePr>
        <p:xfrm>
          <a:off x="3993451" y="2773746"/>
          <a:ext cx="2049468" cy="405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5" r:lo="rId46" r:qs="rId47" r:cs="rId48"/>
          </a:graphicData>
        </a:graphic>
      </p:graphicFrame>
    </p:spTree>
    <p:extLst>
      <p:ext uri="{BB962C8B-B14F-4D97-AF65-F5344CB8AC3E}">
        <p14:creationId xmlns:p14="http://schemas.microsoft.com/office/powerpoint/2010/main" val="19724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9" grpId="0">
        <p:bldAsOne/>
      </p:bldGraphic>
      <p:bldGraphic spid="9" grpId="1">
        <p:bldAsOne/>
      </p:bldGraphic>
      <p:bldP spid="8" grpId="0"/>
      <p:bldP spid="11" grpId="0" animBg="1"/>
      <p:bldGraphic spid="12" grpId="0">
        <p:bldAsOne/>
      </p:bldGraphic>
      <p:bldP spid="13" grpId="0" animBg="1"/>
      <p:bldP spid="14" grpId="0"/>
      <p:bldP spid="14" grpId="1"/>
      <p:bldP spid="18" grpId="0" animBg="1"/>
      <p:bldGraphic spid="36" grpId="0">
        <p:bldAsOne/>
      </p:bldGraphic>
      <p:bldGraphic spid="40" grpId="0">
        <p:bldAsOne/>
      </p:bldGraphic>
      <p:bldGraphic spid="40" grpId="1">
        <p:bldAsOne/>
      </p:bldGraphic>
      <p:bldGraphic spid="35" grpId="0">
        <p:bldAsOne/>
      </p:bldGraphic>
      <p:bldGraphic spid="41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83738" y="1986839"/>
            <a:ext cx="10116248" cy="400766"/>
            <a:chOff x="1083738" y="1986839"/>
            <a:chExt cx="10116248" cy="400766"/>
          </a:xfrm>
        </p:grpSpPr>
        <p:sp>
          <p:nvSpPr>
            <p:cNvPr id="2" name="Moon 1"/>
            <p:cNvSpPr/>
            <p:nvPr/>
          </p:nvSpPr>
          <p:spPr>
            <a:xfrm rot="16200000">
              <a:off x="2319866" y="1766714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Moon 2"/>
            <p:cNvSpPr/>
            <p:nvPr/>
          </p:nvSpPr>
          <p:spPr>
            <a:xfrm rot="16200000">
              <a:off x="3287902" y="1766712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oon 3"/>
            <p:cNvSpPr/>
            <p:nvPr/>
          </p:nvSpPr>
          <p:spPr>
            <a:xfrm rot="16200000">
              <a:off x="10596030" y="172155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oon 4"/>
            <p:cNvSpPr/>
            <p:nvPr/>
          </p:nvSpPr>
          <p:spPr>
            <a:xfrm rot="16200000">
              <a:off x="1349024" y="178364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oon 5"/>
            <p:cNvSpPr/>
            <p:nvPr/>
          </p:nvSpPr>
          <p:spPr>
            <a:xfrm rot="16200000">
              <a:off x="4305310" y="1766711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oon 6"/>
            <p:cNvSpPr/>
            <p:nvPr/>
          </p:nvSpPr>
          <p:spPr>
            <a:xfrm rot="16200000">
              <a:off x="5360819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oon 7"/>
            <p:cNvSpPr/>
            <p:nvPr/>
          </p:nvSpPr>
          <p:spPr>
            <a:xfrm rot="16200000">
              <a:off x="6395161" y="176671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oon 8"/>
            <p:cNvSpPr/>
            <p:nvPr/>
          </p:nvSpPr>
          <p:spPr>
            <a:xfrm rot="16200000">
              <a:off x="7450670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oon 9"/>
            <p:cNvSpPr/>
            <p:nvPr/>
          </p:nvSpPr>
          <p:spPr>
            <a:xfrm rot="16200000">
              <a:off x="8527346" y="1766710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oon 10"/>
            <p:cNvSpPr/>
            <p:nvPr/>
          </p:nvSpPr>
          <p:spPr>
            <a:xfrm rot="16200000">
              <a:off x="9561688" y="173284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43" y="2540579"/>
            <a:ext cx="655238" cy="213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5" y="2534181"/>
            <a:ext cx="728914" cy="222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99" y="2540579"/>
            <a:ext cx="86092" cy="215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95" y="1054598"/>
            <a:ext cx="935962" cy="22744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18264" y="1394994"/>
            <a:ext cx="11421782" cy="1558629"/>
            <a:chOff x="230397" y="1498595"/>
            <a:chExt cx="11421782" cy="1558629"/>
          </a:xfrm>
        </p:grpSpPr>
        <p:sp>
          <p:nvSpPr>
            <p:cNvPr id="33" name="Rounded Rectangle 32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urved Left Arrow 65"/>
          <p:cNvSpPr/>
          <p:nvPr/>
        </p:nvSpPr>
        <p:spPr>
          <a:xfrm rot="14558219">
            <a:off x="349992" y="1124838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8" y="915200"/>
            <a:ext cx="3508118" cy="43065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61" y="3074003"/>
            <a:ext cx="3314991" cy="451636"/>
          </a:xfrm>
          <a:prstGeom prst="rect">
            <a:avLst/>
          </a:prstGeom>
        </p:spPr>
      </p:pic>
      <p:sp>
        <p:nvSpPr>
          <p:cNvPr id="77" name="Curved Left Arrow 76"/>
          <p:cNvSpPr/>
          <p:nvPr/>
        </p:nvSpPr>
        <p:spPr>
          <a:xfrm rot="16200000">
            <a:off x="4618073" y="833136"/>
            <a:ext cx="922621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Curved Left Arrow 77"/>
          <p:cNvSpPr/>
          <p:nvPr/>
        </p:nvSpPr>
        <p:spPr>
          <a:xfrm rot="19800212">
            <a:off x="11191821" y="1523971"/>
            <a:ext cx="922621" cy="17178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0" name="Picture 1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91" y="910894"/>
            <a:ext cx="3467571" cy="43963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198835" y="1663948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1" name="Oval 4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493054" y="1560639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44" name="Oval 43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2737" y="5874035"/>
            <a:ext cx="11172431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Multiple complete inhomogeneous TASEPs with limited pool of particles	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56782" y="3714005"/>
            <a:ext cx="11421782" cy="1558629"/>
            <a:chOff x="230397" y="1498595"/>
            <a:chExt cx="11421782" cy="1558629"/>
          </a:xfrm>
        </p:grpSpPr>
        <p:sp>
          <p:nvSpPr>
            <p:cNvPr id="51" name="Rounded Rectangle 50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057437" y="1498595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97664" y="3057224"/>
              <a:ext cx="9767701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196276" y="4316985"/>
            <a:ext cx="10116248" cy="400766"/>
            <a:chOff x="1083738" y="1986839"/>
            <a:chExt cx="10116248" cy="400766"/>
          </a:xfrm>
        </p:grpSpPr>
        <p:sp>
          <p:nvSpPr>
            <p:cNvPr id="57" name="Moon 56"/>
            <p:cNvSpPr/>
            <p:nvPr/>
          </p:nvSpPr>
          <p:spPr>
            <a:xfrm rot="16200000">
              <a:off x="2319866" y="1766714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Moon 57"/>
            <p:cNvSpPr/>
            <p:nvPr/>
          </p:nvSpPr>
          <p:spPr>
            <a:xfrm rot="16200000">
              <a:off x="3287902" y="1766712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oon 58"/>
            <p:cNvSpPr/>
            <p:nvPr/>
          </p:nvSpPr>
          <p:spPr>
            <a:xfrm rot="16200000">
              <a:off x="10596030" y="172155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oon 59"/>
            <p:cNvSpPr/>
            <p:nvPr/>
          </p:nvSpPr>
          <p:spPr>
            <a:xfrm rot="16200000">
              <a:off x="1349024" y="178364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oon 60"/>
            <p:cNvSpPr/>
            <p:nvPr/>
          </p:nvSpPr>
          <p:spPr>
            <a:xfrm rot="16200000">
              <a:off x="4305310" y="1766711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Moon 61"/>
            <p:cNvSpPr/>
            <p:nvPr/>
          </p:nvSpPr>
          <p:spPr>
            <a:xfrm rot="16200000">
              <a:off x="5360819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Moon 63"/>
            <p:cNvSpPr/>
            <p:nvPr/>
          </p:nvSpPr>
          <p:spPr>
            <a:xfrm rot="16200000">
              <a:off x="6395161" y="176671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oon 64"/>
            <p:cNvSpPr/>
            <p:nvPr/>
          </p:nvSpPr>
          <p:spPr>
            <a:xfrm rot="16200000">
              <a:off x="7450670" y="1777999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oon 66"/>
            <p:cNvSpPr/>
            <p:nvPr/>
          </p:nvSpPr>
          <p:spPr>
            <a:xfrm rot="16200000">
              <a:off x="8527346" y="1766710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Moon 67"/>
            <p:cNvSpPr/>
            <p:nvPr/>
          </p:nvSpPr>
          <p:spPr>
            <a:xfrm rot="16200000">
              <a:off x="9561688" y="1732843"/>
              <a:ext cx="338670" cy="869242"/>
            </a:xfrm>
            <a:prstGeom prst="mo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Curved Left Arrow 68"/>
          <p:cNvSpPr/>
          <p:nvPr/>
        </p:nvSpPr>
        <p:spPr>
          <a:xfrm rot="15014149" flipH="1">
            <a:off x="935196" y="4590735"/>
            <a:ext cx="573502" cy="1322773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09211" y="3983944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71" name="Oval 70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242712" y="3943066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75" name="Oval 74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555566" y="3948705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82" name="Oval 8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Curved Left Arrow 83"/>
          <p:cNvSpPr/>
          <p:nvPr/>
        </p:nvSpPr>
        <p:spPr>
          <a:xfrm rot="16200000">
            <a:off x="3790516" y="3093120"/>
            <a:ext cx="648554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urved Left Arrow 84"/>
          <p:cNvSpPr/>
          <p:nvPr/>
        </p:nvSpPr>
        <p:spPr>
          <a:xfrm rot="16200000">
            <a:off x="6989505" y="3017372"/>
            <a:ext cx="648554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Curved Left Arrow 85"/>
          <p:cNvSpPr/>
          <p:nvPr/>
        </p:nvSpPr>
        <p:spPr>
          <a:xfrm rot="16200000">
            <a:off x="9091500" y="3122628"/>
            <a:ext cx="648554" cy="1295569"/>
          </a:xfrm>
          <a:prstGeom prst="curvedLeftArrow">
            <a:avLst>
              <a:gd name="adj1" fmla="val 12310"/>
              <a:gd name="adj2" fmla="val 52590"/>
              <a:gd name="adj3" fmla="val 31334"/>
            </a:avLst>
          </a:prstGeom>
          <a:solidFill>
            <a:srgbClr val="B96F4D">
              <a:alpha val="80000"/>
            </a:srgbClr>
          </a:solidFill>
          <a:ln>
            <a:solidFill>
              <a:srgbClr val="B96F4D">
                <a:alpha val="4706"/>
              </a:srgbClr>
            </a:solidFill>
            <a:headEnd type="stealt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25" y="5442834"/>
            <a:ext cx="1752927" cy="324674"/>
          </a:xfrm>
          <a:prstGeom prst="rect">
            <a:avLst/>
          </a:prstGeom>
        </p:spPr>
      </p:pic>
      <p:cxnSp>
        <p:nvCxnSpPr>
          <p:cNvPr id="19" name="Curved Connector 18"/>
          <p:cNvCxnSpPr>
            <a:endCxn id="33" idx="2"/>
          </p:cNvCxnSpPr>
          <p:nvPr/>
        </p:nvCxnSpPr>
        <p:spPr>
          <a:xfrm flipV="1">
            <a:off x="3467008" y="2953623"/>
            <a:ext cx="2762147" cy="2599293"/>
          </a:xfrm>
          <a:prstGeom prst="curvedConnector2">
            <a:avLst/>
          </a:prstGeom>
          <a:ln w="28575" cmpd="sng">
            <a:solidFill>
              <a:srgbClr val="FF0000"/>
            </a:solidFill>
            <a:prstDash val="sysDot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endCxn id="91" idx="1"/>
          </p:cNvCxnSpPr>
          <p:nvPr/>
        </p:nvCxnSpPr>
        <p:spPr>
          <a:xfrm>
            <a:off x="3451124" y="5554133"/>
            <a:ext cx="3313968" cy="138599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FF0000"/>
            </a:solidFill>
            <a:prstDash val="sysDot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/>
          <p:cNvCxnSpPr>
            <a:endCxn id="51" idx="2"/>
          </p:cNvCxnSpPr>
          <p:nvPr/>
        </p:nvCxnSpPr>
        <p:spPr>
          <a:xfrm flipV="1">
            <a:off x="3451382" y="5272634"/>
            <a:ext cx="2816291" cy="281499"/>
          </a:xfrm>
          <a:prstGeom prst="curvedConnector2">
            <a:avLst/>
          </a:prstGeom>
          <a:ln w="28575" cmpd="sng">
            <a:solidFill>
              <a:srgbClr val="FF0000"/>
            </a:solidFill>
            <a:prstDash val="sysDot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6765092" y="4903150"/>
            <a:ext cx="4770065" cy="1568896"/>
            <a:chOff x="230397" y="1488328"/>
            <a:chExt cx="11421782" cy="1568896"/>
          </a:xfrm>
        </p:grpSpPr>
        <p:sp>
          <p:nvSpPr>
            <p:cNvPr id="91" name="Rounded Rectangle 90"/>
            <p:cNvSpPr/>
            <p:nvPr/>
          </p:nvSpPr>
          <p:spPr>
            <a:xfrm>
              <a:off x="230397" y="1498595"/>
              <a:ext cx="11421782" cy="155862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2088233" y="1488328"/>
              <a:ext cx="7642610" cy="10264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277461" y="3057224"/>
              <a:ext cx="767232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11498784" y="3232901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12" name="Oval 111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94928" y="4831520"/>
            <a:ext cx="575736" cy="508003"/>
            <a:chOff x="1191879" y="3047998"/>
            <a:chExt cx="575736" cy="508003"/>
          </a:xfrm>
          <a:solidFill>
            <a:srgbClr val="B96F4D"/>
          </a:solidFill>
        </p:grpSpPr>
        <p:sp>
          <p:nvSpPr>
            <p:cNvPr id="118" name="Oval 117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itle 1"/>
          <p:cNvSpPr txBox="1">
            <a:spLocks/>
          </p:cNvSpPr>
          <p:nvPr/>
        </p:nvSpPr>
        <p:spPr>
          <a:xfrm>
            <a:off x="86264" y="34158"/>
            <a:ext cx="12142122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More than one TASEP … But limited pool of particles?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203506" y="2938132"/>
            <a:ext cx="575736" cy="508003"/>
            <a:chOff x="1191879" y="3047998"/>
            <a:chExt cx="575736" cy="508003"/>
          </a:xfrm>
          <a:solidFill>
            <a:srgbClr val="B96F4D">
              <a:alpha val="0"/>
            </a:srgbClr>
          </a:solidFill>
        </p:grpSpPr>
        <p:sp>
          <p:nvSpPr>
            <p:cNvPr id="100" name="Oval 99"/>
            <p:cNvSpPr/>
            <p:nvPr/>
          </p:nvSpPr>
          <p:spPr>
            <a:xfrm>
              <a:off x="1191879" y="3047998"/>
              <a:ext cx="575736" cy="38382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1287835" y="3307639"/>
              <a:ext cx="383823" cy="248362"/>
            </a:xfrm>
            <a:prstGeom prst="ellipse">
              <a:avLst/>
            </a:prstGeom>
            <a:grpFill/>
            <a:ln w="19050">
              <a:solidFill>
                <a:schemeClr val="accent1">
                  <a:lumMod val="50000"/>
                  <a:alpha val="8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86264" y="3049638"/>
            <a:ext cx="3475686" cy="1200329"/>
          </a:xfrm>
          <a:prstGeom prst="rect">
            <a:avLst/>
          </a:prstGeom>
          <a:solidFill>
            <a:schemeClr val="bg1">
              <a:alpha val="49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Objects are 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lacking due to competition with concurrent 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TASEPs</a:t>
            </a:r>
          </a:p>
        </p:txBody>
      </p:sp>
    </p:spTree>
    <p:extLst>
      <p:ext uri="{BB962C8B-B14F-4D97-AF65-F5344CB8AC3E}">
        <p14:creationId xmlns:p14="http://schemas.microsoft.com/office/powerpoint/2010/main" val="12568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264" y="34158"/>
            <a:ext cx="12142122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Start simple… but not trivial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4105" y="857227"/>
            <a:ext cx="9985013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Inhomogeneous TASEP with </a:t>
            </a:r>
            <a:r>
              <a:rPr lang="en-US" sz="2800" b="1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binary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disorder:  only 2       	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84" y="1029122"/>
            <a:ext cx="266667" cy="23253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0" y="2053860"/>
            <a:ext cx="4744941" cy="3480787"/>
          </a:xfrm>
          <a:prstGeom prst="rect">
            <a:avLst/>
          </a:prstGeom>
        </p:spPr>
      </p:pic>
      <p:sp>
        <p:nvSpPr>
          <p:cNvPr id="6" name="Moon 5"/>
          <p:cNvSpPr/>
          <p:nvPr/>
        </p:nvSpPr>
        <p:spPr>
          <a:xfrm rot="16200000">
            <a:off x="2362463" y="141630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3330499" y="141630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10638627" y="137114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1391621" y="143323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4347907" y="141629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5403416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 rot="16200000">
            <a:off x="6404398" y="141630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16200000">
            <a:off x="7459907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6200000">
            <a:off x="8536583" y="1416298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/>
        </p:nvSpPr>
        <p:spPr>
          <a:xfrm rot="16200000">
            <a:off x="9570925" y="138243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3" y="1392523"/>
            <a:ext cx="655238" cy="213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41" y="1309201"/>
            <a:ext cx="728914" cy="222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34" y="1392523"/>
            <a:ext cx="86092" cy="2151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1" y="632148"/>
            <a:ext cx="1098015" cy="22937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52083" y="6157246"/>
            <a:ext cx="10843299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Introduce 2 ‘</a:t>
            </a:r>
            <a:r>
              <a:rPr lang="en-US" sz="2400" b="1" i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defects</a:t>
            </a:r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’ in the lattice where the hopping rate is smaller    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266704" y="4303030"/>
            <a:ext cx="3362538" cy="1222019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266704" y="4306860"/>
            <a:ext cx="352138" cy="1322008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oon 50"/>
          <p:cNvSpPr/>
          <p:nvPr/>
        </p:nvSpPr>
        <p:spPr>
          <a:xfrm rot="16200000">
            <a:off x="2464063" y="5304924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 rot="16200000">
            <a:off x="3432099" y="530492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oon 52"/>
          <p:cNvSpPr/>
          <p:nvPr/>
        </p:nvSpPr>
        <p:spPr>
          <a:xfrm rot="16200000">
            <a:off x="10740227" y="525976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oon 53"/>
          <p:cNvSpPr/>
          <p:nvPr/>
        </p:nvSpPr>
        <p:spPr>
          <a:xfrm rot="16200000">
            <a:off x="1493221" y="532185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 rot="16200000">
            <a:off x="4449507" y="5304921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oon 55"/>
          <p:cNvSpPr/>
          <p:nvPr/>
        </p:nvSpPr>
        <p:spPr>
          <a:xfrm rot="16200000">
            <a:off x="5505016" y="531620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oon 56"/>
          <p:cNvSpPr/>
          <p:nvPr/>
        </p:nvSpPr>
        <p:spPr>
          <a:xfrm rot="16200000">
            <a:off x="6505998" y="530492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 rot="16200000">
            <a:off x="7561507" y="5316209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/>
          <p:cNvSpPr/>
          <p:nvPr/>
        </p:nvSpPr>
        <p:spPr>
          <a:xfrm rot="16200000">
            <a:off x="8638183" y="530492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oon 59"/>
          <p:cNvSpPr/>
          <p:nvPr/>
        </p:nvSpPr>
        <p:spPr>
          <a:xfrm rot="16200000">
            <a:off x="9672525" y="527105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572751" y="2338950"/>
            <a:ext cx="6071258" cy="83099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Determine the current (production rate)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572751" y="2947131"/>
            <a:ext cx="6436893" cy="156966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Determine the density distribution and find critical entry rate (initiation rate) above which defects in the lattice do have an effect.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84562" y="4246584"/>
            <a:ext cx="5658021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Plot a phase diagram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607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68" grpId="0" animBg="1"/>
      <p:bldP spid="69" grpId="0" animBg="1"/>
      <p:bldP spid="7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264" y="34158"/>
            <a:ext cx="12142122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Start simple… but not trivial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4105" y="857227"/>
            <a:ext cx="9985013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Inhomogeneous TASEP with </a:t>
            </a:r>
            <a:r>
              <a:rPr lang="en-US" sz="2800" b="1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binary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disorder:  only 2       	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84" y="1029122"/>
            <a:ext cx="266667" cy="23253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0" y="2053860"/>
            <a:ext cx="4744941" cy="3480787"/>
          </a:xfrm>
          <a:prstGeom prst="rect">
            <a:avLst/>
          </a:prstGeom>
        </p:spPr>
      </p:pic>
      <p:sp>
        <p:nvSpPr>
          <p:cNvPr id="6" name="Moon 5"/>
          <p:cNvSpPr/>
          <p:nvPr/>
        </p:nvSpPr>
        <p:spPr>
          <a:xfrm rot="16200000">
            <a:off x="2362463" y="141630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3330499" y="141630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10638627" y="137114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1391621" y="143323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4347907" y="141629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5403416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 rot="16200000">
            <a:off x="6404398" y="141630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16200000">
            <a:off x="7459907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6200000">
            <a:off x="8536583" y="1416298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/>
        </p:nvSpPr>
        <p:spPr>
          <a:xfrm rot="16200000">
            <a:off x="9570925" y="138243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3" y="1392523"/>
            <a:ext cx="655238" cy="213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41" y="1309201"/>
            <a:ext cx="728914" cy="222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34" y="1392523"/>
            <a:ext cx="86092" cy="21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1" y="632148"/>
            <a:ext cx="935962" cy="22744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52083" y="6157246"/>
            <a:ext cx="10843299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Introduce 2 ‘</a:t>
            </a:r>
            <a:r>
              <a:rPr lang="en-US" sz="2400" b="1" i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defects</a:t>
            </a:r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’ in the lattice where the hopping rate is smaller    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266704" y="4306860"/>
            <a:ext cx="352138" cy="1322008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oon 50"/>
          <p:cNvSpPr/>
          <p:nvPr/>
        </p:nvSpPr>
        <p:spPr>
          <a:xfrm rot="16200000">
            <a:off x="2464063" y="5304924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 rot="16200000">
            <a:off x="3432099" y="530492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oon 52"/>
          <p:cNvSpPr/>
          <p:nvPr/>
        </p:nvSpPr>
        <p:spPr>
          <a:xfrm rot="16200000">
            <a:off x="10740227" y="525976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oon 53"/>
          <p:cNvSpPr/>
          <p:nvPr/>
        </p:nvSpPr>
        <p:spPr>
          <a:xfrm rot="16200000">
            <a:off x="1493221" y="532185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 rot="16200000">
            <a:off x="4449507" y="5304921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oon 55"/>
          <p:cNvSpPr/>
          <p:nvPr/>
        </p:nvSpPr>
        <p:spPr>
          <a:xfrm rot="16200000">
            <a:off x="5505016" y="531620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oon 56"/>
          <p:cNvSpPr/>
          <p:nvPr/>
        </p:nvSpPr>
        <p:spPr>
          <a:xfrm rot="16200000">
            <a:off x="6505998" y="530492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 rot="16200000">
            <a:off x="7561507" y="5316209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/>
          <p:cNvSpPr/>
          <p:nvPr/>
        </p:nvSpPr>
        <p:spPr>
          <a:xfrm rot="16200000">
            <a:off x="8638183" y="530492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oon 59"/>
          <p:cNvSpPr/>
          <p:nvPr/>
        </p:nvSpPr>
        <p:spPr>
          <a:xfrm rot="16200000">
            <a:off x="9672525" y="527105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572751" y="2116301"/>
            <a:ext cx="6071258" cy="83099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Determine the current (production rate)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36" y="2497933"/>
            <a:ext cx="4229597" cy="2965023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4266704" y="4303030"/>
            <a:ext cx="3362538" cy="1222019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4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6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264" y="34158"/>
            <a:ext cx="12142122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Start simple… but not trivial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4105" y="857227"/>
            <a:ext cx="9985013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Inhomogeneous TASEP with </a:t>
            </a:r>
            <a:r>
              <a:rPr lang="en-US" sz="2800" b="1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binary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disorder:  only 2       	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84" y="1029122"/>
            <a:ext cx="266667" cy="23253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0" y="2053860"/>
            <a:ext cx="4744941" cy="3480787"/>
          </a:xfrm>
          <a:prstGeom prst="rect">
            <a:avLst/>
          </a:prstGeom>
        </p:spPr>
      </p:pic>
      <p:sp>
        <p:nvSpPr>
          <p:cNvPr id="6" name="Moon 5"/>
          <p:cNvSpPr/>
          <p:nvPr/>
        </p:nvSpPr>
        <p:spPr>
          <a:xfrm rot="16200000">
            <a:off x="2362463" y="141630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3330499" y="141630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10638627" y="137114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1391621" y="143323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4347907" y="141629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5403416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 rot="16200000">
            <a:off x="6404398" y="141630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16200000">
            <a:off x="7459907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6200000">
            <a:off x="8536583" y="1416298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/>
        </p:nvSpPr>
        <p:spPr>
          <a:xfrm rot="16200000">
            <a:off x="9570925" y="138243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3" y="1392523"/>
            <a:ext cx="655238" cy="213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41" y="1309201"/>
            <a:ext cx="728914" cy="222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34" y="1392523"/>
            <a:ext cx="86092" cy="21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1" y="632148"/>
            <a:ext cx="935962" cy="22744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52083" y="6157246"/>
            <a:ext cx="10843299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Introduce 2 ‘</a:t>
            </a:r>
            <a:r>
              <a:rPr lang="en-US" sz="2400" b="1" i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defects</a:t>
            </a:r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’ in the lattice where the hopping rate is smaller    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266704" y="4306860"/>
            <a:ext cx="352138" cy="1322008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oon 50"/>
          <p:cNvSpPr/>
          <p:nvPr/>
        </p:nvSpPr>
        <p:spPr>
          <a:xfrm rot="16200000">
            <a:off x="2464063" y="5304924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 rot="16200000">
            <a:off x="3432099" y="530492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oon 52"/>
          <p:cNvSpPr/>
          <p:nvPr/>
        </p:nvSpPr>
        <p:spPr>
          <a:xfrm rot="16200000">
            <a:off x="10740227" y="525976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oon 53"/>
          <p:cNvSpPr/>
          <p:nvPr/>
        </p:nvSpPr>
        <p:spPr>
          <a:xfrm rot="16200000">
            <a:off x="1493221" y="532185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 rot="16200000">
            <a:off x="4449507" y="5304921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oon 55"/>
          <p:cNvSpPr/>
          <p:nvPr/>
        </p:nvSpPr>
        <p:spPr>
          <a:xfrm rot="16200000">
            <a:off x="5505016" y="531620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oon 56"/>
          <p:cNvSpPr/>
          <p:nvPr/>
        </p:nvSpPr>
        <p:spPr>
          <a:xfrm rot="16200000">
            <a:off x="6505998" y="530492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 rot="16200000">
            <a:off x="7561507" y="5316209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/>
          <p:cNvSpPr/>
          <p:nvPr/>
        </p:nvSpPr>
        <p:spPr>
          <a:xfrm rot="16200000">
            <a:off x="8638183" y="530492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oon 59"/>
          <p:cNvSpPr/>
          <p:nvPr/>
        </p:nvSpPr>
        <p:spPr>
          <a:xfrm rot="16200000">
            <a:off x="9672525" y="527105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76531" y="2082347"/>
            <a:ext cx="6226900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Determine the density distribution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07" y="2504133"/>
            <a:ext cx="4165833" cy="2964471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4266704" y="4303030"/>
            <a:ext cx="3362538" cy="1222019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54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264" y="34158"/>
            <a:ext cx="12142122" cy="756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Start simple… but not trivial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4105" y="857227"/>
            <a:ext cx="9985013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Inhomogeneous TASEP with </a:t>
            </a:r>
            <a:r>
              <a:rPr lang="en-US" sz="2800" b="1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binary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disorder:  only 2       	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84" y="1029122"/>
            <a:ext cx="266667" cy="23253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0" y="2053860"/>
            <a:ext cx="4744941" cy="3480787"/>
          </a:xfrm>
          <a:prstGeom prst="rect">
            <a:avLst/>
          </a:prstGeom>
        </p:spPr>
      </p:pic>
      <p:sp>
        <p:nvSpPr>
          <p:cNvPr id="6" name="Moon 5"/>
          <p:cNvSpPr/>
          <p:nvPr/>
        </p:nvSpPr>
        <p:spPr>
          <a:xfrm rot="16200000">
            <a:off x="2362463" y="141630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/>
          <p:cNvSpPr/>
          <p:nvPr/>
        </p:nvSpPr>
        <p:spPr>
          <a:xfrm rot="16200000">
            <a:off x="3330499" y="141630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 rot="16200000">
            <a:off x="10638627" y="137114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6200000">
            <a:off x="1391621" y="143323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oon 9"/>
          <p:cNvSpPr/>
          <p:nvPr/>
        </p:nvSpPr>
        <p:spPr>
          <a:xfrm rot="16200000">
            <a:off x="4347907" y="141629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/>
          <p:cNvSpPr/>
          <p:nvPr/>
        </p:nvSpPr>
        <p:spPr>
          <a:xfrm rot="16200000">
            <a:off x="5403416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/>
          <p:cNvSpPr/>
          <p:nvPr/>
        </p:nvSpPr>
        <p:spPr>
          <a:xfrm rot="16200000">
            <a:off x="6404398" y="141630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 rot="16200000">
            <a:off x="7459907" y="1427587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/>
          <p:cNvSpPr/>
          <p:nvPr/>
        </p:nvSpPr>
        <p:spPr>
          <a:xfrm rot="16200000">
            <a:off x="8536583" y="1416298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/>
          <p:cNvSpPr/>
          <p:nvPr/>
        </p:nvSpPr>
        <p:spPr>
          <a:xfrm rot="16200000">
            <a:off x="9570925" y="1382431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83" y="1392523"/>
            <a:ext cx="655238" cy="213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41" y="1309201"/>
            <a:ext cx="728914" cy="222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34" y="1392523"/>
            <a:ext cx="86092" cy="21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1" y="632148"/>
            <a:ext cx="935962" cy="22744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52083" y="6157246"/>
            <a:ext cx="10843299" cy="46166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Introduce 2 ‘</a:t>
            </a:r>
            <a:r>
              <a:rPr lang="en-US" sz="2400" b="1" i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defects</a:t>
            </a:r>
            <a:r>
              <a:rPr lang="en-US" sz="2400" b="1" dirty="0" smtClean="0">
                <a:solidFill>
                  <a:srgbClr val="816ED0"/>
                </a:solidFill>
                <a:latin typeface="Palatino Linotype" panose="02040502050505030304" pitchFamily="18" charset="0"/>
              </a:rPr>
              <a:t>’ in the lattice where the hopping rate is smaller    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266704" y="4303030"/>
            <a:ext cx="3362538" cy="1222019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266704" y="4306860"/>
            <a:ext cx="352138" cy="1322008"/>
          </a:xfrm>
          <a:prstGeom prst="straightConnector1">
            <a:avLst/>
          </a:prstGeom>
          <a:ln w="28575">
            <a:solidFill>
              <a:srgbClr val="816ED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oon 50"/>
          <p:cNvSpPr/>
          <p:nvPr/>
        </p:nvSpPr>
        <p:spPr>
          <a:xfrm rot="16200000">
            <a:off x="2464063" y="5304924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oon 51"/>
          <p:cNvSpPr/>
          <p:nvPr/>
        </p:nvSpPr>
        <p:spPr>
          <a:xfrm rot="16200000">
            <a:off x="3432099" y="5304922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oon 52"/>
          <p:cNvSpPr/>
          <p:nvPr/>
        </p:nvSpPr>
        <p:spPr>
          <a:xfrm rot="16200000">
            <a:off x="10740227" y="525976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oon 53"/>
          <p:cNvSpPr/>
          <p:nvPr/>
        </p:nvSpPr>
        <p:spPr>
          <a:xfrm rot="16200000">
            <a:off x="1493221" y="532185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oon 54"/>
          <p:cNvSpPr/>
          <p:nvPr/>
        </p:nvSpPr>
        <p:spPr>
          <a:xfrm rot="16200000">
            <a:off x="4449507" y="5304921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oon 55"/>
          <p:cNvSpPr/>
          <p:nvPr/>
        </p:nvSpPr>
        <p:spPr>
          <a:xfrm rot="16200000">
            <a:off x="5505016" y="5316209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oon 56"/>
          <p:cNvSpPr/>
          <p:nvPr/>
        </p:nvSpPr>
        <p:spPr>
          <a:xfrm rot="16200000">
            <a:off x="6505998" y="530492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oon 57"/>
          <p:cNvSpPr/>
          <p:nvPr/>
        </p:nvSpPr>
        <p:spPr>
          <a:xfrm rot="16200000">
            <a:off x="7561507" y="5316209"/>
            <a:ext cx="338670" cy="869242"/>
          </a:xfrm>
          <a:prstGeom prst="moon">
            <a:avLst/>
          </a:prstGeom>
          <a:solidFill>
            <a:srgbClr val="816E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/>
          <p:cNvSpPr/>
          <p:nvPr/>
        </p:nvSpPr>
        <p:spPr>
          <a:xfrm rot="16200000">
            <a:off x="8638183" y="5304920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oon 59"/>
          <p:cNvSpPr/>
          <p:nvPr/>
        </p:nvSpPr>
        <p:spPr>
          <a:xfrm rot="16200000">
            <a:off x="9672525" y="5271053"/>
            <a:ext cx="338670" cy="869242"/>
          </a:xfrm>
          <a:prstGeom prst="moon">
            <a:avLst/>
          </a:prstGeom>
          <a:solidFill>
            <a:srgbClr val="F8C4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5313403" y="2343969"/>
            <a:ext cx="2417439" cy="1200329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Sketch a </a:t>
            </a:r>
          </a:p>
          <a:p>
            <a:r>
              <a:rPr lang="en-US" sz="2400" b="1" dirty="0" smtClean="0">
                <a:latin typeface="Palatino Linotype" panose="02040502050505030304" pitchFamily="18" charset="0"/>
              </a:rPr>
              <a:t>phase diagram</a:t>
            </a:r>
            <a:r>
              <a:rPr lang="en-US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</a:t>
            </a: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856" y="2164332"/>
            <a:ext cx="3690526" cy="33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170" y="2700759"/>
            <a:ext cx="11695230" cy="971807"/>
            <a:chOff x="-25190" y="0"/>
            <a:chExt cx="1723021" cy="588856"/>
          </a:xfrm>
        </p:grpSpPr>
        <p:sp>
          <p:nvSpPr>
            <p:cNvPr id="3" name="Rounded Rectangle 2"/>
            <p:cNvSpPr/>
            <p:nvPr/>
          </p:nvSpPr>
          <p:spPr>
            <a:xfrm>
              <a:off x="1658" y="0"/>
              <a:ext cx="1696173" cy="58477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-25190" y="38336"/>
              <a:ext cx="1723021" cy="550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Palatino Linotype" panose="02040502050505030304" pitchFamily="18" charset="0"/>
                </a:rPr>
                <a:t> In-house computational implementation of extended TASEPs</a:t>
              </a:r>
              <a:endParaRPr lang="en-US" sz="2800" kern="1200" dirty="0"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9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2BDFE-BED2-42B2-8133-AED5A03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673" y="33382"/>
            <a:ext cx="4992255" cy="108694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full TASEP model</a:t>
            </a:r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35C9A9-61AA-4CF8-B4CF-FBDDFB452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89" y="2595419"/>
            <a:ext cx="12831279" cy="57978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7CAB96-6D64-4D8F-AB12-2F1BDFD4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50" y="960430"/>
            <a:ext cx="6330540" cy="1435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751781"/>
            <a:ext cx="12478327" cy="3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8121-652B-476B-8A3C-977A910C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28"/>
            <a:ext cx="10515600" cy="1325563"/>
          </a:xfrm>
        </p:spPr>
        <p:txBody>
          <a:bodyPr/>
          <a:lstStyle/>
          <a:p>
            <a:r>
              <a:rPr lang="en-US" dirty="0" smtClean="0"/>
              <a:t>Future work … or  bucket list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586"/>
            <a:ext cx="10515600" cy="4765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Finalize implementation to predict </a:t>
            </a:r>
            <a:r>
              <a:rPr lang="en-US" sz="2400" dirty="0" err="1" smtClean="0"/>
              <a:t>Ribo-Seq</a:t>
            </a:r>
            <a:r>
              <a:rPr lang="en-US" sz="2400" dirty="0" smtClean="0"/>
              <a:t> profiles, protein levels </a:t>
            </a: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1630904"/>
            <a:ext cx="10515600" cy="47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Retrieve the 61 codons queueing time statistics from </a:t>
            </a:r>
            <a:r>
              <a:rPr lang="en-US" sz="2400" dirty="0" err="1" smtClean="0"/>
              <a:t>Ribo-Seq</a:t>
            </a:r>
            <a:r>
              <a:rPr lang="en-US" sz="2400" dirty="0" smtClean="0"/>
              <a:t> repositories</a:t>
            </a:r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199" y="2696647"/>
            <a:ext cx="11228109" cy="47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Explore U34 sensitive codons queuing time differences upon ELP3 gene knock-out</a:t>
            </a:r>
            <a:endParaRPr lang="en-US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3268020"/>
            <a:ext cx="10515600" cy="793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Data mine for reversed patterns in amino-acid charge distribution to probe the electrostatics effects in the ribosome exit tunnel </a:t>
            </a:r>
            <a:endParaRPr lang="en-US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4126015"/>
            <a:ext cx="10515600" cy="4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Incorporate for </a:t>
            </a:r>
            <a:r>
              <a:rPr lang="en-US" sz="2400" dirty="0" err="1" smtClean="0"/>
              <a:t>proline</a:t>
            </a:r>
            <a:r>
              <a:rPr lang="en-US" sz="2400" dirty="0" smtClean="0"/>
              <a:t> delays effects</a:t>
            </a:r>
            <a:endParaRPr lang="en-US" sz="2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4797632"/>
            <a:ext cx="10515600" cy="4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Incorporate for N-grams delays effects</a:t>
            </a:r>
            <a:endParaRPr lang="en-US" sz="2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5388760"/>
            <a:ext cx="10515600" cy="4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Incorporate for mRNA internal secondary structure effects</a:t>
            </a: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5979888"/>
            <a:ext cx="10515600" cy="44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… and more</a:t>
            </a:r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90F72B-58CD-49F9-88A2-07452347AF34}"/>
              </a:ext>
            </a:extLst>
          </p:cNvPr>
          <p:cNvSpPr txBox="1">
            <a:spLocks/>
          </p:cNvSpPr>
          <p:nvPr/>
        </p:nvSpPr>
        <p:spPr>
          <a:xfrm>
            <a:off x="838200" y="2125275"/>
            <a:ext cx="10515600" cy="47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Redo this for Human, Mouse, Zebrafish, Yeasts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80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1825625"/>
            <a:ext cx="10605655" cy="16657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Thank you for your attention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Would be happy to answer any question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8634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6C23ED2-506A-40BB-98EC-429503913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82"/>
            <a:ext cx="12192000" cy="61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Wobble base rules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15" y="312126"/>
            <a:ext cx="6473495" cy="6415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9" y="1241777"/>
            <a:ext cx="4653315" cy="54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08BF77B-4BD2-4934-9D98-CCA2FEA11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06" y="0"/>
            <a:ext cx="5422249" cy="6858000"/>
          </a:xfrm>
          <a:prstGeom prst="rect">
            <a:avLst/>
          </a:prstGeom>
        </p:spPr>
      </p:pic>
      <p:pic>
        <p:nvPicPr>
          <p:cNvPr id="5" name="Picture 4" descr="A picture containing object, antenna, clock&#10;&#10;Description automatically generated">
            <a:extLst>
              <a:ext uri="{FF2B5EF4-FFF2-40B4-BE49-F238E27FC236}">
                <a16:creationId xmlns:a16="http://schemas.microsoft.com/office/drawing/2014/main" id="{CDA07F38-2C76-46FE-9FF4-B98DF6811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7" y="1552792"/>
            <a:ext cx="6477904" cy="885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FBFD9-84CA-4F6B-9918-378822E4A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7" y="3429000"/>
            <a:ext cx="6363946" cy="1473471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3F33A70-468B-4AAD-8024-FB460C1A4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70" y="4790786"/>
            <a:ext cx="5516886" cy="514422"/>
          </a:xfrm>
          <a:prstGeom prst="rect">
            <a:avLst/>
          </a:prstGeom>
        </p:spPr>
      </p:pic>
      <p:pic>
        <p:nvPicPr>
          <p:cNvPr id="8" name="Picture 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5329959-C462-4307-A591-C810B60E8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61" y="0"/>
            <a:ext cx="2210285" cy="6858000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4D4B5E3-2FDA-4545-AA04-BB9792BA89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64" y="5937428"/>
            <a:ext cx="6271939" cy="5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at&#10;&#10;Description automatically generated">
            <a:extLst>
              <a:ext uri="{FF2B5EF4-FFF2-40B4-BE49-F238E27FC236}">
                <a16:creationId xmlns:a16="http://schemas.microsoft.com/office/drawing/2014/main" id="{833A2712-9E87-44CD-B283-D438B871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45" y="1592438"/>
            <a:ext cx="8135485" cy="515374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8CD42B-A9F1-43EA-A8CE-B36B8622E2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895"/>
            <a:ext cx="4570272" cy="4109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838806-6CC5-426D-BE5A-FFDE5F7E9ABE}"/>
              </a:ext>
            </a:extLst>
          </p:cNvPr>
          <p:cNvSpPr txBox="1"/>
          <p:nvPr/>
        </p:nvSpPr>
        <p:spPr>
          <a:xfrm>
            <a:off x="461741" y="437474"/>
            <a:ext cx="6830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Jianli Lu</a:t>
            </a:r>
            <a:r>
              <a:rPr lang="en-US" dirty="0" smtClean="0"/>
              <a:t>, William </a:t>
            </a:r>
            <a:r>
              <a:rPr lang="en-US" dirty="0"/>
              <a:t>R. </a:t>
            </a:r>
            <a:r>
              <a:rPr lang="en-US" dirty="0" err="1"/>
              <a:t>Kobertz</a:t>
            </a:r>
            <a:r>
              <a:rPr lang="en-US" dirty="0" smtClean="0"/>
              <a:t>, Carol </a:t>
            </a:r>
            <a:r>
              <a:rPr lang="en-US" dirty="0"/>
              <a:t>Deutsch.</a:t>
            </a:r>
          </a:p>
          <a:p>
            <a:r>
              <a:rPr lang="en-US" b="1" dirty="0"/>
              <a:t>Mapping the Electrostatic Potential within the Ribosomal Exit Tunnel</a:t>
            </a:r>
          </a:p>
          <a:p>
            <a:r>
              <a:rPr lang="en-US" i="1" dirty="0"/>
              <a:t>Journal of Molecular Biology</a:t>
            </a:r>
            <a:r>
              <a:rPr lang="en-US" dirty="0"/>
              <a:t> (2007)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588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7F4BB23-7895-4C3C-9235-5E44B50CB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5" y="0"/>
            <a:ext cx="5171607" cy="6858000"/>
          </a:xfrm>
          <a:prstGeom prst="rect">
            <a:avLst/>
          </a:prstGeom>
        </p:spPr>
      </p:pic>
      <p:pic>
        <p:nvPicPr>
          <p:cNvPr id="5" name="Picture 4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C8065650-2A04-4465-B4B4-3E15C53E7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5" y="1567542"/>
            <a:ext cx="7268305" cy="1152982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426187B-2897-4948-A376-DC03F1A69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69" y="3807381"/>
            <a:ext cx="7668785" cy="14457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9338C9D-D76F-4C6E-B69A-20A463D9C271}"/>
              </a:ext>
            </a:extLst>
          </p:cNvPr>
          <p:cNvSpPr/>
          <p:nvPr/>
        </p:nvSpPr>
        <p:spPr>
          <a:xfrm>
            <a:off x="6820230" y="1567541"/>
            <a:ext cx="1210930" cy="360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5C69F71C-B9AB-4A63-AD4D-79A8978AE67E}"/>
              </a:ext>
            </a:extLst>
          </p:cNvPr>
          <p:cNvSpPr/>
          <p:nvPr/>
        </p:nvSpPr>
        <p:spPr>
          <a:xfrm rot="16200000">
            <a:off x="5956161" y="64987"/>
            <a:ext cx="1337154" cy="6997959"/>
          </a:xfrm>
          <a:prstGeom prst="curvedRightArrow">
            <a:avLst/>
          </a:prstGeom>
          <a:noFill/>
          <a:ln w="15875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5C60B7-09A0-4A8F-BF29-619830890CA1}"/>
              </a:ext>
            </a:extLst>
          </p:cNvPr>
          <p:cNvSpPr/>
          <p:nvPr/>
        </p:nvSpPr>
        <p:spPr>
          <a:xfrm>
            <a:off x="8923176" y="1999862"/>
            <a:ext cx="2230016" cy="84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8F310-B700-43A3-84CD-5100D2C96BF6}"/>
              </a:ext>
            </a:extLst>
          </p:cNvPr>
          <p:cNvSpPr txBox="1"/>
          <p:nvPr/>
        </p:nvSpPr>
        <p:spPr>
          <a:xfrm>
            <a:off x="6323164" y="6035988"/>
            <a:ext cx="520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Note: original contribution, to be submitted ASAP</a:t>
            </a:r>
            <a:endParaRPr lang="en-BE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90" y="0"/>
            <a:ext cx="9876119" cy="6858000"/>
          </a:xfrm>
          <a:prstGeom prst="rect">
            <a:avLst/>
          </a:prstGeom>
        </p:spPr>
      </p:pic>
      <p:sp>
        <p:nvSpPr>
          <p:cNvPr id="4" name="Bent-Up Arrow 3"/>
          <p:cNvSpPr/>
          <p:nvPr/>
        </p:nvSpPr>
        <p:spPr>
          <a:xfrm flipH="1">
            <a:off x="3277834" y="4450702"/>
            <a:ext cx="6603284" cy="569167"/>
          </a:xfrm>
          <a:prstGeom prst="bentUpArrow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3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0" y="0"/>
            <a:ext cx="5253875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69" y="0"/>
            <a:ext cx="1925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2" y="0"/>
            <a:ext cx="10058400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FB7B82-8340-4647-BAEF-2C7816DA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7" y="0"/>
            <a:ext cx="10702212" cy="6742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66AE3F-7137-45BA-8414-3CA7E2336C5B}"/>
              </a:ext>
            </a:extLst>
          </p:cNvPr>
          <p:cNvCxnSpPr>
            <a:cxnSpLocks/>
          </p:cNvCxnSpPr>
          <p:nvPr/>
        </p:nvCxnSpPr>
        <p:spPr>
          <a:xfrm>
            <a:off x="4254759" y="4208105"/>
            <a:ext cx="3228393" cy="0"/>
          </a:xfrm>
          <a:prstGeom prst="straightConnector1">
            <a:avLst/>
          </a:prstGeom>
          <a:ln w="25400">
            <a:solidFill>
              <a:schemeClr val="accent1">
                <a:alpha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A1687C-EED9-4D4E-9073-1AD75A71A4C0}"/>
              </a:ext>
            </a:extLst>
          </p:cNvPr>
          <p:cNvSpPr txBox="1"/>
          <p:nvPr/>
        </p:nvSpPr>
        <p:spPr>
          <a:xfrm>
            <a:off x="4537402" y="4479956"/>
            <a:ext cx="267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Ribosome exit tunnel length = 10 nm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40 aa residues</a:t>
            </a:r>
            <a:endParaRPr lang="en-BE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27CB-5EFD-45F8-B0B9-0CA8908F63BD}"/>
              </a:ext>
            </a:extLst>
          </p:cNvPr>
          <p:cNvCxnSpPr>
            <a:cxnSpLocks/>
          </p:cNvCxnSpPr>
          <p:nvPr/>
        </p:nvCxnSpPr>
        <p:spPr>
          <a:xfrm>
            <a:off x="4254759" y="746449"/>
            <a:ext cx="0" cy="3461656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5C36CC-7CFB-4FDD-ADE0-46948075653B}"/>
              </a:ext>
            </a:extLst>
          </p:cNvPr>
          <p:cNvCxnSpPr>
            <a:cxnSpLocks/>
          </p:cNvCxnSpPr>
          <p:nvPr/>
        </p:nvCxnSpPr>
        <p:spPr>
          <a:xfrm>
            <a:off x="7483152" y="746449"/>
            <a:ext cx="0" cy="3554963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C634D-9A6E-43BF-97E3-8461BD4BF9E7}"/>
              </a:ext>
            </a:extLst>
          </p:cNvPr>
          <p:cNvCxnSpPr>
            <a:cxnSpLocks/>
          </p:cNvCxnSpPr>
          <p:nvPr/>
        </p:nvCxnSpPr>
        <p:spPr>
          <a:xfrm>
            <a:off x="792480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8A809-02C4-40B5-BE35-3B7A371165C1}"/>
              </a:ext>
            </a:extLst>
          </p:cNvPr>
          <p:cNvCxnSpPr>
            <a:cxnSpLocks/>
          </p:cNvCxnSpPr>
          <p:nvPr/>
        </p:nvCxnSpPr>
        <p:spPr>
          <a:xfrm>
            <a:off x="382244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998864-FF65-4982-981E-3CD386E721DB}"/>
              </a:ext>
            </a:extLst>
          </p:cNvPr>
          <p:cNvSpPr txBox="1"/>
          <p:nvPr/>
        </p:nvSpPr>
        <p:spPr>
          <a:xfrm>
            <a:off x="8007222" y="1132440"/>
            <a:ext cx="543502" cy="307777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alpha val="80000"/>
                  </a:schemeClr>
                </a:solidFill>
              </a:rPr>
              <a:t>PTC</a:t>
            </a:r>
            <a:endParaRPr lang="en-BE" sz="14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F74C-5988-443A-83C0-053B72F1722F}"/>
              </a:ext>
            </a:extLst>
          </p:cNvPr>
          <p:cNvSpPr txBox="1"/>
          <p:nvPr/>
        </p:nvSpPr>
        <p:spPr>
          <a:xfrm>
            <a:off x="6501496" y="1147829"/>
            <a:ext cx="908955" cy="276998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entry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15040-267E-4FFB-950D-AAF313158DB9}"/>
              </a:ext>
            </a:extLst>
          </p:cNvPr>
          <p:cNvSpPr txBox="1"/>
          <p:nvPr/>
        </p:nvSpPr>
        <p:spPr>
          <a:xfrm>
            <a:off x="4286642" y="1191113"/>
            <a:ext cx="800870" cy="276999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exit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67428-C7A7-4EEE-B888-AE24C59FDBE0}"/>
              </a:ext>
            </a:extLst>
          </p:cNvPr>
          <p:cNvSpPr txBox="1"/>
          <p:nvPr/>
        </p:nvSpPr>
        <p:spPr>
          <a:xfrm>
            <a:off x="3822441" y="6344881"/>
            <a:ext cx="4102357" cy="276998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ZONE OF ELECTROSTATIC INFLUENCE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FB7B82-8340-4647-BAEF-2C7816DA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7" y="0"/>
            <a:ext cx="10702212" cy="6742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66AE3F-7137-45BA-8414-3CA7E2336C5B}"/>
              </a:ext>
            </a:extLst>
          </p:cNvPr>
          <p:cNvCxnSpPr>
            <a:cxnSpLocks/>
          </p:cNvCxnSpPr>
          <p:nvPr/>
        </p:nvCxnSpPr>
        <p:spPr>
          <a:xfrm>
            <a:off x="4254759" y="4208105"/>
            <a:ext cx="3228393" cy="0"/>
          </a:xfrm>
          <a:prstGeom prst="straightConnector1">
            <a:avLst/>
          </a:prstGeom>
          <a:ln w="25400">
            <a:solidFill>
              <a:schemeClr val="accent1">
                <a:alpha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A1687C-EED9-4D4E-9073-1AD75A71A4C0}"/>
              </a:ext>
            </a:extLst>
          </p:cNvPr>
          <p:cNvSpPr txBox="1"/>
          <p:nvPr/>
        </p:nvSpPr>
        <p:spPr>
          <a:xfrm>
            <a:off x="4537402" y="4479956"/>
            <a:ext cx="267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Ribosome exit tunnel length = 10 nm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40 aa residues</a:t>
            </a:r>
            <a:endParaRPr lang="en-BE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27CB-5EFD-45F8-B0B9-0CA8908F63BD}"/>
              </a:ext>
            </a:extLst>
          </p:cNvPr>
          <p:cNvCxnSpPr>
            <a:cxnSpLocks/>
          </p:cNvCxnSpPr>
          <p:nvPr/>
        </p:nvCxnSpPr>
        <p:spPr>
          <a:xfrm>
            <a:off x="4254759" y="746449"/>
            <a:ext cx="0" cy="3461656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5C36CC-7CFB-4FDD-ADE0-46948075653B}"/>
              </a:ext>
            </a:extLst>
          </p:cNvPr>
          <p:cNvCxnSpPr>
            <a:cxnSpLocks/>
          </p:cNvCxnSpPr>
          <p:nvPr/>
        </p:nvCxnSpPr>
        <p:spPr>
          <a:xfrm>
            <a:off x="7483152" y="746449"/>
            <a:ext cx="0" cy="3554963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C634D-9A6E-43BF-97E3-8461BD4BF9E7}"/>
              </a:ext>
            </a:extLst>
          </p:cNvPr>
          <p:cNvCxnSpPr>
            <a:cxnSpLocks/>
          </p:cNvCxnSpPr>
          <p:nvPr/>
        </p:nvCxnSpPr>
        <p:spPr>
          <a:xfrm>
            <a:off x="792480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8A809-02C4-40B5-BE35-3B7A371165C1}"/>
              </a:ext>
            </a:extLst>
          </p:cNvPr>
          <p:cNvCxnSpPr>
            <a:cxnSpLocks/>
          </p:cNvCxnSpPr>
          <p:nvPr/>
        </p:nvCxnSpPr>
        <p:spPr>
          <a:xfrm>
            <a:off x="382244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998864-FF65-4982-981E-3CD386E721DB}"/>
              </a:ext>
            </a:extLst>
          </p:cNvPr>
          <p:cNvSpPr txBox="1"/>
          <p:nvPr/>
        </p:nvSpPr>
        <p:spPr>
          <a:xfrm>
            <a:off x="8007222" y="1132440"/>
            <a:ext cx="543502" cy="307777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alpha val="80000"/>
                  </a:schemeClr>
                </a:solidFill>
              </a:rPr>
              <a:t>PTC</a:t>
            </a:r>
            <a:endParaRPr lang="en-BE" sz="14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F74C-5988-443A-83C0-053B72F1722F}"/>
              </a:ext>
            </a:extLst>
          </p:cNvPr>
          <p:cNvSpPr txBox="1"/>
          <p:nvPr/>
        </p:nvSpPr>
        <p:spPr>
          <a:xfrm>
            <a:off x="6501496" y="1147829"/>
            <a:ext cx="908955" cy="276998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entry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15040-267E-4FFB-950D-AAF313158DB9}"/>
              </a:ext>
            </a:extLst>
          </p:cNvPr>
          <p:cNvSpPr txBox="1"/>
          <p:nvPr/>
        </p:nvSpPr>
        <p:spPr>
          <a:xfrm>
            <a:off x="4286642" y="1191113"/>
            <a:ext cx="800870" cy="276999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exit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67428-C7A7-4EEE-B888-AE24C59FDBE0}"/>
              </a:ext>
            </a:extLst>
          </p:cNvPr>
          <p:cNvSpPr txBox="1"/>
          <p:nvPr/>
        </p:nvSpPr>
        <p:spPr>
          <a:xfrm>
            <a:off x="3822441" y="6344881"/>
            <a:ext cx="4102357" cy="276998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ZONE OF ELECTROSTATIC INFLUENCE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994309B0-B1A6-49C7-A5E0-F89D9719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1670177"/>
            <a:ext cx="729898" cy="202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30111-C111-4427-81CB-13B139AE74E3}"/>
              </a:ext>
            </a:extLst>
          </p:cNvPr>
          <p:cNvCxnSpPr>
            <a:cxnSpLocks/>
          </p:cNvCxnSpPr>
          <p:nvPr/>
        </p:nvCxnSpPr>
        <p:spPr>
          <a:xfrm flipH="1">
            <a:off x="7924798" y="1872438"/>
            <a:ext cx="155512" cy="77745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0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FB7B82-8340-4647-BAEF-2C7816DA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7" y="0"/>
            <a:ext cx="10702212" cy="6742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66AE3F-7137-45BA-8414-3CA7E2336C5B}"/>
              </a:ext>
            </a:extLst>
          </p:cNvPr>
          <p:cNvCxnSpPr>
            <a:cxnSpLocks/>
          </p:cNvCxnSpPr>
          <p:nvPr/>
        </p:nvCxnSpPr>
        <p:spPr>
          <a:xfrm>
            <a:off x="4254759" y="4208105"/>
            <a:ext cx="3228393" cy="0"/>
          </a:xfrm>
          <a:prstGeom prst="straightConnector1">
            <a:avLst/>
          </a:prstGeom>
          <a:ln w="25400">
            <a:solidFill>
              <a:schemeClr val="accent1">
                <a:alpha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A1687C-EED9-4D4E-9073-1AD75A71A4C0}"/>
              </a:ext>
            </a:extLst>
          </p:cNvPr>
          <p:cNvSpPr txBox="1"/>
          <p:nvPr/>
        </p:nvSpPr>
        <p:spPr>
          <a:xfrm>
            <a:off x="4537402" y="4479956"/>
            <a:ext cx="267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Ribosome exit tunnel length = 10 nm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40 aa residues</a:t>
            </a:r>
            <a:endParaRPr lang="en-BE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27CB-5EFD-45F8-B0B9-0CA8908F63BD}"/>
              </a:ext>
            </a:extLst>
          </p:cNvPr>
          <p:cNvCxnSpPr>
            <a:cxnSpLocks/>
          </p:cNvCxnSpPr>
          <p:nvPr/>
        </p:nvCxnSpPr>
        <p:spPr>
          <a:xfrm>
            <a:off x="4254759" y="746449"/>
            <a:ext cx="0" cy="3461656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5C36CC-7CFB-4FDD-ADE0-46948075653B}"/>
              </a:ext>
            </a:extLst>
          </p:cNvPr>
          <p:cNvCxnSpPr>
            <a:cxnSpLocks/>
          </p:cNvCxnSpPr>
          <p:nvPr/>
        </p:nvCxnSpPr>
        <p:spPr>
          <a:xfrm>
            <a:off x="7483152" y="746449"/>
            <a:ext cx="0" cy="3554963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C634D-9A6E-43BF-97E3-8461BD4BF9E7}"/>
              </a:ext>
            </a:extLst>
          </p:cNvPr>
          <p:cNvCxnSpPr>
            <a:cxnSpLocks/>
          </p:cNvCxnSpPr>
          <p:nvPr/>
        </p:nvCxnSpPr>
        <p:spPr>
          <a:xfrm>
            <a:off x="792480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8A809-02C4-40B5-BE35-3B7A371165C1}"/>
              </a:ext>
            </a:extLst>
          </p:cNvPr>
          <p:cNvCxnSpPr>
            <a:cxnSpLocks/>
          </p:cNvCxnSpPr>
          <p:nvPr/>
        </p:nvCxnSpPr>
        <p:spPr>
          <a:xfrm>
            <a:off x="382244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998864-FF65-4982-981E-3CD386E721DB}"/>
              </a:ext>
            </a:extLst>
          </p:cNvPr>
          <p:cNvSpPr txBox="1"/>
          <p:nvPr/>
        </p:nvSpPr>
        <p:spPr>
          <a:xfrm>
            <a:off x="7934133" y="3000106"/>
            <a:ext cx="543502" cy="307777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alpha val="80000"/>
                  </a:schemeClr>
                </a:solidFill>
              </a:rPr>
              <a:t>PTC</a:t>
            </a:r>
            <a:endParaRPr lang="en-BE" sz="14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F74C-5988-443A-83C0-053B72F1722F}"/>
              </a:ext>
            </a:extLst>
          </p:cNvPr>
          <p:cNvSpPr txBox="1"/>
          <p:nvPr/>
        </p:nvSpPr>
        <p:spPr>
          <a:xfrm>
            <a:off x="6501496" y="1147829"/>
            <a:ext cx="908955" cy="276998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entry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15040-267E-4FFB-950D-AAF313158DB9}"/>
              </a:ext>
            </a:extLst>
          </p:cNvPr>
          <p:cNvSpPr txBox="1"/>
          <p:nvPr/>
        </p:nvSpPr>
        <p:spPr>
          <a:xfrm>
            <a:off x="4286642" y="1191113"/>
            <a:ext cx="800870" cy="276999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exit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67428-C7A7-4EEE-B888-AE24C59FDBE0}"/>
              </a:ext>
            </a:extLst>
          </p:cNvPr>
          <p:cNvSpPr txBox="1"/>
          <p:nvPr/>
        </p:nvSpPr>
        <p:spPr>
          <a:xfrm>
            <a:off x="3822441" y="6344881"/>
            <a:ext cx="4102357" cy="276998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ZONE OF ELECTROSTATIC INFLUENCE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994309B0-B1A6-49C7-A5E0-F89D9719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1670177"/>
            <a:ext cx="729898" cy="202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30111-C111-4427-81CB-13B139AE74E3}"/>
              </a:ext>
            </a:extLst>
          </p:cNvPr>
          <p:cNvCxnSpPr>
            <a:cxnSpLocks/>
          </p:cNvCxnSpPr>
          <p:nvPr/>
        </p:nvCxnSpPr>
        <p:spPr>
          <a:xfrm flipH="1">
            <a:off x="7924798" y="1872438"/>
            <a:ext cx="155512" cy="7774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ambling house, room&#10;&#10;Description automatically generated">
            <a:extLst>
              <a:ext uri="{FF2B5EF4-FFF2-40B4-BE49-F238E27FC236}">
                <a16:creationId xmlns:a16="http://schemas.microsoft.com/office/drawing/2014/main" id="{3D1F942D-34D8-425B-8D3A-02CED69BA9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72" y="2007077"/>
            <a:ext cx="7809721" cy="4733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35AB5A-5CAB-48BF-B2FE-C491F307A546}"/>
              </a:ext>
            </a:extLst>
          </p:cNvPr>
          <p:cNvCxnSpPr>
            <a:cxnSpLocks/>
          </p:cNvCxnSpPr>
          <p:nvPr/>
        </p:nvCxnSpPr>
        <p:spPr>
          <a:xfrm flipV="1">
            <a:off x="7915470" y="2332442"/>
            <a:ext cx="3686756" cy="40142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8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FB7B82-8340-4647-BAEF-2C7816DA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7" y="0"/>
            <a:ext cx="10702212" cy="6742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66AE3F-7137-45BA-8414-3CA7E2336C5B}"/>
              </a:ext>
            </a:extLst>
          </p:cNvPr>
          <p:cNvCxnSpPr>
            <a:cxnSpLocks/>
          </p:cNvCxnSpPr>
          <p:nvPr/>
        </p:nvCxnSpPr>
        <p:spPr>
          <a:xfrm>
            <a:off x="4254759" y="4208105"/>
            <a:ext cx="3228393" cy="0"/>
          </a:xfrm>
          <a:prstGeom prst="straightConnector1">
            <a:avLst/>
          </a:prstGeom>
          <a:ln w="25400">
            <a:solidFill>
              <a:schemeClr val="accent1">
                <a:alpha val="8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A1687C-EED9-4D4E-9073-1AD75A71A4C0}"/>
              </a:ext>
            </a:extLst>
          </p:cNvPr>
          <p:cNvSpPr txBox="1"/>
          <p:nvPr/>
        </p:nvSpPr>
        <p:spPr>
          <a:xfrm>
            <a:off x="4537402" y="4479956"/>
            <a:ext cx="267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Ribosome exit tunnel length = 10 nm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40 aa residues</a:t>
            </a:r>
            <a:endParaRPr lang="en-BE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27CB-5EFD-45F8-B0B9-0CA8908F63BD}"/>
              </a:ext>
            </a:extLst>
          </p:cNvPr>
          <p:cNvCxnSpPr>
            <a:cxnSpLocks/>
          </p:cNvCxnSpPr>
          <p:nvPr/>
        </p:nvCxnSpPr>
        <p:spPr>
          <a:xfrm>
            <a:off x="4254759" y="746449"/>
            <a:ext cx="0" cy="3461656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5C36CC-7CFB-4FDD-ADE0-46948075653B}"/>
              </a:ext>
            </a:extLst>
          </p:cNvPr>
          <p:cNvCxnSpPr>
            <a:cxnSpLocks/>
          </p:cNvCxnSpPr>
          <p:nvPr/>
        </p:nvCxnSpPr>
        <p:spPr>
          <a:xfrm>
            <a:off x="7483152" y="746449"/>
            <a:ext cx="0" cy="3554963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C634D-9A6E-43BF-97E3-8461BD4BF9E7}"/>
              </a:ext>
            </a:extLst>
          </p:cNvPr>
          <p:cNvCxnSpPr>
            <a:cxnSpLocks/>
          </p:cNvCxnSpPr>
          <p:nvPr/>
        </p:nvCxnSpPr>
        <p:spPr>
          <a:xfrm>
            <a:off x="792480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8A809-02C4-40B5-BE35-3B7A371165C1}"/>
              </a:ext>
            </a:extLst>
          </p:cNvPr>
          <p:cNvCxnSpPr>
            <a:cxnSpLocks/>
          </p:cNvCxnSpPr>
          <p:nvPr/>
        </p:nvCxnSpPr>
        <p:spPr>
          <a:xfrm>
            <a:off x="3822441" y="765109"/>
            <a:ext cx="0" cy="585677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998864-FF65-4982-981E-3CD386E721DB}"/>
              </a:ext>
            </a:extLst>
          </p:cNvPr>
          <p:cNvSpPr txBox="1"/>
          <p:nvPr/>
        </p:nvSpPr>
        <p:spPr>
          <a:xfrm>
            <a:off x="7689792" y="5960380"/>
            <a:ext cx="543502" cy="307777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alpha val="80000"/>
                  </a:schemeClr>
                </a:solidFill>
              </a:rPr>
              <a:t>PTC</a:t>
            </a:r>
            <a:endParaRPr lang="en-BE" sz="14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9F74C-5988-443A-83C0-053B72F1722F}"/>
              </a:ext>
            </a:extLst>
          </p:cNvPr>
          <p:cNvSpPr txBox="1"/>
          <p:nvPr/>
        </p:nvSpPr>
        <p:spPr>
          <a:xfrm>
            <a:off x="6501496" y="1147829"/>
            <a:ext cx="908955" cy="276998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entry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15040-267E-4FFB-950D-AAF313158DB9}"/>
              </a:ext>
            </a:extLst>
          </p:cNvPr>
          <p:cNvSpPr txBox="1"/>
          <p:nvPr/>
        </p:nvSpPr>
        <p:spPr>
          <a:xfrm>
            <a:off x="4286642" y="1191113"/>
            <a:ext cx="800870" cy="276999"/>
          </a:xfrm>
          <a:prstGeom prst="rect">
            <a:avLst/>
          </a:prstGeom>
          <a:noFill/>
          <a:ln w="12700">
            <a:solidFill>
              <a:schemeClr val="accent1">
                <a:alpha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alpha val="80000"/>
                  </a:schemeClr>
                </a:solidFill>
              </a:rPr>
              <a:t>exit point</a:t>
            </a:r>
            <a:endParaRPr lang="en-BE" sz="1200" dirty="0">
              <a:solidFill>
                <a:schemeClr val="accent1">
                  <a:alpha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67428-C7A7-4EEE-B888-AE24C59FDBE0}"/>
              </a:ext>
            </a:extLst>
          </p:cNvPr>
          <p:cNvSpPr txBox="1"/>
          <p:nvPr/>
        </p:nvSpPr>
        <p:spPr>
          <a:xfrm>
            <a:off x="3822450" y="6376843"/>
            <a:ext cx="4111682" cy="338554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ZONE OF ELECTROSTATIC INFLUENCE</a:t>
            </a:r>
            <a:endParaRPr lang="en-BE" sz="1200" b="1" dirty="0">
              <a:solidFill>
                <a:schemeClr val="accent1">
                  <a:alpha val="80000"/>
                </a:schemeClr>
              </a:solidFill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994309B0-B1A6-49C7-A5E0-F89D9719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1670177"/>
            <a:ext cx="729898" cy="202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30111-C111-4427-81CB-13B139AE74E3}"/>
              </a:ext>
            </a:extLst>
          </p:cNvPr>
          <p:cNvCxnSpPr>
            <a:cxnSpLocks/>
          </p:cNvCxnSpPr>
          <p:nvPr/>
        </p:nvCxnSpPr>
        <p:spPr>
          <a:xfrm flipH="1">
            <a:off x="7924798" y="1872438"/>
            <a:ext cx="155512" cy="77745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ambling house, room&#10;&#10;Description automatically generated">
            <a:extLst>
              <a:ext uri="{FF2B5EF4-FFF2-40B4-BE49-F238E27FC236}">
                <a16:creationId xmlns:a16="http://schemas.microsoft.com/office/drawing/2014/main" id="{3D1F942D-34D8-425B-8D3A-02CED69BA9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72" y="2007077"/>
            <a:ext cx="7809721" cy="4733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35AB5A-5CAB-48BF-B2FE-C491F307A546}"/>
              </a:ext>
            </a:extLst>
          </p:cNvPr>
          <p:cNvCxnSpPr>
            <a:cxnSpLocks/>
          </p:cNvCxnSpPr>
          <p:nvPr/>
        </p:nvCxnSpPr>
        <p:spPr>
          <a:xfrm flipV="1">
            <a:off x="7915470" y="2332442"/>
            <a:ext cx="3686756" cy="40142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A1B5CD7B-BF2D-4282-A012-0B4F9BE07F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37" y="3422709"/>
            <a:ext cx="8232709" cy="48113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EE571C-B032-4E6B-9ADE-DD103477020C}"/>
              </a:ext>
            </a:extLst>
          </p:cNvPr>
          <p:cNvCxnSpPr>
            <a:cxnSpLocks/>
          </p:cNvCxnSpPr>
          <p:nvPr/>
        </p:nvCxnSpPr>
        <p:spPr>
          <a:xfrm>
            <a:off x="7924798" y="2733869"/>
            <a:ext cx="3677428" cy="80874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712543-F359-4AF8-B8A4-254AD5BB6678}"/>
              </a:ext>
            </a:extLst>
          </p:cNvPr>
          <p:cNvSpPr txBox="1"/>
          <p:nvPr/>
        </p:nvSpPr>
        <p:spPr>
          <a:xfrm>
            <a:off x="998393" y="5884400"/>
            <a:ext cx="2814718" cy="830997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 w="12700">
            <a:solidFill>
              <a:schemeClr val="accent1">
                <a:alpha val="8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FREE ZONE </a:t>
            </a:r>
          </a:p>
          <a:p>
            <a:pPr algn="ctr"/>
            <a:r>
              <a:rPr lang="en-US" sz="1600" b="1" dirty="0">
                <a:solidFill>
                  <a:schemeClr val="accent1">
                    <a:alpha val="80000"/>
                  </a:schemeClr>
                </a:solidFill>
              </a:rPr>
              <a:t>OUTSIDE RIBOSOME EXIT TUNNEL</a:t>
            </a:r>
            <a:endParaRPr lang="en-BE" sz="1600" b="1" dirty="0">
              <a:solidFill>
                <a:schemeClr val="accent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598,05"/>
  <p:tag name="LATEXADDIN" val="\documentclass{article}&#10;\usepackage{amsmath}&#10;\pagestyle{empty}&#10;\begin{document}&#10;&#10;\begin{equation}&#10;Gain = 20\cdot log_{10} \frac{100}{1} = 40\,\text{dB} \nonumber&#10;\end{equation}&#10;&#10;&#10;\end{document}"/>
  <p:tag name="IGUANATEXSIZE" val="20"/>
  <p:tag name="IGUANATEXCURSOR" val="1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961"/>
  <p:tag name="ORIGINALWIDTH" val="3400,825"/>
  <p:tag name="LATEXADDIN" val="\documentclass{article}&#10;\usepackage{amsmath}&#10;\pagestyle{empty}&#10;\begin{document}&#10;$m=\sigma^2=\lambda t $, where $\lambda$ is the rate of occurence of outcomes.\\&#10;$\lambda = \frac{1}{\beta}$ where $\beta$ is the average time between Poisson events.&#10;&#10;&#10;\end{document}"/>
  <p:tag name="IGUANATEXSIZE" val="20"/>
  <p:tag name="IGUANATEXCURSOR" val="2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915,6355"/>
  <p:tag name="LATEXADDIN" val="\documentclass{article}&#10;\usepackage{amsmath}&#10;\pagestyle{empty}&#10;\begin{document}&#10;&#10;\begin{equation}&#10;\beta =\text{removal rate}\nonumber&#10;\end{equation}&#10;&#10;&#10;\end{document}"/>
  <p:tag name="IGUANATEXSIZE" val="25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38,99512"/>
  <p:tag name="LATEXADDIN" val="\documentclass{article}&#10;\usepackage{amsmath}&#10;\pagestyle{empty}&#10;\begin{document}&#10;&#10;$t$&#10;&#10;&#10;\end{document}"/>
  <p:tag name="IGUANATEXSIZE" val="18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915,6355"/>
  <p:tag name="LATEXADDIN" val="\documentclass{article}&#10;\usepackage{amsmath}&#10;\pagestyle{empty}&#10;\begin{document}&#10;&#10;\begin{equation}&#10;\beta =\text{removal rate}\nonumber&#10;\end{equation}&#10;&#10;&#10;\end{document}"/>
  <p:tag name="IGUANATEXSIZE" val="25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,2152"/>
  <p:tag name="ORIGINALWIDTH" val="1757,78"/>
  <p:tag name="LATEXADDIN" val="\documentclass{article}&#10;\usepackage{amsmath}&#10;\pagestyle{empty}&#10;\begin{document}&#10;&#10;\begin{equation}&#10;P(X=0) = \frac{e^{-\lambda\,t}\cdot (\lambda\,t)^0}{0!}=e^{-\lambda t}\nonumber&#10;\end{equation}&#10;&#10;&#10;\end{document}"/>
  <p:tag name="IGUANATEXSIZE" val="20"/>
  <p:tag name="IGUANATEXCURSOR" val="167"/>
  <p:tag name="TRANSPARENCY" val="True"/>
  <p:tag name="FILENAME" val=""/>
  <p:tag name="LATEXENGINEID" val="0"/>
  <p:tag name="TEMPFOLDER" val="c:\temp\"/>
  <p:tag name="LATEXFORMHEIGHT" val="312"/>
  <p:tag name="LATEXFORMWIDTH" val="539,2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965,1294"/>
  <p:tag name="LATEXADDIN" val="\documentclass{article}&#10;\usepackage{amsmath}&#10;\pagestyle{empty}&#10;\begin{document}&#10;&#10;\begin{equation}&#10;\alpha = \text{insertion rate}\nonumber&#10;\end{equation}&#10;&#10;&#10;\end{document}"/>
  <p:tag name="IGUANATEXSIZE" val="25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915,6355"/>
  <p:tag name="LATEXADDIN" val="\documentclass{article}&#10;\usepackage{amsmath}&#10;\pagestyle{empty}&#10;\begin{document}&#10;&#10;\begin{equation}&#10;\beta =\text{removal rate}\nonumber&#10;\end{equation}&#10;&#10;&#10;\end{document}"/>
  <p:tag name="IGUANATEXSIZE" val="25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69,8912"/>
  <p:tag name="LATEXADDIN" val="\documentclass{article}&#10;\usepackage{amsmath}&#10;\usepackage{xcolor}&#10;\pagestyle{empty}&#10;\begin{document}&#10;$\color{red}{\gamma_i = \gamma, i \in [1,\,L]}$&#10;&#10;&#10;\end{document}"/>
  <p:tag name="IGUANATEXSIZE" val="28"/>
  <p:tag name="IGUANATEXCURSOR" val="1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62,99213"/>
  <p:tag name="LATEXADDIN" val="\documentclass{article}&#10;\usepackage{amsmath}&#10;\pagestyle{empty}&#10;\begin{document}&#10;&#10;$x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328,459"/>
  <p:tag name="LATEXADDIN" val="\documentclass{article}&#10;\usepackage{amsmath}&#10;\pagestyle{empty}&#10;\begin{document}&#10;&#10;\begin{equation}&#10;i=L_j \nonumber&#10;\end{equation}&#10;&#10;&#10;\end{document}"/>
  <p:tag name="IGUANATEXSIZE" val="25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4844"/>
  <p:tag name="ORIGINALWIDTH" val="1279,34"/>
  <p:tag name="LATEXADDIN" val="\documentclass{article}&#10;\usepackage{amsmath}&#10;\usepackage{xcolor}&#10;\pagestyle{empty}&#10;\begin{document}&#10;&#10;\begin{equation}&#10;\color{red}{\alpha_{j}} = \text{insertion rate for j}\nonumber&#10;\end{equation}&#10;&#10;&#10;\end{document}"/>
  <p:tag name="IGUANATEXSIZE" val="25"/>
  <p:tag name="IGUANATEXCURSOR" val="17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60,6299"/>
  <p:tag name="LATEXADDIN" val="\documentclass{article}&#10;\usepackage{amsmath}&#10;\usepackage{xcolor}&#10;\pagestyle{empty}&#10;\begin{document}&#10;&#10;\begin{equation}&#10;\color{red}{\beta_j =\text{removal rate}}\nonumber&#10;\end{equation}&#10;&#10;&#10;\end{document}"/>
  <p:tag name="IGUANATEXSIZE" val="25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005,624"/>
  <p:tag name="LATEXADDIN" val="\documentclass{article}&#10;\usepackage{amsmath}&#10;\usepackage{xcolor}&#10;\pagestyle{empty}&#10;\begin{document}&#10;&#10;$\color{red}{\gamma_{ij} = \text{hopping rate}}$&#10;&#10;\end{document}"/>
  <p:tag name="IGUANATEXSIZE" val="25"/>
  <p:tag name="IGUANATEXCURSOR" val="1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71,916"/>
  <p:tag name="LATEXADDIN" val="\documentclass{article}&#10;\usepackage{amsmath}&#10;\usepackage{xcolor}&#10;\pagestyle{empty}&#10;\begin{document}&#10;&#10;$\color{red}{j} \,\in [1\cdots M]$&#10;\end{document}"/>
  <p:tag name="IGUANATEXSIZE" val="25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62,99213"/>
  <p:tag name="LATEXADDIN" val="\documentclass{article}&#10;\usepackage{amsmath}&#10;\pagestyle{empty}&#10;\begin{document}&#10;&#10;$x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1017,623"/>
  <p:tag name="LATEXADDIN" val="\documentclass{article}&#10;\usepackage{amsmath}&#10;\pagestyle{empty}&#10;\begin{document}&#10;&#10;\begin{equation}&#10;\alpha_{j} = \text{insertion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60,6299"/>
  <p:tag name="LATEXADDIN" val="\documentclass{article}&#10;\usepackage{amsmath}&#10;\pagestyle{empty}&#10;\begin{document}&#10;&#10;\begin{equation}&#10;\beta_j =\text{removal rate}\nonumber&#10;\end{equation}&#10;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005,624"/>
  <p:tag name="LATEXADDIN" val="\documentclass{article}&#10;\usepackage{amsmath}&#10;\pagestyle{empty}&#10;\begin{document}&#10;&#10;\begin{equation}&#10;\gamma_{ij} = \text{hopping rate}\nonumber&#10;\end{equation}&#10;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71,916"/>
  <p:tag name="LATEXADDIN" val="\documentclass{article}&#10;\usepackage{amsmath}&#10;\usepackage{xcolor}&#10;\pagestyle{empty}&#10;\begin{document}&#10;&#10;$\color{red}{j} \,\in [1\cdots M]$&#10;\end{document}"/>
  <p:tag name="IGUANATEXSIZE" val="25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428,1964"/>
  <p:tag name="LATEXADDIN" val="\documentclass{article}&#10;\usepackage{amsmath}&#10;\pagestyle{empty}&#10;\begin{document}&#10;&#10;\begin{equation}&#10;L=500 \nonumber&#10;\end{equation}&#10;&#10;&#10;\end{document}"/>
  <p:tag name="IGUANATEXSIZE" val="25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366"/>
  <p:tag name="ORIGINALWIDTH" val="240,7199"/>
  <p:tag name="LATEXADDIN" val="\documentclass{article}&#10;\usepackage{amsmath}&#10;\pagestyle{empty}&#10;\begin{document}&#10;&#10;$e^{-\lambda x}$&#10;&#10;&#10;\end{document}"/>
  <p:tag name="IGUANATEXSIZE" val="20"/>
  <p:tag name="IGUANATEXCURSOR" val="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,73976"/>
  <p:tag name="ORIGINALWIDTH" val="93,73827"/>
  <p:tag name="LATEXADDIN" val="\documentclass{article}&#10;\usepackage{amsmath}&#10;\usepackage{xcolor}&#10;\pagestyle{empty}&#10;\begin{document}&#10;&#10;$\color{red}{\gamma_i}$&#10;&#10;&#10;\end{document}"/>
  <p:tag name="IGUANATEXSIZE" val="28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1394,076"/>
  <p:tag name="LATEXADDIN" val="\documentclass{article}&#10;\usepackage{amsmath}&#10;\pagestyle{empty}&#10;\begin{document}&#10;&#10;$P(0\le X\le x)=1-e^{-\lambda x}$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951,631"/>
  <p:tag name="LATEXADDIN" val="\documentclass{article}&#10;\usepackage{amsmath}&#10;\pagestyle{empty}&#10;\begin{document}&#10;&#10;$P(X&gt;x)=e^{-\lambda x}$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1192,351"/>
  <p:tag name="LATEXADDIN" val="\documentclass{article}&#10;\usepackage{amsmath}&#10;\pagestyle{empty}&#10;\begin{document}&#10;&#10;$f(x) = \lambda e^{-\lambda x} = \frac{1}{\beta}e^{-\frac{x}{\beta}}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1610,049"/>
  <p:tag name="LATEXADDIN" val="\documentclass{article}&#10;\usepackage{amsmath}&#10;\pagestyle{empty}&#10;\begin{document}&#10;&#10;$m=\frac{1}{\lambda}=\beta$ and $\sigma^2=\frac{1}{\lambda^2}=\beta^2$&#10;&#10;&#10;\end{document}"/>
  <p:tag name="IGUANATEXSIZE" val="20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,718"/>
  <p:tag name="ORIGINALWIDTH" val="1698,538"/>
  <p:tag name="LATEXADDIN" val="\documentclass{article}&#10;\usepackage{amsmath}&#10;\pagestyle{empty}&#10;\begin{document}&#10;&#10;\begin{equation}&#10;Gain = 20\cdot log_{10} \frac{30,000}{100} = 49.5 \nonumber&#10;\end{equation}&#10;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2291"/>
  <p:tag name="ORIGINALWIDTH" val="768,6539"/>
  <p:tag name="LATEXADDIN" val="\documentclass{article}&#10;\usepackage{amsmath}&#10;\pagestyle{empty}&#10;\begin{document}&#10;$Exp(x;\lambda=\frac{1}{\beta})$&#10;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,4684"/>
  <p:tag name="ORIGINALWIDTH" val="2881,89"/>
  <p:tag name="LATEXADDIN" val="\documentclass{article}&#10;\usepackage{amsmath}&#10;\pagestyle{empty}&#10;\begin{document}&#10;$m=\alpha\beta$ and $\sigma^2=\alpha\beta^2$. $\alpha=$ shape, $\beta=$ scale and \\&#10;its inverse is still the rate.&#10;&#10;&#10;&#10;\end{document}"/>
  <p:tag name="IGUANATEXSIZE" val="20"/>
  <p:tag name="IGUANATEXCURSOR" val="16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,4773"/>
  <p:tag name="ORIGINALWIDTH" val="1500,563"/>
  <p:tag name="LATEXADDIN" val="\documentclass{article}&#10;\usepackage{amsmath}&#10;\pagestyle{empty}&#10;\begin{document}&#10;&#10;$f(x; \alpha,\beta)=\frac{1}{\beta^{\alpha}\Gamma(\alpha)}x^{\alpha-1}e^{-\frac{x}{\beta}}$&#10;&#10;&#10;\end{document}"/>
  <p:tag name="IGUANATEXSIZE" val="2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699,7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,4773"/>
  <p:tag name="ORIGINALWIDTH" val="1500,563"/>
  <p:tag name="LATEXADDIN" val="\documentclass{article}&#10;\usepackage{amsmath}&#10;\pagestyle{empty}&#10;\begin{document}&#10;&#10;$f(x; \alpha,\beta)=\frac{1}{\beta^{\alpha}\Gamma(\alpha)}x^{\alpha-1}e^{-\frac{x}{\beta}}$&#10;&#10;&#10;\end{document}"/>
  <p:tag name="IGUANATEXSIZE" val="2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699,7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3"/>
  <p:tag name="ORIGINALWIDTH" val="2050,244"/>
  <p:tag name="LATEXADDIN" val="\documentclass{article}&#10;\usepackage{amsmath}&#10;\pagestyle{empty}&#10;\begin{document}&#10;&#10;\begin{eqnarray*}&#10;Total\, Gain\, for \,gene \,B &amp; = &amp; 40 + 49.5\\&#10; &amp; = &amp; 89.5 \,\text{dB} \nonumber&#10;\end{eqnarray*}&#10;&#10;&#10;\end{document}"/>
  <p:tag name="IGUANATEXSIZE" val="20"/>
  <p:tag name="IGUANATEXCURSOR" val="1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9,816"/>
  <p:tag name="ORIGINALWIDTH" val="5385,827"/>
  <p:tag name="LATEXADDIN" val="\documentclass{article}&#10;\usepackage{amsmath}&#10;\pagestyle{empty}&#10;\begin{document}&#10;\begin{description}&#10;  \item[Peptide bond formation] endergonic: $\mathrm{\Delta G^{\circ}=+3.6\, kcal/mol}$ for one residue incorporation (per ribosome cycle).&#10;  \item[Hydrolysis of ester bond in aminoacyl-tRNA] exergonic: $\mathrm{\Delta G^{\circ}=-7.3\, kcal/mol}$ (per ribosome cycle)&#10;  \item[Hydrolysis of 2 GTPs] exergonic: $\mathrm{\Delta G^{\circ}=-14.6\, kcal/mole}$ (per ribosome cycle)&#10;  \item[\underline{Net Gibbs free energy available to the ribosome per amino acid residue incorporation}] $\mathrm{\Delta G^{\circ}=-18.3\, kcal/mol}$ (per residue incorporation)&#10;\end{description}&#10;&#10;&#10;&#10;\end{document}"/>
  <p:tag name="IGUANATEXSIZE" val="20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965,1294"/>
  <p:tag name="LATEXADDIN" val="\documentclass{article}&#10;\usepackage{amsmath}&#10;\pagestyle{empty}&#10;\begin{document}&#10;&#10;\begin{equation}&#10;\alpha = \text{insertion rate}\nonumber&#10;\end{equation}&#10;&#10;&#10;\end{document}"/>
  <p:tag name="IGUANATEXSIZE" val="25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965,1294"/>
  <p:tag name="LATEXADDIN" val="\documentclass{article}&#10;\usepackage{amsmath}&#10;\pagestyle{empty}&#10;\begin{document}&#10;&#10;\begin{equation}&#10;\alpha = \text{insertion rate}\nonumber&#10;\end{equation}&#10;&#10;&#10;\end{document}"/>
  <p:tag name="IGUANATEXSIZE" val="25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1,931"/>
  <p:tag name="ORIGINALWIDTH" val="1181,102"/>
  <p:tag name="LATEXADDIN" val="\documentclass{article}&#10;\usepackage{amsmath}&#10;\pagestyle{empty}&#10;\begin{document}&#10;$\sim 0.2\cdot 10^6$ per cell\\&#10;in yeasts\\&#10;$\sim 10\cdot 10^6$ per cell\\&#10;in mammalian cells&#10;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02,9246"/>
  <p:tag name="LATEXADDIN" val="\documentclass{article}&#10;\usepackage{amsmath}&#10;\usepackage{xcolor}&#10;\pagestyle{empty}&#10;\begin{document}&#10;&#10;\textcolor{red}{no hopping}&#10;&#10;&#10;\end{document}"/>
  <p:tag name="IGUANATEXSIZE" val="25"/>
  <p:tag name="IGUANATEXCURSOR" val="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332,2085"/>
  <p:tag name="LATEXADDIN" val="\documentclass{article}&#10;\usepackage{amsmath}&#10;\pagestyle{empty}&#10;\begin{document}&#10;&#10;$30$ nm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4,4282"/>
  <p:tag name="ORIGINALWIDTH" val="1458,568"/>
  <p:tag name="LATEXADDIN" val="\documentclass{article}&#10;\usepackage{amsmath}&#10;\pagestyle{empty}&#10;\begin{document}&#10;&#10;$\sim 0.2-10\cdot 10^6$ per cell\\&#10;\\&#10;$\sim 16-900 \cdot 10^6$ ribosomal \\&#10;proteins per cell...&#10;&#10;&#10;\end{document}"/>
  <p:tag name="IGUANATEXSIZE" val="2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332,2085"/>
  <p:tag name="LATEXADDIN" val="\documentclass{article}&#10;\usepackage{amsmath}&#10;\pagestyle{empty}&#10;\begin{document}&#10;&#10;$30$ nm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965,1294"/>
  <p:tag name="LATEXADDIN" val="\documentclass{article}&#10;\usepackage{amsmath}&#10;\pagestyle{empty}&#10;\begin{document}&#10;&#10;\begin{equation}&#10;\alpha = \text{insertion rate}\nonumber&#10;\end{equation}&#10;&#10;&#10;\end{document}"/>
  <p:tag name="IGUANATEXSIZE" val="25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965,1294"/>
  <p:tag name="LATEXADDIN" val="\documentclass{article}&#10;\usepackage{amsmath}&#10;\pagestyle{empty}&#10;\begin{document}&#10;&#10;\begin{equation}&#10;\alpha = \text{insertion rate}\nonumber&#10;\end{equation}&#10;&#10;&#10;\end{document}"/>
  <p:tag name="IGUANATEXSIZE" val="25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154"/>
  <p:tag name="ORIGINALWIDTH" val="1364,079"/>
  <p:tag name="LATEXADDIN" val="\documentclass{article}&#10;\usepackage{amsmath}&#10;\pagestyle{empty}&#10;\begin{document}&#10;&#10;\begin{equation}&#10;P(X=x) = \frac{e^{-\lambda\,t}\cdot (\lambda\,t)^x}{x!}\nonumber&#10;\end{equation}&#10;&#10;&#10;\end{document}"/>
  <p:tag name="IGUANATEXSIZE" val="20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539,2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959,1301"/>
  <p:tag name="LATEXADDIN" val="\documentclass{article}&#10;\usepackage{amsmath}&#10;\pagestyle{empty}&#10;\begin{document}&#10;&#10;\begin{equation}&#10;\gamma_i = \text{hopping rate}\nonumber&#10;\end{equation}&#10;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965,1294"/>
  <p:tag name="LATEXADDIN" val="\documentclass{article}&#10;\usepackage{amsmath}&#10;\pagestyle{empty}&#10;\begin{document}&#10;&#10;\begin{equation}&#10;\alpha = \text{insertion rate}\nonumber&#10;\end{equation}&#10;&#10;&#10;\end{document}"/>
  <p:tag name="IGUANATEXSIZE" val="25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57,9677"/>
  <p:tag name="LATEXADDIN" val="\documentclass{article}&#10;\usepackage{amsmath}&#10;\pagestyle{empty}&#10;\begin{document}&#10;&#10;\begin{equation}&#10;i=1 \nonumber&#10;\end{equation}&#10;&#10;&#10;\end{document}"/>
  <p:tag name="IGUANATEXSIZE" val="25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85,7143"/>
  <p:tag name="LATEXADDIN" val="\documentclass{article}&#10;\usepackage{amsmath}&#10;\pagestyle{empty}&#10;\begin{document}&#10;&#10;\begin{equation}&#10;i=L \nonumber&#10;\end{equation}&#10;&#10;&#10;\end{document}"/>
  <p:tag name="IGUANATEXSIZE" val="25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23961"/>
  <p:tag name="ORIGINALWIDTH" val="33,74575"/>
  <p:tag name="LATEXADDIN" val="\documentclass{article}&#10;\usepackage{amsmath}&#10;\pagestyle{empty}&#10;\begin{document}&#10;&#10;\begin{equation}&#10;i \nonumber&#10;\end{equation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365,9543"/>
  <p:tag name="LATEXADDIN" val="\documentclass{article}&#10;\usepackage{amsmath}&#10;\pagestyle{empty}&#10;\begin{document}&#10;&#10;\begin{equation}&#10;L=10 \nonumber&#10;\end{equation}&#10;&#10;&#10;\end{document}"/>
  <p:tag name="IGUANATEXSIZE" val="25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35244</TotalTime>
  <Words>5252</Words>
  <Application>Microsoft Office PowerPoint</Application>
  <PresentationFormat>Widescreen</PresentationFormat>
  <Paragraphs>595</Paragraphs>
  <Slides>106</Slides>
  <Notes>16</Notes>
  <HiddenSlides>15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3" baseType="lpstr">
      <vt:lpstr>Arial</vt:lpstr>
      <vt:lpstr>Calibri</vt:lpstr>
      <vt:lpstr>Calibri Light</vt:lpstr>
      <vt:lpstr>Courier New</vt:lpstr>
      <vt:lpstr>Palatino Linotype</vt:lpstr>
      <vt:lpstr>Wingdings</vt:lpstr>
      <vt:lpstr>Office Theme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Wobble base rules</vt:lpstr>
      <vt:lpstr>Codon Usage Biases </vt:lpstr>
      <vt:lpstr>Codon Usage Biases </vt:lpstr>
      <vt:lpstr>Codon Usage Biases </vt:lpstr>
      <vt:lpstr>Codons : synonymous but not the same </vt:lpstr>
      <vt:lpstr>PowerPoint Presentation</vt:lpstr>
      <vt:lpstr>PowerPoint Presentation</vt:lpstr>
      <vt:lpstr>t-RNA modifications </vt:lpstr>
      <vt:lpstr>t-RNA modifications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Drugs inhibiting translation</vt:lpstr>
      <vt:lpstr>Drugs inhibiting translation</vt:lpstr>
      <vt:lpstr>Drugs inhibiting translation</vt:lpstr>
      <vt:lpstr>Drugs inhibiting translation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Cognate, near-cognate and non-cognate tRNAs</vt:lpstr>
      <vt:lpstr>Cognate, near-cognate and non-cognate tRNAs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(eukaryote) Ribosomes</vt:lpstr>
      <vt:lpstr>Ribosomes</vt:lpstr>
      <vt:lpstr>Queueing theory: Poisson, Exponential and Gamma Distribution</vt:lpstr>
      <vt:lpstr>Queueing theory: Poisson, Exponential and Gamma Distribution</vt:lpstr>
      <vt:lpstr>Queueing theory: Poisson, Exponential and Gamma Distribution</vt:lpstr>
      <vt:lpstr>Queueing theory: Poisson, Exponential and Gamma Distribution</vt:lpstr>
      <vt:lpstr>PowerPoint Presentation</vt:lpstr>
      <vt:lpstr>Do ribosomes and tRNAs really play Gamma distributed dice ?</vt:lpstr>
      <vt:lpstr>Do ribosomes and tRNAs really play Gamma distributed dice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 model of protein synthesis (elongation)?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full TASEP model</vt:lpstr>
      <vt:lpstr>Future work … or  bucket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Joiret</dc:creator>
  <cp:lastModifiedBy>Marc Joiret</cp:lastModifiedBy>
  <cp:revision>357</cp:revision>
  <dcterms:created xsi:type="dcterms:W3CDTF">2019-07-20T11:58:06Z</dcterms:created>
  <dcterms:modified xsi:type="dcterms:W3CDTF">2020-03-03T10:10:55Z</dcterms:modified>
</cp:coreProperties>
</file>