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p:scale>
          <a:sx n="100" d="100"/>
          <a:sy n="100" d="100"/>
        </p:scale>
        <p:origin x="1050" y="-1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AE61DC1-3BF4-4CDD-A35A-E63A914CE627}"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104103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E61DC1-3BF4-4CDD-A35A-E63A914CE627}"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14274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E61DC1-3BF4-4CDD-A35A-E63A914CE627}"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220543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E61DC1-3BF4-4CDD-A35A-E63A914CE627}"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346884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AE61DC1-3BF4-4CDD-A35A-E63A914CE627}" type="datetimeFigureOut">
              <a:rPr lang="en-GB" smtClean="0"/>
              <a:t>29/08/2019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34082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AE61DC1-3BF4-4CDD-A35A-E63A914CE627}" type="datetimeFigureOut">
              <a:rPr lang="en-GB" smtClean="0"/>
              <a:t>29/08/2019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226344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AE61DC1-3BF4-4CDD-A35A-E63A914CE627}" type="datetimeFigureOut">
              <a:rPr lang="en-GB" smtClean="0"/>
              <a:t>29/08/2019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240408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AE61DC1-3BF4-4CDD-A35A-E63A914CE627}" type="datetimeFigureOut">
              <a:rPr lang="en-GB" smtClean="0"/>
              <a:t>29/08/2019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73112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61DC1-3BF4-4CDD-A35A-E63A914CE627}" type="datetimeFigureOut">
              <a:rPr lang="en-GB" smtClean="0"/>
              <a:t>29/08/2019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175841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AE61DC1-3BF4-4CDD-A35A-E63A914CE627}" type="datetimeFigureOut">
              <a:rPr lang="en-GB" smtClean="0"/>
              <a:t>29/08/2019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17080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AE61DC1-3BF4-4CDD-A35A-E63A914CE627}" type="datetimeFigureOut">
              <a:rPr lang="en-GB" smtClean="0"/>
              <a:t>29/08/2019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584EE7-B19F-4CC8-8412-E34B3BD04D1D}" type="slidenum">
              <a:rPr lang="en-GB" smtClean="0"/>
              <a:t>‹N°›</a:t>
            </a:fld>
            <a:endParaRPr lang="en-GB"/>
          </a:p>
        </p:txBody>
      </p:sp>
    </p:spTree>
    <p:extLst>
      <p:ext uri="{BB962C8B-B14F-4D97-AF65-F5344CB8AC3E}">
        <p14:creationId xmlns:p14="http://schemas.microsoft.com/office/powerpoint/2010/main" val="350753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AE61DC1-3BF4-4CDD-A35A-E63A914CE627}" type="datetimeFigureOut">
              <a:rPr lang="en-GB" smtClean="0"/>
              <a:t>29/08/2019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584EE7-B19F-4CC8-8412-E34B3BD04D1D}" type="slidenum">
              <a:rPr lang="en-GB" smtClean="0"/>
              <a:t>‹N°›</a:t>
            </a:fld>
            <a:endParaRPr lang="en-GB"/>
          </a:p>
        </p:txBody>
      </p:sp>
    </p:spTree>
    <p:extLst>
      <p:ext uri="{BB962C8B-B14F-4D97-AF65-F5344CB8AC3E}">
        <p14:creationId xmlns:p14="http://schemas.microsoft.com/office/powerpoint/2010/main" val="4284318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2.jpg"/><Relationship Id="rId21" Type="http://schemas.openxmlformats.org/officeDocument/2006/relationships/image" Target="../media/image19.jp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jpeg"/><Relationship Id="rId2" Type="http://schemas.openxmlformats.org/officeDocument/2006/relationships/image" Target="../media/image1.jpg"/><Relationship Id="rId16" Type="http://schemas.openxmlformats.org/officeDocument/2006/relationships/image" Target="../media/image14.pn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3.jpe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3.jpe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EFBF8E6-E8A9-474A-8CDB-CFCE5620EDE6}"/>
              </a:ext>
            </a:extLst>
          </p:cNvPr>
          <p:cNvSpPr/>
          <p:nvPr/>
        </p:nvSpPr>
        <p:spPr>
          <a:xfrm>
            <a:off x="180920" y="2982776"/>
            <a:ext cx="6547755" cy="5667679"/>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7E94935-7FCF-4265-882C-3CDC50EAF33D}"/>
              </a:ext>
            </a:extLst>
          </p:cNvPr>
          <p:cNvSpPr/>
          <p:nvPr/>
        </p:nvSpPr>
        <p:spPr>
          <a:xfrm rot="5400000">
            <a:off x="4595756" y="5551990"/>
            <a:ext cx="589668" cy="137880"/>
          </a:xfrm>
          <a:prstGeom prst="rect">
            <a:avLst/>
          </a:prstGeom>
          <a:solidFill>
            <a:schemeClr val="tx1">
              <a:lumMod val="65000"/>
              <a:lumOff val="3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067611-C654-405E-817D-F17BF86DBE49}"/>
              </a:ext>
            </a:extLst>
          </p:cNvPr>
          <p:cNvSpPr/>
          <p:nvPr/>
        </p:nvSpPr>
        <p:spPr>
          <a:xfrm>
            <a:off x="2778553" y="6772778"/>
            <a:ext cx="589668" cy="137880"/>
          </a:xfrm>
          <a:prstGeom prst="rect">
            <a:avLst/>
          </a:prstGeom>
          <a:solidFill>
            <a:schemeClr val="tx1">
              <a:lumMod val="65000"/>
              <a:lumOff val="3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B26079A-40BB-47A1-8EE9-883C566E8DDD}"/>
              </a:ext>
            </a:extLst>
          </p:cNvPr>
          <p:cNvSpPr/>
          <p:nvPr/>
        </p:nvSpPr>
        <p:spPr>
          <a:xfrm rot="5400000">
            <a:off x="1395300" y="4922596"/>
            <a:ext cx="589668" cy="137880"/>
          </a:xfrm>
          <a:prstGeom prst="rect">
            <a:avLst/>
          </a:prstGeom>
          <a:solidFill>
            <a:schemeClr val="tx1">
              <a:lumMod val="65000"/>
              <a:lumOff val="3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CA3704B-8121-4AFA-88BD-5492918E4FDD}"/>
              </a:ext>
            </a:extLst>
          </p:cNvPr>
          <p:cNvSpPr/>
          <p:nvPr/>
        </p:nvSpPr>
        <p:spPr>
          <a:xfrm>
            <a:off x="2793054" y="4008564"/>
            <a:ext cx="589668" cy="137880"/>
          </a:xfrm>
          <a:prstGeom prst="rect">
            <a:avLst/>
          </a:prstGeom>
          <a:solidFill>
            <a:schemeClr val="tx1">
              <a:lumMod val="65000"/>
              <a:lumOff val="3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FBBEF72-242C-4064-B508-548D4C725779}"/>
              </a:ext>
            </a:extLst>
          </p:cNvPr>
          <p:cNvSpPr/>
          <p:nvPr/>
        </p:nvSpPr>
        <p:spPr>
          <a:xfrm>
            <a:off x="130631" y="1484267"/>
            <a:ext cx="6547755" cy="1284862"/>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861735-876C-457E-97D7-348BE76BCB12}"/>
              </a:ext>
            </a:extLst>
          </p:cNvPr>
          <p:cNvSpPr/>
          <p:nvPr/>
        </p:nvSpPr>
        <p:spPr>
          <a:xfrm>
            <a:off x="163286" y="130629"/>
            <a:ext cx="6547757" cy="1175657"/>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Role of myoferlin in mitochondrial dynamics and metabolic fitness</a:t>
            </a:r>
          </a:p>
          <a:p>
            <a:pPr algn="ctr"/>
            <a:r>
              <a:rPr lang="en-GB" b="1" dirty="0">
                <a:solidFill>
                  <a:schemeClr val="tx1"/>
                </a:solidFill>
              </a:rPr>
              <a:t>of pancreas cancer</a:t>
            </a:r>
            <a:endParaRPr lang="en-GB" dirty="0">
              <a:solidFill>
                <a:schemeClr val="tx1"/>
              </a:solidFill>
            </a:endParaRPr>
          </a:p>
        </p:txBody>
      </p:sp>
      <p:sp>
        <p:nvSpPr>
          <p:cNvPr id="5" name="ZoneTexte 4">
            <a:extLst>
              <a:ext uri="{FF2B5EF4-FFF2-40B4-BE49-F238E27FC236}">
                <a16:creationId xmlns:a16="http://schemas.microsoft.com/office/drawing/2014/main" id="{40BEAD5E-6399-4B97-8F2C-7B238029E74B}"/>
              </a:ext>
            </a:extLst>
          </p:cNvPr>
          <p:cNvSpPr txBox="1"/>
          <p:nvPr/>
        </p:nvSpPr>
        <p:spPr>
          <a:xfrm>
            <a:off x="1130935" y="784653"/>
            <a:ext cx="4192173" cy="246221"/>
          </a:xfrm>
          <a:prstGeom prst="rect">
            <a:avLst/>
          </a:prstGeom>
          <a:noFill/>
        </p:spPr>
        <p:txBody>
          <a:bodyPr wrap="none" rtlCol="0">
            <a:spAutoFit/>
          </a:bodyPr>
          <a:lstStyle/>
          <a:p>
            <a:r>
              <a:rPr lang="en-GB" sz="1000" dirty="0"/>
              <a:t>S. Anania, G. Rademaker, T. </a:t>
            </a:r>
            <a:r>
              <a:rPr lang="en-GB" sz="1000" dirty="0" err="1"/>
              <a:t>Wissocq</a:t>
            </a:r>
            <a:r>
              <a:rPr lang="en-GB" sz="1000" dirty="0"/>
              <a:t>, A. </a:t>
            </a:r>
            <a:r>
              <a:rPr lang="en-GB" sz="1000" dirty="0" err="1"/>
              <a:t>Bellahcène</a:t>
            </a:r>
            <a:r>
              <a:rPr lang="en-GB" sz="1000" dirty="0"/>
              <a:t>, V. </a:t>
            </a:r>
            <a:r>
              <a:rPr lang="en-GB" sz="1000" dirty="0" err="1"/>
              <a:t>Castronovo</a:t>
            </a:r>
            <a:r>
              <a:rPr lang="en-GB" sz="1000" dirty="0"/>
              <a:t>, O. Peulen</a:t>
            </a:r>
          </a:p>
        </p:txBody>
      </p:sp>
      <p:sp>
        <p:nvSpPr>
          <p:cNvPr id="6" name="ZoneTexte 5">
            <a:extLst>
              <a:ext uri="{FF2B5EF4-FFF2-40B4-BE49-F238E27FC236}">
                <a16:creationId xmlns:a16="http://schemas.microsoft.com/office/drawing/2014/main" id="{F7761C92-4D56-4409-B892-E4B6D0225330}"/>
              </a:ext>
            </a:extLst>
          </p:cNvPr>
          <p:cNvSpPr txBox="1"/>
          <p:nvPr/>
        </p:nvSpPr>
        <p:spPr>
          <a:xfrm>
            <a:off x="2196130" y="980067"/>
            <a:ext cx="2260555" cy="246221"/>
          </a:xfrm>
          <a:prstGeom prst="rect">
            <a:avLst/>
          </a:prstGeom>
          <a:noFill/>
        </p:spPr>
        <p:txBody>
          <a:bodyPr wrap="none" rtlCol="0">
            <a:spAutoFit/>
          </a:bodyPr>
          <a:lstStyle/>
          <a:p>
            <a:r>
              <a:rPr lang="en-GB" sz="1000" dirty="0"/>
              <a:t>Metastasis Research Laboratory, </a:t>
            </a:r>
            <a:r>
              <a:rPr lang="en-GB" sz="1000" dirty="0" err="1"/>
              <a:t>ULiege</a:t>
            </a:r>
            <a:endParaRPr lang="en-GB" sz="1000" dirty="0"/>
          </a:p>
        </p:txBody>
      </p:sp>
      <p:pic>
        <p:nvPicPr>
          <p:cNvPr id="8" name="Image 7">
            <a:extLst>
              <a:ext uri="{FF2B5EF4-FFF2-40B4-BE49-F238E27FC236}">
                <a16:creationId xmlns:a16="http://schemas.microsoft.com/office/drawing/2014/main" id="{55219873-092D-46CC-BE4C-C8A111151ED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4512" y="476692"/>
            <a:ext cx="764727" cy="784907"/>
          </a:xfrm>
          <a:prstGeom prst="rect">
            <a:avLst/>
          </a:prstGeom>
        </p:spPr>
      </p:pic>
      <p:pic>
        <p:nvPicPr>
          <p:cNvPr id="10" name="Image 9">
            <a:extLst>
              <a:ext uri="{FF2B5EF4-FFF2-40B4-BE49-F238E27FC236}">
                <a16:creationId xmlns:a16="http://schemas.microsoft.com/office/drawing/2014/main" id="{EF677ACA-E5CE-4490-B230-527A35001A6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475" b="16638"/>
          <a:stretch/>
        </p:blipFill>
        <p:spPr>
          <a:xfrm>
            <a:off x="5460410" y="603726"/>
            <a:ext cx="1109324" cy="502060"/>
          </a:xfrm>
          <a:prstGeom prst="rect">
            <a:avLst/>
          </a:prstGeom>
        </p:spPr>
      </p:pic>
      <p:sp>
        <p:nvSpPr>
          <p:cNvPr id="15" name="Rectangle : coins arrondis 14">
            <a:extLst>
              <a:ext uri="{FF2B5EF4-FFF2-40B4-BE49-F238E27FC236}">
                <a16:creationId xmlns:a16="http://schemas.microsoft.com/office/drawing/2014/main" id="{371B198F-5561-4E9D-AFA5-B1D519C31BEE}"/>
              </a:ext>
            </a:extLst>
          </p:cNvPr>
          <p:cNvSpPr/>
          <p:nvPr/>
        </p:nvSpPr>
        <p:spPr>
          <a:xfrm>
            <a:off x="179604" y="8826963"/>
            <a:ext cx="5276539" cy="1021920"/>
          </a:xfrm>
          <a:prstGeom prst="roundRect">
            <a:avLst/>
          </a:prstGeom>
          <a:solidFill>
            <a:schemeClr val="accent3">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 coins arrondis 16">
            <a:extLst>
              <a:ext uri="{FF2B5EF4-FFF2-40B4-BE49-F238E27FC236}">
                <a16:creationId xmlns:a16="http://schemas.microsoft.com/office/drawing/2014/main" id="{2778334E-886E-4BDB-AE07-717349976937}"/>
              </a:ext>
            </a:extLst>
          </p:cNvPr>
          <p:cNvSpPr/>
          <p:nvPr/>
        </p:nvSpPr>
        <p:spPr>
          <a:xfrm>
            <a:off x="2583582" y="1358290"/>
            <a:ext cx="1679944" cy="286820"/>
          </a:xfrm>
          <a:prstGeom prst="roundRect">
            <a:avLst/>
          </a:prstGeom>
          <a:solidFill>
            <a:schemeClr val="tx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lumMod val="85000"/>
                    <a:lumOff val="15000"/>
                  </a:schemeClr>
                </a:solidFill>
              </a:rPr>
              <a:t>Introduction</a:t>
            </a:r>
            <a:endParaRPr lang="en-GB" sz="1600" dirty="0">
              <a:solidFill>
                <a:schemeClr val="tx1">
                  <a:lumMod val="85000"/>
                  <a:lumOff val="15000"/>
                </a:schemeClr>
              </a:solidFill>
            </a:endParaRPr>
          </a:p>
        </p:txBody>
      </p:sp>
      <p:sp>
        <p:nvSpPr>
          <p:cNvPr id="18" name="Rectangle : coins arrondis 17">
            <a:extLst>
              <a:ext uri="{FF2B5EF4-FFF2-40B4-BE49-F238E27FC236}">
                <a16:creationId xmlns:a16="http://schemas.microsoft.com/office/drawing/2014/main" id="{E96463BE-902B-47F3-B546-F7CDF3D017CA}"/>
              </a:ext>
            </a:extLst>
          </p:cNvPr>
          <p:cNvSpPr/>
          <p:nvPr/>
        </p:nvSpPr>
        <p:spPr>
          <a:xfrm>
            <a:off x="2589028" y="2861214"/>
            <a:ext cx="1679944" cy="332670"/>
          </a:xfrm>
          <a:prstGeom prst="roundRect">
            <a:avLst/>
          </a:prstGeom>
          <a:solidFill>
            <a:schemeClr val="tx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solidFill>
                  <a:schemeClr val="tx1">
                    <a:lumMod val="85000"/>
                    <a:lumOff val="15000"/>
                  </a:schemeClr>
                </a:solidFill>
              </a:rPr>
              <a:t>Results</a:t>
            </a:r>
            <a:endParaRPr lang="en-GB" sz="1600" dirty="0">
              <a:solidFill>
                <a:schemeClr val="tx1">
                  <a:lumMod val="85000"/>
                  <a:lumOff val="15000"/>
                </a:schemeClr>
              </a:solidFill>
            </a:endParaRPr>
          </a:p>
        </p:txBody>
      </p:sp>
      <p:sp>
        <p:nvSpPr>
          <p:cNvPr id="19" name="Rectangle : coins arrondis 18">
            <a:extLst>
              <a:ext uri="{FF2B5EF4-FFF2-40B4-BE49-F238E27FC236}">
                <a16:creationId xmlns:a16="http://schemas.microsoft.com/office/drawing/2014/main" id="{1CAA20C0-C0B5-436C-BCC0-5F851B1DBE78}"/>
              </a:ext>
            </a:extLst>
          </p:cNvPr>
          <p:cNvSpPr/>
          <p:nvPr/>
        </p:nvSpPr>
        <p:spPr>
          <a:xfrm>
            <a:off x="2573079" y="8606972"/>
            <a:ext cx="1679944" cy="271050"/>
          </a:xfrm>
          <a:prstGeom prst="roundRect">
            <a:avLst/>
          </a:prstGeom>
          <a:solidFill>
            <a:schemeClr val="tx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lumMod val="85000"/>
                    <a:lumOff val="15000"/>
                  </a:schemeClr>
                </a:solidFill>
              </a:rPr>
              <a:t>Conclusion</a:t>
            </a:r>
            <a:endParaRPr lang="en-GB" sz="1600" dirty="0">
              <a:solidFill>
                <a:schemeClr val="tx1">
                  <a:lumMod val="85000"/>
                  <a:lumOff val="15000"/>
                </a:schemeClr>
              </a:solidFill>
            </a:endParaRPr>
          </a:p>
        </p:txBody>
      </p:sp>
      <p:sp>
        <p:nvSpPr>
          <p:cNvPr id="20" name="ZoneTexte 19">
            <a:extLst>
              <a:ext uri="{FF2B5EF4-FFF2-40B4-BE49-F238E27FC236}">
                <a16:creationId xmlns:a16="http://schemas.microsoft.com/office/drawing/2014/main" id="{5BF98DBC-3B9A-4342-A016-2992ACED8CD1}"/>
              </a:ext>
            </a:extLst>
          </p:cNvPr>
          <p:cNvSpPr txBox="1"/>
          <p:nvPr/>
        </p:nvSpPr>
        <p:spPr>
          <a:xfrm>
            <a:off x="195942" y="1620196"/>
            <a:ext cx="6531427" cy="1200329"/>
          </a:xfrm>
          <a:prstGeom prst="rect">
            <a:avLst/>
          </a:prstGeom>
          <a:noFill/>
        </p:spPr>
        <p:txBody>
          <a:bodyPr wrap="square" rtlCol="0">
            <a:spAutoFit/>
          </a:bodyPr>
          <a:lstStyle/>
          <a:p>
            <a:pPr algn="just"/>
            <a:r>
              <a:rPr lang="en-US" sz="1200" dirty="0"/>
              <a:t>Pancreatic</a:t>
            </a:r>
            <a:r>
              <a:rPr lang="fr-BE" sz="1200" dirty="0"/>
              <a:t> cancer </a:t>
            </a:r>
            <a:r>
              <a:rPr lang="fr-BE" sz="1200" dirty="0" err="1"/>
              <a:t>is</a:t>
            </a:r>
            <a:r>
              <a:rPr lang="fr-BE" sz="1200" dirty="0"/>
              <a:t> the 7th </a:t>
            </a:r>
            <a:r>
              <a:rPr lang="fr-BE" sz="1200" dirty="0" err="1"/>
              <a:t>most</a:t>
            </a:r>
            <a:r>
              <a:rPr lang="fr-BE" sz="1200" dirty="0"/>
              <a:t> </a:t>
            </a:r>
            <a:r>
              <a:rPr lang="fr-BE" sz="1200" dirty="0" err="1"/>
              <a:t>common</a:t>
            </a:r>
            <a:r>
              <a:rPr lang="fr-BE" sz="1200" dirty="0"/>
              <a:t> cause of cancer </a:t>
            </a:r>
            <a:r>
              <a:rPr lang="fr-BE" sz="1200" dirty="0" err="1"/>
              <a:t>mortality</a:t>
            </a:r>
            <a:r>
              <a:rPr lang="fr-BE" sz="1200" dirty="0"/>
              <a:t> in the world. It </a:t>
            </a:r>
            <a:r>
              <a:rPr lang="fr-BE" sz="1200" dirty="0" err="1"/>
              <a:t>is</a:t>
            </a:r>
            <a:r>
              <a:rPr lang="fr-BE" sz="1200" dirty="0"/>
              <a:t> </a:t>
            </a:r>
            <a:r>
              <a:rPr lang="en-US" sz="1200" dirty="0"/>
              <a:t>predicted</a:t>
            </a:r>
            <a:r>
              <a:rPr lang="fr-BE" sz="1200" dirty="0"/>
              <a:t> to </a:t>
            </a:r>
            <a:r>
              <a:rPr lang="en-US" sz="1200" dirty="0"/>
              <a:t>become</a:t>
            </a:r>
            <a:r>
              <a:rPr lang="fr-BE" sz="1200" dirty="0"/>
              <a:t> the second </a:t>
            </a:r>
            <a:r>
              <a:rPr lang="fr-BE" sz="1200" dirty="0" err="1"/>
              <a:t>leading</a:t>
            </a:r>
            <a:r>
              <a:rPr lang="fr-BE" sz="1200" dirty="0"/>
              <a:t> cause of cancer-</a:t>
            </a:r>
            <a:r>
              <a:rPr lang="fr-BE" sz="1200" dirty="0" err="1"/>
              <a:t>related</a:t>
            </a:r>
            <a:r>
              <a:rPr lang="fr-BE" sz="1200" dirty="0"/>
              <a:t> </a:t>
            </a:r>
            <a:r>
              <a:rPr lang="fr-BE" sz="1200" dirty="0" err="1"/>
              <a:t>death</a:t>
            </a:r>
            <a:r>
              <a:rPr lang="fr-BE" sz="1200" dirty="0"/>
              <a:t> in 2030. </a:t>
            </a:r>
            <a:r>
              <a:rPr lang="en-GB" sz="1200" dirty="0"/>
              <a:t>Myoferlin is a 230 </a:t>
            </a:r>
            <a:r>
              <a:rPr lang="en-GB" sz="1200" dirty="0" err="1"/>
              <a:t>kDa</a:t>
            </a:r>
            <a:r>
              <a:rPr lang="en-GB" sz="1200" dirty="0"/>
              <a:t> protein overexpressed in pancreatic cancer. </a:t>
            </a:r>
            <a:r>
              <a:rPr lang="en-AU" sz="1200" dirty="0"/>
              <a:t>Recently, our team showed a fragmentation of the mitochondrial network in PDAC cells when myoferlin was depleted using siRNA. Understanding the mechanism underlying this mitochondrial disruption would be of great interest as mitochondria are major actors in cancer development, progression and resistance </a:t>
            </a:r>
            <a:endParaRPr lang="fr-BE" sz="1200" dirty="0"/>
          </a:p>
        </p:txBody>
      </p:sp>
      <p:sp>
        <p:nvSpPr>
          <p:cNvPr id="55" name="Rectangle : coins arrondis 54">
            <a:extLst>
              <a:ext uri="{FF2B5EF4-FFF2-40B4-BE49-F238E27FC236}">
                <a16:creationId xmlns:a16="http://schemas.microsoft.com/office/drawing/2014/main" id="{667589F6-A4D8-452A-860E-FBD48F556A07}"/>
              </a:ext>
            </a:extLst>
          </p:cNvPr>
          <p:cNvSpPr/>
          <p:nvPr/>
        </p:nvSpPr>
        <p:spPr>
          <a:xfrm>
            <a:off x="285913" y="3245944"/>
            <a:ext cx="2779167" cy="1641626"/>
          </a:xfrm>
          <a:prstGeom prst="roundRect">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e 13">
            <a:extLst>
              <a:ext uri="{FF2B5EF4-FFF2-40B4-BE49-F238E27FC236}">
                <a16:creationId xmlns:a16="http://schemas.microsoft.com/office/drawing/2014/main" id="{8E8D84BD-099D-43D7-A3B2-0F4C6A6A2585}"/>
              </a:ext>
            </a:extLst>
          </p:cNvPr>
          <p:cNvGrpSpPr/>
          <p:nvPr/>
        </p:nvGrpSpPr>
        <p:grpSpPr>
          <a:xfrm>
            <a:off x="620635" y="3264546"/>
            <a:ext cx="3019078" cy="1515990"/>
            <a:chOff x="608488" y="3301664"/>
            <a:chExt cx="3019078" cy="1515990"/>
          </a:xfrm>
        </p:grpSpPr>
        <p:pic>
          <p:nvPicPr>
            <p:cNvPr id="21" name="Image 20" descr="MAX_tmre_sigl3_003.jpg">
              <a:extLst>
                <a:ext uri="{FF2B5EF4-FFF2-40B4-BE49-F238E27FC236}">
                  <a16:creationId xmlns:a16="http://schemas.microsoft.com/office/drawing/2014/main" id="{C32B9A42-B99F-4FE0-85CC-72C1024C5EA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24188" t="12467" r="44399" b="53193"/>
            <a:stretch/>
          </p:blipFill>
          <p:spPr>
            <a:xfrm>
              <a:off x="608488" y="3509095"/>
              <a:ext cx="981854" cy="801898"/>
            </a:xfrm>
            <a:prstGeom prst="rect">
              <a:avLst/>
            </a:prstGeom>
            <a:ln>
              <a:solidFill>
                <a:schemeClr val="tx1"/>
              </a:solidFill>
            </a:ln>
          </p:spPr>
        </p:pic>
        <p:pic>
          <p:nvPicPr>
            <p:cNvPr id="22" name="Image 21" descr="MAX_tmre_simyof_1_010.jpg">
              <a:extLst>
                <a:ext uri="{FF2B5EF4-FFF2-40B4-BE49-F238E27FC236}">
                  <a16:creationId xmlns:a16="http://schemas.microsoft.com/office/drawing/2014/main" id="{6E281EA5-21E5-4370-B603-46830FB5ED66}"/>
                </a:ext>
              </a:extLst>
            </p:cNvPr>
            <p:cNvPicPr>
              <a:picLocks noChangeAspect="1"/>
            </p:cNvPicPr>
            <p:nvPr/>
          </p:nvPicPr>
          <p:blipFill rotWithShape="1">
            <a:blip r:embed="rId6">
              <a:extLst>
                <a:ext uri="{28A0092B-C50C-407E-A947-70E740481C1C}">
                  <a14:useLocalDpi xmlns:a14="http://schemas.microsoft.com/office/drawing/2010/main" val="0"/>
                </a:ext>
              </a:extLst>
            </a:blip>
            <a:srcRect l="28322" t="33319" r="40264" b="32341"/>
            <a:stretch/>
          </p:blipFill>
          <p:spPr>
            <a:xfrm>
              <a:off x="1723503" y="3509095"/>
              <a:ext cx="981060" cy="801250"/>
            </a:xfrm>
            <a:prstGeom prst="rect">
              <a:avLst/>
            </a:prstGeom>
            <a:ln>
              <a:solidFill>
                <a:schemeClr val="tx1"/>
              </a:solidFill>
            </a:ln>
          </p:spPr>
        </p:pic>
        <p:sp>
          <p:nvSpPr>
            <p:cNvPr id="23" name="ZoneTexte 22">
              <a:extLst>
                <a:ext uri="{FF2B5EF4-FFF2-40B4-BE49-F238E27FC236}">
                  <a16:creationId xmlns:a16="http://schemas.microsoft.com/office/drawing/2014/main" id="{1B33BD8A-2521-4836-AFB2-0CBF9C90DA8A}"/>
                </a:ext>
              </a:extLst>
            </p:cNvPr>
            <p:cNvSpPr txBox="1"/>
            <p:nvPr/>
          </p:nvSpPr>
          <p:spPr>
            <a:xfrm>
              <a:off x="620590" y="3301816"/>
              <a:ext cx="1844544" cy="230832"/>
            </a:xfrm>
            <a:prstGeom prst="rect">
              <a:avLst/>
            </a:prstGeom>
            <a:noFill/>
          </p:spPr>
          <p:txBody>
            <a:bodyPr wrap="square" rtlCol="0">
              <a:spAutoFit/>
            </a:bodyPr>
            <a:lstStyle/>
            <a:p>
              <a:r>
                <a:rPr lang="fr-FR" sz="900" dirty="0" err="1"/>
                <a:t>Irrelevant</a:t>
              </a:r>
              <a:r>
                <a:rPr lang="fr-FR" sz="900" dirty="0"/>
                <a:t> </a:t>
              </a:r>
              <a:r>
                <a:rPr lang="fr-FR" sz="900" dirty="0" err="1"/>
                <a:t>siRNA</a:t>
              </a:r>
              <a:endParaRPr lang="fr-FR" sz="900" dirty="0"/>
            </a:p>
          </p:txBody>
        </p:sp>
        <p:sp>
          <p:nvSpPr>
            <p:cNvPr id="24" name="ZoneTexte 23">
              <a:extLst>
                <a:ext uri="{FF2B5EF4-FFF2-40B4-BE49-F238E27FC236}">
                  <a16:creationId xmlns:a16="http://schemas.microsoft.com/office/drawing/2014/main" id="{EC941401-A74C-45E7-AF19-E64BA8CE3276}"/>
                </a:ext>
              </a:extLst>
            </p:cNvPr>
            <p:cNvSpPr txBox="1"/>
            <p:nvPr/>
          </p:nvSpPr>
          <p:spPr>
            <a:xfrm>
              <a:off x="1781557" y="3301664"/>
              <a:ext cx="1846009" cy="230832"/>
            </a:xfrm>
            <a:prstGeom prst="rect">
              <a:avLst/>
            </a:prstGeom>
            <a:noFill/>
          </p:spPr>
          <p:txBody>
            <a:bodyPr wrap="square" rtlCol="0">
              <a:spAutoFit/>
            </a:bodyPr>
            <a:lstStyle/>
            <a:p>
              <a:r>
                <a:rPr lang="fr-FR" sz="900" dirty="0"/>
                <a:t>Myoferlin </a:t>
              </a:r>
              <a:r>
                <a:rPr lang="fr-FR" sz="900" dirty="0" err="1"/>
                <a:t>siRNA</a:t>
              </a:r>
              <a:endParaRPr lang="fr-FR" sz="900" dirty="0"/>
            </a:p>
          </p:txBody>
        </p:sp>
        <p:sp>
          <p:nvSpPr>
            <p:cNvPr id="25" name="ZoneTexte 24">
              <a:extLst>
                <a:ext uri="{FF2B5EF4-FFF2-40B4-BE49-F238E27FC236}">
                  <a16:creationId xmlns:a16="http://schemas.microsoft.com/office/drawing/2014/main" id="{2D648002-3486-444D-9BAD-11AB7BF66957}"/>
                </a:ext>
              </a:extLst>
            </p:cNvPr>
            <p:cNvSpPr txBox="1"/>
            <p:nvPr/>
          </p:nvSpPr>
          <p:spPr>
            <a:xfrm>
              <a:off x="733553" y="4291233"/>
              <a:ext cx="2691051" cy="215444"/>
            </a:xfrm>
            <a:prstGeom prst="rect">
              <a:avLst/>
            </a:prstGeom>
            <a:noFill/>
          </p:spPr>
          <p:txBody>
            <a:bodyPr wrap="square" rtlCol="0">
              <a:spAutoFit/>
            </a:bodyPr>
            <a:lstStyle/>
            <a:p>
              <a:r>
                <a:rPr lang="fr-FR" sz="800" dirty="0"/>
                <a:t>Panc-1, mitochondrial TMRE </a:t>
              </a:r>
              <a:r>
                <a:rPr lang="fr-FR" sz="800" dirty="0" err="1"/>
                <a:t>staining</a:t>
              </a:r>
              <a:endParaRPr lang="fr-FR" sz="800" dirty="0"/>
            </a:p>
          </p:txBody>
        </p:sp>
        <p:pic>
          <p:nvPicPr>
            <p:cNvPr id="27" name="Image 26">
              <a:extLst>
                <a:ext uri="{FF2B5EF4-FFF2-40B4-BE49-F238E27FC236}">
                  <a16:creationId xmlns:a16="http://schemas.microsoft.com/office/drawing/2014/main" id="{5F4227C2-3EBC-47F5-B3CA-1E45EC15DEDE}"/>
                </a:ext>
              </a:extLst>
            </p:cNvPr>
            <p:cNvPicPr>
              <a:picLocks noChangeAspect="1"/>
            </p:cNvPicPr>
            <p:nvPr/>
          </p:nvPicPr>
          <p:blipFill rotWithShape="1">
            <a:blip r:embed="rId7">
              <a:extLst>
                <a:ext uri="{28A0092B-C50C-407E-A947-70E740481C1C}">
                  <a14:useLocalDpi xmlns:a14="http://schemas.microsoft.com/office/drawing/2010/main" val="0"/>
                </a:ext>
              </a:extLst>
            </a:blip>
            <a:srcRect t="37631" b="34133"/>
            <a:stretch/>
          </p:blipFill>
          <p:spPr>
            <a:xfrm>
              <a:off x="620590" y="4465282"/>
              <a:ext cx="2075849" cy="352372"/>
            </a:xfrm>
            <a:prstGeom prst="rect">
              <a:avLst/>
            </a:prstGeom>
          </p:spPr>
        </p:pic>
        <p:sp>
          <p:nvSpPr>
            <p:cNvPr id="47" name="Flèche : droite 46">
              <a:extLst>
                <a:ext uri="{FF2B5EF4-FFF2-40B4-BE49-F238E27FC236}">
                  <a16:creationId xmlns:a16="http://schemas.microsoft.com/office/drawing/2014/main" id="{D663E515-A9E2-4655-B99D-0D1109C84C24}"/>
                </a:ext>
              </a:extLst>
            </p:cNvPr>
            <p:cNvSpPr/>
            <p:nvPr/>
          </p:nvSpPr>
          <p:spPr>
            <a:xfrm>
              <a:off x="1561315" y="3848753"/>
              <a:ext cx="191215" cy="159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 coins arrondis 70">
            <a:extLst>
              <a:ext uri="{FF2B5EF4-FFF2-40B4-BE49-F238E27FC236}">
                <a16:creationId xmlns:a16="http://schemas.microsoft.com/office/drawing/2014/main" id="{AA55307D-48DE-4867-9C62-45A9692487CE}"/>
              </a:ext>
            </a:extLst>
          </p:cNvPr>
          <p:cNvSpPr/>
          <p:nvPr/>
        </p:nvSpPr>
        <p:spPr>
          <a:xfrm>
            <a:off x="285912" y="4987477"/>
            <a:ext cx="2801975" cy="3573872"/>
          </a:xfrm>
          <a:prstGeom prst="roundRect">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Image 49">
            <a:extLst>
              <a:ext uri="{FF2B5EF4-FFF2-40B4-BE49-F238E27FC236}">
                <a16:creationId xmlns:a16="http://schemas.microsoft.com/office/drawing/2014/main" id="{62D30527-C7B7-4363-9FD6-815F2CD7DA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240" y="5279263"/>
            <a:ext cx="735390" cy="735390"/>
          </a:xfrm>
          <a:prstGeom prst="rect">
            <a:avLst/>
          </a:prstGeom>
          <a:ln>
            <a:solidFill>
              <a:schemeClr val="accent6"/>
            </a:solidFill>
          </a:ln>
        </p:spPr>
      </p:pic>
      <p:pic>
        <p:nvPicPr>
          <p:cNvPr id="52" name="Image 51">
            <a:extLst>
              <a:ext uri="{FF2B5EF4-FFF2-40B4-BE49-F238E27FC236}">
                <a16:creationId xmlns:a16="http://schemas.microsoft.com/office/drawing/2014/main" id="{800A3A6E-56D6-4095-818A-2103278D54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9227" y="5279263"/>
            <a:ext cx="735390" cy="735390"/>
          </a:xfrm>
          <a:prstGeom prst="rect">
            <a:avLst/>
          </a:prstGeom>
          <a:ln>
            <a:solidFill>
              <a:schemeClr val="accent6"/>
            </a:solidFill>
          </a:ln>
        </p:spPr>
      </p:pic>
      <p:pic>
        <p:nvPicPr>
          <p:cNvPr id="54" name="Image 53">
            <a:extLst>
              <a:ext uri="{FF2B5EF4-FFF2-40B4-BE49-F238E27FC236}">
                <a16:creationId xmlns:a16="http://schemas.microsoft.com/office/drawing/2014/main" id="{1DD1A887-EA71-4C21-9CB0-2FAA4BCD87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9078" y="5279263"/>
            <a:ext cx="735390" cy="735390"/>
          </a:xfrm>
          <a:prstGeom prst="rect">
            <a:avLst/>
          </a:prstGeom>
          <a:ln>
            <a:solidFill>
              <a:schemeClr val="accent6"/>
            </a:solidFill>
          </a:ln>
        </p:spPr>
      </p:pic>
      <p:pic>
        <p:nvPicPr>
          <p:cNvPr id="63" name="image1.png">
            <a:extLst>
              <a:ext uri="{FF2B5EF4-FFF2-40B4-BE49-F238E27FC236}">
                <a16:creationId xmlns:a16="http://schemas.microsoft.com/office/drawing/2014/main" id="{34BEB2B1-BBC7-42BC-A260-26E12BFA3A63}"/>
              </a:ext>
            </a:extLst>
          </p:cNvPr>
          <p:cNvPicPr>
            <a:picLocks noChangeAspect="1"/>
          </p:cNvPicPr>
          <p:nvPr/>
        </p:nvPicPr>
        <p:blipFill rotWithShape="1">
          <a:blip r:embed="rId11">
            <a:clrChange>
              <a:clrFrom>
                <a:srgbClr val="FFFFFF"/>
              </a:clrFrom>
              <a:clrTo>
                <a:srgbClr val="FFFFFF">
                  <a:alpha val="0"/>
                </a:srgbClr>
              </a:clrTo>
            </a:clrChange>
          </a:blip>
          <a:srcRect l="37687" t="28961" r="31150" b="25698"/>
          <a:stretch/>
        </p:blipFill>
        <p:spPr>
          <a:xfrm>
            <a:off x="1120596" y="6930774"/>
            <a:ext cx="1193019" cy="978745"/>
          </a:xfrm>
          <a:prstGeom prst="rect">
            <a:avLst/>
          </a:prstGeom>
          <a:solidFill>
            <a:schemeClr val="bg1"/>
          </a:solidFill>
          <a:ln/>
        </p:spPr>
      </p:pic>
      <p:pic>
        <p:nvPicPr>
          <p:cNvPr id="61" name="Image 60">
            <a:extLst>
              <a:ext uri="{FF2B5EF4-FFF2-40B4-BE49-F238E27FC236}">
                <a16:creationId xmlns:a16="http://schemas.microsoft.com/office/drawing/2014/main" id="{57B63324-D43D-4095-B919-7FBA14873E2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9240" y="6161919"/>
            <a:ext cx="735391" cy="735391"/>
          </a:xfrm>
          <a:prstGeom prst="rect">
            <a:avLst/>
          </a:prstGeom>
          <a:ln>
            <a:solidFill>
              <a:srgbClr val="FF0000"/>
            </a:solidFill>
          </a:ln>
        </p:spPr>
      </p:pic>
      <p:pic>
        <p:nvPicPr>
          <p:cNvPr id="57" name="Image 56">
            <a:extLst>
              <a:ext uri="{FF2B5EF4-FFF2-40B4-BE49-F238E27FC236}">
                <a16:creationId xmlns:a16="http://schemas.microsoft.com/office/drawing/2014/main" id="{0A01B547-9812-49A8-995F-464E811BF7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9226" y="6159441"/>
            <a:ext cx="735391" cy="735391"/>
          </a:xfrm>
          <a:prstGeom prst="rect">
            <a:avLst/>
          </a:prstGeom>
          <a:ln>
            <a:solidFill>
              <a:srgbClr val="FF0000"/>
            </a:solidFill>
          </a:ln>
        </p:spPr>
      </p:pic>
      <p:pic>
        <p:nvPicPr>
          <p:cNvPr id="59" name="Image 58">
            <a:extLst>
              <a:ext uri="{FF2B5EF4-FFF2-40B4-BE49-F238E27FC236}">
                <a16:creationId xmlns:a16="http://schemas.microsoft.com/office/drawing/2014/main" id="{05A11354-F302-4EBF-B49A-CE322615C3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79078" y="6159442"/>
            <a:ext cx="735390" cy="735390"/>
          </a:xfrm>
          <a:prstGeom prst="rect">
            <a:avLst/>
          </a:prstGeom>
          <a:ln>
            <a:solidFill>
              <a:srgbClr val="FF0000"/>
            </a:solidFill>
          </a:ln>
        </p:spPr>
      </p:pic>
      <p:sp>
        <p:nvSpPr>
          <p:cNvPr id="65" name="ZoneTexte 64">
            <a:extLst>
              <a:ext uri="{FF2B5EF4-FFF2-40B4-BE49-F238E27FC236}">
                <a16:creationId xmlns:a16="http://schemas.microsoft.com/office/drawing/2014/main" id="{5558999A-93D9-49C0-92EA-A252F1E7268B}"/>
              </a:ext>
            </a:extLst>
          </p:cNvPr>
          <p:cNvSpPr txBox="1"/>
          <p:nvPr/>
        </p:nvSpPr>
        <p:spPr>
          <a:xfrm>
            <a:off x="2052800" y="5077689"/>
            <a:ext cx="782136" cy="215444"/>
          </a:xfrm>
          <a:prstGeom prst="rect">
            <a:avLst/>
          </a:prstGeom>
          <a:noFill/>
        </p:spPr>
        <p:txBody>
          <a:bodyPr wrap="square" rtlCol="0">
            <a:spAutoFit/>
          </a:bodyPr>
          <a:lstStyle/>
          <a:p>
            <a:r>
              <a:rPr lang="en-US" sz="800" dirty="0"/>
              <a:t>Colocalization</a:t>
            </a:r>
          </a:p>
        </p:txBody>
      </p:sp>
      <p:sp>
        <p:nvSpPr>
          <p:cNvPr id="66" name="ZoneTexte 65">
            <a:extLst>
              <a:ext uri="{FF2B5EF4-FFF2-40B4-BE49-F238E27FC236}">
                <a16:creationId xmlns:a16="http://schemas.microsoft.com/office/drawing/2014/main" id="{B202E68E-1C4C-4CAD-BE8F-1008866DA067}"/>
              </a:ext>
            </a:extLst>
          </p:cNvPr>
          <p:cNvSpPr txBox="1"/>
          <p:nvPr/>
        </p:nvSpPr>
        <p:spPr>
          <a:xfrm>
            <a:off x="1279948" y="5077689"/>
            <a:ext cx="990267" cy="215444"/>
          </a:xfrm>
          <a:prstGeom prst="rect">
            <a:avLst/>
          </a:prstGeom>
          <a:noFill/>
        </p:spPr>
        <p:txBody>
          <a:bodyPr wrap="square" rtlCol="0">
            <a:spAutoFit/>
          </a:bodyPr>
          <a:lstStyle/>
          <a:p>
            <a:r>
              <a:rPr lang="en-US" sz="800" dirty="0"/>
              <a:t>Mitochondria</a:t>
            </a:r>
          </a:p>
        </p:txBody>
      </p:sp>
      <p:sp>
        <p:nvSpPr>
          <p:cNvPr id="67" name="ZoneTexte 66">
            <a:extLst>
              <a:ext uri="{FF2B5EF4-FFF2-40B4-BE49-F238E27FC236}">
                <a16:creationId xmlns:a16="http://schemas.microsoft.com/office/drawing/2014/main" id="{0A704E26-61C5-46C7-AD00-ADA65599F3B3}"/>
              </a:ext>
            </a:extLst>
          </p:cNvPr>
          <p:cNvSpPr txBox="1"/>
          <p:nvPr/>
        </p:nvSpPr>
        <p:spPr>
          <a:xfrm>
            <a:off x="581828" y="5085623"/>
            <a:ext cx="626378" cy="215444"/>
          </a:xfrm>
          <a:prstGeom prst="rect">
            <a:avLst/>
          </a:prstGeom>
          <a:noFill/>
        </p:spPr>
        <p:txBody>
          <a:bodyPr wrap="square" rtlCol="0">
            <a:spAutoFit/>
          </a:bodyPr>
          <a:lstStyle/>
          <a:p>
            <a:r>
              <a:rPr lang="en-US" sz="800" dirty="0"/>
              <a:t>Myoferlin</a:t>
            </a:r>
          </a:p>
        </p:txBody>
      </p:sp>
      <p:sp>
        <p:nvSpPr>
          <p:cNvPr id="68" name="ZoneTexte 67">
            <a:extLst>
              <a:ext uri="{FF2B5EF4-FFF2-40B4-BE49-F238E27FC236}">
                <a16:creationId xmlns:a16="http://schemas.microsoft.com/office/drawing/2014/main" id="{791282BF-1372-4504-82DB-0047D1B68EDF}"/>
              </a:ext>
            </a:extLst>
          </p:cNvPr>
          <p:cNvSpPr txBox="1"/>
          <p:nvPr/>
        </p:nvSpPr>
        <p:spPr>
          <a:xfrm>
            <a:off x="581828" y="5971581"/>
            <a:ext cx="626378" cy="215444"/>
          </a:xfrm>
          <a:prstGeom prst="rect">
            <a:avLst/>
          </a:prstGeom>
          <a:noFill/>
        </p:spPr>
        <p:txBody>
          <a:bodyPr wrap="square" rtlCol="0">
            <a:spAutoFit/>
          </a:bodyPr>
          <a:lstStyle/>
          <a:p>
            <a:r>
              <a:rPr lang="en-US" sz="800" dirty="0"/>
              <a:t>Myoferlin</a:t>
            </a:r>
          </a:p>
        </p:txBody>
      </p:sp>
      <p:sp>
        <p:nvSpPr>
          <p:cNvPr id="69" name="ZoneTexte 68">
            <a:extLst>
              <a:ext uri="{FF2B5EF4-FFF2-40B4-BE49-F238E27FC236}">
                <a16:creationId xmlns:a16="http://schemas.microsoft.com/office/drawing/2014/main" id="{C4BFDC3F-7CF3-4345-A80E-BD5F96323CBC}"/>
              </a:ext>
            </a:extLst>
          </p:cNvPr>
          <p:cNvSpPr txBox="1"/>
          <p:nvPr/>
        </p:nvSpPr>
        <p:spPr>
          <a:xfrm>
            <a:off x="1456506" y="5975594"/>
            <a:ext cx="479357" cy="215444"/>
          </a:xfrm>
          <a:prstGeom prst="rect">
            <a:avLst/>
          </a:prstGeom>
          <a:noFill/>
        </p:spPr>
        <p:txBody>
          <a:bodyPr wrap="square" rtlCol="0">
            <a:spAutoFit/>
          </a:bodyPr>
          <a:lstStyle/>
          <a:p>
            <a:r>
              <a:rPr lang="en-US" sz="800" dirty="0"/>
              <a:t>MFN</a:t>
            </a:r>
          </a:p>
        </p:txBody>
      </p:sp>
      <p:sp>
        <p:nvSpPr>
          <p:cNvPr id="70" name="ZoneTexte 69">
            <a:extLst>
              <a:ext uri="{FF2B5EF4-FFF2-40B4-BE49-F238E27FC236}">
                <a16:creationId xmlns:a16="http://schemas.microsoft.com/office/drawing/2014/main" id="{13C61C68-887E-49BE-91E0-30823E343833}"/>
              </a:ext>
            </a:extLst>
          </p:cNvPr>
          <p:cNvSpPr txBox="1"/>
          <p:nvPr/>
        </p:nvSpPr>
        <p:spPr>
          <a:xfrm>
            <a:off x="2055705" y="5979326"/>
            <a:ext cx="782135" cy="215444"/>
          </a:xfrm>
          <a:prstGeom prst="rect">
            <a:avLst/>
          </a:prstGeom>
          <a:noFill/>
        </p:spPr>
        <p:txBody>
          <a:bodyPr wrap="square" rtlCol="0">
            <a:spAutoFit/>
          </a:bodyPr>
          <a:lstStyle/>
          <a:p>
            <a:r>
              <a:rPr lang="en-US" sz="800" dirty="0"/>
              <a:t>Colocalization</a:t>
            </a:r>
          </a:p>
        </p:txBody>
      </p:sp>
      <p:sp>
        <p:nvSpPr>
          <p:cNvPr id="75" name="Rectangle 74">
            <a:extLst>
              <a:ext uri="{FF2B5EF4-FFF2-40B4-BE49-F238E27FC236}">
                <a16:creationId xmlns:a16="http://schemas.microsoft.com/office/drawing/2014/main" id="{949A4C38-9A40-482E-BD4E-508C663DBD2F}"/>
              </a:ext>
            </a:extLst>
          </p:cNvPr>
          <p:cNvSpPr/>
          <p:nvPr/>
        </p:nvSpPr>
        <p:spPr>
          <a:xfrm>
            <a:off x="1053364" y="4941854"/>
            <a:ext cx="1285639" cy="169337"/>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Immunofluorescence</a:t>
            </a:r>
          </a:p>
        </p:txBody>
      </p:sp>
      <p:sp>
        <p:nvSpPr>
          <p:cNvPr id="76" name="Rectangle : coins arrondis 75">
            <a:extLst>
              <a:ext uri="{FF2B5EF4-FFF2-40B4-BE49-F238E27FC236}">
                <a16:creationId xmlns:a16="http://schemas.microsoft.com/office/drawing/2014/main" id="{79F37B3B-A748-4CC7-9ADC-31505295F172}"/>
              </a:ext>
            </a:extLst>
          </p:cNvPr>
          <p:cNvSpPr/>
          <p:nvPr/>
        </p:nvSpPr>
        <p:spPr>
          <a:xfrm>
            <a:off x="3233256" y="5894695"/>
            <a:ext cx="3357106" cy="2666653"/>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F510F1A2-6775-4473-8A92-C0145B2417AF}"/>
              </a:ext>
            </a:extLst>
          </p:cNvPr>
          <p:cNvSpPr/>
          <p:nvPr/>
        </p:nvSpPr>
        <p:spPr>
          <a:xfrm>
            <a:off x="4153878" y="5762781"/>
            <a:ext cx="1515862" cy="2054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Co-Immunoprecipitation</a:t>
            </a:r>
          </a:p>
        </p:txBody>
      </p:sp>
      <p:sp>
        <p:nvSpPr>
          <p:cNvPr id="77" name="Rectangle : coins arrondis 76">
            <a:extLst>
              <a:ext uri="{FF2B5EF4-FFF2-40B4-BE49-F238E27FC236}">
                <a16:creationId xmlns:a16="http://schemas.microsoft.com/office/drawing/2014/main" id="{2F59309E-D9D8-4050-B7F2-CD019D6F3D8D}"/>
              </a:ext>
            </a:extLst>
          </p:cNvPr>
          <p:cNvSpPr/>
          <p:nvPr/>
        </p:nvSpPr>
        <p:spPr>
          <a:xfrm>
            <a:off x="3211447" y="3245943"/>
            <a:ext cx="3358287" cy="2405317"/>
          </a:xfrm>
          <a:prstGeom prst="roundRect">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BB7A345C-8C41-4A4A-A3AA-6E7F3897CFAB}"/>
              </a:ext>
            </a:extLst>
          </p:cNvPr>
          <p:cNvSpPr/>
          <p:nvPr/>
        </p:nvSpPr>
        <p:spPr>
          <a:xfrm>
            <a:off x="4153878" y="3206998"/>
            <a:ext cx="1515862" cy="2054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Proximity ligation Assay</a:t>
            </a:r>
          </a:p>
        </p:txBody>
      </p:sp>
      <p:grpSp>
        <p:nvGrpSpPr>
          <p:cNvPr id="13" name="Groupe 12">
            <a:extLst>
              <a:ext uri="{FF2B5EF4-FFF2-40B4-BE49-F238E27FC236}">
                <a16:creationId xmlns:a16="http://schemas.microsoft.com/office/drawing/2014/main" id="{A976D95C-013A-40FA-9D6F-07426AD8D563}"/>
              </a:ext>
            </a:extLst>
          </p:cNvPr>
          <p:cNvGrpSpPr/>
          <p:nvPr/>
        </p:nvGrpSpPr>
        <p:grpSpPr>
          <a:xfrm>
            <a:off x="3404554" y="5432653"/>
            <a:ext cx="2610518" cy="2409356"/>
            <a:chOff x="3918448" y="5593132"/>
            <a:chExt cx="2610518" cy="2409356"/>
          </a:xfrm>
        </p:grpSpPr>
        <p:sp>
          <p:nvSpPr>
            <p:cNvPr id="93" name="ZoneTexte 92">
              <a:extLst>
                <a:ext uri="{FF2B5EF4-FFF2-40B4-BE49-F238E27FC236}">
                  <a16:creationId xmlns:a16="http://schemas.microsoft.com/office/drawing/2014/main" id="{9958D653-66E3-48B2-A17E-85687CD629D2}"/>
                </a:ext>
              </a:extLst>
            </p:cNvPr>
            <p:cNvSpPr txBox="1"/>
            <p:nvPr/>
          </p:nvSpPr>
          <p:spPr>
            <a:xfrm>
              <a:off x="3918448" y="6779416"/>
              <a:ext cx="646331" cy="230832"/>
            </a:xfrm>
            <a:prstGeom prst="rect">
              <a:avLst/>
            </a:prstGeom>
            <a:noFill/>
          </p:spPr>
          <p:txBody>
            <a:bodyPr wrap="none" rtlCol="0">
              <a:spAutoFit/>
            </a:bodyPr>
            <a:lstStyle/>
            <a:p>
              <a:r>
                <a:rPr lang="en-US" sz="900" dirty="0"/>
                <a:t>Myoferlin</a:t>
              </a:r>
            </a:p>
          </p:txBody>
        </p:sp>
        <p:sp>
          <p:nvSpPr>
            <p:cNvPr id="95" name="ZoneTexte 94">
              <a:extLst>
                <a:ext uri="{FF2B5EF4-FFF2-40B4-BE49-F238E27FC236}">
                  <a16:creationId xmlns:a16="http://schemas.microsoft.com/office/drawing/2014/main" id="{99E9031E-94BD-4CEF-9D7E-2B4B6D31A68A}"/>
                </a:ext>
              </a:extLst>
            </p:cNvPr>
            <p:cNvSpPr txBox="1"/>
            <p:nvPr/>
          </p:nvSpPr>
          <p:spPr>
            <a:xfrm>
              <a:off x="4131990" y="7394385"/>
              <a:ext cx="410690" cy="230832"/>
            </a:xfrm>
            <a:prstGeom prst="rect">
              <a:avLst/>
            </a:prstGeom>
            <a:noFill/>
          </p:spPr>
          <p:txBody>
            <a:bodyPr wrap="none" rtlCol="0">
              <a:spAutoFit/>
            </a:bodyPr>
            <a:lstStyle/>
            <a:p>
              <a:r>
                <a:rPr lang="en-US" sz="900" dirty="0"/>
                <a:t>MFN</a:t>
              </a:r>
            </a:p>
          </p:txBody>
        </p:sp>
        <p:grpSp>
          <p:nvGrpSpPr>
            <p:cNvPr id="12" name="Groupe 11">
              <a:extLst>
                <a:ext uri="{FF2B5EF4-FFF2-40B4-BE49-F238E27FC236}">
                  <a16:creationId xmlns:a16="http://schemas.microsoft.com/office/drawing/2014/main" id="{3DA163B9-DB42-47B3-AF68-BE3259F2B679}"/>
                </a:ext>
              </a:extLst>
            </p:cNvPr>
            <p:cNvGrpSpPr/>
            <p:nvPr/>
          </p:nvGrpSpPr>
          <p:grpSpPr>
            <a:xfrm>
              <a:off x="4504162" y="5593132"/>
              <a:ext cx="1957960" cy="2094290"/>
              <a:chOff x="4460521" y="5599309"/>
              <a:chExt cx="1957960" cy="2094290"/>
            </a:xfrm>
          </p:grpSpPr>
          <p:pic>
            <p:nvPicPr>
              <p:cNvPr id="86" name="Image 85">
                <a:extLst>
                  <a:ext uri="{FF2B5EF4-FFF2-40B4-BE49-F238E27FC236}">
                    <a16:creationId xmlns:a16="http://schemas.microsoft.com/office/drawing/2014/main" id="{C54673AA-A832-498D-ACC5-387191A727C2}"/>
                  </a:ext>
                </a:extLst>
              </p:cNvPr>
              <p:cNvPicPr>
                <a:picLocks noChangeAspect="1"/>
              </p:cNvPicPr>
              <p:nvPr/>
            </p:nvPicPr>
            <p:blipFill rotWithShape="1">
              <a:blip r:embed="rId15">
                <a:extLst>
                  <a:ext uri="{28A0092B-C50C-407E-A947-70E740481C1C}">
                    <a14:useLocalDpi xmlns:a14="http://schemas.microsoft.com/office/drawing/2010/main" val="0"/>
                  </a:ext>
                </a:extLst>
              </a:blip>
              <a:srcRect l="31089" t="53061" r="50293" b="30722"/>
              <a:stretch/>
            </p:blipFill>
            <p:spPr>
              <a:xfrm>
                <a:off x="5568774" y="6646841"/>
                <a:ext cx="849707" cy="1046758"/>
              </a:xfrm>
              <a:prstGeom prst="rect">
                <a:avLst/>
              </a:prstGeom>
              <a:ln>
                <a:solidFill>
                  <a:schemeClr val="tx1">
                    <a:lumMod val="75000"/>
                    <a:lumOff val="25000"/>
                  </a:schemeClr>
                </a:solidFill>
              </a:ln>
            </p:spPr>
          </p:pic>
          <p:pic>
            <p:nvPicPr>
              <p:cNvPr id="84" name="image2.png">
                <a:extLst>
                  <a:ext uri="{FF2B5EF4-FFF2-40B4-BE49-F238E27FC236}">
                    <a16:creationId xmlns:a16="http://schemas.microsoft.com/office/drawing/2014/main" id="{B8CC9B85-C924-4AD9-A862-A29F1F9954DA}"/>
                  </a:ext>
                </a:extLst>
              </p:cNvPr>
              <p:cNvPicPr/>
              <p:nvPr/>
            </p:nvPicPr>
            <p:blipFill rotWithShape="1">
              <a:blip r:embed="rId16"/>
              <a:srcRect l="39424" t="49346" r="38589" b="11208"/>
              <a:stretch/>
            </p:blipFill>
            <p:spPr>
              <a:xfrm>
                <a:off x="4475428" y="6651220"/>
                <a:ext cx="1005761" cy="1042379"/>
              </a:xfrm>
              <a:prstGeom prst="rect">
                <a:avLst/>
              </a:prstGeom>
              <a:ln w="12700">
                <a:solidFill>
                  <a:schemeClr val="tx1">
                    <a:lumMod val="75000"/>
                    <a:lumOff val="25000"/>
                  </a:schemeClr>
                </a:solidFill>
              </a:ln>
            </p:spPr>
          </p:pic>
          <p:sp>
            <p:nvSpPr>
              <p:cNvPr id="87" name="ZoneTexte 86">
                <a:extLst>
                  <a:ext uri="{FF2B5EF4-FFF2-40B4-BE49-F238E27FC236}">
                    <a16:creationId xmlns:a16="http://schemas.microsoft.com/office/drawing/2014/main" id="{FE42070E-0BEB-4463-AC74-FF2CE6659001}"/>
                  </a:ext>
                </a:extLst>
              </p:cNvPr>
              <p:cNvSpPr txBox="1"/>
              <p:nvPr/>
            </p:nvSpPr>
            <p:spPr>
              <a:xfrm rot="16200000">
                <a:off x="4274902" y="6200272"/>
                <a:ext cx="602070" cy="230832"/>
              </a:xfrm>
              <a:prstGeom prst="rect">
                <a:avLst/>
              </a:prstGeom>
              <a:noFill/>
            </p:spPr>
            <p:txBody>
              <a:bodyPr wrap="square" rtlCol="0">
                <a:spAutoFit/>
              </a:bodyPr>
              <a:lstStyle/>
              <a:p>
                <a:r>
                  <a:rPr lang="en-US" sz="900" dirty="0" err="1"/>
                  <a:t>Lysat</a:t>
                </a:r>
                <a:endParaRPr lang="en-US" sz="900" dirty="0"/>
              </a:p>
            </p:txBody>
          </p:sp>
          <p:sp>
            <p:nvSpPr>
              <p:cNvPr id="88" name="ZoneTexte 87">
                <a:extLst>
                  <a:ext uri="{FF2B5EF4-FFF2-40B4-BE49-F238E27FC236}">
                    <a16:creationId xmlns:a16="http://schemas.microsoft.com/office/drawing/2014/main" id="{7154BAE0-9233-4B12-83AA-D0897B3D1D1B}"/>
                  </a:ext>
                </a:extLst>
              </p:cNvPr>
              <p:cNvSpPr txBox="1"/>
              <p:nvPr/>
            </p:nvSpPr>
            <p:spPr>
              <a:xfrm rot="16200000">
                <a:off x="4312822" y="6080098"/>
                <a:ext cx="842417" cy="230832"/>
              </a:xfrm>
              <a:prstGeom prst="rect">
                <a:avLst/>
              </a:prstGeom>
              <a:noFill/>
            </p:spPr>
            <p:txBody>
              <a:bodyPr wrap="square" rtlCol="0">
                <a:spAutoFit/>
              </a:bodyPr>
              <a:lstStyle/>
              <a:p>
                <a:r>
                  <a:rPr lang="en-US" sz="900" dirty="0"/>
                  <a:t>IgG </a:t>
                </a:r>
              </a:p>
            </p:txBody>
          </p:sp>
          <p:sp>
            <p:nvSpPr>
              <p:cNvPr id="89" name="ZoneTexte 88">
                <a:extLst>
                  <a:ext uri="{FF2B5EF4-FFF2-40B4-BE49-F238E27FC236}">
                    <a16:creationId xmlns:a16="http://schemas.microsoft.com/office/drawing/2014/main" id="{756938CA-CE7B-480D-8BC0-68FBBD188DAD}"/>
                  </a:ext>
                </a:extLst>
              </p:cNvPr>
              <p:cNvSpPr txBox="1"/>
              <p:nvPr/>
            </p:nvSpPr>
            <p:spPr>
              <a:xfrm rot="16200000">
                <a:off x="4469382" y="6087029"/>
                <a:ext cx="842417" cy="230832"/>
              </a:xfrm>
              <a:prstGeom prst="rect">
                <a:avLst/>
              </a:prstGeom>
              <a:noFill/>
            </p:spPr>
            <p:txBody>
              <a:bodyPr wrap="square" rtlCol="0">
                <a:spAutoFit/>
              </a:bodyPr>
              <a:lstStyle/>
              <a:p>
                <a:r>
                  <a:rPr lang="en-US" sz="900" dirty="0"/>
                  <a:t>Extract</a:t>
                </a:r>
              </a:p>
            </p:txBody>
          </p:sp>
          <p:sp>
            <p:nvSpPr>
              <p:cNvPr id="91" name="ZoneTexte 90">
                <a:extLst>
                  <a:ext uri="{FF2B5EF4-FFF2-40B4-BE49-F238E27FC236}">
                    <a16:creationId xmlns:a16="http://schemas.microsoft.com/office/drawing/2014/main" id="{0C7A0D3A-8FF5-4F8A-BF47-B6CA11B3C43D}"/>
                  </a:ext>
                </a:extLst>
              </p:cNvPr>
              <p:cNvSpPr txBox="1"/>
              <p:nvPr/>
            </p:nvSpPr>
            <p:spPr>
              <a:xfrm rot="16200000">
                <a:off x="4753120" y="6080941"/>
                <a:ext cx="842417" cy="230832"/>
              </a:xfrm>
              <a:prstGeom prst="rect">
                <a:avLst/>
              </a:prstGeom>
              <a:noFill/>
            </p:spPr>
            <p:txBody>
              <a:bodyPr wrap="square" rtlCol="0">
                <a:spAutoFit/>
              </a:bodyPr>
              <a:lstStyle/>
              <a:p>
                <a:r>
                  <a:rPr lang="en-US" sz="900" dirty="0"/>
                  <a:t>IgG </a:t>
                </a:r>
              </a:p>
            </p:txBody>
          </p:sp>
          <p:sp>
            <p:nvSpPr>
              <p:cNvPr id="92" name="ZoneTexte 91">
                <a:extLst>
                  <a:ext uri="{FF2B5EF4-FFF2-40B4-BE49-F238E27FC236}">
                    <a16:creationId xmlns:a16="http://schemas.microsoft.com/office/drawing/2014/main" id="{65A9192F-C3BF-4A1E-BA67-CC783DEDFED1}"/>
                  </a:ext>
                </a:extLst>
              </p:cNvPr>
              <p:cNvSpPr txBox="1"/>
              <p:nvPr/>
            </p:nvSpPr>
            <p:spPr>
              <a:xfrm rot="16200000">
                <a:off x="4925361" y="6087028"/>
                <a:ext cx="842417" cy="230832"/>
              </a:xfrm>
              <a:prstGeom prst="rect">
                <a:avLst/>
              </a:prstGeom>
              <a:noFill/>
            </p:spPr>
            <p:txBody>
              <a:bodyPr wrap="square" rtlCol="0">
                <a:spAutoFit/>
              </a:bodyPr>
              <a:lstStyle/>
              <a:p>
                <a:r>
                  <a:rPr lang="en-US" sz="900" dirty="0"/>
                  <a:t>Extract</a:t>
                </a:r>
              </a:p>
            </p:txBody>
          </p:sp>
          <p:sp>
            <p:nvSpPr>
              <p:cNvPr id="96" name="ZoneTexte 95">
                <a:extLst>
                  <a:ext uri="{FF2B5EF4-FFF2-40B4-BE49-F238E27FC236}">
                    <a16:creationId xmlns:a16="http://schemas.microsoft.com/office/drawing/2014/main" id="{432F2C7B-EA8D-486B-B67E-F7FB773130E4}"/>
                  </a:ext>
                </a:extLst>
              </p:cNvPr>
              <p:cNvSpPr txBox="1"/>
              <p:nvPr/>
            </p:nvSpPr>
            <p:spPr>
              <a:xfrm rot="16200000">
                <a:off x="5574981" y="6272246"/>
                <a:ext cx="456442" cy="230832"/>
              </a:xfrm>
              <a:prstGeom prst="rect">
                <a:avLst/>
              </a:prstGeom>
              <a:noFill/>
            </p:spPr>
            <p:txBody>
              <a:bodyPr wrap="square" rtlCol="0">
                <a:spAutoFit/>
              </a:bodyPr>
              <a:lstStyle/>
              <a:p>
                <a:r>
                  <a:rPr lang="en-US" sz="900" dirty="0" err="1"/>
                  <a:t>Lysat</a:t>
                </a:r>
                <a:endParaRPr lang="en-US" sz="900" dirty="0"/>
              </a:p>
            </p:txBody>
          </p:sp>
          <p:sp>
            <p:nvSpPr>
              <p:cNvPr id="97" name="ZoneTexte 96">
                <a:extLst>
                  <a:ext uri="{FF2B5EF4-FFF2-40B4-BE49-F238E27FC236}">
                    <a16:creationId xmlns:a16="http://schemas.microsoft.com/office/drawing/2014/main" id="{A9EDDB19-1976-4E25-AF6B-EBA9F0C149C2}"/>
                  </a:ext>
                </a:extLst>
              </p:cNvPr>
              <p:cNvSpPr txBox="1"/>
              <p:nvPr/>
            </p:nvSpPr>
            <p:spPr>
              <a:xfrm rot="16200000">
                <a:off x="5520460" y="5993693"/>
                <a:ext cx="1019599" cy="230832"/>
              </a:xfrm>
              <a:prstGeom prst="rect">
                <a:avLst/>
              </a:prstGeom>
              <a:noFill/>
            </p:spPr>
            <p:txBody>
              <a:bodyPr wrap="square" rtlCol="0">
                <a:spAutoFit/>
              </a:bodyPr>
              <a:lstStyle/>
              <a:p>
                <a:r>
                  <a:rPr lang="en-US" sz="900" dirty="0"/>
                  <a:t>IgG </a:t>
                </a:r>
              </a:p>
            </p:txBody>
          </p:sp>
          <p:sp>
            <p:nvSpPr>
              <p:cNvPr id="98" name="ZoneTexte 97">
                <a:extLst>
                  <a:ext uri="{FF2B5EF4-FFF2-40B4-BE49-F238E27FC236}">
                    <a16:creationId xmlns:a16="http://schemas.microsoft.com/office/drawing/2014/main" id="{79E850F3-BF7D-4C04-9679-20EDF20F627D}"/>
                  </a:ext>
                </a:extLst>
              </p:cNvPr>
              <p:cNvSpPr txBox="1"/>
              <p:nvPr/>
            </p:nvSpPr>
            <p:spPr>
              <a:xfrm rot="16200000">
                <a:off x="5687919" y="5995290"/>
                <a:ext cx="1019599" cy="230832"/>
              </a:xfrm>
              <a:prstGeom prst="rect">
                <a:avLst/>
              </a:prstGeom>
              <a:noFill/>
            </p:spPr>
            <p:txBody>
              <a:bodyPr wrap="square" rtlCol="0">
                <a:spAutoFit/>
              </a:bodyPr>
              <a:lstStyle/>
              <a:p>
                <a:r>
                  <a:rPr lang="en-US" sz="900" dirty="0"/>
                  <a:t>Extract</a:t>
                </a:r>
              </a:p>
            </p:txBody>
          </p:sp>
        </p:grpSp>
        <p:sp>
          <p:nvSpPr>
            <p:cNvPr id="101" name="ZoneTexte 100">
              <a:extLst>
                <a:ext uri="{FF2B5EF4-FFF2-40B4-BE49-F238E27FC236}">
                  <a16:creationId xmlns:a16="http://schemas.microsoft.com/office/drawing/2014/main" id="{6DB8B99C-D50C-4974-94B7-AE1F128084D7}"/>
                </a:ext>
              </a:extLst>
            </p:cNvPr>
            <p:cNvSpPr txBox="1"/>
            <p:nvPr/>
          </p:nvSpPr>
          <p:spPr>
            <a:xfrm>
              <a:off x="4624473" y="7663934"/>
              <a:ext cx="917239" cy="338554"/>
            </a:xfrm>
            <a:prstGeom prst="rect">
              <a:avLst/>
            </a:prstGeom>
            <a:noFill/>
          </p:spPr>
          <p:txBody>
            <a:bodyPr wrap="none" rtlCol="0">
              <a:spAutoFit/>
            </a:bodyPr>
            <a:lstStyle/>
            <a:p>
              <a:pPr algn="ctr"/>
              <a:r>
                <a:rPr lang="en-US" sz="800" dirty="0"/>
                <a:t>Myoferlin Sigma; </a:t>
              </a:r>
            </a:p>
            <a:p>
              <a:pPr algn="ctr"/>
              <a:r>
                <a:rPr lang="en-US" sz="800" dirty="0"/>
                <a:t>MFN </a:t>
              </a:r>
              <a:r>
                <a:rPr lang="en-US" sz="800" dirty="0" err="1"/>
                <a:t>santa</a:t>
              </a:r>
              <a:r>
                <a:rPr lang="en-US" sz="800" dirty="0"/>
                <a:t>-Cruz</a:t>
              </a:r>
            </a:p>
          </p:txBody>
        </p:sp>
        <p:sp>
          <p:nvSpPr>
            <p:cNvPr id="102" name="ZoneTexte 101">
              <a:extLst>
                <a:ext uri="{FF2B5EF4-FFF2-40B4-BE49-F238E27FC236}">
                  <a16:creationId xmlns:a16="http://schemas.microsoft.com/office/drawing/2014/main" id="{1FB0E10A-6D87-46E3-AE05-78134189A708}"/>
                </a:ext>
              </a:extLst>
            </p:cNvPr>
            <p:cNvSpPr txBox="1"/>
            <p:nvPr/>
          </p:nvSpPr>
          <p:spPr>
            <a:xfrm>
              <a:off x="5611727" y="7656703"/>
              <a:ext cx="917239" cy="338554"/>
            </a:xfrm>
            <a:prstGeom prst="rect">
              <a:avLst/>
            </a:prstGeom>
            <a:noFill/>
          </p:spPr>
          <p:txBody>
            <a:bodyPr wrap="none" rtlCol="0">
              <a:spAutoFit/>
            </a:bodyPr>
            <a:lstStyle/>
            <a:p>
              <a:pPr algn="ctr"/>
              <a:r>
                <a:rPr lang="en-US" sz="800" dirty="0"/>
                <a:t>Myoferlin Sigma; </a:t>
              </a:r>
            </a:p>
            <a:p>
              <a:pPr algn="ctr"/>
              <a:r>
                <a:rPr lang="en-US" sz="800" dirty="0"/>
                <a:t>MFN Abcam</a:t>
              </a:r>
            </a:p>
          </p:txBody>
        </p:sp>
      </p:grpSp>
      <p:sp>
        <p:nvSpPr>
          <p:cNvPr id="103" name="ZoneTexte 102">
            <a:extLst>
              <a:ext uri="{FF2B5EF4-FFF2-40B4-BE49-F238E27FC236}">
                <a16:creationId xmlns:a16="http://schemas.microsoft.com/office/drawing/2014/main" id="{B87FBC29-3D99-4913-9E1F-90F6A0F3FDFA}"/>
              </a:ext>
            </a:extLst>
          </p:cNvPr>
          <p:cNvSpPr txBox="1"/>
          <p:nvPr/>
        </p:nvSpPr>
        <p:spPr>
          <a:xfrm>
            <a:off x="2143741" y="7232210"/>
            <a:ext cx="1105013" cy="338554"/>
          </a:xfrm>
          <a:prstGeom prst="rect">
            <a:avLst/>
          </a:prstGeom>
          <a:noFill/>
        </p:spPr>
        <p:txBody>
          <a:bodyPr wrap="square" rtlCol="0">
            <a:spAutoFit/>
          </a:bodyPr>
          <a:lstStyle/>
          <a:p>
            <a:pPr algn="ctr"/>
            <a:r>
              <a:rPr lang="en-US" sz="800" dirty="0"/>
              <a:t>Myoferlin Sigma; MFN Abcam</a:t>
            </a:r>
          </a:p>
        </p:txBody>
      </p:sp>
      <p:sp>
        <p:nvSpPr>
          <p:cNvPr id="110" name="ZoneTexte 109">
            <a:extLst>
              <a:ext uri="{FF2B5EF4-FFF2-40B4-BE49-F238E27FC236}">
                <a16:creationId xmlns:a16="http://schemas.microsoft.com/office/drawing/2014/main" id="{5E99CA9A-B3CA-4ED9-8E0E-1A478785A062}"/>
              </a:ext>
            </a:extLst>
          </p:cNvPr>
          <p:cNvSpPr txBox="1"/>
          <p:nvPr/>
        </p:nvSpPr>
        <p:spPr>
          <a:xfrm>
            <a:off x="3092958" y="5329031"/>
            <a:ext cx="2222780" cy="215444"/>
          </a:xfrm>
          <a:prstGeom prst="rect">
            <a:avLst/>
          </a:prstGeom>
          <a:noFill/>
        </p:spPr>
        <p:txBody>
          <a:bodyPr wrap="square" rtlCol="0">
            <a:spAutoFit/>
          </a:bodyPr>
          <a:lstStyle/>
          <a:p>
            <a:pPr algn="ctr"/>
            <a:r>
              <a:rPr lang="en-US" sz="800" dirty="0"/>
              <a:t>Myoferlin Sigma; MFN Abcam</a:t>
            </a:r>
          </a:p>
        </p:txBody>
      </p:sp>
      <p:sp>
        <p:nvSpPr>
          <p:cNvPr id="112" name="ZoneTexte 111">
            <a:extLst>
              <a:ext uri="{FF2B5EF4-FFF2-40B4-BE49-F238E27FC236}">
                <a16:creationId xmlns:a16="http://schemas.microsoft.com/office/drawing/2014/main" id="{21B8F231-4552-4E50-A7C6-4B029CF3A681}"/>
              </a:ext>
            </a:extLst>
          </p:cNvPr>
          <p:cNvSpPr txBox="1"/>
          <p:nvPr/>
        </p:nvSpPr>
        <p:spPr>
          <a:xfrm>
            <a:off x="285913" y="8737856"/>
            <a:ext cx="237566" cy="369332"/>
          </a:xfrm>
          <a:prstGeom prst="rect">
            <a:avLst/>
          </a:prstGeom>
          <a:noFill/>
        </p:spPr>
        <p:txBody>
          <a:bodyPr wrap="none" rtlCol="0">
            <a:spAutoFit/>
          </a:bodyPr>
          <a:lstStyle/>
          <a:p>
            <a:r>
              <a:rPr lang="en-US" dirty="0"/>
              <a:t> </a:t>
            </a:r>
          </a:p>
        </p:txBody>
      </p:sp>
      <p:sp>
        <p:nvSpPr>
          <p:cNvPr id="113" name="ZoneTexte 112">
            <a:extLst>
              <a:ext uri="{FF2B5EF4-FFF2-40B4-BE49-F238E27FC236}">
                <a16:creationId xmlns:a16="http://schemas.microsoft.com/office/drawing/2014/main" id="{B34DE785-5858-4B71-B344-534EB5207270}"/>
              </a:ext>
            </a:extLst>
          </p:cNvPr>
          <p:cNvSpPr txBox="1"/>
          <p:nvPr/>
        </p:nvSpPr>
        <p:spPr>
          <a:xfrm>
            <a:off x="200035" y="8835248"/>
            <a:ext cx="5276539" cy="1015663"/>
          </a:xfrm>
          <a:prstGeom prst="rect">
            <a:avLst/>
          </a:prstGeom>
          <a:noFill/>
        </p:spPr>
        <p:txBody>
          <a:bodyPr wrap="square" rtlCol="0">
            <a:spAutoFit/>
          </a:bodyPr>
          <a:lstStyle/>
          <a:p>
            <a:pPr algn="just"/>
            <a:r>
              <a:rPr lang="en-US" sz="1200" dirty="0"/>
              <a:t>Recently, our team showed a mitochondrial fragmentation using siRNA targeting Myoferlin. However, mechanisms underlying this process was still unknown. Our data strongly suggest that myoferlin interacts with MFN. </a:t>
            </a:r>
            <a:r>
              <a:rPr lang="en-AU" sz="1200" dirty="0"/>
              <a:t>Indeed, if myoferlin is a part of the mitochondrial fusion machinery, its silencing together with an unopposed fission would lead to mitochondrial fragmentation.</a:t>
            </a:r>
            <a:endParaRPr lang="en-US" sz="1200" dirty="0"/>
          </a:p>
        </p:txBody>
      </p:sp>
      <p:pic>
        <p:nvPicPr>
          <p:cNvPr id="1026" name="Picture 2">
            <a:extLst>
              <a:ext uri="{FF2B5EF4-FFF2-40B4-BE49-F238E27FC236}">
                <a16:creationId xmlns:a16="http://schemas.microsoft.com/office/drawing/2014/main" id="{B30134F5-2788-46B6-8EC9-AC5E5761DD4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2609" y="8478411"/>
            <a:ext cx="842527" cy="1085564"/>
          </a:xfrm>
          <a:prstGeom prst="rect">
            <a:avLst/>
          </a:prstGeom>
          <a:noFill/>
          <a:extLst>
            <a:ext uri="{909E8E84-426E-40DD-AFC4-6F175D3DCCD1}">
              <a14:hiddenFill xmlns:a14="http://schemas.microsoft.com/office/drawing/2010/main">
                <a:solidFill>
                  <a:srgbClr val="FFFFFF"/>
                </a:solidFill>
              </a14:hiddenFill>
            </a:ext>
          </a:extLst>
        </p:spPr>
      </p:pic>
      <p:sp>
        <p:nvSpPr>
          <p:cNvPr id="114" name="ZoneTexte 113">
            <a:extLst>
              <a:ext uri="{FF2B5EF4-FFF2-40B4-BE49-F238E27FC236}">
                <a16:creationId xmlns:a16="http://schemas.microsoft.com/office/drawing/2014/main" id="{D1C612ED-D2CD-4505-AF5A-D68F6FD54DF8}"/>
              </a:ext>
            </a:extLst>
          </p:cNvPr>
          <p:cNvSpPr txBox="1"/>
          <p:nvPr/>
        </p:nvSpPr>
        <p:spPr>
          <a:xfrm>
            <a:off x="5315738" y="9563725"/>
            <a:ext cx="1627398" cy="461665"/>
          </a:xfrm>
          <a:prstGeom prst="rect">
            <a:avLst/>
          </a:prstGeom>
          <a:noFill/>
        </p:spPr>
        <p:txBody>
          <a:bodyPr wrap="square" rtlCol="0">
            <a:spAutoFit/>
          </a:bodyPr>
          <a:lstStyle/>
          <a:p>
            <a:pPr algn="ctr"/>
            <a:r>
              <a:rPr lang="en-US" sz="800" dirty="0"/>
              <a:t>Sandy Anania</a:t>
            </a:r>
          </a:p>
          <a:p>
            <a:pPr algn="ctr"/>
            <a:r>
              <a:rPr lang="en-US" sz="800" dirty="0"/>
              <a:t>E-mail: </a:t>
            </a:r>
            <a:r>
              <a:rPr lang="en-US" sz="800" dirty="0" err="1"/>
              <a:t>Sandy,Anania@uliege,be</a:t>
            </a:r>
            <a:endParaRPr lang="en-US" sz="800" dirty="0"/>
          </a:p>
          <a:p>
            <a:pPr algn="ctr"/>
            <a:endParaRPr lang="en-US" sz="800" dirty="0"/>
          </a:p>
        </p:txBody>
      </p:sp>
      <p:pic>
        <p:nvPicPr>
          <p:cNvPr id="1024" name="Image 1023">
            <a:extLst>
              <a:ext uri="{FF2B5EF4-FFF2-40B4-BE49-F238E27FC236}">
                <a16:creationId xmlns:a16="http://schemas.microsoft.com/office/drawing/2014/main" id="{75385EFE-04CB-491E-BF7E-3ECABE4E5E9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71945" y="3614035"/>
            <a:ext cx="810000" cy="810000"/>
          </a:xfrm>
          <a:prstGeom prst="rect">
            <a:avLst/>
          </a:prstGeom>
        </p:spPr>
      </p:pic>
      <p:pic>
        <p:nvPicPr>
          <p:cNvPr id="1027" name="Image 1026">
            <a:extLst>
              <a:ext uri="{FF2B5EF4-FFF2-40B4-BE49-F238E27FC236}">
                <a16:creationId xmlns:a16="http://schemas.microsoft.com/office/drawing/2014/main" id="{246A4B75-1644-4C6D-87A3-CF3267AEE25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68256" y="4565583"/>
            <a:ext cx="810000" cy="810000"/>
          </a:xfrm>
          <a:prstGeom prst="rect">
            <a:avLst/>
          </a:prstGeom>
        </p:spPr>
      </p:pic>
      <p:pic>
        <p:nvPicPr>
          <p:cNvPr id="1029" name="Image 1028">
            <a:extLst>
              <a:ext uri="{FF2B5EF4-FFF2-40B4-BE49-F238E27FC236}">
                <a16:creationId xmlns:a16="http://schemas.microsoft.com/office/drawing/2014/main" id="{C4DB3812-908D-4051-BE14-044520DD535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91950" y="4563442"/>
            <a:ext cx="809121" cy="809121"/>
          </a:xfrm>
          <a:prstGeom prst="rect">
            <a:avLst/>
          </a:prstGeom>
        </p:spPr>
      </p:pic>
      <p:pic>
        <p:nvPicPr>
          <p:cNvPr id="1031" name="Image 1030">
            <a:extLst>
              <a:ext uri="{FF2B5EF4-FFF2-40B4-BE49-F238E27FC236}">
                <a16:creationId xmlns:a16="http://schemas.microsoft.com/office/drawing/2014/main" id="{DDD3FEF5-1142-4EDA-979A-3FF78E2DAE1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94739" y="3614036"/>
            <a:ext cx="810000" cy="810000"/>
          </a:xfrm>
          <a:prstGeom prst="rect">
            <a:avLst/>
          </a:prstGeom>
        </p:spPr>
      </p:pic>
      <p:sp>
        <p:nvSpPr>
          <p:cNvPr id="1032" name="ZoneTexte 1031">
            <a:extLst>
              <a:ext uri="{FF2B5EF4-FFF2-40B4-BE49-F238E27FC236}">
                <a16:creationId xmlns:a16="http://schemas.microsoft.com/office/drawing/2014/main" id="{49F565C0-3947-466D-9158-133370BFA152}"/>
              </a:ext>
            </a:extLst>
          </p:cNvPr>
          <p:cNvSpPr txBox="1"/>
          <p:nvPr/>
        </p:nvSpPr>
        <p:spPr>
          <a:xfrm>
            <a:off x="3461655" y="3427225"/>
            <a:ext cx="627095" cy="215444"/>
          </a:xfrm>
          <a:prstGeom prst="rect">
            <a:avLst/>
          </a:prstGeom>
          <a:noFill/>
        </p:spPr>
        <p:txBody>
          <a:bodyPr wrap="none" rtlCol="0">
            <a:spAutoFit/>
          </a:bodyPr>
          <a:lstStyle/>
          <a:p>
            <a:pPr algn="ctr"/>
            <a:r>
              <a:rPr lang="en-US" sz="800" dirty="0"/>
              <a:t>Sp1/Glut 1</a:t>
            </a:r>
          </a:p>
        </p:txBody>
      </p:sp>
      <p:sp>
        <p:nvSpPr>
          <p:cNvPr id="1033" name="ZoneTexte 1032">
            <a:extLst>
              <a:ext uri="{FF2B5EF4-FFF2-40B4-BE49-F238E27FC236}">
                <a16:creationId xmlns:a16="http://schemas.microsoft.com/office/drawing/2014/main" id="{3439194C-F367-4332-AFD5-574E8078FAB1}"/>
              </a:ext>
            </a:extLst>
          </p:cNvPr>
          <p:cNvSpPr txBox="1"/>
          <p:nvPr/>
        </p:nvSpPr>
        <p:spPr>
          <a:xfrm>
            <a:off x="4204675" y="3417513"/>
            <a:ext cx="786496" cy="215444"/>
          </a:xfrm>
          <a:prstGeom prst="rect">
            <a:avLst/>
          </a:prstGeom>
          <a:noFill/>
        </p:spPr>
        <p:txBody>
          <a:bodyPr wrap="square" rtlCol="0">
            <a:spAutoFit/>
          </a:bodyPr>
          <a:lstStyle/>
          <a:p>
            <a:pPr algn="ctr"/>
            <a:r>
              <a:rPr lang="en-US" sz="800" dirty="0" err="1"/>
              <a:t>Myof</a:t>
            </a:r>
            <a:r>
              <a:rPr lang="en-US" sz="800" dirty="0"/>
              <a:t>/Mito</a:t>
            </a:r>
          </a:p>
        </p:txBody>
      </p:sp>
      <p:sp>
        <p:nvSpPr>
          <p:cNvPr id="139" name="ZoneTexte 138">
            <a:extLst>
              <a:ext uri="{FF2B5EF4-FFF2-40B4-BE49-F238E27FC236}">
                <a16:creationId xmlns:a16="http://schemas.microsoft.com/office/drawing/2014/main" id="{8D5BDCAF-FCA3-435B-8B92-6A683F028183}"/>
              </a:ext>
            </a:extLst>
          </p:cNvPr>
          <p:cNvSpPr txBox="1"/>
          <p:nvPr/>
        </p:nvSpPr>
        <p:spPr>
          <a:xfrm>
            <a:off x="4017140" y="4393298"/>
            <a:ext cx="1158740" cy="215444"/>
          </a:xfrm>
          <a:prstGeom prst="rect">
            <a:avLst/>
          </a:prstGeom>
          <a:noFill/>
        </p:spPr>
        <p:txBody>
          <a:bodyPr wrap="square" rtlCol="0">
            <a:spAutoFit/>
          </a:bodyPr>
          <a:lstStyle/>
          <a:p>
            <a:pPr algn="ctr"/>
            <a:r>
              <a:rPr lang="en-US" sz="800" dirty="0"/>
              <a:t>MFN/</a:t>
            </a:r>
            <a:r>
              <a:rPr lang="en-US" sz="800" dirty="0" err="1"/>
              <a:t>Myof</a:t>
            </a:r>
            <a:r>
              <a:rPr lang="en-US" sz="800" dirty="0"/>
              <a:t> siRNA</a:t>
            </a:r>
          </a:p>
        </p:txBody>
      </p:sp>
      <p:sp>
        <p:nvSpPr>
          <p:cNvPr id="140" name="ZoneTexte 139">
            <a:extLst>
              <a:ext uri="{FF2B5EF4-FFF2-40B4-BE49-F238E27FC236}">
                <a16:creationId xmlns:a16="http://schemas.microsoft.com/office/drawing/2014/main" id="{23E8D5D6-4665-4322-BE07-84195545FCFF}"/>
              </a:ext>
            </a:extLst>
          </p:cNvPr>
          <p:cNvSpPr txBox="1"/>
          <p:nvPr/>
        </p:nvSpPr>
        <p:spPr>
          <a:xfrm>
            <a:off x="3198842" y="4394903"/>
            <a:ext cx="1158740" cy="215444"/>
          </a:xfrm>
          <a:prstGeom prst="rect">
            <a:avLst/>
          </a:prstGeom>
          <a:noFill/>
        </p:spPr>
        <p:txBody>
          <a:bodyPr wrap="square" rtlCol="0">
            <a:spAutoFit/>
          </a:bodyPr>
          <a:lstStyle/>
          <a:p>
            <a:pPr algn="ctr"/>
            <a:r>
              <a:rPr lang="en-US" sz="800" dirty="0"/>
              <a:t>MFN/</a:t>
            </a:r>
            <a:r>
              <a:rPr lang="en-US" sz="800" dirty="0" err="1"/>
              <a:t>Myof</a:t>
            </a:r>
            <a:r>
              <a:rPr lang="en-US" sz="800" dirty="0"/>
              <a:t> GL3</a:t>
            </a:r>
          </a:p>
        </p:txBody>
      </p:sp>
      <p:sp>
        <p:nvSpPr>
          <p:cNvPr id="2" name="ZoneTexte 1">
            <a:extLst>
              <a:ext uri="{FF2B5EF4-FFF2-40B4-BE49-F238E27FC236}">
                <a16:creationId xmlns:a16="http://schemas.microsoft.com/office/drawing/2014/main" id="{DEFF6E0D-0908-4A3E-801F-DFF87F2B8B2C}"/>
              </a:ext>
            </a:extLst>
          </p:cNvPr>
          <p:cNvSpPr txBox="1"/>
          <p:nvPr/>
        </p:nvSpPr>
        <p:spPr>
          <a:xfrm>
            <a:off x="3801651" y="5460554"/>
            <a:ext cx="782017" cy="215444"/>
          </a:xfrm>
          <a:prstGeom prst="rect">
            <a:avLst/>
          </a:prstGeom>
          <a:noFill/>
        </p:spPr>
        <p:txBody>
          <a:bodyPr wrap="square" rtlCol="0">
            <a:spAutoFit/>
          </a:bodyPr>
          <a:lstStyle/>
          <a:p>
            <a:r>
              <a:rPr lang="en-US" sz="800" dirty="0"/>
              <a:t>Dilution: 1/75</a:t>
            </a:r>
          </a:p>
        </p:txBody>
      </p:sp>
      <p:sp>
        <p:nvSpPr>
          <p:cNvPr id="3" name="ZoneTexte 2">
            <a:extLst>
              <a:ext uri="{FF2B5EF4-FFF2-40B4-BE49-F238E27FC236}">
                <a16:creationId xmlns:a16="http://schemas.microsoft.com/office/drawing/2014/main" id="{C5327F46-7427-4E6C-A4AB-1B96F4E17065}"/>
              </a:ext>
            </a:extLst>
          </p:cNvPr>
          <p:cNvSpPr txBox="1"/>
          <p:nvPr/>
        </p:nvSpPr>
        <p:spPr>
          <a:xfrm>
            <a:off x="285912" y="7858679"/>
            <a:ext cx="2842776" cy="584775"/>
          </a:xfrm>
          <a:prstGeom prst="rect">
            <a:avLst/>
          </a:prstGeom>
          <a:noFill/>
        </p:spPr>
        <p:txBody>
          <a:bodyPr wrap="square" rtlCol="0">
            <a:spAutoFit/>
          </a:bodyPr>
          <a:lstStyle/>
          <a:p>
            <a:pPr algn="just"/>
            <a:r>
              <a:rPr lang="en-US" sz="800" b="1" dirty="0"/>
              <a:t>Figure B: </a:t>
            </a:r>
            <a:r>
              <a:rPr lang="en-US" sz="800" dirty="0"/>
              <a:t>Immunofluorescence in PANC-1 cells. (1) and (2) myoferlin-mitochondria and myoferlin-MFN colocalization map (3) Percentage of pixel colocalizing between myoferlin- mitochondria and myoferlin-MFN using Menders coefficients   </a:t>
            </a:r>
          </a:p>
        </p:txBody>
      </p:sp>
      <p:sp>
        <p:nvSpPr>
          <p:cNvPr id="7" name="ZoneTexte 6">
            <a:extLst>
              <a:ext uri="{FF2B5EF4-FFF2-40B4-BE49-F238E27FC236}">
                <a16:creationId xmlns:a16="http://schemas.microsoft.com/office/drawing/2014/main" id="{210A4B90-B5BC-434B-BDC7-4250CCF5B8FC}"/>
              </a:ext>
            </a:extLst>
          </p:cNvPr>
          <p:cNvSpPr txBox="1"/>
          <p:nvPr/>
        </p:nvSpPr>
        <p:spPr>
          <a:xfrm>
            <a:off x="239117" y="4962716"/>
            <a:ext cx="293214" cy="276999"/>
          </a:xfrm>
          <a:prstGeom prst="rect">
            <a:avLst/>
          </a:prstGeom>
          <a:solidFill>
            <a:schemeClr val="bg2">
              <a:lumMod val="25000"/>
            </a:schemeClr>
          </a:solidFill>
        </p:spPr>
        <p:txBody>
          <a:bodyPr wrap="square" rtlCol="0">
            <a:spAutoFit/>
          </a:bodyPr>
          <a:lstStyle/>
          <a:p>
            <a:r>
              <a:rPr lang="en-US" sz="1200" dirty="0">
                <a:solidFill>
                  <a:schemeClr val="bg1"/>
                </a:solidFill>
              </a:rPr>
              <a:t>B</a:t>
            </a:r>
          </a:p>
        </p:txBody>
      </p:sp>
      <p:sp>
        <p:nvSpPr>
          <p:cNvPr id="9" name="ZoneTexte 8">
            <a:extLst>
              <a:ext uri="{FF2B5EF4-FFF2-40B4-BE49-F238E27FC236}">
                <a16:creationId xmlns:a16="http://schemas.microsoft.com/office/drawing/2014/main" id="{E1E6F87E-706C-4C46-89CA-0BC97190BC7B}"/>
              </a:ext>
            </a:extLst>
          </p:cNvPr>
          <p:cNvSpPr txBox="1"/>
          <p:nvPr/>
        </p:nvSpPr>
        <p:spPr>
          <a:xfrm>
            <a:off x="237512" y="5474294"/>
            <a:ext cx="362896" cy="246221"/>
          </a:xfrm>
          <a:prstGeom prst="rect">
            <a:avLst/>
          </a:prstGeom>
          <a:noFill/>
        </p:spPr>
        <p:txBody>
          <a:bodyPr wrap="square" rtlCol="0">
            <a:spAutoFit/>
          </a:bodyPr>
          <a:lstStyle/>
          <a:p>
            <a:r>
              <a:rPr lang="en-US" sz="1000" dirty="0"/>
              <a:t>(1)</a:t>
            </a:r>
          </a:p>
        </p:txBody>
      </p:sp>
      <p:sp>
        <p:nvSpPr>
          <p:cNvPr id="85" name="ZoneTexte 84">
            <a:extLst>
              <a:ext uri="{FF2B5EF4-FFF2-40B4-BE49-F238E27FC236}">
                <a16:creationId xmlns:a16="http://schemas.microsoft.com/office/drawing/2014/main" id="{0558F21D-3BC0-4F04-A878-DFB6EAD8EB9B}"/>
              </a:ext>
            </a:extLst>
          </p:cNvPr>
          <p:cNvSpPr txBox="1"/>
          <p:nvPr/>
        </p:nvSpPr>
        <p:spPr>
          <a:xfrm>
            <a:off x="228374" y="6397438"/>
            <a:ext cx="362896" cy="246221"/>
          </a:xfrm>
          <a:prstGeom prst="rect">
            <a:avLst/>
          </a:prstGeom>
          <a:noFill/>
        </p:spPr>
        <p:txBody>
          <a:bodyPr wrap="square" rtlCol="0">
            <a:spAutoFit/>
          </a:bodyPr>
          <a:lstStyle/>
          <a:p>
            <a:r>
              <a:rPr lang="en-US" sz="1000" dirty="0"/>
              <a:t>(2)</a:t>
            </a:r>
          </a:p>
        </p:txBody>
      </p:sp>
      <p:sp>
        <p:nvSpPr>
          <p:cNvPr id="90" name="ZoneTexte 89">
            <a:extLst>
              <a:ext uri="{FF2B5EF4-FFF2-40B4-BE49-F238E27FC236}">
                <a16:creationId xmlns:a16="http://schemas.microsoft.com/office/drawing/2014/main" id="{B734D934-AF60-4E64-A779-03A6645D6691}"/>
              </a:ext>
            </a:extLst>
          </p:cNvPr>
          <p:cNvSpPr txBox="1"/>
          <p:nvPr/>
        </p:nvSpPr>
        <p:spPr>
          <a:xfrm>
            <a:off x="815588" y="7297035"/>
            <a:ext cx="362896" cy="246221"/>
          </a:xfrm>
          <a:prstGeom prst="rect">
            <a:avLst/>
          </a:prstGeom>
          <a:noFill/>
        </p:spPr>
        <p:txBody>
          <a:bodyPr wrap="square" rtlCol="0">
            <a:spAutoFit/>
          </a:bodyPr>
          <a:lstStyle/>
          <a:p>
            <a:r>
              <a:rPr lang="en-US" sz="1000" dirty="0"/>
              <a:t>(3)</a:t>
            </a:r>
          </a:p>
        </p:txBody>
      </p:sp>
      <p:sp>
        <p:nvSpPr>
          <p:cNvPr id="99" name="ZoneTexte 98">
            <a:extLst>
              <a:ext uri="{FF2B5EF4-FFF2-40B4-BE49-F238E27FC236}">
                <a16:creationId xmlns:a16="http://schemas.microsoft.com/office/drawing/2014/main" id="{551336F7-736C-47C5-ACB6-31AD571819D6}"/>
              </a:ext>
            </a:extLst>
          </p:cNvPr>
          <p:cNvSpPr txBox="1"/>
          <p:nvPr/>
        </p:nvSpPr>
        <p:spPr>
          <a:xfrm>
            <a:off x="3176534" y="3233615"/>
            <a:ext cx="293214" cy="276999"/>
          </a:xfrm>
          <a:prstGeom prst="rect">
            <a:avLst/>
          </a:prstGeom>
          <a:solidFill>
            <a:schemeClr val="bg2">
              <a:lumMod val="25000"/>
            </a:schemeClr>
          </a:solidFill>
        </p:spPr>
        <p:txBody>
          <a:bodyPr wrap="square" rtlCol="0">
            <a:spAutoFit/>
          </a:bodyPr>
          <a:lstStyle/>
          <a:p>
            <a:r>
              <a:rPr lang="en-US" sz="1200" dirty="0">
                <a:solidFill>
                  <a:schemeClr val="bg1"/>
                </a:solidFill>
              </a:rPr>
              <a:t>C</a:t>
            </a:r>
          </a:p>
        </p:txBody>
      </p:sp>
      <p:sp>
        <p:nvSpPr>
          <p:cNvPr id="100" name="ZoneTexte 99">
            <a:extLst>
              <a:ext uri="{FF2B5EF4-FFF2-40B4-BE49-F238E27FC236}">
                <a16:creationId xmlns:a16="http://schemas.microsoft.com/office/drawing/2014/main" id="{8C714F22-13EA-4D3E-85CA-91A7D4B9CB67}"/>
              </a:ext>
            </a:extLst>
          </p:cNvPr>
          <p:cNvSpPr txBox="1"/>
          <p:nvPr/>
        </p:nvSpPr>
        <p:spPr>
          <a:xfrm>
            <a:off x="3233256" y="5809974"/>
            <a:ext cx="293214" cy="276999"/>
          </a:xfrm>
          <a:prstGeom prst="rect">
            <a:avLst/>
          </a:prstGeom>
          <a:solidFill>
            <a:schemeClr val="bg2">
              <a:lumMod val="25000"/>
            </a:schemeClr>
          </a:solidFill>
        </p:spPr>
        <p:txBody>
          <a:bodyPr wrap="square" rtlCol="0">
            <a:spAutoFit/>
          </a:bodyPr>
          <a:lstStyle/>
          <a:p>
            <a:r>
              <a:rPr lang="en-US" sz="1200" dirty="0">
                <a:solidFill>
                  <a:schemeClr val="bg1"/>
                </a:solidFill>
              </a:rPr>
              <a:t>D</a:t>
            </a:r>
          </a:p>
        </p:txBody>
      </p:sp>
      <p:sp>
        <p:nvSpPr>
          <p:cNvPr id="104" name="ZoneTexte 103">
            <a:extLst>
              <a:ext uri="{FF2B5EF4-FFF2-40B4-BE49-F238E27FC236}">
                <a16:creationId xmlns:a16="http://schemas.microsoft.com/office/drawing/2014/main" id="{6E41CC27-5A0E-4EC2-8041-6266BA21FA8E}"/>
              </a:ext>
            </a:extLst>
          </p:cNvPr>
          <p:cNvSpPr txBox="1"/>
          <p:nvPr/>
        </p:nvSpPr>
        <p:spPr>
          <a:xfrm>
            <a:off x="4995250" y="3715144"/>
            <a:ext cx="1597244" cy="1692771"/>
          </a:xfrm>
          <a:prstGeom prst="rect">
            <a:avLst/>
          </a:prstGeom>
          <a:noFill/>
        </p:spPr>
        <p:txBody>
          <a:bodyPr wrap="square" rtlCol="0">
            <a:spAutoFit/>
          </a:bodyPr>
          <a:lstStyle/>
          <a:p>
            <a:pPr algn="just"/>
            <a:r>
              <a:rPr lang="en-US" sz="800" b="1" dirty="0"/>
              <a:t>Figure C: </a:t>
            </a:r>
            <a:r>
              <a:rPr lang="en-US" sz="800" dirty="0"/>
              <a:t>Proximity ligation assay (PLA) in PANC-1 cells. (1) Biological control. Sp1, a transcriptional factor, and Glut1, a glucose transporter, are known to be non-interacting proteins. (2) Myoferlin and mitochondria PLA. (3) MFN and myoferlin PLA performed in cells targeted with irrelevant siRNA (4) MFN and myoferlin PLA performed in cells transfected with siRNA targeting myoferlin.</a:t>
            </a:r>
          </a:p>
        </p:txBody>
      </p:sp>
      <p:sp>
        <p:nvSpPr>
          <p:cNvPr id="105" name="ZoneTexte 104">
            <a:extLst>
              <a:ext uri="{FF2B5EF4-FFF2-40B4-BE49-F238E27FC236}">
                <a16:creationId xmlns:a16="http://schemas.microsoft.com/office/drawing/2014/main" id="{7B7D2F48-5850-4C66-8417-FFD137C281C4}"/>
              </a:ext>
            </a:extLst>
          </p:cNvPr>
          <p:cNvSpPr txBox="1"/>
          <p:nvPr/>
        </p:nvSpPr>
        <p:spPr>
          <a:xfrm>
            <a:off x="3309629" y="3596768"/>
            <a:ext cx="317545" cy="230832"/>
          </a:xfrm>
          <a:prstGeom prst="rect">
            <a:avLst/>
          </a:prstGeom>
          <a:noFill/>
        </p:spPr>
        <p:txBody>
          <a:bodyPr wrap="square" rtlCol="0">
            <a:spAutoFit/>
          </a:bodyPr>
          <a:lstStyle/>
          <a:p>
            <a:r>
              <a:rPr lang="en-US" sz="900" dirty="0">
                <a:solidFill>
                  <a:schemeClr val="bg1"/>
                </a:solidFill>
              </a:rPr>
              <a:t>(1)</a:t>
            </a:r>
          </a:p>
        </p:txBody>
      </p:sp>
      <p:sp>
        <p:nvSpPr>
          <p:cNvPr id="106" name="ZoneTexte 105">
            <a:extLst>
              <a:ext uri="{FF2B5EF4-FFF2-40B4-BE49-F238E27FC236}">
                <a16:creationId xmlns:a16="http://schemas.microsoft.com/office/drawing/2014/main" id="{98E4C297-5A95-4711-96DE-1A24508CCFEB}"/>
              </a:ext>
            </a:extLst>
          </p:cNvPr>
          <p:cNvSpPr txBox="1"/>
          <p:nvPr/>
        </p:nvSpPr>
        <p:spPr>
          <a:xfrm>
            <a:off x="4137375" y="3588935"/>
            <a:ext cx="317545" cy="230832"/>
          </a:xfrm>
          <a:prstGeom prst="rect">
            <a:avLst/>
          </a:prstGeom>
          <a:noFill/>
        </p:spPr>
        <p:txBody>
          <a:bodyPr wrap="square" rtlCol="0">
            <a:spAutoFit/>
          </a:bodyPr>
          <a:lstStyle/>
          <a:p>
            <a:r>
              <a:rPr lang="en-US" sz="900" dirty="0">
                <a:solidFill>
                  <a:schemeClr val="bg1"/>
                </a:solidFill>
              </a:rPr>
              <a:t>(2)</a:t>
            </a:r>
          </a:p>
        </p:txBody>
      </p:sp>
      <p:sp>
        <p:nvSpPr>
          <p:cNvPr id="107" name="ZoneTexte 106">
            <a:extLst>
              <a:ext uri="{FF2B5EF4-FFF2-40B4-BE49-F238E27FC236}">
                <a16:creationId xmlns:a16="http://schemas.microsoft.com/office/drawing/2014/main" id="{6C1259A0-95AA-4BF2-A21E-7D3AF5A7FE15}"/>
              </a:ext>
            </a:extLst>
          </p:cNvPr>
          <p:cNvSpPr txBox="1"/>
          <p:nvPr/>
        </p:nvSpPr>
        <p:spPr>
          <a:xfrm>
            <a:off x="3304002" y="4542934"/>
            <a:ext cx="317545" cy="230832"/>
          </a:xfrm>
          <a:prstGeom prst="rect">
            <a:avLst/>
          </a:prstGeom>
          <a:noFill/>
        </p:spPr>
        <p:txBody>
          <a:bodyPr wrap="square" rtlCol="0">
            <a:spAutoFit/>
          </a:bodyPr>
          <a:lstStyle/>
          <a:p>
            <a:r>
              <a:rPr lang="en-US" sz="900" dirty="0">
                <a:solidFill>
                  <a:schemeClr val="bg1"/>
                </a:solidFill>
              </a:rPr>
              <a:t>(3)</a:t>
            </a:r>
          </a:p>
        </p:txBody>
      </p:sp>
      <p:sp>
        <p:nvSpPr>
          <p:cNvPr id="108" name="ZoneTexte 107">
            <a:extLst>
              <a:ext uri="{FF2B5EF4-FFF2-40B4-BE49-F238E27FC236}">
                <a16:creationId xmlns:a16="http://schemas.microsoft.com/office/drawing/2014/main" id="{019D2546-26F6-4B09-8C9E-A7BDF09FCC6D}"/>
              </a:ext>
            </a:extLst>
          </p:cNvPr>
          <p:cNvSpPr txBox="1"/>
          <p:nvPr/>
        </p:nvSpPr>
        <p:spPr>
          <a:xfrm>
            <a:off x="4123111" y="4561028"/>
            <a:ext cx="317545" cy="230832"/>
          </a:xfrm>
          <a:prstGeom prst="rect">
            <a:avLst/>
          </a:prstGeom>
          <a:noFill/>
        </p:spPr>
        <p:txBody>
          <a:bodyPr wrap="square" rtlCol="0">
            <a:spAutoFit/>
          </a:bodyPr>
          <a:lstStyle/>
          <a:p>
            <a:r>
              <a:rPr lang="en-US" sz="900" dirty="0">
                <a:solidFill>
                  <a:schemeClr val="bg1"/>
                </a:solidFill>
              </a:rPr>
              <a:t>(4)</a:t>
            </a:r>
          </a:p>
        </p:txBody>
      </p:sp>
      <p:sp>
        <p:nvSpPr>
          <p:cNvPr id="109" name="ZoneTexte 108">
            <a:extLst>
              <a:ext uri="{FF2B5EF4-FFF2-40B4-BE49-F238E27FC236}">
                <a16:creationId xmlns:a16="http://schemas.microsoft.com/office/drawing/2014/main" id="{A6DB5161-A2BC-45C6-AC62-BF959E22FF16}"/>
              </a:ext>
            </a:extLst>
          </p:cNvPr>
          <p:cNvSpPr txBox="1"/>
          <p:nvPr/>
        </p:nvSpPr>
        <p:spPr>
          <a:xfrm>
            <a:off x="3280557" y="7790005"/>
            <a:ext cx="3316383" cy="707886"/>
          </a:xfrm>
          <a:prstGeom prst="rect">
            <a:avLst/>
          </a:prstGeom>
          <a:noFill/>
        </p:spPr>
        <p:txBody>
          <a:bodyPr wrap="square" rtlCol="0">
            <a:spAutoFit/>
          </a:bodyPr>
          <a:lstStyle/>
          <a:p>
            <a:pPr algn="just"/>
            <a:r>
              <a:rPr lang="en-US" sz="800" b="1" dirty="0"/>
              <a:t>Figure D : </a:t>
            </a:r>
            <a:r>
              <a:rPr lang="en-US" sz="800" dirty="0"/>
              <a:t>Immunoprecipitation of MFN in PANC-1 cells using (1) Santa-Cruz antibody and (2) Abcam antibody. Detection of co-immunoprecipitated myoferlin was then performed in both experiments. </a:t>
            </a:r>
            <a:r>
              <a:rPr lang="en-US" sz="800" dirty="0" err="1"/>
              <a:t>Lysat</a:t>
            </a:r>
            <a:r>
              <a:rPr lang="en-US" sz="800" dirty="0"/>
              <a:t>: total cell extract; IgG: IgG antibody used for immunoprecipitation; Extract: Protein extract from MFN immunoprecipitation. </a:t>
            </a:r>
            <a:r>
              <a:rPr lang="en-US" sz="800" b="1" dirty="0"/>
              <a:t>  </a:t>
            </a:r>
            <a:endParaRPr lang="en-US" sz="800" dirty="0"/>
          </a:p>
        </p:txBody>
      </p:sp>
      <p:sp>
        <p:nvSpPr>
          <p:cNvPr id="111" name="ZoneTexte 110">
            <a:extLst>
              <a:ext uri="{FF2B5EF4-FFF2-40B4-BE49-F238E27FC236}">
                <a16:creationId xmlns:a16="http://schemas.microsoft.com/office/drawing/2014/main" id="{B8D0911A-AA7F-4CEF-985F-71582F703E9A}"/>
              </a:ext>
            </a:extLst>
          </p:cNvPr>
          <p:cNvSpPr txBox="1"/>
          <p:nvPr/>
        </p:nvSpPr>
        <p:spPr>
          <a:xfrm>
            <a:off x="3916246" y="6428550"/>
            <a:ext cx="362896" cy="246221"/>
          </a:xfrm>
          <a:prstGeom prst="rect">
            <a:avLst/>
          </a:prstGeom>
          <a:noFill/>
        </p:spPr>
        <p:txBody>
          <a:bodyPr wrap="square" rtlCol="0">
            <a:spAutoFit/>
          </a:bodyPr>
          <a:lstStyle/>
          <a:p>
            <a:r>
              <a:rPr lang="en-US" sz="1000" dirty="0"/>
              <a:t>(1)</a:t>
            </a:r>
          </a:p>
        </p:txBody>
      </p:sp>
      <p:sp>
        <p:nvSpPr>
          <p:cNvPr id="115" name="ZoneTexte 114">
            <a:extLst>
              <a:ext uri="{FF2B5EF4-FFF2-40B4-BE49-F238E27FC236}">
                <a16:creationId xmlns:a16="http://schemas.microsoft.com/office/drawing/2014/main" id="{14E52E0A-3AFA-41DE-8629-827B2EFD18E8}"/>
              </a:ext>
            </a:extLst>
          </p:cNvPr>
          <p:cNvSpPr txBox="1"/>
          <p:nvPr/>
        </p:nvSpPr>
        <p:spPr>
          <a:xfrm>
            <a:off x="5018293" y="6435821"/>
            <a:ext cx="362896" cy="246221"/>
          </a:xfrm>
          <a:prstGeom prst="rect">
            <a:avLst/>
          </a:prstGeom>
          <a:noFill/>
        </p:spPr>
        <p:txBody>
          <a:bodyPr wrap="square" rtlCol="0">
            <a:spAutoFit/>
          </a:bodyPr>
          <a:lstStyle/>
          <a:p>
            <a:r>
              <a:rPr lang="en-US" sz="1000" dirty="0"/>
              <a:t>(2)</a:t>
            </a:r>
          </a:p>
        </p:txBody>
      </p:sp>
      <p:sp>
        <p:nvSpPr>
          <p:cNvPr id="116" name="ZoneTexte 115">
            <a:extLst>
              <a:ext uri="{FF2B5EF4-FFF2-40B4-BE49-F238E27FC236}">
                <a16:creationId xmlns:a16="http://schemas.microsoft.com/office/drawing/2014/main" id="{2DF34F81-A122-4095-A68A-1074926A6FFA}"/>
              </a:ext>
            </a:extLst>
          </p:cNvPr>
          <p:cNvSpPr txBox="1"/>
          <p:nvPr/>
        </p:nvSpPr>
        <p:spPr>
          <a:xfrm>
            <a:off x="239117" y="3230022"/>
            <a:ext cx="293214" cy="276999"/>
          </a:xfrm>
          <a:prstGeom prst="rect">
            <a:avLst/>
          </a:prstGeom>
          <a:solidFill>
            <a:schemeClr val="bg2">
              <a:lumMod val="25000"/>
            </a:schemeClr>
          </a:solidFill>
        </p:spPr>
        <p:txBody>
          <a:bodyPr wrap="square" rtlCol="0">
            <a:spAutoFit/>
          </a:bodyPr>
          <a:lstStyle/>
          <a:p>
            <a:r>
              <a:rPr lang="en-US" sz="1200" dirty="0">
                <a:solidFill>
                  <a:schemeClr val="bg1"/>
                </a:solidFill>
              </a:rPr>
              <a:t>A</a:t>
            </a:r>
          </a:p>
        </p:txBody>
      </p:sp>
    </p:spTree>
    <p:extLst>
      <p:ext uri="{BB962C8B-B14F-4D97-AF65-F5344CB8AC3E}">
        <p14:creationId xmlns:p14="http://schemas.microsoft.com/office/powerpoint/2010/main" val="260356709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10200</TotalTime>
  <Words>466</Words>
  <Application>Microsoft Office PowerPoint</Application>
  <PresentationFormat>Format A4 (210 x 297 mm)</PresentationFormat>
  <Paragraphs>61</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sandy anania</dc:creator>
  <cp:lastModifiedBy>sandy anania</cp:lastModifiedBy>
  <cp:revision>40</cp:revision>
  <dcterms:created xsi:type="dcterms:W3CDTF">2019-08-23T07:33:46Z</dcterms:created>
  <dcterms:modified xsi:type="dcterms:W3CDTF">2019-08-30T09:36:06Z</dcterms:modified>
</cp:coreProperties>
</file>