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710" autoAdjust="0"/>
    <p:restoredTop sz="94660"/>
  </p:normalViewPr>
  <p:slideViewPr>
    <p:cSldViewPr snapToGrid="0">
      <p:cViewPr>
        <p:scale>
          <a:sx n="25" d="100"/>
          <a:sy n="25" d="100"/>
        </p:scale>
        <p:origin x="2382" y="-9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stel\Documents\THESIS\RESULTAT\MIC\TEST_SPECTRAMAX\RESUME_SPECTRAMAX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stel\Documents\THESIS\RESULTAT\MIC\TEST__CHAMPI\FINAL_CHAMPI_SOLID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stel\Documents\THESIS\RESULTAT\BAF\POPE_POPG_CL\13_HPOD_POPE_POPG_C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stel\Documents\THESIS\RESULTAT\BAF\POPE_POPG_CL\13_HPOD_POPE_POPG_C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stel\Documents\THESIS\RESULTAT\VPITC\Membranes_bact\3RD_ESSAIS\Feuille%20calcul%20ITC_bact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stel\Documents\THESIS\RESULTAT\VPITC\Membranes_bact\3RD_ESSAIS\Feuille%20calcul%20ITC_bacto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stel\Documents\THESIS\RESULTAT\VPITC\Membranes_bact\3RD_ESSAIS\Feuille%20calcul%20ITC_bacto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stel\Documents\THESIS\RESULTAT\VPITC\Membranes_bact\3RD_ESSAIS\Feuille%20calcul%20ITC_bacto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stel\Documents\THESIS\RESULTAT\Laurdan_LPS\final_LAURDAN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9212987487169E-2"/>
          <c:y val="0.1014983083615273"/>
          <c:w val="0.92087886106596994"/>
          <c:h val="0.62350483134992374"/>
        </c:manualLayout>
      </c:layout>
      <c:barChart>
        <c:barDir val="col"/>
        <c:grouping val="clustered"/>
        <c:varyColors val="0"/>
        <c:ser>
          <c:idx val="1"/>
          <c:order val="0"/>
          <c:tx>
            <c:v>Erwinia carotovora</c:v>
          </c:tx>
          <c:spPr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ERWINIA!$J$3:$J$30</c:f>
                <c:numCache>
                  <c:formatCode>General</c:formatCode>
                  <c:ptCount val="20"/>
                  <c:pt idx="0">
                    <c:v>17.307183834970527</c:v>
                  </c:pt>
                  <c:pt idx="1">
                    <c:v>25.084760890945226</c:v>
                  </c:pt>
                  <c:pt idx="2">
                    <c:v>24.148024286509873</c:v>
                  </c:pt>
                  <c:pt idx="3">
                    <c:v>9.0684558615331365</c:v>
                  </c:pt>
                  <c:pt idx="4">
                    <c:v>10.1104212848338</c:v>
                  </c:pt>
                  <c:pt idx="5">
                    <c:v>7.6502575636440673</c:v>
                  </c:pt>
                  <c:pt idx="6">
                    <c:v>4.8467453129313594</c:v>
                  </c:pt>
                  <c:pt idx="7">
                    <c:v>5.4761736101411254</c:v>
                  </c:pt>
                  <c:pt idx="8">
                    <c:v>9.4660270042979171</c:v>
                  </c:pt>
                  <c:pt idx="9">
                    <c:v>9.4596646307692129</c:v>
                  </c:pt>
                  <c:pt idx="10">
                    <c:v>16.843451819594453</c:v>
                  </c:pt>
                  <c:pt idx="11">
                    <c:v>12.63269700732727</c:v>
                  </c:pt>
                  <c:pt idx="12">
                    <c:v>18.101475572601053</c:v>
                  </c:pt>
                  <c:pt idx="13">
                    <c:v>6.6295927947721571</c:v>
                  </c:pt>
                  <c:pt idx="14">
                    <c:v>7.9569828651608239</c:v>
                  </c:pt>
                  <c:pt idx="15">
                    <c:v>3.8449526375784568</c:v>
                  </c:pt>
                  <c:pt idx="16">
                    <c:v>2.7891337133175118</c:v>
                  </c:pt>
                  <c:pt idx="17">
                    <c:v>13.06641766865561</c:v>
                  </c:pt>
                  <c:pt idx="18">
                    <c:v>0</c:v>
                  </c:pt>
                  <c:pt idx="19">
                    <c:v>2.6406269350506979</c:v>
                  </c:pt>
                </c:numCache>
              </c:numRef>
            </c:plus>
            <c:minus>
              <c:numRef>
                <c:f>ERWINIA!$J$3:$J$30</c:f>
                <c:numCache>
                  <c:formatCode>General</c:formatCode>
                  <c:ptCount val="20"/>
                  <c:pt idx="0">
                    <c:v>17.307183834970527</c:v>
                  </c:pt>
                  <c:pt idx="1">
                    <c:v>25.084760890945226</c:v>
                  </c:pt>
                  <c:pt idx="2">
                    <c:v>24.148024286509873</c:v>
                  </c:pt>
                  <c:pt idx="3">
                    <c:v>9.0684558615331365</c:v>
                  </c:pt>
                  <c:pt idx="4">
                    <c:v>10.1104212848338</c:v>
                  </c:pt>
                  <c:pt idx="5">
                    <c:v>7.6502575636440673</c:v>
                  </c:pt>
                  <c:pt idx="6">
                    <c:v>4.8467453129313594</c:v>
                  </c:pt>
                  <c:pt idx="7">
                    <c:v>5.4761736101411254</c:v>
                  </c:pt>
                  <c:pt idx="8">
                    <c:v>9.4660270042979171</c:v>
                  </c:pt>
                  <c:pt idx="9">
                    <c:v>9.4596646307692129</c:v>
                  </c:pt>
                  <c:pt idx="10">
                    <c:v>16.843451819594453</c:v>
                  </c:pt>
                  <c:pt idx="11">
                    <c:v>12.63269700732727</c:v>
                  </c:pt>
                  <c:pt idx="12">
                    <c:v>18.101475572601053</c:v>
                  </c:pt>
                  <c:pt idx="13">
                    <c:v>6.6295927947721571</c:v>
                  </c:pt>
                  <c:pt idx="14">
                    <c:v>7.9569828651608239</c:v>
                  </c:pt>
                  <c:pt idx="15">
                    <c:v>3.8449526375784568</c:v>
                  </c:pt>
                  <c:pt idx="16">
                    <c:v>2.7891337133175118</c:v>
                  </c:pt>
                  <c:pt idx="17">
                    <c:v>13.06641766865561</c:v>
                  </c:pt>
                  <c:pt idx="18">
                    <c:v>0</c:v>
                  </c:pt>
                  <c:pt idx="19">
                    <c:v>2.6406269350506979</c:v>
                  </c:pt>
                </c:numCache>
              </c:numRef>
            </c:minus>
            <c:spPr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  <a:effectLst/>
            </c:spPr>
          </c:errBars>
          <c:cat>
            <c:multiLvlStrRef>
              <c:f>ERWINIA!$A$3:$B$30</c:f>
              <c:multiLvlStrCache>
                <c:ptCount val="20"/>
                <c:lvl>
                  <c:pt idx="0">
                    <c:v>100 µM</c:v>
                  </c:pt>
                  <c:pt idx="1">
                    <c:v>50 µM</c:v>
                  </c:pt>
                  <c:pt idx="2">
                    <c:v>20 µM</c:v>
                  </c:pt>
                  <c:pt idx="3">
                    <c:v>10 µM</c:v>
                  </c:pt>
                  <c:pt idx="4">
                    <c:v>5 µM</c:v>
                  </c:pt>
                  <c:pt idx="5">
                    <c:v>1 µM</c:v>
                  </c:pt>
                  <c:pt idx="6">
                    <c:v>0.5 µM</c:v>
                  </c:pt>
                  <c:pt idx="7">
                    <c:v>0.1 µM</c:v>
                  </c:pt>
                  <c:pt idx="8">
                    <c:v>0.05 µM</c:v>
                  </c:pt>
                  <c:pt idx="9">
                    <c:v>0.01 µM</c:v>
                  </c:pt>
                  <c:pt idx="10">
                    <c:v>100 µM</c:v>
                  </c:pt>
                  <c:pt idx="11">
                    <c:v>50 µM</c:v>
                  </c:pt>
                  <c:pt idx="12">
                    <c:v>20 µM</c:v>
                  </c:pt>
                  <c:pt idx="13">
                    <c:v>10 µM</c:v>
                  </c:pt>
                  <c:pt idx="14">
                    <c:v>5 µM</c:v>
                  </c:pt>
                  <c:pt idx="15">
                    <c:v>1 µM</c:v>
                  </c:pt>
                  <c:pt idx="16">
                    <c:v>0.5 µM</c:v>
                  </c:pt>
                  <c:pt idx="17">
                    <c:v>0.1 µM</c:v>
                  </c:pt>
                  <c:pt idx="18">
                    <c:v>0.05 µM</c:v>
                  </c:pt>
                  <c:pt idx="19">
                    <c:v>0.01 µM</c:v>
                  </c:pt>
                </c:lvl>
                <c:lvl>
                  <c:pt idx="0">
                    <c:v>13- HPOD</c:v>
                  </c:pt>
                  <c:pt idx="10">
                    <c:v>13- HPOT</c:v>
                  </c:pt>
                </c:lvl>
              </c:multiLvlStrCache>
            </c:multiLvlStrRef>
          </c:cat>
          <c:val>
            <c:numRef>
              <c:f>ERWINIA!$I$3:$I$30</c:f>
              <c:numCache>
                <c:formatCode>General</c:formatCode>
                <c:ptCount val="20"/>
                <c:pt idx="0">
                  <c:v>46.757112112846329</c:v>
                </c:pt>
                <c:pt idx="1">
                  <c:v>68.434878368469015</c:v>
                </c:pt>
                <c:pt idx="2">
                  <c:v>59.057831819443436</c:v>
                </c:pt>
                <c:pt idx="3">
                  <c:v>71.043301825271541</c:v>
                </c:pt>
                <c:pt idx="4" formatCode="0.000">
                  <c:v>11.586880556897194</c:v>
                </c:pt>
                <c:pt idx="5" formatCode="0.000">
                  <c:v>13.327820831873602</c:v>
                </c:pt>
                <c:pt idx="6" formatCode="0.000">
                  <c:v>13.814915063772416</c:v>
                </c:pt>
                <c:pt idx="7" formatCode="0.000">
                  <c:v>14.916100811243259</c:v>
                </c:pt>
                <c:pt idx="8" formatCode="0.000">
                  <c:v>11.939228521995807</c:v>
                </c:pt>
                <c:pt idx="9" formatCode="0.000">
                  <c:v>12.503303161134149</c:v>
                </c:pt>
                <c:pt idx="10" formatCode="0.000">
                  <c:v>64.908284173091772</c:v>
                </c:pt>
                <c:pt idx="11" formatCode="0.000">
                  <c:v>73.584456677543798</c:v>
                </c:pt>
                <c:pt idx="12" formatCode="0.000">
                  <c:v>83.60323473412069</c:v>
                </c:pt>
                <c:pt idx="13" formatCode="0.000">
                  <c:v>73.097974973906318</c:v>
                </c:pt>
                <c:pt idx="14" formatCode="0.000">
                  <c:v>10.987283164325669</c:v>
                </c:pt>
                <c:pt idx="15" formatCode="0.000">
                  <c:v>10.492611194018059</c:v>
                </c:pt>
                <c:pt idx="16" formatCode="0.000">
                  <c:v>9.8357586288301952</c:v>
                </c:pt>
                <c:pt idx="17" formatCode="0.000">
                  <c:v>1.9136722650636846</c:v>
                </c:pt>
                <c:pt idx="18" formatCode="0.000">
                  <c:v>17.264062985600315</c:v>
                </c:pt>
                <c:pt idx="19" formatCode="0.000">
                  <c:v>3.296992446400743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33-4FD3-A863-55B1F763332D}"/>
            </c:ext>
          </c:extLst>
        </c:ser>
        <c:ser>
          <c:idx val="2"/>
          <c:order val="1"/>
          <c:tx>
            <c:v>Xanthomonas translucens</c:v>
          </c:tx>
          <c:spPr>
            <a:solidFill>
              <a:schemeClr val="bg2">
                <a:lumMod val="50000"/>
              </a:schemeClr>
            </a:solidFill>
            <a:ln w="9525" cap="flat" cmpd="sng" algn="ctr">
              <a:solidFill>
                <a:schemeClr val="bg2">
                  <a:lumMod val="50000"/>
                </a:schemeClr>
              </a:solidFill>
              <a:round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XANTHOMONAS!$J$3:$J$30</c:f>
                <c:numCache>
                  <c:formatCode>General</c:formatCode>
                  <c:ptCount val="20"/>
                  <c:pt idx="0">
                    <c:v>17.015520141047535</c:v>
                  </c:pt>
                  <c:pt idx="1">
                    <c:v>26.014132247158702</c:v>
                  </c:pt>
                  <c:pt idx="2">
                    <c:v>21.324161107087058</c:v>
                  </c:pt>
                  <c:pt idx="3">
                    <c:v>25.221167243316213</c:v>
                  </c:pt>
                  <c:pt idx="4">
                    <c:v>31.52696065600766</c:v>
                  </c:pt>
                  <c:pt idx="6">
                    <c:v>25.9562855623596</c:v>
                  </c:pt>
                  <c:pt idx="9">
                    <c:v>1.3983774918970344</c:v>
                  </c:pt>
                  <c:pt idx="10">
                    <c:v>39.538401957573164</c:v>
                  </c:pt>
                  <c:pt idx="11">
                    <c:v>6.9964385375192046</c:v>
                  </c:pt>
                  <c:pt idx="12">
                    <c:v>22.86543049480218</c:v>
                  </c:pt>
                  <c:pt idx="13">
                    <c:v>25.225715764886225</c:v>
                  </c:pt>
                  <c:pt idx="14">
                    <c:v>4.5989775278379605</c:v>
                  </c:pt>
                  <c:pt idx="15">
                    <c:v>1.6813850055588027</c:v>
                  </c:pt>
                </c:numCache>
              </c:numRef>
            </c:plus>
            <c:minus>
              <c:numRef>
                <c:f>XANTHOMONAS!$J$3:$J$30</c:f>
                <c:numCache>
                  <c:formatCode>General</c:formatCode>
                  <c:ptCount val="20"/>
                  <c:pt idx="0">
                    <c:v>17.015520141047535</c:v>
                  </c:pt>
                  <c:pt idx="1">
                    <c:v>26.014132247158702</c:v>
                  </c:pt>
                  <c:pt idx="2">
                    <c:v>21.324161107087058</c:v>
                  </c:pt>
                  <c:pt idx="3">
                    <c:v>25.221167243316213</c:v>
                  </c:pt>
                  <c:pt idx="4">
                    <c:v>31.52696065600766</c:v>
                  </c:pt>
                  <c:pt idx="6">
                    <c:v>25.9562855623596</c:v>
                  </c:pt>
                  <c:pt idx="9">
                    <c:v>1.3983774918970344</c:v>
                  </c:pt>
                  <c:pt idx="10">
                    <c:v>39.538401957573164</c:v>
                  </c:pt>
                  <c:pt idx="11">
                    <c:v>6.9964385375192046</c:v>
                  </c:pt>
                  <c:pt idx="12">
                    <c:v>22.86543049480218</c:v>
                  </c:pt>
                  <c:pt idx="13">
                    <c:v>25.225715764886225</c:v>
                  </c:pt>
                  <c:pt idx="14">
                    <c:v>4.5989775278379605</c:v>
                  </c:pt>
                  <c:pt idx="15">
                    <c:v>1.6813850055588027</c:v>
                  </c:pt>
                </c:numCache>
              </c:numRef>
            </c:minus>
            <c:spPr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  <a:effectLst/>
            </c:spPr>
          </c:errBars>
          <c:cat>
            <c:multiLvlStrRef>
              <c:f>XANTHOMONAS!$A$3:$B$30</c:f>
              <c:multiLvlStrCache>
                <c:ptCount val="20"/>
                <c:lvl>
                  <c:pt idx="0">
                    <c:v>100 µM</c:v>
                  </c:pt>
                  <c:pt idx="1">
                    <c:v>50 µM</c:v>
                  </c:pt>
                  <c:pt idx="2">
                    <c:v>20 µM</c:v>
                  </c:pt>
                  <c:pt idx="3">
                    <c:v>10 µM</c:v>
                  </c:pt>
                  <c:pt idx="4">
                    <c:v>5 µM</c:v>
                  </c:pt>
                  <c:pt idx="5">
                    <c:v>1 µM</c:v>
                  </c:pt>
                  <c:pt idx="6">
                    <c:v>0.5 µM</c:v>
                  </c:pt>
                  <c:pt idx="7">
                    <c:v>0.1 µM</c:v>
                  </c:pt>
                  <c:pt idx="8">
                    <c:v>0.05 µM</c:v>
                  </c:pt>
                  <c:pt idx="9">
                    <c:v>0.01 µM</c:v>
                  </c:pt>
                  <c:pt idx="10">
                    <c:v>100 µM</c:v>
                  </c:pt>
                  <c:pt idx="11">
                    <c:v>50 µM</c:v>
                  </c:pt>
                  <c:pt idx="12">
                    <c:v>20 µM</c:v>
                  </c:pt>
                  <c:pt idx="13">
                    <c:v>10 µM</c:v>
                  </c:pt>
                  <c:pt idx="14">
                    <c:v>5 µM</c:v>
                  </c:pt>
                  <c:pt idx="15">
                    <c:v>1 µM</c:v>
                  </c:pt>
                  <c:pt idx="16">
                    <c:v>0.5 µM</c:v>
                  </c:pt>
                  <c:pt idx="17">
                    <c:v>0.1 µM</c:v>
                  </c:pt>
                  <c:pt idx="18">
                    <c:v>0.05 µM</c:v>
                  </c:pt>
                  <c:pt idx="19">
                    <c:v>0.01 µM</c:v>
                  </c:pt>
                </c:lvl>
                <c:lvl>
                  <c:pt idx="0">
                    <c:v>13- HPOD</c:v>
                  </c:pt>
                  <c:pt idx="10">
                    <c:v>13- HPOT</c:v>
                  </c:pt>
                </c:lvl>
              </c:multiLvlStrCache>
            </c:multiLvlStrRef>
          </c:cat>
          <c:val>
            <c:numRef>
              <c:f>XANTHOMONAS!$I$3:$I$30</c:f>
              <c:numCache>
                <c:formatCode>General</c:formatCode>
                <c:ptCount val="20"/>
                <c:pt idx="0">
                  <c:v>87.763321298195251</c:v>
                </c:pt>
                <c:pt idx="1">
                  <c:v>67.330798596474267</c:v>
                </c:pt>
                <c:pt idx="2">
                  <c:v>56.281035635466722</c:v>
                </c:pt>
                <c:pt idx="3">
                  <c:v>48.350560283292403</c:v>
                </c:pt>
                <c:pt idx="4" formatCode="0.000">
                  <c:v>27.268624909637754</c:v>
                </c:pt>
                <c:pt idx="6" formatCode="0.000">
                  <c:v>37.986218219253814</c:v>
                </c:pt>
                <c:pt idx="8" formatCode="0.000">
                  <c:v>-5.9914084999350479</c:v>
                </c:pt>
                <c:pt idx="9" formatCode="0.000">
                  <c:v>-4.4710805069154205</c:v>
                </c:pt>
                <c:pt idx="10" formatCode="0.000">
                  <c:v>93.275461191853879</c:v>
                </c:pt>
                <c:pt idx="11" formatCode="0.000">
                  <c:v>95.045687532631945</c:v>
                </c:pt>
                <c:pt idx="12" formatCode="0.000">
                  <c:v>93.796699042375664</c:v>
                </c:pt>
                <c:pt idx="13" formatCode="0.000">
                  <c:v>95.230165798555021</c:v>
                </c:pt>
                <c:pt idx="14" formatCode="0.000">
                  <c:v>11.058140613179292</c:v>
                </c:pt>
                <c:pt idx="15" formatCode="0.000">
                  <c:v>2.830971821938272</c:v>
                </c:pt>
                <c:pt idx="19" formatCode="0.000">
                  <c:v>5.9838982053844747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33-4FD3-A863-55B1F763332D}"/>
            </c:ext>
          </c:extLst>
        </c:ser>
        <c:ser>
          <c:idx val="0"/>
          <c:order val="2"/>
          <c:tx>
            <c:v>Pseudomonas syringae</c:v>
          </c:tx>
          <c:spPr>
            <a:solidFill>
              <a:schemeClr val="bg2">
                <a:lumMod val="10000"/>
              </a:schemeClr>
            </a:solidFill>
            <a:ln w="9525" cap="flat" cmpd="sng" algn="ctr">
              <a:solidFill>
                <a:schemeClr val="bg2">
                  <a:lumMod val="10000"/>
                </a:schemeClr>
              </a:solidFill>
              <a:round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PSEUDOMONAS!$J$3:$J$30</c:f>
                <c:numCache>
                  <c:formatCode>General</c:formatCode>
                  <c:ptCount val="20"/>
                  <c:pt idx="0">
                    <c:v>26.506233862956552</c:v>
                  </c:pt>
                  <c:pt idx="1">
                    <c:v>9.9401743450368123</c:v>
                  </c:pt>
                  <c:pt idx="2">
                    <c:v>8.2856457683123335</c:v>
                  </c:pt>
                  <c:pt idx="3">
                    <c:v>13.069284796995314</c:v>
                  </c:pt>
                  <c:pt idx="4">
                    <c:v>13.810711422050987</c:v>
                  </c:pt>
                  <c:pt idx="5">
                    <c:v>9.6353276473633525</c:v>
                  </c:pt>
                  <c:pt idx="6">
                    <c:v>17.515314833704718</c:v>
                  </c:pt>
                  <c:pt idx="7">
                    <c:v>16.292554704727664</c:v>
                  </c:pt>
                  <c:pt idx="8">
                    <c:v>6.41315031430549</c:v>
                  </c:pt>
                  <c:pt idx="9">
                    <c:v>4.3220337593218607</c:v>
                  </c:pt>
                  <c:pt idx="10">
                    <c:v>9.6268648004494182</c:v>
                  </c:pt>
                  <c:pt idx="11">
                    <c:v>4.6004480950981659</c:v>
                  </c:pt>
                  <c:pt idx="12">
                    <c:v>6.9178345664654373</c:v>
                  </c:pt>
                  <c:pt idx="13">
                    <c:v>10.121276353156198</c:v>
                  </c:pt>
                  <c:pt idx="14">
                    <c:v>8.6469638582991166</c:v>
                  </c:pt>
                  <c:pt idx="15">
                    <c:v>17.07241474849129</c:v>
                  </c:pt>
                  <c:pt idx="16">
                    <c:v>18.873566009559255</c:v>
                  </c:pt>
                  <c:pt idx="17">
                    <c:v>12.141709735088357</c:v>
                  </c:pt>
                  <c:pt idx="18">
                    <c:v>7.91862076565954</c:v>
                  </c:pt>
                  <c:pt idx="19">
                    <c:v>0</c:v>
                  </c:pt>
                </c:numCache>
              </c:numRef>
            </c:plus>
            <c:minus>
              <c:numRef>
                <c:f>PSEUDOMONAS!$J$3:$J$30</c:f>
                <c:numCache>
                  <c:formatCode>General</c:formatCode>
                  <c:ptCount val="20"/>
                  <c:pt idx="0">
                    <c:v>26.506233862956552</c:v>
                  </c:pt>
                  <c:pt idx="1">
                    <c:v>9.9401743450368123</c:v>
                  </c:pt>
                  <c:pt idx="2">
                    <c:v>8.2856457683123335</c:v>
                  </c:pt>
                  <c:pt idx="3">
                    <c:v>13.069284796995314</c:v>
                  </c:pt>
                  <c:pt idx="4">
                    <c:v>13.810711422050987</c:v>
                  </c:pt>
                  <c:pt idx="5">
                    <c:v>9.6353276473633525</c:v>
                  </c:pt>
                  <c:pt idx="6">
                    <c:v>17.515314833704718</c:v>
                  </c:pt>
                  <c:pt idx="7">
                    <c:v>16.292554704727664</c:v>
                  </c:pt>
                  <c:pt idx="8">
                    <c:v>6.41315031430549</c:v>
                  </c:pt>
                  <c:pt idx="9">
                    <c:v>4.3220337593218607</c:v>
                  </c:pt>
                  <c:pt idx="10">
                    <c:v>9.6268648004494182</c:v>
                  </c:pt>
                  <c:pt idx="11">
                    <c:v>4.6004480950981659</c:v>
                  </c:pt>
                  <c:pt idx="12">
                    <c:v>6.9178345664654373</c:v>
                  </c:pt>
                  <c:pt idx="13">
                    <c:v>10.121276353156198</c:v>
                  </c:pt>
                  <c:pt idx="14">
                    <c:v>8.6469638582991166</c:v>
                  </c:pt>
                  <c:pt idx="15">
                    <c:v>17.07241474849129</c:v>
                  </c:pt>
                  <c:pt idx="16">
                    <c:v>18.873566009559255</c:v>
                  </c:pt>
                  <c:pt idx="17">
                    <c:v>12.141709735088357</c:v>
                  </c:pt>
                  <c:pt idx="18">
                    <c:v>7.91862076565954</c:v>
                  </c:pt>
                  <c:pt idx="19">
                    <c:v>0</c:v>
                  </c:pt>
                </c:numCache>
              </c:numRef>
            </c:minus>
            <c:spPr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  <a:effectLst/>
            </c:spPr>
          </c:errBars>
          <c:cat>
            <c:multiLvlStrRef>
              <c:f>PSEUDOMONAS!$A$3:$B$30</c:f>
              <c:multiLvlStrCache>
                <c:ptCount val="20"/>
                <c:lvl>
                  <c:pt idx="0">
                    <c:v>100 µM</c:v>
                  </c:pt>
                  <c:pt idx="1">
                    <c:v>50 µM</c:v>
                  </c:pt>
                  <c:pt idx="2">
                    <c:v>20 µM</c:v>
                  </c:pt>
                  <c:pt idx="3">
                    <c:v>10 µM</c:v>
                  </c:pt>
                  <c:pt idx="4">
                    <c:v>5 µM</c:v>
                  </c:pt>
                  <c:pt idx="5">
                    <c:v>1 µM</c:v>
                  </c:pt>
                  <c:pt idx="6">
                    <c:v>0.5 µM</c:v>
                  </c:pt>
                  <c:pt idx="7">
                    <c:v>0.1 µM</c:v>
                  </c:pt>
                  <c:pt idx="8">
                    <c:v>0.05 µM</c:v>
                  </c:pt>
                  <c:pt idx="9">
                    <c:v>0.01 µM</c:v>
                  </c:pt>
                  <c:pt idx="10">
                    <c:v>100 µM</c:v>
                  </c:pt>
                  <c:pt idx="11">
                    <c:v>50 µM</c:v>
                  </c:pt>
                  <c:pt idx="12">
                    <c:v>20 µM</c:v>
                  </c:pt>
                  <c:pt idx="13">
                    <c:v>10 µM</c:v>
                  </c:pt>
                  <c:pt idx="14">
                    <c:v>5 µM</c:v>
                  </c:pt>
                  <c:pt idx="15">
                    <c:v>1 µM</c:v>
                  </c:pt>
                  <c:pt idx="16">
                    <c:v>0.5 µM</c:v>
                  </c:pt>
                  <c:pt idx="17">
                    <c:v>0.1 µM</c:v>
                  </c:pt>
                  <c:pt idx="18">
                    <c:v>0.05 µM</c:v>
                  </c:pt>
                  <c:pt idx="19">
                    <c:v>0.01 µM</c:v>
                  </c:pt>
                </c:lvl>
                <c:lvl>
                  <c:pt idx="0">
                    <c:v>13- HPOD</c:v>
                  </c:pt>
                  <c:pt idx="10">
                    <c:v>13- HPOT</c:v>
                  </c:pt>
                </c:lvl>
              </c:multiLvlStrCache>
            </c:multiLvlStrRef>
          </c:cat>
          <c:val>
            <c:numRef>
              <c:f>PSEUDOMONAS!$I$3:$I$30</c:f>
              <c:numCache>
                <c:formatCode>General</c:formatCode>
                <c:ptCount val="20"/>
                <c:pt idx="0">
                  <c:v>91.49456324228386</c:v>
                </c:pt>
                <c:pt idx="1">
                  <c:v>96.162023976457021</c:v>
                </c:pt>
                <c:pt idx="2">
                  <c:v>104.17092598729461</c:v>
                </c:pt>
                <c:pt idx="3">
                  <c:v>103.38852280473573</c:v>
                </c:pt>
                <c:pt idx="4" formatCode="0.000">
                  <c:v>73.29726926570946</c:v>
                </c:pt>
                <c:pt idx="5" formatCode="0.000">
                  <c:v>38.694596113708968</c:v>
                </c:pt>
                <c:pt idx="6" formatCode="0.000">
                  <c:v>29.632837690189334</c:v>
                </c:pt>
                <c:pt idx="7" formatCode="0.000">
                  <c:v>36.556562731988947</c:v>
                </c:pt>
                <c:pt idx="8" formatCode="0.000">
                  <c:v>18.930380803717167</c:v>
                </c:pt>
                <c:pt idx="9" formatCode="0.000">
                  <c:v>5.6705184647009856</c:v>
                </c:pt>
                <c:pt idx="10" formatCode="0.000">
                  <c:v>101.5735498164413</c:v>
                </c:pt>
                <c:pt idx="11" formatCode="0.000">
                  <c:v>105.7093080158393</c:v>
                </c:pt>
                <c:pt idx="12" formatCode="0.000">
                  <c:v>105.71646346410427</c:v>
                </c:pt>
                <c:pt idx="13" formatCode="0.000">
                  <c:v>108.14490110945422</c:v>
                </c:pt>
                <c:pt idx="14" formatCode="0.000">
                  <c:v>36.48235017839238</c:v>
                </c:pt>
                <c:pt idx="15" formatCode="0.000">
                  <c:v>20.651108711737329</c:v>
                </c:pt>
                <c:pt idx="16" formatCode="0.000">
                  <c:v>29.699513909995112</c:v>
                </c:pt>
                <c:pt idx="17" formatCode="0.000">
                  <c:v>43.742079907318185</c:v>
                </c:pt>
                <c:pt idx="18" formatCode="0.000">
                  <c:v>30.691208691299764</c:v>
                </c:pt>
                <c:pt idx="19" formatCode="0.000">
                  <c:v>13.471314451706585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C33-4FD3-A863-55B1F76333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11494560"/>
        <c:axId val="511494888"/>
      </c:barChart>
      <c:catAx>
        <c:axId val="511494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1494888"/>
        <c:crosses val="autoZero"/>
        <c:auto val="1"/>
        <c:lblAlgn val="ctr"/>
        <c:lblOffset val="100"/>
        <c:noMultiLvlLbl val="0"/>
      </c:catAx>
      <c:valAx>
        <c:axId val="51149488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cap="all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Growth inhibition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cap="all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1494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349988178501636"/>
          <c:y val="0.91843828849571663"/>
          <c:w val="0.63300008679074748"/>
          <c:h val="8.15617115042833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Fusarium oxysporum</c:v>
          </c:tx>
          <c:spPr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F.OXYSPORUM!$D$4:$D$15</c:f>
                <c:numCache>
                  <c:formatCode>General</c:formatCode>
                  <c:ptCount val="12"/>
                  <c:pt idx="0">
                    <c:v>0.70003571337468085</c:v>
                  </c:pt>
                  <c:pt idx="1">
                    <c:v>0.73774807503796458</c:v>
                  </c:pt>
                  <c:pt idx="2">
                    <c:v>0.86974134085945398</c:v>
                  </c:pt>
                  <c:pt idx="3">
                    <c:v>0.84145706961199052</c:v>
                  </c:pt>
                  <c:pt idx="4">
                    <c:v>0.86267027304758859</c:v>
                  </c:pt>
                  <c:pt idx="5">
                    <c:v>0.67882250993908355</c:v>
                  </c:pt>
                  <c:pt idx="6">
                    <c:v>0.81788684357243924</c:v>
                  </c:pt>
                  <c:pt idx="7">
                    <c:v>0.8862404990871392</c:v>
                  </c:pt>
                  <c:pt idx="8">
                    <c:v>1.0158767423046731</c:v>
                  </c:pt>
                  <c:pt idx="9">
                    <c:v>1.0700882621956411</c:v>
                  </c:pt>
                  <c:pt idx="10">
                    <c:v>0.98759247105721026</c:v>
                  </c:pt>
                  <c:pt idx="11">
                    <c:v>0.76603234628542749</c:v>
                  </c:pt>
                </c:numCache>
              </c:numRef>
            </c:plus>
            <c:minus>
              <c:numRef>
                <c:f>F.OXYSPORUM!$D$4:$D$15</c:f>
                <c:numCache>
                  <c:formatCode>General</c:formatCode>
                  <c:ptCount val="12"/>
                  <c:pt idx="0">
                    <c:v>0.70003571337468085</c:v>
                  </c:pt>
                  <c:pt idx="1">
                    <c:v>0.73774807503796458</c:v>
                  </c:pt>
                  <c:pt idx="2">
                    <c:v>0.86974134085945398</c:v>
                  </c:pt>
                  <c:pt idx="3">
                    <c:v>0.84145706961199052</c:v>
                  </c:pt>
                  <c:pt idx="4">
                    <c:v>0.86267027304758859</c:v>
                  </c:pt>
                  <c:pt idx="5">
                    <c:v>0.67882250993908355</c:v>
                  </c:pt>
                  <c:pt idx="6">
                    <c:v>0.81788684357243924</c:v>
                  </c:pt>
                  <c:pt idx="7">
                    <c:v>0.8862404990871392</c:v>
                  </c:pt>
                  <c:pt idx="8">
                    <c:v>1.0158767423046731</c:v>
                  </c:pt>
                  <c:pt idx="9">
                    <c:v>1.0700882621956411</c:v>
                  </c:pt>
                  <c:pt idx="10">
                    <c:v>0.98759247105721026</c:v>
                  </c:pt>
                  <c:pt idx="11">
                    <c:v>0.76603234628542749</c:v>
                  </c:pt>
                </c:numCache>
              </c:numRef>
            </c:minus>
            <c:spPr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  <a:effectLst/>
            </c:spPr>
          </c:errBars>
          <c:cat>
            <c:multiLvlStrRef>
              <c:f>ZYMO!$A$4:$B$15</c:f>
              <c:multiLvlStrCache>
                <c:ptCount val="12"/>
                <c:lvl>
                  <c:pt idx="0">
                    <c:v>100 µM</c:v>
                  </c:pt>
                  <c:pt idx="1">
                    <c:v>50 µM</c:v>
                  </c:pt>
                  <c:pt idx="2">
                    <c:v>20 µM</c:v>
                  </c:pt>
                  <c:pt idx="3">
                    <c:v>10 µM</c:v>
                  </c:pt>
                  <c:pt idx="4">
                    <c:v>1 µM</c:v>
                  </c:pt>
                  <c:pt idx="5">
                    <c:v>Control</c:v>
                  </c:pt>
                  <c:pt idx="6">
                    <c:v>100 µM</c:v>
                  </c:pt>
                  <c:pt idx="7">
                    <c:v>50 µM</c:v>
                  </c:pt>
                  <c:pt idx="8">
                    <c:v>20 µM</c:v>
                  </c:pt>
                  <c:pt idx="9">
                    <c:v>10 µM</c:v>
                  </c:pt>
                  <c:pt idx="10">
                    <c:v>1 µM</c:v>
                  </c:pt>
                  <c:pt idx="11">
                    <c:v>Control</c:v>
                  </c:pt>
                </c:lvl>
                <c:lvl>
                  <c:pt idx="0">
                    <c:v>13-HPOD</c:v>
                  </c:pt>
                  <c:pt idx="6">
                    <c:v>13-HPOT</c:v>
                  </c:pt>
                </c:lvl>
              </c:multiLvlStrCache>
            </c:multiLvlStrRef>
          </c:cat>
          <c:val>
            <c:numRef>
              <c:f>F.OXYSPORUM!$C$4:$C$15</c:f>
              <c:numCache>
                <c:formatCode>0.000</c:formatCode>
                <c:ptCount val="12"/>
                <c:pt idx="0">
                  <c:v>1.9249999999999998</c:v>
                </c:pt>
                <c:pt idx="1">
                  <c:v>2.1749999999999998</c:v>
                </c:pt>
                <c:pt idx="2">
                  <c:v>2.2750000000000004</c:v>
                </c:pt>
                <c:pt idx="3">
                  <c:v>2.415</c:v>
                </c:pt>
                <c:pt idx="4">
                  <c:v>2.4333333333333331</c:v>
                </c:pt>
                <c:pt idx="5">
                  <c:v>2.2400000000000002</c:v>
                </c:pt>
                <c:pt idx="6">
                  <c:v>1.9550000000000001</c:v>
                </c:pt>
                <c:pt idx="7">
                  <c:v>2.0866666666666669</c:v>
                </c:pt>
                <c:pt idx="8">
                  <c:v>2.2516666666666665</c:v>
                </c:pt>
                <c:pt idx="9">
                  <c:v>2.4266666666666667</c:v>
                </c:pt>
                <c:pt idx="10">
                  <c:v>2.4916666666666671</c:v>
                </c:pt>
                <c:pt idx="11">
                  <c:v>2.1883333333333335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A5-44B1-A966-1213B992C2E6}"/>
            </c:ext>
          </c:extLst>
        </c:ser>
        <c:ser>
          <c:idx val="1"/>
          <c:order val="1"/>
          <c:tx>
            <c:v>Fusarium culmorum</c:v>
          </c:tx>
          <c:spPr>
            <a:solidFill>
              <a:schemeClr val="bg2">
                <a:lumMod val="50000"/>
              </a:schemeClr>
            </a:solidFill>
            <a:ln w="9525" cap="flat" cmpd="sng" algn="ctr">
              <a:solidFill>
                <a:schemeClr val="bg2">
                  <a:lumMod val="50000"/>
                </a:schemeClr>
              </a:solidFill>
              <a:round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F.CULMO!$D$4:$D$15</c:f>
                <c:numCache>
                  <c:formatCode>General</c:formatCode>
                  <c:ptCount val="12"/>
                  <c:pt idx="0">
                    <c:v>4.7140452079107399E-3</c:v>
                  </c:pt>
                  <c:pt idx="1">
                    <c:v>4.7140452079097979E-3</c:v>
                  </c:pt>
                  <c:pt idx="2">
                    <c:v>4.7140452079104259E-3</c:v>
                  </c:pt>
                  <c:pt idx="3">
                    <c:v>1.178511301977575E-2</c:v>
                  </c:pt>
                  <c:pt idx="4">
                    <c:v>2.8284271247461613E-2</c:v>
                  </c:pt>
                  <c:pt idx="5">
                    <c:v>7.0710678118653244E-3</c:v>
                  </c:pt>
                  <c:pt idx="6">
                    <c:v>1.1785113019776064E-2</c:v>
                  </c:pt>
                  <c:pt idx="7">
                    <c:v>4.4408920985006262E-16</c:v>
                  </c:pt>
                  <c:pt idx="8">
                    <c:v>1.2020815280171239E-2</c:v>
                  </c:pt>
                  <c:pt idx="9">
                    <c:v>2.3570226039552129E-3</c:v>
                  </c:pt>
                  <c:pt idx="10">
                    <c:v>5.8925565098878752E-3</c:v>
                  </c:pt>
                  <c:pt idx="11">
                    <c:v>4.4408920985006262E-16</c:v>
                  </c:pt>
                </c:numCache>
              </c:numRef>
            </c:plus>
            <c:minus>
              <c:numRef>
                <c:f>F.CULMO!$D$4:$D$15</c:f>
                <c:numCache>
                  <c:formatCode>General</c:formatCode>
                  <c:ptCount val="12"/>
                  <c:pt idx="0">
                    <c:v>4.7140452079107399E-3</c:v>
                  </c:pt>
                  <c:pt idx="1">
                    <c:v>4.7140452079097979E-3</c:v>
                  </c:pt>
                  <c:pt idx="2">
                    <c:v>4.7140452079104259E-3</c:v>
                  </c:pt>
                  <c:pt idx="3">
                    <c:v>1.178511301977575E-2</c:v>
                  </c:pt>
                  <c:pt idx="4">
                    <c:v>2.8284271247461613E-2</c:v>
                  </c:pt>
                  <c:pt idx="5">
                    <c:v>7.0710678118653244E-3</c:v>
                  </c:pt>
                  <c:pt idx="6">
                    <c:v>1.1785113019776064E-2</c:v>
                  </c:pt>
                  <c:pt idx="7">
                    <c:v>4.4408920985006262E-16</c:v>
                  </c:pt>
                  <c:pt idx="8">
                    <c:v>1.2020815280171239E-2</c:v>
                  </c:pt>
                  <c:pt idx="9">
                    <c:v>2.3570226039552129E-3</c:v>
                  </c:pt>
                  <c:pt idx="10">
                    <c:v>5.8925565098878752E-3</c:v>
                  </c:pt>
                  <c:pt idx="11">
                    <c:v>4.4408920985006262E-16</c:v>
                  </c:pt>
                </c:numCache>
              </c:numRef>
            </c:minus>
            <c:spPr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  <a:effectLst/>
            </c:spPr>
          </c:errBars>
          <c:cat>
            <c:multiLvlStrRef>
              <c:f>ZYMO!$A$4:$B$15</c:f>
              <c:multiLvlStrCache>
                <c:ptCount val="12"/>
                <c:lvl>
                  <c:pt idx="0">
                    <c:v>100 µM</c:v>
                  </c:pt>
                  <c:pt idx="1">
                    <c:v>50 µM</c:v>
                  </c:pt>
                  <c:pt idx="2">
                    <c:v>20 µM</c:v>
                  </c:pt>
                  <c:pt idx="3">
                    <c:v>10 µM</c:v>
                  </c:pt>
                  <c:pt idx="4">
                    <c:v>1 µM</c:v>
                  </c:pt>
                  <c:pt idx="5">
                    <c:v>Control</c:v>
                  </c:pt>
                  <c:pt idx="6">
                    <c:v>100 µM</c:v>
                  </c:pt>
                  <c:pt idx="7">
                    <c:v>50 µM</c:v>
                  </c:pt>
                  <c:pt idx="8">
                    <c:v>20 µM</c:v>
                  </c:pt>
                  <c:pt idx="9">
                    <c:v>10 µM</c:v>
                  </c:pt>
                  <c:pt idx="10">
                    <c:v>1 µM</c:v>
                  </c:pt>
                  <c:pt idx="11">
                    <c:v>Control</c:v>
                  </c:pt>
                </c:lvl>
                <c:lvl>
                  <c:pt idx="0">
                    <c:v>13-HPOD</c:v>
                  </c:pt>
                  <c:pt idx="6">
                    <c:v>13-HPOT</c:v>
                  </c:pt>
                </c:lvl>
              </c:multiLvlStrCache>
            </c:multiLvlStrRef>
          </c:cat>
          <c:val>
            <c:numRef>
              <c:f>F.CULMO!$C$4:$C$15</c:f>
              <c:numCache>
                <c:formatCode>0.000</c:formatCode>
                <c:ptCount val="12"/>
                <c:pt idx="0">
                  <c:v>2.7733333333333334</c:v>
                </c:pt>
                <c:pt idx="1">
                  <c:v>2.99</c:v>
                </c:pt>
                <c:pt idx="2">
                  <c:v>3.0966666666666667</c:v>
                </c:pt>
                <c:pt idx="3">
                  <c:v>3.2583333333333333</c:v>
                </c:pt>
                <c:pt idx="4">
                  <c:v>3.2266666666666666</c:v>
                </c:pt>
                <c:pt idx="5">
                  <c:v>2.7516666666666669</c:v>
                </c:pt>
                <c:pt idx="6">
                  <c:v>2.7850000000000001</c:v>
                </c:pt>
                <c:pt idx="7">
                  <c:v>2.9299999999999997</c:v>
                </c:pt>
                <c:pt idx="8">
                  <c:v>3.0285000000000002</c:v>
                </c:pt>
                <c:pt idx="9">
                  <c:v>3.085</c:v>
                </c:pt>
                <c:pt idx="10">
                  <c:v>3.1808333333333332</c:v>
                </c:pt>
                <c:pt idx="11">
                  <c:v>2.8433333333333328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A5-44B1-A966-1213B992C2E6}"/>
            </c:ext>
          </c:extLst>
        </c:ser>
        <c:ser>
          <c:idx val="2"/>
          <c:order val="2"/>
          <c:tx>
            <c:v>Mycosphaerella graminicola</c:v>
          </c:tx>
          <c:spPr>
            <a:solidFill>
              <a:schemeClr val="bg2">
                <a:lumMod val="10000"/>
              </a:schemeClr>
            </a:solidFill>
            <a:ln w="9525" cap="flat" cmpd="sng" algn="ctr">
              <a:solidFill>
                <a:schemeClr val="bg2">
                  <a:lumMod val="10000"/>
                </a:schemeClr>
              </a:solidFill>
              <a:round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ZYMO!$D$4:$D$15</c:f>
                <c:numCache>
                  <c:formatCode>General</c:formatCode>
                  <c:ptCount val="12"/>
                  <c:pt idx="0">
                    <c:v>9.2513137205239987E-2</c:v>
                  </c:pt>
                  <c:pt idx="1">
                    <c:v>8.0138768534475352E-2</c:v>
                  </c:pt>
                  <c:pt idx="2">
                    <c:v>1.1785113019775828E-2</c:v>
                  </c:pt>
                  <c:pt idx="3">
                    <c:v>4.7140452079102689E-3</c:v>
                  </c:pt>
                  <c:pt idx="4">
                    <c:v>0</c:v>
                  </c:pt>
                  <c:pt idx="5">
                    <c:v>1.1785113019775671E-2</c:v>
                  </c:pt>
                  <c:pt idx="6">
                    <c:v>8.9566858950296049E-2</c:v>
                  </c:pt>
                  <c:pt idx="7">
                    <c:v>8.7209836346340913E-2</c:v>
                  </c:pt>
                  <c:pt idx="8">
                    <c:v>3.5355339059327411E-2</c:v>
                  </c:pt>
                  <c:pt idx="9">
                    <c:v>6.4346717087975722E-2</c:v>
                  </c:pt>
                  <c:pt idx="10">
                    <c:v>0.1013519719700719</c:v>
                  </c:pt>
                  <c:pt idx="11">
                    <c:v>0.14142135623730917</c:v>
                  </c:pt>
                </c:numCache>
              </c:numRef>
            </c:plus>
            <c:minus>
              <c:numRef>
                <c:f>ZYMO!$D$4:$D$15</c:f>
                <c:numCache>
                  <c:formatCode>General</c:formatCode>
                  <c:ptCount val="12"/>
                  <c:pt idx="0">
                    <c:v>9.2513137205239987E-2</c:v>
                  </c:pt>
                  <c:pt idx="1">
                    <c:v>8.0138768534475352E-2</c:v>
                  </c:pt>
                  <c:pt idx="2">
                    <c:v>1.1785113019775828E-2</c:v>
                  </c:pt>
                  <c:pt idx="3">
                    <c:v>4.7140452079102689E-3</c:v>
                  </c:pt>
                  <c:pt idx="4">
                    <c:v>0</c:v>
                  </c:pt>
                  <c:pt idx="5">
                    <c:v>1.1785113019775671E-2</c:v>
                  </c:pt>
                  <c:pt idx="6">
                    <c:v>8.9566858950296049E-2</c:v>
                  </c:pt>
                  <c:pt idx="7">
                    <c:v>8.7209836346340913E-2</c:v>
                  </c:pt>
                  <c:pt idx="8">
                    <c:v>3.5355339059327411E-2</c:v>
                  </c:pt>
                  <c:pt idx="9">
                    <c:v>6.4346717087975722E-2</c:v>
                  </c:pt>
                  <c:pt idx="10">
                    <c:v>0.1013519719700719</c:v>
                  </c:pt>
                  <c:pt idx="11">
                    <c:v>0.14142135623730917</c:v>
                  </c:pt>
                </c:numCache>
              </c:numRef>
            </c:minus>
            <c:spPr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  <a:effectLst/>
            </c:spPr>
          </c:errBars>
          <c:cat>
            <c:multiLvlStrRef>
              <c:f>ZYMO!$A$4:$B$15</c:f>
              <c:multiLvlStrCache>
                <c:ptCount val="12"/>
                <c:lvl>
                  <c:pt idx="0">
                    <c:v>100 µM</c:v>
                  </c:pt>
                  <c:pt idx="1">
                    <c:v>50 µM</c:v>
                  </c:pt>
                  <c:pt idx="2">
                    <c:v>20 µM</c:v>
                  </c:pt>
                  <c:pt idx="3">
                    <c:v>10 µM</c:v>
                  </c:pt>
                  <c:pt idx="4">
                    <c:v>1 µM</c:v>
                  </c:pt>
                  <c:pt idx="5">
                    <c:v>Control</c:v>
                  </c:pt>
                  <c:pt idx="6">
                    <c:v>100 µM</c:v>
                  </c:pt>
                  <c:pt idx="7">
                    <c:v>50 µM</c:v>
                  </c:pt>
                  <c:pt idx="8">
                    <c:v>20 µM</c:v>
                  </c:pt>
                  <c:pt idx="9">
                    <c:v>10 µM</c:v>
                  </c:pt>
                  <c:pt idx="10">
                    <c:v>1 µM</c:v>
                  </c:pt>
                  <c:pt idx="11">
                    <c:v>Control</c:v>
                  </c:pt>
                </c:lvl>
                <c:lvl>
                  <c:pt idx="0">
                    <c:v>13-HPOD</c:v>
                  </c:pt>
                  <c:pt idx="6">
                    <c:v>13-HPOT</c:v>
                  </c:pt>
                </c:lvl>
              </c:multiLvlStrCache>
            </c:multiLvlStrRef>
          </c:cat>
          <c:val>
            <c:numRef>
              <c:f>ZYMO!$C$4:$C$15</c:f>
              <c:numCache>
                <c:formatCode>0.000</c:formatCode>
                <c:ptCount val="12"/>
                <c:pt idx="0">
                  <c:v>0.76208333333333333</c:v>
                </c:pt>
                <c:pt idx="1">
                  <c:v>0.75333333333333341</c:v>
                </c:pt>
                <c:pt idx="2">
                  <c:v>0.70833333333333326</c:v>
                </c:pt>
                <c:pt idx="3">
                  <c:v>0.69333333333333325</c:v>
                </c:pt>
                <c:pt idx="4">
                  <c:v>0.66333333333333333</c:v>
                </c:pt>
                <c:pt idx="5">
                  <c:v>0.69500000000000006</c:v>
                </c:pt>
                <c:pt idx="6">
                  <c:v>0.74333333333333329</c:v>
                </c:pt>
                <c:pt idx="7">
                  <c:v>0.72166666666666668</c:v>
                </c:pt>
                <c:pt idx="8">
                  <c:v>0.67499999999999993</c:v>
                </c:pt>
                <c:pt idx="9">
                  <c:v>0.66783333333333328</c:v>
                </c:pt>
                <c:pt idx="10">
                  <c:v>0.65499999999999992</c:v>
                </c:pt>
                <c:pt idx="11">
                  <c:v>0.70000000000000018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AA5-44B1-A966-1213B992C2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85209752"/>
        <c:axId val="485211720"/>
      </c:barChart>
      <c:catAx>
        <c:axId val="485209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5211720"/>
        <c:crosses val="autoZero"/>
        <c:auto val="1"/>
        <c:lblAlgn val="ctr"/>
        <c:lblOffset val="100"/>
        <c:noMultiLvlLbl val="0"/>
      </c:catAx>
      <c:valAx>
        <c:axId val="48521172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cap="all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Mean fungal growth (cm)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cap="all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5209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dk1">
                    <a:tint val="88500"/>
                    <a:lumMod val="110000"/>
                    <a:satMod val="105000"/>
                    <a:tint val="67000"/>
                  </a:schemeClr>
                </a:gs>
                <a:gs pos="50000">
                  <a:schemeClr val="dk1">
                    <a:tint val="88500"/>
                    <a:lumMod val="105000"/>
                    <a:satMod val="103000"/>
                    <a:tint val="73000"/>
                  </a:schemeClr>
                </a:gs>
                <a:gs pos="100000">
                  <a:schemeClr val="dk1">
                    <a:tint val="885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dk1">
                  <a:tint val="88500"/>
                  <a:shade val="95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85000"/>
                  <a:lumOff val="15000"/>
                </a:schemeClr>
              </a:solidFill>
              <a:ln w="9525" cap="flat" cmpd="sng" algn="ctr">
                <a:solidFill>
                  <a:schemeClr val="dk1">
                    <a:tint val="88500"/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044A-44F8-8CC8-A14B8479BF18}"/>
              </c:ext>
            </c:extLst>
          </c:dPt>
          <c:errBars>
            <c:errBarType val="both"/>
            <c:errValType val="cust"/>
            <c:noEndCap val="0"/>
            <c:plus>
              <c:numRef>
                <c:f>(COMPARAISON!$C$4,COMPARAISON!$C$12)</c:f>
                <c:numCache>
                  <c:formatCode>General</c:formatCode>
                  <c:ptCount val="2"/>
                  <c:pt idx="0">
                    <c:v>2.2000000000000002</c:v>
                  </c:pt>
                  <c:pt idx="1">
                    <c:v>3.9</c:v>
                  </c:pt>
                </c:numCache>
              </c:numRef>
            </c:plus>
            <c:minus>
              <c:numRef>
                <c:f>(COMPARAISON!$C$4,COMPARAISON!$C$12)</c:f>
                <c:numCache>
                  <c:formatCode>General</c:formatCode>
                  <c:ptCount val="2"/>
                  <c:pt idx="0">
                    <c:v>2.2000000000000002</c:v>
                  </c:pt>
                  <c:pt idx="1">
                    <c:v>3.9</c:v>
                  </c:pt>
                </c:numCache>
              </c:numRef>
            </c:minus>
            <c:spPr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  <a:effectLst/>
            </c:spPr>
          </c:errBars>
          <c:cat>
            <c:strRef>
              <c:f>COMPARAISON!$L$4:$L$5</c:f>
              <c:strCache>
                <c:ptCount val="2"/>
                <c:pt idx="0">
                  <c:v>13-HPOD</c:v>
                </c:pt>
                <c:pt idx="1">
                  <c:v>13-HPOT</c:v>
                </c:pt>
              </c:strCache>
            </c:strRef>
          </c:cat>
          <c:val>
            <c:numRef>
              <c:f>(COMPARAISON!$B$4,COMPARAISON!$B$12)</c:f>
              <c:numCache>
                <c:formatCode>0.0</c:formatCode>
                <c:ptCount val="2"/>
                <c:pt idx="0">
                  <c:v>23</c:v>
                </c:pt>
                <c:pt idx="1">
                  <c:v>23.3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4A-44F8-8CC8-A14B8479BF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29346560"/>
        <c:axId val="429346888"/>
      </c:barChart>
      <c:catAx>
        <c:axId val="429346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9346888"/>
        <c:crosses val="autoZero"/>
        <c:auto val="1"/>
        <c:lblAlgn val="ctr"/>
        <c:lblOffset val="100"/>
        <c:noMultiLvlLbl val="0"/>
      </c:catAx>
      <c:valAx>
        <c:axId val="429346888"/>
        <c:scaling>
          <c:orientation val="minMax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cap="all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MIP (mN/m)</a:t>
                </a:r>
                <a:endParaRPr lang="en-GB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cap="all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9346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dk1">
                    <a:tint val="88500"/>
                    <a:lumMod val="110000"/>
                    <a:satMod val="105000"/>
                    <a:tint val="67000"/>
                  </a:schemeClr>
                </a:gs>
                <a:gs pos="50000">
                  <a:schemeClr val="dk1">
                    <a:tint val="88500"/>
                    <a:lumMod val="105000"/>
                    <a:satMod val="103000"/>
                    <a:tint val="73000"/>
                  </a:schemeClr>
                </a:gs>
                <a:gs pos="100000">
                  <a:schemeClr val="dk1">
                    <a:tint val="885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dk1">
                  <a:tint val="88500"/>
                  <a:shade val="95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85000"/>
                  <a:lumOff val="15000"/>
                </a:schemeClr>
              </a:solidFill>
              <a:ln w="9525" cap="flat" cmpd="sng" algn="ctr">
                <a:solidFill>
                  <a:schemeClr val="dk1">
                    <a:tint val="88500"/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E9C3-4AE3-91C2-E2F8825650AA}"/>
              </c:ext>
            </c:extLst>
          </c:dPt>
          <c:errBars>
            <c:errBarType val="both"/>
            <c:errValType val="cust"/>
            <c:noEndCap val="0"/>
            <c:plus>
              <c:numRef>
                <c:f>(COMPARAISON!$C$6,COMPARAISON!$C$14)</c:f>
                <c:numCache>
                  <c:formatCode>General</c:formatCode>
                  <c:ptCount val="2"/>
                  <c:pt idx="0">
                    <c:v>0.9</c:v>
                  </c:pt>
                  <c:pt idx="1">
                    <c:v>0.9</c:v>
                  </c:pt>
                </c:numCache>
              </c:numRef>
            </c:plus>
            <c:minus>
              <c:numRef>
                <c:f>(COMPARAISON!$C$6,COMPARAISON!$C$14)</c:f>
                <c:numCache>
                  <c:formatCode>General</c:formatCode>
                  <c:ptCount val="2"/>
                  <c:pt idx="0">
                    <c:v>0.9</c:v>
                  </c:pt>
                  <c:pt idx="1">
                    <c:v>0.9</c:v>
                  </c:pt>
                </c:numCache>
              </c:numRef>
            </c:minus>
            <c:spPr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  <a:effectLst/>
            </c:spPr>
          </c:errBars>
          <c:cat>
            <c:strRef>
              <c:f>COMPARAISON!$L$4:$L$5</c:f>
              <c:strCache>
                <c:ptCount val="2"/>
                <c:pt idx="0">
                  <c:v>13-HPOD</c:v>
                </c:pt>
                <c:pt idx="1">
                  <c:v>13-HPOT</c:v>
                </c:pt>
              </c:strCache>
            </c:strRef>
          </c:cat>
          <c:val>
            <c:numRef>
              <c:f>(COMPARAISON!$B$6,COMPARAISON!$B$14)</c:f>
              <c:numCache>
                <c:formatCode>0.0</c:formatCode>
                <c:ptCount val="2"/>
                <c:pt idx="0">
                  <c:v>12.4</c:v>
                </c:pt>
                <c:pt idx="1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C3-4AE3-91C2-E2F8825650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29346560"/>
        <c:axId val="429346888"/>
      </c:barChart>
      <c:catAx>
        <c:axId val="429346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9346888"/>
        <c:crosses val="autoZero"/>
        <c:auto val="1"/>
        <c:lblAlgn val="ctr"/>
        <c:lblOffset val="100"/>
        <c:noMultiLvlLbl val="0"/>
      </c:catAx>
      <c:valAx>
        <c:axId val="429346888"/>
        <c:scaling>
          <c:orientation val="minMax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cap="all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d</a:t>
                </a:r>
                <a:r>
                  <a:rPr lang="el-GR"/>
                  <a:t>π</a:t>
                </a:r>
                <a:r>
                  <a:rPr lang="en-US"/>
                  <a:t> (mN/m)</a:t>
                </a:r>
                <a:endParaRPr lang="en-GB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cap="all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9346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2">
                <a:lumMod val="10000"/>
              </a:schemeClr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10000"/>
                </a:schemeClr>
              </a:solidFill>
              <a:ln w="9525" cap="flat" cmpd="sng" algn="ctr">
                <a:solidFill>
                  <a:schemeClr val="bg2">
                    <a:lumMod val="10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FC5-4602-B274-46A0680F8418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FC5-4602-B274-46A0680F8418}"/>
              </c:ext>
            </c:extLst>
          </c:dPt>
          <c:errBars>
            <c:errBarType val="both"/>
            <c:errValType val="cust"/>
            <c:noEndCap val="0"/>
            <c:plus>
              <c:numRef>
                <c:f>GRAPH!$G$3:$G$4</c:f>
                <c:numCache>
                  <c:formatCode>General</c:formatCode>
                  <c:ptCount val="2"/>
                  <c:pt idx="0">
                    <c:v>0.62296766514638013</c:v>
                  </c:pt>
                  <c:pt idx="1">
                    <c:v>0.39983562505783315</c:v>
                  </c:pt>
                </c:numCache>
              </c:numRef>
            </c:plus>
            <c:minus>
              <c:numRef>
                <c:f>GRAPH!$G$3:$G$4</c:f>
                <c:numCache>
                  <c:formatCode>General</c:formatCode>
                  <c:ptCount val="2"/>
                  <c:pt idx="0">
                    <c:v>0.62296766514638013</c:v>
                  </c:pt>
                  <c:pt idx="1">
                    <c:v>0.39983562505783315</c:v>
                  </c:pt>
                </c:numCache>
              </c:numRef>
            </c:minus>
            <c:spPr>
              <a:noFill/>
              <a:ln w="9525">
                <a:solidFill>
                  <a:schemeClr val="bg2">
                    <a:lumMod val="25000"/>
                  </a:schemeClr>
                </a:solidFill>
              </a:ln>
              <a:effectLst/>
            </c:spPr>
          </c:errBars>
          <c:cat>
            <c:strRef>
              <c:f>GRAPH!$A$3:$A$4</c:f>
              <c:strCache>
                <c:ptCount val="2"/>
                <c:pt idx="0">
                  <c:v>13-HPOD</c:v>
                </c:pt>
                <c:pt idx="1">
                  <c:v>13-HPOT</c:v>
                </c:pt>
              </c:strCache>
            </c:strRef>
          </c:cat>
          <c:val>
            <c:numRef>
              <c:f>GRAPH!$F$3:$F$4</c:f>
              <c:numCache>
                <c:formatCode>0.00</c:formatCode>
                <c:ptCount val="2"/>
                <c:pt idx="0">
                  <c:v>4.0221995157340658</c:v>
                </c:pt>
                <c:pt idx="1">
                  <c:v>1.0969607752832133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FC5-4602-B274-46A0680F84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82541696"/>
        <c:axId val="183178368"/>
      </c:barChart>
      <c:catAx>
        <c:axId val="1825416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178368"/>
        <c:crosses val="autoZero"/>
        <c:auto val="1"/>
        <c:lblAlgn val="ctr"/>
        <c:lblOffset val="100"/>
        <c:noMultiLvlLbl val="0"/>
      </c:catAx>
      <c:valAx>
        <c:axId val="18317836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cap="all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H (J/mol)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cap="all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0"/>
        <c:majorTickMark val="out"/>
        <c:minorTickMark val="none"/>
        <c:tickLblPos val="nextTo"/>
        <c:spPr>
          <a:solidFill>
            <a:schemeClr val="bg1"/>
          </a:solidFill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541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973154631773629"/>
          <c:y val="0.10978723936097388"/>
          <c:w val="0.70115905986268412"/>
          <c:h val="0.7576309871259004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bg2">
                <a:lumMod val="10000"/>
              </a:schemeClr>
            </a:solidFill>
            <a:ln w="9525" cap="flat" cmpd="sng" algn="ctr">
              <a:solidFill>
                <a:schemeClr val="bg2">
                  <a:lumMod val="10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Pt>
            <c:idx val="1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9FF-45A8-BD7E-91B3B110175E}"/>
              </c:ext>
            </c:extLst>
          </c:dPt>
          <c:errBars>
            <c:errBarType val="both"/>
            <c:errValType val="cust"/>
            <c:noEndCap val="0"/>
            <c:plus>
              <c:numRef>
                <c:f>GRAPH!$M$3:$M$4</c:f>
                <c:numCache>
                  <c:formatCode>General</c:formatCode>
                  <c:ptCount val="2"/>
                  <c:pt idx="0">
                    <c:v>6.4789020617411222</c:v>
                  </c:pt>
                  <c:pt idx="1">
                    <c:v>7.3773716476053339</c:v>
                  </c:pt>
                </c:numCache>
              </c:numRef>
            </c:plus>
            <c:minus>
              <c:numRef>
                <c:f>GRAPH!$M$3:$M$4</c:f>
                <c:numCache>
                  <c:formatCode>General</c:formatCode>
                  <c:ptCount val="2"/>
                  <c:pt idx="0">
                    <c:v>6.4789020617411222</c:v>
                  </c:pt>
                  <c:pt idx="1">
                    <c:v>7.3773716476053339</c:v>
                  </c:pt>
                </c:numCache>
              </c:numRef>
            </c:minus>
            <c:spPr>
              <a:noFill/>
              <a:ln w="9525">
                <a:solidFill>
                  <a:schemeClr val="bg2">
                    <a:lumMod val="25000"/>
                  </a:schemeClr>
                </a:solidFill>
              </a:ln>
              <a:effectLst/>
            </c:spPr>
          </c:errBars>
          <c:cat>
            <c:strRef>
              <c:f>GRAPH!$A$3:$A$4</c:f>
              <c:strCache>
                <c:ptCount val="2"/>
                <c:pt idx="0">
                  <c:v>13-HPOD</c:v>
                </c:pt>
                <c:pt idx="1">
                  <c:v>13-HPOT</c:v>
                </c:pt>
              </c:strCache>
            </c:strRef>
          </c:cat>
          <c:val>
            <c:numRef>
              <c:f>GRAPH!$L$3:$L$4</c:f>
              <c:numCache>
                <c:formatCode>0.00</c:formatCode>
                <c:ptCount val="2"/>
                <c:pt idx="0">
                  <c:v>97.421873333333338</c:v>
                </c:pt>
                <c:pt idx="1">
                  <c:v>49.775107500000004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9FF-45A8-BD7E-91B3B1101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202064640"/>
        <c:axId val="206656256"/>
      </c:barChart>
      <c:catAx>
        <c:axId val="2020646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6656256"/>
        <c:crosses val="autoZero"/>
        <c:auto val="1"/>
        <c:lblAlgn val="ctr"/>
        <c:lblOffset val="100"/>
        <c:noMultiLvlLbl val="0"/>
      </c:catAx>
      <c:valAx>
        <c:axId val="20665625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cap="all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K (mM-1)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cap="all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064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643552810990534"/>
          <c:y val="0.11638352789264227"/>
          <c:w val="0.72467849083994762"/>
          <c:h val="0.75891245881892544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10000"/>
                </a:schemeClr>
              </a:solidFill>
              <a:ln w="9525" cap="flat" cmpd="sng" algn="ctr">
                <a:solidFill>
                  <a:schemeClr val="bg2">
                    <a:lumMod val="10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7EAF-48FC-87EE-815AAA92C0E2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7EAF-48FC-87EE-815AAA92C0E2}"/>
              </c:ext>
            </c:extLst>
          </c:dPt>
          <c:errBars>
            <c:errBarType val="both"/>
            <c:errValType val="cust"/>
            <c:noEndCap val="0"/>
            <c:plus>
              <c:numRef>
                <c:f>GRAPH!$Y$3:$Y$4</c:f>
                <c:numCache>
                  <c:formatCode>General</c:formatCode>
                  <c:ptCount val="2"/>
                  <c:pt idx="0">
                    <c:v>0.4671557552237115</c:v>
                  </c:pt>
                  <c:pt idx="1">
                    <c:v>0.65262678018602505</c:v>
                  </c:pt>
                </c:numCache>
              </c:numRef>
            </c:plus>
            <c:minus>
              <c:numRef>
                <c:f>GRAPH!$Y$3:$Y$4</c:f>
                <c:numCache>
                  <c:formatCode>General</c:formatCode>
                  <c:ptCount val="2"/>
                  <c:pt idx="0">
                    <c:v>0.4671557552237115</c:v>
                  </c:pt>
                  <c:pt idx="1">
                    <c:v>0.65262678018602505</c:v>
                  </c:pt>
                </c:numCache>
              </c:numRef>
            </c:minus>
            <c:spPr>
              <a:noFill/>
              <a:ln w="9525">
                <a:solidFill>
                  <a:schemeClr val="bg2">
                    <a:lumMod val="25000"/>
                  </a:schemeClr>
                </a:solidFill>
              </a:ln>
              <a:effectLst/>
            </c:spPr>
          </c:errBars>
          <c:cat>
            <c:strRef>
              <c:f>GRAPH!$A$3:$A$4</c:f>
              <c:strCache>
                <c:ptCount val="2"/>
                <c:pt idx="0">
                  <c:v>13-HPOD</c:v>
                </c:pt>
                <c:pt idx="1">
                  <c:v>13-HPOT</c:v>
                </c:pt>
              </c:strCache>
            </c:strRef>
          </c:cat>
          <c:val>
            <c:numRef>
              <c:f>GRAPH!$X$3:$X$4</c:f>
              <c:numCache>
                <c:formatCode>0.00</c:formatCode>
                <c:ptCount val="2"/>
                <c:pt idx="0">
                  <c:v>42.536490040007813</c:v>
                </c:pt>
                <c:pt idx="1">
                  <c:v>37.925932084855177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EAF-48FC-87EE-815AAA92C0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206272768"/>
        <c:axId val="195346432"/>
      </c:barChart>
      <c:catAx>
        <c:axId val="2062727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346432"/>
        <c:crosses val="autoZero"/>
        <c:auto val="1"/>
        <c:lblAlgn val="ctr"/>
        <c:lblOffset val="100"/>
        <c:noMultiLvlLbl val="0"/>
      </c:catAx>
      <c:valAx>
        <c:axId val="195346432"/>
        <c:scaling>
          <c:orientation val="minMax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cap="all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BE"/>
                  <a:t>T∆S (J/mol)</a:t>
                </a:r>
                <a:endParaRPr lang="en-GB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cap="all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6272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10000"/>
                </a:schemeClr>
              </a:solidFill>
              <a:ln w="9525" cap="flat" cmpd="sng" algn="ctr">
                <a:solidFill>
                  <a:schemeClr val="bg2">
                    <a:lumMod val="10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78C7-47C5-8A28-9C7646700725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78C7-47C5-8A28-9C7646700725}"/>
              </c:ext>
            </c:extLst>
          </c:dPt>
          <c:errBars>
            <c:errBarType val="both"/>
            <c:errValType val="cust"/>
            <c:noEndCap val="0"/>
            <c:plus>
              <c:numRef>
                <c:f>GRAPH!$S$3:$S$4</c:f>
                <c:numCache>
                  <c:formatCode>General</c:formatCode>
                  <c:ptCount val="2"/>
                  <c:pt idx="0">
                    <c:v>0.16230555073669439</c:v>
                  </c:pt>
                  <c:pt idx="1">
                    <c:v>0.36831278738275436</c:v>
                  </c:pt>
                </c:numCache>
              </c:numRef>
            </c:plus>
            <c:minus>
              <c:numRef>
                <c:f>GRAPH!$S$3:$S$4</c:f>
                <c:numCache>
                  <c:formatCode>General</c:formatCode>
                  <c:ptCount val="2"/>
                  <c:pt idx="0">
                    <c:v>0.16230555073669439</c:v>
                  </c:pt>
                  <c:pt idx="1">
                    <c:v>0.36831278738275436</c:v>
                  </c:pt>
                </c:numCache>
              </c:numRef>
            </c:minus>
            <c:spPr>
              <a:noFill/>
              <a:ln w="9525">
                <a:solidFill>
                  <a:schemeClr val="bg2">
                    <a:lumMod val="25000"/>
                  </a:schemeClr>
                </a:solidFill>
              </a:ln>
              <a:effectLst/>
            </c:spPr>
          </c:errBars>
          <c:cat>
            <c:strRef>
              <c:f>GRAPH!$A$3:$A$4</c:f>
              <c:strCache>
                <c:ptCount val="2"/>
                <c:pt idx="0">
                  <c:v>13-HPOD</c:v>
                </c:pt>
                <c:pt idx="1">
                  <c:v>13-HPOT</c:v>
                </c:pt>
              </c:strCache>
            </c:strRef>
          </c:cat>
          <c:val>
            <c:numRef>
              <c:f>GRAPH!$R$3:$R$4</c:f>
              <c:numCache>
                <c:formatCode>0.00</c:formatCode>
                <c:ptCount val="2"/>
                <c:pt idx="0">
                  <c:v>-38.514290524273747</c:v>
                </c:pt>
                <c:pt idx="1">
                  <c:v>-36.828971309571969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8C7-47C5-8A28-9C76467007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95310336"/>
        <c:axId val="195311872"/>
      </c:barChart>
      <c:dateAx>
        <c:axId val="195310336"/>
        <c:scaling>
          <c:orientation val="minMax"/>
        </c:scaling>
        <c:delete val="0"/>
        <c:axPos val="b"/>
        <c:numFmt formatCode="General" sourceLinked="0"/>
        <c:majorTickMark val="in"/>
        <c:minorTickMark val="none"/>
        <c:tickLblPos val="high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311872"/>
        <c:crosses val="autoZero"/>
        <c:auto val="0"/>
        <c:lblOffset val="100"/>
        <c:baseTimeUnit val="days"/>
      </c:dateAx>
      <c:valAx>
        <c:axId val="195311872"/>
        <c:scaling>
          <c:orientation val="minMax"/>
          <c:max val="0"/>
          <c:min val="-39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cap="all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 (J/mol)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cap="all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310336"/>
        <c:crossesAt val="1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bacteria!$A$3</c:f>
              <c:strCache>
                <c:ptCount val="1"/>
                <c:pt idx="0">
                  <c:v>13HPOD</c:v>
                </c:pt>
              </c:strCache>
            </c:strRef>
          </c:tx>
          <c:spPr>
            <a:ln w="22225" cap="rnd">
              <a:solidFill>
                <a:schemeClr val="bg2">
                  <a:lumMod val="25000"/>
                </a:schemeClr>
              </a:solidFill>
              <a:prstDash val="solid"/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bacteria!$I$3:$I$9</c:f>
                <c:numCache>
                  <c:formatCode>General</c:formatCode>
                  <c:ptCount val="7"/>
                  <c:pt idx="0">
                    <c:v>0.16046878182723726</c:v>
                  </c:pt>
                  <c:pt idx="1">
                    <c:v>0.1292337203692823</c:v>
                  </c:pt>
                  <c:pt idx="2">
                    <c:v>0.10602324954141316</c:v>
                  </c:pt>
                  <c:pt idx="3">
                    <c:v>8.0378787664378462E-2</c:v>
                  </c:pt>
                  <c:pt idx="4">
                    <c:v>6.0189111357963003E-2</c:v>
                  </c:pt>
                  <c:pt idx="5">
                    <c:v>5.9859707501310174E-3</c:v>
                  </c:pt>
                  <c:pt idx="6">
                    <c:v>6.6661697691486966E-3</c:v>
                  </c:pt>
                </c:numCache>
              </c:numRef>
            </c:plus>
            <c:minus>
              <c:numRef>
                <c:f>bacteria!$I$3:$I$9</c:f>
                <c:numCache>
                  <c:formatCode>General</c:formatCode>
                  <c:ptCount val="7"/>
                  <c:pt idx="0">
                    <c:v>0.16046878182723726</c:v>
                  </c:pt>
                  <c:pt idx="1">
                    <c:v>0.1292337203692823</c:v>
                  </c:pt>
                  <c:pt idx="2">
                    <c:v>0.10602324954141316</c:v>
                  </c:pt>
                  <c:pt idx="3">
                    <c:v>8.0378787664378462E-2</c:v>
                  </c:pt>
                  <c:pt idx="4">
                    <c:v>6.0189111357963003E-2</c:v>
                  </c:pt>
                  <c:pt idx="5">
                    <c:v>5.9859707501310174E-3</c:v>
                  </c:pt>
                  <c:pt idx="6">
                    <c:v>6.6661697691486966E-3</c:v>
                  </c:pt>
                </c:numCache>
              </c:numRef>
            </c:minus>
            <c:spPr>
              <a:noFill/>
              <a:ln w="12700">
                <a:solidFill>
                  <a:schemeClr val="bg2">
                    <a:lumMod val="25000"/>
                  </a:schemeClr>
                </a:solidFill>
                <a:prstDash val="solid"/>
                <a:round/>
              </a:ln>
              <a:effectLst/>
            </c:spPr>
          </c:errBars>
          <c:xVal>
            <c:numRef>
              <c:f>bacteria!$B$3:$B$9</c:f>
              <c:numCache>
                <c:formatCode>General</c:formatCode>
                <c:ptCount val="7"/>
                <c:pt idx="0">
                  <c:v>20</c:v>
                </c:pt>
                <c:pt idx="1">
                  <c:v>25</c:v>
                </c:pt>
                <c:pt idx="2">
                  <c:v>30</c:v>
                </c:pt>
                <c:pt idx="3">
                  <c:v>35</c:v>
                </c:pt>
                <c:pt idx="4">
                  <c:v>40</c:v>
                </c:pt>
                <c:pt idx="5">
                  <c:v>45</c:v>
                </c:pt>
                <c:pt idx="6">
                  <c:v>50</c:v>
                </c:pt>
              </c:numCache>
            </c:numRef>
          </c:xVal>
          <c:yVal>
            <c:numRef>
              <c:f>bacteria!$H$3:$H$9</c:f>
              <c:numCache>
                <c:formatCode>General</c:formatCode>
                <c:ptCount val="7"/>
                <c:pt idx="0" formatCode="0.00000">
                  <c:v>-5.4626443040433001E-2</c:v>
                </c:pt>
                <c:pt idx="1">
                  <c:v>-6.3739490344290217E-2</c:v>
                </c:pt>
                <c:pt idx="2">
                  <c:v>-6.9576489548400372E-2</c:v>
                </c:pt>
                <c:pt idx="3">
                  <c:v>-8.1599203260399836E-2</c:v>
                </c:pt>
                <c:pt idx="4">
                  <c:v>-0.10538312650468704</c:v>
                </c:pt>
                <c:pt idx="5">
                  <c:v>-0.12881153050940197</c:v>
                </c:pt>
                <c:pt idx="6">
                  <c:v>-0.1641053538483058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ED4-4E2E-82BC-13923CD8A68A}"/>
            </c:ext>
          </c:extLst>
        </c:ser>
        <c:ser>
          <c:idx val="1"/>
          <c:order val="1"/>
          <c:tx>
            <c:strRef>
              <c:f>bacteria!$A$10</c:f>
              <c:strCache>
                <c:ptCount val="1"/>
                <c:pt idx="0">
                  <c:v>13HPOT</c:v>
                </c:pt>
              </c:strCache>
            </c:strRef>
          </c:tx>
          <c:spPr>
            <a:ln w="22225" cap="rnd">
              <a:solidFill>
                <a:schemeClr val="bg2">
                  <a:lumMod val="75000"/>
                </a:schemeClr>
              </a:solidFill>
              <a:prstDash val="solid"/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bacteria!$I$10:$I$16</c:f>
                <c:numCache>
                  <c:formatCode>General</c:formatCode>
                  <c:ptCount val="7"/>
                  <c:pt idx="0">
                    <c:v>0.13341551985619973</c:v>
                  </c:pt>
                  <c:pt idx="1">
                    <c:v>0.16856047287755568</c:v>
                  </c:pt>
                  <c:pt idx="2">
                    <c:v>7.3694284649897773E-2</c:v>
                  </c:pt>
                  <c:pt idx="3">
                    <c:v>4.0277396716822997E-2</c:v>
                  </c:pt>
                  <c:pt idx="4">
                    <c:v>1.8250883360974995E-2</c:v>
                  </c:pt>
                  <c:pt idx="5">
                    <c:v>2.6543131721431593E-2</c:v>
                  </c:pt>
                  <c:pt idx="6">
                    <c:v>4.6431014799147741E-2</c:v>
                  </c:pt>
                </c:numCache>
              </c:numRef>
            </c:plus>
            <c:minus>
              <c:numRef>
                <c:f>bacteria!$I$10:$I$16</c:f>
                <c:numCache>
                  <c:formatCode>General</c:formatCode>
                  <c:ptCount val="7"/>
                  <c:pt idx="0">
                    <c:v>0.13341551985619973</c:v>
                  </c:pt>
                  <c:pt idx="1">
                    <c:v>0.16856047287755568</c:v>
                  </c:pt>
                  <c:pt idx="2">
                    <c:v>7.3694284649897773E-2</c:v>
                  </c:pt>
                  <c:pt idx="3">
                    <c:v>4.0277396716822997E-2</c:v>
                  </c:pt>
                  <c:pt idx="4">
                    <c:v>1.8250883360974995E-2</c:v>
                  </c:pt>
                  <c:pt idx="5">
                    <c:v>2.6543131721431593E-2</c:v>
                  </c:pt>
                  <c:pt idx="6">
                    <c:v>4.6431014799147741E-2</c:v>
                  </c:pt>
                </c:numCache>
              </c:numRef>
            </c:minus>
            <c:spPr>
              <a:noFill/>
              <a:ln w="12700">
                <a:solidFill>
                  <a:schemeClr val="bg2">
                    <a:lumMod val="75000"/>
                  </a:schemeClr>
                </a:solidFill>
                <a:prstDash val="solid"/>
                <a:round/>
              </a:ln>
              <a:effectLst/>
            </c:spPr>
          </c:errBars>
          <c:xVal>
            <c:numRef>
              <c:f>bacteria!$B$10:$B$16</c:f>
              <c:numCache>
                <c:formatCode>General</c:formatCode>
                <c:ptCount val="7"/>
                <c:pt idx="0">
                  <c:v>20</c:v>
                </c:pt>
                <c:pt idx="1">
                  <c:v>25</c:v>
                </c:pt>
                <c:pt idx="2">
                  <c:v>30</c:v>
                </c:pt>
                <c:pt idx="3">
                  <c:v>35</c:v>
                </c:pt>
                <c:pt idx="4">
                  <c:v>40</c:v>
                </c:pt>
                <c:pt idx="5">
                  <c:v>45</c:v>
                </c:pt>
                <c:pt idx="6">
                  <c:v>50</c:v>
                </c:pt>
              </c:numCache>
            </c:numRef>
          </c:xVal>
          <c:yVal>
            <c:numRef>
              <c:f>bacteria!$H$10:$H$16</c:f>
              <c:numCache>
                <c:formatCode>0.00000</c:formatCode>
                <c:ptCount val="7"/>
                <c:pt idx="0" formatCode="General">
                  <c:v>0.10564899773318777</c:v>
                </c:pt>
                <c:pt idx="1">
                  <c:v>-1.5847987233504001E-3</c:v>
                </c:pt>
                <c:pt idx="2" formatCode="General">
                  <c:v>2.0117598775034249E-2</c:v>
                </c:pt>
                <c:pt idx="3" formatCode="General">
                  <c:v>-3.0048991205305142E-2</c:v>
                </c:pt>
                <c:pt idx="4" formatCode="General">
                  <c:v>-6.5298095947955298E-2</c:v>
                </c:pt>
                <c:pt idx="5" formatCode="General">
                  <c:v>-9.7284798434151998E-2</c:v>
                </c:pt>
                <c:pt idx="6" formatCode="General">
                  <c:v>-0.12587364442185026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ED4-4E2E-82BC-13923CD8A68A}"/>
            </c:ext>
          </c:extLst>
        </c:ser>
        <c:ser>
          <c:idx val="2"/>
          <c:order val="2"/>
          <c:tx>
            <c:strRef>
              <c:f>bacteria!$A$17</c:f>
              <c:strCache>
                <c:ptCount val="1"/>
                <c:pt idx="0">
                  <c:v>MLV</c:v>
                </c:pt>
              </c:strCache>
            </c:strRef>
          </c:tx>
          <c:spPr>
            <a:ln w="22225" cap="rnd">
              <a:solidFill>
                <a:schemeClr val="tx1">
                  <a:lumMod val="50000"/>
                  <a:lumOff val="50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bacteria!$I$17:$I$23</c:f>
                <c:numCache>
                  <c:formatCode>General</c:formatCode>
                  <c:ptCount val="7"/>
                  <c:pt idx="0">
                    <c:v>9.7959275453182976E-2</c:v>
                  </c:pt>
                  <c:pt idx="1">
                    <c:v>7.1811199004704784E-2</c:v>
                  </c:pt>
                  <c:pt idx="2">
                    <c:v>3.4281727504923906E-2</c:v>
                  </c:pt>
                  <c:pt idx="3">
                    <c:v>2.2422927518183911E-2</c:v>
                  </c:pt>
                  <c:pt idx="4">
                    <c:v>2.0442720126589799E-2</c:v>
                  </c:pt>
                  <c:pt idx="5">
                    <c:v>2.7816434029817975E-3</c:v>
                  </c:pt>
                  <c:pt idx="6">
                    <c:v>1.7888518953177772E-2</c:v>
                  </c:pt>
                </c:numCache>
              </c:numRef>
            </c:plus>
            <c:minus>
              <c:numRef>
                <c:f>bacteria!$I$17:$I$23</c:f>
                <c:numCache>
                  <c:formatCode>General</c:formatCode>
                  <c:ptCount val="7"/>
                  <c:pt idx="0">
                    <c:v>9.7959275453182976E-2</c:v>
                  </c:pt>
                  <c:pt idx="1">
                    <c:v>7.1811199004704784E-2</c:v>
                  </c:pt>
                  <c:pt idx="2">
                    <c:v>3.4281727504923906E-2</c:v>
                  </c:pt>
                  <c:pt idx="3">
                    <c:v>2.2422927518183911E-2</c:v>
                  </c:pt>
                  <c:pt idx="4">
                    <c:v>2.0442720126589799E-2</c:v>
                  </c:pt>
                  <c:pt idx="5">
                    <c:v>2.7816434029817975E-3</c:v>
                  </c:pt>
                  <c:pt idx="6">
                    <c:v>1.7888518953177772E-2</c:v>
                  </c:pt>
                </c:numCache>
              </c:numRef>
            </c:minus>
            <c:spPr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round/>
              </a:ln>
              <a:effectLst/>
            </c:spPr>
          </c:errBars>
          <c:xVal>
            <c:numRef>
              <c:f>bacteria!$B$17:$B$23</c:f>
              <c:numCache>
                <c:formatCode>General</c:formatCode>
                <c:ptCount val="7"/>
                <c:pt idx="0">
                  <c:v>20</c:v>
                </c:pt>
                <c:pt idx="1">
                  <c:v>25</c:v>
                </c:pt>
                <c:pt idx="2">
                  <c:v>30</c:v>
                </c:pt>
                <c:pt idx="3">
                  <c:v>35</c:v>
                </c:pt>
                <c:pt idx="4">
                  <c:v>40</c:v>
                </c:pt>
                <c:pt idx="5">
                  <c:v>45</c:v>
                </c:pt>
                <c:pt idx="6">
                  <c:v>50</c:v>
                </c:pt>
              </c:numCache>
            </c:numRef>
          </c:xVal>
          <c:yVal>
            <c:numRef>
              <c:f>bacteria!$H$17:$H$23</c:f>
              <c:numCache>
                <c:formatCode>General</c:formatCode>
                <c:ptCount val="7"/>
                <c:pt idx="0">
                  <c:v>0.1901584940225402</c:v>
                </c:pt>
                <c:pt idx="1">
                  <c:v>0.11507698466078981</c:v>
                </c:pt>
                <c:pt idx="2">
                  <c:v>6.4549746746173364E-2</c:v>
                </c:pt>
                <c:pt idx="3">
                  <c:v>9.0161926804806364E-3</c:v>
                </c:pt>
                <c:pt idx="4">
                  <c:v>-5.1260710914289874E-2</c:v>
                </c:pt>
                <c:pt idx="5">
                  <c:v>-0.10206382008690874</c:v>
                </c:pt>
                <c:pt idx="6">
                  <c:v>-0.16081793505717606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8ED4-4E2E-82BC-13923CD8A6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57771496"/>
        <c:axId val="357765264"/>
      </c:scatterChart>
      <c:valAx>
        <c:axId val="357771496"/>
        <c:scaling>
          <c:orientation val="minMax"/>
          <c:min val="18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Temperature (°C)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7765264"/>
        <c:crosses val="autoZero"/>
        <c:crossBetween val="midCat"/>
      </c:valAx>
      <c:valAx>
        <c:axId val="357765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Generalized polarization (u.a.)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777149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2E1D-4541-454E-BF98-2E3FDF6EAC9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FDA1A-8893-44FF-BD81-BE9BF0617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609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2E1D-4541-454E-BF98-2E3FDF6EAC9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FDA1A-8893-44FF-BD81-BE9BF0617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502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2E1D-4541-454E-BF98-2E3FDF6EAC9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FDA1A-8893-44FF-BD81-BE9BF0617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950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2E1D-4541-454E-BF98-2E3FDF6EAC9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FDA1A-8893-44FF-BD81-BE9BF0617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498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2E1D-4541-454E-BF98-2E3FDF6EAC9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FDA1A-8893-44FF-BD81-BE9BF0617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083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2E1D-4541-454E-BF98-2E3FDF6EAC9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FDA1A-8893-44FF-BD81-BE9BF0617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175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2E1D-4541-454E-BF98-2E3FDF6EAC9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FDA1A-8893-44FF-BD81-BE9BF0617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872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2E1D-4541-454E-BF98-2E3FDF6EAC9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FDA1A-8893-44FF-BD81-BE9BF0617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40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2E1D-4541-454E-BF98-2E3FDF6EAC9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FDA1A-8893-44FF-BD81-BE9BF0617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381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2E1D-4541-454E-BF98-2E3FDF6EAC9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FDA1A-8893-44FF-BD81-BE9BF0617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594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2E1D-4541-454E-BF98-2E3FDF6EAC9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FDA1A-8893-44FF-BD81-BE9BF0617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413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72E1D-4541-454E-BF98-2E3FDF6EAC9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FDA1A-8893-44FF-BD81-BE9BF0617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882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13" Type="http://schemas.openxmlformats.org/officeDocument/2006/relationships/image" Target="../media/image3.png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12" Type="http://schemas.openxmlformats.org/officeDocument/2006/relationships/image" Target="../media/image2.jpeg"/><Relationship Id="rId2" Type="http://schemas.openxmlformats.org/officeDocument/2006/relationships/chart" Target="../charts/chart1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5.xml"/><Relationship Id="rId11" Type="http://schemas.openxmlformats.org/officeDocument/2006/relationships/image" Target="../media/image1.jpeg"/><Relationship Id="rId5" Type="http://schemas.openxmlformats.org/officeDocument/2006/relationships/chart" Target="../charts/chart4.xml"/><Relationship Id="rId15" Type="http://schemas.openxmlformats.org/officeDocument/2006/relationships/image" Target="../media/image5.png"/><Relationship Id="rId10" Type="http://schemas.openxmlformats.org/officeDocument/2006/relationships/chart" Target="../charts/chart9.xml"/><Relationship Id="rId4" Type="http://schemas.openxmlformats.org/officeDocument/2006/relationships/chart" Target="../charts/chart3.xml"/><Relationship Id="rId9" Type="http://schemas.openxmlformats.org/officeDocument/2006/relationships/chart" Target="../charts/chart8.xml"/><Relationship Id="rId1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5F53C6B-186E-456D-9E7E-8F4CC90B11C2}"/>
              </a:ext>
            </a:extLst>
          </p:cNvPr>
          <p:cNvSpPr/>
          <p:nvPr/>
        </p:nvSpPr>
        <p:spPr>
          <a:xfrm>
            <a:off x="-1" y="778869"/>
            <a:ext cx="30275213" cy="2256580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Aft>
                <a:spcPts val="0"/>
              </a:spcAft>
            </a:pPr>
            <a:r>
              <a:rPr lang="en-GB" sz="6600" b="1" kern="1400" dirty="0">
                <a:solidFill>
                  <a:schemeClr val="bg1"/>
                </a:solidFill>
                <a:latin typeface="Montserrat" panose="000008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insight into free phyto-oxylipins roles, a potential for biocontrol agents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D5AE61-BA7B-40A8-B8EE-88D27690AC59}"/>
              </a:ext>
            </a:extLst>
          </p:cNvPr>
          <p:cNvSpPr/>
          <p:nvPr/>
        </p:nvSpPr>
        <p:spPr>
          <a:xfrm>
            <a:off x="0" y="17349272"/>
            <a:ext cx="30275213" cy="829651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3600" kern="1400" spc="-50" dirty="0">
                <a:solidFill>
                  <a:srgbClr val="1F3864"/>
                </a:solidFill>
                <a:latin typeface="Montserrat" panose="000008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Fatty acid hydroperoxides in plants microbes’ interactions: antimicrobial activity and effect on membrane models</a:t>
            </a:r>
            <a:endParaRPr lang="en-GB" sz="2800" kern="1400" spc="-50" dirty="0">
              <a:solidFill>
                <a:srgbClr val="1F3864"/>
              </a:solidFill>
              <a:effectLst/>
              <a:latin typeface="Montserrat" panose="000008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45EC94A-007C-4DD5-8273-E4F538D611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1927878"/>
              </p:ext>
            </p:extLst>
          </p:nvPr>
        </p:nvGraphicFramePr>
        <p:xfrm>
          <a:off x="1370132" y="19540256"/>
          <a:ext cx="15228000" cy="640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34E2A1AF-99C6-47D5-AD15-34ED8C5E51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9393406"/>
              </p:ext>
            </p:extLst>
          </p:nvPr>
        </p:nvGraphicFramePr>
        <p:xfrm>
          <a:off x="17449006" y="19508771"/>
          <a:ext cx="11628000" cy="640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1A18E270-D11B-47E4-9D7F-DADD90EAB7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9736787"/>
              </p:ext>
            </p:extLst>
          </p:nvPr>
        </p:nvGraphicFramePr>
        <p:xfrm>
          <a:off x="1617742" y="29365943"/>
          <a:ext cx="504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C085F590-6430-412B-A5E7-5F6CF0BFF6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2941381"/>
              </p:ext>
            </p:extLst>
          </p:nvPr>
        </p:nvGraphicFramePr>
        <p:xfrm>
          <a:off x="7550796" y="29365943"/>
          <a:ext cx="504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6B589049-B21F-4152-A060-6F0E40C8A4E5}"/>
              </a:ext>
            </a:extLst>
          </p:cNvPr>
          <p:cNvGrpSpPr/>
          <p:nvPr/>
        </p:nvGrpSpPr>
        <p:grpSpPr>
          <a:xfrm>
            <a:off x="17872151" y="29329491"/>
            <a:ext cx="10824289" cy="7223048"/>
            <a:chOff x="11430" y="5443"/>
            <a:chExt cx="5086804" cy="3676623"/>
          </a:xfrm>
        </p:grpSpPr>
        <p:graphicFrame>
          <p:nvGraphicFramePr>
            <p:cNvPr id="11" name="Chart 10">
              <a:extLst>
                <a:ext uri="{FF2B5EF4-FFF2-40B4-BE49-F238E27FC236}">
                  <a16:creationId xmlns:a16="http://schemas.microsoft.com/office/drawing/2014/main" id="{00000000-0008-0000-0100-000006000000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416095007"/>
                </p:ext>
              </p:extLst>
            </p:nvPr>
          </p:nvGraphicFramePr>
          <p:xfrm>
            <a:off x="2576649" y="1880571"/>
            <a:ext cx="2521585" cy="179197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graphicFrame>
          <p:nvGraphicFramePr>
            <p:cNvPr id="12" name="Chart 11">
              <a:extLst>
                <a:ext uri="{FF2B5EF4-FFF2-40B4-BE49-F238E27FC236}">
                  <a16:creationId xmlns:a16="http://schemas.microsoft.com/office/drawing/2014/main" id="{00000000-0008-0000-0100-000007000000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988442161"/>
                </p:ext>
              </p:extLst>
            </p:nvPr>
          </p:nvGraphicFramePr>
          <p:xfrm>
            <a:off x="2576648" y="5443"/>
            <a:ext cx="2521586" cy="179196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graphicFrame>
          <p:nvGraphicFramePr>
            <p:cNvPr id="13" name="Chart 12">
              <a:extLst>
                <a:ext uri="{FF2B5EF4-FFF2-40B4-BE49-F238E27FC236}">
                  <a16:creationId xmlns:a16="http://schemas.microsoft.com/office/drawing/2014/main" id="{00000000-0008-0000-0100-000009000000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359269137"/>
                </p:ext>
              </p:extLst>
            </p:nvPr>
          </p:nvGraphicFramePr>
          <p:xfrm>
            <a:off x="11430" y="1880571"/>
            <a:ext cx="2534920" cy="180149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graphicFrame>
          <p:nvGraphicFramePr>
            <p:cNvPr id="14" name="Chart 13">
              <a:extLst>
                <a:ext uri="{FF2B5EF4-FFF2-40B4-BE49-F238E27FC236}">
                  <a16:creationId xmlns:a16="http://schemas.microsoft.com/office/drawing/2014/main" id="{00000000-0008-0000-0100-000008000000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403917719"/>
                </p:ext>
              </p:extLst>
            </p:nvPr>
          </p:nvGraphicFramePr>
          <p:xfrm>
            <a:off x="11430" y="5444"/>
            <a:ext cx="2534920" cy="179197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</p:grpSp>
      <p:sp>
        <p:nvSpPr>
          <p:cNvPr id="16" name="Rectangle 9">
            <a:extLst>
              <a:ext uri="{FF2B5EF4-FFF2-40B4-BE49-F238E27FC236}">
                <a16:creationId xmlns:a16="http://schemas.microsoft.com/office/drawing/2014/main" id="{F62EEFF5-6E9A-4F05-83E3-8DAB445D52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5609" y="32211383"/>
            <a:ext cx="30275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E8FB93DA-B22D-44D3-B850-05628FD651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8749100"/>
              </p:ext>
            </p:extLst>
          </p:nvPr>
        </p:nvGraphicFramePr>
        <p:xfrm>
          <a:off x="3050796" y="35927541"/>
          <a:ext cx="900000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pic>
        <p:nvPicPr>
          <p:cNvPr id="19" name="Image 12">
            <a:extLst>
              <a:ext uri="{FF2B5EF4-FFF2-40B4-BE49-F238E27FC236}">
                <a16:creationId xmlns:a16="http://schemas.microsoft.com/office/drawing/2014/main" id="{C77E71D1-68A6-4D39-A053-E4B7DBC0D28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6146" y="3449595"/>
            <a:ext cx="2685288" cy="170078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97A4C2C-7DBF-40FE-815E-2BD26F524BF4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4940" y="3325955"/>
            <a:ext cx="5242010" cy="2182358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40415AE9-D130-4CBF-BBDD-04CD56C64BB4}"/>
              </a:ext>
            </a:extLst>
          </p:cNvPr>
          <p:cNvSpPr/>
          <p:nvPr/>
        </p:nvSpPr>
        <p:spPr>
          <a:xfrm>
            <a:off x="0" y="7043150"/>
            <a:ext cx="30275213" cy="707886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en-GB" sz="4000" kern="1400" spc="-50" dirty="0">
                <a:solidFill>
                  <a:srgbClr val="1F3864"/>
                </a:solidFill>
                <a:latin typeface="Montserrat" panose="000008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Why free phyto-oxylipins ? In which context ?</a:t>
            </a:r>
            <a:endParaRPr lang="en-GB" sz="3200" kern="1400" spc="-50" dirty="0">
              <a:solidFill>
                <a:srgbClr val="1F3864"/>
              </a:solidFill>
              <a:effectLst/>
              <a:latin typeface="Montserrat" panose="000008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3F71230-85BA-48FB-A0DE-D5CD2DAEDC36}"/>
              </a:ext>
            </a:extLst>
          </p:cNvPr>
          <p:cNvSpPr txBox="1"/>
          <p:nvPr/>
        </p:nvSpPr>
        <p:spPr>
          <a:xfrm>
            <a:off x="392905" y="8222484"/>
            <a:ext cx="29489400" cy="874426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6A231BB-0EC1-482E-B000-F03E1F93E090}"/>
              </a:ext>
            </a:extLst>
          </p:cNvPr>
          <p:cNvSpPr txBox="1"/>
          <p:nvPr/>
        </p:nvSpPr>
        <p:spPr>
          <a:xfrm>
            <a:off x="2159434" y="8482819"/>
            <a:ext cx="40751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" panose="00000800000000000000" pitchFamily="2" charset="0"/>
              </a:rPr>
              <a:t>PLANT OXYLIPINS</a:t>
            </a:r>
            <a:endParaRPr lang="en-GB" sz="3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" panose="00000800000000000000" pitchFamily="2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A7CA852-0EC8-42C1-BDE6-F9E8A161D2BC}"/>
              </a:ext>
            </a:extLst>
          </p:cNvPr>
          <p:cNvSpPr txBox="1"/>
          <p:nvPr/>
        </p:nvSpPr>
        <p:spPr>
          <a:xfrm>
            <a:off x="9426145" y="8482819"/>
            <a:ext cx="31197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" panose="00000800000000000000" pitchFamily="2" charset="0"/>
              </a:rPr>
              <a:t>LITTERATURE</a:t>
            </a:r>
            <a:endParaRPr lang="en-GB" sz="3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" panose="00000800000000000000" pitchFamily="2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00CA805-CB4E-42C7-B5B7-22ECC5FB16B5}"/>
              </a:ext>
            </a:extLst>
          </p:cNvPr>
          <p:cNvSpPr txBox="1"/>
          <p:nvPr/>
        </p:nvSpPr>
        <p:spPr>
          <a:xfrm>
            <a:off x="19650709" y="8582221"/>
            <a:ext cx="5197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" panose="00000800000000000000" pitchFamily="2" charset="0"/>
              </a:rPr>
              <a:t>RESEARCH QUESTIONS</a:t>
            </a:r>
            <a:endParaRPr lang="en-GB" sz="3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" panose="00000800000000000000" pitchFamily="2" charset="0"/>
            </a:endParaRPr>
          </a:p>
        </p:txBody>
      </p:sp>
      <p:pic>
        <p:nvPicPr>
          <p:cNvPr id="42" name="Image 2">
            <a:extLst>
              <a:ext uri="{FF2B5EF4-FFF2-40B4-BE49-F238E27FC236}">
                <a16:creationId xmlns:a16="http://schemas.microsoft.com/office/drawing/2014/main" id="{39B82F3A-75D3-4847-89D4-8D9070F835AC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duotone>
              <a:prstClr val="black"/>
              <a:srgbClr val="76A83A">
                <a:tint val="45000"/>
                <a:satMod val="400000"/>
              </a:srgbClr>
            </a:duotone>
          </a:blip>
          <a:srcRect l="58051" r="564"/>
          <a:stretch/>
        </p:blipFill>
        <p:spPr>
          <a:xfrm>
            <a:off x="796436" y="10103318"/>
            <a:ext cx="4610309" cy="5402994"/>
          </a:xfrm>
          <a:prstGeom prst="rect">
            <a:avLst/>
          </a:prstGeom>
          <a:noFill/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B6E76700-874F-4A9D-81C2-22B137130DE6}"/>
              </a:ext>
            </a:extLst>
          </p:cNvPr>
          <p:cNvSpPr txBox="1"/>
          <p:nvPr/>
        </p:nvSpPr>
        <p:spPr>
          <a:xfrm>
            <a:off x="4034988" y="12252032"/>
            <a:ext cx="1844165" cy="783193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Montserrat Light" panose="00000400000000000000" pitchFamily="2" charset="0"/>
              </a:rPr>
              <a:t>Exogenous</a:t>
            </a:r>
            <a:r>
              <a:rPr lang="fr-BE" sz="2000" b="1" dirty="0">
                <a:latin typeface="Montserrat Light" panose="00000400000000000000" pitchFamily="2" charset="0"/>
              </a:rPr>
              <a:t> application</a:t>
            </a:r>
            <a:endParaRPr lang="en-GB" sz="2000" b="1" dirty="0">
              <a:latin typeface="Montserrat Light" panose="00000400000000000000" pitchFamily="2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6C05D23-6E00-40C5-9201-D6693973D5EC}"/>
              </a:ext>
            </a:extLst>
          </p:cNvPr>
          <p:cNvSpPr txBox="1"/>
          <p:nvPr/>
        </p:nvSpPr>
        <p:spPr>
          <a:xfrm>
            <a:off x="8439519" y="10137913"/>
            <a:ext cx="3052479" cy="1055608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sz="2800" dirty="0">
                <a:solidFill>
                  <a:schemeClr val="tx1"/>
                </a:solidFill>
                <a:latin typeface="Montserrat Light" panose="00000400000000000000" pitchFamily="2" charset="0"/>
              </a:rPr>
              <a:t>Accumulation plant tissues</a:t>
            </a:r>
            <a:endParaRPr lang="en-GB" sz="2800" dirty="0">
              <a:solidFill>
                <a:schemeClr val="tx1"/>
              </a:solidFill>
              <a:latin typeface="Montserrat Light" panose="00000400000000000000" pitchFamily="2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976AF12-4EF9-4EFF-AED1-5F365AEB6EAC}"/>
              </a:ext>
            </a:extLst>
          </p:cNvPr>
          <p:cNvSpPr txBox="1"/>
          <p:nvPr/>
        </p:nvSpPr>
        <p:spPr>
          <a:xfrm>
            <a:off x="8952335" y="13161890"/>
            <a:ext cx="29697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200" b="1" dirty="0">
                <a:latin typeface="Montserrat Light" panose="00000400000000000000" pitchFamily="2" charset="0"/>
              </a:rPr>
              <a:t>Granér </a:t>
            </a:r>
            <a:r>
              <a:rPr lang="fr-BE" sz="1200" b="1" i="1" dirty="0">
                <a:latin typeface="Montserrat Light" panose="00000400000000000000" pitchFamily="2" charset="0"/>
              </a:rPr>
              <a:t>et al. </a:t>
            </a:r>
            <a:r>
              <a:rPr lang="fr-BE" sz="1200" b="1" dirty="0">
                <a:latin typeface="Montserrat Light" panose="00000400000000000000" pitchFamily="2" charset="0"/>
              </a:rPr>
              <a:t>2003; Prost </a:t>
            </a:r>
            <a:r>
              <a:rPr lang="fr-BE" sz="1200" b="1" i="1" dirty="0">
                <a:latin typeface="Montserrat Light" panose="00000400000000000000" pitchFamily="2" charset="0"/>
              </a:rPr>
              <a:t>et al</a:t>
            </a:r>
            <a:r>
              <a:rPr lang="fr-BE" sz="1200" b="1" dirty="0">
                <a:latin typeface="Montserrat Light" panose="00000400000000000000" pitchFamily="2" charset="0"/>
              </a:rPr>
              <a:t>. 2005</a:t>
            </a:r>
            <a:endParaRPr lang="en-GB" sz="1200" b="1" dirty="0">
              <a:latin typeface="Montserrat Light" panose="00000400000000000000" pitchFamily="2" charset="0"/>
            </a:endParaRP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F4A5632C-7A1F-4CB8-9901-9422581AA57F}"/>
              </a:ext>
            </a:extLst>
          </p:cNvPr>
          <p:cNvCxnSpPr>
            <a:cxnSpLocks/>
            <a:stCxn id="43" idx="3"/>
            <a:endCxn id="44" idx="2"/>
          </p:cNvCxnSpPr>
          <p:nvPr/>
        </p:nvCxnSpPr>
        <p:spPr>
          <a:xfrm flipV="1">
            <a:off x="5879153" y="11193521"/>
            <a:ext cx="4086606" cy="1450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FF1096F-B8C6-4CFE-A919-11FB482282A4}"/>
              </a:ext>
            </a:extLst>
          </p:cNvPr>
          <p:cNvCxnSpPr>
            <a:cxnSpLocks/>
            <a:stCxn id="43" idx="3"/>
          </p:cNvCxnSpPr>
          <p:nvPr/>
        </p:nvCxnSpPr>
        <p:spPr>
          <a:xfrm>
            <a:off x="5879153" y="12643629"/>
            <a:ext cx="1566726" cy="12231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DE9B4AAE-2CC7-469C-92A6-DF2628F8D1AC}"/>
              </a:ext>
            </a:extLst>
          </p:cNvPr>
          <p:cNvSpPr txBox="1"/>
          <p:nvPr/>
        </p:nvSpPr>
        <p:spPr>
          <a:xfrm>
            <a:off x="14693621" y="9566701"/>
            <a:ext cx="14375052" cy="1668542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b="1" i="1" dirty="0">
                <a:solidFill>
                  <a:schemeClr val="bg2">
                    <a:lumMod val="25000"/>
                  </a:schemeClr>
                </a:solidFill>
                <a:latin typeface="Montserrat Light" panose="00000400000000000000" pitchFamily="2" charset="0"/>
              </a:rPr>
              <a:t>In vitro </a:t>
            </a:r>
            <a:r>
              <a:rPr lang="en-GB" sz="3600" b="1" dirty="0">
                <a:solidFill>
                  <a:schemeClr val="bg2">
                    <a:lumMod val="25000"/>
                  </a:schemeClr>
                </a:solidFill>
                <a:latin typeface="Montserrat Light" panose="00000400000000000000" pitchFamily="2" charset="0"/>
              </a:rPr>
              <a:t>antimicrobial effect = </a:t>
            </a:r>
            <a:r>
              <a:rPr lang="en-GB" sz="3600" b="1" i="1" dirty="0">
                <a:solidFill>
                  <a:schemeClr val="bg2">
                    <a:lumMod val="25000"/>
                  </a:schemeClr>
                </a:solidFill>
                <a:latin typeface="Montserrat Light" panose="00000400000000000000" pitchFamily="2" charset="0"/>
              </a:rPr>
              <a:t>in planta effect </a:t>
            </a:r>
            <a:r>
              <a:rPr lang="en-GB" sz="3600" b="1" dirty="0">
                <a:solidFill>
                  <a:schemeClr val="bg2">
                    <a:lumMod val="25000"/>
                  </a:schemeClr>
                </a:solidFill>
                <a:latin typeface="Montserrat Light" panose="00000400000000000000" pitchFamily="2" charset="0"/>
              </a:rPr>
              <a:t>?</a:t>
            </a:r>
          </a:p>
          <a:p>
            <a:pPr marL="457200" indent="-457200" algn="ctr">
              <a:buFont typeface="Wingdings" panose="05000000000000000000" pitchFamily="2" charset="2"/>
              <a:buChar char="è"/>
            </a:pPr>
            <a:r>
              <a:rPr lang="en-GB" sz="28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  <a:sym typeface="Wingdings" panose="05000000000000000000" pitchFamily="2" charset="2"/>
              </a:rPr>
              <a:t>Is there any biological activity difference between HPOD/HPOT forms ?</a:t>
            </a:r>
          </a:p>
          <a:p>
            <a:pPr marL="457200" indent="-457200" algn="ctr">
              <a:buFont typeface="Wingdings" panose="05000000000000000000" pitchFamily="2" charset="2"/>
              <a:buChar char="è"/>
            </a:pPr>
            <a:r>
              <a:rPr lang="en-GB" sz="28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  <a:sym typeface="Wingdings" panose="05000000000000000000" pitchFamily="2" charset="2"/>
              </a:rPr>
              <a:t>What is the mechanism of action behind ?</a:t>
            </a:r>
            <a:endParaRPr lang="en-GB" sz="2800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Light" panose="00000400000000000000" pitchFamily="2" charset="0"/>
            </a:endParaRPr>
          </a:p>
        </p:txBody>
      </p:sp>
      <p:sp>
        <p:nvSpPr>
          <p:cNvPr id="49" name="Arrow: Up-Down 48">
            <a:extLst>
              <a:ext uri="{FF2B5EF4-FFF2-40B4-BE49-F238E27FC236}">
                <a16:creationId xmlns:a16="http://schemas.microsoft.com/office/drawing/2014/main" id="{DC82495E-6AC6-4BBC-AEDD-73789833ED09}"/>
              </a:ext>
            </a:extLst>
          </p:cNvPr>
          <p:cNvSpPr/>
          <p:nvPr/>
        </p:nvSpPr>
        <p:spPr>
          <a:xfrm>
            <a:off x="21406678" y="11441123"/>
            <a:ext cx="948938" cy="1862452"/>
          </a:xfrm>
          <a:prstGeom prst="up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7200">
              <a:latin typeface="Montserrat Light" panose="00000400000000000000" pitchFamily="2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89AC23E-4E2A-4CD6-B411-B04548A62061}"/>
              </a:ext>
            </a:extLst>
          </p:cNvPr>
          <p:cNvSpPr txBox="1"/>
          <p:nvPr/>
        </p:nvSpPr>
        <p:spPr>
          <a:xfrm>
            <a:off x="18324357" y="12013418"/>
            <a:ext cx="75126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600" i="1" dirty="0">
                <a:latin typeface="Montserrat Light" panose="00000400000000000000" pitchFamily="2" charset="0"/>
              </a:rPr>
              <a:t>In vitro                                In silico</a:t>
            </a:r>
            <a:endParaRPr lang="en-GB" sz="3600" i="1" dirty="0">
              <a:latin typeface="Montserrat Light" panose="00000400000000000000" pitchFamily="2" charset="0"/>
            </a:endParaRPr>
          </a:p>
        </p:txBody>
      </p:sp>
      <p:pic>
        <p:nvPicPr>
          <p:cNvPr id="51" name="Picture 2" descr="Image associée">
            <a:extLst>
              <a:ext uri="{FF2B5EF4-FFF2-40B4-BE49-F238E27FC236}">
                <a16:creationId xmlns:a16="http://schemas.microsoft.com/office/drawing/2014/main" id="{9E4FDD78-94C9-4A56-BDA6-6A144BC2F6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0086" y="10304212"/>
            <a:ext cx="2048960" cy="3935772"/>
          </a:xfrm>
          <a:prstGeom prst="rect">
            <a:avLst/>
          </a:prstGeom>
          <a:noFill/>
          <a:extLst/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04FA6B42-93A0-4242-B925-EF7A7762C5E3}"/>
              </a:ext>
            </a:extLst>
          </p:cNvPr>
          <p:cNvSpPr txBox="1"/>
          <p:nvPr/>
        </p:nvSpPr>
        <p:spPr>
          <a:xfrm>
            <a:off x="14693621" y="13437924"/>
            <a:ext cx="14375052" cy="2485787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sz="3600" b="1" dirty="0" err="1">
                <a:solidFill>
                  <a:schemeClr val="bg2">
                    <a:lumMod val="25000"/>
                  </a:schemeClr>
                </a:solidFill>
                <a:latin typeface="Montserrat Light" panose="00000400000000000000" pitchFamily="2" charset="0"/>
              </a:rPr>
              <a:t>Antimicrobial</a:t>
            </a:r>
            <a:r>
              <a:rPr lang="fr-BE" sz="3600" b="1" dirty="0">
                <a:solidFill>
                  <a:schemeClr val="bg2">
                    <a:lumMod val="25000"/>
                  </a:schemeClr>
                </a:solidFill>
                <a:latin typeface="Montserrat Light" panose="00000400000000000000" pitchFamily="2" charset="0"/>
              </a:rPr>
              <a:t> </a:t>
            </a:r>
            <a:r>
              <a:rPr lang="fr-BE" sz="3600" b="1" dirty="0" err="1">
                <a:solidFill>
                  <a:schemeClr val="bg2">
                    <a:lumMod val="25000"/>
                  </a:schemeClr>
                </a:solidFill>
                <a:latin typeface="Montserrat Light" panose="00000400000000000000" pitchFamily="2" charset="0"/>
              </a:rPr>
              <a:t>effect</a:t>
            </a:r>
            <a:r>
              <a:rPr lang="fr-BE" sz="3600" b="1" dirty="0">
                <a:solidFill>
                  <a:schemeClr val="bg2">
                    <a:lumMod val="25000"/>
                  </a:schemeClr>
                </a:solidFill>
                <a:latin typeface="Montserrat Light" panose="00000400000000000000" pitchFamily="2" charset="0"/>
              </a:rPr>
              <a:t> </a:t>
            </a:r>
            <a:r>
              <a:rPr lang="fr-BE" sz="3600" b="1" dirty="0" err="1">
                <a:solidFill>
                  <a:schemeClr val="bg2">
                    <a:lumMod val="25000"/>
                  </a:schemeClr>
                </a:solidFill>
                <a:latin typeface="Montserrat Light" panose="00000400000000000000" pitchFamily="2" charset="0"/>
              </a:rPr>
              <a:t>linked</a:t>
            </a:r>
            <a:r>
              <a:rPr lang="fr-BE" sz="3600" b="1" dirty="0">
                <a:solidFill>
                  <a:schemeClr val="bg2">
                    <a:lumMod val="25000"/>
                  </a:schemeClr>
                </a:solidFill>
                <a:latin typeface="Montserrat Light" panose="00000400000000000000" pitchFamily="2" charset="0"/>
              </a:rPr>
              <a:t> to membrane interactions ?</a:t>
            </a:r>
          </a:p>
          <a:p>
            <a:pPr marL="285750" indent="-285750" algn="just">
              <a:buFont typeface="Wingdings" panose="05000000000000000000" pitchFamily="2" charset="2"/>
              <a:buChar char="è"/>
            </a:pPr>
            <a:r>
              <a:rPr lang="fr-BE" sz="28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  <a:sym typeface="Wingdings" panose="05000000000000000000" pitchFamily="2" charset="2"/>
              </a:rPr>
              <a:t>Are </a:t>
            </a:r>
            <a:r>
              <a:rPr lang="fr-BE" sz="2800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  <a:sym typeface="Wingdings" panose="05000000000000000000" pitchFamily="2" charset="2"/>
              </a:rPr>
              <a:t>there</a:t>
            </a:r>
            <a:r>
              <a:rPr lang="fr-BE" sz="28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  <a:sym typeface="Wingdings" panose="05000000000000000000" pitchFamily="2" charset="2"/>
              </a:rPr>
              <a:t> </a:t>
            </a:r>
            <a:r>
              <a:rPr lang="fr-BE" sz="2800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  <a:sym typeface="Wingdings" panose="05000000000000000000" pitchFamily="2" charset="2"/>
              </a:rPr>
              <a:t>any</a:t>
            </a:r>
            <a:r>
              <a:rPr lang="fr-BE" sz="28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  <a:sym typeface="Wingdings" panose="05000000000000000000" pitchFamily="2" charset="2"/>
              </a:rPr>
              <a:t> interactions </a:t>
            </a:r>
            <a:r>
              <a:rPr lang="fr-BE" sz="2800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  <a:sym typeface="Wingdings" panose="05000000000000000000" pitchFamily="2" charset="2"/>
              </a:rPr>
              <a:t>between</a:t>
            </a:r>
            <a:r>
              <a:rPr lang="fr-BE" sz="28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  <a:sym typeface="Wingdings" panose="05000000000000000000" pitchFamily="2" charset="2"/>
              </a:rPr>
              <a:t> </a:t>
            </a:r>
            <a:r>
              <a:rPr lang="fr-BE" sz="2800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  <a:sym typeface="Wingdings" panose="05000000000000000000" pitchFamily="2" charset="2"/>
              </a:rPr>
              <a:t>pathogen</a:t>
            </a:r>
            <a:r>
              <a:rPr lang="fr-BE" sz="28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  <a:sym typeface="Wingdings" panose="05000000000000000000" pitchFamily="2" charset="2"/>
              </a:rPr>
              <a:t> plasma membrane (PM) </a:t>
            </a:r>
            <a:r>
              <a:rPr lang="fr-BE" sz="2800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  <a:sym typeface="Wingdings" panose="05000000000000000000" pitchFamily="2" charset="2"/>
              </a:rPr>
              <a:t>lipids</a:t>
            </a:r>
            <a:r>
              <a:rPr lang="fr-BE" sz="28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  <a:sym typeface="Wingdings" panose="05000000000000000000" pitchFamily="2" charset="2"/>
              </a:rPr>
              <a:t> and 13-HPO ?</a:t>
            </a:r>
          </a:p>
          <a:p>
            <a:pPr marL="742950" lvl="1" indent="-285750" algn="just">
              <a:buFont typeface="Wingdings" panose="05000000000000000000" pitchFamily="2" charset="2"/>
              <a:buChar char="è"/>
            </a:pPr>
            <a:r>
              <a:rPr lang="fr-BE" sz="2400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  <a:sym typeface="Wingdings" panose="05000000000000000000" pitchFamily="2" charset="2"/>
              </a:rPr>
              <a:t>Lipid</a:t>
            </a:r>
            <a:r>
              <a:rPr lang="fr-BE" sz="24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  <a:sym typeface="Wingdings" panose="05000000000000000000" pitchFamily="2" charset="2"/>
              </a:rPr>
              <a:t> </a:t>
            </a:r>
            <a:r>
              <a:rPr lang="fr-BE" sz="2400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  <a:sym typeface="Wingdings" panose="05000000000000000000" pitchFamily="2" charset="2"/>
              </a:rPr>
              <a:t>specificity</a:t>
            </a:r>
            <a:r>
              <a:rPr lang="fr-BE" sz="24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  <a:sym typeface="Wingdings" panose="05000000000000000000" pitchFamily="2" charset="2"/>
              </a:rPr>
              <a:t> ?</a:t>
            </a:r>
          </a:p>
          <a:p>
            <a:pPr marL="742950" lvl="1" indent="-285750" algn="just">
              <a:buFont typeface="Wingdings" panose="05000000000000000000" pitchFamily="2" charset="2"/>
              <a:buChar char="è"/>
            </a:pPr>
            <a:r>
              <a:rPr lang="fr-BE" sz="24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  <a:sym typeface="Wingdings" panose="05000000000000000000" pitchFamily="2" charset="2"/>
              </a:rPr>
              <a:t>HPOD </a:t>
            </a:r>
            <a:r>
              <a:rPr lang="en-GB" sz="2400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  <a:sym typeface="Wingdings" panose="05000000000000000000" pitchFamily="2" charset="2"/>
              </a:rPr>
              <a:t>behavior</a:t>
            </a:r>
            <a:r>
              <a:rPr lang="fr-BE" sz="24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  <a:sym typeface="Wingdings" panose="05000000000000000000" pitchFamily="2" charset="2"/>
              </a:rPr>
              <a:t> = HPOT ?</a:t>
            </a:r>
            <a:endParaRPr lang="en-GB" sz="2400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Light" panose="00000400000000000000" pitchFamily="2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442E887-ABC8-47A0-A698-08F7B5D52354}"/>
              </a:ext>
            </a:extLst>
          </p:cNvPr>
          <p:cNvSpPr txBox="1"/>
          <p:nvPr/>
        </p:nvSpPr>
        <p:spPr>
          <a:xfrm>
            <a:off x="7385609" y="13497251"/>
            <a:ext cx="5160301" cy="2485787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BE" sz="28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</a:rPr>
              <a:t>HPOD = </a:t>
            </a:r>
            <a:r>
              <a:rPr lang="fr-BE" sz="2800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</a:rPr>
              <a:t>antibacterial</a:t>
            </a:r>
            <a:r>
              <a:rPr lang="fr-BE" sz="28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</a:rPr>
              <a:t> </a:t>
            </a:r>
            <a:r>
              <a:rPr lang="fr-BE" sz="2800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</a:rPr>
              <a:t>effect</a:t>
            </a:r>
            <a:endParaRPr lang="fr-BE" sz="2800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Light" panose="00000400000000000000" pitchFamily="2" charset="0"/>
            </a:endParaRPr>
          </a:p>
          <a:p>
            <a:pPr algn="just"/>
            <a:r>
              <a:rPr lang="fr-BE" sz="28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</a:rPr>
              <a:t>HPOT = </a:t>
            </a:r>
            <a:r>
              <a:rPr lang="fr-BE" sz="2800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</a:rPr>
              <a:t>antifungal</a:t>
            </a:r>
            <a:r>
              <a:rPr lang="fr-BE" sz="28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</a:rPr>
              <a:t> </a:t>
            </a:r>
            <a:r>
              <a:rPr lang="fr-BE" sz="2800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</a:rPr>
              <a:t>effect</a:t>
            </a:r>
            <a:endParaRPr lang="fr-BE" sz="2800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Light" panose="00000400000000000000" pitchFamily="2" charset="0"/>
            </a:endParaRPr>
          </a:p>
          <a:p>
            <a:pPr algn="just"/>
            <a:r>
              <a:rPr lang="fr-BE" sz="2800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</a:rPr>
              <a:t>Defence</a:t>
            </a:r>
            <a:r>
              <a:rPr lang="fr-BE" sz="28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</a:rPr>
              <a:t> </a:t>
            </a:r>
            <a:r>
              <a:rPr lang="fr-BE" sz="2800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</a:rPr>
              <a:t>against</a:t>
            </a:r>
            <a:r>
              <a:rPr lang="fr-BE" sz="28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</a:rPr>
              <a:t> </a:t>
            </a:r>
            <a:r>
              <a:rPr lang="fr-BE" sz="2800" i="1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</a:rPr>
              <a:t>Yarrowia</a:t>
            </a:r>
            <a:r>
              <a:rPr lang="fr-BE" sz="2800" i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</a:rPr>
              <a:t> </a:t>
            </a:r>
            <a:r>
              <a:rPr lang="fr-BE" sz="2800" i="1" dirty="0" err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Light" panose="00000400000000000000" pitchFamily="2" charset="0"/>
              </a:rPr>
              <a:t>lipolytica</a:t>
            </a:r>
            <a:endParaRPr lang="en-GB" sz="2800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Light" panose="00000400000000000000" pitchFamily="2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2FBC555-DB45-4D75-A6DF-16B20E7209ED}"/>
              </a:ext>
            </a:extLst>
          </p:cNvPr>
          <p:cNvSpPr txBox="1"/>
          <p:nvPr/>
        </p:nvSpPr>
        <p:spPr>
          <a:xfrm>
            <a:off x="9177153" y="9846203"/>
            <a:ext cx="29697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200" b="1" dirty="0">
                <a:latin typeface="Montserrat Light" panose="00000400000000000000" pitchFamily="2" charset="0"/>
              </a:rPr>
              <a:t>Fauconnier </a:t>
            </a:r>
            <a:r>
              <a:rPr lang="fr-BE" sz="1200" b="1" i="1" dirty="0">
                <a:latin typeface="Montserrat Light" panose="00000400000000000000" pitchFamily="2" charset="0"/>
              </a:rPr>
              <a:t>et al.</a:t>
            </a:r>
            <a:r>
              <a:rPr lang="fr-BE" sz="1200" b="1" dirty="0">
                <a:latin typeface="Montserrat Light" panose="00000400000000000000" pitchFamily="2" charset="0"/>
              </a:rPr>
              <a:t> 2008</a:t>
            </a:r>
            <a:endParaRPr lang="en-GB" sz="1200" b="1" dirty="0">
              <a:latin typeface="Montserrat Light" panose="00000400000000000000" pitchFamily="2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3C8CB7F-1A7F-447E-9EC2-979EF53788B3}"/>
              </a:ext>
            </a:extLst>
          </p:cNvPr>
          <p:cNvSpPr txBox="1"/>
          <p:nvPr/>
        </p:nvSpPr>
        <p:spPr>
          <a:xfrm>
            <a:off x="12067751" y="26138465"/>
            <a:ext cx="5160301" cy="646986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sz="3200" b="1" u="sng" dirty="0" err="1">
                <a:ln w="0"/>
                <a:solidFill>
                  <a:schemeClr val="tx1"/>
                </a:solidFill>
                <a:latin typeface="Montserrat Light" panose="00000400000000000000" pitchFamily="2" charset="0"/>
              </a:rPr>
              <a:t>Antibacterial</a:t>
            </a:r>
            <a:r>
              <a:rPr lang="fr-BE" sz="3200" b="1" u="sng" dirty="0">
                <a:ln w="0"/>
                <a:solidFill>
                  <a:schemeClr val="tx1"/>
                </a:solidFill>
                <a:latin typeface="Montserrat Light" panose="00000400000000000000" pitchFamily="2" charset="0"/>
              </a:rPr>
              <a:t> </a:t>
            </a:r>
            <a:r>
              <a:rPr lang="fr-BE" sz="3200" b="1" u="sng" dirty="0" err="1">
                <a:ln w="0"/>
                <a:solidFill>
                  <a:schemeClr val="tx1"/>
                </a:solidFill>
                <a:latin typeface="Montserrat Light" panose="00000400000000000000" pitchFamily="2" charset="0"/>
              </a:rPr>
              <a:t>properties</a:t>
            </a:r>
            <a:endParaRPr lang="en-GB" sz="2800" b="1" u="sng" dirty="0">
              <a:ln w="0"/>
              <a:solidFill>
                <a:schemeClr val="tx1"/>
              </a:solidFill>
              <a:latin typeface="Montserrat Light" panose="00000400000000000000" pitchFamily="2" charset="0"/>
            </a:endParaRPr>
          </a:p>
        </p:txBody>
      </p:sp>
      <p:pic>
        <p:nvPicPr>
          <p:cNvPr id="63" name="Image 12">
            <a:extLst>
              <a:ext uri="{FF2B5EF4-FFF2-40B4-BE49-F238E27FC236}">
                <a16:creationId xmlns:a16="http://schemas.microsoft.com/office/drawing/2014/main" id="{073E5370-EB8C-40B1-A03F-204EEC2E5A44}"/>
              </a:ext>
            </a:extLst>
          </p:cNvPr>
          <p:cNvPicPr/>
          <p:nvPr/>
        </p:nvPicPr>
        <p:blipFill rotWithShape="1">
          <a:blip r:embed="rId15">
            <a:clrChange>
              <a:clrFrom>
                <a:srgbClr val="C6896F"/>
              </a:clrFrom>
              <a:clrTo>
                <a:srgbClr val="C6896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938" t="14012" b="13326"/>
          <a:stretch/>
        </p:blipFill>
        <p:spPr bwMode="auto">
          <a:xfrm>
            <a:off x="13973634" y="32572751"/>
            <a:ext cx="2048256" cy="225829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A96BA4BA-745D-4BF2-9556-9005CC41593B}"/>
              </a:ext>
            </a:extLst>
          </p:cNvPr>
          <p:cNvSpPr txBox="1"/>
          <p:nvPr/>
        </p:nvSpPr>
        <p:spPr>
          <a:xfrm>
            <a:off x="2159434" y="28050155"/>
            <a:ext cx="27312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600" dirty="0">
                <a:latin typeface="Arial Narrow" panose="020B0606020202030204" pitchFamily="34" charset="0"/>
              </a:rPr>
              <a:t>= POPE:POPG:CL (60:21:11) </a:t>
            </a:r>
            <a:r>
              <a:rPr lang="fr-BE" sz="3600" dirty="0">
                <a:latin typeface="Arial Narrow" panose="020B0606020202030204" pitchFamily="34" charset="0"/>
                <a:sym typeface="Wingdings" panose="05000000000000000000" pitchFamily="2" charset="2"/>
              </a:rPr>
              <a:t> </a:t>
            </a:r>
            <a:r>
              <a:rPr lang="fr-BE" sz="3600" dirty="0" err="1">
                <a:latin typeface="Arial Narrow" panose="020B0606020202030204" pitchFamily="34" charset="0"/>
                <a:sym typeface="Wingdings" panose="05000000000000000000" pitchFamily="2" charset="2"/>
              </a:rPr>
              <a:t>mimick</a:t>
            </a:r>
            <a:r>
              <a:rPr lang="fr-BE" sz="3600" dirty="0">
                <a:latin typeface="Arial Narrow" panose="020B0606020202030204" pitchFamily="34" charset="0"/>
                <a:sym typeface="Wingdings" panose="05000000000000000000" pitchFamily="2" charset="2"/>
              </a:rPr>
              <a:t> the </a:t>
            </a:r>
            <a:r>
              <a:rPr lang="fr-BE" sz="3600" dirty="0" err="1">
                <a:latin typeface="Arial Narrow" panose="020B0606020202030204" pitchFamily="34" charset="0"/>
                <a:sym typeface="Wingdings" panose="05000000000000000000" pitchFamily="2" charset="2"/>
              </a:rPr>
              <a:t>inner</a:t>
            </a:r>
            <a:r>
              <a:rPr lang="fr-BE" sz="3600" dirty="0">
                <a:latin typeface="Arial Narrow" panose="020B0606020202030204" pitchFamily="34" charset="0"/>
                <a:sym typeface="Wingdings" panose="05000000000000000000" pitchFamily="2" charset="2"/>
              </a:rPr>
              <a:t> membrane of </a:t>
            </a:r>
            <a:r>
              <a:rPr lang="fr-BE" sz="3600" i="1" dirty="0">
                <a:latin typeface="Arial Narrow" panose="020B0606020202030204" pitchFamily="34" charset="0"/>
                <a:sym typeface="Wingdings" panose="05000000000000000000" pitchFamily="2" charset="2"/>
              </a:rPr>
              <a:t>Pseudomonas </a:t>
            </a:r>
            <a:r>
              <a:rPr lang="fr-BE" sz="3600" dirty="0">
                <a:latin typeface="Arial Narrow" panose="020B0606020202030204" pitchFamily="34" charset="0"/>
                <a:sym typeface="Wingdings" panose="05000000000000000000" pitchFamily="2" charset="2"/>
              </a:rPr>
              <a:t>sp.</a:t>
            </a:r>
            <a:r>
              <a:rPr lang="fr-BE" sz="3200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fr-BE" sz="2000" dirty="0">
                <a:latin typeface="Arial Narrow" panose="020B0606020202030204" pitchFamily="34" charset="0"/>
                <a:sym typeface="Wingdings" panose="05000000000000000000" pitchFamily="2" charset="2"/>
              </a:rPr>
              <a:t>(Epand </a:t>
            </a:r>
            <a:r>
              <a:rPr lang="fr-BE" sz="2000" i="1" dirty="0">
                <a:latin typeface="Arial Narrow" panose="020B0606020202030204" pitchFamily="34" charset="0"/>
                <a:sym typeface="Wingdings" panose="05000000000000000000" pitchFamily="2" charset="2"/>
              </a:rPr>
              <a:t>et al. </a:t>
            </a:r>
            <a:r>
              <a:rPr lang="fr-BE" sz="2000" dirty="0">
                <a:latin typeface="Arial Narrow" panose="020B0606020202030204" pitchFamily="34" charset="0"/>
                <a:sym typeface="Wingdings" panose="05000000000000000000" pitchFamily="2" charset="2"/>
              </a:rPr>
              <a:t>2007)</a:t>
            </a:r>
          </a:p>
          <a:p>
            <a:endParaRPr lang="en-GB" sz="4800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389401D9-E0C9-4D5E-A293-9F4206BD6BC9}"/>
              </a:ext>
            </a:extLst>
          </p:cNvPr>
          <p:cNvSpPr/>
          <p:nvPr/>
        </p:nvSpPr>
        <p:spPr>
          <a:xfrm>
            <a:off x="1370132" y="18527215"/>
            <a:ext cx="27698541" cy="646331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en-GB" sz="3600" kern="1400" spc="-50" dirty="0">
                <a:solidFill>
                  <a:schemeClr val="bg1"/>
                </a:solidFill>
                <a:effectLst/>
                <a:latin typeface="Montserrat" panose="000008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Bioci</a:t>
            </a:r>
            <a:r>
              <a:rPr lang="en-GB" sz="3600" kern="1400" spc="-50" dirty="0">
                <a:solidFill>
                  <a:schemeClr val="bg1"/>
                </a:solidFill>
                <a:latin typeface="Montserrat" panose="000008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 assays</a:t>
            </a:r>
            <a:endParaRPr lang="en-GB" sz="2800" kern="1400" spc="-50" dirty="0">
              <a:solidFill>
                <a:schemeClr val="bg1"/>
              </a:solidFill>
              <a:effectLst/>
              <a:latin typeface="Montserrat" panose="000008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Star: 8 Points 60">
            <a:extLst>
              <a:ext uri="{FF2B5EF4-FFF2-40B4-BE49-F238E27FC236}">
                <a16:creationId xmlns:a16="http://schemas.microsoft.com/office/drawing/2014/main" id="{3A5E62A9-C2F1-40AC-8818-91F686F3A49F}"/>
              </a:ext>
            </a:extLst>
          </p:cNvPr>
          <p:cNvSpPr/>
          <p:nvPr/>
        </p:nvSpPr>
        <p:spPr>
          <a:xfrm>
            <a:off x="4016" y="18231656"/>
            <a:ext cx="1651826" cy="1807580"/>
          </a:xfrm>
          <a:prstGeom prst="star8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1</a:t>
            </a:r>
            <a:endParaRPr lang="en-GB" sz="11500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194EF57B-32A4-487E-940F-B7B6E43ACA28}"/>
              </a:ext>
            </a:extLst>
          </p:cNvPr>
          <p:cNvSpPr/>
          <p:nvPr/>
        </p:nvSpPr>
        <p:spPr>
          <a:xfrm>
            <a:off x="1370132" y="27267417"/>
            <a:ext cx="27698541" cy="646331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en-GB" sz="3600" b="1" kern="1400" spc="-50" dirty="0">
                <a:solidFill>
                  <a:schemeClr val="bg1"/>
                </a:solidFill>
                <a:effectLst/>
                <a:latin typeface="Montserrat" panose="000008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Biophysical</a:t>
            </a:r>
            <a:r>
              <a:rPr lang="en-GB" sz="3600" kern="1400" spc="-50" dirty="0">
                <a:solidFill>
                  <a:schemeClr val="bg1"/>
                </a:solidFill>
                <a:effectLst/>
                <a:latin typeface="Montserrat" panose="000008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approaches</a:t>
            </a:r>
            <a:endParaRPr lang="en-GB" sz="2800" kern="1400" spc="-50" dirty="0">
              <a:solidFill>
                <a:schemeClr val="bg1"/>
              </a:solidFill>
              <a:effectLst/>
              <a:latin typeface="Montserrat" panose="000008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Star: 8 Points 61">
            <a:extLst>
              <a:ext uri="{FF2B5EF4-FFF2-40B4-BE49-F238E27FC236}">
                <a16:creationId xmlns:a16="http://schemas.microsoft.com/office/drawing/2014/main" id="{DA6C98A1-4CFA-4ABC-8467-89181BCF0025}"/>
              </a:ext>
            </a:extLst>
          </p:cNvPr>
          <p:cNvSpPr/>
          <p:nvPr/>
        </p:nvSpPr>
        <p:spPr>
          <a:xfrm>
            <a:off x="1003" y="26998719"/>
            <a:ext cx="1651826" cy="1807580"/>
          </a:xfrm>
          <a:prstGeom prst="star8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2</a:t>
            </a:r>
            <a:endParaRPr lang="en-GB" sz="11500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5CB00714-6120-4AC9-A761-2EA166DB051F}"/>
              </a:ext>
            </a:extLst>
          </p:cNvPr>
          <p:cNvSpPr/>
          <p:nvPr/>
        </p:nvSpPr>
        <p:spPr>
          <a:xfrm>
            <a:off x="4091492" y="3455696"/>
            <a:ext cx="22092226" cy="3375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90170" algn="ctr">
              <a:lnSpc>
                <a:spcPct val="110000"/>
              </a:lnSpc>
              <a:spcBef>
                <a:spcPts val="200"/>
              </a:spcBef>
              <a:spcAft>
                <a:spcPts val="100"/>
              </a:spcAft>
            </a:pPr>
            <a:r>
              <a:rPr lang="fr-FR" sz="3200" b="1" kern="1400" dirty="0">
                <a:latin typeface="Montserrat Light" panose="000004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Estelle DEBOEVER</a:t>
            </a:r>
            <a:r>
              <a:rPr lang="fr-FR" sz="3200" b="1" kern="1400" baseline="30000" dirty="0">
                <a:latin typeface="Montserrat Light" panose="000004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1,2</a:t>
            </a:r>
            <a:r>
              <a:rPr lang="fr-FR" sz="3200" kern="1400" dirty="0">
                <a:latin typeface="Montserrat Light" panose="000004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Magali </a:t>
            </a:r>
            <a:r>
              <a:rPr lang="fr-FR" sz="3200" kern="1400" cap="small" dirty="0">
                <a:latin typeface="Montserrat Light" panose="000004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Deleu</a:t>
            </a:r>
            <a:r>
              <a:rPr lang="fr-FR" sz="3200" kern="1400" baseline="30000" dirty="0">
                <a:latin typeface="Montserrat Light" panose="000004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3200" kern="1400" dirty="0">
                <a:latin typeface="Montserrat Light" panose="000004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Laurence </a:t>
            </a:r>
            <a:r>
              <a:rPr lang="fr-FR" sz="3200" kern="1400" cap="small" dirty="0">
                <a:latin typeface="Montserrat Light" panose="000004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Lins</a:t>
            </a:r>
            <a:r>
              <a:rPr lang="fr-FR" sz="3200" kern="1400" baseline="30000" dirty="0">
                <a:latin typeface="Montserrat Light" panose="000004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3200" kern="1400" dirty="0">
                <a:latin typeface="Montserrat Light" panose="000004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Marie-Laure </a:t>
            </a:r>
            <a:r>
              <a:rPr lang="fr-FR" sz="3200" kern="1400" cap="small" dirty="0">
                <a:latin typeface="Montserrat Light" panose="000004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Fauconnier </a:t>
            </a:r>
            <a:r>
              <a:rPr lang="fr-FR" sz="3200" kern="1400" baseline="30000" dirty="0">
                <a:latin typeface="Montserrat Light" panose="000004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GB" sz="3200" kern="1400" dirty="0">
              <a:latin typeface="Montserrat Light" panose="00000400000000000000" pitchFamily="2" charset="0"/>
              <a:ea typeface="Times New Roman" panose="02020603050405020304" pitchFamily="18" charset="0"/>
            </a:endParaRPr>
          </a:p>
          <a:p>
            <a:pPr indent="-90170" algn="ctr">
              <a:lnSpc>
                <a:spcPct val="110000"/>
              </a:lnSpc>
              <a:spcBef>
                <a:spcPts val="200"/>
              </a:spcBef>
              <a:spcAft>
                <a:spcPts val="100"/>
              </a:spcAft>
            </a:pPr>
            <a:r>
              <a:rPr lang="fr-FR" sz="2800" kern="1400" dirty="0">
                <a:latin typeface="Montserrat Light" panose="000004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2800" kern="1400" dirty="0">
              <a:latin typeface="Montserrat Light" panose="00000400000000000000" pitchFamily="2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BE" sz="2400" baseline="30000" dirty="0">
                <a:latin typeface="Montserrat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fr-BE" sz="2400" dirty="0">
                <a:latin typeface="Montserrat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Laboratoire de Chimie Générale et Organique, Gembloux Agro-Bio Tech, Université de Liège, 2, Passage des Déportés, B-5030 Gembloux, Belgique </a:t>
            </a:r>
            <a:endParaRPr lang="en-GB" sz="2400" dirty="0">
              <a:latin typeface="Montserrat Light" panose="000004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BE" sz="2400" dirty="0">
                <a:latin typeface="Montserrat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² Laboratoire de Biophysique Moléculaire aux Interfaces, Gembloux Agro-Bio Tech, Université de Liège, 2, Passage des Déportés, B-5030 Gembloux, Belgique</a:t>
            </a:r>
          </a:p>
          <a:p>
            <a:pPr algn="ctr">
              <a:spcAft>
                <a:spcPts val="0"/>
              </a:spcAft>
            </a:pPr>
            <a:endParaRPr lang="fr-BE" sz="2400" dirty="0">
              <a:latin typeface="Montserrat Light" panose="000004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BE" sz="2400" b="1" dirty="0">
                <a:solidFill>
                  <a:schemeClr val="accent1"/>
                </a:solidFill>
                <a:latin typeface="Montserrat Light" panose="000004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estelle.deboever@doct.uliege.be</a:t>
            </a:r>
            <a:endParaRPr lang="en-GB" sz="2400" b="1" dirty="0">
              <a:solidFill>
                <a:schemeClr val="accent1"/>
              </a:solidFill>
              <a:latin typeface="Montserrat Light" panose="000004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D0720C6F-5C20-47B6-B4AE-7C468C01BA41}"/>
              </a:ext>
            </a:extLst>
          </p:cNvPr>
          <p:cNvSpPr txBox="1"/>
          <p:nvPr/>
        </p:nvSpPr>
        <p:spPr>
          <a:xfrm>
            <a:off x="13857347" y="35105416"/>
            <a:ext cx="25605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Montserrat Light" panose="00000400000000000000" pitchFamily="2" charset="0"/>
              </a:rPr>
              <a:t>Liposomes = lipid bilayer</a:t>
            </a:r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1A3B8A8E-3885-4CA1-BB7F-5546873F03A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3033825" y="29665994"/>
            <a:ext cx="4086225" cy="1381125"/>
          </a:xfrm>
          <a:prstGeom prst="rect">
            <a:avLst/>
          </a:prstGeom>
        </p:spPr>
      </p:pic>
      <p:sp>
        <p:nvSpPr>
          <p:cNvPr id="74" name="TextBox 73">
            <a:extLst>
              <a:ext uri="{FF2B5EF4-FFF2-40B4-BE49-F238E27FC236}">
                <a16:creationId xmlns:a16="http://schemas.microsoft.com/office/drawing/2014/main" id="{4638A6A0-A023-471B-AD5A-4288E5E1474D}"/>
              </a:ext>
            </a:extLst>
          </p:cNvPr>
          <p:cNvSpPr txBox="1"/>
          <p:nvPr/>
        </p:nvSpPr>
        <p:spPr>
          <a:xfrm>
            <a:off x="13717504" y="31241750"/>
            <a:ext cx="25605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Montserrat Light" panose="00000400000000000000" pitchFamily="2" charset="0"/>
              </a:rPr>
              <a:t>Lipid monolayer</a:t>
            </a: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4FAB30FA-7262-4F8F-90F3-E245357C8980}"/>
              </a:ext>
            </a:extLst>
          </p:cNvPr>
          <p:cNvCxnSpPr/>
          <p:nvPr/>
        </p:nvCxnSpPr>
        <p:spPr>
          <a:xfrm flipH="1">
            <a:off x="12590796" y="31657248"/>
            <a:ext cx="1266551" cy="78273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7" name="Arrow: Right 76">
            <a:extLst>
              <a:ext uri="{FF2B5EF4-FFF2-40B4-BE49-F238E27FC236}">
                <a16:creationId xmlns:a16="http://schemas.microsoft.com/office/drawing/2014/main" id="{BEEDF6F1-A498-45F8-ABD0-30B0C73C893D}"/>
              </a:ext>
            </a:extLst>
          </p:cNvPr>
          <p:cNvSpPr/>
          <p:nvPr/>
        </p:nvSpPr>
        <p:spPr>
          <a:xfrm>
            <a:off x="9824322" y="26216954"/>
            <a:ext cx="1189922" cy="572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52A85C68-E5FD-464C-8DA2-652B68FB9015}"/>
              </a:ext>
            </a:extLst>
          </p:cNvPr>
          <p:cNvSpPr/>
          <p:nvPr/>
        </p:nvSpPr>
        <p:spPr>
          <a:xfrm>
            <a:off x="1370131" y="29207214"/>
            <a:ext cx="11572379" cy="60914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7D80F7DF-15AB-4E6A-A1CF-B6CAB9F2EBDC}"/>
              </a:ext>
            </a:extLst>
          </p:cNvPr>
          <p:cNvSpPr txBox="1"/>
          <p:nvPr/>
        </p:nvSpPr>
        <p:spPr>
          <a:xfrm>
            <a:off x="791829" y="34706768"/>
            <a:ext cx="5160301" cy="578882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n w="0"/>
                <a:solidFill>
                  <a:schemeClr val="tx1"/>
                </a:solidFill>
                <a:latin typeface="Montserrat Light" panose="00000400000000000000" pitchFamily="2" charset="0"/>
              </a:rPr>
              <a:t>Langmuir through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79EEB467-0485-4564-88DC-1063A3B156EC}"/>
              </a:ext>
            </a:extLst>
          </p:cNvPr>
          <p:cNvSpPr/>
          <p:nvPr/>
        </p:nvSpPr>
        <p:spPr>
          <a:xfrm>
            <a:off x="1381692" y="35643662"/>
            <a:ext cx="11572379" cy="63812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CD91C3-BE47-408C-B1BC-5E6B04B8DF3E}"/>
              </a:ext>
            </a:extLst>
          </p:cNvPr>
          <p:cNvSpPr txBox="1"/>
          <p:nvPr/>
        </p:nvSpPr>
        <p:spPr>
          <a:xfrm>
            <a:off x="7468367" y="34557001"/>
            <a:ext cx="5160301" cy="646986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sz="3200" b="1" u="sng" dirty="0">
                <a:ln w="0"/>
                <a:solidFill>
                  <a:schemeClr val="tx1"/>
                </a:solidFill>
                <a:latin typeface="Montserrat Light" panose="00000400000000000000" pitchFamily="2" charset="0"/>
              </a:rPr>
              <a:t>Strong </a:t>
            </a:r>
            <a:r>
              <a:rPr lang="fr-BE" sz="3200" b="1" u="sng" dirty="0" err="1">
                <a:ln w="0"/>
                <a:solidFill>
                  <a:schemeClr val="tx1"/>
                </a:solidFill>
                <a:latin typeface="Montserrat Light" panose="00000400000000000000" pitchFamily="2" charset="0"/>
              </a:rPr>
              <a:t>affinity</a:t>
            </a:r>
            <a:endParaRPr lang="en-GB" sz="2800" b="1" u="sng" dirty="0">
              <a:ln w="0"/>
              <a:solidFill>
                <a:schemeClr val="tx1"/>
              </a:solidFill>
              <a:latin typeface="Montserrat Light" panose="00000400000000000000" pitchFamily="2" charset="0"/>
            </a:endParaRPr>
          </a:p>
        </p:txBody>
      </p:sp>
      <p:sp>
        <p:nvSpPr>
          <p:cNvPr id="82" name="Arrow: Right 81">
            <a:extLst>
              <a:ext uri="{FF2B5EF4-FFF2-40B4-BE49-F238E27FC236}">
                <a16:creationId xmlns:a16="http://schemas.microsoft.com/office/drawing/2014/main" id="{F17E59A5-0111-45ED-82F9-35E307988BBB}"/>
              </a:ext>
            </a:extLst>
          </p:cNvPr>
          <p:cNvSpPr/>
          <p:nvPr/>
        </p:nvSpPr>
        <p:spPr>
          <a:xfrm>
            <a:off x="7189230" y="34634695"/>
            <a:ext cx="1189922" cy="572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15061098-5ED1-4265-A31D-C9BA3D700CDB}"/>
              </a:ext>
            </a:extLst>
          </p:cNvPr>
          <p:cNvSpPr txBox="1"/>
          <p:nvPr/>
        </p:nvSpPr>
        <p:spPr>
          <a:xfrm>
            <a:off x="826916" y="41421876"/>
            <a:ext cx="5160301" cy="578882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n w="0"/>
                <a:solidFill>
                  <a:schemeClr val="tx1"/>
                </a:solidFill>
                <a:latin typeface="Montserrat Light" panose="00000400000000000000" pitchFamily="2" charset="0"/>
              </a:rPr>
              <a:t>Laurdan Polarization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F012AD1-B6A7-4C49-8D61-83EE53E69F9C}"/>
              </a:ext>
            </a:extLst>
          </p:cNvPr>
          <p:cNvSpPr/>
          <p:nvPr/>
        </p:nvSpPr>
        <p:spPr>
          <a:xfrm>
            <a:off x="17090796" y="29205996"/>
            <a:ext cx="12392588" cy="84530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D3ECE029-605A-441D-AD8D-66F443AF4CB7}"/>
              </a:ext>
            </a:extLst>
          </p:cNvPr>
          <p:cNvSpPr txBox="1"/>
          <p:nvPr/>
        </p:nvSpPr>
        <p:spPr>
          <a:xfrm>
            <a:off x="16601747" y="36993569"/>
            <a:ext cx="7031576" cy="578882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n w="0"/>
                <a:solidFill>
                  <a:schemeClr val="tx1"/>
                </a:solidFill>
                <a:latin typeface="Montserrat Light" panose="00000400000000000000" pitchFamily="2" charset="0"/>
              </a:rPr>
              <a:t>Isothermal Titration Calorimetry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F0EAD07B-4021-48A1-AF5F-C51F56B03C01}"/>
              </a:ext>
            </a:extLst>
          </p:cNvPr>
          <p:cNvSpPr txBox="1"/>
          <p:nvPr/>
        </p:nvSpPr>
        <p:spPr>
          <a:xfrm>
            <a:off x="24443244" y="36838905"/>
            <a:ext cx="5160301" cy="646986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sz="3200" b="1" u="sng" dirty="0">
                <a:ln w="0"/>
                <a:solidFill>
                  <a:schemeClr val="tx1"/>
                </a:solidFill>
                <a:latin typeface="Montserrat Light" panose="00000400000000000000" pitchFamily="2" charset="0"/>
              </a:rPr>
              <a:t>13-HPOD &gt;&gt; 13-HPOT</a:t>
            </a:r>
            <a:endParaRPr lang="en-GB" sz="2800" b="1" u="sng" dirty="0">
              <a:ln w="0"/>
              <a:solidFill>
                <a:schemeClr val="tx1"/>
              </a:solidFill>
              <a:latin typeface="Montserrat Light" panose="00000400000000000000" pitchFamily="2" charset="0"/>
            </a:endParaRPr>
          </a:p>
        </p:txBody>
      </p:sp>
      <p:sp>
        <p:nvSpPr>
          <p:cNvPr id="87" name="Arrow: Right 86">
            <a:extLst>
              <a:ext uri="{FF2B5EF4-FFF2-40B4-BE49-F238E27FC236}">
                <a16:creationId xmlns:a16="http://schemas.microsoft.com/office/drawing/2014/main" id="{8F20BECA-BA26-4A73-B01E-6179F5ED68F5}"/>
              </a:ext>
            </a:extLst>
          </p:cNvPr>
          <p:cNvSpPr/>
          <p:nvPr/>
        </p:nvSpPr>
        <p:spPr>
          <a:xfrm>
            <a:off x="23624916" y="36913266"/>
            <a:ext cx="1189922" cy="572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6035263A-F7D5-4D88-9836-076F977E35ED}"/>
              </a:ext>
            </a:extLst>
          </p:cNvPr>
          <p:cNvSpPr txBox="1"/>
          <p:nvPr/>
        </p:nvSpPr>
        <p:spPr>
          <a:xfrm>
            <a:off x="8041894" y="41339804"/>
            <a:ext cx="5160301" cy="646986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sz="3200" b="1" u="sng" dirty="0">
                <a:ln w="0"/>
                <a:solidFill>
                  <a:schemeClr val="tx1"/>
                </a:solidFill>
                <a:latin typeface="Montserrat Light" panose="00000400000000000000" pitchFamily="2" charset="0"/>
              </a:rPr>
              <a:t>13-HPOD &gt;&gt; 13-HPOT</a:t>
            </a:r>
            <a:endParaRPr lang="en-GB" sz="2800" b="1" u="sng" dirty="0">
              <a:ln w="0"/>
              <a:solidFill>
                <a:schemeClr val="tx1"/>
              </a:solidFill>
              <a:latin typeface="Montserrat Light" panose="00000400000000000000" pitchFamily="2" charset="0"/>
            </a:endParaRPr>
          </a:p>
        </p:txBody>
      </p:sp>
      <p:sp>
        <p:nvSpPr>
          <p:cNvPr id="89" name="Arrow: Right 88">
            <a:extLst>
              <a:ext uri="{FF2B5EF4-FFF2-40B4-BE49-F238E27FC236}">
                <a16:creationId xmlns:a16="http://schemas.microsoft.com/office/drawing/2014/main" id="{73DB146C-3C81-4BA7-886C-9DCBEC5E4954}"/>
              </a:ext>
            </a:extLst>
          </p:cNvPr>
          <p:cNvSpPr/>
          <p:nvPr/>
        </p:nvSpPr>
        <p:spPr>
          <a:xfrm>
            <a:off x="7223566" y="41414165"/>
            <a:ext cx="1189922" cy="572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0B6AA79E-3722-4E4F-972F-F562DF591A9B}"/>
              </a:ext>
            </a:extLst>
          </p:cNvPr>
          <p:cNvCxnSpPr/>
          <p:nvPr/>
        </p:nvCxnSpPr>
        <p:spPr>
          <a:xfrm flipH="1">
            <a:off x="12628668" y="35802234"/>
            <a:ext cx="1266551" cy="78273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E9E90938-BF14-4BE6-8F04-1AF90BD9F0BC}"/>
              </a:ext>
            </a:extLst>
          </p:cNvPr>
          <p:cNvCxnSpPr>
            <a:cxnSpLocks/>
          </p:cNvCxnSpPr>
          <p:nvPr/>
        </p:nvCxnSpPr>
        <p:spPr>
          <a:xfrm>
            <a:off x="16361075" y="34213593"/>
            <a:ext cx="1266551" cy="78273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Rectangle 91">
            <a:extLst>
              <a:ext uri="{FF2B5EF4-FFF2-40B4-BE49-F238E27FC236}">
                <a16:creationId xmlns:a16="http://schemas.microsoft.com/office/drawing/2014/main" id="{10CBC5E4-61B2-4ABA-BD4A-76E3C7F0AFCC}"/>
              </a:ext>
            </a:extLst>
          </p:cNvPr>
          <p:cNvSpPr/>
          <p:nvPr/>
        </p:nvSpPr>
        <p:spPr>
          <a:xfrm>
            <a:off x="15605759" y="38078837"/>
            <a:ext cx="13842537" cy="3921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bg1"/>
                </a:solidFill>
                <a:latin typeface="Montserrat" panose="00000800000000000000" pitchFamily="2" charset="0"/>
              </a:rPr>
              <a:t>? Outstanding Questions ?</a:t>
            </a:r>
          </a:p>
          <a:p>
            <a:pPr algn="ctr"/>
            <a:endParaRPr lang="en-GB" sz="3200" dirty="0">
              <a:solidFill>
                <a:schemeClr val="bg1"/>
              </a:solidFill>
              <a:latin typeface="Montserrat" panose="00000800000000000000" pitchFamily="2" charset="0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Montserrat Light" panose="00000400000000000000" pitchFamily="2" charset="0"/>
              </a:rPr>
              <a:t>Do HPOs have the same antimicrobial effect in planta?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Montserrat Light" panose="00000400000000000000" pitchFamily="2" charset="0"/>
              </a:rPr>
              <a:t>Are HPOs involved in innate immunity, thus elicitors?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Montserrat Light" panose="00000400000000000000" pitchFamily="2" charset="0"/>
              </a:rPr>
              <a:t>Why are certain HPOs more efficient than others?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Montserrat Light" panose="00000400000000000000" pitchFamily="2" charset="0"/>
              </a:rPr>
              <a:t>Why HPOs attack the pathogen and not the plant?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dirty="0">
              <a:solidFill>
                <a:schemeClr val="bg1"/>
              </a:solidFill>
              <a:latin typeface="Montserrat Light" panose="00000400000000000000" pitchFamily="2" charset="0"/>
            </a:endParaRPr>
          </a:p>
        </p:txBody>
      </p:sp>
      <p:sp>
        <p:nvSpPr>
          <p:cNvPr id="66" name="Arrow: Right 65">
            <a:extLst>
              <a:ext uri="{FF2B5EF4-FFF2-40B4-BE49-F238E27FC236}">
                <a16:creationId xmlns:a16="http://schemas.microsoft.com/office/drawing/2014/main" id="{511E74F9-B62F-4AFC-89D5-3F2EC2A502F5}"/>
              </a:ext>
            </a:extLst>
          </p:cNvPr>
          <p:cNvSpPr/>
          <p:nvPr/>
        </p:nvSpPr>
        <p:spPr>
          <a:xfrm>
            <a:off x="17872151" y="26178608"/>
            <a:ext cx="1189922" cy="572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D53D208E-5AAC-4584-86D9-792A0E3397C7}"/>
              </a:ext>
            </a:extLst>
          </p:cNvPr>
          <p:cNvSpPr txBox="1"/>
          <p:nvPr/>
        </p:nvSpPr>
        <p:spPr>
          <a:xfrm>
            <a:off x="19591428" y="26138465"/>
            <a:ext cx="7544790" cy="646986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sz="3200" b="1" u="sng" dirty="0">
                <a:ln w="0"/>
                <a:solidFill>
                  <a:schemeClr val="tx1"/>
                </a:solidFill>
                <a:latin typeface="Montserrat Light" panose="00000400000000000000" pitchFamily="2" charset="0"/>
              </a:rPr>
              <a:t>Tests on </a:t>
            </a:r>
            <a:r>
              <a:rPr lang="fr-BE" sz="3200" b="1" u="sng" dirty="0" err="1">
                <a:ln w="0"/>
                <a:solidFill>
                  <a:schemeClr val="tx1"/>
                </a:solidFill>
                <a:latin typeface="Montserrat Light" panose="00000400000000000000" pitchFamily="2" charset="0"/>
              </a:rPr>
              <a:t>infected</a:t>
            </a:r>
            <a:r>
              <a:rPr lang="fr-BE" sz="3200" b="1" u="sng" dirty="0">
                <a:ln w="0"/>
                <a:solidFill>
                  <a:schemeClr val="tx1"/>
                </a:solidFill>
                <a:latin typeface="Montserrat Light" panose="00000400000000000000" pitchFamily="2" charset="0"/>
              </a:rPr>
              <a:t> plants in </a:t>
            </a:r>
            <a:r>
              <a:rPr lang="fr-BE" sz="3200" b="1" u="sng" dirty="0" err="1">
                <a:ln w="0"/>
                <a:solidFill>
                  <a:schemeClr val="tx1"/>
                </a:solidFill>
                <a:latin typeface="Montserrat Light" panose="00000400000000000000" pitchFamily="2" charset="0"/>
              </a:rPr>
              <a:t>progress</a:t>
            </a:r>
            <a:endParaRPr lang="en-GB" sz="2800" b="1" u="sng" dirty="0">
              <a:ln w="0"/>
              <a:solidFill>
                <a:schemeClr val="tx1"/>
              </a:solidFill>
              <a:latin typeface="Montserrat Light" panose="00000400000000000000" pitchFamily="2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8D528BE-8DA3-4C49-806E-EB39AF5BE134}"/>
              </a:ext>
            </a:extLst>
          </p:cNvPr>
          <p:cNvSpPr txBox="1"/>
          <p:nvPr/>
        </p:nvSpPr>
        <p:spPr>
          <a:xfrm>
            <a:off x="4071095" y="26138465"/>
            <a:ext cx="5160301" cy="646986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sz="3200" b="1" u="sng" dirty="0">
                <a:ln w="0"/>
                <a:solidFill>
                  <a:schemeClr val="tx1"/>
                </a:solidFill>
                <a:latin typeface="Montserrat Light" panose="00000400000000000000" pitchFamily="2" charset="0"/>
              </a:rPr>
              <a:t>Strong dose </a:t>
            </a:r>
            <a:r>
              <a:rPr lang="fr-BE" sz="3200" b="1" u="sng" dirty="0" err="1">
                <a:ln w="0"/>
                <a:solidFill>
                  <a:schemeClr val="tx1"/>
                </a:solidFill>
                <a:latin typeface="Montserrat Light" panose="00000400000000000000" pitchFamily="2" charset="0"/>
              </a:rPr>
              <a:t>effect</a:t>
            </a:r>
            <a:endParaRPr lang="en-GB" sz="2800" b="1" u="sng" dirty="0">
              <a:ln w="0"/>
              <a:solidFill>
                <a:schemeClr val="tx1"/>
              </a:solidFill>
              <a:latin typeface="Montserrat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1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8" grpId="0" animBg="1"/>
      <p:bldP spid="52" grpId="0" animBg="1"/>
      <p:bldP spid="53" grpId="0" animBg="1"/>
      <p:bldP spid="59" grpId="0" animBg="1"/>
      <p:bldP spid="79" grpId="0"/>
      <p:bldP spid="81" grpId="0" animBg="1"/>
      <p:bldP spid="83" grpId="0"/>
      <p:bldP spid="85" grpId="0"/>
      <p:bldP spid="86" grpId="0"/>
      <p:bldP spid="88" grpId="0"/>
      <p:bldP spid="68" grpId="0" animBg="1"/>
      <p:bldP spid="7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1518</TotalTime>
  <Words>312</Words>
  <Application>Microsoft Office PowerPoint</Application>
  <PresentationFormat>Custom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Narrow</vt:lpstr>
      <vt:lpstr>Calibri</vt:lpstr>
      <vt:lpstr>Calibri Light</vt:lpstr>
      <vt:lpstr>Montserrat</vt:lpstr>
      <vt:lpstr>Montserrat Light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estelle deboever</dc:creator>
  <cp:lastModifiedBy>estelle deboever</cp:lastModifiedBy>
  <cp:revision>17</cp:revision>
  <dcterms:created xsi:type="dcterms:W3CDTF">2019-03-25T13:55:31Z</dcterms:created>
  <dcterms:modified xsi:type="dcterms:W3CDTF">2019-03-27T12:38:37Z</dcterms:modified>
</cp:coreProperties>
</file>