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90" r:id="rId6"/>
    <p:sldId id="259" r:id="rId7"/>
    <p:sldId id="264" r:id="rId8"/>
    <p:sldId id="269" r:id="rId9"/>
    <p:sldId id="266" r:id="rId10"/>
    <p:sldId id="268" r:id="rId11"/>
    <p:sldId id="270" r:id="rId12"/>
    <p:sldId id="271" r:id="rId13"/>
    <p:sldId id="272" r:id="rId14"/>
    <p:sldId id="273" r:id="rId15"/>
    <p:sldId id="276" r:id="rId16"/>
    <p:sldId id="274" r:id="rId17"/>
    <p:sldId id="277" r:id="rId18"/>
    <p:sldId id="275" r:id="rId19"/>
    <p:sldId id="278" r:id="rId20"/>
    <p:sldId id="279" r:id="rId21"/>
    <p:sldId id="283" r:id="rId22"/>
    <p:sldId id="281" r:id="rId23"/>
    <p:sldId id="282" r:id="rId24"/>
    <p:sldId id="284" r:id="rId25"/>
    <p:sldId id="285" r:id="rId26"/>
    <p:sldId id="287" r:id="rId27"/>
    <p:sldId id="286" r:id="rId28"/>
    <p:sldId id="288" r:id="rId29"/>
    <p:sldId id="262" r:id="rId30"/>
    <p:sldId id="289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1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1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lasseur11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 err="1"/>
              <a:t>Herd</a:t>
            </a:r>
            <a:r>
              <a:rPr lang="fr-BE" dirty="0"/>
              <a:t> </a:t>
            </a:r>
            <a:r>
              <a:rPr lang="fr-BE" dirty="0" smtClean="0"/>
              <a:t>2 </a:t>
            </a:r>
            <a:r>
              <a:rPr lang="fr-BE" dirty="0"/>
              <a:t>- Winter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FB-4601-A5C3-D13D48E1E9D2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FB-4601-A5C3-D13D48E1E9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FB-4601-A5C3-D13D48E1E9D2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FB-4601-A5C3-D13D48E1E9D2}"/>
              </c:ext>
            </c:extLst>
          </c:dPt>
          <c:dLbls>
            <c:dLbl>
              <c:idx val="1"/>
              <c:layout>
                <c:manualLayout>
                  <c:x val="-5.7131342957130356E-2"/>
                  <c:y val="-0.163752187226596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2FB-4601-A5C3-D13D48E1E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Feuil1!$J$2:$J$5</c:f>
              <c:strCache>
                <c:ptCount val="4"/>
                <c:pt idx="0">
                  <c:v>Other</c:v>
                </c:pt>
                <c:pt idx="1">
                  <c:v>Grass silage</c:v>
                </c:pt>
                <c:pt idx="2">
                  <c:v>Cereals</c:v>
                </c:pt>
                <c:pt idx="3">
                  <c:v>Concentrates (robot +TMR)</c:v>
                </c:pt>
              </c:strCache>
            </c:strRef>
          </c:cat>
          <c:val>
            <c:numRef>
              <c:f>Feuil1!$K$2:$K$5</c:f>
              <c:numCache>
                <c:formatCode>General</c:formatCode>
                <c:ptCount val="4"/>
                <c:pt idx="0">
                  <c:v>9</c:v>
                </c:pt>
                <c:pt idx="1">
                  <c:v>61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FB-4601-A5C3-D13D48E1E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 err="1"/>
              <a:t>Herd</a:t>
            </a:r>
            <a:r>
              <a:rPr lang="fr-BE" dirty="0"/>
              <a:t> 1 - </a:t>
            </a:r>
            <a:r>
              <a:rPr lang="fr-BE" dirty="0" smtClean="0"/>
              <a:t>Winter</a:t>
            </a:r>
            <a:endParaRPr lang="fr-B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F9-4310-A515-11A26D57B152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F9-4310-A515-11A26D57B15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F9-4310-A515-11A26D57B152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F9-4310-A515-11A26D57B1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Feuil1!$A$2:$A$5</c:f>
              <c:strCache>
                <c:ptCount val="4"/>
                <c:pt idx="0">
                  <c:v>Other</c:v>
                </c:pt>
                <c:pt idx="1">
                  <c:v>Grass silage</c:v>
                </c:pt>
                <c:pt idx="2">
                  <c:v>Maize silage</c:v>
                </c:pt>
                <c:pt idx="3">
                  <c:v>Concentrates (robot +Automatic supplier)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</c:v>
                </c:pt>
                <c:pt idx="1">
                  <c:v>34</c:v>
                </c:pt>
                <c:pt idx="2">
                  <c:v>26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F9-4310-A515-11A26D57B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Herd 2 - Summer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9023009623797028"/>
          <c:y val="0.17171296296296296"/>
          <c:w val="0.37509558180227476"/>
          <c:h val="0.62515930300379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DC-41B4-B12A-2FBA498F9DA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DC-41B4-B12A-2FBA498F9DA8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DC-41B4-B12A-2FBA498F9DA8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DC-41B4-B12A-2FBA498F9D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DC-41B4-B12A-2FBA498F9D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Feuil1!$M$2:$M$6</c:f>
              <c:strCache>
                <c:ptCount val="5"/>
                <c:pt idx="0">
                  <c:v>Other</c:v>
                </c:pt>
                <c:pt idx="1">
                  <c:v>Grazed grass</c:v>
                </c:pt>
                <c:pt idx="2">
                  <c:v>Grass sliage</c:v>
                </c:pt>
                <c:pt idx="3">
                  <c:v>Cereals</c:v>
                </c:pt>
                <c:pt idx="4">
                  <c:v>Concentrates (robot +TMR)</c:v>
                </c:pt>
              </c:strCache>
            </c:strRef>
          </c:cat>
          <c:val>
            <c:numRef>
              <c:f>Feuil1!$N$2:$N$6</c:f>
              <c:numCache>
                <c:formatCode>General</c:formatCode>
                <c:ptCount val="5"/>
                <c:pt idx="0">
                  <c:v>8</c:v>
                </c:pt>
                <c:pt idx="1">
                  <c:v>33</c:v>
                </c:pt>
                <c:pt idx="2">
                  <c:v>40</c:v>
                </c:pt>
                <c:pt idx="3">
                  <c:v>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2DC-41B4-B12A-2FBA498F9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076115485564304"/>
          <c:w val="0.97395056867891516"/>
          <c:h val="0.16146106736657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Herd 1 -Summer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40777077865266842"/>
          <c:y val="0.20094743365412657"/>
          <c:w val="0.30945866141732281"/>
          <c:h val="0.5157644356955380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D5-466C-A4EA-4E1A6A4A3B0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D5-466C-A4EA-4E1A6A4A3B01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D5-466C-A4EA-4E1A6A4A3B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D5-466C-A4EA-4E1A6A4A3B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0D5-466C-A4EA-4E1A6A4A3B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Feuil1!$D$2:$D$6</c:f>
              <c:strCache>
                <c:ptCount val="5"/>
                <c:pt idx="0">
                  <c:v>Other</c:v>
                </c:pt>
                <c:pt idx="1">
                  <c:v>Grazed grass</c:v>
                </c:pt>
                <c:pt idx="2">
                  <c:v>Grass sliage</c:v>
                </c:pt>
                <c:pt idx="3">
                  <c:v>Maize silage</c:v>
                </c:pt>
                <c:pt idx="4">
                  <c:v>Concentrates (robot +Automatic supplier)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7</c:v>
                </c:pt>
                <c:pt idx="1">
                  <c:v>34</c:v>
                </c:pt>
                <c:pt idx="2">
                  <c:v>24</c:v>
                </c:pt>
                <c:pt idx="3">
                  <c:v>19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D5-466C-A4EA-4E1A6A4A3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002041411490234"/>
          <c:w val="1"/>
          <c:h val="0.138312919218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060367454068"/>
          <c:y val="4.1666666666666664E-2"/>
          <c:w val="0.84396062992125986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Feuil1!$A$33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Feuil1!$B$32:$C$32</c:f>
              <c:strCache>
                <c:ptCount val="2"/>
                <c:pt idx="0">
                  <c:v>Herd 1</c:v>
                </c:pt>
                <c:pt idx="1">
                  <c:v>Herd 2</c:v>
                </c:pt>
              </c:strCache>
            </c:strRef>
          </c:cat>
          <c:val>
            <c:numRef>
              <c:f>Feuil1!$B$33:$C$33</c:f>
              <c:numCache>
                <c:formatCode>General</c:formatCode>
                <c:ptCount val="2"/>
                <c:pt idx="0">
                  <c:v>15.5</c:v>
                </c:pt>
                <c:pt idx="1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FA-4E8D-B100-9025DFEDC812}"/>
            </c:ext>
          </c:extLst>
        </c:ser>
        <c:ser>
          <c:idx val="1"/>
          <c:order val="1"/>
          <c:tx>
            <c:strRef>
              <c:f>Feuil1!$A$34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Feuil1!$B$32:$C$32</c:f>
              <c:strCache>
                <c:ptCount val="2"/>
                <c:pt idx="0">
                  <c:v>Herd 1</c:v>
                </c:pt>
                <c:pt idx="1">
                  <c:v>Herd 2</c:v>
                </c:pt>
              </c:strCache>
            </c:strRef>
          </c:cat>
          <c:val>
            <c:numRef>
              <c:f>Feuil1!$B$34:$C$34</c:f>
              <c:numCache>
                <c:formatCode>General</c:formatCode>
                <c:ptCount val="2"/>
                <c:pt idx="0">
                  <c:v>13</c:v>
                </c:pt>
                <c:pt idx="1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FA-4E8D-B100-9025DFEDC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6649616"/>
        <c:axId val="1226644624"/>
      </c:barChart>
      <c:catAx>
        <c:axId val="122664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644624"/>
        <c:crosses val="autoZero"/>
        <c:auto val="1"/>
        <c:lblAlgn val="ctr"/>
        <c:lblOffset val="100"/>
        <c:noMultiLvlLbl val="0"/>
      </c:catAx>
      <c:valAx>
        <c:axId val="122664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€/100 kg milk produced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64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</cdr:x>
      <cdr:y>0.39887</cdr:y>
    </cdr:from>
    <cdr:to>
      <cdr:x>1</cdr:x>
      <cdr:y>0.7322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807041" y="10941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1600" dirty="0" smtClean="0"/>
            <a:t>-24%</a:t>
          </a:r>
          <a:endParaRPr lang="fr-BE" sz="1600" dirty="0"/>
        </a:p>
      </cdr:txBody>
    </cdr:sp>
  </cdr:relSizeAnchor>
  <cdr:relSizeAnchor xmlns:cdr="http://schemas.openxmlformats.org/drawingml/2006/chartDrawing">
    <cdr:from>
      <cdr:x>0.38803</cdr:x>
      <cdr:y>0.3568</cdr:y>
    </cdr:from>
    <cdr:to>
      <cdr:x>0.58803</cdr:x>
      <cdr:y>0.69013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1774055" y="9787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1600" b="1" dirty="0" smtClean="0"/>
            <a:t>-17%</a:t>
          </a:r>
          <a:endParaRPr lang="fr-BE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939E7-8C7D-4A0C-BA47-DACFA1F18308}" type="datetimeFigureOut">
              <a:rPr lang="fr-BE" smtClean="0"/>
              <a:t>09-12-19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A8604-86E3-4F7A-8A4B-2A60F59D11A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538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 txBox="1">
            <a:spLocks noGrp="1" noChangeArrowheads="1"/>
          </p:cNvSpPr>
          <p:nvPr/>
        </p:nvSpPr>
        <p:spPr bwMode="auto">
          <a:xfrm>
            <a:off x="0" y="10172072"/>
            <a:ext cx="2920847" cy="53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6" tIns="45573" rIns="91146" bIns="45573" anchor="b"/>
          <a:lstStyle/>
          <a:p>
            <a:pPr defTabSz="910858"/>
            <a:r>
              <a:rPr lang="en-US" sz="1200"/>
              <a:t>© SERVE Project, 2008</a:t>
            </a: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15466" y="10172072"/>
            <a:ext cx="2920846" cy="53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6" tIns="45573" rIns="91146" bIns="45573" anchor="b"/>
          <a:lstStyle/>
          <a:p>
            <a:pPr algn="r" defTabSz="910858"/>
            <a:fld id="{CC07D60B-A7F0-46C1-89CB-250B9FB2836E}" type="slidenum">
              <a:rPr lang="en-US" sz="1200"/>
              <a:pPr algn="r" defTabSz="910858"/>
              <a:t>11</a:t>
            </a:fld>
            <a:endParaRPr lang="en-US" sz="1200"/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E" smtClean="0"/>
          </a:p>
        </p:txBody>
      </p:sp>
    </p:spTree>
    <p:extLst>
      <p:ext uri="{BB962C8B-B14F-4D97-AF65-F5344CB8AC3E}">
        <p14:creationId xmlns:p14="http://schemas.microsoft.com/office/powerpoint/2010/main" val="93820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964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117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726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305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39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917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132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186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596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952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634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1550-A639-4F7F-BA37-FF8072C8AF04}" type="datetimeFigureOut">
              <a:rPr lang="es-AR" smtClean="0"/>
              <a:t>9/12/2019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A7E84-3A2E-484D-ACFD-A7E7511245E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376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4294"/>
            <a:ext cx="9144000" cy="2387600"/>
          </a:xfrm>
        </p:spPr>
        <p:txBody>
          <a:bodyPr/>
          <a:lstStyle/>
          <a:p>
            <a:r>
              <a:rPr lang="en-AU" dirty="0" smtClean="0"/>
              <a:t>Global AMS R&amp;D </a:t>
            </a:r>
            <a:br>
              <a:rPr lang="en-AU" dirty="0" smtClean="0"/>
            </a:br>
            <a:r>
              <a:rPr lang="en-AU" dirty="0" smtClean="0"/>
              <a:t>Online Showcase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30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Grazing</a:t>
            </a:r>
            <a:r>
              <a:rPr lang="fr-BE" dirty="0" smtClean="0">
                <a:solidFill>
                  <a:schemeClr val="accent1"/>
                </a:solidFill>
              </a:rPr>
              <a:t> management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8" y="2743200"/>
            <a:ext cx="7745401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4"/>
          <p:cNvSpPr txBox="1">
            <a:spLocks noGrp="1"/>
          </p:cNvSpPr>
          <p:nvPr>
            <p:ph idx="1"/>
          </p:nvPr>
        </p:nvSpPr>
        <p:spPr>
          <a:xfrm>
            <a:off x="7472680" y="365125"/>
            <a:ext cx="4841240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Strip</a:t>
            </a:r>
            <a:r>
              <a:rPr lang="fr-BE" dirty="0"/>
              <a:t> </a:t>
            </a:r>
            <a:r>
              <a:rPr lang="fr-BE" dirty="0" err="1"/>
              <a:t>grazing</a:t>
            </a:r>
            <a:endParaRPr lang="fr-BE" dirty="0"/>
          </a:p>
          <a:p>
            <a:r>
              <a:rPr lang="fr-BE" dirty="0"/>
              <a:t>Use of a </a:t>
            </a:r>
            <a:r>
              <a:rPr lang="fr-BE" dirty="0" err="1"/>
              <a:t>rising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 smtClean="0"/>
              <a:t>	</a:t>
            </a:r>
            <a:r>
              <a:rPr lang="fr-BE" dirty="0" err="1" smtClean="0"/>
              <a:t>platemeter</a:t>
            </a:r>
            <a:endParaRPr lang="fr-BE" dirty="0"/>
          </a:p>
          <a:p>
            <a:r>
              <a:rPr lang="fr-BE" dirty="0"/>
              <a:t>In/out </a:t>
            </a:r>
            <a:r>
              <a:rPr lang="fr-BE" dirty="0" err="1"/>
              <a:t>grass</a:t>
            </a:r>
            <a:r>
              <a:rPr lang="fr-BE" dirty="0"/>
              <a:t> </a:t>
            </a:r>
            <a:r>
              <a:rPr lang="fr-BE" dirty="0" err="1"/>
              <a:t>height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77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accent1"/>
                </a:solidFill>
              </a:rPr>
              <a:t>Low concentrates vs high </a:t>
            </a:r>
            <a:r>
              <a:rPr lang="en-IE" dirty="0" smtClean="0">
                <a:solidFill>
                  <a:schemeClr val="accent1"/>
                </a:solidFill>
              </a:rPr>
              <a:t>concentrates</a:t>
            </a:r>
            <a:br>
              <a:rPr lang="en-IE" dirty="0" smtClean="0">
                <a:solidFill>
                  <a:schemeClr val="accent1"/>
                </a:solidFill>
              </a:rPr>
            </a:br>
            <a:r>
              <a:rPr lang="en-IE" dirty="0" smtClean="0">
                <a:solidFill>
                  <a:schemeClr val="accent1"/>
                </a:solidFill>
              </a:rPr>
              <a:t>Influence on traffic – milk yield</a:t>
            </a:r>
            <a:r>
              <a:rPr lang="en-IE" dirty="0"/>
              <a:t/>
            </a:r>
            <a:br>
              <a:rPr lang="en-IE" dirty="0"/>
            </a:br>
            <a:endParaRPr lang="en-US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80720" y="1330960"/>
            <a:ext cx="10820400" cy="5293360"/>
          </a:xfrm>
        </p:spPr>
        <p:txBody>
          <a:bodyPr/>
          <a:lstStyle/>
          <a:p>
            <a:r>
              <a:rPr lang="fr-BE" dirty="0" err="1" smtClean="0"/>
              <a:t>Herd</a:t>
            </a:r>
            <a:r>
              <a:rPr lang="fr-BE" dirty="0" smtClean="0"/>
              <a:t> </a:t>
            </a:r>
            <a:r>
              <a:rPr lang="fr-BE" dirty="0" err="1" smtClean="0"/>
              <a:t>divided</a:t>
            </a:r>
            <a:r>
              <a:rPr lang="fr-BE" dirty="0" smtClean="0"/>
              <a:t> in 2 groups</a:t>
            </a:r>
          </a:p>
          <a:p>
            <a:r>
              <a:rPr lang="fr-BE" dirty="0" err="1" smtClean="0"/>
              <a:t>Follow-ups</a:t>
            </a:r>
            <a:r>
              <a:rPr lang="fr-BE" dirty="0" smtClean="0"/>
              <a:t> on 123 </a:t>
            </a:r>
            <a:r>
              <a:rPr lang="fr-BE" dirty="0" err="1" smtClean="0"/>
              <a:t>days</a:t>
            </a:r>
            <a:endParaRPr lang="fr-BE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104342"/>
              </p:ext>
            </p:extLst>
          </p:nvPr>
        </p:nvGraphicFramePr>
        <p:xfrm>
          <a:off x="2082900" y="2346960"/>
          <a:ext cx="7485345" cy="3520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0544">
                <a:tc>
                  <a:txBody>
                    <a:bodyPr/>
                    <a:lstStyle/>
                    <a:p>
                      <a:pPr algn="ctr"/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concentrate</a:t>
                      </a:r>
                      <a:endParaRPr lang="fr-BE" sz="24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(LC)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High </a:t>
                      </a:r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concentrate</a:t>
                      </a:r>
                      <a:endParaRPr lang="fr-BE" sz="24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(HC)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Nbr</a:t>
                      </a:r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cows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15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14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Primiparous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7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LN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2.0 </a:t>
                      </a:r>
                      <a:r>
                        <a:rPr lang="fr-BE" sz="2400" dirty="0" smtClean="0">
                          <a:latin typeface="Calibri"/>
                        </a:rPr>
                        <a:t>± 1.3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2.4 </a:t>
                      </a:r>
                      <a:r>
                        <a:rPr lang="fr-BE" sz="2400" dirty="0" smtClean="0">
                          <a:latin typeface="Calibri"/>
                        </a:rPr>
                        <a:t>± 1.9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DIM*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97 </a:t>
                      </a:r>
                      <a:r>
                        <a:rPr lang="fr-BE" sz="2400" dirty="0" smtClean="0">
                          <a:latin typeface="Calibri"/>
                        </a:rPr>
                        <a:t>± 63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94 </a:t>
                      </a:r>
                      <a:r>
                        <a:rPr lang="fr-BE" sz="2400" dirty="0" smtClean="0">
                          <a:latin typeface="Calibri"/>
                        </a:rPr>
                        <a:t>± 41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err="1" smtClean="0">
                          <a:latin typeface="Calibri" panose="020F0502020204030204" pitchFamily="34" charset="0"/>
                        </a:rPr>
                        <a:t>Concentrates</a:t>
                      </a:r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 (kg)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2.1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 smtClean="0">
                          <a:latin typeface="Calibri" panose="020F0502020204030204" pitchFamily="34" charset="0"/>
                        </a:rPr>
                        <a:t>4.1</a:t>
                      </a:r>
                      <a:endParaRPr lang="fr-BE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801272" y="6008767"/>
            <a:ext cx="8579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* </a:t>
            </a:r>
            <a:r>
              <a:rPr lang="fr-BE" sz="1600" dirty="0" err="1"/>
              <a:t>Days</a:t>
            </a:r>
            <a:r>
              <a:rPr lang="fr-BE" sz="1600" dirty="0"/>
              <a:t> in </a:t>
            </a:r>
            <a:r>
              <a:rPr lang="fr-BE" sz="1600" dirty="0" err="1"/>
              <a:t>milk</a:t>
            </a:r>
            <a:r>
              <a:rPr lang="fr-BE" sz="1600" dirty="0"/>
              <a:t> at the </a:t>
            </a:r>
            <a:r>
              <a:rPr lang="fr-BE" sz="1600" dirty="0" err="1"/>
              <a:t>beginning</a:t>
            </a:r>
            <a:r>
              <a:rPr lang="fr-BE" sz="1600" dirty="0"/>
              <a:t> of the </a:t>
            </a:r>
            <a:r>
              <a:rPr lang="fr-BE" sz="1600" dirty="0" err="1"/>
              <a:t>assay</a:t>
            </a:r>
            <a:r>
              <a:rPr lang="fr-BE" sz="1600" dirty="0"/>
              <a:t> ; MY of the </a:t>
            </a:r>
            <a:r>
              <a:rPr lang="fr-BE" sz="1600" dirty="0" err="1"/>
              <a:t>herd</a:t>
            </a:r>
            <a:r>
              <a:rPr lang="fr-BE" sz="1600" dirty="0"/>
              <a:t> : 22.9 kg/</a:t>
            </a:r>
            <a:r>
              <a:rPr lang="fr-BE" sz="1600" dirty="0" err="1"/>
              <a:t>cow</a:t>
            </a:r>
            <a:r>
              <a:rPr lang="fr-BE" sz="1600" dirty="0"/>
              <a:t>/d 24/4/2013</a:t>
            </a:r>
          </a:p>
          <a:p>
            <a:endParaRPr lang="fr-BE" sz="1600" dirty="0"/>
          </a:p>
        </p:txBody>
      </p:sp>
      <p:sp>
        <p:nvSpPr>
          <p:cNvPr id="5" name="Rectangle 4"/>
          <p:cNvSpPr/>
          <p:nvPr/>
        </p:nvSpPr>
        <p:spPr>
          <a:xfrm>
            <a:off x="176612" y="6316543"/>
            <a:ext cx="11828615" cy="569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50000"/>
              </a:lnSpc>
            </a:pP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Lessire, F.,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Froidmont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Shortall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Hornick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L., &amp;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Dufrasne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(2017). The effect of concentrate allocation on traffic and milk production of pasture-based cows milked by an automatic milking system. </a:t>
            </a:r>
            <a:r>
              <a:rPr lang="en-US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1–9. https://doi.org/10.1017/S1751731117000659</a:t>
            </a:r>
            <a:endParaRPr lang="fr-BE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Low </a:t>
            </a:r>
            <a:r>
              <a:rPr lang="en-IE" dirty="0" smtClean="0">
                <a:solidFill>
                  <a:schemeClr val="accent1"/>
                </a:solidFill>
              </a:rPr>
              <a:t>concentrates (LC) </a:t>
            </a:r>
            <a:r>
              <a:rPr lang="en-IE" dirty="0">
                <a:solidFill>
                  <a:schemeClr val="accent1"/>
                </a:solidFill>
              </a:rPr>
              <a:t>vs high </a:t>
            </a:r>
            <a:r>
              <a:rPr lang="en-IE" dirty="0" smtClean="0">
                <a:solidFill>
                  <a:schemeClr val="accent1"/>
                </a:solidFill>
              </a:rPr>
              <a:t>concentrates (HC)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Results</a:t>
            </a:r>
            <a:r>
              <a:rPr lang="fr-BE" dirty="0" smtClean="0"/>
              <a:t> </a:t>
            </a:r>
            <a:endParaRPr lang="fr-BE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8660"/>
              </p:ext>
            </p:extLst>
          </p:nvPr>
        </p:nvGraphicFramePr>
        <p:xfrm>
          <a:off x="1940560" y="2395429"/>
          <a:ext cx="8128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408596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388427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285918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740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LC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HC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Significance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8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Milk </a:t>
                      </a:r>
                      <a:r>
                        <a:rPr lang="fr-BE" dirty="0" err="1" smtClean="0"/>
                        <a:t>yield</a:t>
                      </a:r>
                      <a:r>
                        <a:rPr lang="fr-BE" dirty="0" smtClean="0"/>
                        <a:t> (kg/</a:t>
                      </a:r>
                      <a:r>
                        <a:rPr lang="fr-BE" dirty="0" err="1" smtClean="0"/>
                        <a:t>cow</a:t>
                      </a:r>
                      <a:r>
                        <a:rPr lang="fr-BE" dirty="0" smtClean="0"/>
                        <a:t>/d)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21.33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0.22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22.39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0.22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13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Milking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frequency</a:t>
                      </a:r>
                      <a:endParaRPr lang="fr-BE" dirty="0" smtClean="0"/>
                    </a:p>
                    <a:p>
                      <a:r>
                        <a:rPr lang="fr-BE" dirty="0" smtClean="0"/>
                        <a:t>(/</a:t>
                      </a:r>
                      <a:r>
                        <a:rPr lang="fr-BE" dirty="0" err="1" smtClean="0"/>
                        <a:t>cow</a:t>
                      </a:r>
                      <a:r>
                        <a:rPr lang="fr-BE" dirty="0" smtClean="0"/>
                        <a:t>/d)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2.35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0.02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2.37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0.02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98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Returns</a:t>
                      </a:r>
                      <a:r>
                        <a:rPr lang="fr-BE" dirty="0" smtClean="0"/>
                        <a:t>  = </a:t>
                      </a:r>
                    </a:p>
                    <a:p>
                      <a:r>
                        <a:rPr lang="fr-BE" dirty="0" err="1" smtClean="0"/>
                        <a:t>Milkings</a:t>
                      </a:r>
                      <a:r>
                        <a:rPr lang="fr-BE" dirty="0" smtClean="0"/>
                        <a:t> + </a:t>
                      </a:r>
                      <a:r>
                        <a:rPr lang="fr-BE" dirty="0" err="1" smtClean="0"/>
                        <a:t>failures</a:t>
                      </a:r>
                      <a:r>
                        <a:rPr lang="fr-BE" baseline="0" dirty="0" smtClean="0"/>
                        <a:t> + </a:t>
                      </a:r>
                      <a:r>
                        <a:rPr lang="fr-BE" baseline="0" dirty="0" err="1" smtClean="0"/>
                        <a:t>Refusals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3.10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3.60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51296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066800" y="5107231"/>
            <a:ext cx="9403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 smtClean="0"/>
              <a:t>Increase</a:t>
            </a:r>
            <a:r>
              <a:rPr lang="fr-BE" sz="2400" dirty="0" smtClean="0"/>
              <a:t> in MY on </a:t>
            </a:r>
            <a:r>
              <a:rPr lang="fr-BE" sz="2400" dirty="0" err="1" smtClean="0"/>
              <a:t>average</a:t>
            </a:r>
            <a:r>
              <a:rPr lang="fr-BE" sz="2400" dirty="0" smtClean="0"/>
              <a:t> = 1,07 kg </a:t>
            </a:r>
            <a:r>
              <a:rPr lang="fr-BE" sz="2400" dirty="0" err="1" smtClean="0"/>
              <a:t>milk</a:t>
            </a:r>
            <a:r>
              <a:rPr lang="fr-BE" sz="2400" dirty="0" smtClean="0"/>
              <a:t>/</a:t>
            </a:r>
            <a:r>
              <a:rPr lang="fr-BE" sz="2400" dirty="0" err="1" smtClean="0"/>
              <a:t>cow</a:t>
            </a:r>
            <a:r>
              <a:rPr lang="fr-BE" sz="2400" dirty="0" smtClean="0"/>
              <a:t>/d </a:t>
            </a:r>
          </a:p>
          <a:p>
            <a:r>
              <a:rPr lang="fr-BE" sz="2400" dirty="0" smtClean="0"/>
              <a:t>Milk </a:t>
            </a:r>
            <a:r>
              <a:rPr lang="fr-BE" sz="2400" dirty="0" err="1" smtClean="0"/>
              <a:t>response</a:t>
            </a:r>
            <a:r>
              <a:rPr lang="fr-BE" sz="2400" dirty="0" smtClean="0"/>
              <a:t>: 0,57 kg </a:t>
            </a:r>
            <a:r>
              <a:rPr lang="fr-BE" sz="2400" dirty="0" err="1" smtClean="0"/>
              <a:t>milk</a:t>
            </a:r>
            <a:r>
              <a:rPr lang="fr-BE" sz="2400" dirty="0" smtClean="0"/>
              <a:t> /kg </a:t>
            </a:r>
            <a:r>
              <a:rPr lang="fr-BE" sz="2400" dirty="0" err="1" smtClean="0"/>
              <a:t>concentrate</a:t>
            </a:r>
            <a:r>
              <a:rPr lang="fr-BE" sz="2400" dirty="0" smtClean="0"/>
              <a:t> : LOWER </a:t>
            </a:r>
            <a:r>
              <a:rPr lang="fr-BE" sz="2400" dirty="0" err="1" smtClean="0"/>
              <a:t>than</a:t>
            </a:r>
            <a:r>
              <a:rPr lang="fr-BE" sz="2400" dirty="0" smtClean="0"/>
              <a:t> in </a:t>
            </a:r>
            <a:r>
              <a:rPr lang="fr-BE" sz="2400" dirty="0" err="1" smtClean="0"/>
              <a:t>other</a:t>
            </a:r>
            <a:r>
              <a:rPr lang="fr-BE" sz="2400" dirty="0" smtClean="0"/>
              <a:t> </a:t>
            </a:r>
            <a:r>
              <a:rPr lang="fr-BE" sz="2400" dirty="0" err="1" smtClean="0"/>
              <a:t>studies</a:t>
            </a:r>
            <a:endParaRPr lang="fr-BE" sz="2400" dirty="0" smtClean="0"/>
          </a:p>
          <a:p>
            <a:r>
              <a:rPr lang="fr-BE" sz="2400" dirty="0" err="1" smtClean="0"/>
              <a:t>During</a:t>
            </a:r>
            <a:r>
              <a:rPr lang="fr-BE" sz="2400" dirty="0" smtClean="0"/>
              <a:t> May: inverse! High WSC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097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Low </a:t>
            </a:r>
            <a:r>
              <a:rPr lang="en-IE" dirty="0" smtClean="0">
                <a:solidFill>
                  <a:schemeClr val="accent1"/>
                </a:solidFill>
              </a:rPr>
              <a:t>concentrates (LC) </a:t>
            </a:r>
            <a:r>
              <a:rPr lang="en-IE" dirty="0">
                <a:solidFill>
                  <a:schemeClr val="accent1"/>
                </a:solidFill>
              </a:rPr>
              <a:t>vs high </a:t>
            </a:r>
            <a:r>
              <a:rPr lang="en-IE" dirty="0" smtClean="0">
                <a:solidFill>
                  <a:schemeClr val="accent1"/>
                </a:solidFill>
              </a:rPr>
              <a:t>concentrates (HC)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Results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1940560" y="5530632"/>
            <a:ext cx="507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Motivation : not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concentrate</a:t>
            </a:r>
            <a:r>
              <a:rPr lang="fr-BE" dirty="0" smtClean="0"/>
              <a:t> + </a:t>
            </a:r>
            <a:r>
              <a:rPr lang="fr-BE" dirty="0" err="1" smtClean="0"/>
              <a:t>grass</a:t>
            </a:r>
            <a:r>
              <a:rPr lang="fr-BE" dirty="0" smtClean="0"/>
              <a:t> </a:t>
            </a:r>
            <a:r>
              <a:rPr lang="fr-BE" dirty="0" err="1" smtClean="0"/>
              <a:t>availability</a:t>
            </a:r>
            <a:endParaRPr lang="fr-BE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011029"/>
              </p:ext>
            </p:extLst>
          </p:nvPr>
        </p:nvGraphicFramePr>
        <p:xfrm>
          <a:off x="1940560" y="2395429"/>
          <a:ext cx="8128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408596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388427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285918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740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LC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HC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Significance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8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At </a:t>
                      </a:r>
                      <a:r>
                        <a:rPr lang="fr-BE" dirty="0" err="1" smtClean="0"/>
                        <a:t>low</a:t>
                      </a:r>
                      <a:r>
                        <a:rPr lang="fr-BE" baseline="0" dirty="0" smtClean="0"/>
                        <a:t> </a:t>
                      </a:r>
                      <a:r>
                        <a:rPr lang="fr-BE" baseline="0" dirty="0" err="1" smtClean="0"/>
                        <a:t>grass</a:t>
                      </a:r>
                      <a:r>
                        <a:rPr lang="fr-BE" baseline="0" dirty="0" smtClean="0"/>
                        <a:t> </a:t>
                      </a:r>
                      <a:r>
                        <a:rPr lang="fr-BE" baseline="0" dirty="0" err="1" smtClean="0"/>
                        <a:t>availability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437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Milking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frequency</a:t>
                      </a:r>
                      <a:endParaRPr lang="fr-BE" dirty="0" smtClean="0"/>
                    </a:p>
                    <a:p>
                      <a:r>
                        <a:rPr lang="fr-BE" dirty="0" smtClean="0"/>
                        <a:t>(/</a:t>
                      </a:r>
                      <a:r>
                        <a:rPr lang="fr-BE" dirty="0" err="1" smtClean="0"/>
                        <a:t>cow</a:t>
                      </a:r>
                      <a:r>
                        <a:rPr lang="fr-BE" dirty="0" smtClean="0"/>
                        <a:t>/d)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2,42 ± 0,07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2,39 ± 0,07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98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Returns</a:t>
                      </a:r>
                      <a:r>
                        <a:rPr lang="fr-BE" dirty="0" smtClean="0"/>
                        <a:t>  = </a:t>
                      </a:r>
                    </a:p>
                    <a:p>
                      <a:r>
                        <a:rPr lang="fr-BE" dirty="0" err="1" smtClean="0"/>
                        <a:t>Milkings</a:t>
                      </a:r>
                      <a:r>
                        <a:rPr lang="fr-BE" dirty="0" smtClean="0"/>
                        <a:t> + </a:t>
                      </a:r>
                      <a:r>
                        <a:rPr lang="fr-BE" dirty="0" err="1" smtClean="0"/>
                        <a:t>failures</a:t>
                      </a:r>
                      <a:r>
                        <a:rPr lang="fr-BE" baseline="0" dirty="0" smtClean="0"/>
                        <a:t> + </a:t>
                      </a:r>
                      <a:r>
                        <a:rPr lang="fr-BE" baseline="0" dirty="0" err="1" smtClean="0"/>
                        <a:t>Refusals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3,38 ± 0,17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3,82 ± 0,17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512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3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/>
                </a:solidFill>
              </a:rPr>
              <a:t>THI and mobile AMS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5360" y="1825625"/>
            <a:ext cx="10378440" cy="2797175"/>
          </a:xfrm>
        </p:spPr>
        <p:txBody>
          <a:bodyPr>
            <a:normAutofit fontScale="70000" lnSpcReduction="20000"/>
          </a:bodyPr>
          <a:lstStyle/>
          <a:p>
            <a:r>
              <a:rPr lang="fr-BE" dirty="0" smtClean="0"/>
              <a:t>THI = thermal </a:t>
            </a:r>
            <a:r>
              <a:rPr lang="fr-BE" dirty="0" err="1" smtClean="0"/>
              <a:t>humidity</a:t>
            </a:r>
            <a:r>
              <a:rPr lang="fr-BE" dirty="0" smtClean="0"/>
              <a:t> index. </a:t>
            </a:r>
          </a:p>
          <a:p>
            <a:r>
              <a:rPr lang="fr-BE" dirty="0" err="1" smtClean="0"/>
              <a:t>Determination</a:t>
            </a:r>
            <a:r>
              <a:rPr lang="fr-BE" dirty="0" smtClean="0"/>
              <a:t> </a:t>
            </a:r>
          </a:p>
          <a:p>
            <a:r>
              <a:rPr lang="fr-BE" dirty="0" smtClean="0"/>
              <a:t>post hoc </a:t>
            </a:r>
            <a:r>
              <a:rPr lang="fr-BE" dirty="0" err="1" smtClean="0"/>
              <a:t>mild</a:t>
            </a:r>
            <a:r>
              <a:rPr lang="fr-BE" dirty="0" smtClean="0"/>
              <a:t> </a:t>
            </a:r>
            <a:r>
              <a:rPr lang="fr-BE" dirty="0" err="1" smtClean="0"/>
              <a:t>heat</a:t>
            </a:r>
            <a:r>
              <a:rPr lang="fr-BE" dirty="0" smtClean="0"/>
              <a:t> stress </a:t>
            </a:r>
            <a:r>
              <a:rPr lang="fr-BE" dirty="0" err="1" smtClean="0"/>
              <a:t>periods</a:t>
            </a:r>
            <a:endParaRPr lang="fr-BE" dirty="0" smtClean="0"/>
          </a:p>
          <a:p>
            <a:r>
              <a:rPr lang="fr-BE" dirty="0" err="1" smtClean="0"/>
              <a:t>Effect</a:t>
            </a:r>
            <a:r>
              <a:rPr lang="fr-BE" dirty="0" smtClean="0"/>
              <a:t> of </a:t>
            </a:r>
            <a:r>
              <a:rPr lang="fr-BE" dirty="0" err="1" smtClean="0"/>
              <a:t>heat</a:t>
            </a:r>
            <a:r>
              <a:rPr lang="fr-BE" dirty="0" smtClean="0"/>
              <a:t> stress </a:t>
            </a:r>
          </a:p>
          <a:p>
            <a:pPr marL="266700" indent="0">
              <a:buNone/>
            </a:pPr>
            <a:r>
              <a:rPr lang="fr-BE" dirty="0" smtClean="0"/>
              <a:t>on </a:t>
            </a:r>
            <a:r>
              <a:rPr lang="fr-BE" dirty="0" err="1" smtClean="0"/>
              <a:t>traffic</a:t>
            </a:r>
            <a:r>
              <a:rPr lang="fr-BE" dirty="0" smtClean="0"/>
              <a:t>/ performance of </a:t>
            </a:r>
            <a:r>
              <a:rPr lang="fr-BE" dirty="0" err="1" smtClean="0"/>
              <a:t>cows</a:t>
            </a:r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0" y="95250"/>
            <a:ext cx="4800600" cy="6667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390" y="6398419"/>
            <a:ext cx="1257300" cy="1428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5120" y="5334084"/>
            <a:ext cx="561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Lessire, F., </a:t>
            </a:r>
            <a:r>
              <a:rPr lang="en-US" sz="900" dirty="0" err="1"/>
              <a:t>Hornick</a:t>
            </a:r>
            <a:r>
              <a:rPr lang="en-US" sz="900" dirty="0"/>
              <a:t>, J. L., </a:t>
            </a:r>
            <a:r>
              <a:rPr lang="en-US" sz="900" dirty="0" err="1"/>
              <a:t>Minet</a:t>
            </a:r>
            <a:r>
              <a:rPr lang="en-US" sz="900" dirty="0"/>
              <a:t>, J., </a:t>
            </a:r>
            <a:r>
              <a:rPr lang="en-US" sz="900" dirty="0" err="1"/>
              <a:t>Dufrasne</a:t>
            </a:r>
            <a:r>
              <a:rPr lang="en-US" sz="900" dirty="0"/>
              <a:t>, I. (2015) Rumination time, milk yield, milking frequency of grazing dairy </a:t>
            </a:r>
            <a:endParaRPr lang="en-US" sz="900" dirty="0" smtClean="0"/>
          </a:p>
          <a:p>
            <a:r>
              <a:rPr lang="en-US" sz="900" dirty="0" smtClean="0"/>
              <a:t>cows </a:t>
            </a:r>
            <a:r>
              <a:rPr lang="en-US" sz="900" dirty="0"/>
              <a:t>milked by a mobile automatic system </a:t>
            </a:r>
            <a:r>
              <a:rPr lang="en-US" sz="900" dirty="0" smtClean="0"/>
              <a:t>during </a:t>
            </a:r>
            <a:r>
              <a:rPr lang="en-US" sz="900" dirty="0"/>
              <a:t>mild heat stress [Rumination time, </a:t>
            </a:r>
            <a:endParaRPr lang="en-US" sz="900" dirty="0" smtClean="0"/>
          </a:p>
          <a:p>
            <a:r>
              <a:rPr lang="en-US" sz="900" dirty="0" smtClean="0"/>
              <a:t>milk </a:t>
            </a:r>
            <a:r>
              <a:rPr lang="en-US" sz="900" dirty="0"/>
              <a:t>yield, milking frequency of grazing dairy cows milked by a mobile automatic system during mild heat stress]. </a:t>
            </a:r>
            <a:endParaRPr lang="en-US" sz="900" dirty="0" smtClean="0"/>
          </a:p>
          <a:p>
            <a:r>
              <a:rPr lang="en-US" sz="900" dirty="0" smtClean="0"/>
              <a:t>Advances </a:t>
            </a:r>
            <a:r>
              <a:rPr lang="en-US" sz="900" dirty="0"/>
              <a:t>in Animal Biosciences, 6(01):12-14.</a:t>
            </a:r>
            <a:endParaRPr lang="fr-BE" sz="900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03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2880" y="417514"/>
            <a:ext cx="10515600" cy="1325563"/>
          </a:xfrm>
        </p:spPr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Material</a:t>
            </a:r>
            <a:r>
              <a:rPr lang="fr-BE" dirty="0" smtClean="0">
                <a:solidFill>
                  <a:schemeClr val="accent1"/>
                </a:solidFill>
              </a:rPr>
              <a:t> and </a:t>
            </a:r>
            <a:r>
              <a:rPr lang="fr-BE" dirty="0" err="1" smtClean="0">
                <a:solidFill>
                  <a:schemeClr val="accent1"/>
                </a:solidFill>
              </a:rPr>
              <a:t>Methods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14433" y="1963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44702" y="6161887"/>
            <a:ext cx="216597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THI 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= 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temperature </a:t>
            </a:r>
            <a:r>
              <a:rPr kumimoji="0" lang="en-US" alt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umidity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index.</a:t>
            </a:r>
            <a:endParaRPr kumimoji="0" lang="en-US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8360" y="1294212"/>
            <a:ext cx="10723880" cy="4954187"/>
          </a:xfrm>
        </p:spPr>
        <p:txBody>
          <a:bodyPr>
            <a:normAutofit lnSpcReduction="10000"/>
          </a:bodyPr>
          <a:lstStyle/>
          <a:p>
            <a:r>
              <a:rPr lang="fr-BE" dirty="0" err="1" smtClean="0"/>
              <a:t>Measurements</a:t>
            </a:r>
            <a:r>
              <a:rPr lang="fr-BE" dirty="0" smtClean="0"/>
              <a:t> post hoc in July and August</a:t>
            </a:r>
          </a:p>
          <a:p>
            <a:endParaRPr lang="fr-BE" dirty="0"/>
          </a:p>
          <a:p>
            <a:r>
              <a:rPr lang="fr-BE" dirty="0" smtClean="0"/>
              <a:t>HS:  4 </a:t>
            </a:r>
            <a:r>
              <a:rPr lang="fr-BE" dirty="0" err="1" smtClean="0"/>
              <a:t>consecutive</a:t>
            </a:r>
            <a:r>
              <a:rPr lang="fr-BE" dirty="0" smtClean="0"/>
              <a:t> </a:t>
            </a:r>
            <a:r>
              <a:rPr lang="fr-BE" dirty="0" err="1" smtClean="0"/>
              <a:t>days</a:t>
            </a:r>
            <a:r>
              <a:rPr lang="fr-BE" dirty="0" smtClean="0"/>
              <a:t> in July </a:t>
            </a:r>
            <a:r>
              <a:rPr lang="fr-BE" dirty="0" smtClean="0"/>
              <a:t>–7 </a:t>
            </a:r>
            <a:r>
              <a:rPr lang="fr-BE" dirty="0" err="1" smtClean="0"/>
              <a:t>days</a:t>
            </a:r>
            <a:r>
              <a:rPr lang="fr-BE" dirty="0" smtClean="0"/>
              <a:t> in August </a:t>
            </a:r>
          </a:p>
          <a:p>
            <a:r>
              <a:rPr lang="fr-BE" dirty="0" smtClean="0">
                <a:solidFill>
                  <a:schemeClr val="accent1"/>
                </a:solidFill>
              </a:rPr>
              <a:t>THI ≥ 72  - </a:t>
            </a:r>
            <a:r>
              <a:rPr lang="fr-BE" dirty="0" err="1" smtClean="0">
                <a:solidFill>
                  <a:schemeClr val="accent1"/>
                </a:solidFill>
              </a:rPr>
              <a:t>mean</a:t>
            </a:r>
            <a:r>
              <a:rPr lang="fr-BE" dirty="0" smtClean="0">
                <a:solidFill>
                  <a:schemeClr val="accent1"/>
                </a:solidFill>
              </a:rPr>
              <a:t> T°C </a:t>
            </a:r>
            <a:r>
              <a:rPr lang="fr-BE" dirty="0">
                <a:solidFill>
                  <a:schemeClr val="accent1"/>
                </a:solidFill>
              </a:rPr>
              <a:t>≥ </a:t>
            </a:r>
            <a:r>
              <a:rPr lang="fr-BE" dirty="0" smtClean="0">
                <a:solidFill>
                  <a:schemeClr val="accent1"/>
                </a:solidFill>
              </a:rPr>
              <a:t>23.1°C</a:t>
            </a:r>
            <a:endParaRPr lang="fr-BE" dirty="0"/>
          </a:p>
          <a:p>
            <a:r>
              <a:rPr lang="fr-BE" dirty="0" smtClean="0"/>
              <a:t>Normal: </a:t>
            </a:r>
            <a:r>
              <a:rPr lang="fr-BE" dirty="0" smtClean="0"/>
              <a:t>9 </a:t>
            </a:r>
            <a:r>
              <a:rPr lang="fr-BE" dirty="0" err="1" smtClean="0"/>
              <a:t>consecutive</a:t>
            </a:r>
            <a:r>
              <a:rPr lang="fr-BE" dirty="0" smtClean="0"/>
              <a:t> </a:t>
            </a:r>
            <a:r>
              <a:rPr lang="fr-BE" dirty="0" err="1" smtClean="0"/>
              <a:t>days</a:t>
            </a:r>
            <a:r>
              <a:rPr lang="fr-BE" dirty="0" smtClean="0"/>
              <a:t> in July and in August </a:t>
            </a:r>
          </a:p>
          <a:p>
            <a:r>
              <a:rPr lang="fr-BE" dirty="0" smtClean="0">
                <a:solidFill>
                  <a:schemeClr val="accent1"/>
                </a:solidFill>
              </a:rPr>
              <a:t>THI </a:t>
            </a:r>
            <a:r>
              <a:rPr lang="fr-BE" dirty="0" smtClean="0">
                <a:solidFill>
                  <a:schemeClr val="accent1"/>
                </a:solidFill>
              </a:rPr>
              <a:t>&lt; 68 </a:t>
            </a:r>
            <a:r>
              <a:rPr lang="fr-BE" dirty="0" smtClean="0">
                <a:solidFill>
                  <a:schemeClr val="accent1"/>
                </a:solidFill>
              </a:rPr>
              <a:t>– </a:t>
            </a:r>
            <a:r>
              <a:rPr lang="fr-BE" dirty="0" err="1" smtClean="0">
                <a:solidFill>
                  <a:schemeClr val="accent1"/>
                </a:solidFill>
              </a:rPr>
              <a:t>mean</a:t>
            </a:r>
            <a:r>
              <a:rPr lang="fr-BE" dirty="0" smtClean="0">
                <a:solidFill>
                  <a:schemeClr val="accent1"/>
                </a:solidFill>
              </a:rPr>
              <a:t> T°C =16.3°C</a:t>
            </a:r>
          </a:p>
          <a:p>
            <a:endParaRPr lang="fr-BE" dirty="0">
              <a:solidFill>
                <a:schemeClr val="accent1"/>
              </a:solidFill>
            </a:endParaRPr>
          </a:p>
          <a:p>
            <a:r>
              <a:rPr lang="fr-BE" dirty="0" err="1" smtClean="0">
                <a:solidFill>
                  <a:schemeClr val="accent1"/>
                </a:solidFill>
              </a:rPr>
              <a:t>Herd</a:t>
            </a:r>
            <a:r>
              <a:rPr lang="fr-BE" dirty="0" smtClean="0">
                <a:solidFill>
                  <a:schemeClr val="accent1"/>
                </a:solidFill>
              </a:rPr>
              <a:t> = 45 </a:t>
            </a:r>
            <a:r>
              <a:rPr lang="fr-BE" dirty="0" err="1" smtClean="0">
                <a:solidFill>
                  <a:schemeClr val="accent1"/>
                </a:solidFill>
              </a:rPr>
              <a:t>dairy</a:t>
            </a:r>
            <a:r>
              <a:rPr lang="fr-BE" dirty="0" smtClean="0">
                <a:solidFill>
                  <a:schemeClr val="accent1"/>
                </a:solidFill>
              </a:rPr>
              <a:t> </a:t>
            </a:r>
            <a:r>
              <a:rPr lang="fr-BE" dirty="0" err="1" smtClean="0">
                <a:solidFill>
                  <a:schemeClr val="accent1"/>
                </a:solidFill>
              </a:rPr>
              <a:t>cows</a:t>
            </a:r>
            <a:r>
              <a:rPr lang="fr-BE" dirty="0" smtClean="0">
                <a:solidFill>
                  <a:schemeClr val="accent1"/>
                </a:solidFill>
              </a:rPr>
              <a:t> in July – 47 in August</a:t>
            </a:r>
          </a:p>
          <a:p>
            <a:r>
              <a:rPr lang="fr-BE" dirty="0" err="1" smtClean="0">
                <a:solidFill>
                  <a:schemeClr val="accent1"/>
                </a:solidFill>
              </a:rPr>
              <a:t>Concentrates</a:t>
            </a:r>
            <a:r>
              <a:rPr lang="fr-BE" dirty="0" smtClean="0">
                <a:solidFill>
                  <a:schemeClr val="accent1"/>
                </a:solidFill>
              </a:rPr>
              <a:t>: 1.9 kg/</a:t>
            </a:r>
            <a:r>
              <a:rPr lang="fr-BE" dirty="0" err="1" smtClean="0">
                <a:solidFill>
                  <a:schemeClr val="accent1"/>
                </a:solidFill>
              </a:rPr>
              <a:t>cow</a:t>
            </a:r>
            <a:r>
              <a:rPr lang="fr-BE" dirty="0" smtClean="0">
                <a:solidFill>
                  <a:schemeClr val="accent1"/>
                </a:solidFill>
              </a:rPr>
              <a:t>/d  N – 2 kg/</a:t>
            </a:r>
            <a:r>
              <a:rPr lang="fr-BE" dirty="0" err="1" smtClean="0">
                <a:solidFill>
                  <a:schemeClr val="accent1"/>
                </a:solidFill>
              </a:rPr>
              <a:t>cow</a:t>
            </a:r>
            <a:r>
              <a:rPr lang="fr-BE" dirty="0" smtClean="0">
                <a:solidFill>
                  <a:schemeClr val="accent1"/>
                </a:solidFill>
              </a:rPr>
              <a:t>/d HS</a:t>
            </a:r>
          </a:p>
          <a:p>
            <a:r>
              <a:rPr lang="fr-BE" dirty="0" smtClean="0">
                <a:solidFill>
                  <a:schemeClr val="accent1"/>
                </a:solidFill>
              </a:rPr>
              <a:t>Grass </a:t>
            </a:r>
            <a:r>
              <a:rPr lang="fr-BE" dirty="0" err="1" smtClean="0">
                <a:solidFill>
                  <a:schemeClr val="accent1"/>
                </a:solidFill>
              </a:rPr>
              <a:t>intake</a:t>
            </a:r>
            <a:r>
              <a:rPr lang="fr-BE" dirty="0" smtClean="0">
                <a:solidFill>
                  <a:schemeClr val="accent1"/>
                </a:solidFill>
              </a:rPr>
              <a:t>: 14 </a:t>
            </a:r>
            <a:r>
              <a:rPr lang="fr-BE" dirty="0" err="1" smtClean="0">
                <a:solidFill>
                  <a:schemeClr val="accent1"/>
                </a:solidFill>
              </a:rPr>
              <a:t>kgDM</a:t>
            </a:r>
            <a:r>
              <a:rPr lang="fr-BE" dirty="0" smtClean="0">
                <a:solidFill>
                  <a:schemeClr val="accent1"/>
                </a:solidFill>
              </a:rPr>
              <a:t>/</a:t>
            </a:r>
            <a:r>
              <a:rPr lang="fr-BE" dirty="0" err="1" smtClean="0">
                <a:solidFill>
                  <a:schemeClr val="accent1"/>
                </a:solidFill>
              </a:rPr>
              <a:t>cow</a:t>
            </a:r>
            <a:r>
              <a:rPr lang="fr-BE" dirty="0" smtClean="0">
                <a:solidFill>
                  <a:schemeClr val="accent1"/>
                </a:solidFill>
              </a:rPr>
              <a:t>/d</a:t>
            </a:r>
            <a:endParaRPr lang="fr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2880" y="417514"/>
            <a:ext cx="10515600" cy="1325563"/>
          </a:xfrm>
        </p:spPr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Material</a:t>
            </a:r>
            <a:r>
              <a:rPr lang="fr-BE" dirty="0" smtClean="0">
                <a:solidFill>
                  <a:schemeClr val="accent1"/>
                </a:solidFill>
              </a:rPr>
              <a:t> and </a:t>
            </a:r>
            <a:r>
              <a:rPr lang="fr-BE" dirty="0" err="1" smtClean="0">
                <a:solidFill>
                  <a:schemeClr val="accent1"/>
                </a:solidFill>
              </a:rPr>
              <a:t>Methods</a:t>
            </a:r>
            <a:endParaRPr lang="fr-BE" dirty="0">
              <a:solidFill>
                <a:schemeClr val="accent1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872935"/>
              </p:ext>
            </p:extLst>
          </p:nvPr>
        </p:nvGraphicFramePr>
        <p:xfrm>
          <a:off x="1076960" y="2256156"/>
          <a:ext cx="9583316" cy="24784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3899756385"/>
                    </a:ext>
                  </a:extLst>
                </a:gridCol>
                <a:gridCol w="1882064">
                  <a:extLst>
                    <a:ext uri="{9D8B030D-6E8A-4147-A177-3AD203B41FA5}">
                      <a16:colId xmlns:a16="http://schemas.microsoft.com/office/drawing/2014/main" val="91494974"/>
                    </a:ext>
                  </a:extLst>
                </a:gridCol>
                <a:gridCol w="1580995">
                  <a:extLst>
                    <a:ext uri="{9D8B030D-6E8A-4147-A177-3AD203B41FA5}">
                      <a16:colId xmlns:a16="http://schemas.microsoft.com/office/drawing/2014/main" val="329402296"/>
                    </a:ext>
                  </a:extLst>
                </a:gridCol>
                <a:gridCol w="1728426">
                  <a:extLst>
                    <a:ext uri="{9D8B030D-6E8A-4147-A177-3AD203B41FA5}">
                      <a16:colId xmlns:a16="http://schemas.microsoft.com/office/drawing/2014/main" val="1375416322"/>
                    </a:ext>
                  </a:extLst>
                </a:gridCol>
                <a:gridCol w="1766836">
                  <a:extLst>
                    <a:ext uri="{9D8B030D-6E8A-4147-A177-3AD203B41FA5}">
                      <a16:colId xmlns:a16="http://schemas.microsoft.com/office/drawing/2014/main" val="320775434"/>
                    </a:ext>
                  </a:extLst>
                </a:gridCol>
                <a:gridCol w="1580995">
                  <a:extLst>
                    <a:ext uri="{9D8B030D-6E8A-4147-A177-3AD203B41FA5}">
                      <a16:colId xmlns:a16="http://schemas.microsoft.com/office/drawing/2014/main" val="2756168292"/>
                    </a:ext>
                  </a:extLst>
                </a:gridCol>
              </a:tblGrid>
              <a:tr h="893098"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9870" marR="22923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Temperature (°C)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THI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060" marR="22606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Distance (m)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69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Days in milk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Lactation</a:t>
                      </a:r>
                      <a:r>
                        <a:rPr lang="en-US" sz="1800" spc="-13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number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4646044"/>
                  </a:ext>
                </a:extLst>
              </a:tr>
              <a:tr h="601782">
                <a:tc>
                  <a:txBody>
                    <a:bodyPr/>
                    <a:lstStyle/>
                    <a:p>
                      <a:pPr algn="l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Normal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16.3 ± 0.9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1775" marR="23114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60.8 ± 1.4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06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190.5 ± 79.1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69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183.5 ± 89.4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2.83 ± 1.78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95510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Heat stress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23.1 ± 2.3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231140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70.5 ± 2.9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060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187.8 ± 40.6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26695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182.9 ± 89.5</a:t>
                      </a:r>
                      <a:endParaRPr lang="fr-BE" sz="2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2.84 ± 1.77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395965"/>
                  </a:ext>
                </a:extLst>
              </a:tr>
              <a:tr h="425338"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6060" marR="22606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0.82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2669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0.66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1369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0.42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43496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14433" y="1963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589655" y="5196687"/>
            <a:ext cx="22397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THI 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= 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temperature humidity index.</a:t>
            </a:r>
            <a:endParaRPr kumimoji="0" lang="en-US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2880" y="417514"/>
            <a:ext cx="10515600" cy="1325563"/>
          </a:xfrm>
        </p:spPr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Results</a:t>
            </a:r>
            <a:endParaRPr lang="fr-BE" dirty="0">
              <a:solidFill>
                <a:schemeClr val="accent1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079518"/>
              </p:ext>
            </p:extLst>
          </p:nvPr>
        </p:nvGraphicFramePr>
        <p:xfrm>
          <a:off x="1076960" y="2256156"/>
          <a:ext cx="9583316" cy="24844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3899756385"/>
                    </a:ext>
                  </a:extLst>
                </a:gridCol>
                <a:gridCol w="1882064">
                  <a:extLst>
                    <a:ext uri="{9D8B030D-6E8A-4147-A177-3AD203B41FA5}">
                      <a16:colId xmlns:a16="http://schemas.microsoft.com/office/drawing/2014/main" val="91494974"/>
                    </a:ext>
                  </a:extLst>
                </a:gridCol>
                <a:gridCol w="1580995">
                  <a:extLst>
                    <a:ext uri="{9D8B030D-6E8A-4147-A177-3AD203B41FA5}">
                      <a16:colId xmlns:a16="http://schemas.microsoft.com/office/drawing/2014/main" val="329402296"/>
                    </a:ext>
                  </a:extLst>
                </a:gridCol>
                <a:gridCol w="1728426">
                  <a:extLst>
                    <a:ext uri="{9D8B030D-6E8A-4147-A177-3AD203B41FA5}">
                      <a16:colId xmlns:a16="http://schemas.microsoft.com/office/drawing/2014/main" val="1375416322"/>
                    </a:ext>
                  </a:extLst>
                </a:gridCol>
                <a:gridCol w="1766836">
                  <a:extLst>
                    <a:ext uri="{9D8B030D-6E8A-4147-A177-3AD203B41FA5}">
                      <a16:colId xmlns:a16="http://schemas.microsoft.com/office/drawing/2014/main" val="320775434"/>
                    </a:ext>
                  </a:extLst>
                </a:gridCol>
                <a:gridCol w="1580995">
                  <a:extLst>
                    <a:ext uri="{9D8B030D-6E8A-4147-A177-3AD203B41FA5}">
                      <a16:colId xmlns:a16="http://schemas.microsoft.com/office/drawing/2014/main" val="2756168292"/>
                    </a:ext>
                  </a:extLst>
                </a:gridCol>
              </a:tblGrid>
              <a:tr h="893098"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BE" sz="2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9870" marR="22923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Milking frequency (/cow/d)</a:t>
                      </a:r>
                      <a:endParaRPr lang="fr-BE" sz="180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Milking visits</a:t>
                      </a:r>
                    </a:p>
                    <a:p>
                      <a:pPr marL="231140" marR="23114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(/cow/d)</a:t>
                      </a:r>
                      <a:endParaRPr lang="fr-BE" sz="1800" dirty="0" smtClean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060" marR="22606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Milk</a:t>
                      </a:r>
                      <a:r>
                        <a:rPr lang="fr-BE" sz="1800" baseline="0" dirty="0" smtClean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fr-BE" sz="1800" baseline="0" dirty="0" err="1" smtClean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yield</a:t>
                      </a:r>
                      <a:endParaRPr lang="fr-BE" sz="1800" baseline="0" dirty="0" smtClean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26060" marR="22606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(/cow/d)</a:t>
                      </a:r>
                      <a:endParaRPr lang="fr-BE" sz="1800" dirty="0" smtClean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26060" marR="22606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endParaRPr lang="fr-BE" sz="180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69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Rumination </a:t>
                      </a:r>
                    </a:p>
                    <a:p>
                      <a:pPr marL="226695" marR="22669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(minutes)</a:t>
                      </a:r>
                      <a:endParaRPr lang="fr-BE" sz="180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Milk F/P</a:t>
                      </a:r>
                      <a:endParaRPr lang="fr-BE" sz="180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4646044"/>
                  </a:ext>
                </a:extLst>
              </a:tr>
              <a:tr h="601782">
                <a:tc>
                  <a:txBody>
                    <a:bodyPr/>
                    <a:lstStyle/>
                    <a:p>
                      <a:pPr algn="l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Normal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1.97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0.04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2.69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0.09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06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18.5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0.3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69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418.9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±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8.7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1.23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±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0.01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95510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Heat stress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2.12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0.04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2.99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0.09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6695" marR="226060" algn="ctr">
                        <a:lnSpc>
                          <a:spcPts val="990"/>
                        </a:lnSpc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19.7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± 0.4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26695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339.2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±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9.5</a:t>
                      </a:r>
                      <a:endParaRPr lang="fr-BE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ts val="9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1.17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±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0.01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395965"/>
                  </a:ext>
                </a:extLst>
              </a:tr>
              <a:tr h="425338"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2923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&lt;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0.05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&lt;0.001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231140" marR="23114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&lt;0.10</a:t>
                      </a:r>
                      <a:endParaRPr lang="fr-BE" sz="18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43496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14433" y="1963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61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1360" y="357187"/>
            <a:ext cx="10515600" cy="1325563"/>
          </a:xfrm>
        </p:spPr>
        <p:txBody>
          <a:bodyPr/>
          <a:lstStyle/>
          <a:p>
            <a:r>
              <a:rPr lang="fr-BE" dirty="0" smtClean="0">
                <a:solidFill>
                  <a:schemeClr val="accent1"/>
                </a:solidFill>
              </a:rPr>
              <a:t>Discussion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14433" y="1963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33700" y="3436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838200" y="1825625"/>
            <a:ext cx="10327640" cy="4016375"/>
          </a:xfrm>
        </p:spPr>
        <p:txBody>
          <a:bodyPr>
            <a:normAutofit fontScale="92500" lnSpcReduction="20000"/>
          </a:bodyPr>
          <a:lstStyle/>
          <a:p>
            <a:r>
              <a:rPr lang="fr-BE" dirty="0" err="1" smtClean="0"/>
              <a:t>Higher</a:t>
            </a:r>
            <a:r>
              <a:rPr lang="fr-BE" dirty="0" smtClean="0"/>
              <a:t> MF – </a:t>
            </a:r>
            <a:r>
              <a:rPr lang="fr-BE" dirty="0" err="1" smtClean="0"/>
              <a:t>Higher</a:t>
            </a:r>
            <a:r>
              <a:rPr lang="fr-BE" dirty="0" smtClean="0"/>
              <a:t> </a:t>
            </a:r>
            <a:r>
              <a:rPr lang="fr-BE" dirty="0" err="1" smtClean="0"/>
              <a:t>visits</a:t>
            </a:r>
            <a:r>
              <a:rPr lang="fr-BE" dirty="0" smtClean="0"/>
              <a:t> to the AMS </a:t>
            </a:r>
            <a:r>
              <a:rPr lang="fr-BE" dirty="0" err="1" smtClean="0"/>
              <a:t>during</a:t>
            </a:r>
            <a:r>
              <a:rPr lang="fr-BE" dirty="0" smtClean="0"/>
              <a:t> HS</a:t>
            </a:r>
          </a:p>
          <a:p>
            <a:endParaRPr lang="fr-BE" dirty="0"/>
          </a:p>
          <a:p>
            <a:r>
              <a:rPr lang="fr-BE" dirty="0" err="1" smtClean="0"/>
              <a:t>Higher</a:t>
            </a:r>
            <a:r>
              <a:rPr lang="fr-BE" dirty="0" smtClean="0"/>
              <a:t> MY </a:t>
            </a:r>
            <a:r>
              <a:rPr lang="fr-BE" dirty="0" err="1" smtClean="0"/>
              <a:t>during</a:t>
            </a:r>
            <a:r>
              <a:rPr lang="fr-BE" dirty="0" smtClean="0"/>
              <a:t> HS </a:t>
            </a:r>
            <a:r>
              <a:rPr lang="fr-BE" dirty="0" err="1" smtClean="0"/>
              <a:t>periods</a:t>
            </a: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 </a:t>
            </a:r>
          </a:p>
          <a:p>
            <a:r>
              <a:rPr lang="fr-BE" dirty="0" smtClean="0">
                <a:solidFill>
                  <a:schemeClr val="accent1"/>
                </a:solidFill>
              </a:rPr>
              <a:t>More </a:t>
            </a:r>
            <a:r>
              <a:rPr lang="fr-BE" dirty="0" err="1" smtClean="0">
                <a:solidFill>
                  <a:schemeClr val="accent1"/>
                </a:solidFill>
              </a:rPr>
              <a:t>visits</a:t>
            </a:r>
            <a:r>
              <a:rPr lang="fr-BE" dirty="0" smtClean="0">
                <a:solidFill>
                  <a:schemeClr val="accent1"/>
                </a:solidFill>
              </a:rPr>
              <a:t> to AMS = &gt; More </a:t>
            </a:r>
            <a:r>
              <a:rPr lang="fr-BE" dirty="0" err="1" smtClean="0">
                <a:solidFill>
                  <a:schemeClr val="accent1"/>
                </a:solidFill>
              </a:rPr>
              <a:t>opportunity</a:t>
            </a:r>
            <a:r>
              <a:rPr lang="fr-BE" dirty="0" smtClean="0">
                <a:solidFill>
                  <a:schemeClr val="accent1"/>
                </a:solidFill>
              </a:rPr>
              <a:t> to drink</a:t>
            </a:r>
          </a:p>
          <a:p>
            <a:endParaRPr lang="fr-BE" dirty="0" smtClean="0"/>
          </a:p>
          <a:p>
            <a:r>
              <a:rPr lang="fr-BE" dirty="0" err="1" smtClean="0"/>
              <a:t>Lower</a:t>
            </a:r>
            <a:r>
              <a:rPr lang="fr-BE" dirty="0" smtClean="0"/>
              <a:t> rumination time </a:t>
            </a:r>
            <a:r>
              <a:rPr lang="fr-BE" dirty="0" err="1" smtClean="0"/>
              <a:t>during</a:t>
            </a:r>
            <a:r>
              <a:rPr lang="fr-BE" dirty="0" smtClean="0"/>
              <a:t> HS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slight</a:t>
            </a:r>
            <a:r>
              <a:rPr lang="fr-BE" dirty="0" smtClean="0"/>
              <a:t> impact on F/P</a:t>
            </a:r>
          </a:p>
          <a:p>
            <a:endParaRPr lang="fr-BE" dirty="0"/>
          </a:p>
          <a:p>
            <a:r>
              <a:rPr lang="fr-BE" dirty="0" smtClean="0"/>
              <a:t>Observations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confirmed</a:t>
            </a:r>
            <a:r>
              <a:rPr lang="fr-BE" dirty="0" smtClean="0"/>
              <a:t> </a:t>
            </a:r>
            <a:r>
              <a:rPr lang="fr-BE" dirty="0" err="1" smtClean="0"/>
              <a:t>during</a:t>
            </a:r>
            <a:r>
              <a:rPr lang="fr-BE" dirty="0" smtClean="0"/>
              <a:t> longer </a:t>
            </a:r>
            <a:r>
              <a:rPr lang="fr-BE" dirty="0" err="1" smtClean="0"/>
              <a:t>periods</a:t>
            </a:r>
            <a:endParaRPr lang="fr-BE" dirty="0" smtClean="0"/>
          </a:p>
          <a:p>
            <a:r>
              <a:rPr lang="fr-BE" dirty="0" err="1" smtClean="0"/>
              <a:t>Ruminal</a:t>
            </a:r>
            <a:r>
              <a:rPr lang="fr-BE" dirty="0" smtClean="0"/>
              <a:t> </a:t>
            </a:r>
            <a:r>
              <a:rPr lang="fr-BE" dirty="0" err="1" smtClean="0"/>
              <a:t>function</a:t>
            </a:r>
            <a:r>
              <a:rPr lang="fr-BE" dirty="0" smtClean="0"/>
              <a:t>: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investigated</a:t>
            </a:r>
            <a:r>
              <a:rPr lang="fr-BE" dirty="0" smtClean="0"/>
              <a:t> =&gt; One of the </a:t>
            </a:r>
            <a:r>
              <a:rPr lang="fr-BE" dirty="0" err="1" smtClean="0"/>
              <a:t>study</a:t>
            </a:r>
            <a:r>
              <a:rPr lang="fr-BE" dirty="0" smtClean="0"/>
              <a:t> lead in 2019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90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/>
                </a:solidFill>
              </a:rPr>
              <a:t>Large </a:t>
            </a:r>
            <a:r>
              <a:rPr lang="fr-BE" dirty="0" err="1" smtClean="0">
                <a:solidFill>
                  <a:schemeClr val="accent1"/>
                </a:solidFill>
              </a:rPr>
              <a:t>herds</a:t>
            </a:r>
            <a:r>
              <a:rPr lang="fr-BE" dirty="0" smtClean="0">
                <a:solidFill>
                  <a:schemeClr val="accent1"/>
                </a:solidFill>
              </a:rPr>
              <a:t>, AMS and </a:t>
            </a:r>
            <a:r>
              <a:rPr lang="fr-BE" dirty="0" err="1" smtClean="0">
                <a:solidFill>
                  <a:schemeClr val="accent1"/>
                </a:solidFill>
              </a:rPr>
              <a:t>grazing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2333" y="1784404"/>
            <a:ext cx="2160240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   </a:t>
            </a:r>
            <a:r>
              <a:rPr lang="fr-BE" dirty="0">
                <a:solidFill>
                  <a:schemeClr val="tx1"/>
                </a:solidFill>
              </a:rPr>
              <a:t>size of </a:t>
            </a:r>
            <a:r>
              <a:rPr lang="fr-BE" dirty="0" err="1">
                <a:solidFill>
                  <a:schemeClr val="tx1"/>
                </a:solidFill>
              </a:rPr>
              <a:t>herds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>
          <a:xfrm>
            <a:off x="6603504" y="1784500"/>
            <a:ext cx="2160000" cy="86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/>
              <a:t>    </a:t>
            </a:r>
            <a:r>
              <a:rPr lang="fr-BE" sz="1800" dirty="0" smtClean="0">
                <a:solidFill>
                  <a:schemeClr val="tx1"/>
                </a:solidFill>
              </a:rPr>
              <a:t>Automation of</a:t>
            </a:r>
          </a:p>
          <a:p>
            <a:pPr algn="ctr"/>
            <a:r>
              <a:rPr lang="fr-BE" sz="1800" dirty="0" smtClean="0">
                <a:solidFill>
                  <a:schemeClr val="tx1"/>
                </a:solidFill>
              </a:rPr>
              <a:t>     agriculture</a:t>
            </a:r>
            <a:endParaRPr lang="fr-BE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3832" y="3481808"/>
            <a:ext cx="1512168" cy="10584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dirty="0"/>
              <a:t>      </a:t>
            </a:r>
            <a:r>
              <a:rPr lang="fr-BE" dirty="0" err="1"/>
              <a:t>grazing</a:t>
            </a:r>
            <a:endParaRPr lang="fr-BE" dirty="0"/>
          </a:p>
        </p:txBody>
      </p:sp>
      <p:sp>
        <p:nvSpPr>
          <p:cNvPr id="10" name="Flèche droite 9"/>
          <p:cNvSpPr/>
          <p:nvPr/>
        </p:nvSpPr>
        <p:spPr>
          <a:xfrm rot="8875507">
            <a:off x="6059349" y="3265274"/>
            <a:ext cx="1614092" cy="325940"/>
          </a:xfrm>
          <a:prstGeom prst="right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416401" y="4828539"/>
            <a:ext cx="593521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BE" b="1" dirty="0" err="1" smtClean="0"/>
              <a:t>Why</a:t>
            </a:r>
            <a:r>
              <a:rPr lang="fr-BE" b="1" dirty="0" smtClean="0"/>
              <a:t> stop </a:t>
            </a:r>
            <a:r>
              <a:rPr lang="fr-BE" b="1" dirty="0" err="1" smtClean="0"/>
              <a:t>grazing</a:t>
            </a:r>
            <a:r>
              <a:rPr lang="fr-BE" b="1" dirty="0" smtClean="0"/>
              <a:t>? </a:t>
            </a:r>
          </a:p>
          <a:p>
            <a:endParaRPr lang="fr-BE" dirty="0" smtClean="0"/>
          </a:p>
          <a:p>
            <a:r>
              <a:rPr lang="fr-BE" dirty="0" smtClean="0"/>
              <a:t>47</a:t>
            </a:r>
            <a:r>
              <a:rPr lang="fr-BE" dirty="0"/>
              <a:t>% of </a:t>
            </a:r>
            <a:r>
              <a:rPr lang="fr-BE" dirty="0" err="1"/>
              <a:t>farmers</a:t>
            </a:r>
            <a:r>
              <a:rPr lang="fr-BE" dirty="0"/>
              <a:t> </a:t>
            </a:r>
            <a:r>
              <a:rPr lang="fr-BE" dirty="0" smtClean="0"/>
              <a:t>report </a:t>
            </a:r>
            <a:r>
              <a:rPr lang="fr-BE" dirty="0" err="1"/>
              <a:t>they</a:t>
            </a:r>
            <a:r>
              <a:rPr lang="fr-BE" dirty="0"/>
              <a:t> stop </a:t>
            </a:r>
            <a:r>
              <a:rPr lang="fr-BE" dirty="0" err="1"/>
              <a:t>grazing</a:t>
            </a:r>
            <a:r>
              <a:rPr lang="fr-BE" dirty="0"/>
              <a:t> </a:t>
            </a:r>
            <a:r>
              <a:rPr lang="fr-BE" dirty="0" err="1"/>
              <a:t>because</a:t>
            </a:r>
            <a:r>
              <a:rPr lang="fr-BE" dirty="0"/>
              <a:t> of </a:t>
            </a:r>
          </a:p>
          <a:p>
            <a:r>
              <a:rPr lang="fr-BE" dirty="0" err="1"/>
              <a:t>difficulties</a:t>
            </a:r>
            <a:r>
              <a:rPr lang="fr-BE" dirty="0"/>
              <a:t> in management </a:t>
            </a:r>
            <a:r>
              <a:rPr lang="fr-BE" dirty="0" smtClean="0"/>
              <a:t> (Survey Life </a:t>
            </a:r>
            <a:r>
              <a:rPr lang="fr-BE" dirty="0" err="1" smtClean="0"/>
              <a:t>Dairyclim</a:t>
            </a:r>
            <a:r>
              <a:rPr lang="fr-BE" dirty="0" smtClean="0"/>
              <a:t> 2016-2019)</a:t>
            </a:r>
            <a:endParaRPr lang="fr-BE" dirty="0"/>
          </a:p>
          <a:p>
            <a:endParaRPr lang="fr-BE" dirty="0"/>
          </a:p>
        </p:txBody>
      </p:sp>
      <p:sp>
        <p:nvSpPr>
          <p:cNvPr id="14" name="Flèche droite 13"/>
          <p:cNvSpPr/>
          <p:nvPr/>
        </p:nvSpPr>
        <p:spPr>
          <a:xfrm rot="1980229">
            <a:off x="3081554" y="3274884"/>
            <a:ext cx="1614092" cy="325940"/>
          </a:xfrm>
          <a:prstGeom prst="right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6939280" y="4828539"/>
            <a:ext cx="4771371" cy="1476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 smtClean="0"/>
              <a:t>Follow up  2 large herds </a:t>
            </a:r>
          </a:p>
          <a:p>
            <a:endParaRPr lang="en-GB" dirty="0" smtClean="0"/>
          </a:p>
          <a:p>
            <a:r>
              <a:rPr lang="en-GB" dirty="0" smtClean="0"/>
              <a:t>From 2013 to 2014: zootechnical performances? </a:t>
            </a:r>
          </a:p>
          <a:p>
            <a:r>
              <a:rPr lang="en-GB" dirty="0" smtClean="0"/>
              <a:t>From 2013 to 2015: economic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Introduction</a:t>
            </a:r>
            <a:endParaRPr lang="es-A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Françoise </a:t>
            </a:r>
            <a:r>
              <a:rPr lang="es-AR" dirty="0" smtClean="0"/>
              <a:t>Lessire – </a:t>
            </a:r>
            <a:r>
              <a:rPr lang="es-AR" dirty="0" err="1" smtClean="0"/>
              <a:t>Isabelle</a:t>
            </a:r>
            <a:r>
              <a:rPr lang="es-AR" dirty="0" smtClean="0"/>
              <a:t> </a:t>
            </a:r>
            <a:r>
              <a:rPr lang="es-AR" dirty="0" err="1" smtClean="0"/>
              <a:t>Dufrasne</a:t>
            </a:r>
            <a:endParaRPr lang="es-AR" dirty="0" smtClean="0"/>
          </a:p>
          <a:p>
            <a:r>
              <a:rPr lang="es-AR" dirty="0" err="1" smtClean="0"/>
              <a:t>University</a:t>
            </a:r>
            <a:r>
              <a:rPr lang="es-AR" dirty="0" smtClean="0"/>
              <a:t> of </a:t>
            </a:r>
            <a:r>
              <a:rPr lang="es-AR" dirty="0" err="1" smtClean="0"/>
              <a:t>Liège</a:t>
            </a:r>
            <a:endParaRPr lang="es-AR" dirty="0" smtClean="0"/>
          </a:p>
          <a:p>
            <a:r>
              <a:rPr lang="es-AR" dirty="0" err="1" smtClean="0"/>
              <a:t>Researcher</a:t>
            </a:r>
            <a:endParaRPr lang="es-AR" dirty="0" smtClean="0"/>
          </a:p>
          <a:p>
            <a:r>
              <a:rPr lang="es-AR" dirty="0" err="1" smtClean="0"/>
              <a:t>Belgium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3828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 experience of two Belgian dairy </a:t>
            </a:r>
            <a:r>
              <a:rPr lang="en-GB" dirty="0" smtClean="0">
                <a:solidFill>
                  <a:schemeClr val="accent1"/>
                </a:solidFill>
              </a:rPr>
              <a:t>farms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8" name="Image 7" descr="20140602_102147.jp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840" y="4900811"/>
            <a:ext cx="2339952" cy="1673423"/>
          </a:xfrm>
          <a:prstGeom prst="rect">
            <a:avLst/>
          </a:prstGeom>
        </p:spPr>
      </p:pic>
      <p:pic>
        <p:nvPicPr>
          <p:cNvPr id="9" name="Image 8" descr="20140715_133804.jpg"/>
          <p:cNvPicPr preferRelativeResize="0"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6581" y="4909361"/>
            <a:ext cx="2304000" cy="1645714"/>
          </a:xfrm>
          <a:prstGeom prst="rect">
            <a:avLst/>
          </a:prstGeom>
        </p:spPr>
      </p:pic>
      <p:pic>
        <p:nvPicPr>
          <p:cNvPr id="10" name="Image 9" descr="20140716_141255.jpg"/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0581" y="4931919"/>
            <a:ext cx="1182858" cy="1656000"/>
          </a:xfrm>
          <a:prstGeom prst="rect">
            <a:avLst/>
          </a:prstGeom>
        </p:spPr>
      </p:pic>
      <p:pic>
        <p:nvPicPr>
          <p:cNvPr id="11" name="Image 10" descr="20140716_102333.jpg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3439" y="4931919"/>
            <a:ext cx="2318400" cy="165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83376" y="1136691"/>
            <a:ext cx="392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Follow ups in 2013 -2015</a:t>
            </a:r>
            <a:endParaRPr lang="fr-BE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71606"/>
              </p:ext>
            </p:extLst>
          </p:nvPr>
        </p:nvGraphicFramePr>
        <p:xfrm>
          <a:off x="1513840" y="1565580"/>
          <a:ext cx="81279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27796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202284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46845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Herd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2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31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Working unit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2.5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98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err="1" smtClean="0"/>
                        <a:t>Nb</a:t>
                      </a:r>
                      <a:r>
                        <a:rPr lang="en-GB" noProof="0" dirty="0" smtClean="0"/>
                        <a:t> cows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110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155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68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Total annual MY (kg/farm)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1 025</a:t>
                      </a:r>
                      <a:r>
                        <a:rPr lang="en-GB" baseline="0" noProof="0" dirty="0" smtClean="0"/>
                        <a:t> 000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1 217 000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8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Pastures (ha)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36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42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9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err="1" smtClean="0"/>
                        <a:t>Nb</a:t>
                      </a:r>
                      <a:r>
                        <a:rPr lang="en-GB" noProof="0" dirty="0" smtClean="0"/>
                        <a:t> paddocks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9 (2-4 ha)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22 (</a:t>
                      </a:r>
                      <a:r>
                        <a:rPr lang="en-GB" noProof="0" dirty="0" smtClean="0"/>
                        <a:t>1.9 </a:t>
                      </a:r>
                      <a:r>
                        <a:rPr lang="en-GB" noProof="0" dirty="0" smtClean="0"/>
                        <a:t>ha)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57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Distance max to AMS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0.7 </a:t>
                      </a:r>
                      <a:r>
                        <a:rPr lang="en-GB" noProof="0" dirty="0" smtClean="0"/>
                        <a:t>km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1.5 </a:t>
                      </a:r>
                      <a:r>
                        <a:rPr lang="en-GB" noProof="0" dirty="0" smtClean="0"/>
                        <a:t>km 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3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Pasture</a:t>
                      </a:r>
                      <a:r>
                        <a:rPr lang="en-GB" baseline="0" noProof="0" dirty="0" smtClean="0"/>
                        <a:t> management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rotational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rotational + strip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130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2.5 </a:t>
                      </a:r>
                      <a:r>
                        <a:rPr lang="en-GB" noProof="0" dirty="0" smtClean="0"/>
                        <a:t>days/paddock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Strip moved every day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979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5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Material</a:t>
            </a:r>
            <a:r>
              <a:rPr lang="fr-BE" dirty="0" smtClean="0">
                <a:solidFill>
                  <a:schemeClr val="accent1"/>
                </a:solidFill>
              </a:rPr>
              <a:t> and </a:t>
            </a:r>
            <a:r>
              <a:rPr lang="fr-BE" dirty="0" err="1" smtClean="0">
                <a:solidFill>
                  <a:schemeClr val="accent1"/>
                </a:solidFill>
              </a:rPr>
              <a:t>Methods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During the grazing </a:t>
            </a:r>
            <a:r>
              <a:rPr lang="en-GB" dirty="0" smtClean="0">
                <a:solidFill>
                  <a:schemeClr val="accent1"/>
                </a:solidFill>
              </a:rPr>
              <a:t>period:</a:t>
            </a:r>
          </a:p>
          <a:p>
            <a:r>
              <a:rPr lang="en-GB" dirty="0" smtClean="0"/>
              <a:t>Only milked cows are allowed to go to pastures (smart gates)</a:t>
            </a:r>
          </a:p>
          <a:p>
            <a:r>
              <a:rPr lang="en-GB" dirty="0" smtClean="0"/>
              <a:t> Cows </a:t>
            </a:r>
            <a:r>
              <a:rPr lang="en-GB" dirty="0"/>
              <a:t>stayed on pastures from 6 AM till 6 PM on average. </a:t>
            </a:r>
            <a:endParaRPr lang="en-GB" dirty="0" smtClean="0"/>
          </a:p>
          <a:p>
            <a:r>
              <a:rPr lang="en-GB" dirty="0" smtClean="0"/>
              <a:t>At </a:t>
            </a:r>
            <a:r>
              <a:rPr lang="en-GB" dirty="0"/>
              <a:t>6 PM, the cows came back to receive a </a:t>
            </a:r>
            <a:r>
              <a:rPr lang="en-GB" dirty="0" smtClean="0"/>
              <a:t>partial </a:t>
            </a:r>
            <a:r>
              <a:rPr lang="en-GB" dirty="0"/>
              <a:t>mixed ration </a:t>
            </a:r>
            <a:r>
              <a:rPr lang="en-GB" dirty="0" smtClean="0"/>
              <a:t>(PMR)</a:t>
            </a:r>
            <a:endParaRPr lang="fr-BE" dirty="0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55" y="4324985"/>
            <a:ext cx="3976370" cy="20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" y="4098725"/>
            <a:ext cx="2425485" cy="25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Grazing</a:t>
            </a:r>
            <a:r>
              <a:rPr lang="fr-BE" dirty="0" smtClean="0">
                <a:solidFill>
                  <a:schemeClr val="accent1"/>
                </a:solidFill>
              </a:rPr>
              <a:t> management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2286184"/>
            <a:ext cx="5181600" cy="3322136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04172"/>
            <a:ext cx="5181600" cy="27942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838200" y="5608320"/>
            <a:ext cx="457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Grazing</a:t>
            </a:r>
            <a:r>
              <a:rPr lang="fr-BE" dirty="0" smtClean="0"/>
              <a:t> </a:t>
            </a:r>
            <a:r>
              <a:rPr lang="fr-BE" dirty="0" err="1" smtClean="0"/>
              <a:t>period</a:t>
            </a:r>
            <a:r>
              <a:rPr lang="fr-BE" dirty="0" smtClean="0"/>
              <a:t> : 184 d in 2013 – 192 d in 2014</a:t>
            </a:r>
          </a:p>
          <a:p>
            <a:r>
              <a:rPr lang="fr-BE" dirty="0" smtClean="0"/>
              <a:t>36 </a:t>
            </a:r>
            <a:r>
              <a:rPr lang="fr-BE" dirty="0" smtClean="0"/>
              <a:t>ha </a:t>
            </a:r>
            <a:r>
              <a:rPr lang="fr-BE" dirty="0" err="1"/>
              <a:t>pastures</a:t>
            </a:r>
            <a:endParaRPr lang="fr-BE" dirty="0"/>
          </a:p>
          <a:p>
            <a:r>
              <a:rPr lang="fr-BE" dirty="0" smtClean="0"/>
              <a:t>9 </a:t>
            </a:r>
            <a:r>
              <a:rPr lang="fr-BE" dirty="0" smtClean="0"/>
              <a:t>paddocks in </a:t>
            </a:r>
            <a:r>
              <a:rPr lang="fr-BE" dirty="0" err="1" smtClean="0"/>
              <a:t>rotationnal</a:t>
            </a:r>
            <a:r>
              <a:rPr lang="fr-BE" dirty="0" smtClean="0"/>
              <a:t> system</a:t>
            </a:r>
          </a:p>
          <a:p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7188200" y="5689600"/>
            <a:ext cx="353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Grazing</a:t>
            </a:r>
            <a:r>
              <a:rPr lang="fr-BE" dirty="0" smtClean="0"/>
              <a:t> </a:t>
            </a:r>
            <a:r>
              <a:rPr lang="fr-BE" dirty="0" err="1" smtClean="0"/>
              <a:t>period</a:t>
            </a:r>
            <a:r>
              <a:rPr lang="fr-BE" dirty="0" smtClean="0"/>
              <a:t> : 216 d in 2013-2014</a:t>
            </a:r>
          </a:p>
          <a:p>
            <a:r>
              <a:rPr lang="fr-BE" dirty="0" smtClean="0"/>
              <a:t>42 ha </a:t>
            </a:r>
            <a:r>
              <a:rPr lang="fr-BE" dirty="0" err="1" smtClean="0"/>
              <a:t>pastures</a:t>
            </a:r>
            <a:r>
              <a:rPr lang="fr-BE" dirty="0" smtClean="0"/>
              <a:t>  - </a:t>
            </a:r>
            <a:r>
              <a:rPr lang="fr-BE" dirty="0" err="1" smtClean="0"/>
              <a:t>strip</a:t>
            </a:r>
            <a:r>
              <a:rPr lang="fr-BE" dirty="0" smtClean="0"/>
              <a:t> </a:t>
            </a:r>
            <a:r>
              <a:rPr lang="fr-BE" dirty="0" err="1" smtClean="0"/>
              <a:t>grazing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838200" y="1690689"/>
            <a:ext cx="19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 smtClean="0"/>
              <a:t>Farm</a:t>
            </a:r>
            <a:r>
              <a:rPr lang="fr-BE" sz="2800" b="1" dirty="0" smtClean="0"/>
              <a:t> 1</a:t>
            </a:r>
            <a:endParaRPr lang="fr-BE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381240" y="1624210"/>
            <a:ext cx="19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 smtClean="0"/>
              <a:t>Farm</a:t>
            </a:r>
            <a:r>
              <a:rPr lang="fr-BE" sz="2800" b="1" dirty="0" smtClean="0"/>
              <a:t> 2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10087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Results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25625"/>
            <a:ext cx="8713863" cy="38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Results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412" y="1895486"/>
            <a:ext cx="8073667" cy="42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200" y="1619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accent1"/>
                </a:solidFill>
              </a:rPr>
              <a:t>Results</a:t>
            </a:r>
            <a:r>
              <a:rPr lang="fr-BE" dirty="0" smtClean="0">
                <a:solidFill>
                  <a:schemeClr val="accent1"/>
                </a:solidFill>
              </a:rPr>
              <a:t/>
            </a:r>
            <a:br>
              <a:rPr lang="fr-BE" dirty="0" smtClean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The experience of two Belgian dairy </a:t>
            </a:r>
            <a:r>
              <a:rPr lang="en-GB" dirty="0" smtClean="0">
                <a:solidFill>
                  <a:schemeClr val="accent1"/>
                </a:solidFill>
              </a:rPr>
              <a:t>farms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Follow-ups on 3 years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0200" y="1850993"/>
            <a:ext cx="454707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 smtClean="0">
                <a:solidFill>
                  <a:srgbClr val="92D050"/>
                </a:solidFill>
              </a:rPr>
              <a:t>Calculation</a:t>
            </a:r>
            <a:r>
              <a:rPr lang="fr-BE" sz="2800" dirty="0" smtClean="0">
                <a:solidFill>
                  <a:srgbClr val="92D050"/>
                </a:solidFill>
              </a:rPr>
              <a:t> of the % </a:t>
            </a:r>
          </a:p>
          <a:p>
            <a:r>
              <a:rPr lang="fr-BE" sz="2800" dirty="0" smtClean="0">
                <a:solidFill>
                  <a:srgbClr val="92D050"/>
                </a:solidFill>
              </a:rPr>
              <a:t>of </a:t>
            </a:r>
            <a:r>
              <a:rPr lang="fr-BE" sz="2800" dirty="0" err="1" smtClean="0">
                <a:solidFill>
                  <a:srgbClr val="92D050"/>
                </a:solidFill>
              </a:rPr>
              <a:t>grazed</a:t>
            </a:r>
            <a:r>
              <a:rPr lang="fr-BE" sz="2800" dirty="0" smtClean="0">
                <a:solidFill>
                  <a:srgbClr val="92D050"/>
                </a:solidFill>
              </a:rPr>
              <a:t> </a:t>
            </a:r>
            <a:r>
              <a:rPr lang="fr-BE" sz="2800" dirty="0" err="1" smtClean="0">
                <a:solidFill>
                  <a:srgbClr val="92D050"/>
                </a:solidFill>
              </a:rPr>
              <a:t>grass</a:t>
            </a:r>
            <a:r>
              <a:rPr lang="fr-BE" sz="2800" dirty="0" smtClean="0">
                <a:solidFill>
                  <a:srgbClr val="92D050"/>
                </a:solidFill>
              </a:rPr>
              <a:t> in </a:t>
            </a:r>
            <a:r>
              <a:rPr lang="fr-BE" sz="2800" dirty="0" err="1" smtClean="0">
                <a:solidFill>
                  <a:srgbClr val="92D050"/>
                </a:solidFill>
              </a:rPr>
              <a:t>cows</a:t>
            </a:r>
            <a:r>
              <a:rPr lang="fr-BE" sz="2800" dirty="0" smtClean="0">
                <a:solidFill>
                  <a:srgbClr val="92D050"/>
                </a:solidFill>
              </a:rPr>
              <a:t>’ ration</a:t>
            </a:r>
          </a:p>
          <a:p>
            <a:endParaRPr lang="fr-BE" sz="2000" dirty="0"/>
          </a:p>
          <a:p>
            <a:r>
              <a:rPr lang="fr-BE" sz="2000" dirty="0" err="1" smtClean="0"/>
              <a:t>Herd</a:t>
            </a:r>
            <a:r>
              <a:rPr lang="fr-BE" sz="2000" dirty="0" smtClean="0"/>
              <a:t> 1 : 34% - over 3 </a:t>
            </a:r>
            <a:r>
              <a:rPr lang="fr-BE" sz="2000" dirty="0" err="1" smtClean="0"/>
              <a:t>years</a:t>
            </a:r>
            <a:endParaRPr lang="fr-BE" sz="2000" dirty="0" smtClean="0"/>
          </a:p>
          <a:p>
            <a:r>
              <a:rPr lang="fr-BE" sz="2000" dirty="0" err="1" smtClean="0"/>
              <a:t>Herd</a:t>
            </a:r>
            <a:r>
              <a:rPr lang="fr-BE" sz="2000" dirty="0" smtClean="0"/>
              <a:t> 2 : 33% - over 3 </a:t>
            </a:r>
            <a:r>
              <a:rPr lang="fr-BE" sz="2000" dirty="0" err="1" smtClean="0"/>
              <a:t>years</a:t>
            </a:r>
            <a:endParaRPr lang="fr-BE" sz="2000" dirty="0" smtClean="0"/>
          </a:p>
          <a:p>
            <a:endParaRPr lang="fr-BE" sz="2000" dirty="0"/>
          </a:p>
          <a:p>
            <a:endParaRPr lang="fr-BE" sz="2000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246587"/>
              </p:ext>
            </p:extLst>
          </p:nvPr>
        </p:nvGraphicFramePr>
        <p:xfrm>
          <a:off x="7770920" y="14414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978164"/>
              </p:ext>
            </p:extLst>
          </p:nvPr>
        </p:nvGraphicFramePr>
        <p:xfrm>
          <a:off x="3554027" y="14874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364879"/>
              </p:ext>
            </p:extLst>
          </p:nvPr>
        </p:nvGraphicFramePr>
        <p:xfrm>
          <a:off x="7620000" y="40104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638347"/>
              </p:ext>
            </p:extLst>
          </p:nvPr>
        </p:nvGraphicFramePr>
        <p:xfrm>
          <a:off x="2897080" y="40104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265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480" y="822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dirty="0" err="1">
                <a:solidFill>
                  <a:schemeClr val="accent1"/>
                </a:solidFill>
              </a:rPr>
              <a:t>Results</a:t>
            </a:r>
            <a:r>
              <a:rPr lang="fr-BE" dirty="0">
                <a:solidFill>
                  <a:schemeClr val="accent1"/>
                </a:solidFill>
              </a:rPr>
              <a:t/>
            </a:r>
            <a:br>
              <a:rPr lang="fr-BE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The experience of two Belgian dairy farms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Follow-ups on 3 </a:t>
            </a:r>
            <a:r>
              <a:rPr lang="en-GB" dirty="0" smtClean="0">
                <a:solidFill>
                  <a:schemeClr val="accent1"/>
                </a:solidFill>
              </a:rPr>
              <a:t>years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Zootechnical performance</a:t>
            </a:r>
            <a:br>
              <a:rPr lang="en-GB" dirty="0" smtClean="0">
                <a:solidFill>
                  <a:srgbClr val="92D050"/>
                </a:solidFill>
              </a:rPr>
            </a:br>
            <a:endParaRPr lang="fr-BE" dirty="0">
              <a:solidFill>
                <a:srgbClr val="92D050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78564"/>
              </p:ext>
            </p:extLst>
          </p:nvPr>
        </p:nvGraphicFramePr>
        <p:xfrm>
          <a:off x="1234137" y="2377966"/>
          <a:ext cx="9378286" cy="3403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44539273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46527971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22430288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160912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80355228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4593773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3464340"/>
                    </a:ext>
                  </a:extLst>
                </a:gridCol>
              </a:tblGrid>
              <a:tr h="537954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r-BE" dirty="0" err="1" smtClean="0"/>
                        <a:t>Herd</a:t>
                      </a:r>
                      <a:r>
                        <a:rPr lang="fr-BE" dirty="0" smtClean="0"/>
                        <a:t> 1</a:t>
                      </a:r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BE" dirty="0" err="1" smtClean="0"/>
                        <a:t>Herd</a:t>
                      </a:r>
                      <a:r>
                        <a:rPr lang="fr-BE" dirty="0" smtClean="0"/>
                        <a:t> 2</a:t>
                      </a:r>
                      <a:endParaRPr lang="fr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203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Winter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Summer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Winter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Summer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9667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MY (kg/</a:t>
                      </a:r>
                      <a:r>
                        <a:rPr lang="fr-BE" dirty="0" err="1" smtClean="0"/>
                        <a:t>cow</a:t>
                      </a:r>
                      <a:r>
                        <a:rPr lang="fr-BE" dirty="0" smtClean="0"/>
                        <a:t>/d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30.0 ± 1.1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29.0 ± 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26.7 ± 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26.9 ± 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81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F%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4.07 </a:t>
                      </a:r>
                      <a:r>
                        <a:rPr lang="fr-BE" dirty="0" smtClean="0"/>
                        <a:t>± 0.06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3.90 </a:t>
                      </a:r>
                      <a:r>
                        <a:rPr lang="fr-BE" dirty="0" smtClean="0"/>
                        <a:t>± 0.13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4.31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0.09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4.08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0.14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66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P%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3.41 ± 0.11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3.33 ± 0.09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3.51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0.09</a:t>
                      </a:r>
                      <a:endParaRPr lang="fr-BE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3.44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0.10</a:t>
                      </a:r>
                      <a:endParaRPr lang="fr-BE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074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Urea</a:t>
                      </a:r>
                      <a:r>
                        <a:rPr lang="fr-BE" dirty="0" smtClean="0"/>
                        <a:t> (mg/l)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224 </a:t>
                      </a:r>
                      <a:r>
                        <a:rPr lang="fr-BE" dirty="0" smtClean="0"/>
                        <a:t>± 44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219 ± 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218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36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224 </a:t>
                      </a:r>
                      <a:r>
                        <a:rPr lang="fr-BE" dirty="0" smtClean="0"/>
                        <a:t>± </a:t>
                      </a:r>
                      <a:r>
                        <a:rPr lang="fr-BE" dirty="0" smtClean="0"/>
                        <a:t>39</a:t>
                      </a:r>
                      <a:endParaRPr lang="fr-BE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63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Milking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frequency</a:t>
                      </a:r>
                      <a:endParaRPr lang="fr-BE" dirty="0" smtClean="0"/>
                    </a:p>
                    <a:p>
                      <a:r>
                        <a:rPr lang="fr-BE" dirty="0" smtClean="0"/>
                        <a:t>(/</a:t>
                      </a:r>
                      <a:r>
                        <a:rPr lang="fr-BE" dirty="0" err="1" smtClean="0"/>
                        <a:t>cow</a:t>
                      </a:r>
                      <a:r>
                        <a:rPr lang="fr-BE" dirty="0" smtClean="0"/>
                        <a:t>/d)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2.6 </a:t>
                      </a:r>
                      <a:r>
                        <a:rPr lang="fr-BE" dirty="0" smtClean="0"/>
                        <a:t>± 0.1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2.4 ±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2.6 ± 0.1</a:t>
                      </a:r>
                    </a:p>
                    <a:p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2.5 ± 0.1</a:t>
                      </a:r>
                    </a:p>
                    <a:p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108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Concentrates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3.9 ± 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3.5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***</a:t>
                      </a:r>
                      <a:endParaRPr lang="fr-B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3.0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3.1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ns</a:t>
                      </a:r>
                      <a:endParaRPr lang="fr-B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9925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0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14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dirty="0" err="1">
                <a:solidFill>
                  <a:schemeClr val="accent1"/>
                </a:solidFill>
              </a:rPr>
              <a:t>Results</a:t>
            </a:r>
            <a:r>
              <a:rPr lang="fr-BE" dirty="0">
                <a:solidFill>
                  <a:schemeClr val="accent1"/>
                </a:solidFill>
              </a:rPr>
              <a:t/>
            </a:r>
            <a:br>
              <a:rPr lang="fr-BE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The experience of two Belgian dairy farms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Follow-ups on 3 </a:t>
            </a:r>
            <a:r>
              <a:rPr lang="en-GB" dirty="0" smtClean="0">
                <a:solidFill>
                  <a:schemeClr val="accent1"/>
                </a:solidFill>
              </a:rPr>
              <a:t>years: </a:t>
            </a:r>
            <a:r>
              <a:rPr lang="en-GB" dirty="0" smtClean="0">
                <a:solidFill>
                  <a:srgbClr val="92D050"/>
                </a:solidFill>
              </a:rPr>
              <a:t>effect on feeding costs</a:t>
            </a:r>
            <a:endParaRPr lang="fr-BE" dirty="0">
              <a:solidFill>
                <a:srgbClr val="92D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Comparison</a:t>
            </a:r>
            <a:r>
              <a:rPr lang="fr-BE" dirty="0" smtClean="0"/>
              <a:t> of </a:t>
            </a:r>
            <a:r>
              <a:rPr lang="fr-BE" dirty="0" err="1" smtClean="0"/>
              <a:t>feeding</a:t>
            </a:r>
            <a:r>
              <a:rPr lang="fr-BE" dirty="0" smtClean="0"/>
              <a:t> </a:t>
            </a:r>
            <a:r>
              <a:rPr lang="fr-BE" dirty="0" err="1" smtClean="0"/>
              <a:t>costs</a:t>
            </a:r>
            <a:r>
              <a:rPr lang="fr-BE" dirty="0" smtClean="0"/>
              <a:t> in </a:t>
            </a:r>
            <a:r>
              <a:rPr lang="fr-BE" dirty="0" err="1" smtClean="0"/>
              <a:t>winter</a:t>
            </a:r>
            <a:r>
              <a:rPr lang="fr-BE" dirty="0" smtClean="0"/>
              <a:t> vs </a:t>
            </a:r>
            <a:r>
              <a:rPr lang="fr-BE" dirty="0" err="1" smtClean="0"/>
              <a:t>summer</a:t>
            </a:r>
            <a:endParaRPr lang="fr-BE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769373"/>
              </p:ext>
            </p:extLst>
          </p:nvPr>
        </p:nvGraphicFramePr>
        <p:xfrm>
          <a:off x="2478349" y="27321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12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/>
                </a:solidFill>
              </a:rPr>
              <a:t>Discussion - conclusion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PMR quantities were continuously </a:t>
            </a:r>
            <a:r>
              <a:rPr lang="en-GB" dirty="0" smtClean="0"/>
              <a:t>adapted following grass </a:t>
            </a:r>
            <a:r>
              <a:rPr lang="en-GB" dirty="0" err="1" smtClean="0"/>
              <a:t>availablity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Incorporation of around 30% of grazed grass allowed to</a:t>
            </a:r>
          </a:p>
          <a:p>
            <a:r>
              <a:rPr lang="en-GB" dirty="0" smtClean="0"/>
              <a:t>Keep a high level of production</a:t>
            </a:r>
          </a:p>
          <a:p>
            <a:r>
              <a:rPr lang="en-GB" dirty="0" smtClean="0"/>
              <a:t>Decrease feeding costs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Keys of success:</a:t>
            </a:r>
          </a:p>
          <a:p>
            <a:r>
              <a:rPr lang="en-GB" dirty="0" smtClean="0"/>
              <a:t>Adaptation of PMR to grass supply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0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accent1"/>
                </a:solidFill>
              </a:rPr>
              <a:t>Key AMS R&amp;D </a:t>
            </a:r>
            <a:r>
              <a:rPr lang="es-AR" dirty="0" err="1" smtClean="0">
                <a:solidFill>
                  <a:schemeClr val="accent1"/>
                </a:solidFill>
              </a:rPr>
              <a:t>projects</a:t>
            </a:r>
            <a:endParaRPr lang="es-A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 smtClean="0"/>
              <a:t>Key </a:t>
            </a:r>
            <a:r>
              <a:rPr lang="es-AR" dirty="0" err="1" smtClean="0"/>
              <a:t>things</a:t>
            </a:r>
            <a:r>
              <a:rPr lang="es-AR" dirty="0" smtClean="0"/>
              <a:t> </a:t>
            </a:r>
            <a:r>
              <a:rPr lang="es-AR" dirty="0" err="1" smtClean="0"/>
              <a:t>you</a:t>
            </a:r>
            <a:r>
              <a:rPr lang="es-AR" dirty="0" smtClean="0"/>
              <a:t> </a:t>
            </a:r>
            <a:r>
              <a:rPr lang="es-AR" dirty="0" err="1" smtClean="0"/>
              <a:t>thing</a:t>
            </a:r>
            <a:r>
              <a:rPr lang="es-AR" dirty="0" smtClean="0"/>
              <a:t> </a:t>
            </a:r>
            <a:r>
              <a:rPr lang="es-AR" dirty="0" err="1" smtClean="0"/>
              <a:t>need</a:t>
            </a:r>
            <a:r>
              <a:rPr lang="es-AR" dirty="0" smtClean="0"/>
              <a:t> to be </a:t>
            </a:r>
            <a:r>
              <a:rPr lang="es-AR" dirty="0" err="1" smtClean="0"/>
              <a:t>explored</a:t>
            </a:r>
            <a:r>
              <a:rPr lang="es-AR" dirty="0" smtClean="0"/>
              <a:t> </a:t>
            </a:r>
            <a:r>
              <a:rPr lang="es-AR" dirty="0" err="1" smtClean="0"/>
              <a:t>or</a:t>
            </a:r>
            <a:r>
              <a:rPr lang="es-AR" dirty="0" smtClean="0"/>
              <a:t> </a:t>
            </a:r>
            <a:r>
              <a:rPr lang="es-AR" dirty="0" err="1" smtClean="0"/>
              <a:t>would</a:t>
            </a:r>
            <a:r>
              <a:rPr lang="es-AR" dirty="0" smtClean="0"/>
              <a:t> </a:t>
            </a:r>
            <a:r>
              <a:rPr lang="es-AR" dirty="0" err="1" smtClean="0"/>
              <a:t>like</a:t>
            </a:r>
            <a:r>
              <a:rPr lang="es-AR" dirty="0" smtClean="0"/>
              <a:t> to explore </a:t>
            </a:r>
            <a:r>
              <a:rPr lang="es-AR" dirty="0" err="1" smtClean="0"/>
              <a:t>moving</a:t>
            </a:r>
            <a:r>
              <a:rPr lang="es-AR" dirty="0" smtClean="0"/>
              <a:t> forward</a:t>
            </a:r>
          </a:p>
          <a:p>
            <a:endParaRPr lang="es-AR" dirty="0"/>
          </a:p>
          <a:p>
            <a:r>
              <a:rPr lang="es-AR" dirty="0" smtClean="0"/>
              <a:t>In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context</a:t>
            </a:r>
            <a:r>
              <a:rPr lang="es-AR" dirty="0" smtClean="0"/>
              <a:t> of </a:t>
            </a:r>
            <a:r>
              <a:rPr lang="es-AR" dirty="0" err="1" smtClean="0"/>
              <a:t>climate</a:t>
            </a:r>
            <a:r>
              <a:rPr lang="es-AR" dirty="0" smtClean="0"/>
              <a:t> </a:t>
            </a:r>
            <a:r>
              <a:rPr lang="es-AR" dirty="0" err="1" smtClean="0"/>
              <a:t>change</a:t>
            </a:r>
            <a:r>
              <a:rPr lang="es-AR" dirty="0" smtClean="0"/>
              <a:t>, </a:t>
            </a:r>
            <a:r>
              <a:rPr lang="es-AR" dirty="0" err="1" smtClean="0"/>
              <a:t>we</a:t>
            </a:r>
            <a:r>
              <a:rPr lang="es-AR" dirty="0" smtClean="0"/>
              <a:t> are more </a:t>
            </a:r>
            <a:r>
              <a:rPr lang="es-AR" dirty="0" err="1" smtClean="0"/>
              <a:t>concerned</a:t>
            </a:r>
            <a:r>
              <a:rPr lang="es-AR" dirty="0" smtClean="0"/>
              <a:t> </a:t>
            </a:r>
            <a:r>
              <a:rPr lang="es-AR" dirty="0" err="1" smtClean="0"/>
              <a:t>about</a:t>
            </a:r>
            <a:r>
              <a:rPr lang="es-AR" dirty="0" smtClean="0"/>
              <a:t> </a:t>
            </a:r>
            <a:r>
              <a:rPr lang="es-AR" dirty="0" err="1" smtClean="0"/>
              <a:t>grazing</a:t>
            </a:r>
            <a:r>
              <a:rPr lang="es-AR" dirty="0" smtClean="0"/>
              <a:t> </a:t>
            </a:r>
            <a:r>
              <a:rPr lang="es-AR" dirty="0" err="1" smtClean="0"/>
              <a:t>management</a:t>
            </a:r>
            <a:r>
              <a:rPr lang="es-AR" dirty="0" smtClean="0"/>
              <a:t>. </a:t>
            </a:r>
          </a:p>
          <a:p>
            <a:endParaRPr lang="es-AR" dirty="0"/>
          </a:p>
          <a:p>
            <a:r>
              <a:rPr lang="es-AR" dirty="0" err="1" smtClean="0"/>
              <a:t>Effect</a:t>
            </a:r>
            <a:r>
              <a:rPr lang="es-AR" dirty="0" smtClean="0"/>
              <a:t> of </a:t>
            </a:r>
            <a:r>
              <a:rPr lang="es-AR" dirty="0" err="1" smtClean="0"/>
              <a:t>heat</a:t>
            </a:r>
            <a:r>
              <a:rPr lang="es-AR" dirty="0" smtClean="0"/>
              <a:t> stress </a:t>
            </a:r>
            <a:r>
              <a:rPr lang="es-AR" dirty="0" err="1" smtClean="0"/>
              <a:t>on</a:t>
            </a:r>
            <a:r>
              <a:rPr lang="es-AR" dirty="0" smtClean="0"/>
              <a:t> a more extended </a:t>
            </a:r>
            <a:r>
              <a:rPr lang="es-AR" dirty="0" err="1" smtClean="0"/>
              <a:t>period</a:t>
            </a:r>
            <a:endParaRPr lang="es-AR" dirty="0" smtClean="0"/>
          </a:p>
          <a:p>
            <a:endParaRPr lang="es-AR" dirty="0"/>
          </a:p>
          <a:p>
            <a:r>
              <a:rPr lang="es-AR" dirty="0" err="1" smtClean="0"/>
              <a:t>Impact</a:t>
            </a:r>
            <a:r>
              <a:rPr lang="es-AR" dirty="0" smtClean="0"/>
              <a:t> of MF </a:t>
            </a:r>
            <a:r>
              <a:rPr lang="es-AR" dirty="0" err="1" smtClean="0"/>
              <a:t>on</a:t>
            </a:r>
            <a:r>
              <a:rPr lang="es-AR" dirty="0" smtClean="0"/>
              <a:t> </a:t>
            </a:r>
            <a:r>
              <a:rPr lang="es-AR" dirty="0" err="1" smtClean="0"/>
              <a:t>milk</a:t>
            </a:r>
            <a:r>
              <a:rPr lang="es-AR" dirty="0" smtClean="0"/>
              <a:t> </a:t>
            </a:r>
            <a:r>
              <a:rPr lang="es-AR" dirty="0" err="1" smtClean="0"/>
              <a:t>yield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40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Robotic</a:t>
            </a:r>
            <a:r>
              <a:rPr lang="es-AR" dirty="0" smtClean="0">
                <a:solidFill>
                  <a:schemeClr val="accent1"/>
                </a:solidFill>
              </a:rPr>
              <a:t> </a:t>
            </a:r>
            <a:r>
              <a:rPr lang="es-AR" dirty="0" err="1" smtClean="0">
                <a:solidFill>
                  <a:schemeClr val="accent1"/>
                </a:solidFill>
              </a:rPr>
              <a:t>milking</a:t>
            </a:r>
            <a:r>
              <a:rPr lang="es-AR" dirty="0" smtClean="0">
                <a:solidFill>
                  <a:schemeClr val="accent1"/>
                </a:solidFill>
              </a:rPr>
              <a:t> : </a:t>
            </a:r>
            <a:r>
              <a:rPr lang="es-AR" dirty="0" err="1" smtClean="0">
                <a:solidFill>
                  <a:schemeClr val="accent1"/>
                </a:solidFill>
              </a:rPr>
              <a:t>some</a:t>
            </a:r>
            <a:r>
              <a:rPr lang="es-AR" dirty="0" smtClean="0">
                <a:solidFill>
                  <a:schemeClr val="accent1"/>
                </a:solidFill>
              </a:rPr>
              <a:t> figures</a:t>
            </a:r>
            <a:endParaRPr lang="es-A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0828283" cy="4806403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General </a:t>
            </a:r>
            <a:r>
              <a:rPr lang="es-AR" dirty="0" err="1" smtClean="0"/>
              <a:t>info</a:t>
            </a:r>
            <a:r>
              <a:rPr lang="es-AR" dirty="0" smtClean="0"/>
              <a:t> and </a:t>
            </a:r>
            <a:r>
              <a:rPr lang="es-AR" dirty="0" err="1" smtClean="0"/>
              <a:t>stats</a:t>
            </a:r>
            <a:r>
              <a:rPr lang="es-AR" dirty="0" smtClean="0"/>
              <a:t>:</a:t>
            </a:r>
          </a:p>
          <a:p>
            <a:pPr lvl="1"/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first</a:t>
            </a:r>
            <a:r>
              <a:rPr lang="es-AR" dirty="0" smtClean="0"/>
              <a:t> AMS </a:t>
            </a:r>
            <a:r>
              <a:rPr lang="es-AR" dirty="0" err="1" smtClean="0"/>
              <a:t>were</a:t>
            </a:r>
            <a:r>
              <a:rPr lang="es-AR" dirty="0" smtClean="0"/>
              <a:t> </a:t>
            </a:r>
            <a:r>
              <a:rPr lang="es-AR" dirty="0" err="1" smtClean="0"/>
              <a:t>installed</a:t>
            </a:r>
            <a:r>
              <a:rPr lang="es-AR" dirty="0" smtClean="0"/>
              <a:t> </a:t>
            </a:r>
            <a:r>
              <a:rPr lang="es-AR" dirty="0" smtClean="0">
                <a:solidFill>
                  <a:schemeClr val="accent5"/>
                </a:solidFill>
              </a:rPr>
              <a:t>in 2000 </a:t>
            </a:r>
            <a:r>
              <a:rPr lang="es-AR" dirty="0" smtClean="0"/>
              <a:t>in </a:t>
            </a:r>
            <a:r>
              <a:rPr lang="es-AR" dirty="0" err="1" smtClean="0"/>
              <a:t>Wallonia</a:t>
            </a:r>
            <a:r>
              <a:rPr lang="es-AR" dirty="0" smtClean="0"/>
              <a:t> </a:t>
            </a:r>
          </a:p>
          <a:p>
            <a:pPr lvl="1"/>
            <a:r>
              <a:rPr lang="es-AR" dirty="0" smtClean="0"/>
              <a:t>In </a:t>
            </a:r>
            <a:r>
              <a:rPr lang="es-AR" dirty="0" err="1" smtClean="0"/>
              <a:t>Wallonia</a:t>
            </a:r>
            <a:r>
              <a:rPr lang="es-AR" dirty="0" smtClean="0"/>
              <a:t>, 400 -500 </a:t>
            </a:r>
            <a:r>
              <a:rPr lang="es-AR" dirty="0" err="1" smtClean="0"/>
              <a:t>farms</a:t>
            </a:r>
            <a:r>
              <a:rPr lang="es-AR" dirty="0" smtClean="0"/>
              <a:t> are </a:t>
            </a:r>
            <a:r>
              <a:rPr lang="es-AR" dirty="0" err="1" smtClean="0"/>
              <a:t>equipped</a:t>
            </a:r>
            <a:r>
              <a:rPr lang="es-AR" dirty="0" smtClean="0"/>
              <a:t> </a:t>
            </a:r>
            <a:r>
              <a:rPr lang="es-AR" dirty="0" err="1" smtClean="0"/>
              <a:t>with</a:t>
            </a:r>
            <a:r>
              <a:rPr lang="es-AR" dirty="0" smtClean="0"/>
              <a:t> a AMS (2886 </a:t>
            </a:r>
            <a:r>
              <a:rPr lang="es-AR" dirty="0" err="1" smtClean="0"/>
              <a:t>dairy</a:t>
            </a:r>
            <a:r>
              <a:rPr lang="es-AR" dirty="0" smtClean="0"/>
              <a:t> </a:t>
            </a:r>
            <a:r>
              <a:rPr lang="es-AR" dirty="0" err="1" smtClean="0"/>
              <a:t>farms</a:t>
            </a:r>
            <a:r>
              <a:rPr lang="es-AR" dirty="0" smtClean="0"/>
              <a:t> in </a:t>
            </a:r>
            <a:r>
              <a:rPr lang="es-AR" dirty="0" err="1" smtClean="0"/>
              <a:t>Wallonia</a:t>
            </a:r>
            <a:r>
              <a:rPr lang="es-AR" dirty="0" smtClean="0"/>
              <a:t> = </a:t>
            </a:r>
            <a:r>
              <a:rPr lang="es-AR" dirty="0" smtClean="0">
                <a:solidFill>
                  <a:schemeClr val="accent5"/>
                </a:solidFill>
              </a:rPr>
              <a:t>17% </a:t>
            </a:r>
            <a:r>
              <a:rPr lang="es-AR" dirty="0" err="1" smtClean="0">
                <a:solidFill>
                  <a:schemeClr val="accent5"/>
                </a:solidFill>
              </a:rPr>
              <a:t>farms</a:t>
            </a:r>
            <a:r>
              <a:rPr lang="es-AR" dirty="0" smtClean="0">
                <a:solidFill>
                  <a:schemeClr val="accent5"/>
                </a:solidFill>
              </a:rPr>
              <a:t> </a:t>
            </a:r>
            <a:r>
              <a:rPr lang="es-AR" dirty="0" err="1" smtClean="0">
                <a:solidFill>
                  <a:schemeClr val="accent5"/>
                </a:solidFill>
              </a:rPr>
              <a:t>equipped</a:t>
            </a:r>
            <a:r>
              <a:rPr lang="es-AR" dirty="0" smtClean="0">
                <a:solidFill>
                  <a:schemeClr val="accent5"/>
                </a:solidFill>
              </a:rPr>
              <a:t> </a:t>
            </a:r>
          </a:p>
          <a:p>
            <a:pPr lvl="1"/>
            <a:r>
              <a:rPr lang="es-AR" dirty="0" err="1" smtClean="0"/>
              <a:t>One</a:t>
            </a:r>
            <a:r>
              <a:rPr lang="es-AR" dirty="0" smtClean="0"/>
              <a:t> new </a:t>
            </a:r>
            <a:r>
              <a:rPr lang="es-AR" dirty="0" err="1" smtClean="0"/>
              <a:t>milking</a:t>
            </a:r>
            <a:r>
              <a:rPr lang="es-AR" dirty="0" smtClean="0"/>
              <a:t> </a:t>
            </a:r>
            <a:r>
              <a:rPr lang="es-AR" dirty="0" err="1" smtClean="0"/>
              <a:t>installation</a:t>
            </a:r>
            <a:r>
              <a:rPr lang="es-AR" dirty="0" smtClean="0"/>
              <a:t> </a:t>
            </a:r>
            <a:r>
              <a:rPr lang="es-AR" dirty="0" err="1" smtClean="0"/>
              <a:t>on</a:t>
            </a:r>
            <a:r>
              <a:rPr lang="es-AR" dirty="0" smtClean="0"/>
              <a:t> 2 </a:t>
            </a:r>
            <a:r>
              <a:rPr lang="es-AR" dirty="0" err="1" smtClean="0"/>
              <a:t>is</a:t>
            </a:r>
            <a:r>
              <a:rPr lang="es-AR" dirty="0" smtClean="0"/>
              <a:t> a AMS (2018)</a:t>
            </a:r>
          </a:p>
          <a:p>
            <a:pPr lvl="1"/>
            <a:r>
              <a:rPr lang="en-AU" b="1" dirty="0" smtClean="0">
                <a:solidFill>
                  <a:srgbClr val="002060"/>
                </a:solidFill>
              </a:rPr>
              <a:t>Typical farm that has adopted robots?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AU" dirty="0" smtClean="0"/>
              <a:t>farm system:  dairy farms  - 1 farmer,  herd size: 65-75 cows =&gt; 120 cows 2-3 robots =&gt; association father/sons or brothers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AU" dirty="0" smtClean="0"/>
              <a:t>10% of robotic farms keep on grazing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AU" dirty="0" smtClean="0"/>
              <a:t>Two main brands: Lely and </a:t>
            </a:r>
            <a:r>
              <a:rPr lang="en-AU" dirty="0" err="1" smtClean="0"/>
              <a:t>Delaval</a:t>
            </a:r>
            <a:endParaRPr lang="en-AU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AU" dirty="0" smtClean="0"/>
              <a:t>The cow traffic is free or forced depending on the brand of the AMS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AU" dirty="0" smtClean="0"/>
              <a:t>Production level : from medium (annual milk yield = 7000 kg) to high (&gt;10 000 kg) depending on the production targets of the farmer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36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for </a:t>
            </a:r>
            <a:r>
              <a:rPr lang="fr-BE" dirty="0" err="1" smtClean="0"/>
              <a:t>your</a:t>
            </a:r>
            <a:r>
              <a:rPr lang="fr-BE" dirty="0" smtClean="0"/>
              <a:t> attention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884" y="-2730165"/>
            <a:ext cx="16041767" cy="12318330"/>
          </a:xfrm>
          <a:prstGeom prst="rect">
            <a:avLst/>
          </a:prstGeom>
          <a:effectLst>
            <a:reflection blurRad="203200" stA="12000" endPos="61000" dist="203200" dir="5400000" sy="-100000" algn="bl" rotWithShape="0"/>
          </a:effectLst>
        </p:spPr>
      </p:pic>
      <p:sp>
        <p:nvSpPr>
          <p:cNvPr id="5" name="ZoneTexte 4"/>
          <p:cNvSpPr txBox="1"/>
          <p:nvPr/>
        </p:nvSpPr>
        <p:spPr>
          <a:xfrm>
            <a:off x="264160" y="0"/>
            <a:ext cx="1053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err="1" smtClean="0"/>
              <a:t>Thank</a:t>
            </a:r>
            <a:r>
              <a:rPr lang="fr-BE" sz="5400" dirty="0" smtClean="0"/>
              <a:t> </a:t>
            </a:r>
            <a:r>
              <a:rPr lang="fr-BE" sz="5400" dirty="0" err="1" smtClean="0"/>
              <a:t>you</a:t>
            </a:r>
            <a:r>
              <a:rPr lang="fr-BE" sz="5400" dirty="0" smtClean="0"/>
              <a:t> for </a:t>
            </a:r>
            <a:r>
              <a:rPr lang="fr-BE" sz="5400" dirty="0" err="1" smtClean="0"/>
              <a:t>your</a:t>
            </a:r>
            <a:r>
              <a:rPr lang="fr-BE" sz="5400" dirty="0" smtClean="0"/>
              <a:t> attention</a:t>
            </a:r>
            <a:endParaRPr lang="fr-BE" sz="5400" dirty="0"/>
          </a:p>
        </p:txBody>
      </p:sp>
    </p:spTree>
    <p:extLst>
      <p:ext uri="{BB962C8B-B14F-4D97-AF65-F5344CB8AC3E}">
        <p14:creationId xmlns:p14="http://schemas.microsoft.com/office/powerpoint/2010/main" val="389504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1"/>
                </a:solidFill>
              </a:rPr>
              <a:t>A</a:t>
            </a:r>
            <a:r>
              <a:rPr lang="en-AU" dirty="0" smtClean="0">
                <a:solidFill>
                  <a:schemeClr val="accent1"/>
                </a:solidFill>
              </a:rPr>
              <a:t>doption of AMS in Wallonia</a:t>
            </a:r>
            <a:endParaRPr lang="es-A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Key drivers: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Typically farmer who wishes more free time (flexible working hours)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Difficulty to find manpower </a:t>
            </a:r>
            <a:r>
              <a:rPr lang="en-GB" dirty="0" smtClean="0"/>
              <a:t>for milking </a:t>
            </a:r>
            <a:r>
              <a:rPr lang="en-GB" dirty="0" smtClean="0"/>
              <a:t>(salary fees – competences –reliability) 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 Large herds </a:t>
            </a:r>
          </a:p>
          <a:p>
            <a:r>
              <a:rPr lang="en-GB" dirty="0" smtClean="0"/>
              <a:t>Key challenges: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  Combining AMS and grazing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  Adaptation of a second (third) AMS in the stable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dirty="0" smtClean="0"/>
              <a:t>  AMS and large herds</a:t>
            </a:r>
          </a:p>
          <a:p>
            <a:pPr marL="914400" lvl="1" indent="-457200">
              <a:buFont typeface="+mj-lt"/>
              <a:buAutoNum type="alphaUcPeriod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292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chemeClr val="accent1"/>
                </a:solidFill>
              </a:rPr>
              <a:t>Key AMS R&amp;D </a:t>
            </a:r>
            <a:r>
              <a:rPr lang="es-AR" dirty="0" err="1">
                <a:solidFill>
                  <a:schemeClr val="accent1"/>
                </a:solidFill>
              </a:rPr>
              <a:t>projects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Autograssmilk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endParaRPr lang="fr-BE" dirty="0" smtClean="0"/>
          </a:p>
          <a:p>
            <a:endParaRPr lang="fr-BE" dirty="0"/>
          </a:p>
          <a:p>
            <a:endParaRPr lang="fr-BE" smtClean="0">
              <a:solidFill>
                <a:schemeClr val="accent6"/>
              </a:solidFill>
            </a:endParaRPr>
          </a:p>
          <a:p>
            <a:r>
              <a:rPr lang="fr-BE" smtClean="0">
                <a:solidFill>
                  <a:schemeClr val="accent6"/>
                </a:solidFill>
              </a:rPr>
              <a:t>AMS </a:t>
            </a:r>
            <a:r>
              <a:rPr lang="fr-BE" dirty="0" smtClean="0">
                <a:solidFill>
                  <a:schemeClr val="accent6"/>
                </a:solidFill>
              </a:rPr>
              <a:t>and </a:t>
            </a:r>
            <a:r>
              <a:rPr lang="fr-BE" dirty="0" err="1" smtClean="0">
                <a:solidFill>
                  <a:schemeClr val="accent6"/>
                </a:solidFill>
              </a:rPr>
              <a:t>grazing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</a:p>
          <a:p>
            <a:endParaRPr lang="fr-BE" dirty="0"/>
          </a:p>
          <a:p>
            <a:r>
              <a:rPr lang="fr-BE" dirty="0" err="1" smtClean="0"/>
              <a:t>Experimental</a:t>
            </a:r>
            <a:r>
              <a:rPr lang="fr-BE" dirty="0" smtClean="0"/>
              <a:t> site</a:t>
            </a:r>
          </a:p>
          <a:p>
            <a:r>
              <a:rPr lang="fr-BE" dirty="0" smtClean="0"/>
              <a:t>Pilot </a:t>
            </a:r>
            <a:r>
              <a:rPr lang="fr-BE" dirty="0" err="1" smtClean="0"/>
              <a:t>farms</a:t>
            </a:r>
            <a:endParaRPr lang="fr-BE" dirty="0"/>
          </a:p>
        </p:txBody>
      </p:sp>
      <p:pic>
        <p:nvPicPr>
          <p:cNvPr id="4" name="Image 3" descr="ToplogoAutograssmilkv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04" y="2346766"/>
            <a:ext cx="8324059" cy="6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accent1"/>
                </a:solidFill>
              </a:rPr>
              <a:t>Key AMS R&amp;D </a:t>
            </a:r>
            <a:r>
              <a:rPr lang="es-AR" dirty="0" err="1" smtClean="0">
                <a:solidFill>
                  <a:schemeClr val="accent1"/>
                </a:solidFill>
              </a:rPr>
              <a:t>projects</a:t>
            </a:r>
            <a:endParaRPr lang="es-A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05" y="1532238"/>
            <a:ext cx="10612395" cy="4644725"/>
          </a:xfrm>
        </p:spPr>
        <p:txBody>
          <a:bodyPr/>
          <a:lstStyle/>
          <a:p>
            <a:r>
              <a:rPr lang="es-A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Combining</a:t>
            </a:r>
            <a:r>
              <a:rPr lang="es-A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grazing</a:t>
            </a:r>
            <a:r>
              <a:rPr lang="es-A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AMS</a:t>
            </a:r>
          </a:p>
          <a:p>
            <a:endParaRPr lang="es-AR" dirty="0"/>
          </a:p>
          <a:p>
            <a:r>
              <a:rPr lang="es-AR" dirty="0" smtClean="0"/>
              <a:t>45-50 </a:t>
            </a:r>
            <a:r>
              <a:rPr lang="es-AR" dirty="0" err="1" smtClean="0"/>
              <a:t>cows</a:t>
            </a:r>
            <a:r>
              <a:rPr lang="es-AR" dirty="0" smtClean="0"/>
              <a:t> </a:t>
            </a:r>
            <a:r>
              <a:rPr lang="es-AR" dirty="0" err="1" smtClean="0"/>
              <a:t>on</a:t>
            </a:r>
            <a:r>
              <a:rPr lang="es-AR" dirty="0" smtClean="0"/>
              <a:t> </a:t>
            </a:r>
            <a:r>
              <a:rPr lang="es-AR" dirty="0" err="1" smtClean="0"/>
              <a:t>average</a:t>
            </a:r>
            <a:r>
              <a:rPr lang="es-AR" dirty="0" smtClean="0"/>
              <a:t> -  </a:t>
            </a:r>
            <a:r>
              <a:rPr lang="es-AR" dirty="0" err="1" smtClean="0"/>
              <a:t>Prim’Holstein</a:t>
            </a:r>
            <a:r>
              <a:rPr lang="es-AR" dirty="0" smtClean="0"/>
              <a:t> </a:t>
            </a:r>
          </a:p>
          <a:p>
            <a:r>
              <a:rPr lang="es-AR" dirty="0" err="1" smtClean="0"/>
              <a:t>Annual</a:t>
            </a:r>
            <a:r>
              <a:rPr lang="es-AR" dirty="0" smtClean="0"/>
              <a:t> </a:t>
            </a:r>
            <a:r>
              <a:rPr lang="es-AR" dirty="0" err="1" smtClean="0"/>
              <a:t>milk</a:t>
            </a:r>
            <a:r>
              <a:rPr lang="es-AR" dirty="0" smtClean="0"/>
              <a:t> </a:t>
            </a:r>
            <a:r>
              <a:rPr lang="es-AR" dirty="0" err="1" smtClean="0"/>
              <a:t>yield</a:t>
            </a:r>
            <a:r>
              <a:rPr lang="es-AR" dirty="0" smtClean="0"/>
              <a:t>: 6,900 kg/</a:t>
            </a:r>
            <a:r>
              <a:rPr lang="es-AR" dirty="0" err="1" smtClean="0"/>
              <a:t>cow</a:t>
            </a:r>
            <a:r>
              <a:rPr lang="es-AR" dirty="0" smtClean="0"/>
              <a:t> – 24 ha pastures</a:t>
            </a:r>
          </a:p>
          <a:p>
            <a:r>
              <a:rPr lang="es-AR" dirty="0" err="1" smtClean="0"/>
              <a:t>From</a:t>
            </a:r>
            <a:r>
              <a:rPr lang="es-AR" dirty="0" smtClean="0"/>
              <a:t> </a:t>
            </a:r>
            <a:r>
              <a:rPr lang="es-AR" dirty="0" err="1" smtClean="0"/>
              <a:t>mid</a:t>
            </a:r>
            <a:r>
              <a:rPr lang="es-AR" dirty="0" smtClean="0"/>
              <a:t> </a:t>
            </a:r>
            <a:r>
              <a:rPr lang="es-AR" dirty="0" err="1" smtClean="0"/>
              <a:t>april</a:t>
            </a:r>
            <a:r>
              <a:rPr lang="es-AR" dirty="0" smtClean="0"/>
              <a:t> </a:t>
            </a:r>
            <a:r>
              <a:rPr lang="es-AR" dirty="0" err="1" smtClean="0"/>
              <a:t>till</a:t>
            </a:r>
            <a:r>
              <a:rPr lang="es-AR" dirty="0" smtClean="0"/>
              <a:t> </a:t>
            </a:r>
            <a:r>
              <a:rPr lang="es-AR" dirty="0" err="1" smtClean="0"/>
              <a:t>end</a:t>
            </a:r>
            <a:r>
              <a:rPr lang="es-AR" dirty="0" smtClean="0"/>
              <a:t> </a:t>
            </a:r>
            <a:r>
              <a:rPr lang="es-AR" dirty="0" err="1" smtClean="0"/>
              <a:t>october</a:t>
            </a:r>
            <a:r>
              <a:rPr lang="es-AR" dirty="0" smtClean="0"/>
              <a:t>,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feeding</a:t>
            </a:r>
            <a:r>
              <a:rPr lang="es-AR" dirty="0" smtClean="0"/>
              <a:t> </a:t>
            </a:r>
            <a:r>
              <a:rPr lang="es-AR" dirty="0" err="1" smtClean="0"/>
              <a:t>relies</a:t>
            </a:r>
            <a:r>
              <a:rPr lang="es-AR" dirty="0" smtClean="0"/>
              <a:t> </a:t>
            </a:r>
            <a:r>
              <a:rPr lang="es-AR" dirty="0" err="1" smtClean="0"/>
              <a:t>on</a:t>
            </a:r>
            <a:r>
              <a:rPr lang="es-AR" dirty="0" smtClean="0"/>
              <a:t> 85% </a:t>
            </a:r>
            <a:r>
              <a:rPr lang="es-AR" dirty="0" err="1" smtClean="0"/>
              <a:t>grazed</a:t>
            </a:r>
            <a:r>
              <a:rPr lang="es-AR" dirty="0" smtClean="0"/>
              <a:t> </a:t>
            </a:r>
            <a:r>
              <a:rPr lang="es-AR" dirty="0" err="1" smtClean="0"/>
              <a:t>grass</a:t>
            </a:r>
            <a:endParaRPr lang="es-AR" dirty="0" smtClean="0"/>
          </a:p>
          <a:p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27513"/>
            <a:ext cx="3052298" cy="228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027143\Pictures\robot 2013\SAM_21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b="26558"/>
          <a:stretch/>
        </p:blipFill>
        <p:spPr bwMode="auto">
          <a:xfrm>
            <a:off x="5177394" y="4363827"/>
            <a:ext cx="4032000" cy="22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1"/>
                </a:solidFill>
              </a:rPr>
              <a:t>Development</a:t>
            </a:r>
            <a:r>
              <a:rPr lang="fr-BE" dirty="0" smtClean="0">
                <a:solidFill>
                  <a:schemeClr val="accent1"/>
                </a:solidFill>
              </a:rPr>
              <a:t> of a prototype of mobile AMS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460" y="1825625"/>
            <a:ext cx="56650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>
                <a:solidFill>
                  <a:schemeClr val="accent1"/>
                </a:solidFill>
              </a:rPr>
              <a:t>Moving the robot</a:t>
            </a:r>
            <a:endParaRPr lang="da-DK" dirty="0">
              <a:solidFill>
                <a:schemeClr val="accent1"/>
              </a:solidFill>
            </a:endParaRPr>
          </a:p>
        </p:txBody>
      </p:sp>
      <p:graphicFrame>
        <p:nvGraphicFramePr>
          <p:cNvPr id="4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239041"/>
              </p:ext>
            </p:extLst>
          </p:nvPr>
        </p:nvGraphicFramePr>
        <p:xfrm>
          <a:off x="838200" y="1902940"/>
          <a:ext cx="7191644" cy="35505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95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5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2000" noProof="0" dirty="0" smtClean="0"/>
                        <a:t>	</a:t>
                      </a:r>
                      <a:endParaRPr lang="de-DE" sz="2000" b="1" noProof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de-DE" sz="2000" noProof="0" dirty="0" err="1" smtClean="0"/>
                        <a:t>Uliège</a:t>
                      </a:r>
                      <a:endParaRPr lang="de-DE" sz="2000" b="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noProof="0" dirty="0" smtClean="0"/>
                        <a:t>Distance</a:t>
                      </a:r>
                      <a:r>
                        <a:rPr lang="en-GB" sz="2000" baseline="0" noProof="0" dirty="0" smtClean="0"/>
                        <a:t> barn– pastures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de-DE" sz="2000" noProof="0" dirty="0" smtClean="0"/>
                        <a:t>100 m </a:t>
                      </a:r>
                    </a:p>
                    <a:p>
                      <a:pPr algn="ctr"/>
                      <a:r>
                        <a:rPr lang="de-DE" sz="2000" noProof="0" dirty="0" smtClean="0"/>
                        <a:t>high </a:t>
                      </a:r>
                      <a:r>
                        <a:rPr lang="de-DE" sz="2000" noProof="0" dirty="0" err="1" smtClean="0"/>
                        <a:t>traffic</a:t>
                      </a:r>
                      <a:r>
                        <a:rPr lang="de-DE" sz="2000" noProof="0" dirty="0" smtClean="0"/>
                        <a:t> </a:t>
                      </a:r>
                      <a:r>
                        <a:rPr lang="de-DE" sz="2000" noProof="0" dirty="0" err="1" smtClean="0"/>
                        <a:t>road</a:t>
                      </a:r>
                      <a:endParaRPr lang="de-DE" sz="2000" b="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noProof="0" dirty="0" smtClean="0"/>
                        <a:t>Time necessary for all the transfer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de-DE" sz="2000" noProof="0" dirty="0" smtClean="0"/>
                        <a:t>15 h </a:t>
                      </a:r>
                    </a:p>
                    <a:p>
                      <a:pPr algn="ctr"/>
                      <a:r>
                        <a:rPr lang="de-DE" sz="2000" noProof="0" dirty="0" smtClean="0"/>
                        <a:t>(4 </a:t>
                      </a:r>
                      <a:r>
                        <a:rPr lang="de-DE" sz="2000" noProof="0" dirty="0" err="1" smtClean="0"/>
                        <a:t>people</a:t>
                      </a:r>
                      <a:r>
                        <a:rPr lang="de-DE" sz="2000" noProof="0" dirty="0" smtClean="0"/>
                        <a:t>)</a:t>
                      </a:r>
                      <a:endParaRPr lang="de-DE" sz="2000" b="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noProof="0" dirty="0" smtClean="0"/>
                        <a:t>Transfer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de-DE" sz="2000" noProof="0" dirty="0" err="1" smtClean="0"/>
                        <a:t>Cows</a:t>
                      </a:r>
                      <a:r>
                        <a:rPr lang="de-DE" sz="2000" noProof="0" dirty="0" smtClean="0"/>
                        <a:t>, </a:t>
                      </a:r>
                      <a:r>
                        <a:rPr lang="de-DE" sz="2000" noProof="0" dirty="0" err="1" smtClean="0"/>
                        <a:t>robot</a:t>
                      </a:r>
                      <a:r>
                        <a:rPr lang="de-DE" sz="2000" noProof="0" dirty="0" smtClean="0"/>
                        <a:t>, milk tank</a:t>
                      </a:r>
                      <a:endParaRPr lang="de-DE" sz="2000" b="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noProof="0" dirty="0" smtClean="0"/>
                        <a:t>Time without milking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de-DE" sz="2000" noProof="0" dirty="0" smtClean="0"/>
                        <a:t>4 h</a:t>
                      </a:r>
                      <a:endParaRPr lang="de-DE" sz="2000" b="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84" y="3455272"/>
            <a:ext cx="3251650" cy="2412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084" y="885311"/>
            <a:ext cx="3367097" cy="22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accent1"/>
                </a:solidFill>
              </a:rPr>
              <a:t>Mobile AMS: </a:t>
            </a:r>
            <a:r>
              <a:rPr lang="fr-BE" dirty="0" err="1" smtClean="0">
                <a:solidFill>
                  <a:schemeClr val="accent1"/>
                </a:solidFill>
              </a:rPr>
              <a:t>Layout</a:t>
            </a:r>
            <a:r>
              <a:rPr lang="fr-BE" dirty="0" smtClean="0">
                <a:solidFill>
                  <a:schemeClr val="accent1"/>
                </a:solidFill>
              </a:rPr>
              <a:t> of the </a:t>
            </a:r>
            <a:r>
              <a:rPr lang="fr-BE" dirty="0" err="1" smtClean="0">
                <a:solidFill>
                  <a:schemeClr val="accent1"/>
                </a:solidFill>
              </a:rPr>
              <a:t>milking</a:t>
            </a:r>
            <a:r>
              <a:rPr lang="fr-BE" dirty="0" smtClean="0">
                <a:solidFill>
                  <a:schemeClr val="accent1"/>
                </a:solidFill>
              </a:rPr>
              <a:t> area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4" name="Espace réservé du contenu 6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73" y="1828800"/>
            <a:ext cx="7236659" cy="4213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628" y="1828800"/>
            <a:ext cx="3559869" cy="1962715"/>
          </a:xfrm>
          <a:prstGeom prst="rect">
            <a:avLst/>
          </a:prstGeom>
        </p:spPr>
      </p:pic>
      <p:pic>
        <p:nvPicPr>
          <p:cNvPr id="7" name="Espace réservé du contenu 3" descr="F:\DCIM\100SSCAM\SS101762.JPG"/>
          <p:cNvPicPr>
            <a:picLocks/>
          </p:cNvPicPr>
          <p:nvPr/>
        </p:nvPicPr>
        <p:blipFill>
          <a:blip r:embed="rId4" cstate="print"/>
          <a:srcRect l="1126" t="2024" r="506" b="2960"/>
          <a:stretch>
            <a:fillRect/>
          </a:stretch>
        </p:blipFill>
        <p:spPr bwMode="auto">
          <a:xfrm>
            <a:off x="7956628" y="4028302"/>
            <a:ext cx="3016172" cy="2013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539049" y="4580238"/>
            <a:ext cx="192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80 m² </a:t>
            </a:r>
            <a:r>
              <a:rPr lang="fr-BE" dirty="0" err="1" smtClean="0">
                <a:solidFill>
                  <a:schemeClr val="bg1"/>
                </a:solidFill>
              </a:rPr>
              <a:t>slatted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floor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67849" y="2232454"/>
            <a:ext cx="1414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Flexible tank </a:t>
            </a:r>
          </a:p>
          <a:p>
            <a:r>
              <a:rPr lang="fr-BE" dirty="0" smtClean="0"/>
              <a:t>20 m³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2388972" y="5404022"/>
            <a:ext cx="20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Water </a:t>
            </a:r>
            <a:r>
              <a:rPr lang="fr-BE" dirty="0" err="1" smtClean="0">
                <a:solidFill>
                  <a:schemeClr val="bg1"/>
                </a:solidFill>
              </a:rPr>
              <a:t>trough</a:t>
            </a:r>
            <a:r>
              <a:rPr lang="fr-BE" dirty="0" smtClean="0">
                <a:solidFill>
                  <a:schemeClr val="bg1"/>
                </a:solidFill>
              </a:rPr>
              <a:t> 1000L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1485</Words>
  <Application>Microsoft Office PowerPoint</Application>
  <PresentationFormat>Grand écran</PresentationFormat>
  <Paragraphs>362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Trebuchet MS</vt:lpstr>
      <vt:lpstr>Wingdings</vt:lpstr>
      <vt:lpstr>Office Theme</vt:lpstr>
      <vt:lpstr>Global AMS R&amp;D  Online Showcase</vt:lpstr>
      <vt:lpstr>Introduction</vt:lpstr>
      <vt:lpstr>Robotic milking : some figures</vt:lpstr>
      <vt:lpstr>Adoption of AMS in Wallonia</vt:lpstr>
      <vt:lpstr>Key AMS R&amp;D projects</vt:lpstr>
      <vt:lpstr>Key AMS R&amp;D projects</vt:lpstr>
      <vt:lpstr>Development of a prototype of mobile AMS</vt:lpstr>
      <vt:lpstr>Moving the robot</vt:lpstr>
      <vt:lpstr>Mobile AMS: Layout of the milking area</vt:lpstr>
      <vt:lpstr>Grazing management</vt:lpstr>
      <vt:lpstr>Low concentrates vs high concentrates Influence on traffic – milk yield </vt:lpstr>
      <vt:lpstr>Low concentrates (LC) vs high concentrates (HC)</vt:lpstr>
      <vt:lpstr>Low concentrates (LC) vs high concentrates (HC)</vt:lpstr>
      <vt:lpstr>THI and mobile AMS</vt:lpstr>
      <vt:lpstr>Material and Methods</vt:lpstr>
      <vt:lpstr>Material and Methods</vt:lpstr>
      <vt:lpstr>Results</vt:lpstr>
      <vt:lpstr>Discussion</vt:lpstr>
      <vt:lpstr>Large herds, AMS and grazing</vt:lpstr>
      <vt:lpstr>The experience of two Belgian dairy farms</vt:lpstr>
      <vt:lpstr>Material and Methods</vt:lpstr>
      <vt:lpstr>Grazing management</vt:lpstr>
      <vt:lpstr>Results</vt:lpstr>
      <vt:lpstr>Results</vt:lpstr>
      <vt:lpstr>Results The experience of two Belgian dairy farms Follow-ups on 3 years</vt:lpstr>
      <vt:lpstr>Results The experience of two Belgian dairy farms Follow-ups on 3 years Zootechnical performance </vt:lpstr>
      <vt:lpstr>Results The experience of two Belgian dairy farms Follow-ups on 3 years: effect on feeding costs</vt:lpstr>
      <vt:lpstr>Discussion - conclusion</vt:lpstr>
      <vt:lpstr>Key AMS R&amp;D projects</vt:lpstr>
      <vt:lpstr>Thank you for your attention</vt:lpstr>
    </vt:vector>
  </TitlesOfParts>
  <Company>NSW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AMS R&amp;D  Online Showcase</dc:title>
  <dc:creator>Nicolas Lyons</dc:creator>
  <cp:lastModifiedBy>Lessire Françoise</cp:lastModifiedBy>
  <cp:revision>63</cp:revision>
  <cp:lastPrinted>2019-12-09T11:34:51Z</cp:lastPrinted>
  <dcterms:created xsi:type="dcterms:W3CDTF">2019-10-21T22:40:40Z</dcterms:created>
  <dcterms:modified xsi:type="dcterms:W3CDTF">2019-12-10T06:17:04Z</dcterms:modified>
</cp:coreProperties>
</file>