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426" r:id="rId3"/>
    <p:sldId id="428" r:id="rId4"/>
    <p:sldId id="407" r:id="rId5"/>
    <p:sldId id="384" r:id="rId6"/>
    <p:sldId id="430" r:id="rId7"/>
    <p:sldId id="435" r:id="rId8"/>
    <p:sldId id="436" r:id="rId9"/>
    <p:sldId id="433" r:id="rId10"/>
    <p:sldId id="434" r:id="rId11"/>
    <p:sldId id="441" r:id="rId12"/>
    <p:sldId id="437" r:id="rId13"/>
    <p:sldId id="438" r:id="rId14"/>
    <p:sldId id="432" r:id="rId15"/>
    <p:sldId id="440" r:id="rId16"/>
    <p:sldId id="385" r:id="rId17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6C15076-8F05-4FFB-86DC-443F12C74BF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AE9C4B4-8BC6-45C8-9804-AC1BCB6C5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2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82484" y="1837789"/>
            <a:ext cx="9445926" cy="1552755"/>
          </a:xfrm>
        </p:spPr>
        <p:txBody>
          <a:bodyPr>
            <a:noAutofit/>
          </a:bodyPr>
          <a:lstStyle/>
          <a:p>
            <a:r>
              <a:rPr lang="en-US" sz="4000" dirty="0" smtClean="0"/>
              <a:t>Ionosphere Monitoring using </a:t>
            </a:r>
            <a:br>
              <a:rPr lang="en-US" sz="4000" dirty="0" smtClean="0"/>
            </a:br>
            <a:r>
              <a:rPr lang="en-US" sz="4000" dirty="0" smtClean="0"/>
              <a:t>Dual Frequency Smartphones</a:t>
            </a:r>
            <a:endParaRPr lang="en-US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80294" y="3907889"/>
            <a:ext cx="7308374" cy="171653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René Warnant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, Céline Remy</a:t>
            </a:r>
            <a:r>
              <a:rPr lang="en-US" sz="2000" baseline="30000" dirty="0"/>
              <a:t>*</a:t>
            </a:r>
            <a:r>
              <a:rPr lang="en-US" sz="2000" dirty="0" smtClean="0"/>
              <a:t>, Mathilde Debelle</a:t>
            </a:r>
            <a:r>
              <a:rPr lang="en-US" sz="2000" baseline="30000" dirty="0"/>
              <a:t>*</a:t>
            </a:r>
            <a:r>
              <a:rPr lang="en-US" sz="2000" dirty="0" smtClean="0"/>
              <a:t>, Gilles Wautelet</a:t>
            </a:r>
            <a:r>
              <a:rPr lang="en-US" sz="2000" baseline="30000" dirty="0" smtClean="0"/>
              <a:t>+</a:t>
            </a:r>
          </a:p>
          <a:p>
            <a:r>
              <a:rPr lang="en-US" sz="2000" baseline="30000" dirty="0" smtClean="0"/>
              <a:t>*</a:t>
            </a:r>
            <a:r>
              <a:rPr lang="en-US" sz="2000" dirty="0" smtClean="0"/>
              <a:t>University of Liege-Geodesy and GNSS</a:t>
            </a:r>
          </a:p>
          <a:p>
            <a:r>
              <a:rPr lang="en-US" sz="2000" baseline="30000" dirty="0" smtClean="0"/>
              <a:t>+</a:t>
            </a:r>
            <a:r>
              <a:rPr lang="en-US" sz="2000" dirty="0" smtClean="0"/>
              <a:t>University of Liege - LPAP</a:t>
            </a:r>
          </a:p>
          <a:p>
            <a:endParaRPr lang="en-US" sz="2000" dirty="0" smtClean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6271404" y="5954059"/>
            <a:ext cx="5357005" cy="429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4th Raw GNSS Measurement Workshop, GSA, 28 May 2020.</a:t>
            </a:r>
          </a:p>
          <a:p>
            <a:endParaRPr lang="en-US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71" y="304520"/>
            <a:ext cx="3024000" cy="14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TEC rate of change: BCOM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665" y="1805355"/>
            <a:ext cx="5760000" cy="4320000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95053" y="1050111"/>
            <a:ext cx="9825422" cy="7552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TEC rate of change precision: 0,1-0,2 TECU/min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9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TEC rate of change: PIX4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95053" y="1179064"/>
            <a:ext cx="9825422" cy="7446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T</a:t>
            </a:r>
            <a:r>
              <a:rPr lang="en-GB" dirty="0" smtClean="0"/>
              <a:t>EC rate of change precision: 0,2-0,4 TECU/min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65" y="2262554"/>
            <a:ext cx="552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23" y="3288271"/>
            <a:ext cx="4356000" cy="3267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23" y="48271"/>
            <a:ext cx="4320000" cy="324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23" y="3288271"/>
            <a:ext cx="4356000" cy="32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TEC Rate of Change (Beidou 3)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31" y="1131755"/>
            <a:ext cx="6666667" cy="5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Absolute TEC: BCOM vs X400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95053" y="1108726"/>
            <a:ext cx="9825422" cy="15289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Ambiguity computed using IONEX TEC maps from IGS</a:t>
            </a:r>
          </a:p>
          <a:p>
            <a:r>
              <a:rPr lang="en-GB" dirty="0"/>
              <a:t>D</a:t>
            </a:r>
            <a:r>
              <a:rPr lang="en-GB" dirty="0" smtClean="0"/>
              <a:t>ifference X400-BCOM : 0,1 TECU - 2 TECU (due to CS).</a:t>
            </a:r>
          </a:p>
          <a:p>
            <a:r>
              <a:rPr lang="en-GB" dirty="0" smtClean="0"/>
              <a:t>Small jumps due to new ambiguity when cycle slips are detected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64" y="2821028"/>
            <a:ext cx="7704000" cy="377100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51098" y="2842263"/>
            <a:ext cx="2786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dirty="0" smtClean="0"/>
              <a:t>DOY 071/20 -Satellite E01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6254629" y="6297020"/>
            <a:ext cx="13284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Time (</a:t>
            </a:r>
            <a:r>
              <a:rPr lang="fr-BE" sz="1400" dirty="0" err="1" smtClean="0"/>
              <a:t>Hours</a:t>
            </a:r>
            <a:r>
              <a:rPr lang="fr-BE" sz="1400" dirty="0" smtClean="0"/>
              <a:t>)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330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Absolute TEC: PIX4 vs X400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95053" y="1179065"/>
            <a:ext cx="9825422" cy="7273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Difference X400-PIX4 </a:t>
            </a:r>
            <a:r>
              <a:rPr lang="en-GB" dirty="0"/>
              <a:t>: 0,1 TECU - 2 </a:t>
            </a:r>
            <a:r>
              <a:rPr lang="en-GB" dirty="0" smtClean="0"/>
              <a:t>TECU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65" y="2160112"/>
            <a:ext cx="8280000" cy="405294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280030" y="5867131"/>
            <a:ext cx="13284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Time (</a:t>
            </a:r>
            <a:r>
              <a:rPr lang="fr-BE" sz="1400" dirty="0" err="1" smtClean="0"/>
              <a:t>Hours</a:t>
            </a:r>
            <a:r>
              <a:rPr lang="fr-BE" sz="1400" dirty="0" smtClean="0"/>
              <a:t>)</a:t>
            </a:r>
            <a:endParaRPr lang="fr-BE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5482087" y="2195283"/>
            <a:ext cx="2786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dirty="0" smtClean="0"/>
              <a:t>DOY 071/20 -Satellite E01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034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378456" y="992308"/>
            <a:ext cx="10555291" cy="51036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Smartphone dual frequency GNSS chips are valuable tools to monitor the ionospheric activity.</a:t>
            </a:r>
          </a:p>
          <a:p>
            <a:r>
              <a:rPr lang="en-GB" dirty="0" smtClean="0"/>
              <a:t>Absolute STEC reconstruction (IONEX):</a:t>
            </a:r>
          </a:p>
          <a:p>
            <a:pPr lvl="1"/>
            <a:r>
              <a:rPr lang="en-GB" dirty="0" smtClean="0"/>
              <a:t>Accuracy: 0,1 TEC to 2 TECU taking geodetic receivers as reference.</a:t>
            </a:r>
          </a:p>
          <a:p>
            <a:pPr lvl="1"/>
            <a:r>
              <a:rPr lang="en-GB" dirty="0" smtClean="0"/>
              <a:t>Precision: No significant difference </a:t>
            </a:r>
            <a:r>
              <a:rPr lang="en-GB" dirty="0" err="1" smtClean="0"/>
              <a:t>wrt</a:t>
            </a:r>
            <a:r>
              <a:rPr lang="en-GB" dirty="0" smtClean="0"/>
              <a:t> geodetic receivers.</a:t>
            </a:r>
          </a:p>
          <a:p>
            <a:r>
              <a:rPr lang="en-GB" dirty="0" smtClean="0"/>
              <a:t>Rate of TEC change makes it possible to detect small-scale structures in the ionosphere (Travelling Ionospheric Disturbances)</a:t>
            </a:r>
          </a:p>
          <a:p>
            <a:r>
              <a:rPr lang="en-GB" dirty="0" smtClean="0"/>
              <a:t>Results to be confirmed</a:t>
            </a:r>
          </a:p>
          <a:p>
            <a:pPr lvl="1"/>
            <a:r>
              <a:rPr lang="en-GB" dirty="0" smtClean="0"/>
              <a:t>When smartphone antenna is used</a:t>
            </a:r>
          </a:p>
          <a:p>
            <a:pPr lvl="1"/>
            <a:r>
              <a:rPr lang="en-GB" dirty="0" smtClean="0"/>
              <a:t>On more data, in particular, during more active ionospheric conditions.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35635"/>
            <a:ext cx="10018713" cy="772064"/>
          </a:xfrm>
        </p:spPr>
        <p:txBody>
          <a:bodyPr/>
          <a:lstStyle/>
          <a:p>
            <a:r>
              <a:rPr lang="en-US" dirty="0" smtClean="0"/>
              <a:t>GNSS-Based Ionosphere Monitoring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1948" y="1327668"/>
            <a:ext cx="10018713" cy="5021373"/>
          </a:xfrm>
        </p:spPr>
        <p:txBody>
          <a:bodyPr>
            <a:normAutofit/>
          </a:bodyPr>
          <a:lstStyle/>
          <a:p>
            <a:r>
              <a:rPr lang="en-US" dirty="0" smtClean="0"/>
              <a:t>The Geometry-free combination of GNSS dual frequency measurements makes it possible to monitor the ionospheric activity.</a:t>
            </a:r>
          </a:p>
          <a:p>
            <a:pPr lvl="1"/>
            <a:r>
              <a:rPr lang="en-US" dirty="0" smtClean="0"/>
              <a:t>Absolute Total Electron Content (2-3 TECU)  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Mitigation of the ionospheric error on absolute positioning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Ionosphere modelling</a:t>
            </a:r>
            <a:endParaRPr lang="en-US" dirty="0" smtClean="0"/>
          </a:p>
          <a:p>
            <a:pPr lvl="1"/>
            <a:r>
              <a:rPr lang="en-US" dirty="0" smtClean="0"/>
              <a:t>Rate of Total Electron Content (TEC) change  (&lt;=0,1 TECU/min)          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Small-scale structures in TEC (Travelling Ionospheric Disturbances, scintillation monitoring)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Mitigation of ionospheric error on relative/differential positioning.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Tsunami early detection</a:t>
            </a:r>
          </a:p>
          <a:p>
            <a:r>
              <a:rPr lang="en-US" dirty="0"/>
              <a:t>Could Smartphone Raw </a:t>
            </a:r>
            <a:r>
              <a:rPr lang="en-US" dirty="0" smtClean="0"/>
              <a:t>GNSS Measurements </a:t>
            </a:r>
            <a:r>
              <a:rPr lang="en-US" dirty="0"/>
              <a:t>give a </a:t>
            </a:r>
            <a:r>
              <a:rPr lang="en-US" dirty="0" smtClean="0"/>
              <a:t>useful </a:t>
            </a:r>
            <a:r>
              <a:rPr lang="en-US" dirty="0"/>
              <a:t>contribution to this type of study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10600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Smartphones versus Geodetic receivers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674083" y="1216338"/>
            <a:ext cx="9402226" cy="37956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Smartphone disadvantages</a:t>
            </a:r>
          </a:p>
          <a:p>
            <a:pPr lvl="1"/>
            <a:r>
              <a:rPr lang="en-GB" dirty="0" smtClean="0"/>
              <a:t>Code and phase observable are less precise</a:t>
            </a:r>
          </a:p>
          <a:p>
            <a:pPr lvl="1"/>
            <a:r>
              <a:rPr lang="en-GB" dirty="0" smtClean="0"/>
              <a:t>Very strong multipath on code observables</a:t>
            </a:r>
          </a:p>
          <a:p>
            <a:pPr lvl="1"/>
            <a:r>
              <a:rPr lang="en-GB" dirty="0" smtClean="0"/>
              <a:t>Frequent cycle slips</a:t>
            </a:r>
          </a:p>
          <a:p>
            <a:r>
              <a:rPr lang="en-GB" dirty="0" smtClean="0"/>
              <a:t>Smartphone advantages</a:t>
            </a:r>
          </a:p>
          <a:p>
            <a:pPr lvl="1"/>
            <a:r>
              <a:rPr lang="en-GB" dirty="0" smtClean="0"/>
              <a:t>Availability of a large number of Smartphones (much denser information)</a:t>
            </a:r>
          </a:p>
          <a:p>
            <a:pPr lvl="1"/>
            <a:r>
              <a:rPr lang="en-GB" dirty="0" smtClean="0"/>
              <a:t>Cheap devices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10600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915631" y="1079749"/>
            <a:ext cx="10006076" cy="51758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smtClean="0"/>
              <a:t>TEC  from geodetic receivers as reference.</a:t>
            </a:r>
          </a:p>
          <a:p>
            <a:r>
              <a:rPr lang="en-GB" dirty="0" smtClean="0"/>
              <a:t>We identify the different steps of the data processing which could be affected by specific smartphone data characteristics.</a:t>
            </a:r>
          </a:p>
          <a:p>
            <a:pPr lvl="1"/>
            <a:r>
              <a:rPr lang="en-GB" dirty="0" smtClean="0"/>
              <a:t>Cycle slips</a:t>
            </a:r>
          </a:p>
          <a:p>
            <a:pPr lvl="2"/>
            <a:r>
              <a:rPr lang="en-GB" dirty="0" smtClean="0"/>
              <a:t>Many more cycle slips.</a:t>
            </a:r>
          </a:p>
          <a:p>
            <a:pPr lvl="2"/>
            <a:r>
              <a:rPr lang="en-GB" dirty="0" smtClean="0"/>
              <a:t>Not easy to detect with combined code/phase combinations (</a:t>
            </a:r>
            <a:r>
              <a:rPr lang="en-GB" dirty="0" err="1" smtClean="0"/>
              <a:t>Widelane-narrowlane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Geometry-free phase ambiguity computation (Absolute TEC)</a:t>
            </a:r>
          </a:p>
          <a:p>
            <a:pPr lvl="2"/>
            <a:r>
              <a:rPr lang="en-GB" dirty="0" smtClean="0"/>
              <a:t>Cycle slips </a:t>
            </a:r>
            <a:r>
              <a:rPr lang="en-GB" dirty="0" smtClean="0">
                <a:sym typeface="Wingdings" panose="05000000000000000000" pitchFamily="2" charset="2"/>
              </a:rPr>
              <a:t> additional ambiguities.</a:t>
            </a:r>
          </a:p>
          <a:p>
            <a:pPr lvl="2"/>
            <a:r>
              <a:rPr lang="en-GB" dirty="0" smtClean="0"/>
              <a:t>Comparison Smartphone Absolute TEC accuracy/precision</a:t>
            </a:r>
            <a:r>
              <a:rPr lang="en-GB" dirty="0"/>
              <a:t> </a:t>
            </a:r>
            <a:r>
              <a:rPr lang="en-GB" dirty="0" err="1" smtClean="0"/>
              <a:t>wrt</a:t>
            </a:r>
            <a:r>
              <a:rPr lang="en-GB" dirty="0" smtClean="0"/>
              <a:t> Geodetic Absolute TEC</a:t>
            </a:r>
          </a:p>
          <a:p>
            <a:pPr lvl="1"/>
            <a:r>
              <a:rPr lang="en-GB" dirty="0" smtClean="0"/>
              <a:t>Detection of small-scale structures</a:t>
            </a:r>
          </a:p>
          <a:p>
            <a:pPr lvl="2"/>
            <a:r>
              <a:rPr lang="en-GB" dirty="0" smtClean="0"/>
              <a:t>Can be detected out of the observation noise in Rate of TEC ?</a:t>
            </a:r>
          </a:p>
          <a:p>
            <a:r>
              <a:rPr lang="en-GB" dirty="0" smtClean="0"/>
              <a:t>For all the tests, elevation mask = 10°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GNSS equipment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80954" y="1301730"/>
            <a:ext cx="5958533" cy="47281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X400: Septentrio PolaRx4 (ULG0)</a:t>
            </a:r>
          </a:p>
          <a:p>
            <a:r>
              <a:rPr lang="en-GB" dirty="0" smtClean="0"/>
              <a:t>BCM: Broadcom BCM47765 </a:t>
            </a:r>
            <a:r>
              <a:rPr lang="en-GB" dirty="0" err="1" smtClean="0"/>
              <a:t>Evk</a:t>
            </a:r>
            <a:endParaRPr lang="en-GB" dirty="0" smtClean="0"/>
          </a:p>
          <a:p>
            <a:pPr lvl="1"/>
            <a:r>
              <a:rPr lang="en-GB" dirty="0" smtClean="0"/>
              <a:t>Dual frequency GPS (L1/L5), Galileo (E1/E5a) and </a:t>
            </a:r>
            <a:r>
              <a:rPr lang="en-GB" dirty="0" smtClean="0">
                <a:solidFill>
                  <a:srgbClr val="FF0000"/>
                </a:solidFill>
              </a:rPr>
              <a:t>Beidou 3 (B1-2/B2a).</a:t>
            </a:r>
          </a:p>
          <a:p>
            <a:pPr lvl="1"/>
            <a:r>
              <a:rPr lang="en-GB" dirty="0" smtClean="0"/>
              <a:t>Directly connected to a geodetic antenna (ULG1).</a:t>
            </a:r>
          </a:p>
          <a:p>
            <a:r>
              <a:rPr lang="en-GB" dirty="0" smtClean="0"/>
              <a:t>PIX4: Google Pixel 4 XL</a:t>
            </a:r>
          </a:p>
          <a:p>
            <a:pPr lvl="1"/>
            <a:r>
              <a:rPr lang="en-GB" dirty="0" smtClean="0"/>
              <a:t>Qualcomm Snapdragon 855 chipset.</a:t>
            </a:r>
          </a:p>
          <a:p>
            <a:pPr lvl="1"/>
            <a:r>
              <a:rPr lang="en-GB" dirty="0" smtClean="0"/>
              <a:t>Dual </a:t>
            </a:r>
            <a:r>
              <a:rPr lang="en-GB" dirty="0"/>
              <a:t>frequency GPS (L1/L5), Galileo (E1/E5a</a:t>
            </a:r>
            <a:r>
              <a:rPr lang="en-GB" dirty="0" smtClean="0"/>
              <a:t>).</a:t>
            </a:r>
          </a:p>
          <a:p>
            <a:pPr lvl="1"/>
            <a:r>
              <a:rPr lang="en-GB" dirty="0" smtClean="0"/>
              <a:t>Connected </a:t>
            </a:r>
            <a:r>
              <a:rPr lang="en-GB" dirty="0"/>
              <a:t>to a geodetic </a:t>
            </a:r>
            <a:r>
              <a:rPr lang="en-GB" dirty="0" smtClean="0"/>
              <a:t>antenna</a:t>
            </a:r>
            <a:r>
              <a:rPr lang="en-GB" dirty="0"/>
              <a:t> </a:t>
            </a:r>
            <a:r>
              <a:rPr lang="en-GB" dirty="0" smtClean="0"/>
              <a:t>through a shielded box (ULG1).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838" y="4036370"/>
            <a:ext cx="1082433" cy="2232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60663" y="3982370"/>
            <a:ext cx="1755000" cy="23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998"/>
          <a:stretch/>
        </p:blipFill>
        <p:spPr>
          <a:xfrm>
            <a:off x="8498864" y="1268726"/>
            <a:ext cx="2832000" cy="2124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311016" y="1622869"/>
            <a:ext cx="74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ULG0</a:t>
            </a:r>
            <a:endParaRPr lang="fr-B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833454" y="2346344"/>
            <a:ext cx="74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ULG1</a:t>
            </a:r>
            <a:endParaRPr lang="fr-B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Cycle Slips : X400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95053" y="1120449"/>
            <a:ext cx="9825422" cy="16762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Detection based on </a:t>
            </a:r>
            <a:r>
              <a:rPr lang="en-GB" dirty="0" err="1" smtClean="0"/>
              <a:t>Widelane-Narrowlane</a:t>
            </a:r>
            <a:r>
              <a:rPr lang="en-GB" dirty="0" smtClean="0"/>
              <a:t> combination (uses codes !)</a:t>
            </a:r>
          </a:p>
          <a:p>
            <a:r>
              <a:rPr lang="en-GB" dirty="0" smtClean="0"/>
              <a:t>X400 (Geodetic) : </a:t>
            </a:r>
          </a:p>
          <a:p>
            <a:pPr lvl="1"/>
            <a:r>
              <a:rPr lang="en-GB" dirty="0" smtClean="0"/>
              <a:t>CS </a:t>
            </a:r>
            <a:r>
              <a:rPr lang="en-GB" dirty="0"/>
              <a:t> </a:t>
            </a:r>
            <a:r>
              <a:rPr lang="en-GB" dirty="0" smtClean="0"/>
              <a:t>&gt;= 1-2 cycles can be easily detected but they are very rare (&lt;1/day).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65" y="2796728"/>
            <a:ext cx="4848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Cycle Slips : BCOM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95053" y="1014942"/>
            <a:ext cx="9825422" cy="16762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BCOM : </a:t>
            </a:r>
          </a:p>
          <a:p>
            <a:pPr lvl="1"/>
            <a:r>
              <a:rPr lang="en-GB" dirty="0" smtClean="0"/>
              <a:t>CS &gt;=1-5 cycles (GPS) or &gt;=2-7 cycles (Galileo) can be detected</a:t>
            </a:r>
          </a:p>
          <a:p>
            <a:pPr lvl="1"/>
            <a:r>
              <a:rPr lang="en-GB" dirty="0" smtClean="0"/>
              <a:t>There many (large) cycle slips which can usually be detected by WLNL.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64" y="2691221"/>
            <a:ext cx="4896000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Cycle Slips : PIX4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95053" y="1179064"/>
            <a:ext cx="9825422" cy="18746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PIX4</a:t>
            </a:r>
          </a:p>
          <a:p>
            <a:pPr lvl="1"/>
            <a:r>
              <a:rPr lang="en-GB" dirty="0" smtClean="0"/>
              <a:t>CS &gt;=5-9 cycles (GPS) or &gt;=3-9 cycles (Galileo) can be detected.</a:t>
            </a:r>
          </a:p>
          <a:p>
            <a:pPr lvl="1"/>
            <a:r>
              <a:rPr lang="en-GB" dirty="0" smtClean="0"/>
              <a:t>Not as many CS observed but they are small and difficult to detect using WLNL</a:t>
            </a:r>
          </a:p>
          <a:p>
            <a:pPr lvl="1"/>
            <a:r>
              <a:rPr lang="en-GB" dirty="0" smtClean="0"/>
              <a:t>Can be detected using the Geometry-free combination in a second step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85" y="3127256"/>
            <a:ext cx="4140000" cy="31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TEC rate of change : X400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95053" y="1179064"/>
            <a:ext cx="9825422" cy="10834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Small-scale structures can be detected based on Rate of TEC Change.</a:t>
            </a:r>
          </a:p>
          <a:p>
            <a:r>
              <a:rPr lang="en-GB" dirty="0" smtClean="0"/>
              <a:t>TEC rate of change precision &lt;= 0,1 TECU/min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64" y="2368061"/>
            <a:ext cx="5376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19085</TotalTime>
  <Words>686</Words>
  <Application>Microsoft Office PowerPoint</Application>
  <PresentationFormat>Grand écran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Wingdings</vt:lpstr>
      <vt:lpstr>Parallaxe</vt:lpstr>
      <vt:lpstr>Ionosphere Monitoring using  Dual Frequency Smartphones</vt:lpstr>
      <vt:lpstr>GNSS-Based Ionosphere Monitoring</vt:lpstr>
      <vt:lpstr>Smartphones versus Geodetic receivers</vt:lpstr>
      <vt:lpstr>Methodology</vt:lpstr>
      <vt:lpstr>GNSS equipment</vt:lpstr>
      <vt:lpstr>Cycle Slips : X400 </vt:lpstr>
      <vt:lpstr>Cycle Slips : BCOM </vt:lpstr>
      <vt:lpstr>Cycle Slips : PIX4 </vt:lpstr>
      <vt:lpstr>TEC rate of change : X400</vt:lpstr>
      <vt:lpstr>TEC rate of change: BCOM</vt:lpstr>
      <vt:lpstr>TEC rate of change: PIX4</vt:lpstr>
      <vt:lpstr>Présentation PowerPoint</vt:lpstr>
      <vt:lpstr>TEC Rate of Change (Beidou 3)</vt:lpstr>
      <vt:lpstr>Absolute TEC: BCOM vs X400 </vt:lpstr>
      <vt:lpstr>Absolute TEC: PIX4 vs X400 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René Warnant</dc:creator>
  <cp:lastModifiedBy>René Warnant</cp:lastModifiedBy>
  <cp:revision>1186</cp:revision>
  <cp:lastPrinted>2020-05-28T10:22:50Z</cp:lastPrinted>
  <dcterms:created xsi:type="dcterms:W3CDTF">2016-11-14T14:47:04Z</dcterms:created>
  <dcterms:modified xsi:type="dcterms:W3CDTF">2020-05-29T07:59:28Z</dcterms:modified>
</cp:coreProperties>
</file>