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2D04A-7DF7-4089-B3EA-DE0EC9351310}" type="datetimeFigureOut">
              <a:rPr lang="fr-BE" smtClean="0"/>
              <a:t>28-05-20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D37FF-A304-41AD-BE7F-DCE2EB89807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415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E8C395-B239-4F1C-9EAA-EB03ADED82F7}" type="datetime1">
              <a:rPr lang="fr-BE" smtClean="0"/>
              <a:t>28-05-20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198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6192AF-835F-4E74-AF0B-D4DC6E0669A7}" type="datetime1">
              <a:rPr lang="fr-BE" smtClean="0"/>
              <a:t>28-05-20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329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33329C-C65F-493F-AF0E-16E4B39A3CE2}" type="datetime1">
              <a:rPr lang="fr-BE" smtClean="0"/>
              <a:t>28-05-20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27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69BBF4-3931-43E0-8C49-EED95C690CFD}" type="datetime1">
              <a:rPr lang="fr-BE" smtClean="0"/>
              <a:t>28-05-20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4447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41C1DE-C3D5-49D5-B02E-326398B73E52}" type="datetime1">
              <a:rPr lang="fr-BE" smtClean="0"/>
              <a:t>28-05-20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509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CCBFE4-0DAA-4774-A533-DE176454F463}" type="datetime1">
              <a:rPr lang="fr-BE" smtClean="0"/>
              <a:t>28-05-20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5636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9C86A7-D051-40D7-A390-F0C639247D54}" type="datetime1">
              <a:rPr lang="fr-BE" smtClean="0"/>
              <a:t>28-05-20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061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4D373E-C784-4AED-A0A5-1F8F22A20212}" type="datetime1">
              <a:rPr lang="fr-BE" smtClean="0"/>
              <a:t>28-05-20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285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89C740-17CD-451A-A3B7-DB031AA79CA5}" type="datetime1">
              <a:rPr lang="fr-BE" smtClean="0"/>
              <a:t>28-05-20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492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942F86-95E1-441D-9D56-44D908827B1D}" type="datetime1">
              <a:rPr lang="fr-BE" smtClean="0"/>
              <a:t>28-05-20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FBAF44-1C9D-42EC-9F83-05F7A111FBE7}" type="datetime1">
              <a:rPr lang="fr-BE" smtClean="0"/>
              <a:t>28-05-20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0750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778034" y="6492875"/>
            <a:ext cx="613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234056" y="6356350"/>
            <a:ext cx="8686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E7263-FB88-4FCF-AC10-BF934665901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0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ZoneTexte 79"/>
          <p:cNvSpPr txBox="1"/>
          <p:nvPr/>
        </p:nvSpPr>
        <p:spPr>
          <a:xfrm>
            <a:off x="6012153" y="1801505"/>
            <a:ext cx="1884599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Ce </a:t>
            </a:r>
            <a:r>
              <a:rPr lang="fr-BE" sz="1400" b="1" dirty="0"/>
              <a:t>que </a:t>
            </a:r>
            <a:r>
              <a:rPr lang="fr-BE" sz="1400" b="1" dirty="0" smtClean="0"/>
              <a:t>l’entourage </a:t>
            </a:r>
            <a:r>
              <a:rPr lang="fr-BE" sz="1400" b="1" dirty="0"/>
              <a:t>a changé dans ses </a:t>
            </a:r>
            <a:endParaRPr lang="fr-BE" sz="1400" b="1" dirty="0" smtClean="0"/>
          </a:p>
          <a:p>
            <a:r>
              <a:rPr lang="fr-BE" sz="1400" b="1" dirty="0" smtClean="0">
                <a:solidFill>
                  <a:srgbClr val="FF0000"/>
                </a:solidFill>
              </a:rPr>
              <a:t>Conduites surveillées</a:t>
            </a:r>
            <a:endParaRPr lang="fr-BE" sz="1400" b="1" dirty="0"/>
          </a:p>
        </p:txBody>
      </p:sp>
      <p:sp>
        <p:nvSpPr>
          <p:cNvPr id="99" name="ZoneTexte 98"/>
          <p:cNvSpPr txBox="1"/>
          <p:nvPr/>
        </p:nvSpPr>
        <p:spPr>
          <a:xfrm>
            <a:off x="10074309" y="3820398"/>
            <a:ext cx="2256775" cy="12311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Paramètres</a:t>
            </a:r>
          </a:p>
          <a:p>
            <a:r>
              <a:rPr lang="fr-BE" sz="1400" b="1" dirty="0" smtClean="0"/>
              <a:t>de </a:t>
            </a:r>
            <a:r>
              <a:rPr lang="fr-BE" sz="1400" b="1" dirty="0"/>
              <a:t>population </a:t>
            </a:r>
          </a:p>
          <a:p>
            <a:r>
              <a:rPr lang="fr-BE" sz="1600" b="1" dirty="0">
                <a:solidFill>
                  <a:srgbClr val="FF0000"/>
                </a:solidFill>
              </a:rPr>
              <a:t>B</a:t>
            </a:r>
            <a:r>
              <a:rPr lang="fr-BE" sz="1400" b="1" dirty="0"/>
              <a:t>iologiques, Qualité </a:t>
            </a:r>
            <a:r>
              <a:rPr lang="fr-BE" sz="1400" b="1" dirty="0" smtClean="0"/>
              <a:t>de</a:t>
            </a:r>
          </a:p>
          <a:p>
            <a:r>
              <a:rPr lang="fr-BE" sz="1400" b="1" dirty="0" smtClean="0"/>
              <a:t>vie </a:t>
            </a:r>
            <a:r>
              <a:rPr lang="fr-BE" sz="1400" b="1" dirty="0"/>
              <a:t>(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 smtClean="0"/>
              <a:t>), </a:t>
            </a:r>
            <a:r>
              <a:rPr lang="fr-BE" sz="1600" b="1" dirty="0">
                <a:solidFill>
                  <a:srgbClr val="FF0000"/>
                </a:solidFill>
              </a:rPr>
              <a:t>N</a:t>
            </a:r>
            <a:r>
              <a:rPr lang="fr-BE" sz="1400" b="1" dirty="0"/>
              <a:t>ormes, </a:t>
            </a:r>
          </a:p>
          <a:p>
            <a:r>
              <a:rPr lang="fr-BE" sz="1400" b="1" dirty="0" smtClean="0"/>
              <a:t>coûts </a:t>
            </a:r>
            <a:r>
              <a:rPr lang="fr-BE" sz="1400" b="1" dirty="0">
                <a:solidFill>
                  <a:srgbClr val="FF0000"/>
                </a:solidFill>
              </a:rPr>
              <a:t>(M</a:t>
            </a:r>
            <a:r>
              <a:rPr lang="fr-BE" sz="1400" b="1" dirty="0"/>
              <a:t>) pour </a:t>
            </a:r>
            <a:r>
              <a:rPr lang="fr-BE" sz="1400" b="1" dirty="0" smtClean="0"/>
              <a:t>l’hôpital</a:t>
            </a:r>
            <a:endParaRPr lang="fr-BE" sz="1400" b="1" dirty="0"/>
          </a:p>
        </p:txBody>
      </p:sp>
      <p:sp>
        <p:nvSpPr>
          <p:cNvPr id="96" name="ZoneTexte 95"/>
          <p:cNvSpPr txBox="1"/>
          <p:nvPr/>
        </p:nvSpPr>
        <p:spPr>
          <a:xfrm>
            <a:off x="6131154" y="5159774"/>
            <a:ext cx="2124297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Leurs </a:t>
            </a:r>
          </a:p>
          <a:p>
            <a:r>
              <a:rPr lang="fr-BE" sz="1400" b="1" dirty="0" smtClean="0"/>
              <a:t>Changements de</a:t>
            </a:r>
          </a:p>
          <a:p>
            <a:r>
              <a:rPr lang="fr-BE" sz="1400" b="1" dirty="0" smtClean="0">
                <a:solidFill>
                  <a:srgbClr val="FF0000"/>
                </a:solidFill>
              </a:rPr>
              <a:t>Conduites surveillées</a:t>
            </a:r>
            <a:endParaRPr lang="fr-BE" sz="1400" b="1" dirty="0">
              <a:solidFill>
                <a:srgbClr val="FF0000"/>
              </a:solidFill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6090849" y="3979787"/>
            <a:ext cx="190739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Leurs </a:t>
            </a:r>
          </a:p>
          <a:p>
            <a:r>
              <a:rPr lang="fr-BE" sz="1400" b="1" dirty="0" smtClean="0"/>
              <a:t>Changements de</a:t>
            </a:r>
          </a:p>
          <a:p>
            <a:r>
              <a:rPr lang="fr-BE" sz="1400" b="1" dirty="0" smtClean="0">
                <a:solidFill>
                  <a:srgbClr val="FF0000"/>
                </a:solidFill>
              </a:rPr>
              <a:t>Conduites surveillées</a:t>
            </a:r>
            <a:endParaRPr lang="fr-BE" sz="1400" b="1" dirty="0">
              <a:solidFill>
                <a:srgbClr val="FF0000"/>
              </a:solidFill>
            </a:endParaRPr>
          </a:p>
        </p:txBody>
      </p:sp>
      <p:sp>
        <p:nvSpPr>
          <p:cNvPr id="91" name="ZoneTexte 90"/>
          <p:cNvSpPr txBox="1"/>
          <p:nvPr/>
        </p:nvSpPr>
        <p:spPr>
          <a:xfrm>
            <a:off x="5983386" y="2967852"/>
            <a:ext cx="1899045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Leurs </a:t>
            </a:r>
          </a:p>
          <a:p>
            <a:r>
              <a:rPr lang="fr-BE" sz="1400" b="1" dirty="0" smtClean="0"/>
              <a:t>Changements de</a:t>
            </a:r>
          </a:p>
          <a:p>
            <a:r>
              <a:rPr lang="fr-BE" sz="1400" b="1" dirty="0" smtClean="0">
                <a:solidFill>
                  <a:srgbClr val="FF0000"/>
                </a:solidFill>
              </a:rPr>
              <a:t>Conduites surveillées</a:t>
            </a:r>
            <a:endParaRPr lang="fr-BE" sz="1400" b="1" dirty="0">
              <a:solidFill>
                <a:srgbClr val="FF0000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3860418" y="3880459"/>
            <a:ext cx="2075085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Ce que </a:t>
            </a:r>
            <a:r>
              <a:rPr lang="fr-BE" sz="1400" b="1" dirty="0" smtClean="0"/>
              <a:t>l’hôpital </a:t>
            </a:r>
            <a:r>
              <a:rPr lang="fr-BE" sz="1400" b="1" dirty="0"/>
              <a:t>a </a:t>
            </a:r>
            <a:r>
              <a:rPr lang="fr-BE" sz="1600" b="1" dirty="0">
                <a:solidFill>
                  <a:srgbClr val="FF0000"/>
                </a:solidFill>
              </a:rPr>
              <a:t>C</a:t>
            </a:r>
            <a:r>
              <a:rPr lang="fr-BE" sz="1400" b="1" dirty="0"/>
              <a:t>ompris,  appris, changé dans son 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ttitude, ses </a:t>
            </a:r>
            <a:r>
              <a:rPr lang="fr-BE" sz="1400" b="1" dirty="0">
                <a:solidFill>
                  <a:srgbClr val="FF0000"/>
                </a:solidFill>
              </a:rPr>
              <a:t>S</a:t>
            </a:r>
            <a:r>
              <a:rPr lang="fr-BE" sz="1400" b="1" dirty="0"/>
              <a:t>avoir-Faire, etc.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40778" y="6489587"/>
            <a:ext cx="9205320" cy="365125"/>
          </a:xfrm>
        </p:spPr>
        <p:txBody>
          <a:bodyPr/>
          <a:lstStyle/>
          <a:p>
            <a:r>
              <a:rPr lang="fr-FR" smtClean="0"/>
              <a:t>D. Leclercq, (2020) Le modèle 5 sur 5 des Evaluations d'interventions éducatives 06 Grille en 1 diapo DSSP Université de Liège           LEPS Université Paris 13 Sorbonne Paris Cité</a:t>
            </a:r>
            <a:endParaRPr lang="es-E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D7D4-54A9-47AB-9193-76374E729F24}" type="slidenum">
              <a:rPr lang="es-ES" smtClean="0"/>
              <a:t>1</a:t>
            </a:fld>
            <a:endParaRPr lang="es-ES"/>
          </a:p>
        </p:txBody>
      </p:sp>
      <p:sp>
        <p:nvSpPr>
          <p:cNvPr id="7" name="ZoneTexte 6"/>
          <p:cNvSpPr txBox="1"/>
          <p:nvPr/>
        </p:nvSpPr>
        <p:spPr>
          <a:xfrm>
            <a:off x="8066157" y="2897986"/>
            <a:ext cx="194023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Leurs </a:t>
            </a:r>
            <a:r>
              <a:rPr lang="fr-BE" sz="1400" b="1" dirty="0"/>
              <a:t>Changements </a:t>
            </a:r>
            <a:r>
              <a:rPr lang="fr-BE" sz="1400" b="1" dirty="0" smtClean="0"/>
              <a:t>d’</a:t>
            </a:r>
            <a:r>
              <a:rPr lang="fr-BE" sz="1400" b="1" dirty="0" smtClean="0">
                <a:solidFill>
                  <a:srgbClr val="FF0000"/>
                </a:solidFill>
              </a:rPr>
              <a:t>H</a:t>
            </a:r>
            <a:r>
              <a:rPr lang="fr-BE" sz="1400" b="1" dirty="0" smtClean="0"/>
              <a:t>abitude non surveillée</a:t>
            </a:r>
            <a:endParaRPr lang="fr-BE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0045001" y="2753653"/>
            <a:ext cx="1766336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 </a:t>
            </a:r>
            <a:r>
              <a:rPr lang="fr-BE" sz="1400" b="1" dirty="0"/>
              <a:t>Qualité de vie professionnelle </a:t>
            </a:r>
            <a:r>
              <a:rPr lang="fr-BE" sz="1400" b="1" dirty="0">
                <a:solidFill>
                  <a:srgbClr val="FF0000"/>
                </a:solidFill>
              </a:rPr>
              <a:t>(A</a:t>
            </a:r>
            <a:r>
              <a:rPr lang="fr-BE" sz="1400" b="1" dirty="0"/>
              <a:t>), leurs temps de travail (</a:t>
            </a:r>
            <a:r>
              <a:rPr lang="fr-BE" sz="1400" b="1" dirty="0">
                <a:solidFill>
                  <a:srgbClr val="FF0000"/>
                </a:solidFill>
              </a:rPr>
              <a:t>M</a:t>
            </a:r>
            <a:r>
              <a:rPr lang="fr-BE" sz="1400" b="1" dirty="0"/>
              <a:t>),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751212" y="2832418"/>
            <a:ext cx="2041235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Ce qu’ils </a:t>
            </a:r>
            <a:r>
              <a:rPr lang="fr-BE" sz="1400" b="1" dirty="0" smtClean="0"/>
              <a:t>ont </a:t>
            </a:r>
            <a:r>
              <a:rPr lang="fr-BE" sz="1600" b="1" dirty="0" smtClean="0">
                <a:solidFill>
                  <a:srgbClr val="FF0000"/>
                </a:solidFill>
              </a:rPr>
              <a:t>C</a:t>
            </a:r>
            <a:r>
              <a:rPr lang="fr-BE" sz="1400" b="1" dirty="0" smtClean="0"/>
              <a:t>ompris</a:t>
            </a:r>
            <a:r>
              <a:rPr lang="fr-BE" sz="1400" b="1" dirty="0"/>
              <a:t>,  appris, changé dans leur 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ttitude, leurs </a:t>
            </a:r>
            <a:r>
              <a:rPr lang="fr-BE" sz="1400" b="1" dirty="0">
                <a:solidFill>
                  <a:srgbClr val="FF0000"/>
                </a:solidFill>
              </a:rPr>
              <a:t>S</a:t>
            </a:r>
            <a:r>
              <a:rPr lang="fr-BE" sz="1400" b="1" dirty="0"/>
              <a:t>avoir-Faire, etc.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993836" y="1673855"/>
            <a:ext cx="166431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Ce que l’entourage a  appris, changé dans son 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ttitude, ses </a:t>
            </a:r>
            <a:r>
              <a:rPr lang="fr-BE" sz="1600" b="1" dirty="0">
                <a:solidFill>
                  <a:srgbClr val="FF0000"/>
                </a:solidFill>
              </a:rPr>
              <a:t>C</a:t>
            </a:r>
            <a:r>
              <a:rPr lang="fr-BE" sz="1400" b="1" dirty="0"/>
              <a:t>onnaissances, ses </a:t>
            </a:r>
            <a:r>
              <a:rPr lang="fr-BE" sz="1400" b="1" dirty="0">
                <a:solidFill>
                  <a:srgbClr val="FF0000"/>
                </a:solidFill>
              </a:rPr>
              <a:t>S</a:t>
            </a:r>
            <a:r>
              <a:rPr lang="fr-BE" sz="1400" b="1" dirty="0"/>
              <a:t>avoir-faire, etc.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86922" y="1686636"/>
            <a:ext cx="1816238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Ce </a:t>
            </a:r>
            <a:r>
              <a:rPr lang="fr-BE" sz="1400" b="1" dirty="0"/>
              <a:t>que l’entourage a changé dans ses </a:t>
            </a:r>
            <a:r>
              <a:rPr lang="fr-BE" sz="1600" b="1" dirty="0" smtClean="0">
                <a:solidFill>
                  <a:srgbClr val="FF0000"/>
                </a:solidFill>
              </a:rPr>
              <a:t>H</a:t>
            </a:r>
            <a:r>
              <a:rPr lang="fr-BE" sz="1400" b="1" dirty="0" smtClean="0"/>
              <a:t>abitudes non surveillées</a:t>
            </a:r>
            <a:endParaRPr lang="fr-BE" sz="14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10093122" y="1763351"/>
            <a:ext cx="1630926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 </a:t>
            </a:r>
            <a:r>
              <a:rPr lang="fr-BE" sz="1400" b="1" dirty="0"/>
              <a:t>Qualité </a:t>
            </a:r>
            <a:endParaRPr lang="fr-BE" sz="1400" b="1" dirty="0" smtClean="0"/>
          </a:p>
          <a:p>
            <a:r>
              <a:rPr lang="fr-BE" sz="1400" b="1" dirty="0" smtClean="0"/>
              <a:t>de </a:t>
            </a:r>
            <a:r>
              <a:rPr lang="fr-BE" sz="1400" b="1" dirty="0"/>
              <a:t>vie (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), </a:t>
            </a:r>
            <a:endParaRPr lang="fr-BE" sz="1400" b="1" dirty="0" smtClean="0"/>
          </a:p>
          <a:p>
            <a:r>
              <a:rPr lang="fr-BE" sz="1400" b="1" dirty="0" smtClean="0"/>
              <a:t>leurs </a:t>
            </a:r>
            <a:r>
              <a:rPr lang="fr-BE" sz="1400" b="1" dirty="0"/>
              <a:t>finances </a:t>
            </a:r>
            <a:r>
              <a:rPr lang="fr-BE" sz="1400" b="1" dirty="0">
                <a:solidFill>
                  <a:srgbClr val="FF0000"/>
                </a:solidFill>
              </a:rPr>
              <a:t>(M</a:t>
            </a:r>
            <a:r>
              <a:rPr lang="fr-BE" sz="1400" b="1" dirty="0"/>
              <a:t>)</a:t>
            </a:r>
          </a:p>
          <a:p>
            <a:endParaRPr lang="fr-BE" sz="14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3971944" y="517509"/>
            <a:ext cx="168925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Ce que le patient</a:t>
            </a:r>
          </a:p>
          <a:p>
            <a:r>
              <a:rPr lang="fr-BE" sz="1400" b="1" dirty="0"/>
              <a:t>a appris ou changé dans son 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ttitude, ses </a:t>
            </a:r>
            <a:r>
              <a:rPr lang="fr-BE" sz="1600" b="1" dirty="0">
                <a:solidFill>
                  <a:srgbClr val="FF0000"/>
                </a:solidFill>
              </a:rPr>
              <a:t>C</a:t>
            </a:r>
            <a:r>
              <a:rPr lang="fr-BE" sz="1400" b="1" dirty="0"/>
              <a:t>onnaissances, ses </a:t>
            </a:r>
            <a:r>
              <a:rPr lang="fr-BE" sz="1400" b="1" dirty="0">
                <a:solidFill>
                  <a:srgbClr val="FF0000"/>
                </a:solidFill>
              </a:rPr>
              <a:t>S</a:t>
            </a:r>
            <a:r>
              <a:rPr lang="fr-BE" sz="1400" b="1" dirty="0"/>
              <a:t>avoir-faire, etc.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8023417" y="398842"/>
            <a:ext cx="1536393" cy="14157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BE" sz="1400" b="1" dirty="0"/>
          </a:p>
          <a:p>
            <a:r>
              <a:rPr lang="fr-BE" sz="1400" b="1" dirty="0"/>
              <a:t>Ce que le patient a changé dans ses </a:t>
            </a:r>
            <a:r>
              <a:rPr lang="fr-BE" sz="1600" b="1" dirty="0" smtClean="0">
                <a:solidFill>
                  <a:srgbClr val="FF0000"/>
                </a:solidFill>
              </a:rPr>
              <a:t>H</a:t>
            </a:r>
            <a:r>
              <a:rPr lang="fr-BE" sz="1400" b="1" dirty="0" smtClean="0"/>
              <a:t>abitudes non surveillées</a:t>
            </a:r>
            <a:endParaRPr lang="fr-BE" sz="1400" b="1" dirty="0"/>
          </a:p>
          <a:p>
            <a:endParaRPr lang="fr-BE" sz="1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0006389" y="476707"/>
            <a:ext cx="1707060" cy="12311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Ses paramètres  </a:t>
            </a:r>
            <a:r>
              <a:rPr lang="fr-BE" sz="1600" b="1" dirty="0">
                <a:solidFill>
                  <a:srgbClr val="FF0000"/>
                </a:solidFill>
              </a:rPr>
              <a:t>B</a:t>
            </a:r>
            <a:r>
              <a:rPr lang="fr-BE" sz="1400" b="1" dirty="0"/>
              <a:t>iologiques, sa  Qualité de la vie (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), ses </a:t>
            </a:r>
            <a:r>
              <a:rPr lang="fr-BE" sz="1600" b="1" dirty="0">
                <a:solidFill>
                  <a:srgbClr val="FF0000"/>
                </a:solidFill>
              </a:rPr>
              <a:t>R</a:t>
            </a:r>
            <a:r>
              <a:rPr lang="fr-BE" sz="1400" b="1" dirty="0"/>
              <a:t>elations, ses finances </a:t>
            </a:r>
            <a:r>
              <a:rPr lang="fr-BE" sz="1400" b="1" dirty="0">
                <a:solidFill>
                  <a:srgbClr val="FF0000"/>
                </a:solidFill>
              </a:rPr>
              <a:t>(M</a:t>
            </a:r>
            <a:r>
              <a:rPr lang="fr-BE" sz="1400" b="1" dirty="0"/>
              <a:t>)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023417" y="4935418"/>
            <a:ext cx="162115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Ce que les autorités ont changé dans leurs </a:t>
            </a:r>
            <a:r>
              <a:rPr lang="fr-BE" sz="1400" b="1" dirty="0">
                <a:solidFill>
                  <a:srgbClr val="FF0000"/>
                </a:solidFill>
              </a:rPr>
              <a:t>H</a:t>
            </a:r>
            <a:r>
              <a:rPr lang="fr-BE" sz="1400" b="1" dirty="0"/>
              <a:t>abitudes, </a:t>
            </a:r>
            <a:r>
              <a:rPr lang="fr-BE" sz="1400" b="1" dirty="0">
                <a:solidFill>
                  <a:srgbClr val="FF0000"/>
                </a:solidFill>
              </a:rPr>
              <a:t>N</a:t>
            </a:r>
            <a:r>
              <a:rPr lang="fr-BE" sz="1400" b="1" dirty="0"/>
              <a:t>ormes (règlements)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010999" y="4959714"/>
            <a:ext cx="1927579" cy="12311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Paramètres</a:t>
            </a:r>
          </a:p>
          <a:p>
            <a:r>
              <a:rPr lang="fr-BE" sz="1400" b="1" dirty="0" smtClean="0"/>
              <a:t>de </a:t>
            </a:r>
            <a:r>
              <a:rPr lang="fr-BE" sz="1400" b="1" dirty="0"/>
              <a:t>population </a:t>
            </a:r>
          </a:p>
          <a:p>
            <a:r>
              <a:rPr lang="fr-BE" sz="1600" b="1" dirty="0">
                <a:solidFill>
                  <a:srgbClr val="FF0000"/>
                </a:solidFill>
              </a:rPr>
              <a:t>B</a:t>
            </a:r>
            <a:r>
              <a:rPr lang="fr-BE" sz="1400" b="1" dirty="0"/>
              <a:t>iologiques, Qualité </a:t>
            </a:r>
            <a:endParaRPr lang="fr-BE" sz="1400" b="1" dirty="0" smtClean="0"/>
          </a:p>
          <a:p>
            <a:r>
              <a:rPr lang="fr-BE" sz="1400" b="1" dirty="0" smtClean="0"/>
              <a:t>de </a:t>
            </a:r>
            <a:r>
              <a:rPr lang="fr-BE" sz="1400" b="1" dirty="0"/>
              <a:t>vie (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 smtClean="0"/>
              <a:t>), </a:t>
            </a:r>
            <a:r>
              <a:rPr lang="fr-BE" sz="1600" b="1" dirty="0">
                <a:solidFill>
                  <a:srgbClr val="FF0000"/>
                </a:solidFill>
              </a:rPr>
              <a:t>N</a:t>
            </a:r>
            <a:r>
              <a:rPr lang="fr-BE" sz="1400" b="1" dirty="0"/>
              <a:t>ormes, </a:t>
            </a:r>
          </a:p>
          <a:p>
            <a:r>
              <a:rPr lang="fr-BE" sz="1400" b="1" dirty="0" smtClean="0"/>
              <a:t>coûts </a:t>
            </a:r>
            <a:r>
              <a:rPr lang="fr-BE" sz="1400" b="1" dirty="0">
                <a:solidFill>
                  <a:srgbClr val="FF0000"/>
                </a:solidFill>
              </a:rPr>
              <a:t>(M</a:t>
            </a:r>
            <a:r>
              <a:rPr lang="fr-BE" sz="1400" b="1" dirty="0"/>
              <a:t>) pour l’Etat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782498" y="5131852"/>
            <a:ext cx="2091595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/>
              <a:t>Ce que l’Etat </a:t>
            </a:r>
            <a:r>
              <a:rPr lang="fr-BE" sz="1400" b="1" dirty="0" smtClean="0"/>
              <a:t> </a:t>
            </a:r>
            <a:r>
              <a:rPr lang="fr-BE" sz="1400" b="1" dirty="0"/>
              <a:t>a </a:t>
            </a:r>
            <a:r>
              <a:rPr lang="fr-BE" sz="1600" b="1" dirty="0" smtClean="0">
                <a:solidFill>
                  <a:srgbClr val="FF0000"/>
                </a:solidFill>
              </a:rPr>
              <a:t>C</a:t>
            </a:r>
            <a:r>
              <a:rPr lang="fr-BE" sz="1400" b="1" dirty="0" smtClean="0"/>
              <a:t>ompris</a:t>
            </a:r>
            <a:r>
              <a:rPr lang="fr-BE" sz="1400" b="1" dirty="0"/>
              <a:t>,  appris, changé dans son </a:t>
            </a:r>
            <a:r>
              <a:rPr lang="fr-BE" sz="14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ttitude, ses </a:t>
            </a:r>
            <a:r>
              <a:rPr lang="fr-BE" sz="1400" b="1" dirty="0">
                <a:solidFill>
                  <a:srgbClr val="FF0000"/>
                </a:solidFill>
              </a:rPr>
              <a:t>S</a:t>
            </a:r>
            <a:r>
              <a:rPr lang="fr-BE" sz="1400" b="1" dirty="0"/>
              <a:t>avoir-Faire, etc.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56" r="87448" b="27054"/>
          <a:stretch/>
        </p:blipFill>
        <p:spPr bwMode="auto">
          <a:xfrm>
            <a:off x="280004" y="2829676"/>
            <a:ext cx="1134244" cy="71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014" r="86909" b="2514"/>
          <a:stretch/>
        </p:blipFill>
        <p:spPr bwMode="auto">
          <a:xfrm>
            <a:off x="331830" y="3945712"/>
            <a:ext cx="1182992" cy="673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>
            <a:off x="1524000" y="507832"/>
            <a:ext cx="10451897" cy="228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1582746" y="1658549"/>
            <a:ext cx="10393151" cy="26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1535836" y="2804360"/>
            <a:ext cx="10402742" cy="76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387753" y="4988970"/>
            <a:ext cx="11624241" cy="207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1584338" y="6172254"/>
            <a:ext cx="10451897" cy="403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3799862" y="526191"/>
            <a:ext cx="17304" cy="56646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5970529" y="499322"/>
            <a:ext cx="29084" cy="56729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H="1">
            <a:off x="7965440" y="526191"/>
            <a:ext cx="2364" cy="56206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10012157" y="584789"/>
            <a:ext cx="43633" cy="5565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1524001" y="0"/>
            <a:ext cx="16946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b="1" dirty="0"/>
              <a:t>Modèle 4 x 4 de l’évaluation</a:t>
            </a:r>
          </a:p>
          <a:p>
            <a:r>
              <a:rPr lang="fr-BE" sz="1000" b="1" dirty="0"/>
              <a:t>dans et de l’ETP</a:t>
            </a:r>
          </a:p>
          <a:p>
            <a:r>
              <a:rPr lang="fr-BE" sz="1000" b="1" dirty="0"/>
              <a:t>D. Leclercq (2015)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4975904" y="-78928"/>
            <a:ext cx="161294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>
                <a:solidFill>
                  <a:srgbClr val="008000"/>
                </a:solidFill>
              </a:rPr>
              <a:t>A</a:t>
            </a:r>
            <a:r>
              <a:rPr lang="fr-BE" b="1" dirty="0"/>
              <a:t>cquis</a:t>
            </a:r>
          </a:p>
          <a:p>
            <a:pPr algn="ctr"/>
            <a:r>
              <a:rPr lang="fr-FR" sz="1400" b="1" dirty="0"/>
              <a:t>(BRH ASCID VMEN)</a:t>
            </a:r>
            <a:endParaRPr lang="fr-BE" sz="1400" b="1" dirty="0"/>
          </a:p>
        </p:txBody>
      </p:sp>
      <p:sp>
        <p:nvSpPr>
          <p:cNvPr id="40" name="ZoneTexte 39"/>
          <p:cNvSpPr txBox="1"/>
          <p:nvPr/>
        </p:nvSpPr>
        <p:spPr>
          <a:xfrm>
            <a:off x="8400138" y="119096"/>
            <a:ext cx="1146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>
                <a:solidFill>
                  <a:srgbClr val="008000"/>
                </a:solidFill>
              </a:rPr>
              <a:t>T</a:t>
            </a:r>
            <a:r>
              <a:rPr lang="fr-BE" sz="1400" b="1" dirty="0"/>
              <a:t>errain </a:t>
            </a:r>
            <a:r>
              <a:rPr lang="fr-BE" sz="1400" b="1" dirty="0" smtClean="0"/>
              <a:t>réel </a:t>
            </a:r>
            <a:endParaRPr lang="fr-BE" sz="1400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10146097" y="-37392"/>
            <a:ext cx="1638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1400" b="1" dirty="0"/>
              <a:t>Bénéfices </a:t>
            </a:r>
            <a:r>
              <a:rPr lang="fr-BE" sz="2400" b="1" dirty="0">
                <a:solidFill>
                  <a:srgbClr val="008000"/>
                </a:solidFill>
              </a:rPr>
              <a:t>U</a:t>
            </a:r>
            <a:r>
              <a:rPr lang="fr-BE" sz="1400" b="1" dirty="0"/>
              <a:t>ltimes 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3262058" y="30777"/>
            <a:ext cx="1355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b="1" dirty="0">
                <a:solidFill>
                  <a:srgbClr val="008000"/>
                </a:solidFill>
              </a:rPr>
              <a:t>S</a:t>
            </a:r>
            <a:r>
              <a:rPr lang="fr-BE" b="1" dirty="0"/>
              <a:t>atisfaction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76716" y="2256959"/>
            <a:ext cx="1213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>
                <a:solidFill>
                  <a:srgbClr val="7030A0"/>
                </a:solidFill>
              </a:rPr>
              <a:t>R</a:t>
            </a:r>
            <a:r>
              <a:rPr lang="fr-BE" sz="1600" b="1" dirty="0" smtClean="0"/>
              <a:t>elations /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25793" y="3390428"/>
            <a:ext cx="1061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>
                <a:solidFill>
                  <a:srgbClr val="7030A0"/>
                </a:solidFill>
              </a:rPr>
              <a:t>S</a:t>
            </a:r>
            <a:r>
              <a:rPr lang="fr-BE" sz="1600" b="1" dirty="0" smtClean="0"/>
              <a:t>oignants</a:t>
            </a:r>
            <a:endParaRPr lang="fr-BE" sz="1600" b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413034" y="5590373"/>
            <a:ext cx="97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>
                <a:solidFill>
                  <a:srgbClr val="7030A0"/>
                </a:solidFill>
              </a:rPr>
              <a:t>N</a:t>
            </a:r>
            <a:r>
              <a:rPr lang="fr-BE" sz="1600" b="1" dirty="0" smtClean="0"/>
              <a:t>ational</a:t>
            </a:r>
            <a:endParaRPr lang="fr-BE" sz="16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853701" y="740296"/>
            <a:ext cx="20996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dirty="0"/>
              <a:t>Donne son avis sur le</a:t>
            </a:r>
          </a:p>
          <a:p>
            <a:r>
              <a:rPr lang="fr-BE" sz="1400" b="1" dirty="0"/>
              <a:t> déroulement (ambiance, </a:t>
            </a:r>
          </a:p>
          <a:p>
            <a:r>
              <a:rPr lang="fr-BE" sz="1400" b="1" dirty="0"/>
              <a:t>durée, </a:t>
            </a:r>
          </a:p>
          <a:p>
            <a:r>
              <a:rPr lang="fr-BE" sz="1400" b="1" dirty="0"/>
              <a:t>coûts, fatigue, acquis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547117" y="1815205"/>
            <a:ext cx="234807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dirty="0"/>
              <a:t>Ce que le patient en a dit,</a:t>
            </a:r>
          </a:p>
          <a:p>
            <a:r>
              <a:rPr lang="fr-BE" sz="1400" b="1" dirty="0"/>
              <a:t> le coût  (</a:t>
            </a:r>
            <a:r>
              <a:rPr lang="fr-BE" sz="1400" b="1" dirty="0">
                <a:solidFill>
                  <a:srgbClr val="FF0000"/>
                </a:solidFill>
              </a:rPr>
              <a:t>M</a:t>
            </a:r>
            <a:r>
              <a:rPr lang="fr-BE" sz="1400" b="1" dirty="0"/>
              <a:t>) de le conduire,</a:t>
            </a:r>
          </a:p>
          <a:p>
            <a:r>
              <a:rPr lang="fr-BE" sz="1400" b="1" dirty="0"/>
              <a:t>  l’attendre, son absence (</a:t>
            </a:r>
            <a:r>
              <a:rPr lang="fr-BE" sz="1600" b="1" dirty="0">
                <a:solidFill>
                  <a:srgbClr val="FF0000"/>
                </a:solidFill>
              </a:rPr>
              <a:t>A</a:t>
            </a:r>
            <a:r>
              <a:rPr lang="fr-BE" sz="1400" b="1" dirty="0"/>
              <a:t>), </a:t>
            </a:r>
          </a:p>
          <a:p>
            <a:r>
              <a:rPr lang="fr-BE" sz="1400" b="1" dirty="0"/>
              <a:t>ses réactions avant et après 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1647274" y="2851562"/>
            <a:ext cx="21551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dirty="0"/>
              <a:t>Donne son avis sur le </a:t>
            </a:r>
          </a:p>
          <a:p>
            <a:r>
              <a:rPr lang="fr-BE" sz="1400" b="1" dirty="0"/>
              <a:t>Déroulement (ambiance </a:t>
            </a:r>
          </a:p>
          <a:p>
            <a:r>
              <a:rPr lang="fr-BE" sz="1400" b="1" dirty="0"/>
              <a:t>relationnelle, coût (temps,</a:t>
            </a:r>
          </a:p>
          <a:p>
            <a:r>
              <a:rPr lang="fr-BE" sz="1400" b="1" dirty="0"/>
              <a:t> fatigue) 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519761" y="5040180"/>
            <a:ext cx="23338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dirty="0"/>
              <a:t>Les retours d’opinion, </a:t>
            </a:r>
          </a:p>
          <a:p>
            <a:r>
              <a:rPr lang="fr-BE" sz="1400" b="1" dirty="0"/>
              <a:t>plaintes, éloges). L’opinion</a:t>
            </a:r>
          </a:p>
          <a:p>
            <a:r>
              <a:rPr lang="fr-BE" sz="1400" b="1" dirty="0"/>
              <a:t> des </a:t>
            </a:r>
            <a:r>
              <a:rPr lang="fr-BE" sz="1400" b="1" dirty="0" smtClean="0"/>
              <a:t>responsables nationaux,</a:t>
            </a:r>
          </a:p>
          <a:p>
            <a:r>
              <a:rPr lang="fr-BE" sz="1400" b="1" dirty="0" smtClean="0"/>
              <a:t> </a:t>
            </a:r>
            <a:r>
              <a:rPr lang="fr-BE" sz="1400" b="1" dirty="0"/>
              <a:t>de la </a:t>
            </a:r>
            <a:r>
              <a:rPr lang="fr-BE" sz="1400" b="1" dirty="0" smtClean="0"/>
              <a:t>population</a:t>
            </a:r>
            <a:r>
              <a:rPr lang="fr-BE" sz="1400" b="1" dirty="0"/>
              <a:t>) sur l’ETP. </a:t>
            </a:r>
          </a:p>
        </p:txBody>
      </p:sp>
      <p:cxnSp>
        <p:nvCxnSpPr>
          <p:cNvPr id="53" name="Connecteur droit 52"/>
          <p:cNvCxnSpPr/>
          <p:nvPr/>
        </p:nvCxnSpPr>
        <p:spPr>
          <a:xfrm>
            <a:off x="1582746" y="503702"/>
            <a:ext cx="0" cy="56871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117260" y="713371"/>
            <a:ext cx="931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>
                <a:solidFill>
                  <a:srgbClr val="7030A0"/>
                </a:solidFill>
              </a:rPr>
              <a:t>P</a:t>
            </a:r>
            <a:r>
              <a:rPr lang="fr-BE" sz="1600" b="1" dirty="0" smtClean="0"/>
              <a:t>atients</a:t>
            </a:r>
            <a:endParaRPr lang="fr-BE" sz="16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439856" y="548681"/>
            <a:ext cx="37221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P1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3399112" y="5043797"/>
            <a:ext cx="394660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N</a:t>
            </a:r>
            <a:r>
              <a:rPr lang="fr-BE" sz="1400" b="1" dirty="0" smtClean="0"/>
              <a:t>1</a:t>
            </a:r>
            <a:endParaRPr lang="fr-BE" sz="1400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3446122" y="2846073"/>
            <a:ext cx="36099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S</a:t>
            </a:r>
            <a:r>
              <a:rPr lang="fr-BE" sz="1400" b="1" dirty="0" smtClean="0"/>
              <a:t>1</a:t>
            </a:r>
            <a:endParaRPr lang="fr-BE" sz="1400" b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11544460" y="1751316"/>
            <a:ext cx="37702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R5</a:t>
            </a:r>
            <a:endParaRPr lang="fr-BE" sz="1400" b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9577592" y="1691252"/>
            <a:ext cx="37702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R4</a:t>
            </a:r>
            <a:endParaRPr lang="fr-BE" sz="1400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5574279" y="1680265"/>
            <a:ext cx="37702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R2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3422836" y="1640013"/>
            <a:ext cx="37702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R1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9566607" y="559069"/>
            <a:ext cx="37221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P4</a:t>
            </a:r>
            <a:endParaRPr lang="fr-BE" sz="1400" b="1" dirty="0"/>
          </a:p>
        </p:txBody>
      </p:sp>
      <p:sp>
        <p:nvSpPr>
          <p:cNvPr id="58" name="ZoneTexte 57"/>
          <p:cNvSpPr txBox="1"/>
          <p:nvPr/>
        </p:nvSpPr>
        <p:spPr>
          <a:xfrm>
            <a:off x="11544460" y="580761"/>
            <a:ext cx="37221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P5</a:t>
            </a:r>
            <a:endParaRPr lang="fr-BE" sz="1400" b="1" dirty="0"/>
          </a:p>
        </p:txBody>
      </p:sp>
      <p:sp>
        <p:nvSpPr>
          <p:cNvPr id="59" name="ZoneTexte 58"/>
          <p:cNvSpPr txBox="1"/>
          <p:nvPr/>
        </p:nvSpPr>
        <p:spPr>
          <a:xfrm>
            <a:off x="5606327" y="2840756"/>
            <a:ext cx="36099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S</a:t>
            </a:r>
            <a:r>
              <a:rPr lang="fr-BE" sz="1400" b="1" dirty="0" smtClean="0"/>
              <a:t>2</a:t>
            </a:r>
            <a:endParaRPr lang="fr-BE" sz="1400" b="1" dirty="0"/>
          </a:p>
        </p:txBody>
      </p:sp>
      <p:sp>
        <p:nvSpPr>
          <p:cNvPr id="60" name="ZoneTexte 59"/>
          <p:cNvSpPr txBox="1"/>
          <p:nvPr/>
        </p:nvSpPr>
        <p:spPr>
          <a:xfrm>
            <a:off x="9660587" y="2903210"/>
            <a:ext cx="36099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S4</a:t>
            </a:r>
            <a:endParaRPr lang="fr-BE" sz="1400" b="1" dirty="0"/>
          </a:p>
        </p:txBody>
      </p:sp>
      <p:sp>
        <p:nvSpPr>
          <p:cNvPr id="61" name="ZoneTexte 60"/>
          <p:cNvSpPr txBox="1"/>
          <p:nvPr/>
        </p:nvSpPr>
        <p:spPr>
          <a:xfrm>
            <a:off x="11578160" y="2845419"/>
            <a:ext cx="36099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S</a:t>
            </a:r>
            <a:r>
              <a:rPr lang="fr-BE" sz="1400" b="1" dirty="0" smtClean="0"/>
              <a:t>5</a:t>
            </a:r>
            <a:endParaRPr lang="fr-BE" sz="1400" b="1" dirty="0"/>
          </a:p>
        </p:txBody>
      </p:sp>
      <p:sp>
        <p:nvSpPr>
          <p:cNvPr id="44" name="ZoneTexte 43"/>
          <p:cNvSpPr txBox="1"/>
          <p:nvPr/>
        </p:nvSpPr>
        <p:spPr>
          <a:xfrm>
            <a:off x="5590459" y="5022251"/>
            <a:ext cx="394660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N</a:t>
            </a:r>
            <a:r>
              <a:rPr lang="fr-BE" sz="1400" b="1" dirty="0" smtClean="0"/>
              <a:t>2</a:t>
            </a:r>
            <a:endParaRPr lang="fr-BE" sz="1400" b="1" dirty="0"/>
          </a:p>
        </p:txBody>
      </p:sp>
      <p:sp>
        <p:nvSpPr>
          <p:cNvPr id="56" name="ZoneTexte 55"/>
          <p:cNvSpPr txBox="1"/>
          <p:nvPr/>
        </p:nvSpPr>
        <p:spPr>
          <a:xfrm>
            <a:off x="5572510" y="538257"/>
            <a:ext cx="37221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P2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9567172" y="5051504"/>
            <a:ext cx="394660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N</a:t>
            </a:r>
            <a:r>
              <a:rPr lang="fr-BE" sz="1400" b="1" dirty="0" smtClean="0"/>
              <a:t>4</a:t>
            </a:r>
            <a:endParaRPr lang="fr-BE" sz="1400" b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11517223" y="5057362"/>
            <a:ext cx="394660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N</a:t>
            </a:r>
            <a:r>
              <a:rPr lang="fr-BE" sz="1400" b="1" dirty="0" smtClean="0"/>
              <a:t>5</a:t>
            </a:r>
            <a:endParaRPr lang="fr-BE" sz="1400" b="1" dirty="0"/>
          </a:p>
        </p:txBody>
      </p:sp>
      <p:pic>
        <p:nvPicPr>
          <p:cNvPr id="64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67" y="658429"/>
            <a:ext cx="563792" cy="896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2" name="Connecteur droit 71"/>
          <p:cNvCxnSpPr/>
          <p:nvPr/>
        </p:nvCxnSpPr>
        <p:spPr>
          <a:xfrm flipH="1">
            <a:off x="11989418" y="505666"/>
            <a:ext cx="2364" cy="56206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flipV="1">
            <a:off x="117260" y="3802167"/>
            <a:ext cx="11910781" cy="597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Image 7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9" y="1673855"/>
            <a:ext cx="1525671" cy="698500"/>
          </a:xfrm>
          <a:prstGeom prst="rect">
            <a:avLst/>
          </a:prstGeom>
        </p:spPr>
      </p:pic>
      <p:sp>
        <p:nvSpPr>
          <p:cNvPr id="75" name="ZoneTexte 74"/>
          <p:cNvSpPr txBox="1"/>
          <p:nvPr/>
        </p:nvSpPr>
        <p:spPr>
          <a:xfrm>
            <a:off x="579677" y="4491579"/>
            <a:ext cx="661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L</a:t>
            </a:r>
            <a:r>
              <a:rPr lang="fr-FR" sz="1600" b="1" dirty="0" smtClean="0"/>
              <a:t>ocal</a:t>
            </a:r>
            <a:endParaRPr lang="fr-BE" sz="1600" b="1" dirty="0"/>
          </a:p>
        </p:txBody>
      </p:sp>
      <p:pic>
        <p:nvPicPr>
          <p:cNvPr id="77" name="Image 7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27" b="16839"/>
          <a:stretch/>
        </p:blipFill>
        <p:spPr>
          <a:xfrm>
            <a:off x="387753" y="5343706"/>
            <a:ext cx="421222" cy="28152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8" name="Image 7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2" t="20493" r="6296" b="20988"/>
          <a:stretch/>
        </p:blipFill>
        <p:spPr>
          <a:xfrm>
            <a:off x="1071276" y="5343706"/>
            <a:ext cx="442496" cy="29458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81" name="ZoneTexte 80"/>
          <p:cNvSpPr txBox="1"/>
          <p:nvPr/>
        </p:nvSpPr>
        <p:spPr>
          <a:xfrm>
            <a:off x="3456282" y="3902713"/>
            <a:ext cx="35137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L</a:t>
            </a:r>
            <a:r>
              <a:rPr lang="fr-BE" sz="1400" b="1" dirty="0" smtClean="0"/>
              <a:t>1</a:t>
            </a:r>
            <a:endParaRPr lang="fr-BE" sz="1400" b="1" dirty="0"/>
          </a:p>
        </p:txBody>
      </p:sp>
      <p:sp>
        <p:nvSpPr>
          <p:cNvPr id="82" name="ZoneTexte 81"/>
          <p:cNvSpPr txBox="1"/>
          <p:nvPr/>
        </p:nvSpPr>
        <p:spPr>
          <a:xfrm>
            <a:off x="5616487" y="3897396"/>
            <a:ext cx="35137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L</a:t>
            </a:r>
            <a:r>
              <a:rPr lang="fr-BE" sz="1400" b="1" dirty="0" smtClean="0"/>
              <a:t>2</a:t>
            </a:r>
            <a:endParaRPr lang="fr-BE" sz="1400" b="1" dirty="0"/>
          </a:p>
        </p:txBody>
      </p:sp>
      <p:sp>
        <p:nvSpPr>
          <p:cNvPr id="83" name="ZoneTexte 82"/>
          <p:cNvSpPr txBox="1"/>
          <p:nvPr/>
        </p:nvSpPr>
        <p:spPr>
          <a:xfrm>
            <a:off x="9679236" y="3887354"/>
            <a:ext cx="35137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/>
              <a:t>L</a:t>
            </a:r>
            <a:r>
              <a:rPr lang="fr-BE" sz="1400" b="1" dirty="0" smtClean="0"/>
              <a:t>4</a:t>
            </a:r>
            <a:endParaRPr lang="fr-BE" sz="1400" b="1" dirty="0"/>
          </a:p>
        </p:txBody>
      </p:sp>
      <p:sp>
        <p:nvSpPr>
          <p:cNvPr id="84" name="ZoneTexte 83"/>
          <p:cNvSpPr txBox="1"/>
          <p:nvPr/>
        </p:nvSpPr>
        <p:spPr>
          <a:xfrm>
            <a:off x="11588320" y="3902059"/>
            <a:ext cx="35137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L5</a:t>
            </a:r>
            <a:endParaRPr lang="fr-BE" sz="1400" b="1" dirty="0"/>
          </a:p>
        </p:txBody>
      </p:sp>
      <p:sp>
        <p:nvSpPr>
          <p:cNvPr id="85" name="ZoneTexte 84"/>
          <p:cNvSpPr txBox="1"/>
          <p:nvPr/>
        </p:nvSpPr>
        <p:spPr>
          <a:xfrm>
            <a:off x="7604805" y="1700286"/>
            <a:ext cx="37702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R3</a:t>
            </a:r>
            <a:endParaRPr lang="fr-BE" sz="1400" b="1" dirty="0"/>
          </a:p>
        </p:txBody>
      </p:sp>
      <p:sp>
        <p:nvSpPr>
          <p:cNvPr id="86" name="ZoneTexte 85"/>
          <p:cNvSpPr txBox="1"/>
          <p:nvPr/>
        </p:nvSpPr>
        <p:spPr>
          <a:xfrm>
            <a:off x="7567207" y="2861076"/>
            <a:ext cx="360996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S</a:t>
            </a:r>
            <a:r>
              <a:rPr lang="fr-BE" sz="1400" b="1" dirty="0"/>
              <a:t>3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7552462" y="5060359"/>
            <a:ext cx="394660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N3</a:t>
            </a:r>
            <a:endParaRPr lang="fr-BE" sz="1400" b="1" dirty="0"/>
          </a:p>
        </p:txBody>
      </p:sp>
      <p:sp>
        <p:nvSpPr>
          <p:cNvPr id="89" name="ZoneTexte 88"/>
          <p:cNvSpPr txBox="1"/>
          <p:nvPr/>
        </p:nvSpPr>
        <p:spPr>
          <a:xfrm>
            <a:off x="7577367" y="3917716"/>
            <a:ext cx="35137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L</a:t>
            </a:r>
            <a:r>
              <a:rPr lang="fr-BE" sz="1400" b="1" dirty="0"/>
              <a:t>3</a:t>
            </a:r>
          </a:p>
        </p:txBody>
      </p:sp>
      <p:sp>
        <p:nvSpPr>
          <p:cNvPr id="5" name="Rectangle 4"/>
          <p:cNvSpPr/>
          <p:nvPr/>
        </p:nvSpPr>
        <p:spPr>
          <a:xfrm>
            <a:off x="7289009" y="-44144"/>
            <a:ext cx="1140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b="1" dirty="0"/>
              <a:t>Conduites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6611278" y="140334"/>
            <a:ext cx="1088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 smtClean="0">
                <a:solidFill>
                  <a:srgbClr val="008000"/>
                </a:solidFill>
              </a:rPr>
              <a:t>S</a:t>
            </a:r>
            <a:r>
              <a:rPr lang="fr-BE" sz="1400" b="1" dirty="0" smtClean="0">
                <a:solidFill>
                  <a:srgbClr val="FF0000"/>
                </a:solidFill>
              </a:rPr>
              <a:t>imulation</a:t>
            </a:r>
            <a:r>
              <a:rPr lang="fr-BE" sz="1400" b="1" dirty="0" smtClean="0"/>
              <a:t> </a:t>
            </a:r>
            <a:endParaRPr lang="fr-BE" sz="1400" b="1" dirty="0"/>
          </a:p>
        </p:txBody>
      </p:sp>
      <p:sp>
        <p:nvSpPr>
          <p:cNvPr id="79" name="ZoneTexte 78"/>
          <p:cNvSpPr txBox="1"/>
          <p:nvPr/>
        </p:nvSpPr>
        <p:spPr>
          <a:xfrm>
            <a:off x="6083519" y="548675"/>
            <a:ext cx="1802121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BE" sz="1400" b="1" dirty="0"/>
          </a:p>
          <a:p>
            <a:r>
              <a:rPr lang="fr-BE" sz="1400" b="1" dirty="0"/>
              <a:t>Ce que le patient a changé dans ses </a:t>
            </a:r>
            <a:r>
              <a:rPr lang="fr-BE" sz="1400" b="1" dirty="0" smtClean="0">
                <a:solidFill>
                  <a:srgbClr val="FF0000"/>
                </a:solidFill>
              </a:rPr>
              <a:t>Conduites surveillées</a:t>
            </a:r>
            <a:endParaRPr lang="fr-BE" sz="1400" b="1" dirty="0">
              <a:solidFill>
                <a:srgbClr val="FF0000"/>
              </a:solidFill>
            </a:endParaRPr>
          </a:p>
        </p:txBody>
      </p:sp>
      <p:sp>
        <p:nvSpPr>
          <p:cNvPr id="88" name="ZoneTexte 87"/>
          <p:cNvSpPr txBox="1"/>
          <p:nvPr/>
        </p:nvSpPr>
        <p:spPr>
          <a:xfrm>
            <a:off x="7565162" y="559069"/>
            <a:ext cx="372218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BE" sz="1400" b="1" dirty="0" smtClean="0"/>
              <a:t>P3</a:t>
            </a:r>
            <a:endParaRPr lang="fr-BE" sz="1400" b="1" dirty="0"/>
          </a:p>
        </p:txBody>
      </p:sp>
      <p:sp>
        <p:nvSpPr>
          <p:cNvPr id="92" name="ZoneTexte 91"/>
          <p:cNvSpPr txBox="1"/>
          <p:nvPr/>
        </p:nvSpPr>
        <p:spPr>
          <a:xfrm>
            <a:off x="1557998" y="3931290"/>
            <a:ext cx="23394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dirty="0"/>
              <a:t>Les retours d’opinion, </a:t>
            </a:r>
          </a:p>
          <a:p>
            <a:r>
              <a:rPr lang="fr-BE" sz="1400" b="1" dirty="0"/>
              <a:t>plaintes, éloges). L’opinion</a:t>
            </a:r>
          </a:p>
          <a:p>
            <a:r>
              <a:rPr lang="fr-BE" sz="1400" b="1" dirty="0"/>
              <a:t> des responsables, </a:t>
            </a:r>
            <a:r>
              <a:rPr lang="fr-BE" sz="1400" b="1" dirty="0" smtClean="0"/>
              <a:t>des</a:t>
            </a:r>
          </a:p>
          <a:p>
            <a:r>
              <a:rPr lang="fr-BE" sz="1400" b="1" dirty="0"/>
              <a:t>u</a:t>
            </a:r>
            <a:r>
              <a:rPr lang="fr-BE" sz="1400" b="1" dirty="0" smtClean="0"/>
              <a:t>tilisateurs locaux) </a:t>
            </a:r>
            <a:r>
              <a:rPr lang="fr-BE" sz="1400" b="1" dirty="0"/>
              <a:t>sur l’ETP. </a:t>
            </a:r>
          </a:p>
        </p:txBody>
      </p:sp>
      <p:sp>
        <p:nvSpPr>
          <p:cNvPr id="97" name="ZoneTexte 96"/>
          <p:cNvSpPr txBox="1"/>
          <p:nvPr/>
        </p:nvSpPr>
        <p:spPr>
          <a:xfrm>
            <a:off x="8024808" y="3955180"/>
            <a:ext cx="1668258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b="1" dirty="0" smtClean="0"/>
              <a:t>Leurs </a:t>
            </a:r>
            <a:r>
              <a:rPr lang="fr-BE" sz="1400" b="1" dirty="0"/>
              <a:t>Changements </a:t>
            </a:r>
            <a:r>
              <a:rPr lang="fr-BE" sz="1400" b="1" dirty="0" smtClean="0"/>
              <a:t>d’</a:t>
            </a:r>
            <a:r>
              <a:rPr lang="fr-BE" sz="1400" b="1" dirty="0" smtClean="0">
                <a:solidFill>
                  <a:srgbClr val="FF0000"/>
                </a:solidFill>
              </a:rPr>
              <a:t>H</a:t>
            </a:r>
            <a:r>
              <a:rPr lang="fr-BE" sz="1400" b="1" dirty="0" smtClean="0"/>
              <a:t>abitude non</a:t>
            </a:r>
          </a:p>
          <a:p>
            <a:r>
              <a:rPr lang="fr-BE" sz="1400" b="1" dirty="0" smtClean="0"/>
              <a:t>surveillée</a:t>
            </a:r>
            <a:endParaRPr lang="fr-BE" sz="1400" b="1" dirty="0"/>
          </a:p>
        </p:txBody>
      </p:sp>
      <p:sp>
        <p:nvSpPr>
          <p:cNvPr id="23" name="Rectangle 22"/>
          <p:cNvSpPr/>
          <p:nvPr/>
        </p:nvSpPr>
        <p:spPr>
          <a:xfrm>
            <a:off x="393021" y="2489682"/>
            <a:ext cx="1155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Entourage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8378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457</Words>
  <Application>Microsoft Office PowerPoint</Application>
  <PresentationFormat>Grand écran</PresentationFormat>
  <Paragraphs>104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d.leclercq@uliege.be</dc:creator>
  <cp:lastModifiedBy>d.leclercq@uliege.be</cp:lastModifiedBy>
  <cp:revision>4</cp:revision>
  <dcterms:created xsi:type="dcterms:W3CDTF">2020-05-26T18:37:42Z</dcterms:created>
  <dcterms:modified xsi:type="dcterms:W3CDTF">2020-05-28T07:02:12Z</dcterms:modified>
</cp:coreProperties>
</file>