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6" r:id="rId3"/>
    <p:sldId id="257" r:id="rId4"/>
    <p:sldId id="258" r:id="rId5"/>
    <p:sldId id="267" r:id="rId6"/>
    <p:sldId id="264" r:id="rId7"/>
    <p:sldId id="265" r:id="rId8"/>
    <p:sldId id="259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B0758-B06B-4389-877C-B69490350371}" type="datetimeFigureOut">
              <a:rPr lang="fr-BE" smtClean="0"/>
              <a:t>27-05-20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FD9FD-EAAA-4538-B1E1-5BC24F1A3EB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29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D. Leclercq, (2017) Evaluation de l' ETP et en ETP. Modèle 4 x 4. Certificat ETP à Liège</a:t>
            </a:r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91239-02FA-4C9C-B5F0-1FA75E633A6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53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6AA929-D5B6-4D91-8513-70E0E34C3161}" type="datetime1">
              <a:rPr lang="fr-BE" smtClean="0"/>
              <a:t>27-05-20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214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110FB-4153-4EEE-9D66-EC6381544B1C}" type="datetime1">
              <a:rPr lang="fr-BE" smtClean="0"/>
              <a:t>27-05-20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324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2607D8-7FDB-400C-B873-27FDDD215E65}" type="datetime1">
              <a:rPr lang="fr-BE" smtClean="0"/>
              <a:t>27-05-20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145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66810F-1597-4114-BB6C-C2B8A2F03D9F}" type="datetime1">
              <a:rPr lang="fr-BE" smtClean="0"/>
              <a:t>27-05-20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1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8C8FB-489E-4FB0-BFA5-636706CCCCFD}" type="datetime1">
              <a:rPr lang="fr-BE" smtClean="0"/>
              <a:t>27-05-20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61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B2141-4077-4D54-9637-1CEBD2795BA6}" type="datetime1">
              <a:rPr lang="fr-BE" smtClean="0"/>
              <a:t>27-05-20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822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313F6D-80CF-4C05-A94A-DCAE73F51190}" type="datetime1">
              <a:rPr lang="fr-BE" smtClean="0"/>
              <a:t>27-05-20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641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EB680-35F8-42C1-8BC0-9AD069453CF0}" type="datetime1">
              <a:rPr lang="fr-BE" smtClean="0"/>
              <a:t>27-05-20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24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3EB80-D255-4CEE-B779-BE09F3F83053}" type="datetime1">
              <a:rPr lang="fr-BE" smtClean="0"/>
              <a:t>27-05-20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948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C4E126-7409-42BD-B08D-81FBF8B6550F}" type="datetime1">
              <a:rPr lang="fr-BE" smtClean="0"/>
              <a:t>27-05-20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935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9BE98-2EA4-489A-B7E0-86C566D315B8}" type="datetime1">
              <a:rPr lang="fr-BE" smtClean="0"/>
              <a:t>27-05-20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82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2605" y="6414498"/>
            <a:ext cx="7707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11900"/>
            <a:ext cx="627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78177408-C965-4E96-8698-96053779857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4152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d.leclercq@ulg.ac.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es-E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D7D4-54A9-47AB-9193-76374E729F24}" type="slidenum">
              <a:rPr lang="es-ES" smtClean="0"/>
              <a:t>1</a:t>
            </a:fld>
            <a:endParaRPr lang="es-ES" dirty="0"/>
          </a:p>
        </p:txBody>
      </p:sp>
      <p:sp>
        <p:nvSpPr>
          <p:cNvPr id="4" name="ZoneTexte 3"/>
          <p:cNvSpPr txBox="1"/>
          <p:nvPr/>
        </p:nvSpPr>
        <p:spPr>
          <a:xfrm>
            <a:off x="5160342" y="5002576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D. Leclercq</a:t>
            </a:r>
            <a:r>
              <a:rPr lang="fr-BE" dirty="0"/>
              <a:t> </a:t>
            </a:r>
            <a:r>
              <a:rPr lang="fr-BE" b="1" dirty="0"/>
              <a:t> </a:t>
            </a:r>
            <a:r>
              <a:rPr lang="fr-BE" b="1" dirty="0" smtClean="0"/>
              <a:t>2020</a:t>
            </a:r>
            <a:endParaRPr lang="fr-BE" b="1" dirty="0"/>
          </a:p>
          <a:p>
            <a:pPr algn="ctr"/>
            <a:r>
              <a:rPr lang="fr-BE" sz="1600" b="1" dirty="0">
                <a:solidFill>
                  <a:srgbClr val="0000CC"/>
                </a:solidFill>
                <a:hlinkClick r:id="rId3"/>
              </a:rPr>
              <a:t>d.leclercq@ulg.ac.be</a:t>
            </a:r>
            <a:endParaRPr lang="fr-BE" sz="1600" b="1" dirty="0">
              <a:solidFill>
                <a:srgbClr val="0000CC"/>
              </a:solidFill>
            </a:endParaRPr>
          </a:p>
          <a:p>
            <a:pPr algn="ctr"/>
            <a:r>
              <a:rPr lang="fr-FR" sz="1600" b="1" dirty="0">
                <a:solidFill>
                  <a:srgbClr val="0000CC"/>
                </a:solidFill>
              </a:rPr>
              <a:t>http://orbi.uliege.be</a:t>
            </a:r>
            <a:endParaRPr lang="fr-BE" sz="1600" b="1" dirty="0">
              <a:solidFill>
                <a:srgbClr val="0000CC"/>
              </a:solidFill>
            </a:endParaRPr>
          </a:p>
          <a:p>
            <a:pPr algn="ctr"/>
            <a:endParaRPr lang="fr-BE" sz="1600" b="1" dirty="0">
              <a:solidFill>
                <a:srgbClr val="0000CC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3" y="91852"/>
            <a:ext cx="1368152" cy="13681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480479" y="1742341"/>
            <a:ext cx="607676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Un </a:t>
            </a:r>
            <a:r>
              <a:rPr lang="es-ES" sz="2800" b="1" dirty="0" err="1" smtClean="0"/>
              <a:t>modèle</a:t>
            </a:r>
            <a:r>
              <a:rPr lang="es-ES" sz="2800" b="1" dirty="0" smtClean="0"/>
              <a:t> 5 sur 5 et à 360°</a:t>
            </a:r>
          </a:p>
          <a:p>
            <a:pPr algn="ctr"/>
            <a:r>
              <a:rPr lang="es-ES" sz="2800" b="1" dirty="0" err="1" smtClean="0"/>
              <a:t>pour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classer</a:t>
            </a:r>
            <a:r>
              <a:rPr lang="es-ES" sz="2800" b="1" dirty="0" smtClean="0"/>
              <a:t> les </a:t>
            </a:r>
            <a:r>
              <a:rPr lang="es-ES" sz="2800" b="1" dirty="0" err="1" smtClean="0"/>
              <a:t>impacts</a:t>
            </a:r>
            <a:r>
              <a:rPr lang="es-ES" sz="2800" b="1" dirty="0" smtClean="0"/>
              <a:t> </a:t>
            </a:r>
          </a:p>
          <a:p>
            <a:pPr algn="ctr"/>
            <a:r>
              <a:rPr lang="es-ES" sz="2800" b="1" dirty="0" err="1" smtClean="0"/>
              <a:t>d’interventions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éducatives</a:t>
            </a: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21" name="Im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35" y="504960"/>
            <a:ext cx="15271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16632"/>
            <a:ext cx="1776820" cy="4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24150" r="59838" b="37799"/>
          <a:stretch/>
        </p:blipFill>
        <p:spPr>
          <a:xfrm>
            <a:off x="407570" y="3277283"/>
            <a:ext cx="2189111" cy="2833289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947550" y="935682"/>
            <a:ext cx="1896157" cy="600698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111559" y="1067431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691608" y="3592422"/>
            <a:ext cx="5654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b="1" dirty="0" smtClean="0"/>
              <a:t>05 : Points d’application d’interventions éducatives </a:t>
            </a:r>
          </a:p>
          <a:p>
            <a:pPr algn="ctr"/>
            <a:r>
              <a:rPr lang="fr-BE" sz="2000" b="1" dirty="0"/>
              <a:t>e</a:t>
            </a:r>
            <a:r>
              <a:rPr lang="fr-BE" sz="2000" b="1" dirty="0" smtClean="0"/>
              <a:t>t leurs évaluations à 360°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3635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10</a:t>
            </a:fld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93498" y="-4625"/>
            <a:ext cx="998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L’expression</a:t>
            </a:r>
            <a:r>
              <a:rPr lang="fr-BE" sz="2400" b="1" dirty="0" smtClean="0"/>
              <a:t> Evaluations à 360 degrés</a:t>
            </a:r>
            <a:r>
              <a:rPr lang="fr-BE" sz="2400" b="1" baseline="-25000" dirty="0" smtClean="0"/>
              <a:t>1</a:t>
            </a:r>
            <a:r>
              <a:rPr lang="fr-BE" sz="2400" b="1" dirty="0" smtClean="0"/>
              <a:t> </a:t>
            </a:r>
            <a:r>
              <a:rPr lang="fr-BE" dirty="0" smtClean="0"/>
              <a:t>a </a:t>
            </a:r>
            <a:r>
              <a:rPr lang="fr-BE" dirty="0"/>
              <a:t>pour </a:t>
            </a:r>
            <a:r>
              <a:rPr lang="fr-BE" dirty="0" smtClean="0"/>
              <a:t>synonyme </a:t>
            </a:r>
            <a:r>
              <a:rPr lang="fr-BE" sz="2400" dirty="0"/>
              <a:t>«Multi-rater </a:t>
            </a:r>
            <a:r>
              <a:rPr lang="fr-BE" sz="2400" b="1" dirty="0"/>
              <a:t>Feedback </a:t>
            </a:r>
            <a:r>
              <a:rPr lang="fr-BE" sz="2400" dirty="0" smtClean="0"/>
              <a:t>», soit</a:t>
            </a:r>
            <a:endParaRPr lang="fr-BE" sz="2400" b="1" dirty="0"/>
          </a:p>
        </p:txBody>
      </p:sp>
      <p:sp>
        <p:nvSpPr>
          <p:cNvPr id="17" name="Ellipse 16"/>
          <p:cNvSpPr/>
          <p:nvPr/>
        </p:nvSpPr>
        <p:spPr>
          <a:xfrm>
            <a:off x="1307767" y="2833784"/>
            <a:ext cx="767073" cy="738254"/>
          </a:xfrm>
          <a:prstGeom prst="ellipse">
            <a:avLst/>
          </a:prstGeom>
          <a:noFill/>
          <a:ln w="762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Flèche gauche 20"/>
          <p:cNvSpPr/>
          <p:nvPr/>
        </p:nvSpPr>
        <p:spPr>
          <a:xfrm rot="16200000">
            <a:off x="1569967" y="2564896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Flèche gauche 25"/>
          <p:cNvSpPr/>
          <p:nvPr/>
        </p:nvSpPr>
        <p:spPr>
          <a:xfrm rot="10800000">
            <a:off x="1336899" y="3146389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Flèche gauche 26"/>
          <p:cNvSpPr/>
          <p:nvPr/>
        </p:nvSpPr>
        <p:spPr>
          <a:xfrm>
            <a:off x="2195994" y="3146389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Flèche gauche 27"/>
          <p:cNvSpPr/>
          <p:nvPr/>
        </p:nvSpPr>
        <p:spPr>
          <a:xfrm rot="5400000">
            <a:off x="1405390" y="3733321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ZoneTexte 28"/>
          <p:cNvSpPr txBox="1"/>
          <p:nvPr/>
        </p:nvSpPr>
        <p:spPr>
          <a:xfrm>
            <a:off x="665642" y="3018623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auto</a:t>
            </a:r>
            <a:endParaRPr lang="fr-BE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444439" y="2997583"/>
            <a:ext cx="40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co</a:t>
            </a:r>
            <a:endParaRPr lang="fr-BE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1353242" y="1978067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Super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73834" y="4437397"/>
            <a:ext cx="2919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b="1" dirty="0" smtClean="0"/>
              <a:t>Béné</a:t>
            </a:r>
            <a:r>
              <a:rPr lang="fr-BE" sz="1100" b="1" dirty="0" smtClean="0"/>
              <a:t>ficiaire de l’intervention </a:t>
            </a:r>
            <a:r>
              <a:rPr lang="fr-BE" sz="1100" b="1" dirty="0" smtClean="0"/>
              <a:t>/de la formation </a:t>
            </a:r>
            <a:endParaRPr lang="fr-BE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1447835" y="2182143"/>
            <a:ext cx="538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100" b="1" dirty="0" smtClean="0"/>
              <a:t>viseur</a:t>
            </a:r>
            <a:endParaRPr lang="fr-BE" sz="1100" b="1" dirty="0"/>
          </a:p>
        </p:txBody>
      </p:sp>
      <p:sp>
        <p:nvSpPr>
          <p:cNvPr id="35" name="Rectangle 34"/>
          <p:cNvSpPr/>
          <p:nvPr/>
        </p:nvSpPr>
        <p:spPr>
          <a:xfrm>
            <a:off x="2249097" y="3203289"/>
            <a:ext cx="7938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100" b="1" dirty="0" smtClean="0"/>
              <a:t>apprenant</a:t>
            </a:r>
            <a:endParaRPr lang="fr-BE" sz="11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221535" y="425007"/>
            <a:ext cx="115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« Rétro-information</a:t>
            </a:r>
            <a:r>
              <a:rPr lang="fr-BE" dirty="0" smtClean="0"/>
              <a:t> d’une </a:t>
            </a:r>
            <a:r>
              <a:rPr lang="fr-BE" b="1" dirty="0" smtClean="0"/>
              <a:t>variété </a:t>
            </a:r>
            <a:r>
              <a:rPr lang="fr-BE" dirty="0" smtClean="0"/>
              <a:t>de juges (ou de sources) sur une performance » </a:t>
            </a:r>
            <a:r>
              <a:rPr lang="fr-BE" dirty="0" smtClean="0"/>
              <a:t>(sur une intervention </a:t>
            </a:r>
            <a:r>
              <a:rPr lang="fr-BE" dirty="0" smtClean="0"/>
              <a:t>éducative).  </a:t>
            </a:r>
            <a:endParaRPr lang="fr-BE" dirty="0"/>
          </a:p>
        </p:txBody>
      </p:sp>
      <p:sp>
        <p:nvSpPr>
          <p:cNvPr id="22" name="Ellipse 21"/>
          <p:cNvSpPr/>
          <p:nvPr/>
        </p:nvSpPr>
        <p:spPr>
          <a:xfrm>
            <a:off x="5260704" y="2871350"/>
            <a:ext cx="733835" cy="7267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Flèche gauche 22"/>
          <p:cNvSpPr/>
          <p:nvPr/>
        </p:nvSpPr>
        <p:spPr>
          <a:xfrm rot="16200000">
            <a:off x="5504661" y="2613386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 gauche 23"/>
          <p:cNvSpPr/>
          <p:nvPr/>
        </p:nvSpPr>
        <p:spPr>
          <a:xfrm rot="10800000">
            <a:off x="5271593" y="3194589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ZoneTexte 36"/>
          <p:cNvSpPr txBox="1"/>
          <p:nvPr/>
        </p:nvSpPr>
        <p:spPr>
          <a:xfrm>
            <a:off x="4584551" y="3067113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auto</a:t>
            </a:r>
            <a:endParaRPr lang="fr-BE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6363348" y="3046073"/>
            <a:ext cx="40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co</a:t>
            </a:r>
            <a:endParaRPr lang="fr-BE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5272152" y="202616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Super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82529" y="2230633"/>
            <a:ext cx="538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100" b="1" dirty="0" smtClean="0"/>
              <a:t>viseur</a:t>
            </a:r>
            <a:endParaRPr lang="fr-BE" sz="1100" b="1" dirty="0"/>
          </a:p>
        </p:txBody>
      </p:sp>
      <p:sp>
        <p:nvSpPr>
          <p:cNvPr id="43" name="Rectangle 42"/>
          <p:cNvSpPr/>
          <p:nvPr/>
        </p:nvSpPr>
        <p:spPr>
          <a:xfrm>
            <a:off x="6673799" y="3105305"/>
            <a:ext cx="7938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100" b="1" dirty="0" smtClean="0"/>
              <a:t>apprenant</a:t>
            </a:r>
            <a:endParaRPr lang="fr-BE" sz="1100" b="1" dirty="0"/>
          </a:p>
        </p:txBody>
      </p:sp>
      <p:sp>
        <p:nvSpPr>
          <p:cNvPr id="44" name="Flèche gauche 43"/>
          <p:cNvSpPr/>
          <p:nvPr/>
        </p:nvSpPr>
        <p:spPr>
          <a:xfrm>
            <a:off x="6084467" y="3214299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-4570" y="749193"/>
            <a:ext cx="12060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Pour garder la métaphore (des 360°), imaginons un cercle que l’on parcourt dans le sens </a:t>
            </a:r>
            <a:r>
              <a:rPr lang="fr-BE" dirty="0" err="1" smtClean="0"/>
              <a:t>horlogique</a:t>
            </a:r>
            <a:r>
              <a:rPr lang="fr-BE" dirty="0" smtClean="0"/>
              <a:t>, en partant du Nord, et en </a:t>
            </a:r>
          </a:p>
          <a:p>
            <a:r>
              <a:rPr lang="fr-BE" dirty="0" smtClean="0"/>
              <a:t>passant par l’Est puis le Sud et enfin l’Ouest. La </a:t>
            </a:r>
            <a:r>
              <a:rPr lang="fr-BE" u="sng" dirty="0" smtClean="0"/>
              <a:t>performance de formateur </a:t>
            </a:r>
            <a:r>
              <a:rPr lang="fr-BE" dirty="0" smtClean="0"/>
              <a:t>de l’individu est symbolisée par le cercle. </a:t>
            </a:r>
          </a:p>
          <a:p>
            <a:r>
              <a:rPr lang="fr-BE" dirty="0" smtClean="0"/>
              <a:t>A gauche, les termes utilisés dans l’entreprise (pour un </a:t>
            </a:r>
            <a:r>
              <a:rPr lang="fr-BE" dirty="0" smtClean="0">
                <a:solidFill>
                  <a:srgbClr val="6600FF"/>
                </a:solidFill>
              </a:rPr>
              <a:t>employé</a:t>
            </a:r>
            <a:r>
              <a:rPr lang="fr-BE" dirty="0" smtClean="0"/>
              <a:t>); au centre dans la santé (pour un </a:t>
            </a:r>
            <a:r>
              <a:rPr lang="fr-BE" dirty="0" smtClean="0">
                <a:solidFill>
                  <a:srgbClr val="FF0000"/>
                </a:solidFill>
              </a:rPr>
              <a:t>soignant</a:t>
            </a:r>
            <a:r>
              <a:rPr lang="fr-BE" dirty="0" smtClean="0"/>
              <a:t>), à droite</a:t>
            </a:r>
          </a:p>
          <a:p>
            <a:r>
              <a:rPr lang="fr-BE" dirty="0"/>
              <a:t>d</a:t>
            </a:r>
            <a:r>
              <a:rPr lang="fr-BE" dirty="0" smtClean="0"/>
              <a:t>ans l’enseignement (pour un </a:t>
            </a:r>
            <a:r>
              <a:rPr lang="fr-BE" dirty="0" smtClean="0">
                <a:solidFill>
                  <a:srgbClr val="008000"/>
                </a:solidFill>
              </a:rPr>
              <a:t>formateur / un éducateur</a:t>
            </a:r>
            <a:r>
              <a:rPr lang="fr-BE" dirty="0" smtClean="0"/>
              <a:t>). 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831223" y="3955136"/>
            <a:ext cx="1693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err="1" smtClean="0"/>
              <a:t>Sub</a:t>
            </a:r>
            <a:r>
              <a:rPr lang="fr-BE" sz="1600" b="1" dirty="0" smtClean="0"/>
              <a:t>-</a:t>
            </a:r>
          </a:p>
          <a:p>
            <a:pPr algn="ctr"/>
            <a:r>
              <a:rPr lang="fr-BE" sz="1600" b="1" dirty="0" smtClean="0"/>
              <a:t>ordonné </a:t>
            </a:r>
            <a:r>
              <a:rPr lang="fr-BE" sz="1600" b="1" dirty="0" smtClean="0"/>
              <a:t>ou </a:t>
            </a:r>
            <a:r>
              <a:rPr lang="fr-BE" sz="1600" b="1" dirty="0" smtClean="0">
                <a:solidFill>
                  <a:srgbClr val="6600FF"/>
                </a:solidFill>
              </a:rPr>
              <a:t>client</a:t>
            </a:r>
            <a:endParaRPr lang="fr-BE" sz="1600" b="1" dirty="0">
              <a:solidFill>
                <a:srgbClr val="66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08423" y="2963153"/>
            <a:ext cx="83311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1200" b="1" dirty="0" smtClean="0">
                <a:solidFill>
                  <a:srgbClr val="6600FF"/>
                </a:solidFill>
              </a:rPr>
              <a:t>Employé</a:t>
            </a:r>
          </a:p>
          <a:p>
            <a:r>
              <a:rPr lang="fr-BE" sz="1200" b="1" dirty="0" smtClean="0">
                <a:solidFill>
                  <a:srgbClr val="6600FF"/>
                </a:solidFill>
              </a:rPr>
              <a:t>formateur</a:t>
            </a:r>
            <a:endParaRPr lang="fr-BE" sz="1200" b="1" dirty="0">
              <a:solidFill>
                <a:srgbClr val="6600FF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267843" y="2981385"/>
            <a:ext cx="83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 smtClean="0">
                <a:solidFill>
                  <a:srgbClr val="FF0000"/>
                </a:solidFill>
              </a:rPr>
              <a:t>Soignant</a:t>
            </a:r>
          </a:p>
          <a:p>
            <a:r>
              <a:rPr lang="fr-BE" sz="1200" b="1" dirty="0" smtClean="0">
                <a:solidFill>
                  <a:srgbClr val="FF0000"/>
                </a:solidFill>
              </a:rPr>
              <a:t>éducateur</a:t>
            </a:r>
            <a:endParaRPr lang="fr-BE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77677" y="3306972"/>
            <a:ext cx="96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6600FF"/>
                </a:solidFill>
              </a:rPr>
              <a:t>collègue</a:t>
            </a:r>
            <a:endParaRPr lang="fr-BE" b="1" dirty="0">
              <a:solidFill>
                <a:srgbClr val="6600FF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6559859" y="3235899"/>
            <a:ext cx="1114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Confrère </a:t>
            </a:r>
          </a:p>
          <a:p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consoeur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733369" y="3952556"/>
            <a:ext cx="183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err="1" smtClean="0"/>
              <a:t>Sub</a:t>
            </a:r>
            <a:r>
              <a:rPr lang="fr-BE" sz="1600" b="1" dirty="0" smtClean="0"/>
              <a:t>-</a:t>
            </a:r>
          </a:p>
          <a:p>
            <a:pPr algn="ctr"/>
            <a:r>
              <a:rPr lang="fr-BE" sz="1600" b="1" dirty="0" smtClean="0"/>
              <a:t>ordonné </a:t>
            </a:r>
            <a:r>
              <a:rPr lang="fr-BE" sz="1600" b="1" dirty="0" smtClean="0"/>
              <a:t>ou </a:t>
            </a:r>
            <a:r>
              <a:rPr lang="fr-BE" sz="1600" b="1" dirty="0" smtClean="0">
                <a:solidFill>
                  <a:srgbClr val="FF0000"/>
                </a:solidFill>
              </a:rPr>
              <a:t>patient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9093531" y="2857234"/>
            <a:ext cx="811416" cy="777723"/>
          </a:xfrm>
          <a:prstGeom prst="ellipse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Flèche gauche 50"/>
          <p:cNvSpPr/>
          <p:nvPr/>
        </p:nvSpPr>
        <p:spPr>
          <a:xfrm rot="16200000">
            <a:off x="9366616" y="2599530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Flèche gauche 51"/>
          <p:cNvSpPr/>
          <p:nvPr/>
        </p:nvSpPr>
        <p:spPr>
          <a:xfrm rot="10800000">
            <a:off x="9115273" y="3200442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ZoneTexte 52"/>
          <p:cNvSpPr txBox="1"/>
          <p:nvPr/>
        </p:nvSpPr>
        <p:spPr>
          <a:xfrm>
            <a:off x="8462291" y="3053257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auto</a:t>
            </a:r>
            <a:endParaRPr lang="fr-BE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10241088" y="3032217"/>
            <a:ext cx="40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co</a:t>
            </a:r>
            <a:endParaRPr lang="fr-BE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9149892" y="201231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Super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244484" y="2216777"/>
            <a:ext cx="538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100" b="1" dirty="0" smtClean="0"/>
              <a:t>viseur</a:t>
            </a:r>
            <a:endParaRPr lang="fr-BE" sz="1100" b="1" dirty="0"/>
          </a:p>
        </p:txBody>
      </p:sp>
      <p:sp>
        <p:nvSpPr>
          <p:cNvPr id="59" name="Rectangle 58"/>
          <p:cNvSpPr/>
          <p:nvPr/>
        </p:nvSpPr>
        <p:spPr>
          <a:xfrm>
            <a:off x="10535754" y="3091449"/>
            <a:ext cx="7938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100" b="1" dirty="0" smtClean="0"/>
              <a:t>apprenant</a:t>
            </a:r>
            <a:endParaRPr lang="fr-BE" sz="1100" b="1" dirty="0"/>
          </a:p>
        </p:txBody>
      </p:sp>
      <p:sp>
        <p:nvSpPr>
          <p:cNvPr id="60" name="Flèche gauche 59"/>
          <p:cNvSpPr/>
          <p:nvPr/>
        </p:nvSpPr>
        <p:spPr>
          <a:xfrm>
            <a:off x="9946422" y="3200443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ZoneTexte 61"/>
          <p:cNvSpPr txBox="1"/>
          <p:nvPr/>
        </p:nvSpPr>
        <p:spPr>
          <a:xfrm>
            <a:off x="9097526" y="2963628"/>
            <a:ext cx="8034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100" b="1" dirty="0" smtClean="0">
                <a:solidFill>
                  <a:srgbClr val="008000"/>
                </a:solidFill>
              </a:rPr>
              <a:t>Formateur</a:t>
            </a:r>
          </a:p>
          <a:p>
            <a:pPr algn="r"/>
            <a:r>
              <a:rPr lang="fr-BE" sz="1100" b="1" dirty="0">
                <a:solidFill>
                  <a:srgbClr val="008000"/>
                </a:solidFill>
              </a:rPr>
              <a:t>Prof</a:t>
            </a:r>
          </a:p>
          <a:p>
            <a:pPr algn="ctr"/>
            <a:r>
              <a:rPr lang="fr-BE" sz="1100" b="1" dirty="0" smtClean="0">
                <a:solidFill>
                  <a:srgbClr val="008000"/>
                </a:solidFill>
              </a:rPr>
              <a:t>éducateur</a:t>
            </a:r>
            <a:endParaRPr lang="fr-BE" sz="1100" b="1" dirty="0">
              <a:solidFill>
                <a:srgbClr val="008000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0538191" y="322210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8000"/>
                </a:solidFill>
              </a:rPr>
              <a:t>Collègue</a:t>
            </a:r>
            <a:endParaRPr lang="fr-BE" b="1" dirty="0">
              <a:solidFill>
                <a:srgbClr val="00800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8252442" y="3949544"/>
            <a:ext cx="2577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err="1" smtClean="0"/>
              <a:t>Sub</a:t>
            </a:r>
            <a:r>
              <a:rPr lang="fr-BE" sz="1600" b="1" dirty="0" smtClean="0"/>
              <a:t>-</a:t>
            </a:r>
          </a:p>
          <a:p>
            <a:pPr algn="ctr"/>
            <a:r>
              <a:rPr lang="fr-BE" sz="1600" b="1" dirty="0" smtClean="0"/>
              <a:t>ordonné ou </a:t>
            </a:r>
            <a:r>
              <a:rPr lang="fr-BE" sz="1600" b="1" dirty="0" smtClean="0">
                <a:solidFill>
                  <a:srgbClr val="008000"/>
                </a:solidFill>
              </a:rPr>
              <a:t>Étudiant </a:t>
            </a:r>
            <a:r>
              <a:rPr lang="fr-BE" sz="1600" b="1" dirty="0" smtClean="0">
                <a:solidFill>
                  <a:srgbClr val="008000"/>
                </a:solidFill>
              </a:rPr>
              <a:t>/ élève</a:t>
            </a:r>
            <a:endParaRPr lang="fr-BE" sz="1600" b="1" dirty="0">
              <a:solidFill>
                <a:srgbClr val="00800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9834050" y="1981600"/>
            <a:ext cx="1114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>
                <a:solidFill>
                  <a:srgbClr val="008000"/>
                </a:solidFill>
              </a:rPr>
              <a:t>Inspecteur</a:t>
            </a:r>
          </a:p>
          <a:p>
            <a:r>
              <a:rPr lang="fr-BE" sz="1600" b="1" dirty="0" smtClean="0">
                <a:solidFill>
                  <a:srgbClr val="008000"/>
                </a:solidFill>
              </a:rPr>
              <a:t> Directeur</a:t>
            </a:r>
            <a:endParaRPr lang="fr-BE" sz="1600" b="1" dirty="0">
              <a:solidFill>
                <a:srgbClr val="008000"/>
              </a:solidFill>
            </a:endParaRPr>
          </a:p>
        </p:txBody>
      </p:sp>
      <p:sp>
        <p:nvSpPr>
          <p:cNvPr id="66" name="Flèche gauche 65"/>
          <p:cNvSpPr/>
          <p:nvPr/>
        </p:nvSpPr>
        <p:spPr>
          <a:xfrm rot="5400000">
            <a:off x="9295004" y="3763528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Flèche gauche 66"/>
          <p:cNvSpPr/>
          <p:nvPr/>
        </p:nvSpPr>
        <p:spPr>
          <a:xfrm rot="5400000">
            <a:off x="5375269" y="3733322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8" name="ZoneTexte 67"/>
          <p:cNvSpPr txBox="1"/>
          <p:nvPr/>
        </p:nvSpPr>
        <p:spPr>
          <a:xfrm>
            <a:off x="5896606" y="2010968"/>
            <a:ext cx="147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>
                <a:solidFill>
                  <a:srgbClr val="FF0000"/>
                </a:solidFill>
              </a:rPr>
              <a:t>Chef de service</a:t>
            </a:r>
          </a:p>
          <a:p>
            <a:r>
              <a:rPr lang="fr-BE" sz="1600" b="1" dirty="0" smtClean="0">
                <a:solidFill>
                  <a:srgbClr val="FF0000"/>
                </a:solidFill>
              </a:rPr>
              <a:t>hospitalier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1983057" y="1938245"/>
            <a:ext cx="1485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7030A0"/>
                </a:solidFill>
              </a:rPr>
              <a:t>Chef de service</a:t>
            </a:r>
          </a:p>
          <a:p>
            <a:pPr algn="ctr"/>
            <a:r>
              <a:rPr lang="fr-BE" sz="1600" b="1" dirty="0">
                <a:solidFill>
                  <a:srgbClr val="7030A0"/>
                </a:solidFill>
              </a:rPr>
              <a:t>o</a:t>
            </a:r>
            <a:r>
              <a:rPr lang="fr-BE" sz="1600" b="1" dirty="0" smtClean="0">
                <a:solidFill>
                  <a:srgbClr val="7030A0"/>
                </a:solidFill>
              </a:rPr>
              <a:t>u n+1</a:t>
            </a:r>
            <a:endParaRPr lang="fr-BE" sz="1600" b="1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3107" y="4976511"/>
            <a:ext cx="1105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On distinguera donc, dans les sens </a:t>
            </a:r>
            <a:r>
              <a:rPr lang="fr-BE" dirty="0" err="1" smtClean="0"/>
              <a:t>horlogique</a:t>
            </a:r>
            <a:r>
              <a:rPr lang="fr-BE" dirty="0" smtClean="0"/>
              <a:t>, les </a:t>
            </a:r>
            <a:r>
              <a:rPr lang="fr-BE" b="1" dirty="0" smtClean="0"/>
              <a:t>super</a:t>
            </a:r>
            <a:r>
              <a:rPr lang="fr-BE" dirty="0" smtClean="0"/>
              <a:t>-évaluations, les </a:t>
            </a:r>
            <a:r>
              <a:rPr lang="fr-BE" b="1" dirty="0" err="1" smtClean="0"/>
              <a:t>co</a:t>
            </a:r>
            <a:r>
              <a:rPr lang="fr-BE" dirty="0" smtClean="0"/>
              <a:t>-évaluations, les </a:t>
            </a:r>
            <a:r>
              <a:rPr lang="fr-BE" b="1" dirty="0" err="1" smtClean="0"/>
              <a:t>sub</a:t>
            </a:r>
            <a:r>
              <a:rPr lang="fr-BE" dirty="0" smtClean="0"/>
              <a:t>-évaluations (aval et </a:t>
            </a:r>
          </a:p>
          <a:p>
            <a:r>
              <a:rPr lang="fr-BE" dirty="0" smtClean="0"/>
              <a:t>« remontantes ») et les </a:t>
            </a:r>
            <a:r>
              <a:rPr lang="fr-BE" b="1" dirty="0" smtClean="0"/>
              <a:t>auto</a:t>
            </a:r>
            <a:r>
              <a:rPr lang="fr-BE" dirty="0" smtClean="0"/>
              <a:t>-évaluations des impacts d’une intervention éducative.  </a:t>
            </a:r>
            <a:endParaRPr lang="fr-BE" dirty="0"/>
          </a:p>
        </p:txBody>
      </p:sp>
      <p:sp>
        <p:nvSpPr>
          <p:cNvPr id="71" name="Flèche gauche 70"/>
          <p:cNvSpPr/>
          <p:nvPr/>
        </p:nvSpPr>
        <p:spPr>
          <a:xfrm rot="16200000">
            <a:off x="1587530" y="3763528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2" name="Flèche gauche 71"/>
          <p:cNvSpPr/>
          <p:nvPr/>
        </p:nvSpPr>
        <p:spPr>
          <a:xfrm rot="16409617">
            <a:off x="5600633" y="3757574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3" name="Flèche gauche 72"/>
          <p:cNvSpPr/>
          <p:nvPr/>
        </p:nvSpPr>
        <p:spPr>
          <a:xfrm rot="16409617">
            <a:off x="9459472" y="3793569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226587" y="5760463"/>
            <a:ext cx="633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Comme l’</a:t>
            </a:r>
            <a:r>
              <a:rPr lang="fr-BE" b="1" dirty="0" smtClean="0">
                <a:solidFill>
                  <a:srgbClr val="FF0000"/>
                </a:solidFill>
              </a:rPr>
              <a:t>EEE</a:t>
            </a:r>
            <a:r>
              <a:rPr lang="fr-BE" b="1" dirty="0" smtClean="0"/>
              <a:t> (L’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valuation des 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nseignements par les </a:t>
            </a:r>
            <a:r>
              <a:rPr lang="fr-BE" b="1" dirty="0" smtClean="0">
                <a:solidFill>
                  <a:srgbClr val="FF0000"/>
                </a:solidFill>
              </a:rPr>
              <a:t>E</a:t>
            </a:r>
            <a:r>
              <a:rPr lang="fr-BE" b="1" dirty="0" smtClean="0"/>
              <a:t>tudiants) </a:t>
            </a:r>
            <a:endParaRPr lang="fr-BE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767964" y="5526111"/>
            <a:ext cx="128851" cy="3153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4134496" y="4440132"/>
            <a:ext cx="2919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b="1" dirty="0" smtClean="0"/>
              <a:t>Béné</a:t>
            </a:r>
            <a:r>
              <a:rPr lang="fr-BE" sz="1100" b="1" dirty="0" smtClean="0"/>
              <a:t>ficiaire de l’intervention </a:t>
            </a:r>
            <a:r>
              <a:rPr lang="fr-BE" sz="1100" b="1" dirty="0" smtClean="0"/>
              <a:t>/de la formation </a:t>
            </a:r>
            <a:endParaRPr lang="fr-BE" sz="1100" b="1" dirty="0"/>
          </a:p>
        </p:txBody>
      </p:sp>
      <p:sp>
        <p:nvSpPr>
          <p:cNvPr id="74" name="ZoneTexte 73"/>
          <p:cNvSpPr txBox="1"/>
          <p:nvPr/>
        </p:nvSpPr>
        <p:spPr>
          <a:xfrm>
            <a:off x="8111155" y="4385192"/>
            <a:ext cx="2919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b="1" dirty="0" smtClean="0"/>
              <a:t>Béné</a:t>
            </a:r>
            <a:r>
              <a:rPr lang="fr-BE" sz="1100" b="1" dirty="0" smtClean="0"/>
              <a:t>ficiaire de l’intervention </a:t>
            </a:r>
            <a:r>
              <a:rPr lang="fr-BE" sz="1100" b="1" dirty="0" smtClean="0"/>
              <a:t>/de la formation </a:t>
            </a:r>
            <a:endParaRPr lang="fr-BE" sz="1100" b="1" dirty="0"/>
          </a:p>
        </p:txBody>
      </p:sp>
    </p:spTree>
    <p:extLst>
      <p:ext uri="{BB962C8B-B14F-4D97-AF65-F5344CB8AC3E}">
        <p14:creationId xmlns:p14="http://schemas.microsoft.com/office/powerpoint/2010/main" val="262932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882" t="43402" r="43589" b="22694"/>
          <a:stretch/>
        </p:blipFill>
        <p:spPr>
          <a:xfrm>
            <a:off x="0" y="563957"/>
            <a:ext cx="7936270" cy="5928918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309345" y="1644074"/>
            <a:ext cx="2332650" cy="1940155"/>
            <a:chOff x="9627578" y="205167"/>
            <a:chExt cx="2332650" cy="1940155"/>
          </a:xfrm>
          <a:solidFill>
            <a:schemeClr val="bg1"/>
          </a:solidFill>
        </p:grpSpPr>
        <p:sp>
          <p:nvSpPr>
            <p:cNvPr id="13" name="ZoneTexte 12"/>
            <p:cNvSpPr txBox="1"/>
            <p:nvPr/>
          </p:nvSpPr>
          <p:spPr>
            <a:xfrm>
              <a:off x="9681433" y="205167"/>
              <a:ext cx="132138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BE" b="1" dirty="0" smtClean="0"/>
                <a:t>Grille d’</a:t>
              </a:r>
            </a:p>
            <a:p>
              <a:r>
                <a:rPr lang="fr-BE" b="1" dirty="0" smtClean="0"/>
                <a:t>observation</a:t>
              </a:r>
              <a:endParaRPr lang="fr-BE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27578" y="227817"/>
              <a:ext cx="1159088" cy="19175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708987" y="647539"/>
              <a:ext cx="1032655" cy="1477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BE" b="1" dirty="0" smtClean="0"/>
                <a:t>1. </a:t>
              </a:r>
              <a:r>
                <a:rPr lang="fr-BE" b="1" dirty="0" err="1" smtClean="0"/>
                <a:t>aaa</a:t>
              </a:r>
              <a:endParaRPr lang="fr-BE" b="1" dirty="0" smtClean="0"/>
            </a:p>
            <a:p>
              <a:r>
                <a:rPr lang="fr-BE" b="1" dirty="0" smtClean="0"/>
                <a:t>2. </a:t>
              </a:r>
              <a:r>
                <a:rPr lang="fr-BE" b="1" dirty="0" err="1" smtClean="0"/>
                <a:t>bbbbb</a:t>
              </a:r>
              <a:endParaRPr lang="fr-BE" b="1" dirty="0" smtClean="0"/>
            </a:p>
            <a:p>
              <a:r>
                <a:rPr lang="fr-BE" b="1" dirty="0" smtClean="0"/>
                <a:t>3. </a:t>
              </a:r>
              <a:r>
                <a:rPr lang="fr-BE" b="1" dirty="0" err="1" smtClean="0"/>
                <a:t>cccc</a:t>
              </a:r>
              <a:endParaRPr lang="fr-BE" b="1" dirty="0" smtClean="0"/>
            </a:p>
            <a:p>
              <a:r>
                <a:rPr lang="fr-BE" b="1" dirty="0" smtClean="0"/>
                <a:t>4.</a:t>
              </a:r>
            </a:p>
            <a:p>
              <a:r>
                <a:rPr lang="fr-BE" b="1" dirty="0" smtClean="0"/>
                <a:t>5.</a:t>
              </a:r>
              <a:endParaRPr lang="fr-BE" b="1" dirty="0"/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6666" y="283551"/>
              <a:ext cx="1173562" cy="8757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11</a:t>
            </a:fld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34478" t="27124" r="18134" b="67493"/>
          <a:stretch/>
        </p:blipFill>
        <p:spPr>
          <a:xfrm>
            <a:off x="3506293" y="96288"/>
            <a:ext cx="8666112" cy="55384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9252"/>
            <a:ext cx="30941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Exemple du cas (L &amp; S) décrit </a:t>
            </a:r>
          </a:p>
          <a:p>
            <a:r>
              <a:rPr lang="fr-BE" b="1" dirty="0" smtClean="0">
                <a:solidFill>
                  <a:srgbClr val="FF0000"/>
                </a:solidFill>
              </a:rPr>
              <a:t>dans la diapositive </a:t>
            </a:r>
            <a:r>
              <a:rPr lang="fr-BE" b="1" dirty="0" smtClean="0">
                <a:solidFill>
                  <a:srgbClr val="FF0000"/>
                </a:solidFill>
              </a:rPr>
              <a:t>8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13344" y="563957"/>
            <a:ext cx="937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U. Liège</a:t>
            </a:r>
            <a:endParaRPr lang="fr-BE" b="1" dirty="0"/>
          </a:p>
        </p:txBody>
      </p:sp>
      <p:sp>
        <p:nvSpPr>
          <p:cNvPr id="16" name="Ellipse 15"/>
          <p:cNvSpPr/>
          <p:nvPr/>
        </p:nvSpPr>
        <p:spPr>
          <a:xfrm>
            <a:off x="8849606" y="3759373"/>
            <a:ext cx="802531" cy="7854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10036731" y="3934096"/>
            <a:ext cx="150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Co-évaluation</a:t>
            </a:r>
            <a:endParaRPr lang="fr-BE" b="1" dirty="0"/>
          </a:p>
        </p:txBody>
      </p:sp>
      <p:sp>
        <p:nvSpPr>
          <p:cNvPr id="18" name="Flèche gauche 17"/>
          <p:cNvSpPr/>
          <p:nvPr/>
        </p:nvSpPr>
        <p:spPr>
          <a:xfrm>
            <a:off x="9742065" y="4102322"/>
            <a:ext cx="294666" cy="11380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/>
          <p:cNvSpPr txBox="1"/>
          <p:nvPr/>
        </p:nvSpPr>
        <p:spPr>
          <a:xfrm>
            <a:off x="8862702" y="3938086"/>
            <a:ext cx="83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 smtClean="0">
                <a:solidFill>
                  <a:srgbClr val="FF0000"/>
                </a:solidFill>
              </a:rPr>
              <a:t>Soignant</a:t>
            </a:r>
          </a:p>
          <a:p>
            <a:r>
              <a:rPr lang="fr-BE" sz="1200" b="1" dirty="0" smtClean="0">
                <a:solidFill>
                  <a:srgbClr val="FF0000"/>
                </a:solidFill>
              </a:rPr>
              <a:t>éducateur</a:t>
            </a:r>
            <a:endParaRPr lang="fr-BE" sz="12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225137" y="4235406"/>
            <a:ext cx="143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par Confrère </a:t>
            </a:r>
            <a:endParaRPr lang="fr-BE" b="1" dirty="0" smtClean="0">
              <a:solidFill>
                <a:srgbClr val="FF0000"/>
              </a:solidFill>
            </a:endParaRPr>
          </a:p>
          <a:p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consoeur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64147" y="897410"/>
            <a:ext cx="31002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Cas 3 : Une équipe (se) forme. 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2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2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8092"/>
          <a:stretch/>
        </p:blipFill>
        <p:spPr>
          <a:xfrm>
            <a:off x="2254206" y="1479476"/>
            <a:ext cx="8357453" cy="4320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87037" y="202603"/>
            <a:ext cx="10563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D’habitude, on évalue l’impact d’une formation (flèche rouge) sur les seuls bénéficiaires premiers (directs).</a:t>
            </a:r>
          </a:p>
          <a:p>
            <a:r>
              <a:rPr lang="fr-BE" dirty="0" smtClean="0"/>
              <a:t>En </a:t>
            </a:r>
            <a:r>
              <a:rPr lang="fr-BE" b="1" dirty="0" smtClean="0">
                <a:solidFill>
                  <a:srgbClr val="FF0000"/>
                </a:solidFill>
              </a:rPr>
              <a:t>ETP (Education Thérapeutique du Patient)</a:t>
            </a:r>
            <a:r>
              <a:rPr lang="fr-BE" dirty="0" smtClean="0"/>
              <a:t>, l’intervention éducative est évaluée à son impact sur le pa</a:t>
            </a:r>
            <a:r>
              <a:rPr lang="fr-BE" dirty="0" smtClean="0"/>
              <a:t>tient, </a:t>
            </a:r>
          </a:p>
          <a:p>
            <a:r>
              <a:rPr lang="fr-BE" dirty="0" smtClean="0"/>
              <a:t>ce qui est représenté </a:t>
            </a:r>
            <a:r>
              <a:rPr lang="fr-BE" u="sng" dirty="0" smtClean="0"/>
              <a:t>en ligne 1  </a:t>
            </a:r>
            <a:r>
              <a:rPr lang="fr-BE" dirty="0" smtClean="0"/>
              <a:t>(la ligne P), ou sur ses </a:t>
            </a:r>
            <a:r>
              <a:rPr lang="fr-BE" sz="2400" b="1" dirty="0" smtClean="0"/>
              <a:t>R</a:t>
            </a:r>
            <a:r>
              <a:rPr lang="fr-BE" dirty="0" smtClean="0"/>
              <a:t>elations (ou entourage) </a:t>
            </a:r>
            <a:r>
              <a:rPr lang="fr-BE" u="sng" dirty="0" smtClean="0"/>
              <a:t>en ligne 2 </a:t>
            </a:r>
            <a:r>
              <a:rPr lang="fr-BE" dirty="0" smtClean="0"/>
              <a:t>(la ligne R)</a:t>
            </a:r>
            <a:r>
              <a:rPr lang="fr-BE" dirty="0" smtClean="0"/>
              <a:t> </a:t>
            </a:r>
          </a:p>
        </p:txBody>
      </p:sp>
      <p:sp>
        <p:nvSpPr>
          <p:cNvPr id="8" name="Flèche courbée vers la gauche 7"/>
          <p:cNvSpPr/>
          <p:nvPr/>
        </p:nvSpPr>
        <p:spPr>
          <a:xfrm rot="10800000">
            <a:off x="1740281" y="2148782"/>
            <a:ext cx="376774" cy="1526746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729" y="2662518"/>
            <a:ext cx="7109012" cy="3030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Flèche courbée vers la gauche 9"/>
          <p:cNvSpPr/>
          <p:nvPr/>
        </p:nvSpPr>
        <p:spPr>
          <a:xfrm rot="10800000">
            <a:off x="1892681" y="2805954"/>
            <a:ext cx="361525" cy="86957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>
            <a:off x="3237643" y="2401308"/>
            <a:ext cx="361525" cy="869576"/>
          </a:xfrm>
          <a:prstGeom prst="curvedLef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7997" y="2862990"/>
            <a:ext cx="843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Le patient peut avoir un effet collatéral sur ses relations (ses parents, ses collègues, etc.)</a:t>
            </a:r>
            <a:endParaRPr lang="fr-BE" dirty="0"/>
          </a:p>
        </p:txBody>
      </p:sp>
      <p:sp>
        <p:nvSpPr>
          <p:cNvPr id="13" name="Flèche courbée vers la gauche 12"/>
          <p:cNvSpPr/>
          <p:nvPr/>
        </p:nvSpPr>
        <p:spPr>
          <a:xfrm>
            <a:off x="3273957" y="3432794"/>
            <a:ext cx="361525" cy="484438"/>
          </a:xfrm>
          <a:prstGeom prst="curvedLef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99168" y="3455154"/>
            <a:ext cx="7910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Le(s) soignant(s) peu(</a:t>
            </a:r>
            <a:r>
              <a:rPr lang="fr-BE" dirty="0" err="1" smtClean="0"/>
              <a:t>ven</a:t>
            </a:r>
            <a:r>
              <a:rPr lang="fr-BE" dirty="0" smtClean="0"/>
              <a:t>)t bénéficier lui-même (elle-même) de cette intervention </a:t>
            </a:r>
          </a:p>
          <a:p>
            <a:r>
              <a:rPr lang="fr-BE" dirty="0" smtClean="0"/>
              <a:t>qu’il(elle) a organisée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9582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3</a:t>
            </a:fld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8092"/>
          <a:stretch/>
        </p:blipFill>
        <p:spPr>
          <a:xfrm>
            <a:off x="187037" y="1125933"/>
            <a:ext cx="7534031" cy="38949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375" r="42443" b="8345"/>
          <a:stretch/>
        </p:blipFill>
        <p:spPr>
          <a:xfrm>
            <a:off x="7959437" y="861712"/>
            <a:ext cx="3896590" cy="46152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7037" y="202603"/>
            <a:ext cx="869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Si l’on considère le nombre d’entités (patients ou grand public) ou </a:t>
            </a:r>
            <a:r>
              <a:rPr lang="fr-BE" dirty="0" smtClean="0"/>
              <a:t>d’organismes impliqués, </a:t>
            </a:r>
            <a:endParaRPr lang="fr-BE" dirty="0" smtClean="0"/>
          </a:p>
          <a:p>
            <a:r>
              <a:rPr lang="fr-BE" dirty="0" smtClean="0"/>
              <a:t>le </a:t>
            </a:r>
            <a:r>
              <a:rPr lang="fr-BE" dirty="0" smtClean="0"/>
              <a:t>tableau </a:t>
            </a:r>
            <a:r>
              <a:rPr lang="fr-BE" dirty="0" smtClean="0"/>
              <a:t>ci-dessous part </a:t>
            </a:r>
            <a:r>
              <a:rPr lang="fr-BE" dirty="0" smtClean="0"/>
              <a:t>du grand nombre (ligne 1)</a:t>
            </a:r>
          </a:p>
          <a:p>
            <a:r>
              <a:rPr lang="fr-BE" dirty="0" smtClean="0"/>
              <a:t>vers  des nombres de plus en plus restreints (ligne 5)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159532" y="5127199"/>
            <a:ext cx="11075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Or on peut inverser l’ordre des lignes, en partant du </a:t>
            </a:r>
            <a:r>
              <a:rPr lang="fr-BE" b="1" dirty="0" smtClean="0">
                <a:solidFill>
                  <a:srgbClr val="FF0000"/>
                </a:solidFill>
              </a:rPr>
              <a:t>sommet de la pyramide </a:t>
            </a:r>
          </a:p>
          <a:p>
            <a:pPr algn="ctr"/>
            <a:r>
              <a:rPr lang="fr-BE" b="1" dirty="0" smtClean="0"/>
              <a:t>(voir page suivante</a:t>
            </a:r>
            <a:r>
              <a:rPr lang="fr-BE" b="1" dirty="0" smtClean="0"/>
              <a:t>).  </a:t>
            </a:r>
          </a:p>
          <a:p>
            <a:pPr algn="ctr"/>
            <a:r>
              <a:rPr lang="fr-BE" dirty="0" smtClean="0"/>
              <a:t>Ce qui est commode quand on décrit des processus de formation qui « viennent d’en haut », </a:t>
            </a:r>
          </a:p>
          <a:p>
            <a:pPr algn="ctr"/>
            <a:r>
              <a:rPr lang="fr-BE" dirty="0" smtClean="0"/>
              <a:t>Comme lors du COVID-19, les injonctions venues du Président ou de 1° ministre, formant une cascade descendante.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643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4</a:t>
            </a:fld>
            <a:endParaRPr lang="fr-BE"/>
          </a:p>
        </p:txBody>
      </p:sp>
      <p:sp>
        <p:nvSpPr>
          <p:cNvPr id="4" name="Triangle isocèle 3"/>
          <p:cNvSpPr/>
          <p:nvPr/>
        </p:nvSpPr>
        <p:spPr>
          <a:xfrm>
            <a:off x="678935" y="310500"/>
            <a:ext cx="6293366" cy="5872596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830313" y="-51909"/>
            <a:ext cx="569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Les entités </a:t>
            </a:r>
            <a:r>
              <a:rPr lang="fr-BE" b="1" dirty="0" smtClean="0"/>
              <a:t>en santé : une pyramide de nombres</a:t>
            </a:r>
            <a:endParaRPr lang="fr-BE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17985" y="786677"/>
            <a:ext cx="1217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CC0099"/>
                </a:solidFill>
              </a:rPr>
              <a:t>Etat</a:t>
            </a:r>
          </a:p>
          <a:p>
            <a:pPr algn="ctr"/>
            <a:r>
              <a:rPr lang="fr-BE" dirty="0" smtClean="0"/>
              <a:t>Ministère</a:t>
            </a:r>
          </a:p>
          <a:p>
            <a:pPr algn="ctr"/>
            <a:r>
              <a:rPr lang="fr-BE" dirty="0"/>
              <a:t>d</a:t>
            </a:r>
            <a:r>
              <a:rPr lang="fr-BE" dirty="0" smtClean="0"/>
              <a:t>e la Santé</a:t>
            </a:r>
          </a:p>
          <a:p>
            <a:pPr algn="ctr"/>
            <a:r>
              <a:rPr lang="fr-BE" b="1" dirty="0" smtClean="0"/>
              <a:t>N</a:t>
            </a:r>
            <a:r>
              <a:rPr lang="fr-BE" dirty="0" smtClean="0"/>
              <a:t>ational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628910" y="2035263"/>
            <a:ext cx="23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Etablissements</a:t>
            </a:r>
          </a:p>
          <a:p>
            <a:pPr algn="ctr"/>
            <a:r>
              <a:rPr lang="fr-BE" dirty="0" smtClean="0"/>
              <a:t>de soins - Hôpitaux</a:t>
            </a:r>
          </a:p>
          <a:p>
            <a:pPr algn="ctr"/>
            <a:r>
              <a:rPr lang="fr-BE" b="1" dirty="0" smtClean="0"/>
              <a:t>L</a:t>
            </a:r>
            <a:r>
              <a:rPr lang="fr-BE" dirty="0" smtClean="0"/>
              <a:t>ocal - Equipes de soins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213270" y="3089534"/>
            <a:ext cx="32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err="1" smtClean="0"/>
              <a:t>S</a:t>
            </a:r>
            <a:r>
              <a:rPr lang="fr-BE" dirty="0" err="1" smtClean="0"/>
              <a:t>oignant.e.s</a:t>
            </a:r>
            <a:r>
              <a:rPr lang="fr-BE" dirty="0" smtClean="0"/>
              <a:t> et </a:t>
            </a:r>
          </a:p>
          <a:p>
            <a:pPr algn="ctr"/>
            <a:r>
              <a:rPr lang="fr-BE" dirty="0" smtClean="0"/>
              <a:t>aides-</a:t>
            </a:r>
            <a:r>
              <a:rPr lang="fr-BE" dirty="0" err="1" smtClean="0"/>
              <a:t>soignant.e.s</a:t>
            </a:r>
            <a:r>
              <a:rPr lang="fr-BE" dirty="0" smtClean="0"/>
              <a:t> </a:t>
            </a:r>
            <a:r>
              <a:rPr lang="fr-BE" dirty="0" err="1" smtClean="0"/>
              <a:t>individuel.le.s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2259648" y="4407844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P</a:t>
            </a:r>
            <a:r>
              <a:rPr lang="fr-BE" dirty="0" err="1" smtClean="0"/>
              <a:t>atient.e.s</a:t>
            </a:r>
            <a:r>
              <a:rPr lang="fr-BE" dirty="0" smtClean="0"/>
              <a:t> –bénéficiaires de soins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782302" y="5503985"/>
            <a:ext cx="431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Grand public </a:t>
            </a:r>
            <a:r>
              <a:rPr lang="fr-BE" b="1" dirty="0" smtClean="0"/>
              <a:t> &amp; </a:t>
            </a:r>
            <a:r>
              <a:rPr lang="fr-BE" dirty="0" smtClean="0"/>
              <a:t>Entourage </a:t>
            </a:r>
            <a:r>
              <a:rPr lang="fr-BE" dirty="0" smtClean="0"/>
              <a:t>des </a:t>
            </a:r>
            <a:r>
              <a:rPr lang="fr-BE" dirty="0" err="1" smtClean="0"/>
              <a:t>patient.e.s</a:t>
            </a:r>
            <a:r>
              <a:rPr lang="fr-BE" dirty="0" smtClean="0"/>
              <a:t> </a:t>
            </a:r>
            <a:endParaRPr lang="fr-BE" b="1" dirty="0" smtClean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901462" y="1987005"/>
            <a:ext cx="182000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303585" y="3056043"/>
            <a:ext cx="2980592" cy="12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907931" y="3927755"/>
            <a:ext cx="3877407" cy="3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301262" y="5053616"/>
            <a:ext cx="5046784" cy="2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117006" y="2160317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103</a:t>
            </a:r>
          </a:p>
          <a:p>
            <a:pPr algn="ctr"/>
            <a:r>
              <a:rPr lang="fr-BE" dirty="0" smtClean="0"/>
              <a:t>+158 </a:t>
            </a:r>
            <a:endParaRPr lang="fr-BE" dirty="0"/>
          </a:p>
        </p:txBody>
      </p:sp>
      <p:sp>
        <p:nvSpPr>
          <p:cNvPr id="27" name="ZoneTexte 26"/>
          <p:cNvSpPr txBox="1"/>
          <p:nvPr/>
        </p:nvSpPr>
        <p:spPr>
          <a:xfrm>
            <a:off x="6600102" y="452595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En Belgique</a:t>
            </a:r>
            <a:endParaRPr lang="fr-BE" dirty="0"/>
          </a:p>
        </p:txBody>
      </p:sp>
      <p:sp>
        <p:nvSpPr>
          <p:cNvPr id="28" name="ZoneTexte 27"/>
          <p:cNvSpPr txBox="1"/>
          <p:nvPr/>
        </p:nvSpPr>
        <p:spPr>
          <a:xfrm>
            <a:off x="7325084" y="11337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9" name="ZoneTexte 28"/>
          <p:cNvSpPr txBox="1"/>
          <p:nvPr/>
        </p:nvSpPr>
        <p:spPr>
          <a:xfrm>
            <a:off x="7014335" y="325010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500.000</a:t>
            </a:r>
            <a:endParaRPr lang="fr-BE" dirty="0"/>
          </a:p>
        </p:txBody>
      </p:sp>
      <p:sp>
        <p:nvSpPr>
          <p:cNvPr id="30" name="ZoneTexte 29"/>
          <p:cNvSpPr txBox="1"/>
          <p:nvPr/>
        </p:nvSpPr>
        <p:spPr>
          <a:xfrm>
            <a:off x="6907839" y="471249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11.500.000</a:t>
            </a:r>
            <a:endParaRPr lang="fr-BE" dirty="0"/>
          </a:p>
        </p:txBody>
      </p:sp>
      <p:sp>
        <p:nvSpPr>
          <p:cNvPr id="34" name="Rectangle 33"/>
          <p:cNvSpPr/>
          <p:nvPr/>
        </p:nvSpPr>
        <p:spPr>
          <a:xfrm>
            <a:off x="7014335" y="-13776"/>
            <a:ext cx="5177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/>
              <a:t>https://www.lespecialiste.be/fr/actualites/hopitaux-generaux-10-chiffres-a-retenir-rapport-sante-publique.html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793881" y="399754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P</a:t>
            </a:r>
            <a:endParaRPr lang="fr-BE" sz="2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760933" y="50388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E</a:t>
            </a:r>
            <a:endParaRPr lang="fr-BE" sz="2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894730" y="3500302"/>
            <a:ext cx="330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S</a:t>
            </a:r>
            <a:endParaRPr lang="fr-BE" sz="24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506251" y="1350367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N</a:t>
            </a:r>
            <a:endParaRPr lang="fr-BE" sz="2400" b="1" dirty="0"/>
          </a:p>
        </p:txBody>
      </p:sp>
      <p:sp>
        <p:nvSpPr>
          <p:cNvPr id="39" name="Triangle isocèle 38"/>
          <p:cNvSpPr/>
          <p:nvPr/>
        </p:nvSpPr>
        <p:spPr>
          <a:xfrm>
            <a:off x="6602046" y="547577"/>
            <a:ext cx="1753548" cy="5638502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416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droite 12"/>
          <p:cNvSpPr/>
          <p:nvPr/>
        </p:nvSpPr>
        <p:spPr>
          <a:xfrm>
            <a:off x="8470777" y="2031797"/>
            <a:ext cx="2883023" cy="63072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5</a:t>
            </a:fld>
            <a:endParaRPr lang="fr-BE"/>
          </a:p>
        </p:txBody>
      </p:sp>
      <p:sp>
        <p:nvSpPr>
          <p:cNvPr id="4" name="Triangle isocèle 3"/>
          <p:cNvSpPr/>
          <p:nvPr/>
        </p:nvSpPr>
        <p:spPr>
          <a:xfrm>
            <a:off x="678935" y="310500"/>
            <a:ext cx="6293366" cy="5872596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217985" y="786677"/>
            <a:ext cx="1217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CC0099"/>
                </a:solidFill>
              </a:rPr>
              <a:t>Etat</a:t>
            </a:r>
          </a:p>
          <a:p>
            <a:pPr algn="ctr"/>
            <a:r>
              <a:rPr lang="fr-BE" dirty="0" smtClean="0"/>
              <a:t>Ministère</a:t>
            </a:r>
          </a:p>
          <a:p>
            <a:pPr algn="ctr"/>
            <a:r>
              <a:rPr lang="fr-BE" dirty="0"/>
              <a:t>d</a:t>
            </a:r>
            <a:r>
              <a:rPr lang="fr-BE" dirty="0" smtClean="0"/>
              <a:t>e la Santé</a:t>
            </a:r>
          </a:p>
          <a:p>
            <a:pPr algn="ctr"/>
            <a:r>
              <a:rPr lang="fr-BE" b="1" dirty="0" smtClean="0"/>
              <a:t>N</a:t>
            </a:r>
            <a:r>
              <a:rPr lang="fr-BE" dirty="0" smtClean="0"/>
              <a:t>ational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628910" y="2035263"/>
            <a:ext cx="23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Etablissements</a:t>
            </a:r>
          </a:p>
          <a:p>
            <a:pPr algn="ctr"/>
            <a:r>
              <a:rPr lang="fr-BE" dirty="0" smtClean="0"/>
              <a:t>de soins - Hôpitaux</a:t>
            </a:r>
          </a:p>
          <a:p>
            <a:pPr algn="ctr"/>
            <a:r>
              <a:rPr lang="fr-BE" b="1" dirty="0" smtClean="0"/>
              <a:t>L</a:t>
            </a:r>
            <a:r>
              <a:rPr lang="fr-BE" dirty="0" smtClean="0"/>
              <a:t>ocal - Equipes de soins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213270" y="3089534"/>
            <a:ext cx="32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err="1" smtClean="0"/>
              <a:t>S</a:t>
            </a:r>
            <a:r>
              <a:rPr lang="fr-BE" dirty="0" err="1" smtClean="0"/>
              <a:t>oignant.e.s</a:t>
            </a:r>
            <a:r>
              <a:rPr lang="fr-BE" dirty="0" smtClean="0"/>
              <a:t> et </a:t>
            </a:r>
          </a:p>
          <a:p>
            <a:pPr algn="ctr"/>
            <a:r>
              <a:rPr lang="fr-BE" dirty="0" smtClean="0"/>
              <a:t>aides-</a:t>
            </a:r>
            <a:r>
              <a:rPr lang="fr-BE" dirty="0" err="1" smtClean="0"/>
              <a:t>soignant.e.s</a:t>
            </a:r>
            <a:r>
              <a:rPr lang="fr-BE" dirty="0" smtClean="0"/>
              <a:t> </a:t>
            </a:r>
            <a:r>
              <a:rPr lang="fr-BE" dirty="0" err="1" smtClean="0"/>
              <a:t>individuel.le.s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2259648" y="4407844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P</a:t>
            </a:r>
            <a:r>
              <a:rPr lang="fr-BE" dirty="0" err="1" smtClean="0"/>
              <a:t>atient.e.s</a:t>
            </a:r>
            <a:r>
              <a:rPr lang="fr-BE" dirty="0" smtClean="0"/>
              <a:t> –bénéficiaires de soins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782302" y="5503985"/>
            <a:ext cx="431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Grand public </a:t>
            </a:r>
            <a:r>
              <a:rPr lang="fr-BE" b="1" dirty="0" smtClean="0"/>
              <a:t> &amp; </a:t>
            </a:r>
            <a:r>
              <a:rPr lang="fr-BE" dirty="0" smtClean="0"/>
              <a:t>Entourage </a:t>
            </a:r>
            <a:r>
              <a:rPr lang="fr-BE" dirty="0" smtClean="0"/>
              <a:t>des </a:t>
            </a:r>
            <a:r>
              <a:rPr lang="fr-BE" dirty="0" err="1" smtClean="0"/>
              <a:t>patient.e.s</a:t>
            </a:r>
            <a:r>
              <a:rPr lang="fr-BE" dirty="0" smtClean="0"/>
              <a:t> </a:t>
            </a:r>
            <a:endParaRPr lang="fr-BE" b="1" dirty="0" smtClean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901462" y="1987005"/>
            <a:ext cx="182000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303585" y="3056043"/>
            <a:ext cx="2980592" cy="12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907931" y="3927755"/>
            <a:ext cx="3877407" cy="3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301262" y="5053616"/>
            <a:ext cx="5046784" cy="2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èche courbée vers la gauche 34"/>
          <p:cNvSpPr/>
          <p:nvPr/>
        </p:nvSpPr>
        <p:spPr>
          <a:xfrm>
            <a:off x="4815283" y="1591955"/>
            <a:ext cx="376774" cy="959503"/>
          </a:xfrm>
          <a:prstGeom prst="curvedLeftArrow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6" name="Flèche courbée vers la gauche 35"/>
          <p:cNvSpPr/>
          <p:nvPr/>
        </p:nvSpPr>
        <p:spPr>
          <a:xfrm>
            <a:off x="6033296" y="4585690"/>
            <a:ext cx="408300" cy="12788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793881" y="399754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P</a:t>
            </a:r>
            <a:endParaRPr lang="fr-BE" sz="2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760933" y="50388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E</a:t>
            </a:r>
            <a:endParaRPr lang="fr-BE" sz="2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894730" y="3500302"/>
            <a:ext cx="330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S</a:t>
            </a:r>
            <a:endParaRPr lang="fr-BE" sz="24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506251" y="1350367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N</a:t>
            </a:r>
            <a:endParaRPr lang="fr-BE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8427220" y="1368298"/>
            <a:ext cx="403559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Son </a:t>
            </a:r>
            <a:r>
              <a:rPr lang="fr-BE" b="1" dirty="0" smtClean="0">
                <a:solidFill>
                  <a:srgbClr val="0000CC"/>
                </a:solidFill>
              </a:rPr>
              <a:t>point d’application</a:t>
            </a:r>
            <a:r>
              <a:rPr lang="fr-BE" dirty="0" smtClean="0"/>
              <a:t>, </a:t>
            </a:r>
          </a:p>
          <a:p>
            <a:r>
              <a:rPr lang="fr-BE" dirty="0" smtClean="0"/>
              <a:t>qui intervient/ qui forme ( </a:t>
            </a:r>
            <a:r>
              <a:rPr lang="fr-BE" dirty="0" smtClean="0">
                <a:solidFill>
                  <a:srgbClr val="CC0099"/>
                </a:solidFill>
              </a:rPr>
              <a:t>ici l’Etat = N</a:t>
            </a:r>
            <a:r>
              <a:rPr lang="fr-BE" dirty="0" smtClean="0"/>
              <a:t>) </a:t>
            </a:r>
          </a:p>
          <a:p>
            <a:endParaRPr lang="fr-BE" dirty="0" smtClean="0"/>
          </a:p>
          <a:p>
            <a:r>
              <a:rPr lang="fr-BE" b="1" dirty="0" smtClean="0">
                <a:solidFill>
                  <a:srgbClr val="0000CC"/>
                </a:solidFill>
              </a:rPr>
              <a:t>Sa direction et son sens </a:t>
            </a:r>
          </a:p>
          <a:p>
            <a:r>
              <a:rPr lang="fr-BE" dirty="0" smtClean="0"/>
              <a:t>de vers qui ? (ici </a:t>
            </a:r>
            <a:r>
              <a:rPr lang="fr-BE" u="sng" dirty="0" smtClean="0"/>
              <a:t>divers</a:t>
            </a:r>
            <a:r>
              <a:rPr lang="fr-BE" dirty="0" smtClean="0"/>
              <a:t> </a:t>
            </a:r>
            <a:r>
              <a:rPr lang="fr-BE" sz="1600" dirty="0" smtClean="0"/>
              <a:t>«bénéficiaires») </a:t>
            </a:r>
            <a:endParaRPr lang="fr-BE" dirty="0" smtClean="0"/>
          </a:p>
          <a:p>
            <a:endParaRPr lang="fr-BE" dirty="0" smtClean="0"/>
          </a:p>
          <a:p>
            <a:r>
              <a:rPr lang="fr-BE" b="1" dirty="0" smtClean="0">
                <a:solidFill>
                  <a:srgbClr val="0000CC"/>
                </a:solidFill>
              </a:rPr>
              <a:t>Son </a:t>
            </a:r>
            <a:r>
              <a:rPr lang="fr-BE" b="1" dirty="0" smtClean="0">
                <a:solidFill>
                  <a:srgbClr val="0000CC"/>
                </a:solidFill>
              </a:rPr>
              <a:t>intensité</a:t>
            </a:r>
            <a:r>
              <a:rPr lang="fr-BE" dirty="0" smtClean="0">
                <a:solidFill>
                  <a:srgbClr val="0000CC"/>
                </a:solidFill>
              </a:rPr>
              <a:t> </a:t>
            </a:r>
            <a:endParaRPr lang="fr-BE" dirty="0" smtClean="0">
              <a:solidFill>
                <a:srgbClr val="0000CC"/>
              </a:solidFill>
            </a:endParaRPr>
          </a:p>
          <a:p>
            <a:r>
              <a:rPr lang="fr-BE" dirty="0" smtClean="0"/>
              <a:t>Quelle intervention éducative ? </a:t>
            </a:r>
          </a:p>
          <a:p>
            <a:r>
              <a:rPr lang="fr-BE" dirty="0" smtClean="0"/>
              <a:t>-Une image à la TV ?</a:t>
            </a:r>
          </a:p>
          <a:p>
            <a:r>
              <a:rPr lang="fr-BE" dirty="0" smtClean="0"/>
              <a:t>Des affiches ? Combien ?</a:t>
            </a:r>
          </a:p>
          <a:p>
            <a:r>
              <a:rPr lang="fr-BE" dirty="0" smtClean="0"/>
              <a:t>Un discours ? de quelle durée ?</a:t>
            </a:r>
          </a:p>
          <a:p>
            <a:r>
              <a:rPr lang="fr-BE" dirty="0" smtClean="0"/>
              <a:t>Un interview ,</a:t>
            </a:r>
          </a:p>
          <a:p>
            <a:r>
              <a:rPr lang="fr-BE" dirty="0" smtClean="0"/>
              <a:t>Un reportage ? 30 min ? </a:t>
            </a:r>
            <a:endParaRPr lang="fr-BE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180182" y="283003"/>
            <a:ext cx="2876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CC0099"/>
                </a:solidFill>
              </a:rPr>
              <a:t>Cas 1 : </a:t>
            </a:r>
          </a:p>
          <a:p>
            <a:r>
              <a:rPr lang="fr-BE" dirty="0" smtClean="0"/>
              <a:t>Cascade descendante </a:t>
            </a:r>
          </a:p>
          <a:p>
            <a:r>
              <a:rPr lang="fr-BE" dirty="0"/>
              <a:t>d</a:t>
            </a:r>
            <a:r>
              <a:rPr lang="fr-BE" dirty="0" smtClean="0"/>
              <a:t>e formations, d’injonctions </a:t>
            </a:r>
            <a:endParaRPr lang="fr-BE" dirty="0"/>
          </a:p>
        </p:txBody>
      </p:sp>
      <p:sp>
        <p:nvSpPr>
          <p:cNvPr id="53" name="Flèche courbée vers la gauche 52"/>
          <p:cNvSpPr/>
          <p:nvPr/>
        </p:nvSpPr>
        <p:spPr>
          <a:xfrm>
            <a:off x="5408564" y="2735207"/>
            <a:ext cx="376774" cy="959503"/>
          </a:xfrm>
          <a:prstGeom prst="curvedLeftArrow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4" name="Flèche courbée vers la gauche 53"/>
          <p:cNvSpPr/>
          <p:nvPr/>
        </p:nvSpPr>
        <p:spPr>
          <a:xfrm>
            <a:off x="5760570" y="3694710"/>
            <a:ext cx="376774" cy="959503"/>
          </a:xfrm>
          <a:prstGeom prst="curvedLeftArrow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55" name="Flèche courbée vers la gauche 54"/>
          <p:cNvSpPr/>
          <p:nvPr/>
        </p:nvSpPr>
        <p:spPr>
          <a:xfrm flipH="1">
            <a:off x="1185454" y="1290391"/>
            <a:ext cx="1388516" cy="4364310"/>
          </a:xfrm>
          <a:prstGeom prst="curvedLeftArrow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427220" y="52268"/>
            <a:ext cx="3186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Une </a:t>
            </a:r>
            <a:r>
              <a:rPr lang="fr-BE" b="1" dirty="0" smtClean="0">
                <a:solidFill>
                  <a:srgbClr val="0000CC"/>
                </a:solidFill>
              </a:rPr>
              <a:t>intervention éducative </a:t>
            </a:r>
          </a:p>
          <a:p>
            <a:r>
              <a:rPr lang="fr-BE" dirty="0" smtClean="0"/>
              <a:t>(une formation) est,</a:t>
            </a:r>
          </a:p>
          <a:p>
            <a:r>
              <a:rPr lang="fr-BE" dirty="0"/>
              <a:t>c</a:t>
            </a:r>
            <a:r>
              <a:rPr lang="fr-BE" dirty="0" smtClean="0"/>
              <a:t>omme un vecteur en physique,</a:t>
            </a:r>
          </a:p>
          <a:p>
            <a:r>
              <a:rPr lang="fr-BE" dirty="0" smtClean="0"/>
              <a:t> caractérisée par</a:t>
            </a:r>
            <a:endParaRPr lang="fr-BE" dirty="0"/>
          </a:p>
        </p:txBody>
      </p:sp>
      <p:sp>
        <p:nvSpPr>
          <p:cNvPr id="11" name="Ellipse 10"/>
          <p:cNvSpPr/>
          <p:nvPr/>
        </p:nvSpPr>
        <p:spPr>
          <a:xfrm>
            <a:off x="3135618" y="742031"/>
            <a:ext cx="1338924" cy="1289766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5140066" y="1676811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Circulaire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253969" y="2623231"/>
            <a:ext cx="80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Info </a:t>
            </a:r>
          </a:p>
          <a:p>
            <a:r>
              <a:rPr lang="fr-BE" b="1" dirty="0" smtClean="0">
                <a:solidFill>
                  <a:srgbClr val="0000CC"/>
                </a:solidFill>
              </a:rPr>
              <a:t>par TV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783672" y="3088358"/>
            <a:ext cx="96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Notes </a:t>
            </a:r>
          </a:p>
          <a:p>
            <a:r>
              <a:rPr lang="fr-BE" b="1" dirty="0" smtClean="0">
                <a:solidFill>
                  <a:srgbClr val="0000CC"/>
                </a:solidFill>
              </a:rPr>
              <a:t>internes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41596" y="4972315"/>
            <a:ext cx="1593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Répercussions </a:t>
            </a:r>
          </a:p>
          <a:p>
            <a:r>
              <a:rPr lang="fr-BE" b="1" dirty="0" smtClean="0">
                <a:solidFill>
                  <a:srgbClr val="0000CC"/>
                </a:solidFill>
              </a:rPr>
              <a:t>collatérales</a:t>
            </a:r>
            <a:endParaRPr lang="fr-BE" b="1" dirty="0">
              <a:solidFill>
                <a:srgbClr val="0000CC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0928838" y="1350367"/>
            <a:ext cx="281354" cy="241588"/>
          </a:xfrm>
          <a:prstGeom prst="ellipse">
            <a:avLst/>
          </a:prstGeom>
          <a:solidFill>
            <a:schemeClr val="bg1"/>
          </a:solidFill>
          <a:ln w="603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924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6</a:t>
            </a:fld>
            <a:endParaRPr lang="fr-BE"/>
          </a:p>
        </p:txBody>
      </p:sp>
      <p:sp>
        <p:nvSpPr>
          <p:cNvPr id="4" name="Triangle isocèle 3"/>
          <p:cNvSpPr/>
          <p:nvPr/>
        </p:nvSpPr>
        <p:spPr>
          <a:xfrm>
            <a:off x="678935" y="310500"/>
            <a:ext cx="6293366" cy="5872596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217985" y="786677"/>
            <a:ext cx="1217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Etat</a:t>
            </a:r>
          </a:p>
          <a:p>
            <a:pPr algn="ctr"/>
            <a:r>
              <a:rPr lang="fr-BE" dirty="0" smtClean="0"/>
              <a:t>Ministère</a:t>
            </a:r>
          </a:p>
          <a:p>
            <a:pPr algn="ctr"/>
            <a:r>
              <a:rPr lang="fr-BE" dirty="0"/>
              <a:t>d</a:t>
            </a:r>
            <a:r>
              <a:rPr lang="fr-BE" dirty="0" smtClean="0"/>
              <a:t>e la Santé</a:t>
            </a:r>
          </a:p>
          <a:p>
            <a:pPr algn="ctr"/>
            <a:r>
              <a:rPr lang="fr-BE" b="1" dirty="0" smtClean="0"/>
              <a:t>N</a:t>
            </a:r>
            <a:r>
              <a:rPr lang="fr-BE" dirty="0" smtClean="0"/>
              <a:t>ational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628910" y="2035263"/>
            <a:ext cx="23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Etablissements</a:t>
            </a:r>
          </a:p>
          <a:p>
            <a:pPr algn="ctr"/>
            <a:r>
              <a:rPr lang="fr-BE" dirty="0" smtClean="0"/>
              <a:t>de soins - Hôpitaux</a:t>
            </a:r>
          </a:p>
          <a:p>
            <a:pPr algn="ctr"/>
            <a:r>
              <a:rPr lang="fr-BE" b="1" dirty="0" smtClean="0"/>
              <a:t>L</a:t>
            </a:r>
            <a:r>
              <a:rPr lang="fr-BE" dirty="0" smtClean="0"/>
              <a:t>ocal - Equipes de soins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213270" y="3089534"/>
            <a:ext cx="32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err="1" smtClean="0"/>
              <a:t>S</a:t>
            </a:r>
            <a:r>
              <a:rPr lang="fr-BE" dirty="0" err="1" smtClean="0"/>
              <a:t>oignant.e.s</a:t>
            </a:r>
            <a:r>
              <a:rPr lang="fr-BE" dirty="0" smtClean="0"/>
              <a:t> et </a:t>
            </a:r>
          </a:p>
          <a:p>
            <a:pPr algn="ctr"/>
            <a:r>
              <a:rPr lang="fr-BE" dirty="0" smtClean="0"/>
              <a:t>aides-</a:t>
            </a:r>
            <a:r>
              <a:rPr lang="fr-BE" dirty="0" err="1" smtClean="0"/>
              <a:t>soignant.e.s</a:t>
            </a:r>
            <a:r>
              <a:rPr lang="fr-BE" dirty="0" smtClean="0"/>
              <a:t> </a:t>
            </a:r>
            <a:r>
              <a:rPr lang="fr-BE" dirty="0" err="1" smtClean="0"/>
              <a:t>individuel.le.s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2259648" y="4407844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P</a:t>
            </a:r>
            <a:r>
              <a:rPr lang="fr-BE" dirty="0" err="1" smtClean="0"/>
              <a:t>atient.e.s</a:t>
            </a:r>
            <a:r>
              <a:rPr lang="fr-BE" dirty="0" smtClean="0"/>
              <a:t> –bénéficiaires de soins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782302" y="5503985"/>
            <a:ext cx="402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Entourage des </a:t>
            </a:r>
            <a:r>
              <a:rPr lang="fr-BE" dirty="0" err="1" smtClean="0"/>
              <a:t>patient.e.s</a:t>
            </a:r>
            <a:r>
              <a:rPr lang="fr-BE" dirty="0" smtClean="0"/>
              <a:t> &amp; </a:t>
            </a:r>
            <a:r>
              <a:rPr lang="fr-BE" dirty="0"/>
              <a:t>Grand </a:t>
            </a:r>
            <a:r>
              <a:rPr lang="fr-BE" dirty="0" smtClean="0"/>
              <a:t>public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2901462" y="1987005"/>
            <a:ext cx="182000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303585" y="3056043"/>
            <a:ext cx="2980592" cy="12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907931" y="3927755"/>
            <a:ext cx="3877407" cy="3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301262" y="5053616"/>
            <a:ext cx="5046784" cy="2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èche courbée vers la gauche 34"/>
          <p:cNvSpPr/>
          <p:nvPr/>
        </p:nvSpPr>
        <p:spPr>
          <a:xfrm>
            <a:off x="4591058" y="3878971"/>
            <a:ext cx="376774" cy="959503"/>
          </a:xfrm>
          <a:prstGeom prst="curvedLeftArrow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6" name="Flèche courbée vers la gauche 35"/>
          <p:cNvSpPr/>
          <p:nvPr/>
        </p:nvSpPr>
        <p:spPr>
          <a:xfrm>
            <a:off x="3939114" y="4898751"/>
            <a:ext cx="408300" cy="7055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793881" y="399754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P</a:t>
            </a:r>
            <a:endParaRPr lang="fr-BE" sz="2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760933" y="50388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E</a:t>
            </a:r>
            <a:endParaRPr lang="fr-BE" sz="2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894730" y="3500302"/>
            <a:ext cx="330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S</a:t>
            </a:r>
            <a:endParaRPr lang="fr-BE" sz="2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094793" y="245615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L</a:t>
            </a:r>
            <a:endParaRPr lang="fr-BE" sz="24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506251" y="1350367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N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2655596" y="3647144"/>
            <a:ext cx="235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Intervention éducative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145510" y="10133"/>
            <a:ext cx="483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Cas 2 : ETP (Education Thérapeutique du Patient)</a:t>
            </a:r>
            <a:endParaRPr lang="fr-BE" b="1" dirty="0" smtClean="0">
              <a:solidFill>
                <a:srgbClr val="0000CC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 rot="16200000">
            <a:off x="-181465" y="5315853"/>
            <a:ext cx="134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Impacts aval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938845" y="4021386"/>
            <a:ext cx="117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Bénéficiaires </a:t>
            </a:r>
          </a:p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premiers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831966" y="5810256"/>
            <a:ext cx="3093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Bénéficiaires plus distants, plus distaux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17993" y="2835489"/>
            <a:ext cx="1982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Un(e) </a:t>
            </a:r>
            <a:r>
              <a:rPr lang="fr-BE" sz="4400" b="1" dirty="0" smtClean="0"/>
              <a:t>s</a:t>
            </a:r>
            <a:r>
              <a:rPr lang="fr-BE" b="1" dirty="0" smtClean="0"/>
              <a:t>oignant(e)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117245" y="3431464"/>
            <a:ext cx="370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</a:t>
            </a:r>
            <a:r>
              <a:rPr lang="fr-BE" dirty="0" smtClean="0"/>
              <a:t>rocède à une intervention éducative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6234343" y="3874258"/>
            <a:ext cx="5807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</a:t>
            </a:r>
            <a:r>
              <a:rPr lang="fr-BE" dirty="0" smtClean="0"/>
              <a:t>uprès (au bénéfice) d’un(e) </a:t>
            </a:r>
            <a:r>
              <a:rPr lang="fr-BE" sz="4400" b="1" dirty="0" smtClean="0"/>
              <a:t>P</a:t>
            </a:r>
            <a:r>
              <a:rPr lang="fr-BE" b="1" dirty="0" smtClean="0"/>
              <a:t>atient(e) </a:t>
            </a:r>
            <a:r>
              <a:rPr lang="fr-BE" b="1" dirty="0" smtClean="0">
                <a:solidFill>
                  <a:srgbClr val="0000CC"/>
                </a:solidFill>
              </a:rPr>
              <a:t>(direction &amp; sens)</a:t>
            </a:r>
            <a:r>
              <a:rPr lang="fr-BE" dirty="0" smtClean="0">
                <a:solidFill>
                  <a:srgbClr val="0000CC"/>
                </a:solidFill>
              </a:rPr>
              <a:t> </a:t>
            </a:r>
            <a:endParaRPr lang="fr-BE" dirty="0">
              <a:solidFill>
                <a:srgbClr val="0000CC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915170" y="5090232"/>
            <a:ext cx="42444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</a:t>
            </a:r>
            <a:r>
              <a:rPr lang="fr-BE" dirty="0" smtClean="0"/>
              <a:t>vec des </a:t>
            </a:r>
            <a:r>
              <a:rPr lang="fr-BE" b="1" dirty="0" smtClean="0"/>
              <a:t>bénéfices (impacts) collatéraux </a:t>
            </a:r>
          </a:p>
          <a:p>
            <a:r>
              <a:rPr lang="fr-BE" b="1" dirty="0" smtClean="0"/>
              <a:t>en aval </a:t>
            </a:r>
            <a:r>
              <a:rPr lang="fr-BE" dirty="0" smtClean="0"/>
              <a:t>(pour ses proches, son </a:t>
            </a:r>
            <a:r>
              <a:rPr lang="fr-BE" sz="3200" b="1" dirty="0" smtClean="0"/>
              <a:t>E</a:t>
            </a:r>
            <a:r>
              <a:rPr lang="fr-BE" dirty="0" smtClean="0"/>
              <a:t>ntourage) 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8154083" y="3148865"/>
            <a:ext cx="214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(point d’application)</a:t>
            </a:r>
            <a:endParaRPr lang="fr-BE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0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7</a:t>
            </a:fld>
            <a:endParaRPr lang="fr-BE"/>
          </a:p>
        </p:txBody>
      </p:sp>
      <p:sp>
        <p:nvSpPr>
          <p:cNvPr id="4" name="Triangle isocèle 3"/>
          <p:cNvSpPr/>
          <p:nvPr/>
        </p:nvSpPr>
        <p:spPr>
          <a:xfrm>
            <a:off x="678935" y="310500"/>
            <a:ext cx="6293366" cy="5872596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3217985" y="786677"/>
            <a:ext cx="1217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Etat</a:t>
            </a:r>
          </a:p>
          <a:p>
            <a:pPr algn="ctr"/>
            <a:r>
              <a:rPr lang="fr-BE" dirty="0" smtClean="0"/>
              <a:t>Ministère</a:t>
            </a:r>
          </a:p>
          <a:p>
            <a:pPr algn="ctr"/>
            <a:r>
              <a:rPr lang="fr-BE" dirty="0"/>
              <a:t>d</a:t>
            </a:r>
            <a:r>
              <a:rPr lang="fr-BE" dirty="0" smtClean="0"/>
              <a:t>e la Santé</a:t>
            </a:r>
          </a:p>
          <a:p>
            <a:pPr algn="ctr"/>
            <a:r>
              <a:rPr lang="fr-BE" b="1" dirty="0" smtClean="0"/>
              <a:t>N</a:t>
            </a:r>
            <a:r>
              <a:rPr lang="fr-BE" dirty="0" smtClean="0"/>
              <a:t>ational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628910" y="2035263"/>
            <a:ext cx="23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Etablissements</a:t>
            </a:r>
          </a:p>
          <a:p>
            <a:pPr algn="ctr"/>
            <a:r>
              <a:rPr lang="fr-BE" dirty="0" smtClean="0"/>
              <a:t>de soins - Hôpitaux</a:t>
            </a:r>
          </a:p>
          <a:p>
            <a:pPr algn="ctr"/>
            <a:r>
              <a:rPr lang="fr-BE" b="1" dirty="0" smtClean="0"/>
              <a:t>L</a:t>
            </a:r>
            <a:r>
              <a:rPr lang="fr-BE" dirty="0" smtClean="0"/>
              <a:t>ocal - Equipes de soins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213270" y="3089534"/>
            <a:ext cx="32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err="1" smtClean="0"/>
              <a:t>S</a:t>
            </a:r>
            <a:r>
              <a:rPr lang="fr-BE" dirty="0" err="1" smtClean="0"/>
              <a:t>oignant.e.s</a:t>
            </a:r>
            <a:r>
              <a:rPr lang="fr-BE" dirty="0" smtClean="0"/>
              <a:t> et </a:t>
            </a:r>
          </a:p>
          <a:p>
            <a:pPr algn="ctr"/>
            <a:r>
              <a:rPr lang="fr-BE" dirty="0" smtClean="0"/>
              <a:t>aides-</a:t>
            </a:r>
            <a:r>
              <a:rPr lang="fr-BE" dirty="0" err="1" smtClean="0"/>
              <a:t>soignant.e.s</a:t>
            </a:r>
            <a:r>
              <a:rPr lang="fr-BE" dirty="0" smtClean="0"/>
              <a:t> </a:t>
            </a:r>
            <a:r>
              <a:rPr lang="fr-BE" dirty="0" err="1" smtClean="0"/>
              <a:t>individuel.le.s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2259648" y="4407844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P</a:t>
            </a:r>
            <a:r>
              <a:rPr lang="fr-BE" dirty="0" err="1" smtClean="0"/>
              <a:t>atient.e.s</a:t>
            </a:r>
            <a:r>
              <a:rPr lang="fr-BE" dirty="0" smtClean="0"/>
              <a:t> –bénéficiaires de soins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782302" y="5503985"/>
            <a:ext cx="402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Entourage des </a:t>
            </a:r>
            <a:r>
              <a:rPr lang="fr-BE" dirty="0" err="1" smtClean="0"/>
              <a:t>patient.e.s</a:t>
            </a:r>
            <a:r>
              <a:rPr lang="fr-BE" dirty="0" smtClean="0"/>
              <a:t> &amp; </a:t>
            </a:r>
            <a:r>
              <a:rPr lang="fr-BE" dirty="0"/>
              <a:t>Grand </a:t>
            </a:r>
            <a:r>
              <a:rPr lang="fr-BE" dirty="0" smtClean="0"/>
              <a:t>public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2901462" y="1987005"/>
            <a:ext cx="182000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303585" y="3056043"/>
            <a:ext cx="2980592" cy="12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907931" y="3927755"/>
            <a:ext cx="3877407" cy="39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301262" y="5053616"/>
            <a:ext cx="5046784" cy="2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èche courbée vers la gauche 34"/>
          <p:cNvSpPr/>
          <p:nvPr/>
        </p:nvSpPr>
        <p:spPr>
          <a:xfrm>
            <a:off x="4591058" y="3878971"/>
            <a:ext cx="376774" cy="959503"/>
          </a:xfrm>
          <a:prstGeom prst="curvedLeftArrow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6" name="Flèche courbée vers la gauche 35"/>
          <p:cNvSpPr/>
          <p:nvPr/>
        </p:nvSpPr>
        <p:spPr>
          <a:xfrm>
            <a:off x="3939114" y="4898751"/>
            <a:ext cx="408300" cy="7055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Flèche courbée vers la gauche 36"/>
          <p:cNvSpPr/>
          <p:nvPr/>
        </p:nvSpPr>
        <p:spPr>
          <a:xfrm rot="11009271">
            <a:off x="1689089" y="3243786"/>
            <a:ext cx="408300" cy="1045088"/>
          </a:xfrm>
          <a:prstGeom prst="curvedLeftArrow">
            <a:avLst>
              <a:gd name="adj1" fmla="val 42200"/>
              <a:gd name="adj2" fmla="val 51320"/>
              <a:gd name="adj3" fmla="val 24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8" name="Flèche courbée vers la gauche 37"/>
          <p:cNvSpPr/>
          <p:nvPr/>
        </p:nvSpPr>
        <p:spPr>
          <a:xfrm rot="10800000">
            <a:off x="1034754" y="2306886"/>
            <a:ext cx="1469451" cy="1982155"/>
          </a:xfrm>
          <a:prstGeom prst="curvedLeftArrow">
            <a:avLst>
              <a:gd name="adj1" fmla="val 14338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0" name="Flèche courbée vers la gauche 39"/>
          <p:cNvSpPr/>
          <p:nvPr/>
        </p:nvSpPr>
        <p:spPr>
          <a:xfrm rot="10800000">
            <a:off x="281514" y="1075075"/>
            <a:ext cx="2775311" cy="3319457"/>
          </a:xfrm>
          <a:prstGeom prst="curvedLeftArrow">
            <a:avLst>
              <a:gd name="adj1" fmla="val 9846"/>
              <a:gd name="adj2" fmla="val 32511"/>
              <a:gd name="adj3" fmla="val 20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793881" y="399754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P</a:t>
            </a:r>
            <a:endParaRPr lang="fr-BE" sz="2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760933" y="50388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E</a:t>
            </a:r>
            <a:endParaRPr lang="fr-BE" sz="2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894730" y="3500302"/>
            <a:ext cx="330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S</a:t>
            </a:r>
            <a:endParaRPr lang="fr-BE" sz="2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094793" y="245615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L</a:t>
            </a:r>
            <a:endParaRPr lang="fr-BE" sz="24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506251" y="1350367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N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2655596" y="3647144"/>
            <a:ext cx="2602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0000CC"/>
                </a:solidFill>
              </a:rPr>
              <a:t>Intervention éducative</a:t>
            </a:r>
            <a:endParaRPr lang="fr-BE" sz="2000" b="1" dirty="0">
              <a:solidFill>
                <a:srgbClr val="0000CC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81332" y="60925"/>
            <a:ext cx="191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Cas 2 : ETP  (suite)</a:t>
            </a:r>
            <a:endParaRPr lang="fr-BE" b="1" dirty="0" smtClean="0">
              <a:solidFill>
                <a:srgbClr val="0000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341404" y="2843785"/>
            <a:ext cx="21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Impacts remontants</a:t>
            </a:r>
          </a:p>
        </p:txBody>
      </p:sp>
      <p:sp>
        <p:nvSpPr>
          <p:cNvPr id="50" name="ZoneTexte 49"/>
          <p:cNvSpPr txBox="1"/>
          <p:nvPr/>
        </p:nvSpPr>
        <p:spPr>
          <a:xfrm rot="16200000">
            <a:off x="5626831" y="4966917"/>
            <a:ext cx="13770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b="1" dirty="0" smtClean="0"/>
              <a:t>Impacts aval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938845" y="4021386"/>
            <a:ext cx="117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Bénéficiaires </a:t>
            </a:r>
          </a:p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premiers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2831966" y="5810256"/>
            <a:ext cx="3093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Bénéficiaires plus distants, plus distaux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536545" y="1945544"/>
            <a:ext cx="117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FF0000"/>
                </a:solidFill>
              </a:rPr>
              <a:t>Bénéficiaires </a:t>
            </a:r>
          </a:p>
          <a:p>
            <a:pPr algn="ctr"/>
            <a:r>
              <a:rPr lang="fr-BE" sz="1400" b="1" dirty="0" err="1" smtClean="0">
                <a:solidFill>
                  <a:srgbClr val="FF0000"/>
                </a:solidFill>
              </a:rPr>
              <a:t>colatéraux</a:t>
            </a:r>
            <a:endParaRPr lang="fr-BE" sz="1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17993" y="2835489"/>
            <a:ext cx="1982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Un(e) </a:t>
            </a:r>
            <a:r>
              <a:rPr lang="fr-BE" sz="4400" b="1" dirty="0" smtClean="0"/>
              <a:t>s</a:t>
            </a:r>
            <a:r>
              <a:rPr lang="fr-BE" b="1" dirty="0" smtClean="0"/>
              <a:t>oignant(e)</a:t>
            </a:r>
            <a:endParaRPr lang="fr-BE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117245" y="3431464"/>
            <a:ext cx="370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</a:t>
            </a:r>
            <a:r>
              <a:rPr lang="fr-BE" dirty="0" smtClean="0"/>
              <a:t>rocède à une intervention éducative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6629351" y="3874258"/>
            <a:ext cx="4067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</a:t>
            </a:r>
            <a:r>
              <a:rPr lang="fr-BE" dirty="0" smtClean="0"/>
              <a:t>uprès (au bénéfice) d’un(e) </a:t>
            </a:r>
            <a:r>
              <a:rPr lang="fr-BE" sz="4400" b="1" dirty="0" smtClean="0"/>
              <a:t>P</a:t>
            </a:r>
            <a:r>
              <a:rPr lang="fr-BE" b="1" dirty="0" smtClean="0"/>
              <a:t>atient(e)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6915170" y="5090232"/>
            <a:ext cx="310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</a:t>
            </a:r>
            <a:r>
              <a:rPr lang="fr-BE" dirty="0" smtClean="0"/>
              <a:t>vec des </a:t>
            </a:r>
            <a:r>
              <a:rPr lang="fr-BE" b="1" dirty="0" smtClean="0"/>
              <a:t>bénéfices collatéraux </a:t>
            </a:r>
          </a:p>
          <a:p>
            <a:r>
              <a:rPr lang="fr-BE" b="1" dirty="0" smtClean="0"/>
              <a:t>en aval </a:t>
            </a:r>
            <a:r>
              <a:rPr lang="fr-BE" dirty="0" smtClean="0"/>
              <a:t>(ses proches) </a:t>
            </a:r>
            <a:endParaRPr lang="fr-BE" dirty="0"/>
          </a:p>
        </p:txBody>
      </p:sp>
      <p:sp>
        <p:nvSpPr>
          <p:cNvPr id="39" name="ZoneTexte 38"/>
          <p:cNvSpPr txBox="1"/>
          <p:nvPr/>
        </p:nvSpPr>
        <p:spPr>
          <a:xfrm>
            <a:off x="166252" y="630808"/>
            <a:ext cx="310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</a:t>
            </a:r>
            <a:r>
              <a:rPr lang="fr-BE" dirty="0" smtClean="0"/>
              <a:t>vec des </a:t>
            </a:r>
            <a:r>
              <a:rPr lang="fr-BE" b="1" dirty="0" smtClean="0"/>
              <a:t>bénéfices collatéraux </a:t>
            </a:r>
          </a:p>
          <a:p>
            <a:r>
              <a:rPr lang="fr-BE" b="1" dirty="0"/>
              <a:t>v</a:t>
            </a:r>
            <a:r>
              <a:rPr lang="fr-BE" b="1" dirty="0" smtClean="0"/>
              <a:t>ers l’</a:t>
            </a:r>
            <a:r>
              <a:rPr lang="fr-BE" b="1" u="sng" dirty="0" smtClean="0"/>
              <a:t>amont</a:t>
            </a:r>
            <a:r>
              <a:rPr lang="fr-BE" b="1" dirty="0" smtClean="0"/>
              <a:t> (S, L, N)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064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399558" y="3900785"/>
            <a:ext cx="4782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ES</a:t>
            </a:r>
            <a:endParaRPr lang="fr-BE" sz="24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428-491F-4294-AD4C-B417B8E58CFE}" type="slidenum">
              <a:rPr lang="fr-BE" smtClean="0"/>
              <a:t>8</a:t>
            </a:fld>
            <a:endParaRPr lang="fr-BE"/>
          </a:p>
        </p:txBody>
      </p:sp>
      <p:sp>
        <p:nvSpPr>
          <p:cNvPr id="4" name="Triangle isocèle 3"/>
          <p:cNvSpPr/>
          <p:nvPr/>
        </p:nvSpPr>
        <p:spPr>
          <a:xfrm>
            <a:off x="143854" y="310500"/>
            <a:ext cx="6293366" cy="5872596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2628910" y="744335"/>
            <a:ext cx="12171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Etat</a:t>
            </a:r>
          </a:p>
          <a:p>
            <a:pPr algn="ctr"/>
            <a:r>
              <a:rPr lang="fr-BE" dirty="0" smtClean="0"/>
              <a:t>Ministère</a:t>
            </a:r>
          </a:p>
          <a:p>
            <a:pPr algn="ctr"/>
            <a:r>
              <a:rPr lang="fr-BE" dirty="0"/>
              <a:t>d</a:t>
            </a:r>
            <a:r>
              <a:rPr lang="fr-BE" dirty="0" smtClean="0"/>
              <a:t>e la Santé</a:t>
            </a:r>
          </a:p>
          <a:p>
            <a:pPr algn="ctr"/>
            <a:r>
              <a:rPr lang="fr-BE" sz="2400" b="1" dirty="0" smtClean="0"/>
              <a:t>N</a:t>
            </a:r>
            <a:r>
              <a:rPr lang="fr-BE" dirty="0" smtClean="0"/>
              <a:t>ational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2143685" y="2063603"/>
            <a:ext cx="2293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Etablissements</a:t>
            </a:r>
          </a:p>
          <a:p>
            <a:pPr algn="ctr"/>
            <a:r>
              <a:rPr lang="fr-BE" dirty="0" smtClean="0"/>
              <a:t>de soins - Hôpitaux</a:t>
            </a:r>
          </a:p>
          <a:p>
            <a:pPr algn="ctr"/>
            <a:r>
              <a:rPr lang="fr-BE" dirty="0" err="1" smtClean="0"/>
              <a:t>ocal</a:t>
            </a:r>
            <a:r>
              <a:rPr lang="fr-BE" dirty="0" smtClean="0"/>
              <a:t> </a:t>
            </a:r>
            <a:r>
              <a:rPr lang="fr-BE" dirty="0" smtClean="0"/>
              <a:t>- Equipes de soins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1919917" y="3269846"/>
            <a:ext cx="32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err="1" smtClean="0"/>
              <a:t>S</a:t>
            </a:r>
            <a:r>
              <a:rPr lang="fr-BE" dirty="0" err="1" smtClean="0"/>
              <a:t>oignant.e.s</a:t>
            </a:r>
            <a:r>
              <a:rPr lang="fr-BE" dirty="0" smtClean="0"/>
              <a:t> et </a:t>
            </a:r>
          </a:p>
          <a:p>
            <a:pPr algn="ctr"/>
            <a:r>
              <a:rPr lang="fr-BE" dirty="0" smtClean="0"/>
              <a:t>aides-</a:t>
            </a:r>
            <a:r>
              <a:rPr lang="fr-BE" dirty="0" err="1" smtClean="0"/>
              <a:t>soignant.e.s</a:t>
            </a:r>
            <a:r>
              <a:rPr lang="fr-BE" dirty="0" smtClean="0"/>
              <a:t> </a:t>
            </a:r>
            <a:r>
              <a:rPr lang="fr-BE" dirty="0" err="1" smtClean="0"/>
              <a:t>individuel.le.s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1592650" y="4539752"/>
            <a:ext cx="335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P</a:t>
            </a:r>
            <a:r>
              <a:rPr lang="fr-BE" dirty="0" err="1" smtClean="0"/>
              <a:t>atient.e.s</a:t>
            </a:r>
            <a:r>
              <a:rPr lang="fr-BE" dirty="0" smtClean="0"/>
              <a:t> –bénéficiaires de soins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1222755" y="5547487"/>
            <a:ext cx="402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Entourage des </a:t>
            </a:r>
            <a:r>
              <a:rPr lang="fr-BE" dirty="0" err="1" smtClean="0"/>
              <a:t>patient.e.s</a:t>
            </a:r>
            <a:r>
              <a:rPr lang="fr-BE" dirty="0" smtClean="0"/>
              <a:t> &amp; </a:t>
            </a:r>
            <a:r>
              <a:rPr lang="fr-BE" dirty="0"/>
              <a:t>Grand </a:t>
            </a:r>
            <a:r>
              <a:rPr lang="fr-BE" dirty="0" smtClean="0"/>
              <a:t>public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2276274" y="2010540"/>
            <a:ext cx="182000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00240" y="3065849"/>
            <a:ext cx="2980592" cy="12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375308" y="3953222"/>
            <a:ext cx="3877407" cy="39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767144" y="5069067"/>
            <a:ext cx="5046784" cy="2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1064569" y="449522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P</a:t>
            </a:r>
            <a:endParaRPr lang="fr-BE" sz="2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64317" y="5053616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EP</a:t>
            </a:r>
            <a:endParaRPr lang="fr-BE" sz="2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798566" y="3199750"/>
            <a:ext cx="330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400" b="1" dirty="0" smtClean="0"/>
              <a:t>S</a:t>
            </a:r>
            <a:endParaRPr lang="fr-BE" sz="24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2047783" y="2896878"/>
            <a:ext cx="26021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2000" b="1" dirty="0" smtClean="0">
                <a:solidFill>
                  <a:srgbClr val="0000CC"/>
                </a:solidFill>
              </a:rPr>
              <a:t>Intervention éducative</a:t>
            </a:r>
            <a:endParaRPr lang="fr-BE" sz="2000" b="1" dirty="0">
              <a:solidFill>
                <a:srgbClr val="0000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788" y="268551"/>
            <a:ext cx="3383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0000CC"/>
                </a:solidFill>
              </a:rPr>
              <a:t>Cas 3 : Une équipe (se) forme</a:t>
            </a:r>
            <a:endParaRPr lang="fr-BE" sz="2000" b="1" dirty="0">
              <a:solidFill>
                <a:srgbClr val="0000CC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21125" y="2014596"/>
            <a:ext cx="57836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  <a:p>
            <a:r>
              <a:rPr lang="fr-BE" dirty="0" smtClean="0"/>
              <a:t>Les </a:t>
            </a:r>
            <a:r>
              <a:rPr lang="fr-BE" dirty="0" smtClean="0">
                <a:solidFill>
                  <a:srgbClr val="008000"/>
                </a:solidFill>
              </a:rPr>
              <a:t>évaluations</a:t>
            </a:r>
            <a:r>
              <a:rPr lang="fr-BE" dirty="0" smtClean="0"/>
              <a:t> peuvent porter sur </a:t>
            </a:r>
            <a:r>
              <a:rPr lang="fr-BE" dirty="0" smtClean="0"/>
              <a:t>(dans le désordre)</a:t>
            </a:r>
            <a:endParaRPr lang="fr-BE" dirty="0" smtClean="0"/>
          </a:p>
          <a:p>
            <a:r>
              <a:rPr lang="fr-BE" dirty="0" smtClean="0"/>
              <a:t>-</a:t>
            </a:r>
            <a:r>
              <a:rPr lang="fr-BE" sz="2400" b="1" dirty="0" smtClean="0"/>
              <a:t>L</a:t>
            </a:r>
            <a:r>
              <a:rPr lang="fr-BE" dirty="0" smtClean="0"/>
              <a:t> : l’institution a-t-elle bien « formé » </a:t>
            </a:r>
            <a:r>
              <a:rPr lang="fr-BE" dirty="0" smtClean="0"/>
              <a:t>? (</a:t>
            </a:r>
            <a:r>
              <a:rPr lang="fr-BE" dirty="0" smtClean="0"/>
              <a:t>ses satisfactions,</a:t>
            </a:r>
          </a:p>
          <a:p>
            <a:r>
              <a:rPr lang="fr-BE" dirty="0" smtClean="0"/>
              <a:t>       ses acquis, ses conduites, ses résultats)</a:t>
            </a:r>
          </a:p>
          <a:p>
            <a:r>
              <a:rPr lang="fr-BE" dirty="0" smtClean="0"/>
              <a:t>-</a:t>
            </a:r>
            <a:r>
              <a:rPr lang="fr-BE" sz="2400" b="1" dirty="0" smtClean="0"/>
              <a:t>S</a:t>
            </a:r>
            <a:r>
              <a:rPr lang="fr-BE" dirty="0" smtClean="0"/>
              <a:t> : chaque </a:t>
            </a:r>
            <a:r>
              <a:rPr lang="fr-BE" dirty="0" err="1" smtClean="0"/>
              <a:t>soignant.e</a:t>
            </a:r>
            <a:r>
              <a:rPr lang="fr-BE" dirty="0" smtClean="0"/>
              <a:t>  </a:t>
            </a:r>
            <a:r>
              <a:rPr lang="fr-BE" dirty="0" err="1" smtClean="0"/>
              <a:t>a-t-il</a:t>
            </a:r>
            <a:r>
              <a:rPr lang="fr-BE" dirty="0" smtClean="0"/>
              <a:t>, </a:t>
            </a:r>
            <a:r>
              <a:rPr lang="fr-BE" dirty="0" err="1" smtClean="0"/>
              <a:t>a-t-il</a:t>
            </a:r>
            <a:r>
              <a:rPr lang="fr-BE" dirty="0" smtClean="0"/>
              <a:t> bien été formé ?</a:t>
            </a:r>
          </a:p>
          <a:p>
            <a:r>
              <a:rPr lang="fr-BE" dirty="0" smtClean="0"/>
              <a:t>      (</a:t>
            </a:r>
            <a:r>
              <a:rPr lang="fr-BE" dirty="0" smtClean="0"/>
              <a:t>ses </a:t>
            </a:r>
            <a:r>
              <a:rPr lang="fr-BE" dirty="0"/>
              <a:t>satisfactions</a:t>
            </a:r>
            <a:r>
              <a:rPr lang="fr-BE" dirty="0" smtClean="0"/>
              <a:t>, </a:t>
            </a:r>
            <a:r>
              <a:rPr lang="fr-BE" dirty="0" smtClean="0"/>
              <a:t>ses </a:t>
            </a:r>
            <a:r>
              <a:rPr lang="fr-BE" dirty="0"/>
              <a:t>acquis, </a:t>
            </a:r>
            <a:r>
              <a:rPr lang="fr-BE" dirty="0" smtClean="0"/>
              <a:t>ses </a:t>
            </a:r>
            <a:r>
              <a:rPr lang="fr-BE" dirty="0"/>
              <a:t>conduites, ses résultats</a:t>
            </a:r>
            <a:r>
              <a:rPr lang="fr-BE" dirty="0" smtClean="0"/>
              <a:t>)</a:t>
            </a:r>
          </a:p>
          <a:p>
            <a:r>
              <a:rPr lang="fr-BE" dirty="0" smtClean="0"/>
              <a:t>-</a:t>
            </a:r>
            <a:r>
              <a:rPr lang="fr-BE" sz="2400" b="1" dirty="0" smtClean="0"/>
              <a:t>ES</a:t>
            </a:r>
            <a:r>
              <a:rPr lang="fr-BE" dirty="0" smtClean="0"/>
              <a:t> : l’entourage des soignants (leurs…)</a:t>
            </a:r>
          </a:p>
          <a:p>
            <a:r>
              <a:rPr lang="fr-BE" dirty="0"/>
              <a:t>-</a:t>
            </a:r>
            <a:r>
              <a:rPr lang="fr-BE" sz="2400" b="1" dirty="0"/>
              <a:t>P </a:t>
            </a:r>
            <a:r>
              <a:rPr lang="fr-BE" dirty="0"/>
              <a:t>: </a:t>
            </a:r>
            <a:r>
              <a:rPr lang="fr-BE" dirty="0" smtClean="0"/>
              <a:t>Patients : quelles </a:t>
            </a:r>
            <a:r>
              <a:rPr lang="fr-BE" dirty="0"/>
              <a:t>retombées pour </a:t>
            </a:r>
            <a:r>
              <a:rPr lang="fr-BE" dirty="0" smtClean="0"/>
              <a:t>eux (</a:t>
            </a:r>
            <a:r>
              <a:rPr lang="fr-BE" dirty="0"/>
              <a:t>leurs </a:t>
            </a:r>
            <a:r>
              <a:rPr lang="fr-BE" dirty="0" err="1"/>
              <a:t>satisf</a:t>
            </a:r>
            <a:r>
              <a:rPr lang="fr-BE" dirty="0"/>
              <a:t>., </a:t>
            </a:r>
          </a:p>
          <a:p>
            <a:r>
              <a:rPr lang="fr-BE" dirty="0" smtClean="0"/>
              <a:t>         leurs </a:t>
            </a:r>
            <a:r>
              <a:rPr lang="fr-BE" dirty="0"/>
              <a:t>acquis, leurs conduites, leurs résultats)</a:t>
            </a:r>
          </a:p>
          <a:p>
            <a:r>
              <a:rPr lang="fr-BE" dirty="0" smtClean="0"/>
              <a:t>-</a:t>
            </a:r>
            <a:r>
              <a:rPr lang="fr-BE" sz="2400" b="1" dirty="0" smtClean="0"/>
              <a:t>EP</a:t>
            </a:r>
            <a:r>
              <a:rPr lang="fr-BE" dirty="0" smtClean="0"/>
              <a:t>: l’entourage de patients : leurs … </a:t>
            </a:r>
          </a:p>
          <a:p>
            <a:r>
              <a:rPr lang="fr-BE" dirty="0" smtClean="0"/>
              <a:t>-</a:t>
            </a:r>
            <a:r>
              <a:rPr lang="fr-BE" sz="2400" b="1" dirty="0" smtClean="0"/>
              <a:t>N</a:t>
            </a:r>
            <a:r>
              <a:rPr lang="fr-BE" dirty="0" smtClean="0"/>
              <a:t> : Au niveau national (1) : leur satisfaction, etc.</a:t>
            </a:r>
          </a:p>
          <a:p>
            <a:r>
              <a:rPr lang="fr-BE" dirty="0" smtClean="0"/>
              <a:t>          (1) En Belgique, les services de santé de l’armée </a:t>
            </a:r>
          </a:p>
          <a:p>
            <a:r>
              <a:rPr lang="fr-BE" dirty="0" smtClean="0"/>
              <a:t>          ont dû intervenir dans des maisons de repos &amp; soins.  </a:t>
            </a:r>
          </a:p>
          <a:p>
            <a:r>
              <a:rPr lang="fr-BE" dirty="0" smtClean="0"/>
              <a:t>                   </a:t>
            </a:r>
            <a:endParaRPr lang="fr-BE" dirty="0"/>
          </a:p>
        </p:txBody>
      </p:sp>
      <p:sp>
        <p:nvSpPr>
          <p:cNvPr id="31" name="ZoneTexte 30"/>
          <p:cNvSpPr txBox="1"/>
          <p:nvPr/>
        </p:nvSpPr>
        <p:spPr>
          <a:xfrm>
            <a:off x="2129106" y="3924636"/>
            <a:ext cx="25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Entourage des soignants </a:t>
            </a: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1208421" y="4327072"/>
            <a:ext cx="4197297" cy="1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èche courbée vers la gauche 34"/>
          <p:cNvSpPr/>
          <p:nvPr/>
        </p:nvSpPr>
        <p:spPr>
          <a:xfrm>
            <a:off x="4547095" y="2644377"/>
            <a:ext cx="875935" cy="1003542"/>
          </a:xfrm>
          <a:prstGeom prst="curved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4376" y="146886"/>
            <a:ext cx="6295247" cy="203132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rgbClr val="0000CC"/>
                </a:solidFill>
              </a:rPr>
              <a:t>Cas 3</a:t>
            </a:r>
            <a:r>
              <a:rPr lang="fr-BE" dirty="0" smtClean="0"/>
              <a:t> </a:t>
            </a:r>
            <a:r>
              <a:rPr lang="fr-BE" dirty="0"/>
              <a:t>: </a:t>
            </a:r>
            <a:r>
              <a:rPr lang="fr-BE" dirty="0" smtClean="0"/>
              <a:t>Lors </a:t>
            </a:r>
            <a:r>
              <a:rPr lang="fr-BE" dirty="0"/>
              <a:t>de la phase aiguë du COVID, </a:t>
            </a:r>
          </a:p>
          <a:p>
            <a:r>
              <a:rPr lang="fr-BE" dirty="0"/>
              <a:t>         une unité de soins doit adapter ses conduites </a:t>
            </a:r>
          </a:p>
          <a:p>
            <a:r>
              <a:rPr lang="fr-BE" dirty="0"/>
              <a:t>         aux contraintes nouvelles. </a:t>
            </a:r>
          </a:p>
          <a:p>
            <a:r>
              <a:rPr lang="fr-BE" dirty="0"/>
              <a:t>         Les acteurs sont aux niveaux </a:t>
            </a:r>
            <a:r>
              <a:rPr lang="fr-BE" b="1" dirty="0"/>
              <a:t>L</a:t>
            </a:r>
            <a:r>
              <a:rPr lang="fr-BE" dirty="0"/>
              <a:t> (Institution Locale</a:t>
            </a:r>
            <a:r>
              <a:rPr lang="fr-BE" dirty="0" smtClean="0"/>
              <a:t>) et</a:t>
            </a:r>
            <a:endParaRPr lang="fr-BE" dirty="0"/>
          </a:p>
          <a:p>
            <a:r>
              <a:rPr lang="fr-BE" dirty="0"/>
              <a:t>                                                            </a:t>
            </a:r>
            <a:r>
              <a:rPr lang="fr-BE" b="1" dirty="0"/>
              <a:t>S</a:t>
            </a:r>
            <a:r>
              <a:rPr lang="fr-BE" dirty="0"/>
              <a:t> (Soignants).</a:t>
            </a:r>
          </a:p>
          <a:p>
            <a:r>
              <a:rPr lang="fr-BE" dirty="0"/>
              <a:t>         Ils imaginent des solutions matérielles, des pratiques</a:t>
            </a:r>
          </a:p>
          <a:p>
            <a:r>
              <a:rPr lang="fr-BE" dirty="0"/>
              <a:t>         </a:t>
            </a:r>
            <a:r>
              <a:rPr lang="fr-BE" dirty="0" smtClean="0"/>
              <a:t>nouvelles </a:t>
            </a:r>
            <a:r>
              <a:rPr lang="fr-BE" dirty="0"/>
              <a:t>et </a:t>
            </a:r>
            <a:r>
              <a:rPr lang="fr-BE" b="1" dirty="0">
                <a:solidFill>
                  <a:srgbClr val="0000CC"/>
                </a:solidFill>
              </a:rPr>
              <a:t>s’y forment </a:t>
            </a:r>
            <a:r>
              <a:rPr lang="fr-BE" b="1" dirty="0" smtClean="0">
                <a:solidFill>
                  <a:srgbClr val="0000CC"/>
                </a:solidFill>
              </a:rPr>
              <a:t>en interne </a:t>
            </a:r>
            <a:r>
              <a:rPr lang="fr-BE" b="1" dirty="0" smtClean="0"/>
              <a:t>(ex : </a:t>
            </a:r>
            <a:r>
              <a:rPr lang="fr-BE" b="1" dirty="0" smtClean="0"/>
              <a:t>Coraline  </a:t>
            </a:r>
            <a:r>
              <a:rPr lang="fr-BE" b="1" dirty="0" smtClean="0"/>
              <a:t>Malta)</a:t>
            </a:r>
            <a:r>
              <a:rPr lang="fr-BE" dirty="0" smtClean="0"/>
              <a:t>. </a:t>
            </a: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1975209" y="2481716"/>
            <a:ext cx="33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dirty="0"/>
              <a:t>L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15963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Leclercq, (2020) Le modèle 5 sur 5 des Evaluations d'interventions éducatives 05 Leur point d'aplication et leurs évaluations à 360° DSSP Université de Liège       LEPS Université Paris 13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408-C965-4E96-8698-96053779857C}" type="slidenum">
              <a:rPr lang="fr-BE" smtClean="0"/>
              <a:t>9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264401" y="5445712"/>
            <a:ext cx="1002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b="1" dirty="0" err="1" smtClean="0"/>
              <a:t>Bracken</a:t>
            </a:r>
            <a:r>
              <a:rPr lang="fr-BE" sz="1600" b="1" dirty="0"/>
              <a:t>, D.W., </a:t>
            </a:r>
            <a:r>
              <a:rPr lang="fr-BE" sz="1600" b="1" dirty="0" err="1"/>
              <a:t>Timmreck</a:t>
            </a:r>
            <a:r>
              <a:rPr lang="fr-BE" sz="1600" b="1" dirty="0"/>
              <a:t>, C.W., </a:t>
            </a:r>
            <a:r>
              <a:rPr lang="fr-BE" sz="1600" b="1" dirty="0" err="1"/>
              <a:t>Fleenor</a:t>
            </a:r>
            <a:r>
              <a:rPr lang="fr-BE" sz="1600" b="1" dirty="0"/>
              <a:t>, J.W., &amp; </a:t>
            </a:r>
            <a:r>
              <a:rPr lang="fr-BE" sz="1600" b="1" dirty="0" err="1"/>
              <a:t>Summers</a:t>
            </a:r>
            <a:r>
              <a:rPr lang="fr-BE" sz="1600" b="1" dirty="0"/>
              <a:t>, L. (</a:t>
            </a:r>
            <a:r>
              <a:rPr lang="fr-BE" sz="1600" b="1" dirty="0" smtClean="0"/>
              <a:t>2001). </a:t>
            </a:r>
          </a:p>
          <a:p>
            <a:r>
              <a:rPr lang="fr-BE" sz="1600" b="1" dirty="0" smtClean="0"/>
              <a:t>360 </a:t>
            </a:r>
            <a:r>
              <a:rPr lang="fr-BE" sz="1600" b="1" dirty="0" err="1"/>
              <a:t>degree</a:t>
            </a:r>
            <a:r>
              <a:rPr lang="fr-BE" sz="1600" b="1" dirty="0"/>
              <a:t> feedback </a:t>
            </a:r>
            <a:r>
              <a:rPr lang="fr-BE" sz="1600" b="1" dirty="0" err="1"/>
              <a:t>from</a:t>
            </a:r>
            <a:r>
              <a:rPr lang="fr-BE" sz="1600" b="1" dirty="0"/>
              <a:t> </a:t>
            </a:r>
            <a:r>
              <a:rPr lang="fr-BE" sz="1600" b="1" dirty="0" err="1"/>
              <a:t>another</a:t>
            </a:r>
            <a:r>
              <a:rPr lang="fr-BE" sz="1600" b="1" dirty="0"/>
              <a:t> </a:t>
            </a:r>
            <a:r>
              <a:rPr lang="fr-BE" sz="1600" b="1" dirty="0" err="1"/>
              <a:t>angle.</a:t>
            </a:r>
            <a:r>
              <a:rPr lang="fr-BE" sz="1600" b="1" i="1" dirty="0" err="1"/>
              <a:t>Human</a:t>
            </a:r>
            <a:r>
              <a:rPr lang="fr-BE" sz="1600" b="1" i="1" dirty="0"/>
              <a:t> Resource Management</a:t>
            </a:r>
            <a:r>
              <a:rPr lang="fr-BE" sz="1600" b="1" dirty="0"/>
              <a:t>, 40 (1), 3–20.</a:t>
            </a:r>
          </a:p>
        </p:txBody>
      </p:sp>
      <p:sp>
        <p:nvSpPr>
          <p:cNvPr id="6" name="Ellipse 5"/>
          <p:cNvSpPr/>
          <p:nvPr/>
        </p:nvSpPr>
        <p:spPr>
          <a:xfrm>
            <a:off x="4783015" y="2348209"/>
            <a:ext cx="1756647" cy="16983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3613611" y="111644"/>
            <a:ext cx="4462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3200" b="1" dirty="0" smtClean="0"/>
              <a:t>Evaluations à 360 degrés </a:t>
            </a:r>
            <a:endParaRPr lang="fr-BE" sz="3200" dirty="0"/>
          </a:p>
        </p:txBody>
      </p:sp>
      <p:sp>
        <p:nvSpPr>
          <p:cNvPr id="7" name="Flèche droite 6"/>
          <p:cNvSpPr/>
          <p:nvPr/>
        </p:nvSpPr>
        <p:spPr>
          <a:xfrm>
            <a:off x="4843653" y="2998024"/>
            <a:ext cx="641839" cy="342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èche droite 7"/>
          <p:cNvSpPr/>
          <p:nvPr/>
        </p:nvSpPr>
        <p:spPr>
          <a:xfrm rot="16200000">
            <a:off x="5057600" y="4280420"/>
            <a:ext cx="641839" cy="342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 droite 8"/>
          <p:cNvSpPr/>
          <p:nvPr/>
        </p:nvSpPr>
        <p:spPr>
          <a:xfrm rot="10800000">
            <a:off x="6590011" y="2959726"/>
            <a:ext cx="641839" cy="342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 rot="5400000">
            <a:off x="5523720" y="4334258"/>
            <a:ext cx="641839" cy="342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 rot="5400000">
            <a:off x="5391486" y="1839282"/>
            <a:ext cx="539703" cy="342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4793304" y="3163597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auto</a:t>
            </a:r>
            <a:endParaRPr lang="fr-BE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709368" y="3131176"/>
            <a:ext cx="40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co</a:t>
            </a:r>
            <a:endParaRPr lang="fr-BE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411248" y="141185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b="1" dirty="0" smtClean="0"/>
              <a:t>Sup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026348" y="4347340"/>
            <a:ext cx="125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FF0000"/>
                </a:solidFill>
              </a:rPr>
              <a:t>Remontante</a:t>
            </a:r>
          </a:p>
          <a:p>
            <a:pPr algn="ctr"/>
            <a:r>
              <a:rPr lang="fr-BE" sz="1600" b="1" dirty="0">
                <a:solidFill>
                  <a:srgbClr val="FF0000"/>
                </a:solidFill>
              </a:rPr>
              <a:t>v</a:t>
            </a:r>
            <a:r>
              <a:rPr lang="fr-BE" sz="1600" b="1" dirty="0" smtClean="0">
                <a:solidFill>
                  <a:srgbClr val="FF0000"/>
                </a:solidFill>
              </a:rPr>
              <a:t>ers l’amont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313" y="4835267"/>
            <a:ext cx="54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b="1" dirty="0" err="1"/>
              <a:t>Sub</a:t>
            </a:r>
            <a:endParaRPr lang="fr-BE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951781" y="4320174"/>
            <a:ext cx="128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FF0000"/>
                </a:solidFill>
              </a:rPr>
              <a:t>Descendante</a:t>
            </a:r>
          </a:p>
          <a:p>
            <a:pPr algn="ctr"/>
            <a:r>
              <a:rPr lang="fr-BE" sz="1600" b="1" dirty="0">
                <a:solidFill>
                  <a:srgbClr val="FF0000"/>
                </a:solidFill>
              </a:rPr>
              <a:t>v</a:t>
            </a:r>
            <a:r>
              <a:rPr lang="fr-BE" sz="1600" b="1" dirty="0" smtClean="0">
                <a:solidFill>
                  <a:srgbClr val="FF0000"/>
                </a:solidFill>
              </a:rPr>
              <a:t>ers l’aval</a:t>
            </a:r>
            <a:endParaRPr lang="fr-BE" sz="16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6873" y="606024"/>
            <a:ext cx="941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En </a:t>
            </a:r>
            <a:r>
              <a:rPr lang="fr-BE" b="1" dirty="0" smtClean="0">
                <a:solidFill>
                  <a:srgbClr val="FF0000"/>
                </a:solidFill>
              </a:rPr>
              <a:t>rouge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smtClean="0"/>
              <a:t>: la personne ou l’équipe faisant l’objet d’une évaluation suite à une formation reçue. 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589085" y="1107831"/>
            <a:ext cx="319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Les flèches précisent qui évalue.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3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1691</Words>
  <Application>Microsoft Office PowerPoint</Application>
  <PresentationFormat>Grand écran</PresentationFormat>
  <Paragraphs>290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17</cp:revision>
  <dcterms:created xsi:type="dcterms:W3CDTF">2020-05-25T15:27:06Z</dcterms:created>
  <dcterms:modified xsi:type="dcterms:W3CDTF">2020-05-27T19:26:58Z</dcterms:modified>
</cp:coreProperties>
</file>