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8" r:id="rId2"/>
    <p:sldId id="351" r:id="rId3"/>
    <p:sldId id="378" r:id="rId4"/>
    <p:sldId id="291" r:id="rId5"/>
    <p:sldId id="354" r:id="rId6"/>
    <p:sldId id="292" r:id="rId7"/>
    <p:sldId id="355" r:id="rId8"/>
    <p:sldId id="289" r:id="rId9"/>
    <p:sldId id="377" r:id="rId10"/>
    <p:sldId id="352" r:id="rId11"/>
    <p:sldId id="353" r:id="rId12"/>
    <p:sldId id="361" r:id="rId13"/>
    <p:sldId id="280" r:id="rId14"/>
    <p:sldId id="358" r:id="rId15"/>
    <p:sldId id="283" r:id="rId16"/>
    <p:sldId id="360" r:id="rId17"/>
    <p:sldId id="263" r:id="rId18"/>
    <p:sldId id="362" r:id="rId19"/>
    <p:sldId id="264" r:id="rId20"/>
    <p:sldId id="363" r:id="rId21"/>
    <p:sldId id="265" r:id="rId22"/>
    <p:sldId id="365" r:id="rId23"/>
    <p:sldId id="364" r:id="rId24"/>
    <p:sldId id="366" r:id="rId25"/>
  </p:sldIdLst>
  <p:sldSz cx="12192000" cy="6858000"/>
  <p:notesSz cx="6888163" cy="100203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 snapToGrid="0">
      <p:cViewPr varScale="1">
        <p:scale>
          <a:sx n="87" d="100"/>
          <a:sy n="87" d="100"/>
        </p:scale>
        <p:origin x="341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45EA9B55-DC9A-4101-9DF3-7A653F754A5D}" type="datetimeFigureOut">
              <a:rPr lang="fr-BE" smtClean="0"/>
              <a:t>26-05-20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22BA4E57-A631-43C2-8B13-69FA7C55DFF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87727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BE" smtClean="0"/>
              <a:t>D. Leclercq, (2017) Evaluation de l' ETP et en ETP. Modèle 4 x 4. Certificat ETP à Liège</a:t>
            </a:r>
            <a:endParaRPr lang="es-E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791239-02FA-4C9C-B5F0-1FA75E633A6D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9965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067FF-C82C-41B3-B04F-DE3FF30BAF5E}" type="slidenum">
              <a:rPr lang="fr-BE" smtClean="0"/>
              <a:t>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(2019) Techniques d'évaluation en ETP Certifcat ETP ULiège.  Inspiré de D. Leclercq (2016) Pratiques d'évaluation en ETP                                                                                          5° Journée d' Education Thérapeutique Diabète.  Société francophone du diabète. Institut Pasteur Paris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46247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Choix </a:t>
            </a:r>
            <a:r>
              <a:rPr lang="fr-FR" dirty="0" err="1"/>
              <a:t>methodo</a:t>
            </a:r>
            <a:r>
              <a:rPr lang="fr-FR" dirty="0"/>
              <a:t> : public, outils de recherche, outils d analyse, réalisme, outils testes sur forme et fond, </a:t>
            </a:r>
          </a:p>
          <a:p>
            <a:r>
              <a:rPr lang="fr-FR" dirty="0"/>
              <a:t>méthode et </a:t>
            </a:r>
            <a:r>
              <a:rPr lang="fr-FR" b="1" dirty="0"/>
              <a:t>limites de l étude : préciser pas sur 50 questions car cadre du séjour</a:t>
            </a:r>
          </a:p>
          <a:p>
            <a:r>
              <a:rPr lang="fr-FR" dirty="0"/>
              <a:t>Outils de recherche et analyse de qualité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75E49-4CFD-4D01-868D-3AB0BA47C67E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761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83078">
              <a:defRPr/>
            </a:pPr>
            <a:r>
              <a:rPr lang="fr-FR" dirty="0">
                <a:solidFill>
                  <a:srgbClr val="222222"/>
                </a:solidFill>
                <a:ea typeface="Times New Roman" panose="02020603050405020304" pitchFamily="18" charset="0"/>
              </a:rPr>
              <a:t>L'imprudence est calculée sur beaucoup moins de réponses erronées que la Confiance, calculée, elle, sur les réponses correctes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F3362-FF75-8844-A19B-C51A9BE90B8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1965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300" dirty="0"/>
              <a:t>Les performances à ce test de connaissances sont élevées dès le prétest. On peut donc s’attendre à un effet « plafond » : le gain possible (GP) quand on atteint déjà 89,7 % n’est que de 11,3%. </a:t>
            </a:r>
          </a:p>
          <a:p>
            <a:r>
              <a:rPr lang="fr-FR" sz="1300" b="1" dirty="0"/>
              <a:t>GAIN RELATIF </a:t>
            </a:r>
          </a:p>
          <a:p>
            <a:r>
              <a:rPr lang="fr-FR" sz="1300" dirty="0"/>
              <a:t>Dans la présente étude, bien qu’ils soient positifs, les gains d’apprentissage entre pré- et le post-test peuvent être considérés comme faibles (</a:t>
            </a:r>
            <a:r>
              <a:rPr lang="fr-FR" sz="1300" b="1" dirty="0"/>
              <a:t>12,9 % de gain relatif seulement</a:t>
            </a:r>
            <a:r>
              <a:rPr lang="fr-FR" sz="1300" dirty="0"/>
              <a:t>). En effet, la littérature sur l’évaluation des acquis de formation considère qu’il existe un </a:t>
            </a:r>
            <a:r>
              <a:rPr lang="fr-FR" sz="1300" b="1" dirty="0"/>
              <a:t>effet positif d’apprentissage </a:t>
            </a:r>
            <a:r>
              <a:rPr lang="fr-FR" sz="1300" dirty="0"/>
              <a:t>lorsque le gain relatif est supérieur </a:t>
            </a:r>
            <a:r>
              <a:rPr lang="fr-FR" sz="1300" b="1" dirty="0"/>
              <a:t>à 30 ou 40 % </a:t>
            </a:r>
            <a:r>
              <a:rPr lang="fr-FR" sz="1300" dirty="0"/>
              <a:t>[15, 16]. C’est ce que nous pouvons observer lors de l’analyse par thème, nous pouvons noter un effet positif pour les thèmes Diabète et Surveillance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75E49-4CFD-4D01-868D-3AB0BA47C67E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1030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84071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4572" indent="-301759" defTabSz="984071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7037" indent="-241408" defTabSz="984071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89850" indent="-241408" defTabSz="984071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72664" indent="-241408" defTabSz="984071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55480" indent="-241408" defTabSz="98407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38292" indent="-241408" defTabSz="98407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21109" indent="-241408" defTabSz="98407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103923" indent="-241408" defTabSz="98407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267009F-1561-49F8-ABB7-0B8AEC1047E6}" type="slidenum">
              <a:rPr lang="fr-FR" sz="1300">
                <a:latin typeface="Arial" charset="0"/>
              </a:rPr>
              <a:pPr eaLnBrk="1" hangingPunct="1"/>
              <a:t>17</a:t>
            </a:fld>
            <a:endParaRPr lang="fr-FR" sz="1300">
              <a:latin typeface="Arial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smtClean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BE" smtClean="0"/>
              <a:t>D. Leclercq, (2017) Evaluation de l' ETP et en ETP. Modèle 4 x 4. Certificat ETP à Liège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7224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84071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4572" indent="-301759" defTabSz="984071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7037" indent="-241408" defTabSz="984071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89850" indent="-241408" defTabSz="984071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72664" indent="-241408" defTabSz="984071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55480" indent="-241408" defTabSz="98407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38292" indent="-241408" defTabSz="98407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21109" indent="-241408" defTabSz="98407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103923" indent="-241408" defTabSz="98407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525C281-D6E6-4E91-A41C-725538CBF76C}" type="slidenum">
              <a:rPr lang="fr-FR" sz="1300">
                <a:latin typeface="Arial" charset="0"/>
              </a:rPr>
              <a:pPr eaLnBrk="1" hangingPunct="1"/>
              <a:t>19</a:t>
            </a:fld>
            <a:endParaRPr lang="fr-FR" sz="1300">
              <a:latin typeface="Arial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smtClean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BE" smtClean="0"/>
              <a:t>D. Leclercq, (2017) Evaluation de l' ETP et en ETP. Modèle 4 x 4. Certificat ETP à Liège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5947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84071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4572" indent="-301759" defTabSz="984071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7037" indent="-241408" defTabSz="984071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89850" indent="-241408" defTabSz="984071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72664" indent="-241408" defTabSz="984071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55480" indent="-241408" defTabSz="98407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38292" indent="-241408" defTabSz="98407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21109" indent="-241408" defTabSz="98407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103923" indent="-241408" defTabSz="98407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D3342B1-C5B9-4AE4-BDE6-311AF7EB3A3E}" type="slidenum">
              <a:rPr lang="fr-FR" sz="1300">
                <a:latin typeface="Arial" charset="0"/>
              </a:rPr>
              <a:pPr eaLnBrk="1" hangingPunct="1"/>
              <a:t>21</a:t>
            </a:fld>
            <a:endParaRPr lang="fr-FR" sz="1300">
              <a:latin typeface="Arial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smtClean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BE" smtClean="0"/>
              <a:t>D. Leclercq, (2017) Evaluation de l' ETP et en ETP. Modèle 4 x 4. Certificat ETP à Liège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0986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84071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4572" indent="-301759" defTabSz="984071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7037" indent="-241408" defTabSz="984071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89850" indent="-241408" defTabSz="984071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72664" indent="-241408" defTabSz="984071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55480" indent="-241408" defTabSz="98407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38292" indent="-241408" defTabSz="98407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21109" indent="-241408" defTabSz="98407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103923" indent="-241408" defTabSz="98407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D3342B1-C5B9-4AE4-BDE6-311AF7EB3A3E}" type="slidenum">
              <a:rPr lang="fr-FR" sz="1300">
                <a:latin typeface="Arial" charset="0"/>
              </a:rPr>
              <a:pPr eaLnBrk="1" hangingPunct="1"/>
              <a:t>23</a:t>
            </a:fld>
            <a:endParaRPr lang="fr-FR" sz="1300">
              <a:latin typeface="Arial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smtClean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BE" smtClean="0"/>
              <a:t>D. Leclercq, (2017) Evaluation de l' ETP et en ETP. Modèle 4 x 4. Certificat ETP à Liège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8170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8808E1-13AB-4883-A868-6A7D38C951A2}" type="datetime1">
              <a:rPr lang="fr-BE" smtClean="0"/>
              <a:t>26-05-20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Leclercq, (2020) Le modèle 5 sur 5 des Evaluations d'interventions éducatives   03 Exemples de mesures d'impact au niveau patients DSSP Université de Liège          LEPS Université Paris 13 Sorbonne Paris Cité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27428-491F-4294-AD4C-B417B8E58CF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27815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A91BD5-C099-47BB-9201-8E87F50C5808}" type="datetime1">
              <a:rPr lang="fr-BE" smtClean="0"/>
              <a:t>26-05-20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Leclercq, (2020) Le modèle 5 sur 5 des Evaluations d'interventions éducatives   03 Exemples de mesures d'impact au niveau patients DSSP Université de Liège          LEPS Université Paris 13 Sorbonne Paris Cité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27428-491F-4294-AD4C-B417B8E58CF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66026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11C922-1527-4755-9BB8-124EE620C90B}" type="datetime1">
              <a:rPr lang="fr-BE" smtClean="0"/>
              <a:t>26-05-20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Leclercq, (2020) Le modèle 5 sur 5 des Evaluations d'interventions éducatives   03 Exemples de mesures d'impact au niveau patients DSSP Université de Liège          LEPS Université Paris 13 Sorbonne Paris Cité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27428-491F-4294-AD4C-B417B8E58CF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1051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 ro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623392" y="188640"/>
            <a:ext cx="9998901" cy="634082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89804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 mauv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392" y="188640"/>
            <a:ext cx="9998901" cy="634082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24239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 ACCUEI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1424" y="1886968"/>
            <a:ext cx="10363200" cy="1470025"/>
          </a:xfrm>
        </p:spPr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71531" y="3429000"/>
            <a:ext cx="8534400" cy="13430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719668" y="6021388"/>
            <a:ext cx="2783417" cy="431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62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6D0348-5D2C-4B51-8050-367366549043}" type="datetime1">
              <a:rPr lang="fr-BE" smtClean="0"/>
              <a:t>26-05-20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Leclercq, (2020) Le modèle 5 sur 5 des Evaluations d'interventions éducatives   03 Exemples de mesures d'impact au niveau patients DSSP Université de Liège          LEPS Université Paris 13 Sorbonne Paris Cité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27428-491F-4294-AD4C-B417B8E58CF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82771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78CA92-AAFA-4B6B-98E3-4194BA6AE863}" type="datetime1">
              <a:rPr lang="fr-BE" smtClean="0"/>
              <a:t>26-05-20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Leclercq, (2020) Le modèle 5 sur 5 des Evaluations d'interventions éducatives   03 Exemples de mesures d'impact au niveau patients DSSP Université de Liège          LEPS Université Paris 13 Sorbonne Paris Cité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27428-491F-4294-AD4C-B417B8E58CF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52981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8D5CF7-D35D-489D-9A99-9B5F56B31D28}" type="datetime1">
              <a:rPr lang="fr-BE" smtClean="0"/>
              <a:t>26-05-20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Leclercq, (2020) Le modèle 5 sur 5 des Evaluations d'interventions éducatives   03 Exemples de mesures d'impact au niveau patients DSSP Université de Liège          LEPS Université Paris 13 Sorbonne Paris Cité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27428-491F-4294-AD4C-B417B8E58CF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18761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6075AE-D8E6-4A18-9C5F-CD08CC525A69}" type="datetime1">
              <a:rPr lang="fr-BE" smtClean="0"/>
              <a:t>26-05-20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Leclercq, (2020) Le modèle 5 sur 5 des Evaluations d'interventions éducatives   03 Exemples de mesures d'impact au niveau patients DSSP Université de Liège          LEPS Université Paris 13 Sorbonne Paris Cité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27428-491F-4294-AD4C-B417B8E58CF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53239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9E29C2-7994-4839-BE09-B33E98C0A200}" type="datetime1">
              <a:rPr lang="fr-BE" smtClean="0"/>
              <a:t>26-05-20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Leclercq, (2020) Le modèle 5 sur 5 des Evaluations d'interventions éducatives   03 Exemples de mesures d'impact au niveau patients DSSP Université de Liège          LEPS Université Paris 13 Sorbonne Paris Cité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27428-491F-4294-AD4C-B417B8E58CF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62731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8DC681-8492-4738-BB94-211B316CC260}" type="datetime1">
              <a:rPr lang="fr-BE" smtClean="0"/>
              <a:t>26-05-20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Leclercq, (2020) Le modèle 5 sur 5 des Evaluations d'interventions éducatives   03 Exemples de mesures d'impact au niveau patients DSSP Université de Liège          LEPS Université Paris 13 Sorbonne Paris Cité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27428-491F-4294-AD4C-B417B8E58CF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83653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E8AAFE-C414-4F91-99E7-5F425BD6E533}" type="datetime1">
              <a:rPr lang="fr-BE" smtClean="0"/>
              <a:t>26-05-20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Leclercq, (2020) Le modèle 5 sur 5 des Evaluations d'interventions éducatives   03 Exemples de mesures d'impact au niveau patients DSSP Université de Liège          LEPS Université Paris 13 Sorbonne Paris Cité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27428-491F-4294-AD4C-B417B8E58CF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0875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C14A35-0B14-45F5-988D-6F4BD3D5BC84}" type="datetime1">
              <a:rPr lang="fr-BE" smtClean="0"/>
              <a:t>26-05-20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Leclercq, (2020) Le modèle 5 sur 5 des Evaluations d'interventions éducatives   03 Exemples de mesures d'impact au niveau patients DSSP Université de Liège          LEPS Université Paris 13 Sorbonne Paris Cité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27428-491F-4294-AD4C-B417B8E58CF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14417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793965" y="6423206"/>
            <a:ext cx="81512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D. Leclercq, (2020) Le modèle 5 sur 5 des Evaluations d'interventions éducatives   03 Exemples de mesures d'impact au niveau patients DSSP Université de Liège          LEPS Université Paris 13 Sorbonne Paris Cité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451770" y="6356349"/>
            <a:ext cx="7206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8AA27428-491F-4294-AD4C-B417B8E58CFE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48838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mailto:d.leclercq@ulg.ac.be" TargetMode="External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wmf"/><Relationship Id="rId5" Type="http://schemas.openxmlformats.org/officeDocument/2006/relationships/image" Target="../media/image26.e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0.emf"/><Relationship Id="rId11" Type="http://schemas.openxmlformats.org/officeDocument/2006/relationships/image" Target="../media/image11.jpg"/><Relationship Id="rId5" Type="http://schemas.openxmlformats.org/officeDocument/2006/relationships/image" Target="../media/image29.emf"/><Relationship Id="rId10" Type="http://schemas.openxmlformats.org/officeDocument/2006/relationships/image" Target="../media/image33.jpeg"/><Relationship Id="rId4" Type="http://schemas.openxmlformats.org/officeDocument/2006/relationships/oleObject" Target="../embeddings/oleObject2.bin"/><Relationship Id="rId9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Leclercq, (2020) Le modèle 5 sur 5 des Evaluations d'interventions éducatives   03 Exemples de mesures d'impact au niveau patients DSSP Université de Liège          LEPS Université Paris 13 Sorbonne Paris Cité</a:t>
            </a:r>
            <a:endParaRPr lang="es-E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CD7D4-54A9-47AB-9193-76374E729F24}" type="slidenum">
              <a:rPr lang="es-ES" smtClean="0"/>
              <a:t>1</a:t>
            </a:fld>
            <a:endParaRPr lang="es-ES" dirty="0"/>
          </a:p>
        </p:txBody>
      </p:sp>
      <p:sp>
        <p:nvSpPr>
          <p:cNvPr id="4" name="ZoneTexte 3"/>
          <p:cNvSpPr txBox="1"/>
          <p:nvPr/>
        </p:nvSpPr>
        <p:spPr>
          <a:xfrm>
            <a:off x="5186718" y="4434037"/>
            <a:ext cx="24482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dirty="0"/>
              <a:t>D. Leclercq</a:t>
            </a:r>
            <a:r>
              <a:rPr lang="fr-BE" dirty="0"/>
              <a:t> </a:t>
            </a:r>
            <a:r>
              <a:rPr lang="fr-BE" b="1" dirty="0"/>
              <a:t> </a:t>
            </a:r>
            <a:r>
              <a:rPr lang="fr-BE" b="1" dirty="0" smtClean="0"/>
              <a:t>2020</a:t>
            </a:r>
            <a:endParaRPr lang="fr-BE" b="1" dirty="0"/>
          </a:p>
          <a:p>
            <a:pPr algn="ctr"/>
            <a:r>
              <a:rPr lang="fr-BE" sz="1600" b="1" dirty="0">
                <a:solidFill>
                  <a:srgbClr val="0000CC"/>
                </a:solidFill>
                <a:hlinkClick r:id="rId3"/>
              </a:rPr>
              <a:t>d.leclercq@ulg.ac.be</a:t>
            </a:r>
            <a:endParaRPr lang="fr-BE" sz="1600" b="1" dirty="0">
              <a:solidFill>
                <a:srgbClr val="0000CC"/>
              </a:solidFill>
            </a:endParaRPr>
          </a:p>
          <a:p>
            <a:pPr algn="ctr"/>
            <a:r>
              <a:rPr lang="fr-FR" sz="1600" b="1" dirty="0">
                <a:solidFill>
                  <a:srgbClr val="0000CC"/>
                </a:solidFill>
              </a:rPr>
              <a:t>http://orbi.uliege.be</a:t>
            </a:r>
            <a:endParaRPr lang="fr-BE" sz="1600" b="1" dirty="0">
              <a:solidFill>
                <a:srgbClr val="0000CC"/>
              </a:solidFill>
            </a:endParaRPr>
          </a:p>
          <a:p>
            <a:pPr algn="ctr"/>
            <a:endParaRPr lang="fr-BE" sz="1600" b="1" dirty="0">
              <a:solidFill>
                <a:srgbClr val="0000CC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73" y="91852"/>
            <a:ext cx="1368152" cy="1368152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4038600" y="1892288"/>
            <a:ext cx="4917348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Un </a:t>
            </a:r>
            <a:r>
              <a:rPr lang="es-ES" sz="2800" b="1" dirty="0" err="1" smtClean="0"/>
              <a:t>modèle</a:t>
            </a:r>
            <a:r>
              <a:rPr lang="es-ES" sz="2800" b="1" dirty="0" smtClean="0"/>
              <a:t> 5 sur 5 </a:t>
            </a:r>
          </a:p>
          <a:p>
            <a:pPr algn="ctr"/>
            <a:r>
              <a:rPr lang="es-ES" sz="2800" b="1" dirty="0" err="1" smtClean="0"/>
              <a:t>pour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classer</a:t>
            </a:r>
            <a:r>
              <a:rPr lang="es-ES" sz="2800" b="1" dirty="0" smtClean="0"/>
              <a:t> les </a:t>
            </a:r>
            <a:r>
              <a:rPr lang="es-ES" sz="2800" b="1" dirty="0" err="1" smtClean="0"/>
              <a:t>évaluations</a:t>
            </a:r>
            <a:endParaRPr lang="es-ES" sz="2800" b="1" dirty="0" smtClean="0"/>
          </a:p>
          <a:p>
            <a:pPr algn="ctr"/>
            <a:r>
              <a:rPr lang="es-ES" sz="2800" b="1" dirty="0" err="1"/>
              <a:t>d</a:t>
            </a:r>
            <a:r>
              <a:rPr lang="es-ES" sz="2800" b="1" dirty="0" err="1" smtClean="0"/>
              <a:t>’interventions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éducatives</a:t>
            </a:r>
            <a:r>
              <a:rPr lang="es-ES" sz="2800" b="1" dirty="0" smtClean="0"/>
              <a:t> </a:t>
            </a:r>
            <a:endParaRPr lang="es-ES" sz="2800" b="1" dirty="0"/>
          </a:p>
        </p:txBody>
      </p:sp>
      <p:pic>
        <p:nvPicPr>
          <p:cNvPr id="21" name="Imag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835" y="504960"/>
            <a:ext cx="1527175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ag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1" y="116632"/>
            <a:ext cx="1776820" cy="47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2" t="24150" r="59838" b="37799"/>
          <a:stretch/>
        </p:blipFill>
        <p:spPr>
          <a:xfrm>
            <a:off x="407570" y="3277283"/>
            <a:ext cx="2189111" cy="2833289"/>
          </a:xfrm>
          <a:prstGeom prst="rect">
            <a:avLst/>
          </a:prstGeom>
        </p:spPr>
      </p:pic>
      <p:pic>
        <p:nvPicPr>
          <p:cNvPr id="13" name="Image 12"/>
          <p:cNvPicPr/>
          <p:nvPr/>
        </p:nvPicPr>
        <p:blipFill rotWithShape="1">
          <a:blip r:embed="rId8"/>
          <a:srcRect l="41278" t="22743" r="44384" b="68500"/>
          <a:stretch/>
        </p:blipFill>
        <p:spPr>
          <a:xfrm>
            <a:off x="9947550" y="935682"/>
            <a:ext cx="1896157" cy="600698"/>
          </a:xfrm>
          <a:prstGeom prst="rect">
            <a:avLst/>
          </a:prstGeom>
        </p:spPr>
      </p:pic>
      <p:pic>
        <p:nvPicPr>
          <p:cNvPr id="18" name="Image 17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445" y="96647"/>
            <a:ext cx="2028262" cy="953063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2111559" y="1067431"/>
            <a:ext cx="7005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EA 3412</a:t>
            </a:r>
            <a:endParaRPr lang="fr-BE" sz="12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3789032" y="3549321"/>
            <a:ext cx="5416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/>
              <a:t>03. Exemples de Mesures d’impacts au </a:t>
            </a:r>
            <a:r>
              <a:rPr lang="fr-BE" b="1" dirty="0"/>
              <a:t>n</a:t>
            </a:r>
            <a:r>
              <a:rPr lang="fr-BE" b="1" dirty="0" smtClean="0"/>
              <a:t>iveau Patients </a:t>
            </a:r>
            <a:endParaRPr lang="fr-BE" b="1" dirty="0"/>
          </a:p>
        </p:txBody>
      </p:sp>
    </p:spTree>
    <p:extLst>
      <p:ext uri="{BB962C8B-B14F-4D97-AF65-F5344CB8AC3E}">
        <p14:creationId xmlns:p14="http://schemas.microsoft.com/office/powerpoint/2010/main" val="255020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B25788C7-A3E3-423A-96C6-E5AA3C90326F}"/>
              </a:ext>
            </a:extLst>
          </p:cNvPr>
          <p:cNvSpPr txBox="1">
            <a:spLocks/>
          </p:cNvSpPr>
          <p:nvPr/>
        </p:nvSpPr>
        <p:spPr>
          <a:xfrm>
            <a:off x="1524000" y="601636"/>
            <a:ext cx="9144000" cy="28993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/>
              <a:t>Degrés de certitude dans l’évaluation </a:t>
            </a:r>
          </a:p>
          <a:p>
            <a:r>
              <a:rPr lang="fr-FR" b="1" dirty="0"/>
              <a:t>des connaissances d’adolescents </a:t>
            </a:r>
          </a:p>
          <a:p>
            <a:r>
              <a:rPr lang="fr-FR" b="1" dirty="0"/>
              <a:t>vivant avec un diabète</a:t>
            </a:r>
            <a:endParaRPr lang="fr-FR" dirty="0"/>
          </a:p>
          <a:p>
            <a:r>
              <a:rPr lang="fr-FR" sz="3600" b="1" i="1" dirty="0"/>
              <a:t>Perspectives édumétriques et cliniques</a:t>
            </a:r>
            <a:endParaRPr lang="fr-FR" sz="3600" i="1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D08AF31-341E-4B67-9F4F-CB6999014352}"/>
              </a:ext>
            </a:extLst>
          </p:cNvPr>
          <p:cNvSpPr txBox="1"/>
          <p:nvPr/>
        </p:nvSpPr>
        <p:spPr>
          <a:xfrm>
            <a:off x="1616666" y="3573017"/>
            <a:ext cx="88718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Dr Fatiha Guemazi-Kheffi, </a:t>
            </a:r>
          </a:p>
          <a:p>
            <a:r>
              <a:rPr lang="fr-FR" i="1" dirty="0"/>
              <a:t>praticien hospitalier GHRMSA et directrice médicale réseau ODE</a:t>
            </a:r>
          </a:p>
          <a:p>
            <a:endParaRPr lang="fr-FR" i="1" dirty="0"/>
          </a:p>
          <a:p>
            <a:r>
              <a:rPr lang="fr-FR" b="1" i="1" dirty="0"/>
              <a:t>Directeurs de mémoire :</a:t>
            </a:r>
          </a:p>
          <a:p>
            <a:r>
              <a:rPr lang="fr-FR" i="1" dirty="0"/>
              <a:t>Pr Remi Gagnayre, Université Paris 13,  directeur du LEPS EA 3412 </a:t>
            </a:r>
          </a:p>
          <a:p>
            <a:r>
              <a:rPr lang="fr-FR" i="1" dirty="0"/>
              <a:t>Pr Dieudonné Leclercq, Université de Liège, collaborateur scientifique du LEPS</a:t>
            </a:r>
          </a:p>
          <a:p>
            <a:endParaRPr lang="fr-FR" dirty="0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6E518053-0692-4D33-88F1-463ED7443830}"/>
              </a:ext>
            </a:extLst>
          </p:cNvPr>
          <p:cNvSpPr txBox="1">
            <a:spLocks/>
          </p:cNvSpPr>
          <p:nvPr/>
        </p:nvSpPr>
        <p:spPr>
          <a:xfrm>
            <a:off x="1732413" y="6022105"/>
            <a:ext cx="3088971" cy="50570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800" dirty="0">
                <a:solidFill>
                  <a:schemeClr val="bg1"/>
                </a:solidFill>
                <a:latin typeface="Calibri"/>
                <a:cs typeface="Calibri"/>
              </a:rPr>
              <a:t>Bobigny, 16 octobre 2019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7640516" y="3842238"/>
            <a:ext cx="2526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(Obésité-Diabète-Enfant)</a:t>
            </a:r>
            <a:endParaRPr lang="fr-BE" dirty="0"/>
          </a:p>
        </p:txBody>
      </p:sp>
      <p:pic>
        <p:nvPicPr>
          <p:cNvPr id="6" name="Picture 4" descr="https://upload.wikimedia.org/wikipedia/commons/thumb/5/54/Civil_and_Naval_Ensign_of_France.svg/langfr-225px-Civil_and_Naval_Ensign_of_Franc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52" y="241590"/>
            <a:ext cx="1080138" cy="72009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1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-577" t="52308" r="577" b="2821"/>
          <a:stretch/>
        </p:blipFill>
        <p:spPr>
          <a:xfrm>
            <a:off x="2318933" y="4635134"/>
            <a:ext cx="7029750" cy="177445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-577" t="6660" r="577" b="58805"/>
          <a:stretch/>
        </p:blipFill>
        <p:spPr>
          <a:xfrm>
            <a:off x="2442256" y="121431"/>
            <a:ext cx="6744562" cy="118403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2" t="10508" r="22666" b="49333"/>
          <a:stretch/>
        </p:blipFill>
        <p:spPr>
          <a:xfrm>
            <a:off x="2442256" y="1397977"/>
            <a:ext cx="6783103" cy="3237157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Leclercq, (2020) Le modèle 5 sur 5 des Evaluations d'interventions éducatives   03 Exemples de mesures d'impact au niveau patients DSSP Université de Liège          LEPS Université Paris 13 Sorbonne Paris Cité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27428-491F-4294-AD4C-B417B8E58CFE}" type="slidenum">
              <a:rPr lang="fr-BE" smtClean="0"/>
              <a:t>11</a:t>
            </a:fld>
            <a:endParaRPr lang="fr-BE"/>
          </a:p>
        </p:txBody>
      </p:sp>
      <p:pic>
        <p:nvPicPr>
          <p:cNvPr id="7" name="Picture 4" descr="https://upload.wikimedia.org/wikipedia/commons/thumb/5/54/Civil_and_Naval_Ensign_of_France.svg/langfr-225px-Civil_and_Naval_Ensign_of_France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37" y="263904"/>
            <a:ext cx="1080138" cy="72009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88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8F49E224-3FAE-4BBA-97C7-DC1C1842E00B}"/>
              </a:ext>
            </a:extLst>
          </p:cNvPr>
          <p:cNvSpPr txBox="1"/>
          <p:nvPr/>
        </p:nvSpPr>
        <p:spPr>
          <a:xfrm>
            <a:off x="0" y="-10802"/>
            <a:ext cx="12192000" cy="11387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Publics : 13 adolescents de 15 à 18 ans, atteints de diabète de type</a:t>
            </a:r>
          </a:p>
          <a:p>
            <a:r>
              <a:rPr lang="fr-FR" dirty="0"/>
              <a:t>Outils : Test </a:t>
            </a:r>
            <a:r>
              <a:rPr lang="fr-FR" sz="3200" b="1" dirty="0"/>
              <a:t>TSM diapason </a:t>
            </a:r>
            <a:endParaRPr lang="fr-FR" sz="3200" b="1" dirty="0" smtClean="0"/>
          </a:p>
          <a:p>
            <a:endParaRPr lang="fr-FR" b="1" dirty="0"/>
          </a:p>
        </p:txBody>
      </p:sp>
      <p:sp>
        <p:nvSpPr>
          <p:cNvPr id="19" name="Forme libre 18"/>
          <p:cNvSpPr/>
          <p:nvPr/>
        </p:nvSpPr>
        <p:spPr>
          <a:xfrm>
            <a:off x="106271" y="2168044"/>
            <a:ext cx="1641381" cy="2768364"/>
          </a:xfrm>
          <a:custGeom>
            <a:avLst/>
            <a:gdLst>
              <a:gd name="connsiteX0" fmla="*/ 0 w 1641381"/>
              <a:gd name="connsiteY0" fmla="*/ 0 h 2768364"/>
              <a:gd name="connsiteX1" fmla="*/ 1641381 w 1641381"/>
              <a:gd name="connsiteY1" fmla="*/ 0 h 2768364"/>
              <a:gd name="connsiteX2" fmla="*/ 1641381 w 1641381"/>
              <a:gd name="connsiteY2" fmla="*/ 2768364 h 2768364"/>
              <a:gd name="connsiteX3" fmla="*/ 0 w 1641381"/>
              <a:gd name="connsiteY3" fmla="*/ 2768364 h 2768364"/>
              <a:gd name="connsiteX4" fmla="*/ 0 w 1641381"/>
              <a:gd name="connsiteY4" fmla="*/ 0 h 276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1381" h="2768364">
                <a:moveTo>
                  <a:pt x="0" y="0"/>
                </a:moveTo>
                <a:lnTo>
                  <a:pt x="1641381" y="0"/>
                </a:lnTo>
                <a:lnTo>
                  <a:pt x="1641381" y="2768364"/>
                </a:lnTo>
                <a:lnTo>
                  <a:pt x="0" y="2768364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000" b="1" kern="1200" dirty="0" smtClean="0"/>
              <a:t>Q1 à Q6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000" b="1" kern="1200" dirty="0" smtClean="0"/>
              <a:t>Diabète</a:t>
            </a:r>
            <a:endParaRPr lang="fr-FR" sz="2000" b="1" kern="1200" dirty="0"/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000" b="1" kern="1200" dirty="0"/>
              <a:t>(6 questions)</a:t>
            </a:r>
          </a:p>
        </p:txBody>
      </p:sp>
      <p:sp>
        <p:nvSpPr>
          <p:cNvPr id="28" name="Forme libre 27"/>
          <p:cNvSpPr/>
          <p:nvPr/>
        </p:nvSpPr>
        <p:spPr>
          <a:xfrm>
            <a:off x="1931887" y="2124538"/>
            <a:ext cx="1641381" cy="2768364"/>
          </a:xfrm>
          <a:custGeom>
            <a:avLst/>
            <a:gdLst>
              <a:gd name="connsiteX0" fmla="*/ 0 w 1641381"/>
              <a:gd name="connsiteY0" fmla="*/ 0 h 2768364"/>
              <a:gd name="connsiteX1" fmla="*/ 1641381 w 1641381"/>
              <a:gd name="connsiteY1" fmla="*/ 0 h 2768364"/>
              <a:gd name="connsiteX2" fmla="*/ 1641381 w 1641381"/>
              <a:gd name="connsiteY2" fmla="*/ 2768364 h 2768364"/>
              <a:gd name="connsiteX3" fmla="*/ 0 w 1641381"/>
              <a:gd name="connsiteY3" fmla="*/ 2768364 h 2768364"/>
              <a:gd name="connsiteX4" fmla="*/ 0 w 1641381"/>
              <a:gd name="connsiteY4" fmla="*/ 0 h 276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1381" h="2768364">
                <a:moveTo>
                  <a:pt x="0" y="0"/>
                </a:moveTo>
                <a:lnTo>
                  <a:pt x="1641381" y="0"/>
                </a:lnTo>
                <a:lnTo>
                  <a:pt x="1641381" y="2768364"/>
                </a:lnTo>
                <a:lnTo>
                  <a:pt x="0" y="2768364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000" b="1" kern="1200" dirty="0" smtClean="0"/>
              <a:t>Q7 à Q12 Surveillance</a:t>
            </a:r>
            <a:endParaRPr lang="fr-FR" sz="2000" b="1" kern="1200" dirty="0"/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000" b="1" kern="1200" dirty="0"/>
              <a:t>(6 questions)</a:t>
            </a:r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BDA68991-FAA2-4846-8060-F3E0CB282523}"/>
              </a:ext>
            </a:extLst>
          </p:cNvPr>
          <p:cNvGrpSpPr/>
          <p:nvPr/>
        </p:nvGrpSpPr>
        <p:grpSpPr>
          <a:xfrm>
            <a:off x="3811990" y="474785"/>
            <a:ext cx="8287107" cy="5644661"/>
            <a:chOff x="3703142" y="2569544"/>
            <a:chExt cx="5455787" cy="373189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A358EA4-31DA-49A5-A269-22D978AA1B79}"/>
                </a:ext>
              </a:extLst>
            </p:cNvPr>
            <p:cNvSpPr/>
            <p:nvPr/>
          </p:nvSpPr>
          <p:spPr>
            <a:xfrm>
              <a:off x="3703142" y="2569544"/>
              <a:ext cx="4847695" cy="2736304"/>
            </a:xfrm>
            <a:prstGeom prst="rect">
              <a:avLst/>
            </a:prstGeom>
            <a:solidFill>
              <a:srgbClr val="CFE3F9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2000" b="1" dirty="0">
                  <a:solidFill>
                    <a:schemeClr val="tx1"/>
                  </a:solidFill>
                </a:rPr>
                <a:t>Méthode TSM : feedback-débat</a:t>
              </a:r>
            </a:p>
            <a:p>
              <a:r>
                <a:rPr lang="fr-FR" sz="2000" b="1" dirty="0">
                  <a:solidFill>
                    <a:schemeClr val="tx1"/>
                  </a:solidFill>
                </a:rPr>
                <a:t>Spectral : position en qualité spectrale</a:t>
              </a:r>
            </a:p>
            <a:p>
              <a:endParaRPr lang="fr-FR" sz="3200" b="1" dirty="0">
                <a:solidFill>
                  <a:schemeClr val="tx1"/>
                </a:solidFill>
              </a:endParaRPr>
            </a:p>
            <a:p>
              <a:r>
                <a:rPr lang="fr-FR" sz="2000" b="1" dirty="0" smtClean="0">
                  <a:solidFill>
                    <a:schemeClr val="tx1"/>
                  </a:solidFill>
                </a:rPr>
                <a:t>Métacognitif </a:t>
              </a:r>
              <a:r>
                <a:rPr lang="fr-FR" sz="2000" b="1" dirty="0">
                  <a:solidFill>
                    <a:schemeClr val="tx1"/>
                  </a:solidFill>
                </a:rPr>
                <a:t>: autodiagnostic</a:t>
              </a:r>
            </a:p>
            <a:p>
              <a:endParaRPr lang="fr-FR" sz="3200" b="1" dirty="0">
                <a:solidFill>
                  <a:schemeClr val="tx1"/>
                </a:solidFill>
              </a:endParaRPr>
            </a:p>
            <a:p>
              <a:endParaRPr lang="fr-FR" sz="3200" b="1" dirty="0">
                <a:solidFill>
                  <a:schemeClr val="tx1"/>
                </a:solidFill>
              </a:endParaRPr>
            </a:p>
          </p:txBody>
        </p:sp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DC9C87CE-C0FB-4E3A-944D-4A94C107EA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5913" b="34133"/>
            <a:stretch/>
          </p:blipFill>
          <p:spPr>
            <a:xfrm>
              <a:off x="4780384" y="4027629"/>
              <a:ext cx="3898672" cy="1144869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599D7850-77E9-4286-BBB4-6DBF1F2359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0090"/>
            <a:stretch/>
          </p:blipFill>
          <p:spPr>
            <a:xfrm>
              <a:off x="6421240" y="2833868"/>
              <a:ext cx="2737689" cy="1051607"/>
            </a:xfrm>
            <a:prstGeom prst="rect">
              <a:avLst/>
            </a:prstGeom>
          </p:spPr>
        </p:pic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6ECEEC67-669E-46C0-AA6C-5F9B0BB2015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148065" y="5228586"/>
              <a:ext cx="3100388" cy="500062"/>
              <a:chOff x="2727" y="3171"/>
              <a:chExt cx="1953" cy="315"/>
            </a:xfrm>
          </p:grpSpPr>
          <p:sp>
            <p:nvSpPr>
              <p:cNvPr id="13" name="AutoShape 3">
                <a:extLst>
                  <a:ext uri="{FF2B5EF4-FFF2-40B4-BE49-F238E27FC236}">
                    <a16:creationId xmlns:a16="http://schemas.microsoft.com/office/drawing/2014/main" id="{9D7DB4E5-8BDB-44D5-8F95-E63DDF01A5F2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727" y="3171"/>
                <a:ext cx="1604" cy="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200"/>
              </a:p>
            </p:txBody>
          </p:sp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63B07E2E-7C19-479C-959E-8E3A35BB91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0" y="3174"/>
                <a:ext cx="1598" cy="309"/>
              </a:xfrm>
              <a:custGeom>
                <a:avLst/>
                <a:gdLst>
                  <a:gd name="T0" fmla="*/ 539 w 17232"/>
                  <a:gd name="T1" fmla="*/ 1361 h 3328"/>
                  <a:gd name="T2" fmla="*/ 13643 w 17232"/>
                  <a:gd name="T3" fmla="*/ 1361 h 3328"/>
                  <a:gd name="T4" fmla="*/ 13643 w 17232"/>
                  <a:gd name="T5" fmla="*/ 757 h 3328"/>
                  <a:gd name="T6" fmla="*/ 14901 w 17232"/>
                  <a:gd name="T7" fmla="*/ 0 h 3328"/>
                  <a:gd name="T8" fmla="*/ 16156 w 17232"/>
                  <a:gd name="T9" fmla="*/ 0 h 3328"/>
                  <a:gd name="T10" fmla="*/ 17232 w 17232"/>
                  <a:gd name="T11" fmla="*/ 607 h 3328"/>
                  <a:gd name="T12" fmla="*/ 17232 w 17232"/>
                  <a:gd name="T13" fmla="*/ 2725 h 3328"/>
                  <a:gd name="T14" fmla="*/ 16338 w 17232"/>
                  <a:gd name="T15" fmla="*/ 3328 h 3328"/>
                  <a:gd name="T16" fmla="*/ 15079 w 17232"/>
                  <a:gd name="T17" fmla="*/ 3328 h 3328"/>
                  <a:gd name="T18" fmla="*/ 14003 w 17232"/>
                  <a:gd name="T19" fmla="*/ 2571 h 3328"/>
                  <a:gd name="T20" fmla="*/ 13287 w 17232"/>
                  <a:gd name="T21" fmla="*/ 2571 h 3328"/>
                  <a:gd name="T22" fmla="*/ 12926 w 17232"/>
                  <a:gd name="T23" fmla="*/ 2875 h 3328"/>
                  <a:gd name="T24" fmla="*/ 12566 w 17232"/>
                  <a:gd name="T25" fmla="*/ 2421 h 3328"/>
                  <a:gd name="T26" fmla="*/ 11668 w 17232"/>
                  <a:gd name="T27" fmla="*/ 2875 h 3328"/>
                  <a:gd name="T28" fmla="*/ 11490 w 17232"/>
                  <a:gd name="T29" fmla="*/ 2421 h 3328"/>
                  <a:gd name="T30" fmla="*/ 10821 w 17232"/>
                  <a:gd name="T31" fmla="*/ 2928 h 3328"/>
                  <a:gd name="T32" fmla="*/ 10342 w 17232"/>
                  <a:gd name="T33" fmla="*/ 2658 h 3328"/>
                  <a:gd name="T34" fmla="*/ 9337 w 17232"/>
                  <a:gd name="T35" fmla="*/ 2421 h 3328"/>
                  <a:gd name="T36" fmla="*/ 8383 w 17232"/>
                  <a:gd name="T37" fmla="*/ 2578 h 3328"/>
                  <a:gd name="T38" fmla="*/ 8438 w 17232"/>
                  <a:gd name="T39" fmla="*/ 2421 h 3328"/>
                  <a:gd name="T40" fmla="*/ 7548 w 17232"/>
                  <a:gd name="T41" fmla="*/ 2578 h 3328"/>
                  <a:gd name="T42" fmla="*/ 7002 w 17232"/>
                  <a:gd name="T43" fmla="*/ 3025 h 3328"/>
                  <a:gd name="T44" fmla="*/ 6824 w 17232"/>
                  <a:gd name="T45" fmla="*/ 2421 h 3328"/>
                  <a:gd name="T46" fmla="*/ 5846 w 17232"/>
                  <a:gd name="T47" fmla="*/ 2822 h 3328"/>
                  <a:gd name="T48" fmla="*/ 5565 w 17232"/>
                  <a:gd name="T49" fmla="*/ 2421 h 3328"/>
                  <a:gd name="T50" fmla="*/ 4667 w 17232"/>
                  <a:gd name="T51" fmla="*/ 2725 h 3328"/>
                  <a:gd name="T52" fmla="*/ 4667 w 17232"/>
                  <a:gd name="T53" fmla="*/ 2421 h 3328"/>
                  <a:gd name="T54" fmla="*/ 3950 w 17232"/>
                  <a:gd name="T55" fmla="*/ 2725 h 3328"/>
                  <a:gd name="T56" fmla="*/ 3772 w 17232"/>
                  <a:gd name="T57" fmla="*/ 2421 h 3328"/>
                  <a:gd name="T58" fmla="*/ 2692 w 17232"/>
                  <a:gd name="T59" fmla="*/ 2725 h 3328"/>
                  <a:gd name="T60" fmla="*/ 2336 w 17232"/>
                  <a:gd name="T61" fmla="*/ 2421 h 3328"/>
                  <a:gd name="T62" fmla="*/ 1449 w 17232"/>
                  <a:gd name="T63" fmla="*/ 2551 h 3328"/>
                  <a:gd name="T64" fmla="*/ 0 w 17232"/>
                  <a:gd name="T65" fmla="*/ 1664 h 3328"/>
                  <a:gd name="T66" fmla="*/ 539 w 17232"/>
                  <a:gd name="T67" fmla="*/ 1361 h 3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7232" h="3328">
                    <a:moveTo>
                      <a:pt x="539" y="1361"/>
                    </a:moveTo>
                    <a:lnTo>
                      <a:pt x="13643" y="1361"/>
                    </a:lnTo>
                    <a:lnTo>
                      <a:pt x="13643" y="757"/>
                    </a:lnTo>
                    <a:lnTo>
                      <a:pt x="14901" y="0"/>
                    </a:lnTo>
                    <a:lnTo>
                      <a:pt x="16156" y="0"/>
                    </a:lnTo>
                    <a:lnTo>
                      <a:pt x="17232" y="607"/>
                    </a:lnTo>
                    <a:lnTo>
                      <a:pt x="17232" y="2725"/>
                    </a:lnTo>
                    <a:lnTo>
                      <a:pt x="16338" y="3328"/>
                    </a:lnTo>
                    <a:lnTo>
                      <a:pt x="15079" y="3328"/>
                    </a:lnTo>
                    <a:lnTo>
                      <a:pt x="14003" y="2571"/>
                    </a:lnTo>
                    <a:lnTo>
                      <a:pt x="13287" y="2571"/>
                    </a:lnTo>
                    <a:lnTo>
                      <a:pt x="12926" y="2875"/>
                    </a:lnTo>
                    <a:lnTo>
                      <a:pt x="12566" y="2421"/>
                    </a:lnTo>
                    <a:lnTo>
                      <a:pt x="11668" y="2875"/>
                    </a:lnTo>
                    <a:lnTo>
                      <a:pt x="11490" y="2421"/>
                    </a:lnTo>
                    <a:lnTo>
                      <a:pt x="10821" y="2928"/>
                    </a:lnTo>
                    <a:lnTo>
                      <a:pt x="10342" y="2658"/>
                    </a:lnTo>
                    <a:lnTo>
                      <a:pt x="9337" y="2421"/>
                    </a:lnTo>
                    <a:cubicBezTo>
                      <a:pt x="8549" y="2818"/>
                      <a:pt x="8383" y="3165"/>
                      <a:pt x="8383" y="2578"/>
                    </a:cubicBezTo>
                    <a:lnTo>
                      <a:pt x="8438" y="2421"/>
                    </a:lnTo>
                    <a:lnTo>
                      <a:pt x="7548" y="2578"/>
                    </a:lnTo>
                    <a:lnTo>
                      <a:pt x="7002" y="3025"/>
                    </a:lnTo>
                    <a:lnTo>
                      <a:pt x="6824" y="2421"/>
                    </a:lnTo>
                    <a:cubicBezTo>
                      <a:pt x="5731" y="2815"/>
                      <a:pt x="6056" y="2822"/>
                      <a:pt x="5846" y="2822"/>
                    </a:cubicBezTo>
                    <a:lnTo>
                      <a:pt x="5565" y="2421"/>
                    </a:lnTo>
                    <a:lnTo>
                      <a:pt x="4667" y="2725"/>
                    </a:lnTo>
                    <a:lnTo>
                      <a:pt x="4667" y="2421"/>
                    </a:lnTo>
                    <a:lnTo>
                      <a:pt x="3950" y="2725"/>
                    </a:lnTo>
                    <a:lnTo>
                      <a:pt x="3772" y="2421"/>
                    </a:lnTo>
                    <a:lnTo>
                      <a:pt x="2692" y="2725"/>
                    </a:lnTo>
                    <a:lnTo>
                      <a:pt x="2336" y="2421"/>
                    </a:lnTo>
                    <a:lnTo>
                      <a:pt x="1449" y="2551"/>
                    </a:lnTo>
                    <a:lnTo>
                      <a:pt x="0" y="1664"/>
                    </a:lnTo>
                    <a:lnTo>
                      <a:pt x="539" y="1361"/>
                    </a:lnTo>
                    <a:close/>
                  </a:path>
                </a:pathLst>
              </a:custGeom>
              <a:solidFill>
                <a:srgbClr val="00B0F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200"/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2D1DA795-7CE2-4FD4-98C3-2D279DB265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0" y="3174"/>
                <a:ext cx="1598" cy="309"/>
              </a:xfrm>
              <a:custGeom>
                <a:avLst/>
                <a:gdLst>
                  <a:gd name="T0" fmla="*/ 539 w 17232"/>
                  <a:gd name="T1" fmla="*/ 1361 h 3328"/>
                  <a:gd name="T2" fmla="*/ 13643 w 17232"/>
                  <a:gd name="T3" fmla="*/ 1361 h 3328"/>
                  <a:gd name="T4" fmla="*/ 13643 w 17232"/>
                  <a:gd name="T5" fmla="*/ 757 h 3328"/>
                  <a:gd name="T6" fmla="*/ 14901 w 17232"/>
                  <a:gd name="T7" fmla="*/ 0 h 3328"/>
                  <a:gd name="T8" fmla="*/ 16156 w 17232"/>
                  <a:gd name="T9" fmla="*/ 0 h 3328"/>
                  <a:gd name="T10" fmla="*/ 17232 w 17232"/>
                  <a:gd name="T11" fmla="*/ 607 h 3328"/>
                  <a:gd name="T12" fmla="*/ 17232 w 17232"/>
                  <a:gd name="T13" fmla="*/ 2725 h 3328"/>
                  <a:gd name="T14" fmla="*/ 16338 w 17232"/>
                  <a:gd name="T15" fmla="*/ 3328 h 3328"/>
                  <a:gd name="T16" fmla="*/ 15079 w 17232"/>
                  <a:gd name="T17" fmla="*/ 3328 h 3328"/>
                  <a:gd name="T18" fmla="*/ 14003 w 17232"/>
                  <a:gd name="T19" fmla="*/ 2571 h 3328"/>
                  <a:gd name="T20" fmla="*/ 13287 w 17232"/>
                  <a:gd name="T21" fmla="*/ 2571 h 3328"/>
                  <a:gd name="T22" fmla="*/ 12926 w 17232"/>
                  <a:gd name="T23" fmla="*/ 2875 h 3328"/>
                  <a:gd name="T24" fmla="*/ 12566 w 17232"/>
                  <a:gd name="T25" fmla="*/ 2421 h 3328"/>
                  <a:gd name="T26" fmla="*/ 11668 w 17232"/>
                  <a:gd name="T27" fmla="*/ 2875 h 3328"/>
                  <a:gd name="T28" fmla="*/ 11490 w 17232"/>
                  <a:gd name="T29" fmla="*/ 2421 h 3328"/>
                  <a:gd name="T30" fmla="*/ 10821 w 17232"/>
                  <a:gd name="T31" fmla="*/ 2928 h 3328"/>
                  <a:gd name="T32" fmla="*/ 10342 w 17232"/>
                  <a:gd name="T33" fmla="*/ 2658 h 3328"/>
                  <a:gd name="T34" fmla="*/ 9337 w 17232"/>
                  <a:gd name="T35" fmla="*/ 2421 h 3328"/>
                  <a:gd name="T36" fmla="*/ 8383 w 17232"/>
                  <a:gd name="T37" fmla="*/ 2578 h 3328"/>
                  <a:gd name="T38" fmla="*/ 8438 w 17232"/>
                  <a:gd name="T39" fmla="*/ 2421 h 3328"/>
                  <a:gd name="T40" fmla="*/ 7548 w 17232"/>
                  <a:gd name="T41" fmla="*/ 2578 h 3328"/>
                  <a:gd name="T42" fmla="*/ 7002 w 17232"/>
                  <a:gd name="T43" fmla="*/ 3025 h 3328"/>
                  <a:gd name="T44" fmla="*/ 6824 w 17232"/>
                  <a:gd name="T45" fmla="*/ 2421 h 3328"/>
                  <a:gd name="T46" fmla="*/ 5846 w 17232"/>
                  <a:gd name="T47" fmla="*/ 2822 h 3328"/>
                  <a:gd name="T48" fmla="*/ 5565 w 17232"/>
                  <a:gd name="T49" fmla="*/ 2421 h 3328"/>
                  <a:gd name="T50" fmla="*/ 4667 w 17232"/>
                  <a:gd name="T51" fmla="*/ 2725 h 3328"/>
                  <a:gd name="T52" fmla="*/ 4667 w 17232"/>
                  <a:gd name="T53" fmla="*/ 2421 h 3328"/>
                  <a:gd name="T54" fmla="*/ 3950 w 17232"/>
                  <a:gd name="T55" fmla="*/ 2725 h 3328"/>
                  <a:gd name="T56" fmla="*/ 3772 w 17232"/>
                  <a:gd name="T57" fmla="*/ 2421 h 3328"/>
                  <a:gd name="T58" fmla="*/ 2692 w 17232"/>
                  <a:gd name="T59" fmla="*/ 2725 h 3328"/>
                  <a:gd name="T60" fmla="*/ 2336 w 17232"/>
                  <a:gd name="T61" fmla="*/ 2421 h 3328"/>
                  <a:gd name="T62" fmla="*/ 1449 w 17232"/>
                  <a:gd name="T63" fmla="*/ 2551 h 3328"/>
                  <a:gd name="T64" fmla="*/ 0 w 17232"/>
                  <a:gd name="T65" fmla="*/ 1664 h 3328"/>
                  <a:gd name="T66" fmla="*/ 539 w 17232"/>
                  <a:gd name="T67" fmla="*/ 1361 h 3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7232" h="3328">
                    <a:moveTo>
                      <a:pt x="539" y="1361"/>
                    </a:moveTo>
                    <a:lnTo>
                      <a:pt x="13643" y="1361"/>
                    </a:lnTo>
                    <a:lnTo>
                      <a:pt x="13643" y="757"/>
                    </a:lnTo>
                    <a:lnTo>
                      <a:pt x="14901" y="0"/>
                    </a:lnTo>
                    <a:lnTo>
                      <a:pt x="16156" y="0"/>
                    </a:lnTo>
                    <a:lnTo>
                      <a:pt x="17232" y="607"/>
                    </a:lnTo>
                    <a:lnTo>
                      <a:pt x="17232" y="2725"/>
                    </a:lnTo>
                    <a:lnTo>
                      <a:pt x="16338" y="3328"/>
                    </a:lnTo>
                    <a:lnTo>
                      <a:pt x="15079" y="3328"/>
                    </a:lnTo>
                    <a:lnTo>
                      <a:pt x="14003" y="2571"/>
                    </a:lnTo>
                    <a:lnTo>
                      <a:pt x="13287" y="2571"/>
                    </a:lnTo>
                    <a:lnTo>
                      <a:pt x="12926" y="2875"/>
                    </a:lnTo>
                    <a:lnTo>
                      <a:pt x="12566" y="2421"/>
                    </a:lnTo>
                    <a:lnTo>
                      <a:pt x="11668" y="2875"/>
                    </a:lnTo>
                    <a:lnTo>
                      <a:pt x="11490" y="2421"/>
                    </a:lnTo>
                    <a:lnTo>
                      <a:pt x="10821" y="2928"/>
                    </a:lnTo>
                    <a:lnTo>
                      <a:pt x="10342" y="2658"/>
                    </a:lnTo>
                    <a:lnTo>
                      <a:pt x="9337" y="2421"/>
                    </a:lnTo>
                    <a:cubicBezTo>
                      <a:pt x="8549" y="2818"/>
                      <a:pt x="8383" y="3165"/>
                      <a:pt x="8383" y="2578"/>
                    </a:cubicBezTo>
                    <a:lnTo>
                      <a:pt x="8438" y="2421"/>
                    </a:lnTo>
                    <a:lnTo>
                      <a:pt x="7548" y="2578"/>
                    </a:lnTo>
                    <a:lnTo>
                      <a:pt x="7002" y="3025"/>
                    </a:lnTo>
                    <a:lnTo>
                      <a:pt x="6824" y="2421"/>
                    </a:lnTo>
                    <a:cubicBezTo>
                      <a:pt x="5731" y="2815"/>
                      <a:pt x="6056" y="2822"/>
                      <a:pt x="5846" y="2822"/>
                    </a:cubicBezTo>
                    <a:lnTo>
                      <a:pt x="5565" y="2421"/>
                    </a:lnTo>
                    <a:lnTo>
                      <a:pt x="4667" y="2725"/>
                    </a:lnTo>
                    <a:lnTo>
                      <a:pt x="4667" y="2421"/>
                    </a:lnTo>
                    <a:lnTo>
                      <a:pt x="3950" y="2725"/>
                    </a:lnTo>
                    <a:lnTo>
                      <a:pt x="3772" y="2421"/>
                    </a:lnTo>
                    <a:lnTo>
                      <a:pt x="2692" y="2725"/>
                    </a:lnTo>
                    <a:lnTo>
                      <a:pt x="2336" y="2421"/>
                    </a:lnTo>
                    <a:lnTo>
                      <a:pt x="1449" y="2551"/>
                    </a:lnTo>
                    <a:lnTo>
                      <a:pt x="0" y="1664"/>
                    </a:lnTo>
                    <a:lnTo>
                      <a:pt x="539" y="1361"/>
                    </a:lnTo>
                    <a:close/>
                  </a:path>
                </a:pathLst>
              </a:custGeom>
              <a:noFill/>
              <a:ln w="1111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200"/>
              </a:p>
            </p:txBody>
          </p:sp>
          <p:sp>
            <p:nvSpPr>
              <p:cNvPr id="16" name="Oval 7">
                <a:extLst>
                  <a:ext uri="{FF2B5EF4-FFF2-40B4-BE49-F238E27FC236}">
                    <a16:creationId xmlns:a16="http://schemas.microsoft.com/office/drawing/2014/main" id="{59A9688F-DD34-4A6E-8D95-4609290D43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11" y="3287"/>
                <a:ext cx="118" cy="98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200"/>
              </a:p>
            </p:txBody>
          </p:sp>
          <p:sp>
            <p:nvSpPr>
              <p:cNvPr id="17" name="Oval 8">
                <a:extLst>
                  <a:ext uri="{FF2B5EF4-FFF2-40B4-BE49-F238E27FC236}">
                    <a16:creationId xmlns:a16="http://schemas.microsoft.com/office/drawing/2014/main" id="{51B47FB4-2009-4AD5-A295-CFB31005FE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11" y="3287"/>
                <a:ext cx="118" cy="98"/>
              </a:xfrm>
              <a:prstGeom prst="ellipse">
                <a:avLst/>
              </a:prstGeom>
              <a:noFill/>
              <a:ln w="1111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200"/>
              </a:p>
            </p:txBody>
          </p:sp>
          <p:sp>
            <p:nvSpPr>
              <p:cNvPr id="18" name="Line 9">
                <a:extLst>
                  <a:ext uri="{FF2B5EF4-FFF2-40B4-BE49-F238E27FC236}">
                    <a16:creationId xmlns:a16="http://schemas.microsoft.com/office/drawing/2014/main" id="{373CE9E8-ED57-417D-A04A-21E380CB03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61" y="3181"/>
                <a:ext cx="0" cy="84"/>
              </a:xfrm>
              <a:prstGeom prst="line">
                <a:avLst/>
              </a:prstGeom>
              <a:noFill/>
              <a:ln w="28575" cap="flat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200"/>
              </a:p>
            </p:txBody>
          </p:sp>
          <p:sp>
            <p:nvSpPr>
              <p:cNvPr id="20" name="Rectangle 11">
                <a:extLst>
                  <a:ext uri="{FF2B5EF4-FFF2-40B4-BE49-F238E27FC236}">
                    <a16:creationId xmlns:a16="http://schemas.microsoft.com/office/drawing/2014/main" id="{570F6711-A154-41C0-9E14-3C8385F410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4" y="3284"/>
                <a:ext cx="1876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1400" b="1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Pourquoi si peu sûr alors que RC </a:t>
                </a:r>
                <a:r>
                  <a:rPr lang="fr-FR" altLang="fr-FR" sz="1400" b="1" dirty="0">
                    <a:solidFill>
                      <a:srgbClr val="008000"/>
                    </a:solidFill>
                    <a:latin typeface="Comic Sans MS" panose="030F0702030302020204" pitchFamily="66" charset="0"/>
                  </a:rPr>
                  <a:t>?</a:t>
                </a:r>
                <a:endParaRPr lang="fr-FR" altLang="fr-FR" sz="3200" dirty="0"/>
              </a:p>
            </p:txBody>
          </p:sp>
        </p:grpSp>
        <p:grpSp>
          <p:nvGrpSpPr>
            <p:cNvPr id="21" name="Group 4">
              <a:extLst>
                <a:ext uri="{FF2B5EF4-FFF2-40B4-BE49-F238E27FC236}">
                  <a16:creationId xmlns:a16="http://schemas.microsoft.com/office/drawing/2014/main" id="{57E64FA1-75A7-403F-8259-61D17521B08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143303" y="5801374"/>
              <a:ext cx="2719388" cy="500062"/>
              <a:chOff x="2727" y="3171"/>
              <a:chExt cx="1713" cy="315"/>
            </a:xfrm>
          </p:grpSpPr>
          <p:sp>
            <p:nvSpPr>
              <p:cNvPr id="22" name="AutoShape 3">
                <a:extLst>
                  <a:ext uri="{FF2B5EF4-FFF2-40B4-BE49-F238E27FC236}">
                    <a16:creationId xmlns:a16="http://schemas.microsoft.com/office/drawing/2014/main" id="{E0657FE8-8F6E-4FDF-A752-3995BFA06FA0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727" y="3171"/>
                <a:ext cx="1604" cy="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200"/>
              </a:p>
            </p:txBody>
          </p:sp>
          <p:sp>
            <p:nvSpPr>
              <p:cNvPr id="23" name="Freeform 5">
                <a:extLst>
                  <a:ext uri="{FF2B5EF4-FFF2-40B4-BE49-F238E27FC236}">
                    <a16:creationId xmlns:a16="http://schemas.microsoft.com/office/drawing/2014/main" id="{EE62EFCD-472C-4C34-9E0D-41C3C16FA2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0" y="3174"/>
                <a:ext cx="1598" cy="309"/>
              </a:xfrm>
              <a:custGeom>
                <a:avLst/>
                <a:gdLst>
                  <a:gd name="T0" fmla="*/ 539 w 17232"/>
                  <a:gd name="T1" fmla="*/ 1361 h 3328"/>
                  <a:gd name="T2" fmla="*/ 13643 w 17232"/>
                  <a:gd name="T3" fmla="*/ 1361 h 3328"/>
                  <a:gd name="T4" fmla="*/ 13643 w 17232"/>
                  <a:gd name="T5" fmla="*/ 757 h 3328"/>
                  <a:gd name="T6" fmla="*/ 14901 w 17232"/>
                  <a:gd name="T7" fmla="*/ 0 h 3328"/>
                  <a:gd name="T8" fmla="*/ 16156 w 17232"/>
                  <a:gd name="T9" fmla="*/ 0 h 3328"/>
                  <a:gd name="T10" fmla="*/ 17232 w 17232"/>
                  <a:gd name="T11" fmla="*/ 607 h 3328"/>
                  <a:gd name="T12" fmla="*/ 17232 w 17232"/>
                  <a:gd name="T13" fmla="*/ 2725 h 3328"/>
                  <a:gd name="T14" fmla="*/ 16338 w 17232"/>
                  <a:gd name="T15" fmla="*/ 3328 h 3328"/>
                  <a:gd name="T16" fmla="*/ 15079 w 17232"/>
                  <a:gd name="T17" fmla="*/ 3328 h 3328"/>
                  <a:gd name="T18" fmla="*/ 14003 w 17232"/>
                  <a:gd name="T19" fmla="*/ 2571 h 3328"/>
                  <a:gd name="T20" fmla="*/ 13287 w 17232"/>
                  <a:gd name="T21" fmla="*/ 2571 h 3328"/>
                  <a:gd name="T22" fmla="*/ 12926 w 17232"/>
                  <a:gd name="T23" fmla="*/ 2875 h 3328"/>
                  <a:gd name="T24" fmla="*/ 12566 w 17232"/>
                  <a:gd name="T25" fmla="*/ 2421 h 3328"/>
                  <a:gd name="T26" fmla="*/ 11668 w 17232"/>
                  <a:gd name="T27" fmla="*/ 2875 h 3328"/>
                  <a:gd name="T28" fmla="*/ 11490 w 17232"/>
                  <a:gd name="T29" fmla="*/ 2421 h 3328"/>
                  <a:gd name="T30" fmla="*/ 10821 w 17232"/>
                  <a:gd name="T31" fmla="*/ 2928 h 3328"/>
                  <a:gd name="T32" fmla="*/ 10342 w 17232"/>
                  <a:gd name="T33" fmla="*/ 2658 h 3328"/>
                  <a:gd name="T34" fmla="*/ 9337 w 17232"/>
                  <a:gd name="T35" fmla="*/ 2421 h 3328"/>
                  <a:gd name="T36" fmla="*/ 8383 w 17232"/>
                  <a:gd name="T37" fmla="*/ 2578 h 3328"/>
                  <a:gd name="T38" fmla="*/ 8438 w 17232"/>
                  <a:gd name="T39" fmla="*/ 2421 h 3328"/>
                  <a:gd name="T40" fmla="*/ 7548 w 17232"/>
                  <a:gd name="T41" fmla="*/ 2578 h 3328"/>
                  <a:gd name="T42" fmla="*/ 7002 w 17232"/>
                  <a:gd name="T43" fmla="*/ 3025 h 3328"/>
                  <a:gd name="T44" fmla="*/ 6824 w 17232"/>
                  <a:gd name="T45" fmla="*/ 2421 h 3328"/>
                  <a:gd name="T46" fmla="*/ 5846 w 17232"/>
                  <a:gd name="T47" fmla="*/ 2822 h 3328"/>
                  <a:gd name="T48" fmla="*/ 5565 w 17232"/>
                  <a:gd name="T49" fmla="*/ 2421 h 3328"/>
                  <a:gd name="T50" fmla="*/ 4667 w 17232"/>
                  <a:gd name="T51" fmla="*/ 2725 h 3328"/>
                  <a:gd name="T52" fmla="*/ 4667 w 17232"/>
                  <a:gd name="T53" fmla="*/ 2421 h 3328"/>
                  <a:gd name="T54" fmla="*/ 3950 w 17232"/>
                  <a:gd name="T55" fmla="*/ 2725 h 3328"/>
                  <a:gd name="T56" fmla="*/ 3772 w 17232"/>
                  <a:gd name="T57" fmla="*/ 2421 h 3328"/>
                  <a:gd name="T58" fmla="*/ 2692 w 17232"/>
                  <a:gd name="T59" fmla="*/ 2725 h 3328"/>
                  <a:gd name="T60" fmla="*/ 2336 w 17232"/>
                  <a:gd name="T61" fmla="*/ 2421 h 3328"/>
                  <a:gd name="T62" fmla="*/ 1449 w 17232"/>
                  <a:gd name="T63" fmla="*/ 2551 h 3328"/>
                  <a:gd name="T64" fmla="*/ 0 w 17232"/>
                  <a:gd name="T65" fmla="*/ 1664 h 3328"/>
                  <a:gd name="T66" fmla="*/ 539 w 17232"/>
                  <a:gd name="T67" fmla="*/ 1361 h 3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7232" h="3328">
                    <a:moveTo>
                      <a:pt x="539" y="1361"/>
                    </a:moveTo>
                    <a:lnTo>
                      <a:pt x="13643" y="1361"/>
                    </a:lnTo>
                    <a:lnTo>
                      <a:pt x="13643" y="757"/>
                    </a:lnTo>
                    <a:lnTo>
                      <a:pt x="14901" y="0"/>
                    </a:lnTo>
                    <a:lnTo>
                      <a:pt x="16156" y="0"/>
                    </a:lnTo>
                    <a:lnTo>
                      <a:pt x="17232" y="607"/>
                    </a:lnTo>
                    <a:lnTo>
                      <a:pt x="17232" y="2725"/>
                    </a:lnTo>
                    <a:lnTo>
                      <a:pt x="16338" y="3328"/>
                    </a:lnTo>
                    <a:lnTo>
                      <a:pt x="15079" y="3328"/>
                    </a:lnTo>
                    <a:lnTo>
                      <a:pt x="14003" y="2571"/>
                    </a:lnTo>
                    <a:lnTo>
                      <a:pt x="13287" y="2571"/>
                    </a:lnTo>
                    <a:lnTo>
                      <a:pt x="12926" y="2875"/>
                    </a:lnTo>
                    <a:lnTo>
                      <a:pt x="12566" y="2421"/>
                    </a:lnTo>
                    <a:lnTo>
                      <a:pt x="11668" y="2875"/>
                    </a:lnTo>
                    <a:lnTo>
                      <a:pt x="11490" y="2421"/>
                    </a:lnTo>
                    <a:lnTo>
                      <a:pt x="10821" y="2928"/>
                    </a:lnTo>
                    <a:lnTo>
                      <a:pt x="10342" y="2658"/>
                    </a:lnTo>
                    <a:lnTo>
                      <a:pt x="9337" y="2421"/>
                    </a:lnTo>
                    <a:cubicBezTo>
                      <a:pt x="8549" y="2818"/>
                      <a:pt x="8383" y="3165"/>
                      <a:pt x="8383" y="2578"/>
                    </a:cubicBezTo>
                    <a:lnTo>
                      <a:pt x="8438" y="2421"/>
                    </a:lnTo>
                    <a:lnTo>
                      <a:pt x="7548" y="2578"/>
                    </a:lnTo>
                    <a:lnTo>
                      <a:pt x="7002" y="3025"/>
                    </a:lnTo>
                    <a:lnTo>
                      <a:pt x="6824" y="2421"/>
                    </a:lnTo>
                    <a:cubicBezTo>
                      <a:pt x="5731" y="2815"/>
                      <a:pt x="6056" y="2822"/>
                      <a:pt x="5846" y="2822"/>
                    </a:cubicBezTo>
                    <a:lnTo>
                      <a:pt x="5565" y="2421"/>
                    </a:lnTo>
                    <a:lnTo>
                      <a:pt x="4667" y="2725"/>
                    </a:lnTo>
                    <a:lnTo>
                      <a:pt x="4667" y="2421"/>
                    </a:lnTo>
                    <a:lnTo>
                      <a:pt x="3950" y="2725"/>
                    </a:lnTo>
                    <a:lnTo>
                      <a:pt x="3772" y="2421"/>
                    </a:lnTo>
                    <a:lnTo>
                      <a:pt x="2692" y="2725"/>
                    </a:lnTo>
                    <a:lnTo>
                      <a:pt x="2336" y="2421"/>
                    </a:lnTo>
                    <a:lnTo>
                      <a:pt x="1449" y="2551"/>
                    </a:lnTo>
                    <a:lnTo>
                      <a:pt x="0" y="1664"/>
                    </a:lnTo>
                    <a:lnTo>
                      <a:pt x="539" y="1361"/>
                    </a:lnTo>
                    <a:close/>
                  </a:path>
                </a:pathLst>
              </a:custGeom>
              <a:solidFill>
                <a:srgbClr val="00B0F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200"/>
              </a:p>
            </p:txBody>
          </p:sp>
          <p:sp>
            <p:nvSpPr>
              <p:cNvPr id="24" name="Freeform 6">
                <a:extLst>
                  <a:ext uri="{FF2B5EF4-FFF2-40B4-BE49-F238E27FC236}">
                    <a16:creationId xmlns:a16="http://schemas.microsoft.com/office/drawing/2014/main" id="{3F1549A7-0FF4-42C4-BA68-C229615BE7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0" y="3174"/>
                <a:ext cx="1598" cy="309"/>
              </a:xfrm>
              <a:custGeom>
                <a:avLst/>
                <a:gdLst>
                  <a:gd name="T0" fmla="*/ 539 w 17232"/>
                  <a:gd name="T1" fmla="*/ 1361 h 3328"/>
                  <a:gd name="T2" fmla="*/ 13643 w 17232"/>
                  <a:gd name="T3" fmla="*/ 1361 h 3328"/>
                  <a:gd name="T4" fmla="*/ 13643 w 17232"/>
                  <a:gd name="T5" fmla="*/ 757 h 3328"/>
                  <a:gd name="T6" fmla="*/ 14901 w 17232"/>
                  <a:gd name="T7" fmla="*/ 0 h 3328"/>
                  <a:gd name="T8" fmla="*/ 16156 w 17232"/>
                  <a:gd name="T9" fmla="*/ 0 h 3328"/>
                  <a:gd name="T10" fmla="*/ 17232 w 17232"/>
                  <a:gd name="T11" fmla="*/ 607 h 3328"/>
                  <a:gd name="T12" fmla="*/ 17232 w 17232"/>
                  <a:gd name="T13" fmla="*/ 2725 h 3328"/>
                  <a:gd name="T14" fmla="*/ 16338 w 17232"/>
                  <a:gd name="T15" fmla="*/ 3328 h 3328"/>
                  <a:gd name="T16" fmla="*/ 15079 w 17232"/>
                  <a:gd name="T17" fmla="*/ 3328 h 3328"/>
                  <a:gd name="T18" fmla="*/ 14003 w 17232"/>
                  <a:gd name="T19" fmla="*/ 2571 h 3328"/>
                  <a:gd name="T20" fmla="*/ 13287 w 17232"/>
                  <a:gd name="T21" fmla="*/ 2571 h 3328"/>
                  <a:gd name="T22" fmla="*/ 12926 w 17232"/>
                  <a:gd name="T23" fmla="*/ 2875 h 3328"/>
                  <a:gd name="T24" fmla="*/ 12566 w 17232"/>
                  <a:gd name="T25" fmla="*/ 2421 h 3328"/>
                  <a:gd name="T26" fmla="*/ 11668 w 17232"/>
                  <a:gd name="T27" fmla="*/ 2875 h 3328"/>
                  <a:gd name="T28" fmla="*/ 11490 w 17232"/>
                  <a:gd name="T29" fmla="*/ 2421 h 3328"/>
                  <a:gd name="T30" fmla="*/ 10821 w 17232"/>
                  <a:gd name="T31" fmla="*/ 2928 h 3328"/>
                  <a:gd name="T32" fmla="*/ 10342 w 17232"/>
                  <a:gd name="T33" fmla="*/ 2658 h 3328"/>
                  <a:gd name="T34" fmla="*/ 9337 w 17232"/>
                  <a:gd name="T35" fmla="*/ 2421 h 3328"/>
                  <a:gd name="T36" fmla="*/ 8383 w 17232"/>
                  <a:gd name="T37" fmla="*/ 2578 h 3328"/>
                  <a:gd name="T38" fmla="*/ 8438 w 17232"/>
                  <a:gd name="T39" fmla="*/ 2421 h 3328"/>
                  <a:gd name="T40" fmla="*/ 7548 w 17232"/>
                  <a:gd name="T41" fmla="*/ 2578 h 3328"/>
                  <a:gd name="T42" fmla="*/ 7002 w 17232"/>
                  <a:gd name="T43" fmla="*/ 3025 h 3328"/>
                  <a:gd name="T44" fmla="*/ 6824 w 17232"/>
                  <a:gd name="T45" fmla="*/ 2421 h 3328"/>
                  <a:gd name="T46" fmla="*/ 5846 w 17232"/>
                  <a:gd name="T47" fmla="*/ 2822 h 3328"/>
                  <a:gd name="T48" fmla="*/ 5565 w 17232"/>
                  <a:gd name="T49" fmla="*/ 2421 h 3328"/>
                  <a:gd name="T50" fmla="*/ 4667 w 17232"/>
                  <a:gd name="T51" fmla="*/ 2725 h 3328"/>
                  <a:gd name="T52" fmla="*/ 4667 w 17232"/>
                  <a:gd name="T53" fmla="*/ 2421 h 3328"/>
                  <a:gd name="T54" fmla="*/ 3950 w 17232"/>
                  <a:gd name="T55" fmla="*/ 2725 h 3328"/>
                  <a:gd name="T56" fmla="*/ 3772 w 17232"/>
                  <a:gd name="T57" fmla="*/ 2421 h 3328"/>
                  <a:gd name="T58" fmla="*/ 2692 w 17232"/>
                  <a:gd name="T59" fmla="*/ 2725 h 3328"/>
                  <a:gd name="T60" fmla="*/ 2336 w 17232"/>
                  <a:gd name="T61" fmla="*/ 2421 h 3328"/>
                  <a:gd name="T62" fmla="*/ 1449 w 17232"/>
                  <a:gd name="T63" fmla="*/ 2551 h 3328"/>
                  <a:gd name="T64" fmla="*/ 0 w 17232"/>
                  <a:gd name="T65" fmla="*/ 1664 h 3328"/>
                  <a:gd name="T66" fmla="*/ 539 w 17232"/>
                  <a:gd name="T67" fmla="*/ 1361 h 3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7232" h="3328">
                    <a:moveTo>
                      <a:pt x="539" y="1361"/>
                    </a:moveTo>
                    <a:lnTo>
                      <a:pt x="13643" y="1361"/>
                    </a:lnTo>
                    <a:lnTo>
                      <a:pt x="13643" y="757"/>
                    </a:lnTo>
                    <a:lnTo>
                      <a:pt x="14901" y="0"/>
                    </a:lnTo>
                    <a:lnTo>
                      <a:pt x="16156" y="0"/>
                    </a:lnTo>
                    <a:lnTo>
                      <a:pt x="17232" y="607"/>
                    </a:lnTo>
                    <a:lnTo>
                      <a:pt x="17232" y="2725"/>
                    </a:lnTo>
                    <a:lnTo>
                      <a:pt x="16338" y="3328"/>
                    </a:lnTo>
                    <a:lnTo>
                      <a:pt x="15079" y="3328"/>
                    </a:lnTo>
                    <a:lnTo>
                      <a:pt x="14003" y="2571"/>
                    </a:lnTo>
                    <a:lnTo>
                      <a:pt x="13287" y="2571"/>
                    </a:lnTo>
                    <a:lnTo>
                      <a:pt x="12926" y="2875"/>
                    </a:lnTo>
                    <a:lnTo>
                      <a:pt x="12566" y="2421"/>
                    </a:lnTo>
                    <a:lnTo>
                      <a:pt x="11668" y="2875"/>
                    </a:lnTo>
                    <a:lnTo>
                      <a:pt x="11490" y="2421"/>
                    </a:lnTo>
                    <a:lnTo>
                      <a:pt x="10821" y="2928"/>
                    </a:lnTo>
                    <a:lnTo>
                      <a:pt x="10342" y="2658"/>
                    </a:lnTo>
                    <a:lnTo>
                      <a:pt x="9337" y="2421"/>
                    </a:lnTo>
                    <a:cubicBezTo>
                      <a:pt x="8549" y="2818"/>
                      <a:pt x="8383" y="3165"/>
                      <a:pt x="8383" y="2578"/>
                    </a:cubicBezTo>
                    <a:lnTo>
                      <a:pt x="8438" y="2421"/>
                    </a:lnTo>
                    <a:lnTo>
                      <a:pt x="7548" y="2578"/>
                    </a:lnTo>
                    <a:lnTo>
                      <a:pt x="7002" y="3025"/>
                    </a:lnTo>
                    <a:lnTo>
                      <a:pt x="6824" y="2421"/>
                    </a:lnTo>
                    <a:cubicBezTo>
                      <a:pt x="5731" y="2815"/>
                      <a:pt x="6056" y="2822"/>
                      <a:pt x="5846" y="2822"/>
                    </a:cubicBezTo>
                    <a:lnTo>
                      <a:pt x="5565" y="2421"/>
                    </a:lnTo>
                    <a:lnTo>
                      <a:pt x="4667" y="2725"/>
                    </a:lnTo>
                    <a:lnTo>
                      <a:pt x="4667" y="2421"/>
                    </a:lnTo>
                    <a:lnTo>
                      <a:pt x="3950" y="2725"/>
                    </a:lnTo>
                    <a:lnTo>
                      <a:pt x="3772" y="2421"/>
                    </a:lnTo>
                    <a:lnTo>
                      <a:pt x="2692" y="2725"/>
                    </a:lnTo>
                    <a:lnTo>
                      <a:pt x="2336" y="2421"/>
                    </a:lnTo>
                    <a:lnTo>
                      <a:pt x="1449" y="2551"/>
                    </a:lnTo>
                    <a:lnTo>
                      <a:pt x="0" y="1664"/>
                    </a:lnTo>
                    <a:lnTo>
                      <a:pt x="539" y="1361"/>
                    </a:lnTo>
                    <a:close/>
                  </a:path>
                </a:pathLst>
              </a:custGeom>
              <a:noFill/>
              <a:ln w="1111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200"/>
              </a:p>
            </p:txBody>
          </p:sp>
          <p:sp>
            <p:nvSpPr>
              <p:cNvPr id="25" name="Oval 7">
                <a:extLst>
                  <a:ext uri="{FF2B5EF4-FFF2-40B4-BE49-F238E27FC236}">
                    <a16:creationId xmlns:a16="http://schemas.microsoft.com/office/drawing/2014/main" id="{ABBDCD6D-3AF9-40BF-A774-9B90C7EB82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11" y="3287"/>
                <a:ext cx="118" cy="98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200"/>
              </a:p>
            </p:txBody>
          </p:sp>
          <p:sp>
            <p:nvSpPr>
              <p:cNvPr id="26" name="Oval 8">
                <a:extLst>
                  <a:ext uri="{FF2B5EF4-FFF2-40B4-BE49-F238E27FC236}">
                    <a16:creationId xmlns:a16="http://schemas.microsoft.com/office/drawing/2014/main" id="{0D0E4C43-671F-406D-B0BD-1CCD5A02A9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11" y="3287"/>
                <a:ext cx="118" cy="98"/>
              </a:xfrm>
              <a:prstGeom prst="ellipse">
                <a:avLst/>
              </a:prstGeom>
              <a:noFill/>
              <a:ln w="1111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200"/>
              </a:p>
            </p:txBody>
          </p:sp>
          <p:sp>
            <p:nvSpPr>
              <p:cNvPr id="27" name="Line 9">
                <a:extLst>
                  <a:ext uri="{FF2B5EF4-FFF2-40B4-BE49-F238E27FC236}">
                    <a16:creationId xmlns:a16="http://schemas.microsoft.com/office/drawing/2014/main" id="{50F4AD05-36B4-4125-B042-5C19105C6F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61" y="3181"/>
                <a:ext cx="0" cy="84"/>
              </a:xfrm>
              <a:prstGeom prst="line">
                <a:avLst/>
              </a:prstGeom>
              <a:noFill/>
              <a:ln w="28575" cap="flat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200"/>
              </a:p>
            </p:txBody>
          </p:sp>
          <p:sp>
            <p:nvSpPr>
              <p:cNvPr id="29" name="Rectangle 11">
                <a:extLst>
                  <a:ext uri="{FF2B5EF4-FFF2-40B4-BE49-F238E27FC236}">
                    <a16:creationId xmlns:a16="http://schemas.microsoft.com/office/drawing/2014/main" id="{AF930263-7A78-403F-A4B8-A2BF541695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4" y="3284"/>
                <a:ext cx="1636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sz="1400" b="1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Pourquoi si sûr alors que RI </a:t>
                </a:r>
                <a:r>
                  <a:rPr lang="fr-FR" altLang="fr-FR" sz="1400" b="1" dirty="0">
                    <a:solidFill>
                      <a:srgbClr val="008000"/>
                    </a:solidFill>
                    <a:latin typeface="Comic Sans MS" panose="030F0702030302020204" pitchFamily="66" charset="0"/>
                  </a:rPr>
                  <a:t>?</a:t>
                </a:r>
                <a:endParaRPr lang="fr-FR" altLang="fr-FR" sz="3200" dirty="0"/>
              </a:p>
            </p:txBody>
          </p:sp>
        </p:grpSp>
      </p:grpSp>
      <p:pic>
        <p:nvPicPr>
          <p:cNvPr id="31" name="Picture 4" descr="https://upload.wikimedia.org/wikipedia/commons/thumb/5/54/Civil_and_Naval_Ensign_of_France.svg/langfr-225px-Civil_and_Naval_Ensign_of_France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15" y="906162"/>
            <a:ext cx="1080138" cy="72009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53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Diaporama-PPT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464" y="-319089"/>
            <a:ext cx="9144000" cy="6858000"/>
          </a:xfrm>
          <a:prstGeom prst="rect">
            <a:avLst/>
          </a:prstGeom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236843" y="-223884"/>
            <a:ext cx="11447481" cy="91847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449251">
              <a:spcBef>
                <a:spcPts val="700"/>
              </a:spcBef>
              <a:buClr>
                <a:srgbClr val="9999FF"/>
              </a:buClr>
              <a:buSzPct val="114000"/>
              <a:tabLst>
                <a:tab pos="911203" algn="l"/>
                <a:tab pos="1825580" algn="l"/>
                <a:tab pos="2739957" algn="l"/>
                <a:tab pos="3654334" algn="l"/>
                <a:tab pos="4568711" algn="l"/>
                <a:tab pos="5483088" algn="l"/>
                <a:tab pos="6397465" algn="l"/>
                <a:tab pos="7311843" algn="l"/>
                <a:tab pos="8226220" algn="l"/>
                <a:tab pos="9140597" algn="l"/>
                <a:tab pos="10054974" algn="l"/>
              </a:tabLst>
            </a:pPr>
            <a:r>
              <a:rPr lang="fr-FR" altLang="fr-FR" sz="4000" b="1" dirty="0">
                <a:solidFill>
                  <a:schemeClr val="bg1"/>
                </a:solidFill>
                <a:latin typeface="+mn-lt"/>
              </a:rPr>
              <a:t>Résultats : </a:t>
            </a:r>
            <a:r>
              <a:rPr lang="fr-FR" altLang="fr-FR" sz="4000" b="1" dirty="0">
                <a:latin typeface="+mn-lt"/>
              </a:rPr>
              <a:t>degré de certitudes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A4C1F2E-F5E0-4A65-B66E-0FB160107ACA}"/>
              </a:ext>
            </a:extLst>
          </p:cNvPr>
          <p:cNvSpPr txBox="1"/>
          <p:nvPr/>
        </p:nvSpPr>
        <p:spPr>
          <a:xfrm>
            <a:off x="8136384" y="621145"/>
            <a:ext cx="352308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Pré Séjour </a:t>
            </a:r>
            <a:r>
              <a:rPr lang="fr-FR" sz="2400" dirty="0"/>
              <a:t>:</a:t>
            </a:r>
          </a:p>
          <a:p>
            <a:endParaRPr lang="fr-FR" sz="2400" dirty="0"/>
          </a:p>
          <a:p>
            <a:r>
              <a:rPr lang="fr-FR" sz="2400" dirty="0"/>
              <a:t>Certitude Moyenne 83,2 %</a:t>
            </a:r>
          </a:p>
          <a:p>
            <a:r>
              <a:rPr lang="fr-FR" sz="2400" dirty="0"/>
              <a:t>Imprudence 75,5 %</a:t>
            </a:r>
          </a:p>
          <a:p>
            <a:r>
              <a:rPr lang="fr-FR" sz="2400" dirty="0"/>
              <a:t>Confiance 85,4 %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D06CF80-A98C-40DE-84B8-80158DE2213B}"/>
              </a:ext>
            </a:extLst>
          </p:cNvPr>
          <p:cNvSpPr txBox="1"/>
          <p:nvPr/>
        </p:nvSpPr>
        <p:spPr>
          <a:xfrm>
            <a:off x="8161244" y="3359433"/>
            <a:ext cx="352308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Post Séjour </a:t>
            </a:r>
            <a:r>
              <a:rPr lang="fr-FR" sz="2400" dirty="0"/>
              <a:t>:</a:t>
            </a:r>
          </a:p>
          <a:p>
            <a:endParaRPr lang="fr-FR" sz="2400" dirty="0"/>
          </a:p>
          <a:p>
            <a:r>
              <a:rPr lang="fr-FR" sz="2400" dirty="0"/>
              <a:t>Certitude Moyenne 80,7 %</a:t>
            </a:r>
          </a:p>
          <a:p>
            <a:r>
              <a:rPr lang="fr-FR" sz="2400" dirty="0"/>
              <a:t>Imprudence 74,78 %</a:t>
            </a:r>
          </a:p>
          <a:p>
            <a:r>
              <a:rPr lang="fr-FR" sz="2400" dirty="0"/>
              <a:t>Confiance 88,9 %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CF98112-43A3-49E2-8A03-3A65469843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4965" y="579749"/>
            <a:ext cx="5926869" cy="3382652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Leclercq, (2020) Le modèle 5 sur 5 des Evaluations d'interventions éducatives   03 Exemples de mesures d'impact au niveau patients DSSP Université de Liège          LEPS Université Paris 13 Sorbonne Paris Cité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27428-491F-4294-AD4C-B417B8E58CFE}" type="slidenum">
              <a:rPr lang="fr-BE" smtClean="0"/>
              <a:t>13</a:t>
            </a:fld>
            <a:endParaRPr lang="fr-BE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B3A44D6-5161-48EF-8CB9-74C8DC6989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5290" y="3359433"/>
            <a:ext cx="5486950" cy="3179478"/>
          </a:xfrm>
          <a:prstGeom prst="rect">
            <a:avLst/>
          </a:prstGeom>
        </p:spPr>
      </p:pic>
      <p:pic>
        <p:nvPicPr>
          <p:cNvPr id="11" name="Picture 4" descr="https://upload.wikimedia.org/wikipedia/commons/thumb/5/54/Civil_and_Naval_Ensign_of_France.svg/langfr-225px-Civil_and_Naval_Ensign_of_France.sv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83" y="334546"/>
            <a:ext cx="1080138" cy="72009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61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Leclercq, (2020) Le modèle 5 sur 5 des Evaluations d'interventions éducatives   03 Exemples de mesures d'impact au niveau patients DSSP Université de Liège          LEPS Université Paris 13 Sorbonne Paris Cité</a:t>
            </a:r>
            <a:endParaRPr lang="es-E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CD7D4-54A9-47AB-9193-76374E729F24}" type="slidenum">
              <a:rPr lang="es-ES" smtClean="0"/>
              <a:t>14</a:t>
            </a:fld>
            <a:endParaRPr lang="es-ES"/>
          </a:p>
        </p:txBody>
      </p:sp>
      <p:sp>
        <p:nvSpPr>
          <p:cNvPr id="4" name="ZoneTexte 3"/>
          <p:cNvSpPr txBox="1"/>
          <p:nvPr/>
        </p:nvSpPr>
        <p:spPr>
          <a:xfrm rot="16200000">
            <a:off x="-1461810" y="3086416"/>
            <a:ext cx="4879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dirty="0">
                <a:solidFill>
                  <a:srgbClr val="9933FF"/>
                </a:solidFill>
              </a:rPr>
              <a:t>L’axe des acteurs / bénéficiaires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256871" y="387659"/>
            <a:ext cx="861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>
                <a:solidFill>
                  <a:srgbClr val="008000"/>
                </a:solidFill>
              </a:rPr>
              <a:t>A</a:t>
            </a:r>
            <a:r>
              <a:rPr lang="fr-BE" b="1" dirty="0"/>
              <a:t>cquis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775075" y="231019"/>
            <a:ext cx="93108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2400" b="1" dirty="0">
                <a:solidFill>
                  <a:srgbClr val="008000"/>
                </a:solidFill>
              </a:rPr>
              <a:t>T</a:t>
            </a:r>
            <a:r>
              <a:rPr lang="fr-BE" sz="1400" b="1" dirty="0"/>
              <a:t>errain : </a:t>
            </a:r>
          </a:p>
          <a:p>
            <a:pPr algn="ctr"/>
            <a:r>
              <a:rPr lang="fr-BE" sz="1400" b="1" dirty="0"/>
              <a:t>Conduites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0684522" y="260284"/>
            <a:ext cx="93833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1400" b="1" dirty="0"/>
              <a:t>Bénéfices </a:t>
            </a:r>
            <a:endParaRPr lang="fr-BE" sz="1400" b="1" dirty="0" smtClean="0"/>
          </a:p>
          <a:p>
            <a:pPr algn="ctr"/>
            <a:r>
              <a:rPr lang="fr-BE" sz="2400" b="1" dirty="0" smtClean="0">
                <a:solidFill>
                  <a:srgbClr val="008000"/>
                </a:solidFill>
              </a:rPr>
              <a:t>U</a:t>
            </a:r>
            <a:r>
              <a:rPr lang="fr-BE" sz="1400" b="1" dirty="0" smtClean="0"/>
              <a:t>ltimes </a:t>
            </a:r>
            <a:endParaRPr lang="fr-BE" sz="14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3492957" y="367856"/>
            <a:ext cx="13551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dirty="0">
                <a:solidFill>
                  <a:srgbClr val="008000"/>
                </a:solidFill>
              </a:rPr>
              <a:t>S</a:t>
            </a:r>
            <a:r>
              <a:rPr lang="fr-BE" b="1" dirty="0"/>
              <a:t>atisfaction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013857" y="-44856"/>
            <a:ext cx="17828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2000" b="1" dirty="0"/>
              <a:t>La dimension </a:t>
            </a:r>
            <a:r>
              <a:rPr lang="fr-BE" sz="2000" b="1" dirty="0" smtClean="0"/>
              <a:t>3</a:t>
            </a:r>
            <a:endParaRPr lang="fr-BE" sz="1600" b="1" dirty="0"/>
          </a:p>
        </p:txBody>
      </p:sp>
      <p:sp>
        <p:nvSpPr>
          <p:cNvPr id="10" name="Rectangle 9"/>
          <p:cNvSpPr/>
          <p:nvPr/>
        </p:nvSpPr>
        <p:spPr>
          <a:xfrm>
            <a:off x="8829041" y="5435777"/>
            <a:ext cx="32750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2400" b="1" dirty="0"/>
              <a:t>du modèle </a:t>
            </a:r>
            <a:r>
              <a:rPr lang="fr-BE" sz="2400" b="1" dirty="0" smtClean="0"/>
              <a:t>5 sur 5 </a:t>
            </a:r>
          </a:p>
          <a:p>
            <a:pPr algn="ctr"/>
            <a:r>
              <a:rPr lang="fr-BE" b="1" dirty="0" smtClean="0"/>
              <a:t>des </a:t>
            </a:r>
            <a:r>
              <a:rPr lang="fr-BE" b="1" dirty="0"/>
              <a:t>évaluations </a:t>
            </a:r>
            <a:r>
              <a:rPr lang="fr-BE" b="1" dirty="0" smtClean="0"/>
              <a:t>de formations </a:t>
            </a:r>
            <a:endParaRPr lang="fr-BE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6905286" y="264028"/>
            <a:ext cx="108869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2400" b="1" dirty="0" smtClean="0">
                <a:solidFill>
                  <a:srgbClr val="FF0000"/>
                </a:solidFill>
              </a:rPr>
              <a:t>S</a:t>
            </a:r>
            <a:r>
              <a:rPr lang="fr-BE" sz="1400" b="1" dirty="0" smtClean="0"/>
              <a:t>imulation </a:t>
            </a:r>
            <a:endParaRPr lang="fr-BE" sz="1400" b="1" dirty="0"/>
          </a:p>
          <a:p>
            <a:pPr algn="ctr"/>
            <a:r>
              <a:rPr lang="fr-BE" sz="1400" b="1" dirty="0"/>
              <a:t>Conduites</a:t>
            </a:r>
          </a:p>
        </p:txBody>
      </p:sp>
      <p:cxnSp>
        <p:nvCxnSpPr>
          <p:cNvPr id="15" name="Connecteur droit avec flèche 14"/>
          <p:cNvCxnSpPr/>
          <p:nvPr/>
        </p:nvCxnSpPr>
        <p:spPr>
          <a:xfrm flipV="1">
            <a:off x="2516136" y="300846"/>
            <a:ext cx="9326880" cy="5604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1336039" y="1205907"/>
            <a:ext cx="141154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Le </a:t>
            </a:r>
            <a:r>
              <a:rPr lang="fr-FR" sz="2800" b="1" dirty="0" smtClean="0">
                <a:solidFill>
                  <a:srgbClr val="FF0000"/>
                </a:solidFill>
              </a:rPr>
              <a:t>P</a:t>
            </a:r>
            <a:r>
              <a:rPr lang="fr-FR" b="1" dirty="0" smtClean="0"/>
              <a:t>atient / </a:t>
            </a:r>
          </a:p>
          <a:p>
            <a:r>
              <a:rPr lang="fr-FR" b="1" dirty="0" smtClean="0"/>
              <a:t>l’apprenant</a:t>
            </a:r>
            <a:endParaRPr lang="fr-BE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1377797" y="2007525"/>
            <a:ext cx="156991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L’</a:t>
            </a:r>
            <a:r>
              <a:rPr lang="fr-FR" sz="2800" b="1" dirty="0" smtClean="0">
                <a:solidFill>
                  <a:srgbClr val="FF0000"/>
                </a:solidFill>
              </a:rPr>
              <a:t>E</a:t>
            </a:r>
            <a:r>
              <a:rPr lang="fr-FR" b="1" dirty="0" smtClean="0"/>
              <a:t>ntourage / </a:t>
            </a:r>
          </a:p>
          <a:p>
            <a:r>
              <a:rPr lang="fr-FR" b="1" dirty="0" smtClean="0"/>
              <a:t>Les parents</a:t>
            </a:r>
            <a:endParaRPr lang="fr-BE" b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1327884" y="2873339"/>
            <a:ext cx="173586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Les </a:t>
            </a:r>
            <a:r>
              <a:rPr lang="fr-FR" sz="2800" b="1" dirty="0" smtClean="0">
                <a:solidFill>
                  <a:srgbClr val="FF0000"/>
                </a:solidFill>
              </a:rPr>
              <a:t>S</a:t>
            </a:r>
            <a:r>
              <a:rPr lang="fr-FR" b="1" dirty="0" smtClean="0"/>
              <a:t>oignants / </a:t>
            </a:r>
          </a:p>
          <a:p>
            <a:r>
              <a:rPr lang="fr-FR" b="1" dirty="0" smtClean="0"/>
              <a:t>Les professeurs</a:t>
            </a:r>
            <a:endParaRPr lang="fr-BE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1300570" y="4718165"/>
            <a:ext cx="179029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N</a:t>
            </a:r>
            <a:r>
              <a:rPr lang="fr-FR" b="1" dirty="0" smtClean="0"/>
              <a:t>ational : L’Etat</a:t>
            </a:r>
          </a:p>
          <a:p>
            <a:r>
              <a:rPr lang="fr-FR" b="1" dirty="0" smtClean="0"/>
              <a:t>Santé-Education 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1251197" y="3835357"/>
            <a:ext cx="183967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L</a:t>
            </a:r>
            <a:r>
              <a:rPr lang="fr-FR" b="1" dirty="0" smtClean="0"/>
              <a:t>ocal : le service</a:t>
            </a:r>
            <a:r>
              <a:rPr lang="fr-FR" sz="1200" b="1" dirty="0" smtClean="0"/>
              <a:t>, </a:t>
            </a:r>
          </a:p>
          <a:p>
            <a:r>
              <a:rPr lang="fr-FR" b="1" dirty="0" smtClean="0"/>
              <a:t>l’hôpital </a:t>
            </a:r>
            <a:r>
              <a:rPr lang="fr-FR" sz="1200" b="1" dirty="0" smtClean="0"/>
              <a:t>/ </a:t>
            </a:r>
            <a:r>
              <a:rPr lang="fr-FR" b="1" dirty="0" smtClean="0"/>
              <a:t>L’école</a:t>
            </a:r>
            <a:endParaRPr lang="fr-BE" b="1" dirty="0"/>
          </a:p>
        </p:txBody>
      </p:sp>
      <p:cxnSp>
        <p:nvCxnSpPr>
          <p:cNvPr id="24" name="Connecteur droit 23"/>
          <p:cNvCxnSpPr/>
          <p:nvPr/>
        </p:nvCxnSpPr>
        <p:spPr>
          <a:xfrm flipV="1">
            <a:off x="1483360" y="1089923"/>
            <a:ext cx="10359656" cy="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V="1">
            <a:off x="1483360" y="3624438"/>
            <a:ext cx="10512055" cy="791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V="1">
            <a:off x="1483360" y="4478207"/>
            <a:ext cx="10512055" cy="229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V="1">
            <a:off x="1336039" y="5479336"/>
            <a:ext cx="10604376" cy="358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V="1">
            <a:off x="1483360" y="1919618"/>
            <a:ext cx="10359656" cy="748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flipV="1">
            <a:off x="1483360" y="2761462"/>
            <a:ext cx="10457055" cy="590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3204622" y="1089922"/>
            <a:ext cx="0" cy="43994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6706716" y="1115708"/>
            <a:ext cx="0" cy="43994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8533542" y="1079853"/>
            <a:ext cx="0" cy="43994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>
            <a:off x="10367422" y="1043246"/>
            <a:ext cx="0" cy="43994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>
            <a:off x="11940415" y="1089923"/>
            <a:ext cx="0" cy="43994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>
            <a:off x="4941982" y="1097780"/>
            <a:ext cx="0" cy="43994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/>
          <p:cNvSpPr txBox="1"/>
          <p:nvPr/>
        </p:nvSpPr>
        <p:spPr>
          <a:xfrm>
            <a:off x="4002010" y="73173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1</a:t>
            </a:r>
            <a:endParaRPr lang="fr-BE" sz="2400" b="1" dirty="0"/>
          </a:p>
        </p:txBody>
      </p:sp>
      <p:sp>
        <p:nvSpPr>
          <p:cNvPr id="46" name="ZoneTexte 45"/>
          <p:cNvSpPr txBox="1"/>
          <p:nvPr/>
        </p:nvSpPr>
        <p:spPr>
          <a:xfrm>
            <a:off x="5536521" y="69939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2</a:t>
            </a:r>
            <a:endParaRPr lang="fr-BE" sz="2400" b="1" dirty="0"/>
          </a:p>
        </p:txBody>
      </p:sp>
      <p:sp>
        <p:nvSpPr>
          <p:cNvPr id="47" name="ZoneTexte 46"/>
          <p:cNvSpPr txBox="1"/>
          <p:nvPr/>
        </p:nvSpPr>
        <p:spPr>
          <a:xfrm>
            <a:off x="7314978" y="70098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3</a:t>
            </a:r>
            <a:endParaRPr lang="fr-BE" sz="2400" b="1" dirty="0"/>
          </a:p>
        </p:txBody>
      </p:sp>
      <p:sp>
        <p:nvSpPr>
          <p:cNvPr id="48" name="ZoneTexte 47"/>
          <p:cNvSpPr txBox="1"/>
          <p:nvPr/>
        </p:nvSpPr>
        <p:spPr>
          <a:xfrm>
            <a:off x="9161054" y="71160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4</a:t>
            </a:r>
            <a:endParaRPr lang="fr-BE" sz="2400" b="1" dirty="0"/>
          </a:p>
        </p:txBody>
      </p:sp>
      <p:sp>
        <p:nvSpPr>
          <p:cNvPr id="49" name="ZoneTexte 48"/>
          <p:cNvSpPr txBox="1"/>
          <p:nvPr/>
        </p:nvSpPr>
        <p:spPr>
          <a:xfrm>
            <a:off x="10933425" y="70098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5</a:t>
            </a:r>
            <a:endParaRPr lang="fr-BE" sz="2400" b="1" dirty="0"/>
          </a:p>
        </p:txBody>
      </p:sp>
      <p:sp>
        <p:nvSpPr>
          <p:cNvPr id="12" name="Ellipse 11"/>
          <p:cNvSpPr/>
          <p:nvPr/>
        </p:nvSpPr>
        <p:spPr>
          <a:xfrm>
            <a:off x="5284287" y="1081369"/>
            <a:ext cx="833717" cy="63188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50" name="Image 49">
            <a:extLst>
              <a:ext uri="{FF2B5EF4-FFF2-40B4-BE49-F238E27FC236}">
                <a16:creationId xmlns:a16="http://schemas.microsoft.com/office/drawing/2014/main" id="{BB3A44D6-5161-48EF-8CB9-74C8DC698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783" y="1944613"/>
            <a:ext cx="5338755" cy="3093605"/>
          </a:xfrm>
          <a:prstGeom prst="rect">
            <a:avLst/>
          </a:prstGeom>
        </p:spPr>
      </p:pic>
      <p:sp>
        <p:nvSpPr>
          <p:cNvPr id="13" name="Ellipse 12"/>
          <p:cNvSpPr/>
          <p:nvPr/>
        </p:nvSpPr>
        <p:spPr>
          <a:xfrm>
            <a:off x="4941982" y="1329746"/>
            <a:ext cx="6180287" cy="4156542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7" name="Flèche droite 16"/>
          <p:cNvSpPr/>
          <p:nvPr/>
        </p:nvSpPr>
        <p:spPr>
          <a:xfrm rot="12361235">
            <a:off x="5795520" y="1730418"/>
            <a:ext cx="688449" cy="42838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39" name="Picture 4" descr="https://upload.wikimedia.org/wikipedia/commons/thumb/5/54/Civil_and_Naval_Ensign_of_France.svg/langfr-225px-Civil_and_Naval_Ensign_of_France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37" y="129232"/>
            <a:ext cx="1080138" cy="72009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57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0BB6E131-3E7D-4BCB-9CD0-115C53F2ED9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990272" y="1196752"/>
            <a:ext cx="7481888" cy="4903788"/>
            <a:chOff x="917" y="750"/>
            <a:chExt cx="4713" cy="3089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5FC4446E-D661-44C7-AEDF-44ACBAD2F2E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30" y="750"/>
              <a:ext cx="4700" cy="2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id="{669E8B46-449A-4961-8064-0F885A1351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7" y="841"/>
              <a:ext cx="4700" cy="299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54E5F756-364B-4B35-A8F3-11BD8B1989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1" y="1229"/>
              <a:ext cx="3867" cy="2136"/>
            </a:xfrm>
            <a:prstGeom prst="rect">
              <a:avLst/>
            </a:prstGeom>
            <a:noFill/>
            <a:ln w="1111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FAE8C7AD-E918-496A-86BB-C430D1FB60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81" y="1671"/>
              <a:ext cx="2361" cy="1694"/>
            </a:xfrm>
            <a:custGeom>
              <a:avLst/>
              <a:gdLst>
                <a:gd name="T0" fmla="*/ 0 w 2361"/>
                <a:gd name="T1" fmla="*/ 980 h 1694"/>
                <a:gd name="T2" fmla="*/ 428 w 2361"/>
                <a:gd name="T3" fmla="*/ 980 h 1694"/>
                <a:gd name="T4" fmla="*/ 428 w 2361"/>
                <a:gd name="T5" fmla="*/ 1694 h 1694"/>
                <a:gd name="T6" fmla="*/ 0 w 2361"/>
                <a:gd name="T7" fmla="*/ 1694 h 1694"/>
                <a:gd name="T8" fmla="*/ 0 w 2361"/>
                <a:gd name="T9" fmla="*/ 980 h 1694"/>
                <a:gd name="T10" fmla="*/ 1933 w 2361"/>
                <a:gd name="T11" fmla="*/ 0 h 1694"/>
                <a:gd name="T12" fmla="*/ 2361 w 2361"/>
                <a:gd name="T13" fmla="*/ 0 h 1694"/>
                <a:gd name="T14" fmla="*/ 2361 w 2361"/>
                <a:gd name="T15" fmla="*/ 1694 h 1694"/>
                <a:gd name="T16" fmla="*/ 1933 w 2361"/>
                <a:gd name="T17" fmla="*/ 1694 h 1694"/>
                <a:gd name="T18" fmla="*/ 1933 w 2361"/>
                <a:gd name="T19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61" h="1694">
                  <a:moveTo>
                    <a:pt x="0" y="980"/>
                  </a:moveTo>
                  <a:lnTo>
                    <a:pt x="428" y="980"/>
                  </a:lnTo>
                  <a:lnTo>
                    <a:pt x="428" y="1694"/>
                  </a:lnTo>
                  <a:lnTo>
                    <a:pt x="0" y="1694"/>
                  </a:lnTo>
                  <a:lnTo>
                    <a:pt x="0" y="980"/>
                  </a:lnTo>
                  <a:close/>
                  <a:moveTo>
                    <a:pt x="1933" y="0"/>
                  </a:moveTo>
                  <a:lnTo>
                    <a:pt x="2361" y="0"/>
                  </a:lnTo>
                  <a:lnTo>
                    <a:pt x="2361" y="1694"/>
                  </a:lnTo>
                  <a:lnTo>
                    <a:pt x="1933" y="1694"/>
                  </a:lnTo>
                  <a:lnTo>
                    <a:pt x="1933" y="0"/>
                  </a:lnTo>
                  <a:close/>
                </a:path>
              </a:pathLst>
            </a:custGeom>
            <a:solidFill>
              <a:srgbClr val="ADB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44348F84-4D0F-4000-ADD2-ECAD151FD4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81" y="1671"/>
              <a:ext cx="2361" cy="1694"/>
            </a:xfrm>
            <a:custGeom>
              <a:avLst/>
              <a:gdLst>
                <a:gd name="T0" fmla="*/ 0 w 2361"/>
                <a:gd name="T1" fmla="*/ 980 h 1694"/>
                <a:gd name="T2" fmla="*/ 428 w 2361"/>
                <a:gd name="T3" fmla="*/ 980 h 1694"/>
                <a:gd name="T4" fmla="*/ 428 w 2361"/>
                <a:gd name="T5" fmla="*/ 1694 h 1694"/>
                <a:gd name="T6" fmla="*/ 0 w 2361"/>
                <a:gd name="T7" fmla="*/ 1694 h 1694"/>
                <a:gd name="T8" fmla="*/ 0 w 2361"/>
                <a:gd name="T9" fmla="*/ 980 h 1694"/>
                <a:gd name="T10" fmla="*/ 1933 w 2361"/>
                <a:gd name="T11" fmla="*/ 0 h 1694"/>
                <a:gd name="T12" fmla="*/ 2361 w 2361"/>
                <a:gd name="T13" fmla="*/ 0 h 1694"/>
                <a:gd name="T14" fmla="*/ 2361 w 2361"/>
                <a:gd name="T15" fmla="*/ 1694 h 1694"/>
                <a:gd name="T16" fmla="*/ 1933 w 2361"/>
                <a:gd name="T17" fmla="*/ 1694 h 1694"/>
                <a:gd name="T18" fmla="*/ 1933 w 2361"/>
                <a:gd name="T19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61" h="1694">
                  <a:moveTo>
                    <a:pt x="0" y="980"/>
                  </a:moveTo>
                  <a:lnTo>
                    <a:pt x="428" y="980"/>
                  </a:lnTo>
                  <a:lnTo>
                    <a:pt x="428" y="1694"/>
                  </a:lnTo>
                  <a:lnTo>
                    <a:pt x="0" y="1694"/>
                  </a:lnTo>
                  <a:lnTo>
                    <a:pt x="0" y="980"/>
                  </a:lnTo>
                  <a:close/>
                  <a:moveTo>
                    <a:pt x="1933" y="0"/>
                  </a:moveTo>
                  <a:lnTo>
                    <a:pt x="2361" y="0"/>
                  </a:lnTo>
                  <a:lnTo>
                    <a:pt x="2361" y="1694"/>
                  </a:lnTo>
                  <a:lnTo>
                    <a:pt x="1933" y="1694"/>
                  </a:lnTo>
                  <a:lnTo>
                    <a:pt x="1933" y="0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758A4613-9CFA-43DF-B61E-3061142E1C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27" y="1391"/>
              <a:ext cx="2368" cy="1974"/>
            </a:xfrm>
            <a:custGeom>
              <a:avLst/>
              <a:gdLst>
                <a:gd name="T0" fmla="*/ 0 w 2368"/>
                <a:gd name="T1" fmla="*/ 773 h 1974"/>
                <a:gd name="T2" fmla="*/ 435 w 2368"/>
                <a:gd name="T3" fmla="*/ 773 h 1974"/>
                <a:gd name="T4" fmla="*/ 435 w 2368"/>
                <a:gd name="T5" fmla="*/ 1974 h 1974"/>
                <a:gd name="T6" fmla="*/ 0 w 2368"/>
                <a:gd name="T7" fmla="*/ 1974 h 1974"/>
                <a:gd name="T8" fmla="*/ 0 w 2368"/>
                <a:gd name="T9" fmla="*/ 773 h 1974"/>
                <a:gd name="T10" fmla="*/ 1933 w 2368"/>
                <a:gd name="T11" fmla="*/ 0 h 1974"/>
                <a:gd name="T12" fmla="*/ 2368 w 2368"/>
                <a:gd name="T13" fmla="*/ 0 h 1974"/>
                <a:gd name="T14" fmla="*/ 2368 w 2368"/>
                <a:gd name="T15" fmla="*/ 1974 h 1974"/>
                <a:gd name="T16" fmla="*/ 1933 w 2368"/>
                <a:gd name="T17" fmla="*/ 1974 h 1974"/>
                <a:gd name="T18" fmla="*/ 1933 w 2368"/>
                <a:gd name="T19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68" h="1974">
                  <a:moveTo>
                    <a:pt x="0" y="773"/>
                  </a:moveTo>
                  <a:lnTo>
                    <a:pt x="435" y="773"/>
                  </a:lnTo>
                  <a:lnTo>
                    <a:pt x="435" y="1974"/>
                  </a:lnTo>
                  <a:lnTo>
                    <a:pt x="0" y="1974"/>
                  </a:lnTo>
                  <a:lnTo>
                    <a:pt x="0" y="773"/>
                  </a:lnTo>
                  <a:close/>
                  <a:moveTo>
                    <a:pt x="1933" y="0"/>
                  </a:moveTo>
                  <a:lnTo>
                    <a:pt x="2368" y="0"/>
                  </a:lnTo>
                  <a:lnTo>
                    <a:pt x="2368" y="1974"/>
                  </a:lnTo>
                  <a:lnTo>
                    <a:pt x="1933" y="1974"/>
                  </a:lnTo>
                  <a:lnTo>
                    <a:pt x="1933" y="0"/>
                  </a:ln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CEBD060F-D912-4880-B1B3-4CA639BDA0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27" y="1391"/>
              <a:ext cx="2368" cy="1974"/>
            </a:xfrm>
            <a:custGeom>
              <a:avLst/>
              <a:gdLst>
                <a:gd name="T0" fmla="*/ 0 w 2368"/>
                <a:gd name="T1" fmla="*/ 773 h 1974"/>
                <a:gd name="T2" fmla="*/ 435 w 2368"/>
                <a:gd name="T3" fmla="*/ 773 h 1974"/>
                <a:gd name="T4" fmla="*/ 435 w 2368"/>
                <a:gd name="T5" fmla="*/ 1974 h 1974"/>
                <a:gd name="T6" fmla="*/ 0 w 2368"/>
                <a:gd name="T7" fmla="*/ 1974 h 1974"/>
                <a:gd name="T8" fmla="*/ 0 w 2368"/>
                <a:gd name="T9" fmla="*/ 773 h 1974"/>
                <a:gd name="T10" fmla="*/ 1933 w 2368"/>
                <a:gd name="T11" fmla="*/ 0 h 1974"/>
                <a:gd name="T12" fmla="*/ 2368 w 2368"/>
                <a:gd name="T13" fmla="*/ 0 h 1974"/>
                <a:gd name="T14" fmla="*/ 2368 w 2368"/>
                <a:gd name="T15" fmla="*/ 1974 h 1974"/>
                <a:gd name="T16" fmla="*/ 1933 w 2368"/>
                <a:gd name="T17" fmla="*/ 1974 h 1974"/>
                <a:gd name="T18" fmla="*/ 1933 w 2368"/>
                <a:gd name="T19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68" h="1974">
                  <a:moveTo>
                    <a:pt x="0" y="773"/>
                  </a:moveTo>
                  <a:lnTo>
                    <a:pt x="435" y="773"/>
                  </a:lnTo>
                  <a:lnTo>
                    <a:pt x="435" y="1974"/>
                  </a:lnTo>
                  <a:lnTo>
                    <a:pt x="0" y="1974"/>
                  </a:lnTo>
                  <a:lnTo>
                    <a:pt x="0" y="773"/>
                  </a:lnTo>
                  <a:close/>
                  <a:moveTo>
                    <a:pt x="1933" y="0"/>
                  </a:moveTo>
                  <a:lnTo>
                    <a:pt x="2368" y="0"/>
                  </a:lnTo>
                  <a:lnTo>
                    <a:pt x="2368" y="1974"/>
                  </a:lnTo>
                  <a:lnTo>
                    <a:pt x="1933" y="1974"/>
                  </a:lnTo>
                  <a:lnTo>
                    <a:pt x="1933" y="0"/>
                  </a:lnTo>
                  <a:close/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Line 11">
              <a:extLst>
                <a:ext uri="{FF2B5EF4-FFF2-40B4-BE49-F238E27FC236}">
                  <a16:creationId xmlns:a16="http://schemas.microsoft.com/office/drawing/2014/main" id="{3FA88A70-BAC1-4778-A6F2-FF7CE3E731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1" y="3365"/>
              <a:ext cx="3867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4687CF9-741A-4616-AA9F-67C50B38BC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" y="2505"/>
              <a:ext cx="24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1700" b="1" dirty="0">
                  <a:solidFill>
                    <a:srgbClr val="404040"/>
                  </a:solidFill>
                  <a:latin typeface="Calibri" panose="020F0502020204030204" pitchFamily="34" charset="0"/>
                </a:rPr>
                <a:t>66,7</a:t>
              </a:r>
              <a:endParaRPr lang="fr-FR" altLang="fr-FR" dirty="0"/>
            </a:p>
          </p:txBody>
        </p:sp>
        <p:sp>
          <p:nvSpPr>
            <p:cNvPr id="21" name="Rectangle 14">
              <a:extLst>
                <a:ext uri="{FF2B5EF4-FFF2-40B4-BE49-F238E27FC236}">
                  <a16:creationId xmlns:a16="http://schemas.microsoft.com/office/drawing/2014/main" id="{AD5E290F-44E8-421A-A7D5-69F8088645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6" y="1603"/>
              <a:ext cx="24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1700" b="1">
                  <a:solidFill>
                    <a:srgbClr val="404040"/>
                  </a:solidFill>
                  <a:latin typeface="Calibri" panose="020F0502020204030204" pitchFamily="34" charset="0"/>
                </a:rPr>
                <a:t>89,7</a:t>
              </a:r>
              <a:endParaRPr lang="fr-FR" altLang="fr-FR"/>
            </a:p>
          </p:txBody>
        </p:sp>
        <p:sp>
          <p:nvSpPr>
            <p:cNvPr id="23" name="Rectangle 16">
              <a:extLst>
                <a:ext uri="{FF2B5EF4-FFF2-40B4-BE49-F238E27FC236}">
                  <a16:creationId xmlns:a16="http://schemas.microsoft.com/office/drawing/2014/main" id="{A8261AEC-0856-4360-ACE6-C059C757D8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7" y="1979"/>
              <a:ext cx="25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b="1">
                  <a:solidFill>
                    <a:srgbClr val="404040"/>
                  </a:solidFill>
                  <a:latin typeface="Calibri" panose="020F0502020204030204" pitchFamily="34" charset="0"/>
                </a:rPr>
                <a:t>78,2</a:t>
              </a:r>
              <a:endParaRPr lang="fr-FR" altLang="fr-FR"/>
            </a:p>
          </p:txBody>
        </p:sp>
        <p:sp>
          <p:nvSpPr>
            <p:cNvPr id="24" name="Rectangle 17">
              <a:extLst>
                <a:ext uri="{FF2B5EF4-FFF2-40B4-BE49-F238E27FC236}">
                  <a16:creationId xmlns:a16="http://schemas.microsoft.com/office/drawing/2014/main" id="{2CB23DCB-4709-4F2B-A64D-2551501D6C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5" y="1366"/>
              <a:ext cx="273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1900" b="1" dirty="0">
                  <a:solidFill>
                    <a:srgbClr val="404040"/>
                  </a:solidFill>
                  <a:latin typeface="Calibri" panose="020F0502020204030204" pitchFamily="34" charset="0"/>
                </a:rPr>
                <a:t>96,2</a:t>
              </a:r>
              <a:endParaRPr lang="fr-FR" altLang="fr-FR" dirty="0"/>
            </a:p>
          </p:txBody>
        </p:sp>
        <p:sp>
          <p:nvSpPr>
            <p:cNvPr id="25" name="Rectangle 18">
              <a:extLst>
                <a:ext uri="{FF2B5EF4-FFF2-40B4-BE49-F238E27FC236}">
                  <a16:creationId xmlns:a16="http://schemas.microsoft.com/office/drawing/2014/main" id="{0645AA64-C79A-4163-A5C5-A4142F7BD3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2" y="3271"/>
              <a:ext cx="14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b="1">
                  <a:solidFill>
                    <a:srgbClr val="000000"/>
                  </a:solidFill>
                  <a:latin typeface="Calibri" panose="020F0502020204030204" pitchFamily="34" charset="0"/>
                </a:rPr>
                <a:t>50</a:t>
              </a:r>
              <a:endParaRPr lang="fr-FR" altLang="fr-FR"/>
            </a:p>
          </p:txBody>
        </p:sp>
        <p:sp>
          <p:nvSpPr>
            <p:cNvPr id="26" name="Rectangle 19">
              <a:extLst>
                <a:ext uri="{FF2B5EF4-FFF2-40B4-BE49-F238E27FC236}">
                  <a16:creationId xmlns:a16="http://schemas.microsoft.com/office/drawing/2014/main" id="{BDD638BE-C496-4883-BD38-CF2C4AEBD9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2" y="3057"/>
              <a:ext cx="15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1900" b="1">
                  <a:solidFill>
                    <a:srgbClr val="000000"/>
                  </a:solidFill>
                  <a:latin typeface="Calibri" panose="020F0502020204030204" pitchFamily="34" charset="0"/>
                </a:rPr>
                <a:t>55</a:t>
              </a:r>
              <a:endParaRPr lang="fr-FR" altLang="fr-FR"/>
            </a:p>
          </p:txBody>
        </p:sp>
        <p:sp>
          <p:nvSpPr>
            <p:cNvPr id="27" name="Rectangle 20">
              <a:extLst>
                <a:ext uri="{FF2B5EF4-FFF2-40B4-BE49-F238E27FC236}">
                  <a16:creationId xmlns:a16="http://schemas.microsoft.com/office/drawing/2014/main" id="{8DE7EC20-0AB8-4C2C-AE30-9EA5D4F94C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2" y="2844"/>
              <a:ext cx="14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b="1">
                  <a:solidFill>
                    <a:srgbClr val="000000"/>
                  </a:solidFill>
                  <a:latin typeface="Calibri" panose="020F0502020204030204" pitchFamily="34" charset="0"/>
                </a:rPr>
                <a:t>60</a:t>
              </a:r>
              <a:endParaRPr lang="fr-FR" altLang="fr-FR"/>
            </a:p>
          </p:txBody>
        </p:sp>
        <p:sp>
          <p:nvSpPr>
            <p:cNvPr id="28" name="Rectangle 21">
              <a:extLst>
                <a:ext uri="{FF2B5EF4-FFF2-40B4-BE49-F238E27FC236}">
                  <a16:creationId xmlns:a16="http://schemas.microsoft.com/office/drawing/2014/main" id="{7EDD7C56-E612-4591-9BC3-840C45C833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2" y="2630"/>
              <a:ext cx="15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1900" b="1">
                  <a:solidFill>
                    <a:srgbClr val="000000"/>
                  </a:solidFill>
                  <a:latin typeface="Calibri" panose="020F0502020204030204" pitchFamily="34" charset="0"/>
                </a:rPr>
                <a:t>65</a:t>
              </a:r>
              <a:endParaRPr lang="fr-FR" altLang="fr-FR"/>
            </a:p>
          </p:txBody>
        </p:sp>
        <p:sp>
          <p:nvSpPr>
            <p:cNvPr id="29" name="Rectangle 22">
              <a:extLst>
                <a:ext uri="{FF2B5EF4-FFF2-40B4-BE49-F238E27FC236}">
                  <a16:creationId xmlns:a16="http://schemas.microsoft.com/office/drawing/2014/main" id="{7BB349EE-19BF-499D-815D-35DB991B7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2" y="2417"/>
              <a:ext cx="14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b="1">
                  <a:solidFill>
                    <a:srgbClr val="000000"/>
                  </a:solidFill>
                  <a:latin typeface="Calibri" panose="020F0502020204030204" pitchFamily="34" charset="0"/>
                </a:rPr>
                <a:t>70</a:t>
              </a:r>
              <a:endParaRPr lang="fr-FR" altLang="fr-FR"/>
            </a:p>
          </p:txBody>
        </p:sp>
        <p:sp>
          <p:nvSpPr>
            <p:cNvPr id="30" name="Rectangle 23">
              <a:extLst>
                <a:ext uri="{FF2B5EF4-FFF2-40B4-BE49-F238E27FC236}">
                  <a16:creationId xmlns:a16="http://schemas.microsoft.com/office/drawing/2014/main" id="{DE8CB67E-363B-4F41-911F-7B7DD116E0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2" y="2203"/>
              <a:ext cx="15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1900" b="1">
                  <a:solidFill>
                    <a:srgbClr val="000000"/>
                  </a:solidFill>
                  <a:latin typeface="Calibri" panose="020F0502020204030204" pitchFamily="34" charset="0"/>
                </a:rPr>
                <a:t>75</a:t>
              </a:r>
              <a:endParaRPr lang="fr-FR" altLang="fr-FR"/>
            </a:p>
          </p:txBody>
        </p:sp>
        <p:sp>
          <p:nvSpPr>
            <p:cNvPr id="31" name="Rectangle 24">
              <a:extLst>
                <a:ext uri="{FF2B5EF4-FFF2-40B4-BE49-F238E27FC236}">
                  <a16:creationId xmlns:a16="http://schemas.microsoft.com/office/drawing/2014/main" id="{BC134410-6997-4DDE-ABF3-24A63D4B4E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2" y="1990"/>
              <a:ext cx="14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b="1">
                  <a:solidFill>
                    <a:srgbClr val="000000"/>
                  </a:solidFill>
                  <a:latin typeface="Calibri" panose="020F0502020204030204" pitchFamily="34" charset="0"/>
                </a:rPr>
                <a:t>80</a:t>
              </a:r>
              <a:endParaRPr lang="fr-FR" altLang="fr-FR"/>
            </a:p>
          </p:txBody>
        </p:sp>
        <p:sp>
          <p:nvSpPr>
            <p:cNvPr id="32" name="Rectangle 25">
              <a:extLst>
                <a:ext uri="{FF2B5EF4-FFF2-40B4-BE49-F238E27FC236}">
                  <a16:creationId xmlns:a16="http://schemas.microsoft.com/office/drawing/2014/main" id="{015B62B5-C12D-49F1-9E95-8EBA96DBF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2" y="1776"/>
              <a:ext cx="15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1900" b="1">
                  <a:solidFill>
                    <a:srgbClr val="000000"/>
                  </a:solidFill>
                  <a:latin typeface="Calibri" panose="020F0502020204030204" pitchFamily="34" charset="0"/>
                </a:rPr>
                <a:t>85</a:t>
              </a:r>
              <a:endParaRPr lang="fr-FR" altLang="fr-FR"/>
            </a:p>
          </p:txBody>
        </p:sp>
        <p:sp>
          <p:nvSpPr>
            <p:cNvPr id="33" name="Rectangle 26">
              <a:extLst>
                <a:ext uri="{FF2B5EF4-FFF2-40B4-BE49-F238E27FC236}">
                  <a16:creationId xmlns:a16="http://schemas.microsoft.com/office/drawing/2014/main" id="{DA6DBE5A-88E1-4787-A6A5-9D5FA30CA4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2" y="1563"/>
              <a:ext cx="14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b="1">
                  <a:solidFill>
                    <a:srgbClr val="000000"/>
                  </a:solidFill>
                  <a:latin typeface="Calibri" panose="020F0502020204030204" pitchFamily="34" charset="0"/>
                </a:rPr>
                <a:t>90</a:t>
              </a:r>
              <a:endParaRPr lang="fr-FR" altLang="fr-FR"/>
            </a:p>
          </p:txBody>
        </p:sp>
        <p:sp>
          <p:nvSpPr>
            <p:cNvPr id="34" name="Rectangle 27">
              <a:extLst>
                <a:ext uri="{FF2B5EF4-FFF2-40B4-BE49-F238E27FC236}">
                  <a16:creationId xmlns:a16="http://schemas.microsoft.com/office/drawing/2014/main" id="{BB6DC18B-7C53-4F61-B85D-07CB36AF17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2" y="1349"/>
              <a:ext cx="15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1900" b="1">
                  <a:solidFill>
                    <a:srgbClr val="000000"/>
                  </a:solidFill>
                  <a:latin typeface="Calibri" panose="020F0502020204030204" pitchFamily="34" charset="0"/>
                </a:rPr>
                <a:t>95</a:t>
              </a:r>
              <a:endParaRPr lang="fr-FR" altLang="fr-FR"/>
            </a:p>
          </p:txBody>
        </p:sp>
        <p:sp>
          <p:nvSpPr>
            <p:cNvPr id="35" name="Rectangle 28">
              <a:extLst>
                <a:ext uri="{FF2B5EF4-FFF2-40B4-BE49-F238E27FC236}">
                  <a16:creationId xmlns:a16="http://schemas.microsoft.com/office/drawing/2014/main" id="{88E3B7B2-F062-419C-A5CA-F1AB76B640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7" y="1136"/>
              <a:ext cx="22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b="1">
                  <a:solidFill>
                    <a:srgbClr val="000000"/>
                  </a:solidFill>
                  <a:latin typeface="Calibri" panose="020F0502020204030204" pitchFamily="34" charset="0"/>
                </a:rPr>
                <a:t>100</a:t>
              </a:r>
              <a:endParaRPr lang="fr-FR" altLang="fr-FR"/>
            </a:p>
          </p:txBody>
        </p:sp>
        <p:sp>
          <p:nvSpPr>
            <p:cNvPr id="36" name="Rectangle 29">
              <a:extLst>
                <a:ext uri="{FF2B5EF4-FFF2-40B4-BE49-F238E27FC236}">
                  <a16:creationId xmlns:a16="http://schemas.microsoft.com/office/drawing/2014/main" id="{15FA4A1D-5C9E-4483-9318-614CD2B1A1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8" y="3478"/>
              <a:ext cx="1109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2100" b="1">
                  <a:solidFill>
                    <a:srgbClr val="000000"/>
                  </a:solidFill>
                  <a:latin typeface="Calibri" panose="020F0502020204030204" pitchFamily="34" charset="0"/>
                </a:rPr>
                <a:t>Diabète (6 QVF)</a:t>
              </a:r>
              <a:endParaRPr lang="fr-FR" altLang="fr-FR"/>
            </a:p>
          </p:txBody>
        </p:sp>
        <p:sp>
          <p:nvSpPr>
            <p:cNvPr id="37" name="Rectangle 30">
              <a:extLst>
                <a:ext uri="{FF2B5EF4-FFF2-40B4-BE49-F238E27FC236}">
                  <a16:creationId xmlns:a16="http://schemas.microsoft.com/office/drawing/2014/main" id="{6D364EF6-FD88-43BD-8748-ACB302017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9" y="3478"/>
              <a:ext cx="1411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2100" b="1">
                  <a:solidFill>
                    <a:srgbClr val="000000"/>
                  </a:solidFill>
                  <a:latin typeface="Calibri" panose="020F0502020204030204" pitchFamily="34" charset="0"/>
                </a:rPr>
                <a:t>Surveillance (6 QVF)</a:t>
              </a:r>
              <a:endParaRPr lang="fr-FR" altLang="fr-FR"/>
            </a:p>
          </p:txBody>
        </p:sp>
        <p:sp>
          <p:nvSpPr>
            <p:cNvPr id="38" name="Rectangle 31">
              <a:extLst>
                <a:ext uri="{FF2B5EF4-FFF2-40B4-BE49-F238E27FC236}">
                  <a16:creationId xmlns:a16="http://schemas.microsoft.com/office/drawing/2014/main" id="{B96D1E0F-7748-45C7-8146-E8A351EB8C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6" y="913"/>
              <a:ext cx="3213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21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% de réponses correctes avant et après séjour</a:t>
              </a:r>
              <a:endParaRPr lang="fr-FR" altLang="fr-FR" dirty="0"/>
            </a:p>
          </p:txBody>
        </p:sp>
        <p:sp>
          <p:nvSpPr>
            <p:cNvPr id="40" name="Rectangle 33">
              <a:extLst>
                <a:ext uri="{FF2B5EF4-FFF2-40B4-BE49-F238E27FC236}">
                  <a16:creationId xmlns:a16="http://schemas.microsoft.com/office/drawing/2014/main" id="{CB7A3931-B9BA-46B3-A880-E909DC3D9B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" y="750"/>
              <a:ext cx="4700" cy="2998"/>
            </a:xfrm>
            <a:prstGeom prst="rect">
              <a:avLst/>
            </a:prstGeom>
            <a:noFill/>
            <a:ln w="11113" cap="flat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Rectangle 34">
              <a:extLst>
                <a:ext uri="{FF2B5EF4-FFF2-40B4-BE49-F238E27FC236}">
                  <a16:creationId xmlns:a16="http://schemas.microsoft.com/office/drawing/2014/main" id="{EED0FF70-C4A1-42E9-83A5-AFC13A2C307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72" y="2254"/>
              <a:ext cx="145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% de réponses correctes</a:t>
              </a:r>
              <a:endParaRPr lang="fr-FR" altLang="fr-FR" dirty="0"/>
            </a:p>
          </p:txBody>
        </p:sp>
        <p:sp>
          <p:nvSpPr>
            <p:cNvPr id="42" name="Rectangle 35">
              <a:extLst>
                <a:ext uri="{FF2B5EF4-FFF2-40B4-BE49-F238E27FC236}">
                  <a16:creationId xmlns:a16="http://schemas.microsoft.com/office/drawing/2014/main" id="{62219D24-EA01-4454-A640-682C432917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5" y="2921"/>
              <a:ext cx="34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b="1">
                  <a:solidFill>
                    <a:srgbClr val="000000"/>
                  </a:solidFill>
                  <a:latin typeface="Calibri" panose="020F0502020204030204" pitchFamily="34" charset="0"/>
                </a:rPr>
                <a:t>Avant</a:t>
              </a:r>
              <a:endParaRPr lang="fr-FR" altLang="fr-FR"/>
            </a:p>
          </p:txBody>
        </p:sp>
        <p:sp>
          <p:nvSpPr>
            <p:cNvPr id="43" name="Rectangle 36">
              <a:extLst>
                <a:ext uri="{FF2B5EF4-FFF2-40B4-BE49-F238E27FC236}">
                  <a16:creationId xmlns:a16="http://schemas.microsoft.com/office/drawing/2014/main" id="{A51EC4B5-1254-4E80-BFAB-E98F49A33F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1" y="2412"/>
              <a:ext cx="37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1900" b="1">
                  <a:solidFill>
                    <a:srgbClr val="000000"/>
                  </a:solidFill>
                  <a:latin typeface="Calibri" panose="020F0502020204030204" pitchFamily="34" charset="0"/>
                </a:rPr>
                <a:t>Avant</a:t>
              </a:r>
              <a:endParaRPr lang="fr-FR" altLang="fr-FR"/>
            </a:p>
          </p:txBody>
        </p:sp>
        <p:sp>
          <p:nvSpPr>
            <p:cNvPr id="44" name="Rectangle 37">
              <a:extLst>
                <a:ext uri="{FF2B5EF4-FFF2-40B4-BE49-F238E27FC236}">
                  <a16:creationId xmlns:a16="http://schemas.microsoft.com/office/drawing/2014/main" id="{D7770496-C64F-489D-80A6-5AF8FA30CA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0" y="2686"/>
              <a:ext cx="34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b="1">
                  <a:solidFill>
                    <a:srgbClr val="000000"/>
                  </a:solidFill>
                  <a:latin typeface="Calibri" panose="020F0502020204030204" pitchFamily="34" charset="0"/>
                </a:rPr>
                <a:t>Après</a:t>
              </a:r>
              <a:endParaRPr lang="fr-FR" altLang="fr-FR"/>
            </a:p>
          </p:txBody>
        </p:sp>
        <p:sp>
          <p:nvSpPr>
            <p:cNvPr id="45" name="Rectangle 38">
              <a:extLst>
                <a:ext uri="{FF2B5EF4-FFF2-40B4-BE49-F238E27FC236}">
                  <a16:creationId xmlns:a16="http://schemas.microsoft.com/office/drawing/2014/main" id="{0DEF46E2-DE08-4643-BFE7-ECFF7A6916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0" y="2002"/>
              <a:ext cx="34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b="1">
                  <a:solidFill>
                    <a:srgbClr val="000000"/>
                  </a:solidFill>
                  <a:latin typeface="Calibri" panose="020F0502020204030204" pitchFamily="34" charset="0"/>
                </a:rPr>
                <a:t>Après</a:t>
              </a:r>
              <a:endParaRPr lang="fr-FR" altLang="fr-FR"/>
            </a:p>
          </p:txBody>
        </p:sp>
      </p:grpSp>
      <p:sp>
        <p:nvSpPr>
          <p:cNvPr id="8" name="Titre 7">
            <a:extLst>
              <a:ext uri="{FF2B5EF4-FFF2-40B4-BE49-F238E27FC236}">
                <a16:creationId xmlns:a16="http://schemas.microsoft.com/office/drawing/2014/main" id="{B3E388D8-2389-44CD-9B93-D3DDEA41C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Résultats : TSM gain relatif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4477159-04D7-4BFC-BD49-EFFBB5D0EDF9}"/>
              </a:ext>
            </a:extLst>
          </p:cNvPr>
          <p:cNvSpPr txBox="1"/>
          <p:nvPr/>
        </p:nvSpPr>
        <p:spPr>
          <a:xfrm>
            <a:off x="1487488" y="2876744"/>
            <a:ext cx="15027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b="1" dirty="0"/>
          </a:p>
          <a:p>
            <a:r>
              <a:rPr lang="fr-FR" b="1" dirty="0"/>
              <a:t>Pour les 2 </a:t>
            </a:r>
          </a:p>
          <a:p>
            <a:r>
              <a:rPr lang="fr-FR" b="1" dirty="0"/>
              <a:t>domaines </a:t>
            </a:r>
          </a:p>
          <a:p>
            <a:r>
              <a:rPr lang="fr-FR" b="1" dirty="0"/>
              <a:t>en mode TSM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32586E1-296D-43EA-8C9C-DAA538E88F6D}"/>
              </a:ext>
            </a:extLst>
          </p:cNvPr>
          <p:cNvSpPr txBox="1"/>
          <p:nvPr/>
        </p:nvSpPr>
        <p:spPr>
          <a:xfrm>
            <a:off x="4643438" y="5949280"/>
            <a:ext cx="1956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>
                <a:solidFill>
                  <a:srgbClr val="FF0000"/>
                </a:solidFill>
              </a:rPr>
              <a:t>Gain Relatif = 35%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C467BFC1-2EDF-4C8A-B83A-E286519F3087}"/>
              </a:ext>
            </a:extLst>
          </p:cNvPr>
          <p:cNvSpPr txBox="1"/>
          <p:nvPr/>
        </p:nvSpPr>
        <p:spPr>
          <a:xfrm>
            <a:off x="7464153" y="5949280"/>
            <a:ext cx="2100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>
                <a:solidFill>
                  <a:srgbClr val="FF0000"/>
                </a:solidFill>
              </a:rPr>
              <a:t>Gain Relatif = 63,1%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FC7D12F3-6F57-4FD0-AC8D-A5BDABB5B345}"/>
              </a:ext>
            </a:extLst>
          </p:cNvPr>
          <p:cNvSpPr txBox="1"/>
          <p:nvPr/>
        </p:nvSpPr>
        <p:spPr>
          <a:xfrm>
            <a:off x="9151586" y="1196752"/>
            <a:ext cx="15529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b="1" dirty="0">
                <a:solidFill>
                  <a:srgbClr val="FF0000"/>
                </a:solidFill>
              </a:rPr>
              <a:t>Effet plafond</a:t>
            </a: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D2C2D242-A08E-400E-8F19-B24518CC6763}"/>
              </a:ext>
            </a:extLst>
          </p:cNvPr>
          <p:cNvCxnSpPr>
            <a:cxnSpLocks/>
          </p:cNvCxnSpPr>
          <p:nvPr/>
        </p:nvCxnSpPr>
        <p:spPr>
          <a:xfrm flipH="1">
            <a:off x="9004124" y="1596862"/>
            <a:ext cx="620269" cy="5149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6" name="Picture 4" descr="https://upload.wikimedia.org/wikipedia/commons/thumb/5/54/Civil_and_Naval_Ensign_of_France.svg/langfr-225px-Civil_and_Naval_Ensign_of_France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46" y="1036761"/>
            <a:ext cx="1080138" cy="72009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98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Leclercq, (2020) Le modèle 5 sur 5 des Evaluations d'interventions éducatives   03 Exemples de mesures d'impact au niveau patients DSSP Université de Liège          LEPS Université Paris 13 Sorbonne Paris Cité</a:t>
            </a:r>
            <a:endParaRPr lang="es-E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CD7D4-54A9-47AB-9193-76374E729F24}" type="slidenum">
              <a:rPr lang="es-ES" smtClean="0"/>
              <a:t>16</a:t>
            </a:fld>
            <a:endParaRPr lang="es-ES"/>
          </a:p>
        </p:txBody>
      </p:sp>
      <p:sp>
        <p:nvSpPr>
          <p:cNvPr id="4" name="ZoneTexte 3"/>
          <p:cNvSpPr txBox="1"/>
          <p:nvPr/>
        </p:nvSpPr>
        <p:spPr>
          <a:xfrm rot="16200000">
            <a:off x="-1461810" y="3086416"/>
            <a:ext cx="4879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dirty="0">
                <a:solidFill>
                  <a:srgbClr val="9933FF"/>
                </a:solidFill>
              </a:rPr>
              <a:t>L’axe des acteurs / bénéficiaires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256871" y="387659"/>
            <a:ext cx="861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>
                <a:solidFill>
                  <a:srgbClr val="008000"/>
                </a:solidFill>
              </a:rPr>
              <a:t>A</a:t>
            </a:r>
            <a:r>
              <a:rPr lang="fr-BE" b="1" dirty="0"/>
              <a:t>cquis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775075" y="231019"/>
            <a:ext cx="93108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2400" b="1" dirty="0">
                <a:solidFill>
                  <a:srgbClr val="008000"/>
                </a:solidFill>
              </a:rPr>
              <a:t>T</a:t>
            </a:r>
            <a:r>
              <a:rPr lang="fr-BE" sz="1400" b="1" dirty="0"/>
              <a:t>errain : </a:t>
            </a:r>
          </a:p>
          <a:p>
            <a:pPr algn="ctr"/>
            <a:r>
              <a:rPr lang="fr-BE" sz="1400" b="1" dirty="0"/>
              <a:t>Conduites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0684522" y="260284"/>
            <a:ext cx="93833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1400" b="1" dirty="0"/>
              <a:t>Bénéfices </a:t>
            </a:r>
            <a:endParaRPr lang="fr-BE" sz="1400" b="1" dirty="0" smtClean="0"/>
          </a:p>
          <a:p>
            <a:pPr algn="ctr"/>
            <a:r>
              <a:rPr lang="fr-BE" sz="2400" b="1" dirty="0" smtClean="0">
                <a:solidFill>
                  <a:srgbClr val="008000"/>
                </a:solidFill>
              </a:rPr>
              <a:t>U</a:t>
            </a:r>
            <a:r>
              <a:rPr lang="fr-BE" sz="1400" b="1" dirty="0" smtClean="0"/>
              <a:t>ltimes </a:t>
            </a:r>
            <a:endParaRPr lang="fr-BE" sz="14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3492957" y="367856"/>
            <a:ext cx="13551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dirty="0">
                <a:solidFill>
                  <a:srgbClr val="008000"/>
                </a:solidFill>
              </a:rPr>
              <a:t>S</a:t>
            </a:r>
            <a:r>
              <a:rPr lang="fr-BE" b="1" dirty="0"/>
              <a:t>atisfaction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013857" y="-44856"/>
            <a:ext cx="17828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2000" b="1" dirty="0"/>
              <a:t>La dimension </a:t>
            </a:r>
            <a:r>
              <a:rPr lang="fr-BE" sz="2000" b="1" dirty="0" smtClean="0"/>
              <a:t>3</a:t>
            </a:r>
            <a:endParaRPr lang="fr-BE" sz="1600" b="1" dirty="0"/>
          </a:p>
        </p:txBody>
      </p:sp>
      <p:sp>
        <p:nvSpPr>
          <p:cNvPr id="10" name="Rectangle 9"/>
          <p:cNvSpPr/>
          <p:nvPr/>
        </p:nvSpPr>
        <p:spPr>
          <a:xfrm>
            <a:off x="8829041" y="5435777"/>
            <a:ext cx="32750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2400" b="1" dirty="0"/>
              <a:t>du modèle </a:t>
            </a:r>
            <a:r>
              <a:rPr lang="fr-BE" sz="2400" b="1" dirty="0" smtClean="0"/>
              <a:t>5 sur 5 </a:t>
            </a:r>
          </a:p>
          <a:p>
            <a:pPr algn="ctr"/>
            <a:r>
              <a:rPr lang="fr-BE" b="1" dirty="0" smtClean="0"/>
              <a:t>des </a:t>
            </a:r>
            <a:r>
              <a:rPr lang="fr-BE" b="1" dirty="0"/>
              <a:t>évaluations </a:t>
            </a:r>
            <a:r>
              <a:rPr lang="fr-BE" b="1" dirty="0" smtClean="0"/>
              <a:t>de formations </a:t>
            </a:r>
            <a:endParaRPr lang="fr-BE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6905286" y="264028"/>
            <a:ext cx="108869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2400" b="1" dirty="0" smtClean="0">
                <a:solidFill>
                  <a:srgbClr val="FF0000"/>
                </a:solidFill>
              </a:rPr>
              <a:t>S</a:t>
            </a:r>
            <a:r>
              <a:rPr lang="fr-BE" sz="1400" b="1" dirty="0" smtClean="0"/>
              <a:t>imulation </a:t>
            </a:r>
            <a:endParaRPr lang="fr-BE" sz="1400" b="1" dirty="0"/>
          </a:p>
          <a:p>
            <a:pPr algn="ctr"/>
            <a:r>
              <a:rPr lang="fr-BE" sz="1400" b="1" dirty="0"/>
              <a:t>Conduites</a:t>
            </a:r>
          </a:p>
        </p:txBody>
      </p:sp>
      <p:cxnSp>
        <p:nvCxnSpPr>
          <p:cNvPr id="15" name="Connecteur droit avec flèche 14"/>
          <p:cNvCxnSpPr/>
          <p:nvPr/>
        </p:nvCxnSpPr>
        <p:spPr>
          <a:xfrm flipV="1">
            <a:off x="2516136" y="300846"/>
            <a:ext cx="9326880" cy="5604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1336039" y="1205907"/>
            <a:ext cx="141154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Le </a:t>
            </a:r>
            <a:r>
              <a:rPr lang="fr-FR" sz="2800" b="1" dirty="0" smtClean="0">
                <a:solidFill>
                  <a:srgbClr val="FF0000"/>
                </a:solidFill>
              </a:rPr>
              <a:t>P</a:t>
            </a:r>
            <a:r>
              <a:rPr lang="fr-FR" b="1" dirty="0" smtClean="0"/>
              <a:t>atient / </a:t>
            </a:r>
          </a:p>
          <a:p>
            <a:r>
              <a:rPr lang="fr-FR" b="1" dirty="0" smtClean="0"/>
              <a:t>l’apprenant</a:t>
            </a:r>
            <a:endParaRPr lang="fr-BE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1377797" y="2007525"/>
            <a:ext cx="156991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L’</a:t>
            </a:r>
            <a:r>
              <a:rPr lang="fr-FR" sz="2800" b="1" dirty="0" smtClean="0">
                <a:solidFill>
                  <a:srgbClr val="FF0000"/>
                </a:solidFill>
              </a:rPr>
              <a:t>E</a:t>
            </a:r>
            <a:r>
              <a:rPr lang="fr-FR" b="1" dirty="0" smtClean="0"/>
              <a:t>ntourage / </a:t>
            </a:r>
          </a:p>
          <a:p>
            <a:r>
              <a:rPr lang="fr-FR" b="1" dirty="0" smtClean="0"/>
              <a:t>Les parents</a:t>
            </a:r>
            <a:endParaRPr lang="fr-BE" b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1327884" y="2873339"/>
            <a:ext cx="173586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Les </a:t>
            </a:r>
            <a:r>
              <a:rPr lang="fr-FR" sz="2800" b="1" dirty="0" smtClean="0">
                <a:solidFill>
                  <a:srgbClr val="FF0000"/>
                </a:solidFill>
              </a:rPr>
              <a:t>S</a:t>
            </a:r>
            <a:r>
              <a:rPr lang="fr-FR" b="1" dirty="0" smtClean="0"/>
              <a:t>oignants / </a:t>
            </a:r>
          </a:p>
          <a:p>
            <a:r>
              <a:rPr lang="fr-FR" b="1" dirty="0" smtClean="0"/>
              <a:t>Les professeurs</a:t>
            </a:r>
            <a:endParaRPr lang="fr-BE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1300570" y="4718165"/>
            <a:ext cx="179029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N</a:t>
            </a:r>
            <a:r>
              <a:rPr lang="fr-FR" b="1" dirty="0" smtClean="0"/>
              <a:t>ational : L’Etat</a:t>
            </a:r>
          </a:p>
          <a:p>
            <a:r>
              <a:rPr lang="fr-FR" b="1" dirty="0" smtClean="0"/>
              <a:t>Santé-Education 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1251197" y="3835357"/>
            <a:ext cx="183967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L</a:t>
            </a:r>
            <a:r>
              <a:rPr lang="fr-FR" b="1" dirty="0" smtClean="0"/>
              <a:t>ocal : le service</a:t>
            </a:r>
            <a:r>
              <a:rPr lang="fr-FR" sz="1200" b="1" dirty="0" smtClean="0"/>
              <a:t>, </a:t>
            </a:r>
          </a:p>
          <a:p>
            <a:r>
              <a:rPr lang="fr-FR" b="1" dirty="0" smtClean="0"/>
              <a:t>l’hôpital </a:t>
            </a:r>
            <a:r>
              <a:rPr lang="fr-FR" sz="1200" b="1" dirty="0" smtClean="0"/>
              <a:t>/ </a:t>
            </a:r>
            <a:r>
              <a:rPr lang="fr-FR" b="1" dirty="0" smtClean="0"/>
              <a:t>L’école</a:t>
            </a:r>
            <a:endParaRPr lang="fr-BE" b="1" dirty="0"/>
          </a:p>
        </p:txBody>
      </p:sp>
      <p:cxnSp>
        <p:nvCxnSpPr>
          <p:cNvPr id="24" name="Connecteur droit 23"/>
          <p:cNvCxnSpPr/>
          <p:nvPr/>
        </p:nvCxnSpPr>
        <p:spPr>
          <a:xfrm flipV="1">
            <a:off x="1483360" y="1089923"/>
            <a:ext cx="10359656" cy="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V="1">
            <a:off x="1483360" y="3624438"/>
            <a:ext cx="10512055" cy="791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V="1">
            <a:off x="1483360" y="4478207"/>
            <a:ext cx="10512055" cy="229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V="1">
            <a:off x="1336039" y="5479336"/>
            <a:ext cx="10604376" cy="358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V="1">
            <a:off x="1483360" y="1919618"/>
            <a:ext cx="10359656" cy="748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flipV="1">
            <a:off x="1483360" y="2761462"/>
            <a:ext cx="10457055" cy="590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3204622" y="1089922"/>
            <a:ext cx="0" cy="43994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6706716" y="1115708"/>
            <a:ext cx="0" cy="43994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8533542" y="1079853"/>
            <a:ext cx="0" cy="43994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>
            <a:off x="10367422" y="1043246"/>
            <a:ext cx="0" cy="43994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>
            <a:off x="11940415" y="1089923"/>
            <a:ext cx="0" cy="43994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>
            <a:off x="4941982" y="1097780"/>
            <a:ext cx="0" cy="43994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/>
          <p:cNvSpPr txBox="1"/>
          <p:nvPr/>
        </p:nvSpPr>
        <p:spPr>
          <a:xfrm>
            <a:off x="4002010" y="73173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1</a:t>
            </a:r>
            <a:endParaRPr lang="fr-BE" sz="2400" b="1" dirty="0"/>
          </a:p>
        </p:txBody>
      </p:sp>
      <p:sp>
        <p:nvSpPr>
          <p:cNvPr id="46" name="ZoneTexte 45"/>
          <p:cNvSpPr txBox="1"/>
          <p:nvPr/>
        </p:nvSpPr>
        <p:spPr>
          <a:xfrm>
            <a:off x="5536521" y="69939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2</a:t>
            </a:r>
            <a:endParaRPr lang="fr-BE" sz="2400" b="1" dirty="0"/>
          </a:p>
        </p:txBody>
      </p:sp>
      <p:sp>
        <p:nvSpPr>
          <p:cNvPr id="47" name="ZoneTexte 46"/>
          <p:cNvSpPr txBox="1"/>
          <p:nvPr/>
        </p:nvSpPr>
        <p:spPr>
          <a:xfrm>
            <a:off x="7314978" y="70098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3</a:t>
            </a:r>
            <a:endParaRPr lang="fr-BE" sz="2400" b="1" dirty="0"/>
          </a:p>
        </p:txBody>
      </p:sp>
      <p:sp>
        <p:nvSpPr>
          <p:cNvPr id="48" name="ZoneTexte 47"/>
          <p:cNvSpPr txBox="1"/>
          <p:nvPr/>
        </p:nvSpPr>
        <p:spPr>
          <a:xfrm>
            <a:off x="9161054" y="71160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4</a:t>
            </a:r>
            <a:endParaRPr lang="fr-BE" sz="2400" b="1" dirty="0"/>
          </a:p>
        </p:txBody>
      </p:sp>
      <p:sp>
        <p:nvSpPr>
          <p:cNvPr id="49" name="ZoneTexte 48"/>
          <p:cNvSpPr txBox="1"/>
          <p:nvPr/>
        </p:nvSpPr>
        <p:spPr>
          <a:xfrm>
            <a:off x="10933425" y="70098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5</a:t>
            </a:r>
            <a:endParaRPr lang="fr-BE" sz="2400" b="1" dirty="0"/>
          </a:p>
        </p:txBody>
      </p:sp>
      <p:sp>
        <p:nvSpPr>
          <p:cNvPr id="12" name="Ellipse 11"/>
          <p:cNvSpPr/>
          <p:nvPr/>
        </p:nvSpPr>
        <p:spPr>
          <a:xfrm>
            <a:off x="5117968" y="1160796"/>
            <a:ext cx="833717" cy="63188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39" name="Image 38">
            <a:extLst>
              <a:ext uri="{FF2B5EF4-FFF2-40B4-BE49-F238E27FC236}">
                <a16:creationId xmlns:a16="http://schemas.microsoft.com/office/drawing/2014/main" id="{112FFD38-2ED5-4847-9D0D-C1ABF0C3C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3570" y="2006914"/>
            <a:ext cx="4585661" cy="2924946"/>
          </a:xfrm>
          <a:prstGeom prst="rect">
            <a:avLst/>
          </a:prstGeom>
        </p:spPr>
      </p:pic>
      <p:sp>
        <p:nvSpPr>
          <p:cNvPr id="17" name="Flèche droite 16"/>
          <p:cNvSpPr/>
          <p:nvPr/>
        </p:nvSpPr>
        <p:spPr>
          <a:xfrm rot="12361235">
            <a:off x="5885533" y="1613011"/>
            <a:ext cx="688449" cy="42838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Ellipse 12"/>
          <p:cNvSpPr/>
          <p:nvPr/>
        </p:nvSpPr>
        <p:spPr>
          <a:xfrm>
            <a:off x="5468815" y="1515770"/>
            <a:ext cx="5653454" cy="3970517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50" name="Picture 4" descr="https://upload.wikimedia.org/wikipedia/commons/thumb/5/54/Civil_and_Naval_Ensign_of_France.svg/langfr-225px-Civil_and_Naval_Ensign_of_France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61" y="155199"/>
            <a:ext cx="1080138" cy="72009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45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876"/>
            <a:ext cx="8964488" cy="388789"/>
          </a:xfrm>
        </p:spPr>
        <p:txBody>
          <a:bodyPr>
            <a:normAutofit/>
          </a:bodyPr>
          <a:lstStyle/>
          <a:p>
            <a:r>
              <a:rPr lang="fr-FR" sz="2000" b="1" dirty="0">
                <a:latin typeface="+mn-lt"/>
              </a:rPr>
              <a:t>L ’expérience </a:t>
            </a:r>
            <a:r>
              <a:rPr lang="fr-FR" sz="2000" b="1" dirty="0" err="1">
                <a:latin typeface="+mn-lt"/>
              </a:rPr>
              <a:t>Metroz-Dayer</a:t>
            </a:r>
            <a:r>
              <a:rPr lang="fr-FR" sz="2000" b="1" dirty="0">
                <a:latin typeface="+mn-lt"/>
              </a:rPr>
              <a:t> et Roulier (Genève) et les 4 échéances d’évaluation </a:t>
            </a:r>
          </a:p>
        </p:txBody>
      </p:sp>
      <p:graphicFrame>
        <p:nvGraphicFramePr>
          <p:cNvPr id="25603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1511300" y="1341438"/>
          <a:ext cx="4584700" cy="482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Feuille de calcul" r:id="rId4" imgW="3438751" imgH="2629262" progId="Excel.Sheet.8">
                  <p:embed/>
                </p:oleObj>
              </mc:Choice>
              <mc:Fallback>
                <p:oleObj name="Feuille de calcul" r:id="rId4" imgW="3438751" imgH="2629262" progId="Excel.Sheet.8">
                  <p:embed/>
                  <p:pic>
                    <p:nvPicPr>
                      <p:cNvPr id="2560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1300" y="1341438"/>
                        <a:ext cx="4584700" cy="4824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4" name="ZoneTexte 1"/>
          <p:cNvSpPr txBox="1">
            <a:spLocks noChangeArrowheads="1"/>
          </p:cNvSpPr>
          <p:nvPr/>
        </p:nvSpPr>
        <p:spPr bwMode="auto">
          <a:xfrm>
            <a:off x="3265489" y="939801"/>
            <a:ext cx="20665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BE">
                <a:latin typeface="Arial" charset="0"/>
              </a:rPr>
              <a:t>1. satisfaction</a:t>
            </a:r>
          </a:p>
        </p:txBody>
      </p:sp>
      <p:sp>
        <p:nvSpPr>
          <p:cNvPr id="16389" name="ZoneTexte 7"/>
          <p:cNvSpPr txBox="1">
            <a:spLocks noChangeArrowheads="1"/>
          </p:cNvSpPr>
          <p:nvPr/>
        </p:nvSpPr>
        <p:spPr bwMode="auto">
          <a:xfrm>
            <a:off x="7740651" y="981076"/>
            <a:ext cx="20665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BE">
                <a:latin typeface="Arial" charset="0"/>
              </a:rPr>
              <a:t>1. satisfaction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6600826" y="5516563"/>
            <a:ext cx="35274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e 1"/>
          <p:cNvGrpSpPr>
            <a:grpSpLocks/>
          </p:cNvGrpSpPr>
          <p:nvPr/>
        </p:nvGrpSpPr>
        <p:grpSpPr bwMode="auto">
          <a:xfrm>
            <a:off x="6375401" y="1484313"/>
            <a:ext cx="4041775" cy="4608512"/>
            <a:chOff x="4851400" y="1484313"/>
            <a:chExt cx="4041775" cy="4608512"/>
          </a:xfrm>
        </p:grpSpPr>
        <p:sp>
          <p:nvSpPr>
            <p:cNvPr id="4" name="Rectangle 3"/>
            <p:cNvSpPr/>
            <p:nvPr/>
          </p:nvSpPr>
          <p:spPr>
            <a:xfrm>
              <a:off x="4859338" y="1484313"/>
              <a:ext cx="4033837" cy="460851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BE"/>
            </a:p>
          </p:txBody>
        </p:sp>
        <p:sp>
          <p:nvSpPr>
            <p:cNvPr id="25614" name="ZoneTexte 4"/>
            <p:cNvSpPr txBox="1">
              <a:spLocks noChangeArrowheads="1"/>
            </p:cNvSpPr>
            <p:nvPr/>
          </p:nvSpPr>
          <p:spPr bwMode="auto">
            <a:xfrm>
              <a:off x="5371101" y="1595438"/>
              <a:ext cx="301031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fr-BE">
                  <a:latin typeface="Arial" charset="0"/>
                </a:rPr>
                <a:t>Taux de participation</a:t>
              </a:r>
            </a:p>
            <a:p>
              <a:pPr algn="ctr" eaLnBrk="1" hangingPunct="1"/>
              <a:r>
                <a:rPr lang="fr-BE">
                  <a:latin typeface="Arial" charset="0"/>
                </a:rPr>
                <a:t>(ex. fictif)</a:t>
              </a:r>
            </a:p>
          </p:txBody>
        </p:sp>
        <p:sp>
          <p:nvSpPr>
            <p:cNvPr id="25615" name="ZoneTexte 9"/>
            <p:cNvSpPr txBox="1">
              <a:spLocks noChangeArrowheads="1"/>
            </p:cNvSpPr>
            <p:nvPr/>
          </p:nvSpPr>
          <p:spPr bwMode="auto">
            <a:xfrm>
              <a:off x="5336472" y="5547797"/>
              <a:ext cx="34547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r-BE" sz="1800">
                  <a:latin typeface="Arial" charset="0"/>
                </a:rPr>
                <a:t>1986  1987  1988   1989   1990 </a:t>
              </a:r>
            </a:p>
          </p:txBody>
        </p:sp>
        <p:sp>
          <p:nvSpPr>
            <p:cNvPr id="14" name="Forme libre 13"/>
            <p:cNvSpPr/>
            <p:nvPr/>
          </p:nvSpPr>
          <p:spPr>
            <a:xfrm>
              <a:off x="5310188" y="3284538"/>
              <a:ext cx="2933700" cy="1206500"/>
            </a:xfrm>
            <a:custGeom>
              <a:avLst/>
              <a:gdLst>
                <a:gd name="connsiteX0" fmla="*/ 0 w 3098800"/>
                <a:gd name="connsiteY0" fmla="*/ 1193800 h 1193800"/>
                <a:gd name="connsiteX1" fmla="*/ 546100 w 3098800"/>
                <a:gd name="connsiteY1" fmla="*/ 1193800 h 1193800"/>
                <a:gd name="connsiteX2" fmla="*/ 520700 w 3098800"/>
                <a:gd name="connsiteY2" fmla="*/ 812800 h 1193800"/>
                <a:gd name="connsiteX3" fmla="*/ 1104900 w 3098800"/>
                <a:gd name="connsiteY3" fmla="*/ 774700 h 1193800"/>
                <a:gd name="connsiteX4" fmla="*/ 1104900 w 3098800"/>
                <a:gd name="connsiteY4" fmla="*/ 584200 h 1193800"/>
                <a:gd name="connsiteX5" fmla="*/ 1714500 w 3098800"/>
                <a:gd name="connsiteY5" fmla="*/ 673100 h 1193800"/>
                <a:gd name="connsiteX6" fmla="*/ 2336800 w 3098800"/>
                <a:gd name="connsiteY6" fmla="*/ 660400 h 1193800"/>
                <a:gd name="connsiteX7" fmla="*/ 2438400 w 3098800"/>
                <a:gd name="connsiteY7" fmla="*/ 12700 h 1193800"/>
                <a:gd name="connsiteX8" fmla="*/ 3098800 w 3098800"/>
                <a:gd name="connsiteY8" fmla="*/ 0 h 1193800"/>
                <a:gd name="connsiteX9" fmla="*/ 3073400 w 3098800"/>
                <a:gd name="connsiteY9" fmla="*/ 0 h 1193800"/>
                <a:gd name="connsiteX0" fmla="*/ 0 w 3098800"/>
                <a:gd name="connsiteY0" fmla="*/ 1193800 h 1193800"/>
                <a:gd name="connsiteX1" fmla="*/ 546100 w 3098800"/>
                <a:gd name="connsiteY1" fmla="*/ 1193800 h 1193800"/>
                <a:gd name="connsiteX2" fmla="*/ 520700 w 3098800"/>
                <a:gd name="connsiteY2" fmla="*/ 812800 h 1193800"/>
                <a:gd name="connsiteX3" fmla="*/ 1104900 w 3098800"/>
                <a:gd name="connsiteY3" fmla="*/ 774700 h 1193800"/>
                <a:gd name="connsiteX4" fmla="*/ 1104900 w 3098800"/>
                <a:gd name="connsiteY4" fmla="*/ 584200 h 1193800"/>
                <a:gd name="connsiteX5" fmla="*/ 1714500 w 3098800"/>
                <a:gd name="connsiteY5" fmla="*/ 609600 h 1193800"/>
                <a:gd name="connsiteX6" fmla="*/ 2336800 w 3098800"/>
                <a:gd name="connsiteY6" fmla="*/ 660400 h 1193800"/>
                <a:gd name="connsiteX7" fmla="*/ 2438400 w 3098800"/>
                <a:gd name="connsiteY7" fmla="*/ 12700 h 1193800"/>
                <a:gd name="connsiteX8" fmla="*/ 3098800 w 3098800"/>
                <a:gd name="connsiteY8" fmla="*/ 0 h 1193800"/>
                <a:gd name="connsiteX9" fmla="*/ 3073400 w 3098800"/>
                <a:gd name="connsiteY9" fmla="*/ 0 h 1193800"/>
                <a:gd name="connsiteX0" fmla="*/ 0 w 3098800"/>
                <a:gd name="connsiteY0" fmla="*/ 1193800 h 1193800"/>
                <a:gd name="connsiteX1" fmla="*/ 546100 w 3098800"/>
                <a:gd name="connsiteY1" fmla="*/ 1193800 h 1193800"/>
                <a:gd name="connsiteX2" fmla="*/ 520700 w 3098800"/>
                <a:gd name="connsiteY2" fmla="*/ 812800 h 1193800"/>
                <a:gd name="connsiteX3" fmla="*/ 1130300 w 3098800"/>
                <a:gd name="connsiteY3" fmla="*/ 825500 h 1193800"/>
                <a:gd name="connsiteX4" fmla="*/ 1104900 w 3098800"/>
                <a:gd name="connsiteY4" fmla="*/ 584200 h 1193800"/>
                <a:gd name="connsiteX5" fmla="*/ 1714500 w 3098800"/>
                <a:gd name="connsiteY5" fmla="*/ 609600 h 1193800"/>
                <a:gd name="connsiteX6" fmla="*/ 2336800 w 3098800"/>
                <a:gd name="connsiteY6" fmla="*/ 660400 h 1193800"/>
                <a:gd name="connsiteX7" fmla="*/ 2438400 w 3098800"/>
                <a:gd name="connsiteY7" fmla="*/ 12700 h 1193800"/>
                <a:gd name="connsiteX8" fmla="*/ 3098800 w 3098800"/>
                <a:gd name="connsiteY8" fmla="*/ 0 h 1193800"/>
                <a:gd name="connsiteX9" fmla="*/ 3073400 w 3098800"/>
                <a:gd name="connsiteY9" fmla="*/ 0 h 1193800"/>
                <a:gd name="connsiteX0" fmla="*/ 0 w 3098800"/>
                <a:gd name="connsiteY0" fmla="*/ 1193800 h 1193800"/>
                <a:gd name="connsiteX1" fmla="*/ 546100 w 3098800"/>
                <a:gd name="connsiteY1" fmla="*/ 1193800 h 1193800"/>
                <a:gd name="connsiteX2" fmla="*/ 520700 w 3098800"/>
                <a:gd name="connsiteY2" fmla="*/ 812800 h 1193800"/>
                <a:gd name="connsiteX3" fmla="*/ 1130300 w 3098800"/>
                <a:gd name="connsiteY3" fmla="*/ 825500 h 1193800"/>
                <a:gd name="connsiteX4" fmla="*/ 1104900 w 3098800"/>
                <a:gd name="connsiteY4" fmla="*/ 584200 h 1193800"/>
                <a:gd name="connsiteX5" fmla="*/ 1714500 w 3098800"/>
                <a:gd name="connsiteY5" fmla="*/ 609600 h 1193800"/>
                <a:gd name="connsiteX6" fmla="*/ 2311400 w 3098800"/>
                <a:gd name="connsiteY6" fmla="*/ 609600 h 1193800"/>
                <a:gd name="connsiteX7" fmla="*/ 2438400 w 3098800"/>
                <a:gd name="connsiteY7" fmla="*/ 12700 h 1193800"/>
                <a:gd name="connsiteX8" fmla="*/ 3098800 w 3098800"/>
                <a:gd name="connsiteY8" fmla="*/ 0 h 1193800"/>
                <a:gd name="connsiteX9" fmla="*/ 3073400 w 3098800"/>
                <a:gd name="connsiteY9" fmla="*/ 0 h 1193800"/>
                <a:gd name="connsiteX0" fmla="*/ 0 w 3098800"/>
                <a:gd name="connsiteY0" fmla="*/ 1193800 h 1193800"/>
                <a:gd name="connsiteX1" fmla="*/ 546100 w 3098800"/>
                <a:gd name="connsiteY1" fmla="*/ 1193800 h 1193800"/>
                <a:gd name="connsiteX2" fmla="*/ 520700 w 3098800"/>
                <a:gd name="connsiteY2" fmla="*/ 812800 h 1193800"/>
                <a:gd name="connsiteX3" fmla="*/ 1130300 w 3098800"/>
                <a:gd name="connsiteY3" fmla="*/ 825500 h 1193800"/>
                <a:gd name="connsiteX4" fmla="*/ 1104900 w 3098800"/>
                <a:gd name="connsiteY4" fmla="*/ 584200 h 1193800"/>
                <a:gd name="connsiteX5" fmla="*/ 1714500 w 3098800"/>
                <a:gd name="connsiteY5" fmla="*/ 609600 h 1193800"/>
                <a:gd name="connsiteX6" fmla="*/ 2311400 w 3098800"/>
                <a:gd name="connsiteY6" fmla="*/ 609600 h 1193800"/>
                <a:gd name="connsiteX7" fmla="*/ 2324100 w 3098800"/>
                <a:gd name="connsiteY7" fmla="*/ 25400 h 1193800"/>
                <a:gd name="connsiteX8" fmla="*/ 3098800 w 3098800"/>
                <a:gd name="connsiteY8" fmla="*/ 0 h 1193800"/>
                <a:gd name="connsiteX9" fmla="*/ 3073400 w 3098800"/>
                <a:gd name="connsiteY9" fmla="*/ 0 h 1193800"/>
                <a:gd name="connsiteX0" fmla="*/ 0 w 3098800"/>
                <a:gd name="connsiteY0" fmla="*/ 1193800 h 1193800"/>
                <a:gd name="connsiteX1" fmla="*/ 546100 w 3098800"/>
                <a:gd name="connsiteY1" fmla="*/ 1193800 h 1193800"/>
                <a:gd name="connsiteX2" fmla="*/ 520700 w 3098800"/>
                <a:gd name="connsiteY2" fmla="*/ 812800 h 1193800"/>
                <a:gd name="connsiteX3" fmla="*/ 1130300 w 3098800"/>
                <a:gd name="connsiteY3" fmla="*/ 825500 h 1193800"/>
                <a:gd name="connsiteX4" fmla="*/ 1104900 w 3098800"/>
                <a:gd name="connsiteY4" fmla="*/ 584200 h 1193800"/>
                <a:gd name="connsiteX5" fmla="*/ 1714500 w 3098800"/>
                <a:gd name="connsiteY5" fmla="*/ 609600 h 1193800"/>
                <a:gd name="connsiteX6" fmla="*/ 2311400 w 3098800"/>
                <a:gd name="connsiteY6" fmla="*/ 609600 h 1193800"/>
                <a:gd name="connsiteX7" fmla="*/ 2324100 w 3098800"/>
                <a:gd name="connsiteY7" fmla="*/ 25400 h 1193800"/>
                <a:gd name="connsiteX8" fmla="*/ 3098800 w 3098800"/>
                <a:gd name="connsiteY8" fmla="*/ 0 h 1193800"/>
                <a:gd name="connsiteX9" fmla="*/ 2870200 w 3098800"/>
                <a:gd name="connsiteY9" fmla="*/ 25400 h 1193800"/>
                <a:gd name="connsiteX0" fmla="*/ 0 w 3098800"/>
                <a:gd name="connsiteY0" fmla="*/ 1193800 h 1193800"/>
                <a:gd name="connsiteX1" fmla="*/ 546100 w 3098800"/>
                <a:gd name="connsiteY1" fmla="*/ 1193800 h 1193800"/>
                <a:gd name="connsiteX2" fmla="*/ 520700 w 3098800"/>
                <a:gd name="connsiteY2" fmla="*/ 812800 h 1193800"/>
                <a:gd name="connsiteX3" fmla="*/ 1130300 w 3098800"/>
                <a:gd name="connsiteY3" fmla="*/ 825500 h 1193800"/>
                <a:gd name="connsiteX4" fmla="*/ 1104900 w 3098800"/>
                <a:gd name="connsiteY4" fmla="*/ 584200 h 1193800"/>
                <a:gd name="connsiteX5" fmla="*/ 1714500 w 3098800"/>
                <a:gd name="connsiteY5" fmla="*/ 609600 h 1193800"/>
                <a:gd name="connsiteX6" fmla="*/ 2311400 w 3098800"/>
                <a:gd name="connsiteY6" fmla="*/ 609600 h 1193800"/>
                <a:gd name="connsiteX7" fmla="*/ 2273300 w 3098800"/>
                <a:gd name="connsiteY7" fmla="*/ 38100 h 1193800"/>
                <a:gd name="connsiteX8" fmla="*/ 3098800 w 3098800"/>
                <a:gd name="connsiteY8" fmla="*/ 0 h 1193800"/>
                <a:gd name="connsiteX9" fmla="*/ 2870200 w 3098800"/>
                <a:gd name="connsiteY9" fmla="*/ 25400 h 1193800"/>
                <a:gd name="connsiteX0" fmla="*/ 0 w 3098800"/>
                <a:gd name="connsiteY0" fmla="*/ 1206500 h 1206500"/>
                <a:gd name="connsiteX1" fmla="*/ 546100 w 3098800"/>
                <a:gd name="connsiteY1" fmla="*/ 1206500 h 1206500"/>
                <a:gd name="connsiteX2" fmla="*/ 520700 w 3098800"/>
                <a:gd name="connsiteY2" fmla="*/ 825500 h 1206500"/>
                <a:gd name="connsiteX3" fmla="*/ 1130300 w 3098800"/>
                <a:gd name="connsiteY3" fmla="*/ 838200 h 1206500"/>
                <a:gd name="connsiteX4" fmla="*/ 1104900 w 3098800"/>
                <a:gd name="connsiteY4" fmla="*/ 596900 h 1206500"/>
                <a:gd name="connsiteX5" fmla="*/ 1714500 w 3098800"/>
                <a:gd name="connsiteY5" fmla="*/ 622300 h 1206500"/>
                <a:gd name="connsiteX6" fmla="*/ 2311400 w 3098800"/>
                <a:gd name="connsiteY6" fmla="*/ 622300 h 1206500"/>
                <a:gd name="connsiteX7" fmla="*/ 2273300 w 3098800"/>
                <a:gd name="connsiteY7" fmla="*/ 0 h 1206500"/>
                <a:gd name="connsiteX8" fmla="*/ 3098800 w 3098800"/>
                <a:gd name="connsiteY8" fmla="*/ 12700 h 1206500"/>
                <a:gd name="connsiteX9" fmla="*/ 2870200 w 3098800"/>
                <a:gd name="connsiteY9" fmla="*/ 38100 h 1206500"/>
                <a:gd name="connsiteX0" fmla="*/ 0 w 2870200"/>
                <a:gd name="connsiteY0" fmla="*/ 1206500 h 1206500"/>
                <a:gd name="connsiteX1" fmla="*/ 546100 w 2870200"/>
                <a:gd name="connsiteY1" fmla="*/ 1206500 h 1206500"/>
                <a:gd name="connsiteX2" fmla="*/ 520700 w 2870200"/>
                <a:gd name="connsiteY2" fmla="*/ 825500 h 1206500"/>
                <a:gd name="connsiteX3" fmla="*/ 1130300 w 2870200"/>
                <a:gd name="connsiteY3" fmla="*/ 838200 h 1206500"/>
                <a:gd name="connsiteX4" fmla="*/ 1104900 w 2870200"/>
                <a:gd name="connsiteY4" fmla="*/ 596900 h 1206500"/>
                <a:gd name="connsiteX5" fmla="*/ 1714500 w 2870200"/>
                <a:gd name="connsiteY5" fmla="*/ 622300 h 1206500"/>
                <a:gd name="connsiteX6" fmla="*/ 2311400 w 2870200"/>
                <a:gd name="connsiteY6" fmla="*/ 622300 h 1206500"/>
                <a:gd name="connsiteX7" fmla="*/ 2273300 w 2870200"/>
                <a:gd name="connsiteY7" fmla="*/ 0 h 1206500"/>
                <a:gd name="connsiteX8" fmla="*/ 2870200 w 2870200"/>
                <a:gd name="connsiteY8" fmla="*/ 38100 h 1206500"/>
                <a:gd name="connsiteX0" fmla="*/ 0 w 2870200"/>
                <a:gd name="connsiteY0" fmla="*/ 1231900 h 1231900"/>
                <a:gd name="connsiteX1" fmla="*/ 546100 w 2870200"/>
                <a:gd name="connsiteY1" fmla="*/ 1231900 h 1231900"/>
                <a:gd name="connsiteX2" fmla="*/ 520700 w 2870200"/>
                <a:gd name="connsiteY2" fmla="*/ 850900 h 1231900"/>
                <a:gd name="connsiteX3" fmla="*/ 1130300 w 2870200"/>
                <a:gd name="connsiteY3" fmla="*/ 863600 h 1231900"/>
                <a:gd name="connsiteX4" fmla="*/ 1104900 w 2870200"/>
                <a:gd name="connsiteY4" fmla="*/ 622300 h 1231900"/>
                <a:gd name="connsiteX5" fmla="*/ 1714500 w 2870200"/>
                <a:gd name="connsiteY5" fmla="*/ 647700 h 1231900"/>
                <a:gd name="connsiteX6" fmla="*/ 2311400 w 2870200"/>
                <a:gd name="connsiteY6" fmla="*/ 647700 h 1231900"/>
                <a:gd name="connsiteX7" fmla="*/ 2273300 w 2870200"/>
                <a:gd name="connsiteY7" fmla="*/ 25400 h 1231900"/>
                <a:gd name="connsiteX8" fmla="*/ 2870200 w 2870200"/>
                <a:gd name="connsiteY8" fmla="*/ 0 h 1231900"/>
                <a:gd name="connsiteX0" fmla="*/ 0 w 2933700"/>
                <a:gd name="connsiteY0" fmla="*/ 1206500 h 1206500"/>
                <a:gd name="connsiteX1" fmla="*/ 546100 w 2933700"/>
                <a:gd name="connsiteY1" fmla="*/ 1206500 h 1206500"/>
                <a:gd name="connsiteX2" fmla="*/ 520700 w 2933700"/>
                <a:gd name="connsiteY2" fmla="*/ 825500 h 1206500"/>
                <a:gd name="connsiteX3" fmla="*/ 1130300 w 2933700"/>
                <a:gd name="connsiteY3" fmla="*/ 838200 h 1206500"/>
                <a:gd name="connsiteX4" fmla="*/ 1104900 w 2933700"/>
                <a:gd name="connsiteY4" fmla="*/ 596900 h 1206500"/>
                <a:gd name="connsiteX5" fmla="*/ 1714500 w 2933700"/>
                <a:gd name="connsiteY5" fmla="*/ 622300 h 1206500"/>
                <a:gd name="connsiteX6" fmla="*/ 2311400 w 2933700"/>
                <a:gd name="connsiteY6" fmla="*/ 622300 h 1206500"/>
                <a:gd name="connsiteX7" fmla="*/ 2273300 w 2933700"/>
                <a:gd name="connsiteY7" fmla="*/ 0 h 1206500"/>
                <a:gd name="connsiteX8" fmla="*/ 2933700 w 2933700"/>
                <a:gd name="connsiteY8" fmla="*/ 25400 h 120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33700" h="1206500">
                  <a:moveTo>
                    <a:pt x="0" y="1206500"/>
                  </a:moveTo>
                  <a:lnTo>
                    <a:pt x="546100" y="1206500"/>
                  </a:lnTo>
                  <a:lnTo>
                    <a:pt x="520700" y="825500"/>
                  </a:lnTo>
                  <a:lnTo>
                    <a:pt x="1130300" y="838200"/>
                  </a:lnTo>
                  <a:lnTo>
                    <a:pt x="1104900" y="596900"/>
                  </a:lnTo>
                  <a:lnTo>
                    <a:pt x="1714500" y="622300"/>
                  </a:lnTo>
                  <a:lnTo>
                    <a:pt x="2311400" y="622300"/>
                  </a:lnTo>
                  <a:lnTo>
                    <a:pt x="2273300" y="0"/>
                  </a:lnTo>
                  <a:lnTo>
                    <a:pt x="2933700" y="25400"/>
                  </a:lnTo>
                </a:path>
              </a:pathLst>
            </a:cu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BE" sz="2000"/>
            </a:p>
          </p:txBody>
        </p:sp>
        <p:cxnSp>
          <p:nvCxnSpPr>
            <p:cNvPr id="16" name="Connecteur droit 15"/>
            <p:cNvCxnSpPr/>
            <p:nvPr/>
          </p:nvCxnSpPr>
          <p:spPr>
            <a:xfrm>
              <a:off x="5210175" y="2060575"/>
              <a:ext cx="9525" cy="345598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18" name="ZoneTexte 16"/>
            <p:cNvSpPr txBox="1">
              <a:spLocks noChangeArrowheads="1"/>
            </p:cNvSpPr>
            <p:nvPr/>
          </p:nvSpPr>
          <p:spPr bwMode="auto">
            <a:xfrm>
              <a:off x="4851400" y="2788473"/>
              <a:ext cx="413896" cy="2800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r-BE" sz="1600" dirty="0">
                  <a:latin typeface="Arial" charset="0"/>
                </a:rPr>
                <a:t>50</a:t>
              </a:r>
            </a:p>
            <a:p>
              <a:pPr eaLnBrk="1" hangingPunct="1"/>
              <a:endParaRPr lang="fr-BE" sz="1600" dirty="0">
                <a:latin typeface="Arial" charset="0"/>
              </a:endParaRPr>
            </a:p>
            <a:p>
              <a:pPr eaLnBrk="1" hangingPunct="1"/>
              <a:r>
                <a:rPr lang="fr-BE" sz="1600" dirty="0">
                  <a:latin typeface="Arial" charset="0"/>
                </a:rPr>
                <a:t>40</a:t>
              </a:r>
            </a:p>
            <a:p>
              <a:pPr eaLnBrk="1" hangingPunct="1"/>
              <a:endParaRPr lang="fr-BE" sz="1600" dirty="0">
                <a:latin typeface="Arial" charset="0"/>
              </a:endParaRPr>
            </a:p>
            <a:p>
              <a:pPr eaLnBrk="1" hangingPunct="1"/>
              <a:r>
                <a:rPr lang="fr-BE" sz="1600" dirty="0">
                  <a:latin typeface="Arial" charset="0"/>
                </a:rPr>
                <a:t>30</a:t>
              </a:r>
            </a:p>
            <a:p>
              <a:pPr eaLnBrk="1" hangingPunct="1"/>
              <a:endParaRPr lang="fr-BE" sz="1600" dirty="0">
                <a:latin typeface="Arial" charset="0"/>
              </a:endParaRPr>
            </a:p>
            <a:p>
              <a:pPr eaLnBrk="1" hangingPunct="1"/>
              <a:r>
                <a:rPr lang="fr-BE" sz="1600" dirty="0">
                  <a:latin typeface="Arial" charset="0"/>
                </a:rPr>
                <a:t>20</a:t>
              </a:r>
            </a:p>
            <a:p>
              <a:pPr eaLnBrk="1" hangingPunct="1"/>
              <a:endParaRPr lang="fr-BE" sz="1600" dirty="0">
                <a:latin typeface="Arial" charset="0"/>
              </a:endParaRPr>
            </a:p>
            <a:p>
              <a:pPr eaLnBrk="1" hangingPunct="1"/>
              <a:r>
                <a:rPr lang="fr-BE" sz="1600" dirty="0">
                  <a:latin typeface="Arial" charset="0"/>
                </a:rPr>
                <a:t>10</a:t>
              </a:r>
            </a:p>
            <a:p>
              <a:pPr eaLnBrk="1" hangingPunct="1"/>
              <a:endParaRPr lang="fr-BE" sz="1600" dirty="0">
                <a:latin typeface="Arial" charset="0"/>
              </a:endParaRPr>
            </a:p>
            <a:p>
              <a:pPr eaLnBrk="1" hangingPunct="1"/>
              <a:r>
                <a:rPr lang="fr-BE" sz="1600" dirty="0">
                  <a:latin typeface="Arial" charset="0"/>
                </a:rPr>
                <a:t>  0</a:t>
              </a:r>
            </a:p>
          </p:txBody>
        </p:sp>
      </p:grpSp>
      <p:sp>
        <p:nvSpPr>
          <p:cNvPr id="25608" name="ZoneTexte 11"/>
          <p:cNvSpPr txBox="1">
            <a:spLocks noChangeArrowheads="1"/>
          </p:cNvSpPr>
          <p:nvPr/>
        </p:nvSpPr>
        <p:spPr bwMode="auto">
          <a:xfrm>
            <a:off x="3604502" y="484639"/>
            <a:ext cx="15103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BE" sz="3600" b="1" dirty="0">
                <a:solidFill>
                  <a:srgbClr val="FF0000"/>
                </a:solidFill>
                <a:latin typeface="Arial" charset="0"/>
              </a:rPr>
              <a:t>A</a:t>
            </a:r>
            <a:r>
              <a:rPr lang="fr-BE" dirty="0">
                <a:solidFill>
                  <a:srgbClr val="FF0000"/>
                </a:solidFill>
                <a:latin typeface="Arial" charset="0"/>
              </a:rPr>
              <a:t>ttitudes</a:t>
            </a:r>
          </a:p>
        </p:txBody>
      </p:sp>
      <p:sp>
        <p:nvSpPr>
          <p:cNvPr id="16399" name="ZoneTexte 11"/>
          <p:cNvSpPr txBox="1">
            <a:spLocks noChangeArrowheads="1"/>
          </p:cNvSpPr>
          <p:nvPr/>
        </p:nvSpPr>
        <p:spPr bwMode="auto">
          <a:xfrm>
            <a:off x="8077404" y="592161"/>
            <a:ext cx="14782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BE" sz="3600" b="1" dirty="0">
                <a:solidFill>
                  <a:srgbClr val="FF0000"/>
                </a:solidFill>
                <a:latin typeface="Arial" charset="0"/>
              </a:rPr>
              <a:t>D</a:t>
            </a:r>
            <a:r>
              <a:rPr lang="fr-BE" dirty="0">
                <a:solidFill>
                  <a:srgbClr val="FF0000"/>
                </a:solidFill>
                <a:latin typeface="Arial" charset="0"/>
              </a:rPr>
              <a:t>écision</a:t>
            </a:r>
          </a:p>
        </p:txBody>
      </p:sp>
      <p:pic>
        <p:nvPicPr>
          <p:cNvPr id="2561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525" y="760413"/>
            <a:ext cx="998538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Leclercq, (2020) Le modèle 5 sur 5 des Evaluations d'interventions éducatives   03 Exemples de mesures d'impact au niveau patients DSSP Université de Liège          LEPS Université Paris 13 Sorbonne Paris Cité</a:t>
            </a:r>
            <a:endParaRPr lang="es-E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CD7D4-54A9-47AB-9193-76374E729F24}" type="slidenum">
              <a:rPr lang="es-ES" smtClean="0"/>
              <a:t>17</a:t>
            </a:fld>
            <a:endParaRPr lang="es-ES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49" y="202719"/>
            <a:ext cx="967914" cy="96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9666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25608" grpId="0"/>
      <p:bldP spid="1639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Leclercq, (2020) Le modèle 5 sur 5 des Evaluations d'interventions éducatives   03 Exemples de mesures d'impact au niveau patients DSSP Université de Liège          LEPS Université Paris 13 Sorbonne Paris Cité</a:t>
            </a:r>
            <a:endParaRPr lang="es-E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CD7D4-54A9-47AB-9193-76374E729F24}" type="slidenum">
              <a:rPr lang="es-ES" smtClean="0"/>
              <a:t>18</a:t>
            </a:fld>
            <a:endParaRPr lang="es-ES"/>
          </a:p>
        </p:txBody>
      </p:sp>
      <p:sp>
        <p:nvSpPr>
          <p:cNvPr id="4" name="ZoneTexte 3"/>
          <p:cNvSpPr txBox="1"/>
          <p:nvPr/>
        </p:nvSpPr>
        <p:spPr>
          <a:xfrm rot="16200000">
            <a:off x="-1419648" y="3212167"/>
            <a:ext cx="4879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dirty="0">
                <a:solidFill>
                  <a:srgbClr val="9933FF"/>
                </a:solidFill>
              </a:rPr>
              <a:t>L’axe des acteurs / bénéficiaires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256871" y="387659"/>
            <a:ext cx="861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>
                <a:solidFill>
                  <a:srgbClr val="008000"/>
                </a:solidFill>
              </a:rPr>
              <a:t>A</a:t>
            </a:r>
            <a:r>
              <a:rPr lang="fr-BE" b="1" dirty="0"/>
              <a:t>cquis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775075" y="231019"/>
            <a:ext cx="93108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2400" b="1" dirty="0">
                <a:solidFill>
                  <a:srgbClr val="008000"/>
                </a:solidFill>
              </a:rPr>
              <a:t>T</a:t>
            </a:r>
            <a:r>
              <a:rPr lang="fr-BE" sz="1400" b="1" dirty="0"/>
              <a:t>errain : </a:t>
            </a:r>
          </a:p>
          <a:p>
            <a:pPr algn="ctr"/>
            <a:r>
              <a:rPr lang="fr-BE" sz="1400" b="1" dirty="0"/>
              <a:t>Conduites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0684522" y="260284"/>
            <a:ext cx="93833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1400" b="1" dirty="0"/>
              <a:t>Bénéfices </a:t>
            </a:r>
            <a:endParaRPr lang="fr-BE" sz="1400" b="1" dirty="0" smtClean="0"/>
          </a:p>
          <a:p>
            <a:pPr algn="ctr"/>
            <a:r>
              <a:rPr lang="fr-BE" sz="2400" b="1" dirty="0" smtClean="0">
                <a:solidFill>
                  <a:srgbClr val="008000"/>
                </a:solidFill>
              </a:rPr>
              <a:t>U</a:t>
            </a:r>
            <a:r>
              <a:rPr lang="fr-BE" sz="1400" b="1" dirty="0" smtClean="0"/>
              <a:t>ltimes </a:t>
            </a:r>
            <a:endParaRPr lang="fr-BE" sz="14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3492957" y="367856"/>
            <a:ext cx="13551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dirty="0">
                <a:solidFill>
                  <a:srgbClr val="008000"/>
                </a:solidFill>
              </a:rPr>
              <a:t>S</a:t>
            </a:r>
            <a:r>
              <a:rPr lang="fr-BE" b="1" dirty="0"/>
              <a:t>atisfaction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013857" y="-44856"/>
            <a:ext cx="17828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2000" b="1" dirty="0"/>
              <a:t>La dimension </a:t>
            </a:r>
            <a:r>
              <a:rPr lang="fr-BE" sz="2000" b="1" dirty="0" smtClean="0"/>
              <a:t>3</a:t>
            </a:r>
            <a:endParaRPr lang="fr-BE" sz="1600" b="1" dirty="0"/>
          </a:p>
        </p:txBody>
      </p:sp>
      <p:sp>
        <p:nvSpPr>
          <p:cNvPr id="10" name="Rectangle 9"/>
          <p:cNvSpPr/>
          <p:nvPr/>
        </p:nvSpPr>
        <p:spPr>
          <a:xfrm>
            <a:off x="8829041" y="5435777"/>
            <a:ext cx="32750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2400" b="1" dirty="0"/>
              <a:t>du modèle </a:t>
            </a:r>
            <a:r>
              <a:rPr lang="fr-BE" sz="2400" b="1" dirty="0" smtClean="0"/>
              <a:t>5 sur 5 </a:t>
            </a:r>
          </a:p>
          <a:p>
            <a:pPr algn="ctr"/>
            <a:r>
              <a:rPr lang="fr-BE" b="1" dirty="0" smtClean="0"/>
              <a:t>des </a:t>
            </a:r>
            <a:r>
              <a:rPr lang="fr-BE" b="1" dirty="0"/>
              <a:t>évaluations </a:t>
            </a:r>
            <a:r>
              <a:rPr lang="fr-BE" b="1" dirty="0" smtClean="0"/>
              <a:t>de formations </a:t>
            </a:r>
            <a:endParaRPr lang="fr-BE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6905286" y="264028"/>
            <a:ext cx="108869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2400" b="1" dirty="0" smtClean="0">
                <a:solidFill>
                  <a:srgbClr val="FF0000"/>
                </a:solidFill>
              </a:rPr>
              <a:t>S</a:t>
            </a:r>
            <a:r>
              <a:rPr lang="fr-BE" sz="1400" b="1" dirty="0" smtClean="0"/>
              <a:t>imulation </a:t>
            </a:r>
            <a:endParaRPr lang="fr-BE" sz="1400" b="1" dirty="0"/>
          </a:p>
          <a:p>
            <a:pPr algn="ctr"/>
            <a:r>
              <a:rPr lang="fr-BE" sz="1400" b="1" dirty="0"/>
              <a:t>Conduites</a:t>
            </a:r>
          </a:p>
        </p:txBody>
      </p:sp>
      <p:cxnSp>
        <p:nvCxnSpPr>
          <p:cNvPr id="15" name="Connecteur droit avec flèche 14"/>
          <p:cNvCxnSpPr/>
          <p:nvPr/>
        </p:nvCxnSpPr>
        <p:spPr>
          <a:xfrm flipV="1">
            <a:off x="2516136" y="300846"/>
            <a:ext cx="9326880" cy="5604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1336039" y="1205907"/>
            <a:ext cx="141154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Le </a:t>
            </a:r>
            <a:r>
              <a:rPr lang="fr-FR" sz="2800" b="1" dirty="0" smtClean="0">
                <a:solidFill>
                  <a:srgbClr val="FF0000"/>
                </a:solidFill>
              </a:rPr>
              <a:t>P</a:t>
            </a:r>
            <a:r>
              <a:rPr lang="fr-FR" b="1" dirty="0" smtClean="0"/>
              <a:t>atient / </a:t>
            </a:r>
          </a:p>
          <a:p>
            <a:r>
              <a:rPr lang="fr-FR" b="1" dirty="0" smtClean="0"/>
              <a:t>l’apprenant</a:t>
            </a:r>
            <a:endParaRPr lang="fr-BE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1377797" y="2007525"/>
            <a:ext cx="156991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L’</a:t>
            </a:r>
            <a:r>
              <a:rPr lang="fr-FR" sz="2800" b="1" dirty="0" smtClean="0">
                <a:solidFill>
                  <a:srgbClr val="FF0000"/>
                </a:solidFill>
              </a:rPr>
              <a:t>E</a:t>
            </a:r>
            <a:r>
              <a:rPr lang="fr-FR" b="1" dirty="0" smtClean="0"/>
              <a:t>ntourage / </a:t>
            </a:r>
          </a:p>
          <a:p>
            <a:r>
              <a:rPr lang="fr-FR" b="1" dirty="0" smtClean="0"/>
              <a:t>Les parents</a:t>
            </a:r>
            <a:endParaRPr lang="fr-BE" b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1327884" y="2873339"/>
            <a:ext cx="173586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Les </a:t>
            </a:r>
            <a:r>
              <a:rPr lang="fr-FR" sz="2800" b="1" dirty="0" smtClean="0">
                <a:solidFill>
                  <a:srgbClr val="FF0000"/>
                </a:solidFill>
              </a:rPr>
              <a:t>S</a:t>
            </a:r>
            <a:r>
              <a:rPr lang="fr-FR" b="1" dirty="0" smtClean="0"/>
              <a:t>oignants / </a:t>
            </a:r>
          </a:p>
          <a:p>
            <a:r>
              <a:rPr lang="fr-FR" b="1" dirty="0" smtClean="0"/>
              <a:t>Les professeurs</a:t>
            </a:r>
            <a:endParaRPr lang="fr-BE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1300570" y="4718165"/>
            <a:ext cx="179029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N</a:t>
            </a:r>
            <a:r>
              <a:rPr lang="fr-FR" b="1" dirty="0" smtClean="0"/>
              <a:t>ational : L’Etat</a:t>
            </a:r>
          </a:p>
          <a:p>
            <a:r>
              <a:rPr lang="fr-FR" b="1" dirty="0" smtClean="0"/>
              <a:t>Santé-Education 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1251197" y="3835357"/>
            <a:ext cx="183967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L</a:t>
            </a:r>
            <a:r>
              <a:rPr lang="fr-FR" b="1" dirty="0" smtClean="0"/>
              <a:t>ocal : le service</a:t>
            </a:r>
            <a:r>
              <a:rPr lang="fr-FR" sz="1200" b="1" dirty="0" smtClean="0"/>
              <a:t>, </a:t>
            </a:r>
          </a:p>
          <a:p>
            <a:r>
              <a:rPr lang="fr-FR" b="1" dirty="0" smtClean="0"/>
              <a:t>l’hôpital </a:t>
            </a:r>
            <a:r>
              <a:rPr lang="fr-FR" sz="1200" b="1" dirty="0" smtClean="0"/>
              <a:t>/ </a:t>
            </a:r>
            <a:r>
              <a:rPr lang="fr-FR" b="1" dirty="0" smtClean="0"/>
              <a:t>L’école</a:t>
            </a:r>
            <a:endParaRPr lang="fr-BE" b="1" dirty="0"/>
          </a:p>
        </p:txBody>
      </p:sp>
      <p:cxnSp>
        <p:nvCxnSpPr>
          <p:cNvPr id="24" name="Connecteur droit 23"/>
          <p:cNvCxnSpPr/>
          <p:nvPr/>
        </p:nvCxnSpPr>
        <p:spPr>
          <a:xfrm flipV="1">
            <a:off x="1483360" y="1089923"/>
            <a:ext cx="10359656" cy="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V="1">
            <a:off x="1483360" y="3624438"/>
            <a:ext cx="10512055" cy="791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V="1">
            <a:off x="1483360" y="4478207"/>
            <a:ext cx="10512055" cy="229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V="1">
            <a:off x="1336039" y="5479336"/>
            <a:ext cx="10604376" cy="358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V="1">
            <a:off x="1483360" y="1919618"/>
            <a:ext cx="10359656" cy="748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flipV="1">
            <a:off x="1483360" y="2761462"/>
            <a:ext cx="10457055" cy="590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3204622" y="1089922"/>
            <a:ext cx="0" cy="43994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6706716" y="1115708"/>
            <a:ext cx="0" cy="43994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8533542" y="1079853"/>
            <a:ext cx="0" cy="43994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>
            <a:off x="10367422" y="1043246"/>
            <a:ext cx="0" cy="43994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>
            <a:off x="11940415" y="1089923"/>
            <a:ext cx="0" cy="43994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>
            <a:off x="4941982" y="1097780"/>
            <a:ext cx="0" cy="43994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/>
          <p:cNvSpPr txBox="1"/>
          <p:nvPr/>
        </p:nvSpPr>
        <p:spPr>
          <a:xfrm>
            <a:off x="4002010" y="73173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1</a:t>
            </a:r>
            <a:endParaRPr lang="fr-BE" sz="2400" b="1" dirty="0"/>
          </a:p>
        </p:txBody>
      </p:sp>
      <p:sp>
        <p:nvSpPr>
          <p:cNvPr id="46" name="ZoneTexte 45"/>
          <p:cNvSpPr txBox="1"/>
          <p:nvPr/>
        </p:nvSpPr>
        <p:spPr>
          <a:xfrm>
            <a:off x="5536521" y="69939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2</a:t>
            </a:r>
            <a:endParaRPr lang="fr-BE" sz="2400" b="1" dirty="0"/>
          </a:p>
        </p:txBody>
      </p:sp>
      <p:sp>
        <p:nvSpPr>
          <p:cNvPr id="47" name="ZoneTexte 46"/>
          <p:cNvSpPr txBox="1"/>
          <p:nvPr/>
        </p:nvSpPr>
        <p:spPr>
          <a:xfrm>
            <a:off x="7314978" y="70098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3</a:t>
            </a:r>
            <a:endParaRPr lang="fr-BE" sz="2400" b="1" dirty="0"/>
          </a:p>
        </p:txBody>
      </p:sp>
      <p:sp>
        <p:nvSpPr>
          <p:cNvPr id="48" name="ZoneTexte 47"/>
          <p:cNvSpPr txBox="1"/>
          <p:nvPr/>
        </p:nvSpPr>
        <p:spPr>
          <a:xfrm>
            <a:off x="9161054" y="71160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4</a:t>
            </a:r>
            <a:endParaRPr lang="fr-BE" sz="2400" b="1" dirty="0"/>
          </a:p>
        </p:txBody>
      </p:sp>
      <p:sp>
        <p:nvSpPr>
          <p:cNvPr id="49" name="ZoneTexte 48"/>
          <p:cNvSpPr txBox="1"/>
          <p:nvPr/>
        </p:nvSpPr>
        <p:spPr>
          <a:xfrm>
            <a:off x="10933425" y="70098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5</a:t>
            </a:r>
            <a:endParaRPr lang="fr-BE" sz="2400" b="1" dirty="0"/>
          </a:p>
        </p:txBody>
      </p:sp>
      <p:sp>
        <p:nvSpPr>
          <p:cNvPr id="12" name="Ellipse 11"/>
          <p:cNvSpPr/>
          <p:nvPr/>
        </p:nvSpPr>
        <p:spPr>
          <a:xfrm>
            <a:off x="3701177" y="1173266"/>
            <a:ext cx="833717" cy="63188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/>
          <a:srcRect l="10720" t="6923" r="13270" b="8718"/>
          <a:stretch/>
        </p:blipFill>
        <p:spPr>
          <a:xfrm>
            <a:off x="5918201" y="2078581"/>
            <a:ext cx="4581749" cy="2860334"/>
          </a:xfrm>
          <a:prstGeom prst="rect">
            <a:avLst/>
          </a:prstGeom>
        </p:spPr>
      </p:pic>
      <p:sp>
        <p:nvSpPr>
          <p:cNvPr id="13" name="Ellipse 12"/>
          <p:cNvSpPr/>
          <p:nvPr/>
        </p:nvSpPr>
        <p:spPr>
          <a:xfrm>
            <a:off x="5468815" y="1930232"/>
            <a:ext cx="5653454" cy="3556055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7" name="Flèche droite 16"/>
          <p:cNvSpPr/>
          <p:nvPr/>
        </p:nvSpPr>
        <p:spPr>
          <a:xfrm rot="12361235">
            <a:off x="4609535" y="1842114"/>
            <a:ext cx="1718559" cy="42838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0" name="Flèche droite 49"/>
          <p:cNvSpPr/>
          <p:nvPr/>
        </p:nvSpPr>
        <p:spPr>
          <a:xfrm rot="18328549">
            <a:off x="8746654" y="1888856"/>
            <a:ext cx="792794" cy="42838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1" name="Ellipse 50"/>
          <p:cNvSpPr/>
          <p:nvPr/>
        </p:nvSpPr>
        <p:spPr>
          <a:xfrm>
            <a:off x="9047234" y="1123876"/>
            <a:ext cx="833717" cy="63188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52" name="Imag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11" y="65964"/>
            <a:ext cx="967914" cy="96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69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1" name="Objet 7"/>
          <p:cNvGraphicFramePr>
            <a:graphicFrameLocks noChangeAspect="1"/>
          </p:cNvGraphicFramePr>
          <p:nvPr/>
        </p:nvGraphicFramePr>
        <p:xfrm>
          <a:off x="1558926" y="1557338"/>
          <a:ext cx="4645025" cy="481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Feuille de calcul" r:id="rId4" imgW="2772091" imgH="2895841" progId="Excel.Sheet.8">
                  <p:embed/>
                </p:oleObj>
              </mc:Choice>
              <mc:Fallback>
                <p:oleObj name="Feuille de calcul" r:id="rId4" imgW="2772091" imgH="2895841" progId="Excel.Sheet.8">
                  <p:embed/>
                  <p:pic>
                    <p:nvPicPr>
                      <p:cNvPr id="17411" name="Obje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8926" y="1557338"/>
                        <a:ext cx="4645025" cy="481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7" name="ZoneTexte 8"/>
          <p:cNvSpPr txBox="1">
            <a:spLocks noChangeArrowheads="1"/>
          </p:cNvSpPr>
          <p:nvPr/>
        </p:nvSpPr>
        <p:spPr bwMode="auto">
          <a:xfrm>
            <a:off x="3035300" y="1209675"/>
            <a:ext cx="11255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BE" sz="2000">
                <a:latin typeface="Arial" charset="0"/>
              </a:rPr>
              <a:t>cognitifs</a:t>
            </a:r>
          </a:p>
        </p:txBody>
      </p:sp>
      <p:sp>
        <p:nvSpPr>
          <p:cNvPr id="26628" name="ZoneTexte 9"/>
          <p:cNvSpPr txBox="1">
            <a:spLocks noChangeArrowheads="1"/>
          </p:cNvSpPr>
          <p:nvPr/>
        </p:nvSpPr>
        <p:spPr bwMode="auto">
          <a:xfrm>
            <a:off x="7585075" y="1209675"/>
            <a:ext cx="18240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BE" sz="2000">
                <a:latin typeface="Arial" charset="0"/>
              </a:rPr>
              <a:t>motivationnels</a:t>
            </a:r>
          </a:p>
        </p:txBody>
      </p:sp>
      <p:sp>
        <p:nvSpPr>
          <p:cNvPr id="26629" name="Rectangle 2"/>
          <p:cNvSpPr txBox="1">
            <a:spLocks noChangeArrowheads="1"/>
          </p:cNvSpPr>
          <p:nvPr/>
        </p:nvSpPr>
        <p:spPr bwMode="auto">
          <a:xfrm>
            <a:off x="1898650" y="15876"/>
            <a:ext cx="8828088" cy="332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sz="1600" dirty="0">
                <a:solidFill>
                  <a:schemeClr val="tx2"/>
                </a:solidFill>
                <a:latin typeface="Arial" charset="0"/>
              </a:rPr>
              <a:t>L ’expérience </a:t>
            </a:r>
            <a:r>
              <a:rPr lang="fr-FR" sz="1600" dirty="0" err="1"/>
              <a:t>Metroz-Dayer</a:t>
            </a:r>
            <a:r>
              <a:rPr lang="fr-FR" sz="1600" dirty="0"/>
              <a:t> et Roulier </a:t>
            </a:r>
            <a:r>
              <a:rPr lang="fr-FR" sz="1600" dirty="0">
                <a:solidFill>
                  <a:schemeClr val="tx2"/>
                </a:solidFill>
                <a:latin typeface="Arial" charset="0"/>
              </a:rPr>
              <a:t>(Genève) et les 4 niveaux d’évaluation selon </a:t>
            </a:r>
            <a:r>
              <a:rPr lang="fr-FR" sz="1600" dirty="0" err="1">
                <a:solidFill>
                  <a:schemeClr val="tx2"/>
                </a:solidFill>
                <a:latin typeface="Arial" charset="0"/>
              </a:rPr>
              <a:t>Kirkpatrick</a:t>
            </a:r>
            <a:endParaRPr lang="fr-FR" sz="16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6630" name="ZoneTexte 12"/>
          <p:cNvSpPr txBox="1">
            <a:spLocks noChangeArrowheads="1"/>
          </p:cNvSpPr>
          <p:nvPr/>
        </p:nvSpPr>
        <p:spPr bwMode="auto">
          <a:xfrm>
            <a:off x="1474787" y="681039"/>
            <a:ext cx="22493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BE" sz="3600" b="1" dirty="0">
                <a:solidFill>
                  <a:srgbClr val="0070C0"/>
                </a:solidFill>
                <a:latin typeface="Arial" charset="0"/>
              </a:rPr>
              <a:t>C</a:t>
            </a:r>
            <a:r>
              <a:rPr lang="fr-BE" dirty="0">
                <a:solidFill>
                  <a:srgbClr val="0070C0"/>
                </a:solidFill>
                <a:latin typeface="Arial" charset="0"/>
              </a:rPr>
              <a:t>onnaissance</a:t>
            </a:r>
          </a:p>
        </p:txBody>
      </p:sp>
      <p:sp>
        <p:nvSpPr>
          <p:cNvPr id="26631" name="ZoneTexte 11"/>
          <p:cNvSpPr txBox="1">
            <a:spLocks noChangeArrowheads="1"/>
          </p:cNvSpPr>
          <p:nvPr/>
        </p:nvSpPr>
        <p:spPr bwMode="auto">
          <a:xfrm>
            <a:off x="9120188" y="763589"/>
            <a:ext cx="15103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BE" sz="3600" b="1" dirty="0">
                <a:solidFill>
                  <a:srgbClr val="FF0000"/>
                </a:solidFill>
                <a:latin typeface="Arial" charset="0"/>
              </a:rPr>
              <a:t>A</a:t>
            </a:r>
            <a:r>
              <a:rPr lang="fr-BE" dirty="0">
                <a:solidFill>
                  <a:srgbClr val="FF0000"/>
                </a:solidFill>
                <a:latin typeface="Arial" charset="0"/>
              </a:rPr>
              <a:t>ttitudes</a:t>
            </a:r>
          </a:p>
        </p:txBody>
      </p:sp>
      <p:sp>
        <p:nvSpPr>
          <p:cNvPr id="26634" name="Rectangle 1"/>
          <p:cNvSpPr>
            <a:spLocks noChangeArrowheads="1"/>
          </p:cNvSpPr>
          <p:nvPr/>
        </p:nvSpPr>
        <p:spPr bwMode="auto">
          <a:xfrm>
            <a:off x="4589137" y="426909"/>
            <a:ext cx="30764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BE" sz="2400" b="1" dirty="0">
                <a:latin typeface="Arial" charset="0"/>
              </a:rPr>
              <a:t>2</a:t>
            </a:r>
            <a:r>
              <a:rPr lang="fr-BE" dirty="0">
                <a:latin typeface="Arial" charset="0"/>
              </a:rPr>
              <a:t>. </a:t>
            </a:r>
            <a:r>
              <a:rPr lang="fr-BE" sz="2000" b="1" dirty="0">
                <a:latin typeface="Arial" charset="0"/>
              </a:rPr>
              <a:t>Les acquis (progrès) </a:t>
            </a:r>
            <a:endParaRPr lang="fr-BE" sz="2000" b="1" dirty="0"/>
          </a:p>
        </p:txBody>
      </p:sp>
      <p:sp>
        <p:nvSpPr>
          <p:cNvPr id="26635" name="ZoneTexte 4"/>
          <p:cNvSpPr txBox="1">
            <a:spLocks noChangeArrowheads="1"/>
          </p:cNvSpPr>
          <p:nvPr/>
        </p:nvSpPr>
        <p:spPr bwMode="auto">
          <a:xfrm>
            <a:off x="7254876" y="2941638"/>
            <a:ext cx="2657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BE">
                <a:solidFill>
                  <a:schemeClr val="bg1"/>
                </a:solidFill>
              </a:rPr>
              <a:t>Sur 9 enfants (6-11)</a:t>
            </a:r>
          </a:p>
        </p:txBody>
      </p:sp>
      <p:sp>
        <p:nvSpPr>
          <p:cNvPr id="26636" name="ZoneTexte 14"/>
          <p:cNvSpPr txBox="1">
            <a:spLocks noChangeArrowheads="1"/>
          </p:cNvSpPr>
          <p:nvPr/>
        </p:nvSpPr>
        <p:spPr bwMode="auto">
          <a:xfrm>
            <a:off x="7218364" y="5340351"/>
            <a:ext cx="26558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BE">
                <a:solidFill>
                  <a:schemeClr val="bg1"/>
                </a:solidFill>
              </a:rPr>
              <a:t>Sur 9 enfants (6-11)</a:t>
            </a:r>
          </a:p>
        </p:txBody>
      </p:sp>
      <p:sp>
        <p:nvSpPr>
          <p:cNvPr id="26637" name="ZoneTexte 15"/>
          <p:cNvSpPr txBox="1">
            <a:spLocks noChangeArrowheads="1"/>
          </p:cNvSpPr>
          <p:nvPr/>
        </p:nvSpPr>
        <p:spPr bwMode="auto">
          <a:xfrm>
            <a:off x="7407276" y="4149726"/>
            <a:ext cx="26574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BE">
                <a:solidFill>
                  <a:schemeClr val="bg1"/>
                </a:solidFill>
              </a:rPr>
              <a:t>Sur 9 enfants (6-11)</a:t>
            </a:r>
          </a:p>
        </p:txBody>
      </p:sp>
      <p:sp>
        <p:nvSpPr>
          <p:cNvPr id="26638" name="ZoneTexte 16"/>
          <p:cNvSpPr txBox="1">
            <a:spLocks noChangeArrowheads="1"/>
          </p:cNvSpPr>
          <p:nvPr/>
        </p:nvSpPr>
        <p:spPr bwMode="auto">
          <a:xfrm>
            <a:off x="7169150" y="2481263"/>
            <a:ext cx="26558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BE" sz="1800">
                <a:solidFill>
                  <a:schemeClr val="bg1"/>
                </a:solidFill>
              </a:rPr>
              <a:t>Sur 10 Ados (12-16)</a:t>
            </a:r>
          </a:p>
        </p:txBody>
      </p:sp>
      <p:sp>
        <p:nvSpPr>
          <p:cNvPr id="26639" name="ZoneTexte 17"/>
          <p:cNvSpPr txBox="1">
            <a:spLocks noChangeArrowheads="1"/>
          </p:cNvSpPr>
          <p:nvPr/>
        </p:nvSpPr>
        <p:spPr bwMode="auto">
          <a:xfrm>
            <a:off x="7197725" y="4900613"/>
            <a:ext cx="26558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BE" sz="1100">
                <a:solidFill>
                  <a:schemeClr val="bg1"/>
                </a:solidFill>
              </a:rPr>
              <a:t>Sur 10 Ados </a:t>
            </a:r>
          </a:p>
          <a:p>
            <a:r>
              <a:rPr lang="fr-BE" sz="1100">
                <a:solidFill>
                  <a:schemeClr val="bg1"/>
                </a:solidFill>
              </a:rPr>
              <a:t>(12-16)</a:t>
            </a:r>
          </a:p>
        </p:txBody>
      </p:sp>
      <p:sp>
        <p:nvSpPr>
          <p:cNvPr id="26640" name="ZoneTexte 18"/>
          <p:cNvSpPr txBox="1">
            <a:spLocks noChangeArrowheads="1"/>
          </p:cNvSpPr>
          <p:nvPr/>
        </p:nvSpPr>
        <p:spPr bwMode="auto">
          <a:xfrm>
            <a:off x="7089776" y="3687764"/>
            <a:ext cx="2657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BE" sz="1400">
                <a:solidFill>
                  <a:schemeClr val="bg1"/>
                </a:solidFill>
              </a:rPr>
              <a:t>Sur 10 Ados (12-16)</a:t>
            </a:r>
          </a:p>
        </p:txBody>
      </p:sp>
      <p:pic>
        <p:nvPicPr>
          <p:cNvPr id="27665" name="Picture 1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8" r="2"/>
          <a:stretch>
            <a:fillRect/>
          </a:stretch>
        </p:blipFill>
        <p:spPr bwMode="auto">
          <a:xfrm>
            <a:off x="6096000" y="1204914"/>
            <a:ext cx="4630738" cy="527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6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301" y="1482726"/>
            <a:ext cx="601663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67" name="Imag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701" y="1920875"/>
            <a:ext cx="1096963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8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975" y="3309938"/>
            <a:ext cx="374650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69" name="Imag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1" y="3476626"/>
            <a:ext cx="701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0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539" y="4508501"/>
            <a:ext cx="5159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71" name="Imag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50" y="5114925"/>
            <a:ext cx="1087438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Leclercq, (2020) Le modèle 5 sur 5 des Evaluations d'interventions éducatives   03 Exemples de mesures d'impact au niveau patients DSSP Université de Liège          LEPS Université Paris 13 Sorbonne Paris Cité</a:t>
            </a:r>
            <a:endParaRPr lang="es-E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CD7D4-54A9-47AB-9193-76374E729F24}" type="slidenum">
              <a:rPr lang="es-ES" smtClean="0"/>
              <a:t>19</a:t>
            </a:fld>
            <a:endParaRPr lang="es-ES"/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49" y="202719"/>
            <a:ext cx="967914" cy="96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4362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Leclercq, (2020) Le modèle 5 sur 5 des Evaluations d'interventions éducatives   03 Exemples de mesures d'impact au niveau patients DSSP Université de Liège          LEPS Université Paris 13 Sorbonne Paris Cité</a:t>
            </a:r>
            <a:endParaRPr lang="es-E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CD7D4-54A9-47AB-9193-76374E729F24}" type="slidenum">
              <a:rPr lang="es-ES" smtClean="0"/>
              <a:t>2</a:t>
            </a:fld>
            <a:endParaRPr lang="es-ES"/>
          </a:p>
        </p:txBody>
      </p:sp>
      <p:sp>
        <p:nvSpPr>
          <p:cNvPr id="4" name="ZoneTexte 3"/>
          <p:cNvSpPr txBox="1"/>
          <p:nvPr/>
        </p:nvSpPr>
        <p:spPr>
          <a:xfrm rot="16200000">
            <a:off x="-1461810" y="3086416"/>
            <a:ext cx="4879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dirty="0">
                <a:solidFill>
                  <a:srgbClr val="9933FF"/>
                </a:solidFill>
              </a:rPr>
              <a:t>L’axe des acteurs / bénéficiaires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256871" y="387659"/>
            <a:ext cx="861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>
                <a:solidFill>
                  <a:srgbClr val="008000"/>
                </a:solidFill>
              </a:rPr>
              <a:t>A</a:t>
            </a:r>
            <a:r>
              <a:rPr lang="fr-BE" b="1" dirty="0"/>
              <a:t>cquis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775075" y="231019"/>
            <a:ext cx="93108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2400" b="1" dirty="0">
                <a:solidFill>
                  <a:srgbClr val="008000"/>
                </a:solidFill>
              </a:rPr>
              <a:t>T</a:t>
            </a:r>
            <a:r>
              <a:rPr lang="fr-BE" sz="1400" b="1" dirty="0"/>
              <a:t>errain : </a:t>
            </a:r>
          </a:p>
          <a:p>
            <a:pPr algn="ctr"/>
            <a:r>
              <a:rPr lang="fr-BE" sz="1400" b="1" dirty="0"/>
              <a:t>Conduites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0684522" y="260284"/>
            <a:ext cx="93833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1400" b="1" dirty="0"/>
              <a:t>Bénéfices </a:t>
            </a:r>
            <a:endParaRPr lang="fr-BE" sz="1400" b="1" dirty="0" smtClean="0"/>
          </a:p>
          <a:p>
            <a:pPr algn="ctr"/>
            <a:r>
              <a:rPr lang="fr-BE" sz="2400" b="1" dirty="0" smtClean="0">
                <a:solidFill>
                  <a:srgbClr val="008000"/>
                </a:solidFill>
              </a:rPr>
              <a:t>U</a:t>
            </a:r>
            <a:r>
              <a:rPr lang="fr-BE" sz="1400" b="1" dirty="0" smtClean="0"/>
              <a:t>ltimes </a:t>
            </a:r>
            <a:endParaRPr lang="fr-BE" sz="14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3492957" y="367856"/>
            <a:ext cx="13551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dirty="0">
                <a:solidFill>
                  <a:srgbClr val="008000"/>
                </a:solidFill>
              </a:rPr>
              <a:t>S</a:t>
            </a:r>
            <a:r>
              <a:rPr lang="fr-BE" b="1" dirty="0"/>
              <a:t>atisfaction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8829041" y="5435777"/>
            <a:ext cx="32750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2400" b="1" dirty="0"/>
              <a:t>du modèle </a:t>
            </a:r>
            <a:r>
              <a:rPr lang="fr-BE" sz="2400" b="1" dirty="0" smtClean="0"/>
              <a:t>5 sur 5 </a:t>
            </a:r>
          </a:p>
          <a:p>
            <a:pPr algn="ctr"/>
            <a:r>
              <a:rPr lang="fr-BE" b="1" dirty="0" smtClean="0"/>
              <a:t>des </a:t>
            </a:r>
            <a:r>
              <a:rPr lang="fr-BE" b="1" dirty="0"/>
              <a:t>évaluations </a:t>
            </a:r>
            <a:r>
              <a:rPr lang="fr-BE" b="1" dirty="0" smtClean="0"/>
              <a:t>de formations </a:t>
            </a:r>
            <a:endParaRPr lang="fr-BE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6905286" y="264028"/>
            <a:ext cx="108869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2400" b="1" dirty="0" smtClean="0">
                <a:solidFill>
                  <a:srgbClr val="FF0000"/>
                </a:solidFill>
              </a:rPr>
              <a:t>S</a:t>
            </a:r>
            <a:r>
              <a:rPr lang="fr-BE" sz="1400" b="1" dirty="0" smtClean="0"/>
              <a:t>imulation </a:t>
            </a:r>
            <a:endParaRPr lang="fr-BE" sz="1400" b="1" dirty="0"/>
          </a:p>
          <a:p>
            <a:pPr algn="ctr"/>
            <a:r>
              <a:rPr lang="fr-BE" sz="1400" b="1" dirty="0"/>
              <a:t>Conduites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1336039" y="1205907"/>
            <a:ext cx="141154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Le </a:t>
            </a:r>
            <a:r>
              <a:rPr lang="fr-FR" sz="2800" b="1" dirty="0" smtClean="0">
                <a:solidFill>
                  <a:srgbClr val="FF0000"/>
                </a:solidFill>
              </a:rPr>
              <a:t>P</a:t>
            </a:r>
            <a:r>
              <a:rPr lang="fr-FR" b="1" dirty="0" smtClean="0"/>
              <a:t>atient / </a:t>
            </a:r>
          </a:p>
          <a:p>
            <a:r>
              <a:rPr lang="fr-FR" b="1" dirty="0" smtClean="0"/>
              <a:t>l’apprenant</a:t>
            </a:r>
            <a:endParaRPr lang="fr-BE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1377797" y="2007525"/>
            <a:ext cx="156991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L’</a:t>
            </a:r>
            <a:r>
              <a:rPr lang="fr-FR" sz="2800" b="1" dirty="0" smtClean="0">
                <a:solidFill>
                  <a:srgbClr val="FF0000"/>
                </a:solidFill>
              </a:rPr>
              <a:t>E</a:t>
            </a:r>
            <a:r>
              <a:rPr lang="fr-FR" b="1" dirty="0" smtClean="0"/>
              <a:t>ntourage / </a:t>
            </a:r>
          </a:p>
          <a:p>
            <a:r>
              <a:rPr lang="fr-FR" b="1" dirty="0" smtClean="0"/>
              <a:t>Les parents</a:t>
            </a:r>
            <a:endParaRPr lang="fr-BE" b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1327884" y="2873339"/>
            <a:ext cx="173586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Les </a:t>
            </a:r>
            <a:r>
              <a:rPr lang="fr-FR" sz="2800" b="1" dirty="0" smtClean="0">
                <a:solidFill>
                  <a:srgbClr val="FF0000"/>
                </a:solidFill>
              </a:rPr>
              <a:t>S</a:t>
            </a:r>
            <a:r>
              <a:rPr lang="fr-FR" b="1" dirty="0" smtClean="0"/>
              <a:t>oignants / </a:t>
            </a:r>
          </a:p>
          <a:p>
            <a:r>
              <a:rPr lang="fr-FR" b="1" dirty="0" smtClean="0"/>
              <a:t>Les professeurs</a:t>
            </a:r>
            <a:endParaRPr lang="fr-BE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1300570" y="4718165"/>
            <a:ext cx="179029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N</a:t>
            </a:r>
            <a:r>
              <a:rPr lang="fr-FR" b="1" dirty="0" smtClean="0"/>
              <a:t>ational : L’Etat</a:t>
            </a:r>
          </a:p>
          <a:p>
            <a:r>
              <a:rPr lang="fr-FR" b="1" dirty="0" smtClean="0"/>
              <a:t>Santé-Education 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1251197" y="3835357"/>
            <a:ext cx="183967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L</a:t>
            </a:r>
            <a:r>
              <a:rPr lang="fr-FR" b="1" dirty="0" smtClean="0"/>
              <a:t>ocal : le service</a:t>
            </a:r>
            <a:r>
              <a:rPr lang="fr-FR" sz="1200" b="1" dirty="0" smtClean="0"/>
              <a:t>, </a:t>
            </a:r>
          </a:p>
          <a:p>
            <a:r>
              <a:rPr lang="fr-FR" b="1" dirty="0" smtClean="0"/>
              <a:t>l’hôpital </a:t>
            </a:r>
            <a:r>
              <a:rPr lang="fr-FR" sz="1200" b="1" dirty="0" smtClean="0"/>
              <a:t>/ </a:t>
            </a:r>
            <a:r>
              <a:rPr lang="fr-FR" b="1" dirty="0" smtClean="0"/>
              <a:t>L’école</a:t>
            </a:r>
            <a:endParaRPr lang="fr-BE" b="1" dirty="0"/>
          </a:p>
        </p:txBody>
      </p:sp>
      <p:cxnSp>
        <p:nvCxnSpPr>
          <p:cNvPr id="24" name="Connecteur droit 23"/>
          <p:cNvCxnSpPr/>
          <p:nvPr/>
        </p:nvCxnSpPr>
        <p:spPr>
          <a:xfrm flipV="1">
            <a:off x="1483360" y="1089923"/>
            <a:ext cx="10359656" cy="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V="1">
            <a:off x="1483360" y="3624438"/>
            <a:ext cx="10512055" cy="791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V="1">
            <a:off x="1483360" y="4478207"/>
            <a:ext cx="10512055" cy="229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V="1">
            <a:off x="1336039" y="5479336"/>
            <a:ext cx="10604376" cy="358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V="1">
            <a:off x="1483360" y="1919618"/>
            <a:ext cx="10359656" cy="748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flipV="1">
            <a:off x="1483360" y="2761462"/>
            <a:ext cx="10457055" cy="590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3204622" y="1089922"/>
            <a:ext cx="0" cy="43994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6706716" y="1115708"/>
            <a:ext cx="0" cy="43994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8533542" y="1079853"/>
            <a:ext cx="0" cy="43994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>
            <a:off x="10367422" y="1043246"/>
            <a:ext cx="0" cy="43994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>
            <a:off x="11940415" y="1089923"/>
            <a:ext cx="0" cy="43994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>
            <a:off x="4941982" y="1097780"/>
            <a:ext cx="0" cy="43994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/>
          <p:cNvSpPr txBox="1"/>
          <p:nvPr/>
        </p:nvSpPr>
        <p:spPr>
          <a:xfrm>
            <a:off x="4002010" y="73173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1</a:t>
            </a:r>
            <a:endParaRPr lang="fr-BE" sz="2400" b="1" dirty="0"/>
          </a:p>
        </p:txBody>
      </p:sp>
      <p:sp>
        <p:nvSpPr>
          <p:cNvPr id="46" name="ZoneTexte 45"/>
          <p:cNvSpPr txBox="1"/>
          <p:nvPr/>
        </p:nvSpPr>
        <p:spPr>
          <a:xfrm>
            <a:off x="5536521" y="69939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2</a:t>
            </a:r>
            <a:endParaRPr lang="fr-BE" sz="2400" b="1" dirty="0"/>
          </a:p>
        </p:txBody>
      </p:sp>
      <p:sp>
        <p:nvSpPr>
          <p:cNvPr id="47" name="ZoneTexte 46"/>
          <p:cNvSpPr txBox="1"/>
          <p:nvPr/>
        </p:nvSpPr>
        <p:spPr>
          <a:xfrm>
            <a:off x="7314978" y="70098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3</a:t>
            </a:r>
            <a:endParaRPr lang="fr-BE" sz="2400" b="1" dirty="0"/>
          </a:p>
        </p:txBody>
      </p:sp>
      <p:sp>
        <p:nvSpPr>
          <p:cNvPr id="48" name="ZoneTexte 47"/>
          <p:cNvSpPr txBox="1"/>
          <p:nvPr/>
        </p:nvSpPr>
        <p:spPr>
          <a:xfrm>
            <a:off x="9161054" y="71160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4</a:t>
            </a:r>
            <a:endParaRPr lang="fr-BE" sz="2400" b="1" dirty="0"/>
          </a:p>
        </p:txBody>
      </p:sp>
      <p:sp>
        <p:nvSpPr>
          <p:cNvPr id="49" name="ZoneTexte 48"/>
          <p:cNvSpPr txBox="1"/>
          <p:nvPr/>
        </p:nvSpPr>
        <p:spPr>
          <a:xfrm>
            <a:off x="10933425" y="70098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5</a:t>
            </a:r>
            <a:endParaRPr lang="fr-BE" sz="2400" b="1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2947714" y="1043246"/>
            <a:ext cx="9047701" cy="96288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7" name="Ellipse 16"/>
          <p:cNvSpPr/>
          <p:nvPr/>
        </p:nvSpPr>
        <p:spPr>
          <a:xfrm>
            <a:off x="1300570" y="1115708"/>
            <a:ext cx="1447009" cy="1050654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ZoneTexte 11"/>
          <p:cNvSpPr txBox="1"/>
          <p:nvPr/>
        </p:nvSpPr>
        <p:spPr>
          <a:xfrm>
            <a:off x="96939" y="-44856"/>
            <a:ext cx="2542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Impacts d’une formation</a:t>
            </a:r>
            <a:endParaRPr lang="fr-BE" b="1" dirty="0"/>
          </a:p>
        </p:txBody>
      </p:sp>
    </p:spTree>
    <p:extLst>
      <p:ext uri="{BB962C8B-B14F-4D97-AF65-F5344CB8AC3E}">
        <p14:creationId xmlns:p14="http://schemas.microsoft.com/office/powerpoint/2010/main" val="44185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Leclercq, (2020) Le modèle 5 sur 5 des Evaluations d'interventions éducatives   03 Exemples de mesures d'impact au niveau patients DSSP Université de Liège          LEPS Université Paris 13 Sorbonne Paris Cité</a:t>
            </a:r>
            <a:endParaRPr lang="es-E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CD7D4-54A9-47AB-9193-76374E729F24}" type="slidenum">
              <a:rPr lang="es-ES" smtClean="0"/>
              <a:t>20</a:t>
            </a:fld>
            <a:endParaRPr lang="es-ES"/>
          </a:p>
        </p:txBody>
      </p:sp>
      <p:sp>
        <p:nvSpPr>
          <p:cNvPr id="4" name="ZoneTexte 3"/>
          <p:cNvSpPr txBox="1"/>
          <p:nvPr/>
        </p:nvSpPr>
        <p:spPr>
          <a:xfrm rot="16200000">
            <a:off x="-1461810" y="3086416"/>
            <a:ext cx="4879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dirty="0">
                <a:solidFill>
                  <a:srgbClr val="9933FF"/>
                </a:solidFill>
              </a:rPr>
              <a:t>L’axe des acteurs / bénéficiaires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256871" y="387659"/>
            <a:ext cx="861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>
                <a:solidFill>
                  <a:srgbClr val="008000"/>
                </a:solidFill>
              </a:rPr>
              <a:t>A</a:t>
            </a:r>
            <a:r>
              <a:rPr lang="fr-BE" b="1" dirty="0"/>
              <a:t>cquis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775075" y="231019"/>
            <a:ext cx="93108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2400" b="1" dirty="0">
                <a:solidFill>
                  <a:srgbClr val="008000"/>
                </a:solidFill>
              </a:rPr>
              <a:t>T</a:t>
            </a:r>
            <a:r>
              <a:rPr lang="fr-BE" sz="1400" b="1" dirty="0"/>
              <a:t>errain : </a:t>
            </a:r>
          </a:p>
          <a:p>
            <a:pPr algn="ctr"/>
            <a:r>
              <a:rPr lang="fr-BE" sz="1400" b="1" dirty="0"/>
              <a:t>Conduites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0684522" y="260284"/>
            <a:ext cx="93833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1400" b="1" dirty="0"/>
              <a:t>Bénéfices </a:t>
            </a:r>
            <a:endParaRPr lang="fr-BE" sz="1400" b="1" dirty="0" smtClean="0"/>
          </a:p>
          <a:p>
            <a:pPr algn="ctr"/>
            <a:r>
              <a:rPr lang="fr-BE" sz="2400" b="1" dirty="0" smtClean="0">
                <a:solidFill>
                  <a:srgbClr val="008000"/>
                </a:solidFill>
              </a:rPr>
              <a:t>U</a:t>
            </a:r>
            <a:r>
              <a:rPr lang="fr-BE" sz="1400" b="1" dirty="0" smtClean="0"/>
              <a:t>ltimes </a:t>
            </a:r>
            <a:endParaRPr lang="fr-BE" sz="14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3492957" y="367856"/>
            <a:ext cx="13551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dirty="0">
                <a:solidFill>
                  <a:srgbClr val="008000"/>
                </a:solidFill>
              </a:rPr>
              <a:t>S</a:t>
            </a:r>
            <a:r>
              <a:rPr lang="fr-BE" b="1" dirty="0"/>
              <a:t>atisfaction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013857" y="-44856"/>
            <a:ext cx="17828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2000" b="1" dirty="0"/>
              <a:t>La dimension </a:t>
            </a:r>
            <a:r>
              <a:rPr lang="fr-BE" sz="2000" b="1" dirty="0" smtClean="0"/>
              <a:t>3</a:t>
            </a:r>
            <a:endParaRPr lang="fr-BE" sz="1600" b="1" dirty="0"/>
          </a:p>
        </p:txBody>
      </p:sp>
      <p:sp>
        <p:nvSpPr>
          <p:cNvPr id="10" name="Rectangle 9"/>
          <p:cNvSpPr/>
          <p:nvPr/>
        </p:nvSpPr>
        <p:spPr>
          <a:xfrm>
            <a:off x="8829041" y="5435777"/>
            <a:ext cx="32750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2400" b="1" dirty="0"/>
              <a:t>du modèle </a:t>
            </a:r>
            <a:r>
              <a:rPr lang="fr-BE" sz="2400" b="1" dirty="0" smtClean="0"/>
              <a:t>5 sur 5 </a:t>
            </a:r>
          </a:p>
          <a:p>
            <a:pPr algn="ctr"/>
            <a:r>
              <a:rPr lang="fr-BE" b="1" dirty="0" smtClean="0"/>
              <a:t>des </a:t>
            </a:r>
            <a:r>
              <a:rPr lang="fr-BE" b="1" dirty="0"/>
              <a:t>évaluations </a:t>
            </a:r>
            <a:r>
              <a:rPr lang="fr-BE" b="1" dirty="0" smtClean="0"/>
              <a:t>de formations </a:t>
            </a:r>
            <a:endParaRPr lang="fr-BE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6905286" y="264028"/>
            <a:ext cx="108869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2400" b="1" dirty="0" smtClean="0">
                <a:solidFill>
                  <a:srgbClr val="FF0000"/>
                </a:solidFill>
              </a:rPr>
              <a:t>S</a:t>
            </a:r>
            <a:r>
              <a:rPr lang="fr-BE" sz="1400" b="1" dirty="0" smtClean="0"/>
              <a:t>imulation </a:t>
            </a:r>
            <a:endParaRPr lang="fr-BE" sz="1400" b="1" dirty="0"/>
          </a:p>
          <a:p>
            <a:pPr algn="ctr"/>
            <a:r>
              <a:rPr lang="fr-BE" sz="1400" b="1" dirty="0"/>
              <a:t>Conduites</a:t>
            </a:r>
          </a:p>
        </p:txBody>
      </p:sp>
      <p:cxnSp>
        <p:nvCxnSpPr>
          <p:cNvPr id="15" name="Connecteur droit avec flèche 14"/>
          <p:cNvCxnSpPr/>
          <p:nvPr/>
        </p:nvCxnSpPr>
        <p:spPr>
          <a:xfrm flipV="1">
            <a:off x="2516136" y="300846"/>
            <a:ext cx="9326880" cy="5604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1336039" y="1205907"/>
            <a:ext cx="141154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Le </a:t>
            </a:r>
            <a:r>
              <a:rPr lang="fr-FR" sz="2800" b="1" dirty="0" smtClean="0">
                <a:solidFill>
                  <a:srgbClr val="FF0000"/>
                </a:solidFill>
              </a:rPr>
              <a:t>P</a:t>
            </a:r>
            <a:r>
              <a:rPr lang="fr-FR" b="1" dirty="0" smtClean="0"/>
              <a:t>atient / </a:t>
            </a:r>
          </a:p>
          <a:p>
            <a:r>
              <a:rPr lang="fr-FR" b="1" dirty="0" smtClean="0"/>
              <a:t>l’apprenant</a:t>
            </a:r>
            <a:endParaRPr lang="fr-BE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1377797" y="2007525"/>
            <a:ext cx="156991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L’</a:t>
            </a:r>
            <a:r>
              <a:rPr lang="fr-FR" sz="2800" b="1" dirty="0" smtClean="0">
                <a:solidFill>
                  <a:srgbClr val="FF0000"/>
                </a:solidFill>
              </a:rPr>
              <a:t>E</a:t>
            </a:r>
            <a:r>
              <a:rPr lang="fr-FR" b="1" dirty="0" smtClean="0"/>
              <a:t>ntourage / </a:t>
            </a:r>
          </a:p>
          <a:p>
            <a:r>
              <a:rPr lang="fr-FR" b="1" dirty="0" smtClean="0"/>
              <a:t>Les parents</a:t>
            </a:r>
            <a:endParaRPr lang="fr-BE" b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1327884" y="2873339"/>
            <a:ext cx="173586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Les </a:t>
            </a:r>
            <a:r>
              <a:rPr lang="fr-FR" sz="2800" b="1" dirty="0" smtClean="0">
                <a:solidFill>
                  <a:srgbClr val="FF0000"/>
                </a:solidFill>
              </a:rPr>
              <a:t>S</a:t>
            </a:r>
            <a:r>
              <a:rPr lang="fr-FR" b="1" dirty="0" smtClean="0"/>
              <a:t>oignants / </a:t>
            </a:r>
          </a:p>
          <a:p>
            <a:r>
              <a:rPr lang="fr-FR" b="1" dirty="0" smtClean="0"/>
              <a:t>Les professeurs</a:t>
            </a:r>
            <a:endParaRPr lang="fr-BE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1300570" y="4718165"/>
            <a:ext cx="179029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N</a:t>
            </a:r>
            <a:r>
              <a:rPr lang="fr-FR" b="1" dirty="0" smtClean="0"/>
              <a:t>ational : L’Etat</a:t>
            </a:r>
          </a:p>
          <a:p>
            <a:r>
              <a:rPr lang="fr-FR" b="1" dirty="0" smtClean="0"/>
              <a:t>Santé-Education 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1251197" y="3835357"/>
            <a:ext cx="183967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L</a:t>
            </a:r>
            <a:r>
              <a:rPr lang="fr-FR" b="1" dirty="0" smtClean="0"/>
              <a:t>ocal : le service</a:t>
            </a:r>
            <a:r>
              <a:rPr lang="fr-FR" sz="1200" b="1" dirty="0" smtClean="0"/>
              <a:t>, </a:t>
            </a:r>
          </a:p>
          <a:p>
            <a:r>
              <a:rPr lang="fr-FR" b="1" dirty="0" smtClean="0"/>
              <a:t>l’hôpital </a:t>
            </a:r>
            <a:r>
              <a:rPr lang="fr-FR" sz="1200" b="1" dirty="0" smtClean="0"/>
              <a:t>/ </a:t>
            </a:r>
            <a:r>
              <a:rPr lang="fr-FR" b="1" dirty="0" smtClean="0"/>
              <a:t>L’école</a:t>
            </a:r>
            <a:endParaRPr lang="fr-BE" b="1" dirty="0"/>
          </a:p>
        </p:txBody>
      </p:sp>
      <p:cxnSp>
        <p:nvCxnSpPr>
          <p:cNvPr id="24" name="Connecteur droit 23"/>
          <p:cNvCxnSpPr/>
          <p:nvPr/>
        </p:nvCxnSpPr>
        <p:spPr>
          <a:xfrm flipV="1">
            <a:off x="1483360" y="1089923"/>
            <a:ext cx="10359656" cy="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V="1">
            <a:off x="1483360" y="3624438"/>
            <a:ext cx="10512055" cy="791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V="1">
            <a:off x="1483360" y="4478207"/>
            <a:ext cx="10512055" cy="229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V="1">
            <a:off x="1336039" y="5479336"/>
            <a:ext cx="10604376" cy="358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V="1">
            <a:off x="1483360" y="1919618"/>
            <a:ext cx="10359656" cy="748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flipV="1">
            <a:off x="1483360" y="2761462"/>
            <a:ext cx="10457055" cy="590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3204622" y="1089922"/>
            <a:ext cx="0" cy="43994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6706716" y="1115708"/>
            <a:ext cx="0" cy="43994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8533542" y="1079853"/>
            <a:ext cx="0" cy="43994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>
            <a:off x="10367422" y="1043246"/>
            <a:ext cx="0" cy="43994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>
            <a:off x="11940415" y="1089923"/>
            <a:ext cx="0" cy="43994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>
            <a:off x="4941982" y="1097780"/>
            <a:ext cx="0" cy="43994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/>
          <p:cNvSpPr txBox="1"/>
          <p:nvPr/>
        </p:nvSpPr>
        <p:spPr>
          <a:xfrm>
            <a:off x="4002010" y="73173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1</a:t>
            </a:r>
            <a:endParaRPr lang="fr-BE" sz="2400" b="1" dirty="0"/>
          </a:p>
        </p:txBody>
      </p:sp>
      <p:sp>
        <p:nvSpPr>
          <p:cNvPr id="46" name="ZoneTexte 45"/>
          <p:cNvSpPr txBox="1"/>
          <p:nvPr/>
        </p:nvSpPr>
        <p:spPr>
          <a:xfrm>
            <a:off x="5536521" y="69939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2</a:t>
            </a:r>
            <a:endParaRPr lang="fr-BE" sz="2400" b="1" dirty="0"/>
          </a:p>
        </p:txBody>
      </p:sp>
      <p:sp>
        <p:nvSpPr>
          <p:cNvPr id="47" name="ZoneTexte 46"/>
          <p:cNvSpPr txBox="1"/>
          <p:nvPr/>
        </p:nvSpPr>
        <p:spPr>
          <a:xfrm>
            <a:off x="7314978" y="70098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3</a:t>
            </a:r>
            <a:endParaRPr lang="fr-BE" sz="2400" b="1" dirty="0"/>
          </a:p>
        </p:txBody>
      </p:sp>
      <p:sp>
        <p:nvSpPr>
          <p:cNvPr id="48" name="ZoneTexte 47"/>
          <p:cNvSpPr txBox="1"/>
          <p:nvPr/>
        </p:nvSpPr>
        <p:spPr>
          <a:xfrm>
            <a:off x="9161054" y="71160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4</a:t>
            </a:r>
            <a:endParaRPr lang="fr-BE" sz="2400" b="1" dirty="0"/>
          </a:p>
        </p:txBody>
      </p:sp>
      <p:sp>
        <p:nvSpPr>
          <p:cNvPr id="49" name="ZoneTexte 48"/>
          <p:cNvSpPr txBox="1"/>
          <p:nvPr/>
        </p:nvSpPr>
        <p:spPr>
          <a:xfrm>
            <a:off x="10933425" y="70098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5</a:t>
            </a:r>
            <a:endParaRPr lang="fr-BE" sz="2400" b="1" dirty="0"/>
          </a:p>
        </p:txBody>
      </p:sp>
      <p:sp>
        <p:nvSpPr>
          <p:cNvPr id="12" name="Ellipse 11"/>
          <p:cNvSpPr/>
          <p:nvPr/>
        </p:nvSpPr>
        <p:spPr>
          <a:xfrm>
            <a:off x="5186504" y="1164153"/>
            <a:ext cx="833717" cy="63188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Ellipse 12"/>
          <p:cNvSpPr/>
          <p:nvPr/>
        </p:nvSpPr>
        <p:spPr>
          <a:xfrm>
            <a:off x="5468815" y="1930232"/>
            <a:ext cx="5653454" cy="3556055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2"/>
          <a:srcRect l="11875" t="6409" r="10384" b="7436"/>
          <a:stretch/>
        </p:blipFill>
        <p:spPr>
          <a:xfrm>
            <a:off x="6175118" y="2357927"/>
            <a:ext cx="4220983" cy="2631262"/>
          </a:xfrm>
          <a:prstGeom prst="rect">
            <a:avLst/>
          </a:prstGeom>
        </p:spPr>
      </p:pic>
      <p:sp>
        <p:nvSpPr>
          <p:cNvPr id="17" name="Flèche droite 16"/>
          <p:cNvSpPr/>
          <p:nvPr/>
        </p:nvSpPr>
        <p:spPr>
          <a:xfrm rot="13234648">
            <a:off x="5985312" y="1829856"/>
            <a:ext cx="1177489" cy="42838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0" name="Flèche droite 49"/>
          <p:cNvSpPr/>
          <p:nvPr/>
        </p:nvSpPr>
        <p:spPr>
          <a:xfrm rot="11832754">
            <a:off x="6570528" y="1887830"/>
            <a:ext cx="2987975" cy="42838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51" name="Image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32" y="132919"/>
            <a:ext cx="967914" cy="96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95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t="24433"/>
          <a:stretch/>
        </p:blipFill>
        <p:spPr>
          <a:xfrm>
            <a:off x="5297344" y="217488"/>
            <a:ext cx="6875061" cy="6275387"/>
          </a:xfrm>
          <a:prstGeom prst="rect">
            <a:avLst/>
          </a:prstGeom>
        </p:spPr>
      </p:pic>
      <p:sp>
        <p:nvSpPr>
          <p:cNvPr id="27652" name="ZoneTexte 5"/>
          <p:cNvSpPr txBox="1">
            <a:spLocks noChangeArrowheads="1"/>
          </p:cNvSpPr>
          <p:nvPr/>
        </p:nvSpPr>
        <p:spPr bwMode="auto">
          <a:xfrm>
            <a:off x="1089311" y="3920827"/>
            <a:ext cx="32608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BE" sz="2000" dirty="0" smtClean="0">
                <a:latin typeface="Arial" charset="0"/>
              </a:rPr>
              <a:t>Les conduites </a:t>
            </a:r>
            <a:r>
              <a:rPr lang="fr-BE" sz="2000" dirty="0">
                <a:latin typeface="Arial" charset="0"/>
              </a:rPr>
              <a:t>sur le terrain</a:t>
            </a:r>
          </a:p>
        </p:txBody>
      </p:sp>
      <p:sp>
        <p:nvSpPr>
          <p:cNvPr id="276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06134" y="274885"/>
            <a:ext cx="4477766" cy="665163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400" b="1" dirty="0">
                <a:latin typeface="+mn-lt"/>
              </a:rPr>
              <a:t>L ’expérience </a:t>
            </a:r>
            <a:r>
              <a:rPr lang="fr-FR" sz="2400" b="1" dirty="0" err="1">
                <a:latin typeface="+mn-lt"/>
              </a:rPr>
              <a:t>Metroz-Dayer</a:t>
            </a:r>
            <a:r>
              <a:rPr lang="fr-FR" sz="2400" b="1" dirty="0">
                <a:latin typeface="+mn-lt"/>
              </a:rPr>
              <a:t> et Roulier </a:t>
            </a:r>
            <a:r>
              <a:rPr lang="fr-FR" sz="2400" b="1" dirty="0" smtClean="0">
                <a:latin typeface="+mn-lt"/>
              </a:rPr>
              <a:t/>
            </a:r>
            <a:br>
              <a:rPr lang="fr-FR" sz="2400" b="1" dirty="0" smtClean="0">
                <a:latin typeface="+mn-lt"/>
              </a:rPr>
            </a:br>
            <a:r>
              <a:rPr lang="fr-FR" sz="2400" b="1" dirty="0" smtClean="0">
                <a:latin typeface="+mn-lt"/>
              </a:rPr>
              <a:t>(Genève, 1990)</a:t>
            </a:r>
            <a:endParaRPr lang="fr-FR" sz="2400" b="1" dirty="0">
              <a:latin typeface="+mn-lt"/>
            </a:endParaRPr>
          </a:p>
        </p:txBody>
      </p:sp>
      <p:sp>
        <p:nvSpPr>
          <p:cNvPr id="27655" name="Text Box 54"/>
          <p:cNvSpPr txBox="1">
            <a:spLocks noChangeArrowheads="1"/>
          </p:cNvSpPr>
          <p:nvPr/>
        </p:nvSpPr>
        <p:spPr bwMode="auto">
          <a:xfrm>
            <a:off x="1891613" y="3206233"/>
            <a:ext cx="165622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BE" sz="3600" b="1" dirty="0">
                <a:solidFill>
                  <a:srgbClr val="FF0000"/>
                </a:solidFill>
              </a:rPr>
              <a:t>H</a:t>
            </a:r>
            <a:r>
              <a:rPr lang="fr-BE" b="1" dirty="0">
                <a:solidFill>
                  <a:srgbClr val="FF0000"/>
                </a:solidFill>
              </a:rPr>
              <a:t>abitudes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7657" name="ZoneTexte 2"/>
          <p:cNvSpPr txBox="1">
            <a:spLocks noChangeArrowheads="1"/>
          </p:cNvSpPr>
          <p:nvPr/>
        </p:nvSpPr>
        <p:spPr bwMode="auto">
          <a:xfrm>
            <a:off x="7892766" y="4320937"/>
            <a:ext cx="9493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BE" sz="1600" b="1" dirty="0">
                <a:latin typeface="Arial" charset="0"/>
              </a:rPr>
              <a:t>Pas </a:t>
            </a:r>
          </a:p>
          <a:p>
            <a:pPr eaLnBrk="1" hangingPunct="1"/>
            <a:r>
              <a:rPr lang="fr-BE" sz="1600" b="1" dirty="0">
                <a:latin typeface="Arial" charset="0"/>
              </a:rPr>
              <a:t>vécu </a:t>
            </a:r>
          </a:p>
          <a:p>
            <a:pPr eaLnBrk="1" hangingPunct="1"/>
            <a:r>
              <a:rPr lang="fr-BE" sz="1600" b="1" dirty="0">
                <a:latin typeface="Arial" charset="0"/>
              </a:rPr>
              <a:t>le camp</a:t>
            </a:r>
          </a:p>
        </p:txBody>
      </p:sp>
      <p:sp>
        <p:nvSpPr>
          <p:cNvPr id="27658" name="ZoneTexte 14"/>
          <p:cNvSpPr txBox="1">
            <a:spLocks noChangeArrowheads="1"/>
          </p:cNvSpPr>
          <p:nvPr/>
        </p:nvSpPr>
        <p:spPr bwMode="auto">
          <a:xfrm>
            <a:off x="9547024" y="4147505"/>
            <a:ext cx="10445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BE" sz="1800" b="1">
                <a:latin typeface="Arial" charset="0"/>
              </a:rPr>
              <a:t>ont </a:t>
            </a:r>
          </a:p>
          <a:p>
            <a:pPr eaLnBrk="1" hangingPunct="1"/>
            <a:r>
              <a:rPr lang="fr-BE" sz="1800" b="1">
                <a:latin typeface="Arial" charset="0"/>
              </a:rPr>
              <a:t>vécu</a:t>
            </a:r>
          </a:p>
          <a:p>
            <a:pPr eaLnBrk="1" hangingPunct="1"/>
            <a:r>
              <a:rPr lang="fr-BE" sz="1800" b="1">
                <a:latin typeface="Arial" charset="0"/>
              </a:rPr>
              <a:t>le camp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Leclercq, (2020) Le modèle 5 sur 5 des Evaluations d'interventions éducatives   03 Exemples de mesures d'impact au niveau patients DSSP Université de Liège          LEPS Université Paris 13 Sorbonne Paris Cité</a:t>
            </a:r>
            <a:endParaRPr lang="es-E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CD7D4-54A9-47AB-9193-76374E729F24}" type="slidenum">
              <a:rPr lang="es-ES" smtClean="0"/>
              <a:t>21</a:t>
            </a:fld>
            <a:endParaRPr lang="es-ES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3"/>
          <a:srcRect l="7794" r="10358" b="81501"/>
          <a:stretch/>
        </p:blipFill>
        <p:spPr>
          <a:xfrm>
            <a:off x="426405" y="1211009"/>
            <a:ext cx="4870939" cy="121509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49" y="202719"/>
            <a:ext cx="967914" cy="96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8543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Leclercq, (2020) Le modèle 5 sur 5 des Evaluations d'interventions éducatives   03 Exemples de mesures d'impact au niveau patients DSSP Université de Liège          LEPS Université Paris 13 Sorbonne Paris Cité</a:t>
            </a:r>
            <a:endParaRPr lang="es-E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CD7D4-54A9-47AB-9193-76374E729F24}" type="slidenum">
              <a:rPr lang="es-ES" smtClean="0"/>
              <a:t>22</a:t>
            </a:fld>
            <a:endParaRPr lang="es-ES"/>
          </a:p>
        </p:txBody>
      </p:sp>
      <p:sp>
        <p:nvSpPr>
          <p:cNvPr id="4" name="ZoneTexte 3"/>
          <p:cNvSpPr txBox="1"/>
          <p:nvPr/>
        </p:nvSpPr>
        <p:spPr>
          <a:xfrm rot="16200000">
            <a:off x="-1461810" y="3086416"/>
            <a:ext cx="4879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dirty="0">
                <a:solidFill>
                  <a:srgbClr val="9933FF"/>
                </a:solidFill>
              </a:rPr>
              <a:t>L’axe des acteurs / bénéficiaires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256871" y="387659"/>
            <a:ext cx="861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>
                <a:solidFill>
                  <a:srgbClr val="008000"/>
                </a:solidFill>
              </a:rPr>
              <a:t>A</a:t>
            </a:r>
            <a:r>
              <a:rPr lang="fr-BE" b="1" dirty="0"/>
              <a:t>cquis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775075" y="231019"/>
            <a:ext cx="93108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2400" b="1" dirty="0">
                <a:solidFill>
                  <a:srgbClr val="008000"/>
                </a:solidFill>
              </a:rPr>
              <a:t>T</a:t>
            </a:r>
            <a:r>
              <a:rPr lang="fr-BE" sz="1400" b="1" dirty="0"/>
              <a:t>errain : </a:t>
            </a:r>
          </a:p>
          <a:p>
            <a:pPr algn="ctr"/>
            <a:r>
              <a:rPr lang="fr-BE" sz="1400" b="1" dirty="0"/>
              <a:t>Conduites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0684522" y="260284"/>
            <a:ext cx="93833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1400" b="1" dirty="0"/>
              <a:t>Bénéfices </a:t>
            </a:r>
            <a:endParaRPr lang="fr-BE" sz="1400" b="1" dirty="0" smtClean="0"/>
          </a:p>
          <a:p>
            <a:pPr algn="ctr"/>
            <a:r>
              <a:rPr lang="fr-BE" sz="2400" b="1" dirty="0" smtClean="0">
                <a:solidFill>
                  <a:srgbClr val="008000"/>
                </a:solidFill>
              </a:rPr>
              <a:t>U</a:t>
            </a:r>
            <a:r>
              <a:rPr lang="fr-BE" sz="1400" b="1" dirty="0" smtClean="0"/>
              <a:t>ltimes </a:t>
            </a:r>
            <a:endParaRPr lang="fr-BE" sz="14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3492957" y="367856"/>
            <a:ext cx="13551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dirty="0">
                <a:solidFill>
                  <a:srgbClr val="008000"/>
                </a:solidFill>
              </a:rPr>
              <a:t>S</a:t>
            </a:r>
            <a:r>
              <a:rPr lang="fr-BE" b="1" dirty="0"/>
              <a:t>atisfaction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013857" y="-44856"/>
            <a:ext cx="17828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2000" b="1" dirty="0"/>
              <a:t>La dimension </a:t>
            </a:r>
            <a:r>
              <a:rPr lang="fr-BE" sz="2000" b="1" dirty="0" smtClean="0"/>
              <a:t>3</a:t>
            </a:r>
            <a:endParaRPr lang="fr-BE" sz="1600" b="1" dirty="0"/>
          </a:p>
        </p:txBody>
      </p:sp>
      <p:sp>
        <p:nvSpPr>
          <p:cNvPr id="10" name="Rectangle 9"/>
          <p:cNvSpPr/>
          <p:nvPr/>
        </p:nvSpPr>
        <p:spPr>
          <a:xfrm>
            <a:off x="8829041" y="5435777"/>
            <a:ext cx="32750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2400" b="1" dirty="0"/>
              <a:t>du modèle </a:t>
            </a:r>
            <a:r>
              <a:rPr lang="fr-BE" sz="2400" b="1" dirty="0" smtClean="0"/>
              <a:t>5 sur 5 </a:t>
            </a:r>
          </a:p>
          <a:p>
            <a:pPr algn="ctr"/>
            <a:r>
              <a:rPr lang="fr-BE" b="1" dirty="0" smtClean="0"/>
              <a:t>des </a:t>
            </a:r>
            <a:r>
              <a:rPr lang="fr-BE" b="1" dirty="0"/>
              <a:t>évaluations </a:t>
            </a:r>
            <a:r>
              <a:rPr lang="fr-BE" b="1" dirty="0" smtClean="0"/>
              <a:t>de formations </a:t>
            </a:r>
            <a:endParaRPr lang="fr-BE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6905286" y="264028"/>
            <a:ext cx="108869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2400" b="1" dirty="0" smtClean="0">
                <a:solidFill>
                  <a:srgbClr val="FF0000"/>
                </a:solidFill>
              </a:rPr>
              <a:t>S</a:t>
            </a:r>
            <a:r>
              <a:rPr lang="fr-BE" sz="1400" b="1" dirty="0" smtClean="0"/>
              <a:t>imulation </a:t>
            </a:r>
            <a:endParaRPr lang="fr-BE" sz="1400" b="1" dirty="0"/>
          </a:p>
          <a:p>
            <a:pPr algn="ctr"/>
            <a:r>
              <a:rPr lang="fr-BE" sz="1400" b="1" dirty="0"/>
              <a:t>Conduites</a:t>
            </a:r>
          </a:p>
        </p:txBody>
      </p:sp>
      <p:cxnSp>
        <p:nvCxnSpPr>
          <p:cNvPr id="15" name="Connecteur droit avec flèche 14"/>
          <p:cNvCxnSpPr/>
          <p:nvPr/>
        </p:nvCxnSpPr>
        <p:spPr>
          <a:xfrm flipV="1">
            <a:off x="2516136" y="300846"/>
            <a:ext cx="9326880" cy="5604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1336039" y="1205907"/>
            <a:ext cx="141154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Le </a:t>
            </a:r>
            <a:r>
              <a:rPr lang="fr-FR" sz="2800" b="1" dirty="0" smtClean="0">
                <a:solidFill>
                  <a:srgbClr val="FF0000"/>
                </a:solidFill>
              </a:rPr>
              <a:t>P</a:t>
            </a:r>
            <a:r>
              <a:rPr lang="fr-FR" b="1" dirty="0" smtClean="0"/>
              <a:t>atient / </a:t>
            </a:r>
          </a:p>
          <a:p>
            <a:r>
              <a:rPr lang="fr-FR" b="1" dirty="0" smtClean="0"/>
              <a:t>l’apprenant</a:t>
            </a:r>
            <a:endParaRPr lang="fr-BE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1377797" y="2007525"/>
            <a:ext cx="156991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L’</a:t>
            </a:r>
            <a:r>
              <a:rPr lang="fr-FR" sz="2800" b="1" dirty="0" smtClean="0">
                <a:solidFill>
                  <a:srgbClr val="FF0000"/>
                </a:solidFill>
              </a:rPr>
              <a:t>E</a:t>
            </a:r>
            <a:r>
              <a:rPr lang="fr-FR" b="1" dirty="0" smtClean="0"/>
              <a:t>ntourage / </a:t>
            </a:r>
          </a:p>
          <a:p>
            <a:r>
              <a:rPr lang="fr-FR" b="1" dirty="0" smtClean="0"/>
              <a:t>Les parents</a:t>
            </a:r>
            <a:endParaRPr lang="fr-BE" b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1327884" y="2873339"/>
            <a:ext cx="173586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Les </a:t>
            </a:r>
            <a:r>
              <a:rPr lang="fr-FR" sz="2800" b="1" dirty="0" smtClean="0">
                <a:solidFill>
                  <a:srgbClr val="FF0000"/>
                </a:solidFill>
              </a:rPr>
              <a:t>S</a:t>
            </a:r>
            <a:r>
              <a:rPr lang="fr-FR" b="1" dirty="0" smtClean="0"/>
              <a:t>oignants / </a:t>
            </a:r>
          </a:p>
          <a:p>
            <a:r>
              <a:rPr lang="fr-FR" b="1" dirty="0" smtClean="0"/>
              <a:t>Les professeurs</a:t>
            </a:r>
            <a:endParaRPr lang="fr-BE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1300570" y="4718165"/>
            <a:ext cx="179029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N</a:t>
            </a:r>
            <a:r>
              <a:rPr lang="fr-FR" b="1" dirty="0" smtClean="0"/>
              <a:t>ational : L’Etat</a:t>
            </a:r>
          </a:p>
          <a:p>
            <a:r>
              <a:rPr lang="fr-FR" b="1" dirty="0" smtClean="0"/>
              <a:t>Santé-Education 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1251197" y="3835357"/>
            <a:ext cx="183967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L</a:t>
            </a:r>
            <a:r>
              <a:rPr lang="fr-FR" b="1" dirty="0" smtClean="0"/>
              <a:t>ocal : le service</a:t>
            </a:r>
            <a:r>
              <a:rPr lang="fr-FR" sz="1200" b="1" dirty="0" smtClean="0"/>
              <a:t>, </a:t>
            </a:r>
          </a:p>
          <a:p>
            <a:r>
              <a:rPr lang="fr-FR" b="1" dirty="0" smtClean="0"/>
              <a:t>l’hôpital </a:t>
            </a:r>
            <a:r>
              <a:rPr lang="fr-FR" sz="1200" b="1" dirty="0" smtClean="0"/>
              <a:t>/ </a:t>
            </a:r>
            <a:r>
              <a:rPr lang="fr-FR" b="1" dirty="0" smtClean="0"/>
              <a:t>L’école</a:t>
            </a:r>
            <a:endParaRPr lang="fr-BE" b="1" dirty="0"/>
          </a:p>
        </p:txBody>
      </p:sp>
      <p:cxnSp>
        <p:nvCxnSpPr>
          <p:cNvPr id="24" name="Connecteur droit 23"/>
          <p:cNvCxnSpPr/>
          <p:nvPr/>
        </p:nvCxnSpPr>
        <p:spPr>
          <a:xfrm flipV="1">
            <a:off x="1483360" y="1089923"/>
            <a:ext cx="10359656" cy="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V="1">
            <a:off x="1483360" y="3624438"/>
            <a:ext cx="10512055" cy="791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V="1">
            <a:off x="1483360" y="4478207"/>
            <a:ext cx="10512055" cy="229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V="1">
            <a:off x="1336039" y="5479336"/>
            <a:ext cx="10604376" cy="358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V="1">
            <a:off x="1483360" y="1919618"/>
            <a:ext cx="10359656" cy="748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flipV="1">
            <a:off x="1483360" y="2761462"/>
            <a:ext cx="10457055" cy="590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3204622" y="1089922"/>
            <a:ext cx="0" cy="43994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6706716" y="1115708"/>
            <a:ext cx="0" cy="43994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8533542" y="1079853"/>
            <a:ext cx="0" cy="43994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>
            <a:off x="10367422" y="1043246"/>
            <a:ext cx="0" cy="43994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>
            <a:off x="11940415" y="1089923"/>
            <a:ext cx="0" cy="43994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>
            <a:off x="4941982" y="1097780"/>
            <a:ext cx="0" cy="43994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/>
          <p:cNvSpPr txBox="1"/>
          <p:nvPr/>
        </p:nvSpPr>
        <p:spPr>
          <a:xfrm>
            <a:off x="4002010" y="73173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1</a:t>
            </a:r>
            <a:endParaRPr lang="fr-BE" sz="2400" b="1" dirty="0"/>
          </a:p>
        </p:txBody>
      </p:sp>
      <p:sp>
        <p:nvSpPr>
          <p:cNvPr id="46" name="ZoneTexte 45"/>
          <p:cNvSpPr txBox="1"/>
          <p:nvPr/>
        </p:nvSpPr>
        <p:spPr>
          <a:xfrm>
            <a:off x="5536521" y="69939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2</a:t>
            </a:r>
            <a:endParaRPr lang="fr-BE" sz="2400" b="1" dirty="0"/>
          </a:p>
        </p:txBody>
      </p:sp>
      <p:sp>
        <p:nvSpPr>
          <p:cNvPr id="47" name="ZoneTexte 46"/>
          <p:cNvSpPr txBox="1"/>
          <p:nvPr/>
        </p:nvSpPr>
        <p:spPr>
          <a:xfrm>
            <a:off x="7314978" y="70098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3</a:t>
            </a:r>
            <a:endParaRPr lang="fr-BE" sz="2400" b="1" dirty="0"/>
          </a:p>
        </p:txBody>
      </p:sp>
      <p:sp>
        <p:nvSpPr>
          <p:cNvPr id="48" name="ZoneTexte 47"/>
          <p:cNvSpPr txBox="1"/>
          <p:nvPr/>
        </p:nvSpPr>
        <p:spPr>
          <a:xfrm>
            <a:off x="9161054" y="71160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4</a:t>
            </a:r>
            <a:endParaRPr lang="fr-BE" sz="2400" b="1" dirty="0"/>
          </a:p>
        </p:txBody>
      </p:sp>
      <p:sp>
        <p:nvSpPr>
          <p:cNvPr id="49" name="ZoneTexte 48"/>
          <p:cNvSpPr txBox="1"/>
          <p:nvPr/>
        </p:nvSpPr>
        <p:spPr>
          <a:xfrm>
            <a:off x="10933425" y="70098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5</a:t>
            </a:r>
            <a:endParaRPr lang="fr-BE" sz="2400" b="1" dirty="0"/>
          </a:p>
        </p:txBody>
      </p:sp>
      <p:sp>
        <p:nvSpPr>
          <p:cNvPr id="50" name="Flèche droite 49"/>
          <p:cNvSpPr/>
          <p:nvPr/>
        </p:nvSpPr>
        <p:spPr>
          <a:xfrm rot="18328549">
            <a:off x="8746654" y="1888856"/>
            <a:ext cx="792794" cy="42838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1" name="Ellipse 50"/>
          <p:cNvSpPr/>
          <p:nvPr/>
        </p:nvSpPr>
        <p:spPr>
          <a:xfrm>
            <a:off x="9047234" y="1123876"/>
            <a:ext cx="833717" cy="63188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2"/>
          <a:srcRect t="23496"/>
          <a:stretch/>
        </p:blipFill>
        <p:spPr>
          <a:xfrm>
            <a:off x="6479755" y="2258160"/>
            <a:ext cx="3629509" cy="3068617"/>
          </a:xfrm>
          <a:prstGeom prst="rect">
            <a:avLst/>
          </a:prstGeom>
        </p:spPr>
      </p:pic>
      <p:sp>
        <p:nvSpPr>
          <p:cNvPr id="13" name="Ellipse 12"/>
          <p:cNvSpPr/>
          <p:nvPr/>
        </p:nvSpPr>
        <p:spPr>
          <a:xfrm>
            <a:off x="5468815" y="1930232"/>
            <a:ext cx="5653454" cy="3556055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39" name="Imag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51" y="69593"/>
            <a:ext cx="967914" cy="96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2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ZoneTexte 6"/>
          <p:cNvSpPr txBox="1">
            <a:spLocks noChangeArrowheads="1"/>
          </p:cNvSpPr>
          <p:nvPr/>
        </p:nvSpPr>
        <p:spPr bwMode="auto">
          <a:xfrm>
            <a:off x="646906" y="2650892"/>
            <a:ext cx="33765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BE" sz="2000" dirty="0" smtClean="0">
                <a:latin typeface="Arial" charset="0"/>
              </a:rPr>
              <a:t>L’impact </a:t>
            </a:r>
            <a:r>
              <a:rPr lang="fr-BE" sz="2000" dirty="0">
                <a:latin typeface="Arial" charset="0"/>
              </a:rPr>
              <a:t>sur l’objectif ultime</a:t>
            </a:r>
          </a:p>
        </p:txBody>
      </p:sp>
      <p:sp>
        <p:nvSpPr>
          <p:cNvPr id="276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6497" y="1257220"/>
            <a:ext cx="4269990" cy="665163"/>
          </a:xfrm>
        </p:spPr>
        <p:txBody>
          <a:bodyPr>
            <a:normAutofit/>
          </a:bodyPr>
          <a:lstStyle/>
          <a:p>
            <a:pPr algn="ctr"/>
            <a:r>
              <a:rPr lang="fr-FR" sz="2000" b="1" dirty="0">
                <a:latin typeface="+mn-lt"/>
              </a:rPr>
              <a:t>L ’expérience </a:t>
            </a:r>
            <a:r>
              <a:rPr lang="fr-FR" sz="2000" b="1" dirty="0" err="1">
                <a:latin typeface="+mn-lt"/>
              </a:rPr>
              <a:t>Metroz-Dayer</a:t>
            </a:r>
            <a:r>
              <a:rPr lang="fr-FR" sz="2000" b="1" dirty="0">
                <a:latin typeface="+mn-lt"/>
              </a:rPr>
              <a:t> et </a:t>
            </a:r>
            <a:r>
              <a:rPr lang="fr-FR" sz="2000" b="1" dirty="0" smtClean="0">
                <a:latin typeface="+mn-lt"/>
              </a:rPr>
              <a:t>Roulier</a:t>
            </a:r>
            <a:br>
              <a:rPr lang="fr-FR" sz="2000" b="1" dirty="0" smtClean="0">
                <a:latin typeface="+mn-lt"/>
              </a:rPr>
            </a:br>
            <a:r>
              <a:rPr lang="fr-FR" sz="2000" b="1" dirty="0" smtClean="0">
                <a:latin typeface="+mn-lt"/>
              </a:rPr>
              <a:t> </a:t>
            </a:r>
            <a:r>
              <a:rPr lang="fr-FR" sz="2000" b="1" dirty="0">
                <a:latin typeface="+mn-lt"/>
              </a:rPr>
              <a:t>(</a:t>
            </a:r>
            <a:r>
              <a:rPr lang="fr-FR" sz="2000" b="1" dirty="0" smtClean="0">
                <a:latin typeface="+mn-lt"/>
              </a:rPr>
              <a:t>Genève, 1990)</a:t>
            </a:r>
            <a:endParaRPr lang="fr-FR" sz="2000" b="1" dirty="0">
              <a:latin typeface="+mn-lt"/>
            </a:endParaRPr>
          </a:p>
        </p:txBody>
      </p:sp>
      <p:sp>
        <p:nvSpPr>
          <p:cNvPr id="18442" name="Text Box 53"/>
          <p:cNvSpPr txBox="1">
            <a:spLocks noChangeArrowheads="1"/>
          </p:cNvSpPr>
          <p:nvPr/>
        </p:nvSpPr>
        <p:spPr bwMode="auto">
          <a:xfrm>
            <a:off x="1594859" y="1932654"/>
            <a:ext cx="165462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BE" sz="3200" b="1" dirty="0">
                <a:solidFill>
                  <a:srgbClr val="FF0000"/>
                </a:solidFill>
              </a:rPr>
              <a:t>B</a:t>
            </a:r>
            <a:r>
              <a:rPr lang="fr-BE" b="1" dirty="0">
                <a:solidFill>
                  <a:srgbClr val="FF0000"/>
                </a:solidFill>
              </a:rPr>
              <a:t>iologique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Leclercq, (2020) Le modèle 5 sur 5 des Evaluations d'interventions éducatives   03 Exemples de mesures d'impact au niveau patients DSSP Université de Liège          LEPS Université Paris 13 Sorbonne Paris Cité</a:t>
            </a:r>
            <a:endParaRPr lang="es-E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CD7D4-54A9-47AB-9193-76374E729F24}" type="slidenum">
              <a:rPr lang="es-ES" smtClean="0"/>
              <a:t>23</a:t>
            </a:fld>
            <a:endParaRPr lang="es-ES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l="7864" t="34702" r="1332" b="5739"/>
          <a:stretch/>
        </p:blipFill>
        <p:spPr>
          <a:xfrm>
            <a:off x="5169877" y="281354"/>
            <a:ext cx="6919546" cy="524900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3"/>
          <a:srcRect l="10435" r="10222" b="73694"/>
          <a:stretch/>
        </p:blipFill>
        <p:spPr>
          <a:xfrm>
            <a:off x="427407" y="3112477"/>
            <a:ext cx="3989524" cy="118255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 rot="16200000">
            <a:off x="3611872" y="2711298"/>
            <a:ext cx="25093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b="1" dirty="0" smtClean="0"/>
              <a:t>Hémoglobine </a:t>
            </a:r>
            <a:r>
              <a:rPr lang="fr-BE" sz="2000" b="1" dirty="0" err="1" smtClean="0"/>
              <a:t>glyquée</a:t>
            </a:r>
            <a:endParaRPr lang="fr-BE" sz="20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6057899" y="4907364"/>
            <a:ext cx="1461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dirty="0" smtClean="0"/>
              <a:t>du camp</a:t>
            </a:r>
            <a:endParaRPr lang="fr-BE" sz="2800" b="1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49" y="202719"/>
            <a:ext cx="967914" cy="96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7066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  <p:bldP spid="1844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Leclercq, (2020) Le modèle 5 sur 5 des Evaluations d'interventions éducatives   03 Exemples de mesures d'impact au niveau patients DSSP Université de Liège          LEPS Université Paris 13 Sorbonne Paris Cité</a:t>
            </a:r>
            <a:endParaRPr lang="es-E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CD7D4-54A9-47AB-9193-76374E729F24}" type="slidenum">
              <a:rPr lang="es-ES" smtClean="0"/>
              <a:t>24</a:t>
            </a:fld>
            <a:endParaRPr lang="es-ES"/>
          </a:p>
        </p:txBody>
      </p:sp>
      <p:sp>
        <p:nvSpPr>
          <p:cNvPr id="4" name="ZoneTexte 3"/>
          <p:cNvSpPr txBox="1"/>
          <p:nvPr/>
        </p:nvSpPr>
        <p:spPr>
          <a:xfrm rot="16200000">
            <a:off x="-1460795" y="3243134"/>
            <a:ext cx="4879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dirty="0">
                <a:solidFill>
                  <a:srgbClr val="9933FF"/>
                </a:solidFill>
              </a:rPr>
              <a:t>L’axe des acteurs / bénéficiaires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256871" y="387659"/>
            <a:ext cx="861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>
                <a:solidFill>
                  <a:srgbClr val="008000"/>
                </a:solidFill>
              </a:rPr>
              <a:t>A</a:t>
            </a:r>
            <a:r>
              <a:rPr lang="fr-BE" b="1" dirty="0"/>
              <a:t>cquis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775075" y="231019"/>
            <a:ext cx="93108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2400" b="1" dirty="0">
                <a:solidFill>
                  <a:srgbClr val="008000"/>
                </a:solidFill>
              </a:rPr>
              <a:t>T</a:t>
            </a:r>
            <a:r>
              <a:rPr lang="fr-BE" sz="1400" b="1" dirty="0"/>
              <a:t>errain : </a:t>
            </a:r>
          </a:p>
          <a:p>
            <a:pPr algn="ctr"/>
            <a:r>
              <a:rPr lang="fr-BE" sz="1400" b="1" dirty="0"/>
              <a:t>Conduites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0684522" y="260284"/>
            <a:ext cx="93833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1400" b="1" dirty="0"/>
              <a:t>Bénéfices </a:t>
            </a:r>
            <a:endParaRPr lang="fr-BE" sz="1400" b="1" dirty="0" smtClean="0"/>
          </a:p>
          <a:p>
            <a:pPr algn="ctr"/>
            <a:r>
              <a:rPr lang="fr-BE" sz="2400" b="1" dirty="0" smtClean="0">
                <a:solidFill>
                  <a:srgbClr val="008000"/>
                </a:solidFill>
              </a:rPr>
              <a:t>U</a:t>
            </a:r>
            <a:r>
              <a:rPr lang="fr-BE" sz="1400" b="1" dirty="0" smtClean="0"/>
              <a:t>ltimes </a:t>
            </a:r>
            <a:endParaRPr lang="fr-BE" sz="14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3492957" y="367856"/>
            <a:ext cx="13551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dirty="0">
                <a:solidFill>
                  <a:srgbClr val="008000"/>
                </a:solidFill>
              </a:rPr>
              <a:t>S</a:t>
            </a:r>
            <a:r>
              <a:rPr lang="fr-BE" b="1" dirty="0"/>
              <a:t>atisfaction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013857" y="-44856"/>
            <a:ext cx="17828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2000" b="1" dirty="0"/>
              <a:t>La dimension </a:t>
            </a:r>
            <a:r>
              <a:rPr lang="fr-BE" sz="2000" b="1" dirty="0" smtClean="0"/>
              <a:t>3</a:t>
            </a:r>
            <a:endParaRPr lang="fr-BE" sz="1600" b="1" dirty="0"/>
          </a:p>
        </p:txBody>
      </p:sp>
      <p:sp>
        <p:nvSpPr>
          <p:cNvPr id="10" name="Rectangle 9"/>
          <p:cNvSpPr/>
          <p:nvPr/>
        </p:nvSpPr>
        <p:spPr>
          <a:xfrm>
            <a:off x="8829041" y="5435777"/>
            <a:ext cx="32750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2400" b="1" dirty="0"/>
              <a:t>du modèle </a:t>
            </a:r>
            <a:r>
              <a:rPr lang="fr-BE" sz="2400" b="1" dirty="0" smtClean="0"/>
              <a:t>5 sur 5 </a:t>
            </a:r>
          </a:p>
          <a:p>
            <a:pPr algn="ctr"/>
            <a:r>
              <a:rPr lang="fr-BE" b="1" dirty="0" smtClean="0"/>
              <a:t>des </a:t>
            </a:r>
            <a:r>
              <a:rPr lang="fr-BE" b="1" dirty="0"/>
              <a:t>évaluations </a:t>
            </a:r>
            <a:r>
              <a:rPr lang="fr-BE" b="1" dirty="0" smtClean="0"/>
              <a:t>de formations </a:t>
            </a:r>
            <a:endParaRPr lang="fr-BE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6905286" y="264028"/>
            <a:ext cx="108869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2400" b="1" dirty="0" smtClean="0">
                <a:solidFill>
                  <a:srgbClr val="FF0000"/>
                </a:solidFill>
              </a:rPr>
              <a:t>S</a:t>
            </a:r>
            <a:r>
              <a:rPr lang="fr-BE" sz="1400" b="1" dirty="0" smtClean="0"/>
              <a:t>imulation </a:t>
            </a:r>
            <a:endParaRPr lang="fr-BE" sz="1400" b="1" dirty="0"/>
          </a:p>
          <a:p>
            <a:pPr algn="ctr"/>
            <a:r>
              <a:rPr lang="fr-BE" sz="1400" b="1" dirty="0"/>
              <a:t>Conduites</a:t>
            </a:r>
          </a:p>
        </p:txBody>
      </p:sp>
      <p:cxnSp>
        <p:nvCxnSpPr>
          <p:cNvPr id="15" name="Connecteur droit avec flèche 14"/>
          <p:cNvCxnSpPr/>
          <p:nvPr/>
        </p:nvCxnSpPr>
        <p:spPr>
          <a:xfrm flipV="1">
            <a:off x="2516136" y="300846"/>
            <a:ext cx="9326880" cy="5604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1336039" y="1205907"/>
            <a:ext cx="141154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Le </a:t>
            </a:r>
            <a:r>
              <a:rPr lang="fr-FR" sz="2800" b="1" dirty="0" smtClean="0">
                <a:solidFill>
                  <a:srgbClr val="FF0000"/>
                </a:solidFill>
              </a:rPr>
              <a:t>P</a:t>
            </a:r>
            <a:r>
              <a:rPr lang="fr-FR" b="1" dirty="0" smtClean="0"/>
              <a:t>atient / </a:t>
            </a:r>
          </a:p>
          <a:p>
            <a:r>
              <a:rPr lang="fr-FR" b="1" dirty="0" smtClean="0"/>
              <a:t>l’apprenant</a:t>
            </a:r>
            <a:endParaRPr lang="fr-BE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1377797" y="2007525"/>
            <a:ext cx="156991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L’</a:t>
            </a:r>
            <a:r>
              <a:rPr lang="fr-FR" sz="2800" b="1" dirty="0" smtClean="0">
                <a:solidFill>
                  <a:srgbClr val="FF0000"/>
                </a:solidFill>
              </a:rPr>
              <a:t>E</a:t>
            </a:r>
            <a:r>
              <a:rPr lang="fr-FR" b="1" dirty="0" smtClean="0"/>
              <a:t>ntourage / </a:t>
            </a:r>
          </a:p>
          <a:p>
            <a:r>
              <a:rPr lang="fr-FR" b="1" dirty="0" smtClean="0"/>
              <a:t>Les parents</a:t>
            </a:r>
            <a:endParaRPr lang="fr-BE" b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1327884" y="2873339"/>
            <a:ext cx="173586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Les </a:t>
            </a:r>
            <a:r>
              <a:rPr lang="fr-FR" sz="2800" b="1" dirty="0" smtClean="0">
                <a:solidFill>
                  <a:srgbClr val="FF0000"/>
                </a:solidFill>
              </a:rPr>
              <a:t>S</a:t>
            </a:r>
            <a:r>
              <a:rPr lang="fr-FR" b="1" dirty="0" smtClean="0"/>
              <a:t>oignants / </a:t>
            </a:r>
          </a:p>
          <a:p>
            <a:r>
              <a:rPr lang="fr-FR" b="1" dirty="0" smtClean="0"/>
              <a:t>Les professeurs</a:t>
            </a:r>
            <a:endParaRPr lang="fr-BE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1300570" y="4718165"/>
            <a:ext cx="179029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N</a:t>
            </a:r>
            <a:r>
              <a:rPr lang="fr-FR" b="1" dirty="0" smtClean="0"/>
              <a:t>ational : L’Etat</a:t>
            </a:r>
          </a:p>
          <a:p>
            <a:r>
              <a:rPr lang="fr-FR" b="1" dirty="0" smtClean="0"/>
              <a:t>Santé-Education 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1251197" y="3835357"/>
            <a:ext cx="183967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L</a:t>
            </a:r>
            <a:r>
              <a:rPr lang="fr-FR" b="1" dirty="0" smtClean="0"/>
              <a:t>ocal : le service</a:t>
            </a:r>
            <a:r>
              <a:rPr lang="fr-FR" sz="1200" b="1" dirty="0" smtClean="0"/>
              <a:t>, </a:t>
            </a:r>
          </a:p>
          <a:p>
            <a:r>
              <a:rPr lang="fr-FR" b="1" dirty="0" smtClean="0"/>
              <a:t>l’hôpital </a:t>
            </a:r>
            <a:r>
              <a:rPr lang="fr-FR" sz="1200" b="1" dirty="0" smtClean="0"/>
              <a:t>/ </a:t>
            </a:r>
            <a:r>
              <a:rPr lang="fr-FR" b="1" dirty="0" smtClean="0"/>
              <a:t>L’école</a:t>
            </a:r>
            <a:endParaRPr lang="fr-BE" b="1" dirty="0"/>
          </a:p>
        </p:txBody>
      </p:sp>
      <p:cxnSp>
        <p:nvCxnSpPr>
          <p:cNvPr id="24" name="Connecteur droit 23"/>
          <p:cNvCxnSpPr/>
          <p:nvPr/>
        </p:nvCxnSpPr>
        <p:spPr>
          <a:xfrm flipV="1">
            <a:off x="1483360" y="1089923"/>
            <a:ext cx="10359656" cy="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V="1">
            <a:off x="1483360" y="3624438"/>
            <a:ext cx="10512055" cy="791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V="1">
            <a:off x="1483360" y="4478207"/>
            <a:ext cx="10512055" cy="229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V="1">
            <a:off x="1336039" y="5479336"/>
            <a:ext cx="10604376" cy="358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V="1">
            <a:off x="1483360" y="1919618"/>
            <a:ext cx="10359656" cy="748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flipV="1">
            <a:off x="1483360" y="2761462"/>
            <a:ext cx="10457055" cy="590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3204622" y="1089922"/>
            <a:ext cx="0" cy="43994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6706716" y="1115708"/>
            <a:ext cx="0" cy="43994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8533542" y="1079853"/>
            <a:ext cx="0" cy="43994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>
            <a:off x="10367422" y="1043246"/>
            <a:ext cx="0" cy="43994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>
            <a:off x="11940415" y="1089923"/>
            <a:ext cx="0" cy="43994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>
            <a:off x="4941982" y="1097780"/>
            <a:ext cx="0" cy="43994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/>
          <p:cNvSpPr txBox="1"/>
          <p:nvPr/>
        </p:nvSpPr>
        <p:spPr>
          <a:xfrm>
            <a:off x="4002010" y="73173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1</a:t>
            </a:r>
            <a:endParaRPr lang="fr-BE" sz="2400" b="1" dirty="0"/>
          </a:p>
        </p:txBody>
      </p:sp>
      <p:sp>
        <p:nvSpPr>
          <p:cNvPr id="46" name="ZoneTexte 45"/>
          <p:cNvSpPr txBox="1"/>
          <p:nvPr/>
        </p:nvSpPr>
        <p:spPr>
          <a:xfrm>
            <a:off x="5536521" y="69939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2</a:t>
            </a:r>
            <a:endParaRPr lang="fr-BE" sz="2400" b="1" dirty="0"/>
          </a:p>
        </p:txBody>
      </p:sp>
      <p:sp>
        <p:nvSpPr>
          <p:cNvPr id="47" name="ZoneTexte 46"/>
          <p:cNvSpPr txBox="1"/>
          <p:nvPr/>
        </p:nvSpPr>
        <p:spPr>
          <a:xfrm>
            <a:off x="7314978" y="70098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3</a:t>
            </a:r>
            <a:endParaRPr lang="fr-BE" sz="2400" b="1" dirty="0"/>
          </a:p>
        </p:txBody>
      </p:sp>
      <p:sp>
        <p:nvSpPr>
          <p:cNvPr id="48" name="ZoneTexte 47"/>
          <p:cNvSpPr txBox="1"/>
          <p:nvPr/>
        </p:nvSpPr>
        <p:spPr>
          <a:xfrm>
            <a:off x="9161054" y="71160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4</a:t>
            </a:r>
            <a:endParaRPr lang="fr-BE" sz="2400" b="1" dirty="0"/>
          </a:p>
        </p:txBody>
      </p:sp>
      <p:sp>
        <p:nvSpPr>
          <p:cNvPr id="49" name="ZoneTexte 48"/>
          <p:cNvSpPr txBox="1"/>
          <p:nvPr/>
        </p:nvSpPr>
        <p:spPr>
          <a:xfrm>
            <a:off x="10933425" y="70098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5</a:t>
            </a:r>
            <a:endParaRPr lang="fr-BE" sz="2400" b="1" dirty="0"/>
          </a:p>
        </p:txBody>
      </p:sp>
      <p:sp>
        <p:nvSpPr>
          <p:cNvPr id="50" name="Flèche droite 49"/>
          <p:cNvSpPr/>
          <p:nvPr/>
        </p:nvSpPr>
        <p:spPr>
          <a:xfrm rot="18328549">
            <a:off x="10108422" y="1870872"/>
            <a:ext cx="792794" cy="42838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1" name="Ellipse 50"/>
          <p:cNvSpPr/>
          <p:nvPr/>
        </p:nvSpPr>
        <p:spPr>
          <a:xfrm>
            <a:off x="10617396" y="1139130"/>
            <a:ext cx="833717" cy="63188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0823" y="2288789"/>
            <a:ext cx="4022769" cy="3030557"/>
          </a:xfrm>
          <a:prstGeom prst="rect">
            <a:avLst/>
          </a:prstGeom>
        </p:spPr>
      </p:pic>
      <p:sp>
        <p:nvSpPr>
          <p:cNvPr id="13" name="Ellipse 12"/>
          <p:cNvSpPr/>
          <p:nvPr/>
        </p:nvSpPr>
        <p:spPr>
          <a:xfrm>
            <a:off x="5468815" y="1930232"/>
            <a:ext cx="5653454" cy="3556055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39" name="Imag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36" y="145509"/>
            <a:ext cx="967914" cy="96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31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Leclercq, (2020) Le modèle 5 sur 5 des Evaluations d'interventions éducatives   03 Exemples de mesures d'impact au niveau patients DSSP Université de Liège          LEPS Université Paris 13 Sorbonne Paris Cité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27428-491F-4294-AD4C-B417B8E58CFE}" type="slidenum">
              <a:rPr lang="fr-BE" smtClean="0"/>
              <a:t>3</a:t>
            </a:fld>
            <a:endParaRPr lang="fr-BE"/>
          </a:p>
        </p:txBody>
      </p:sp>
      <p:sp>
        <p:nvSpPr>
          <p:cNvPr id="4" name="ZoneTexte 3"/>
          <p:cNvSpPr txBox="1"/>
          <p:nvPr/>
        </p:nvSpPr>
        <p:spPr>
          <a:xfrm>
            <a:off x="1793965" y="2997739"/>
            <a:ext cx="91022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200" b="1" dirty="0" smtClean="0"/>
              <a:t>Les 50 QVF de l’AJD (Aide Jeunes Diabétiques</a:t>
            </a:r>
            <a:r>
              <a:rPr lang="fr-BE" sz="3200" b="1" dirty="0" smtClean="0"/>
              <a:t>) - 2016</a:t>
            </a:r>
            <a:endParaRPr lang="fr-BE" sz="32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1872762" y="1286608"/>
            <a:ext cx="78519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200" b="1" dirty="0" smtClean="0"/>
              <a:t>Les mesures </a:t>
            </a:r>
            <a:r>
              <a:rPr lang="fr-BE" sz="3200" b="1" dirty="0" smtClean="0"/>
              <a:t>des </a:t>
            </a:r>
            <a:r>
              <a:rPr lang="fr-BE" sz="3200" b="1" dirty="0" smtClean="0"/>
              <a:t>Dr </a:t>
            </a:r>
            <a:r>
              <a:rPr lang="fr-BE" sz="3200" b="1" dirty="0" err="1" smtClean="0"/>
              <a:t>Métroz</a:t>
            </a:r>
            <a:r>
              <a:rPr lang="fr-BE" sz="3200" b="1" dirty="0" smtClean="0"/>
              <a:t> &amp; Roulier (1990</a:t>
            </a:r>
            <a:r>
              <a:rPr lang="fr-BE" sz="3200" b="1" dirty="0" smtClean="0"/>
              <a:t>)</a:t>
            </a:r>
          </a:p>
          <a:p>
            <a:pPr algn="ctr"/>
            <a:r>
              <a:rPr lang="fr-FR" sz="3200" b="1" dirty="0" smtClean="0"/>
              <a:t>(Camp pour ados)</a:t>
            </a:r>
            <a:endParaRPr lang="fr-BE" sz="32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1872762" y="4572079"/>
            <a:ext cx="88304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3200" b="1" dirty="0" smtClean="0"/>
              <a:t>Les mesures </a:t>
            </a:r>
            <a:r>
              <a:rPr lang="fr-BE" sz="3200" b="1" dirty="0" err="1" smtClean="0"/>
              <a:t>Guémazi-Kheffi</a:t>
            </a:r>
            <a:r>
              <a:rPr lang="fr-BE" sz="3200" b="1" dirty="0" smtClean="0"/>
              <a:t> du Réseau ODE (2019)</a:t>
            </a:r>
          </a:p>
          <a:p>
            <a:pPr algn="ctr"/>
            <a:r>
              <a:rPr lang="fr-FR" sz="3200" b="1" dirty="0" smtClean="0"/>
              <a:t>(Séjour pour ados)</a:t>
            </a:r>
            <a:endParaRPr lang="fr-BE" sz="3200" b="1" dirty="0"/>
          </a:p>
        </p:txBody>
      </p:sp>
      <p:pic>
        <p:nvPicPr>
          <p:cNvPr id="7" name="Picture 4" descr="https://upload.wikimedia.org/wikipedia/commons/thumb/5/54/Civil_and_Naval_Ensign_of_France.svg/langfr-225px-Civil_and_Naval_Ensign_of_Franc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89" y="2862422"/>
            <a:ext cx="1080138" cy="72009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upload.wikimedia.org/wikipedia/commons/thumb/5/54/Civil_and_Naval_Ensign_of_France.svg/langfr-225px-Civil_and_Naval_Ensign_of_Franc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89" y="4572079"/>
            <a:ext cx="1080138" cy="72009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89" y="1095038"/>
            <a:ext cx="967914" cy="967914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2822331" y="424987"/>
            <a:ext cx="5877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/>
              <a:t>Trois sources d’exemples auprès d’adolescents diabétiques : </a:t>
            </a:r>
            <a:endParaRPr lang="fr-BE" b="1" dirty="0"/>
          </a:p>
        </p:txBody>
      </p:sp>
    </p:spTree>
    <p:extLst>
      <p:ext uri="{BB962C8B-B14F-4D97-AF65-F5344CB8AC3E}">
        <p14:creationId xmlns:p14="http://schemas.microsoft.com/office/powerpoint/2010/main" val="3367797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23389" t="21897" r="26095" b="37492"/>
          <a:stretch/>
        </p:blipFill>
        <p:spPr>
          <a:xfrm>
            <a:off x="125506" y="615109"/>
            <a:ext cx="11686262" cy="5284529"/>
          </a:xfrm>
          <a:prstGeom prst="rect">
            <a:avLst/>
          </a:prstGeo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Leclercq, (2020) Le modèle 5 sur 5 des Evaluations d'interventions éducatives   03 Exemples de mesures d'impact au niveau patients DSSP Université de Liège          LEPS Université Paris 13 Sorbonne Paris Cité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27428-491F-4294-AD4C-B417B8E58CFE}" type="slidenum">
              <a:rPr lang="fr-BE" smtClean="0"/>
              <a:t>4</a:t>
            </a:fld>
            <a:endParaRPr lang="fr-BE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28065" t="16172" r="57620" b="80785"/>
          <a:stretch/>
        </p:blipFill>
        <p:spPr>
          <a:xfrm>
            <a:off x="1503490" y="-69863"/>
            <a:ext cx="4787153" cy="57220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50637" t="17319" r="40975" b="80813"/>
          <a:stretch/>
        </p:blipFill>
        <p:spPr>
          <a:xfrm>
            <a:off x="9288964" y="150941"/>
            <a:ext cx="2804941" cy="35140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290643" y="150941"/>
            <a:ext cx="2998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(Aide aux Jeunes Diabétiques)</a:t>
            </a:r>
            <a:endParaRPr lang="fr-BE" dirty="0"/>
          </a:p>
        </p:txBody>
      </p:sp>
      <p:pic>
        <p:nvPicPr>
          <p:cNvPr id="8" name="Picture 4" descr="https://upload.wikimedia.org/wikipedia/commons/thumb/5/54/Civil_and_Naval_Ensign_of_France.svg/langfr-225px-Civil_and_Naval_Ensign_of_France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06" y="142297"/>
            <a:ext cx="1080138" cy="72009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10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Leclercq, (2020) Le modèle 5 sur 5 des Evaluations d'interventions éducatives   03 Exemples de mesures d'impact au niveau patients DSSP Université de Liège          LEPS Université Paris 13 Sorbonne Paris Cité</a:t>
            </a:r>
            <a:endParaRPr lang="es-E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CD7D4-54A9-47AB-9193-76374E729F24}" type="slidenum">
              <a:rPr lang="es-ES" smtClean="0"/>
              <a:t>5</a:t>
            </a:fld>
            <a:endParaRPr lang="es-ES"/>
          </a:p>
        </p:txBody>
      </p:sp>
      <p:sp>
        <p:nvSpPr>
          <p:cNvPr id="4" name="ZoneTexte 3"/>
          <p:cNvSpPr txBox="1"/>
          <p:nvPr/>
        </p:nvSpPr>
        <p:spPr>
          <a:xfrm rot="16200000">
            <a:off x="-1461810" y="3086416"/>
            <a:ext cx="4879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dirty="0">
                <a:solidFill>
                  <a:srgbClr val="9933FF"/>
                </a:solidFill>
              </a:rPr>
              <a:t>L’axe des acteurs / bénéficiaires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256871" y="387659"/>
            <a:ext cx="861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>
                <a:solidFill>
                  <a:srgbClr val="008000"/>
                </a:solidFill>
              </a:rPr>
              <a:t>A</a:t>
            </a:r>
            <a:r>
              <a:rPr lang="fr-BE" b="1" dirty="0"/>
              <a:t>cquis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775075" y="231019"/>
            <a:ext cx="93108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2400" b="1" dirty="0">
                <a:solidFill>
                  <a:srgbClr val="008000"/>
                </a:solidFill>
              </a:rPr>
              <a:t>T</a:t>
            </a:r>
            <a:r>
              <a:rPr lang="fr-BE" sz="1400" b="1" dirty="0"/>
              <a:t>errain : </a:t>
            </a:r>
          </a:p>
          <a:p>
            <a:pPr algn="ctr"/>
            <a:r>
              <a:rPr lang="fr-BE" sz="1400" b="1" dirty="0"/>
              <a:t>Conduites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0684522" y="260284"/>
            <a:ext cx="93833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1400" b="1" dirty="0"/>
              <a:t>Bénéfices </a:t>
            </a:r>
            <a:endParaRPr lang="fr-BE" sz="1400" b="1" dirty="0" smtClean="0"/>
          </a:p>
          <a:p>
            <a:pPr algn="ctr"/>
            <a:r>
              <a:rPr lang="fr-BE" sz="2400" b="1" dirty="0" smtClean="0">
                <a:solidFill>
                  <a:srgbClr val="008000"/>
                </a:solidFill>
              </a:rPr>
              <a:t>U</a:t>
            </a:r>
            <a:r>
              <a:rPr lang="fr-BE" sz="1400" b="1" dirty="0" smtClean="0"/>
              <a:t>ltimes </a:t>
            </a:r>
            <a:endParaRPr lang="fr-BE" sz="14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3492957" y="367856"/>
            <a:ext cx="13551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dirty="0">
                <a:solidFill>
                  <a:srgbClr val="008000"/>
                </a:solidFill>
              </a:rPr>
              <a:t>S</a:t>
            </a:r>
            <a:r>
              <a:rPr lang="fr-BE" b="1" dirty="0"/>
              <a:t>atisfaction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985759" y="-44856"/>
            <a:ext cx="3839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2000" b="1" dirty="0"/>
              <a:t>La dimension </a:t>
            </a:r>
            <a:r>
              <a:rPr lang="fr-BE" sz="2000" b="1" dirty="0" smtClean="0"/>
              <a:t>Nature des impacts</a:t>
            </a:r>
            <a:endParaRPr lang="fr-BE" sz="160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6905286" y="264028"/>
            <a:ext cx="108869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2400" b="1" dirty="0" smtClean="0">
                <a:solidFill>
                  <a:srgbClr val="FF0000"/>
                </a:solidFill>
              </a:rPr>
              <a:t>S</a:t>
            </a:r>
            <a:r>
              <a:rPr lang="fr-BE" sz="1400" b="1" dirty="0" smtClean="0"/>
              <a:t>imulation </a:t>
            </a:r>
            <a:endParaRPr lang="fr-BE" sz="1400" b="1" dirty="0"/>
          </a:p>
          <a:p>
            <a:pPr algn="ctr"/>
            <a:r>
              <a:rPr lang="fr-BE" sz="1400" b="1" dirty="0"/>
              <a:t>Conduites</a:t>
            </a:r>
          </a:p>
        </p:txBody>
      </p:sp>
      <p:cxnSp>
        <p:nvCxnSpPr>
          <p:cNvPr id="15" name="Connecteur droit avec flèche 14"/>
          <p:cNvCxnSpPr/>
          <p:nvPr/>
        </p:nvCxnSpPr>
        <p:spPr>
          <a:xfrm flipV="1">
            <a:off x="2516136" y="300846"/>
            <a:ext cx="9326880" cy="5604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1336039" y="1205907"/>
            <a:ext cx="141154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Le </a:t>
            </a:r>
            <a:r>
              <a:rPr lang="fr-FR" sz="2800" b="1" dirty="0" smtClean="0">
                <a:solidFill>
                  <a:srgbClr val="FF0000"/>
                </a:solidFill>
              </a:rPr>
              <a:t>P</a:t>
            </a:r>
            <a:r>
              <a:rPr lang="fr-FR" b="1" dirty="0" smtClean="0"/>
              <a:t>atient / </a:t>
            </a:r>
          </a:p>
          <a:p>
            <a:r>
              <a:rPr lang="fr-FR" b="1" dirty="0" smtClean="0"/>
              <a:t>l’apprenant</a:t>
            </a:r>
            <a:endParaRPr lang="fr-BE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1377797" y="2007525"/>
            <a:ext cx="156991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L’</a:t>
            </a:r>
            <a:r>
              <a:rPr lang="fr-FR" sz="2800" b="1" dirty="0" smtClean="0">
                <a:solidFill>
                  <a:srgbClr val="FF0000"/>
                </a:solidFill>
              </a:rPr>
              <a:t>E</a:t>
            </a:r>
            <a:r>
              <a:rPr lang="fr-FR" b="1" dirty="0" smtClean="0"/>
              <a:t>ntourage / </a:t>
            </a:r>
          </a:p>
          <a:p>
            <a:r>
              <a:rPr lang="fr-FR" b="1" dirty="0" smtClean="0"/>
              <a:t>Les parents</a:t>
            </a:r>
            <a:endParaRPr lang="fr-BE" b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1327884" y="2873339"/>
            <a:ext cx="173586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Les </a:t>
            </a:r>
            <a:r>
              <a:rPr lang="fr-FR" sz="2800" b="1" dirty="0" smtClean="0">
                <a:solidFill>
                  <a:srgbClr val="FF0000"/>
                </a:solidFill>
              </a:rPr>
              <a:t>S</a:t>
            </a:r>
            <a:r>
              <a:rPr lang="fr-FR" b="1" dirty="0" smtClean="0"/>
              <a:t>oignants / </a:t>
            </a:r>
          </a:p>
          <a:p>
            <a:r>
              <a:rPr lang="fr-FR" b="1" dirty="0" smtClean="0"/>
              <a:t>Les professeurs</a:t>
            </a:r>
            <a:endParaRPr lang="fr-BE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1300570" y="4718165"/>
            <a:ext cx="179029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N</a:t>
            </a:r>
            <a:r>
              <a:rPr lang="fr-FR" b="1" dirty="0" smtClean="0"/>
              <a:t>ational : L’Etat</a:t>
            </a:r>
          </a:p>
          <a:p>
            <a:r>
              <a:rPr lang="fr-FR" b="1" dirty="0" smtClean="0"/>
              <a:t>Santé-Education 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1251197" y="3835357"/>
            <a:ext cx="183967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L</a:t>
            </a:r>
            <a:r>
              <a:rPr lang="fr-FR" b="1" dirty="0" smtClean="0"/>
              <a:t>ocal : le service</a:t>
            </a:r>
            <a:r>
              <a:rPr lang="fr-FR" sz="1200" b="1" dirty="0" smtClean="0"/>
              <a:t>, </a:t>
            </a:r>
          </a:p>
          <a:p>
            <a:r>
              <a:rPr lang="fr-FR" b="1" dirty="0" smtClean="0"/>
              <a:t>l’hôpital </a:t>
            </a:r>
            <a:r>
              <a:rPr lang="fr-FR" sz="1200" b="1" dirty="0" smtClean="0"/>
              <a:t>/ </a:t>
            </a:r>
            <a:r>
              <a:rPr lang="fr-FR" b="1" dirty="0" smtClean="0"/>
              <a:t>L’école</a:t>
            </a:r>
            <a:endParaRPr lang="fr-BE" b="1" dirty="0"/>
          </a:p>
        </p:txBody>
      </p:sp>
      <p:cxnSp>
        <p:nvCxnSpPr>
          <p:cNvPr id="24" name="Connecteur droit 23"/>
          <p:cNvCxnSpPr/>
          <p:nvPr/>
        </p:nvCxnSpPr>
        <p:spPr>
          <a:xfrm flipV="1">
            <a:off x="1483360" y="1089923"/>
            <a:ext cx="10359656" cy="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V="1">
            <a:off x="1483360" y="3624438"/>
            <a:ext cx="10512055" cy="791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V="1">
            <a:off x="1483360" y="4478207"/>
            <a:ext cx="10512055" cy="229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V="1">
            <a:off x="1336039" y="5479336"/>
            <a:ext cx="10604376" cy="358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V="1">
            <a:off x="1483360" y="1919618"/>
            <a:ext cx="10359656" cy="748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flipV="1">
            <a:off x="1483360" y="2761462"/>
            <a:ext cx="10457055" cy="590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3204622" y="1089922"/>
            <a:ext cx="0" cy="43994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6706716" y="1115708"/>
            <a:ext cx="0" cy="43994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8533542" y="1079853"/>
            <a:ext cx="0" cy="43994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>
            <a:off x="10367422" y="1043246"/>
            <a:ext cx="0" cy="43994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>
            <a:off x="11940415" y="1089923"/>
            <a:ext cx="0" cy="43994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>
            <a:off x="4941982" y="1097780"/>
            <a:ext cx="0" cy="43994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/>
          <p:cNvSpPr txBox="1"/>
          <p:nvPr/>
        </p:nvSpPr>
        <p:spPr>
          <a:xfrm>
            <a:off x="4002010" y="73173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1</a:t>
            </a:r>
            <a:endParaRPr lang="fr-BE" sz="2400" b="1" dirty="0"/>
          </a:p>
        </p:txBody>
      </p:sp>
      <p:sp>
        <p:nvSpPr>
          <p:cNvPr id="46" name="ZoneTexte 45"/>
          <p:cNvSpPr txBox="1"/>
          <p:nvPr/>
        </p:nvSpPr>
        <p:spPr>
          <a:xfrm>
            <a:off x="5536521" y="69939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2</a:t>
            </a:r>
            <a:endParaRPr lang="fr-BE" sz="2400" b="1" dirty="0"/>
          </a:p>
        </p:txBody>
      </p:sp>
      <p:sp>
        <p:nvSpPr>
          <p:cNvPr id="47" name="ZoneTexte 46"/>
          <p:cNvSpPr txBox="1"/>
          <p:nvPr/>
        </p:nvSpPr>
        <p:spPr>
          <a:xfrm>
            <a:off x="7314978" y="70098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3</a:t>
            </a:r>
            <a:endParaRPr lang="fr-BE" sz="2400" b="1" dirty="0"/>
          </a:p>
        </p:txBody>
      </p:sp>
      <p:sp>
        <p:nvSpPr>
          <p:cNvPr id="48" name="ZoneTexte 47"/>
          <p:cNvSpPr txBox="1"/>
          <p:nvPr/>
        </p:nvSpPr>
        <p:spPr>
          <a:xfrm>
            <a:off x="9161054" y="71160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4</a:t>
            </a:r>
            <a:endParaRPr lang="fr-BE" sz="2400" b="1" dirty="0"/>
          </a:p>
        </p:txBody>
      </p:sp>
      <p:sp>
        <p:nvSpPr>
          <p:cNvPr id="49" name="ZoneTexte 48"/>
          <p:cNvSpPr txBox="1"/>
          <p:nvPr/>
        </p:nvSpPr>
        <p:spPr>
          <a:xfrm>
            <a:off x="10933425" y="70098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5</a:t>
            </a:r>
            <a:endParaRPr lang="fr-BE" sz="2400" b="1" dirty="0"/>
          </a:p>
        </p:txBody>
      </p:sp>
      <p:sp>
        <p:nvSpPr>
          <p:cNvPr id="12" name="Ellipse 11"/>
          <p:cNvSpPr/>
          <p:nvPr/>
        </p:nvSpPr>
        <p:spPr>
          <a:xfrm>
            <a:off x="5372918" y="1154408"/>
            <a:ext cx="833717" cy="63188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38" name="Image 37"/>
          <p:cNvPicPr>
            <a:picLocks noChangeAspect="1"/>
          </p:cNvPicPr>
          <p:nvPr/>
        </p:nvPicPr>
        <p:blipFill rotWithShape="1">
          <a:blip r:embed="rId2"/>
          <a:srcRect l="25092" t="21897" r="26095" b="37492"/>
          <a:stretch/>
        </p:blipFill>
        <p:spPr>
          <a:xfrm>
            <a:off x="3209409" y="1879758"/>
            <a:ext cx="8801180" cy="4118782"/>
          </a:xfrm>
          <a:prstGeom prst="rect">
            <a:avLst/>
          </a:prstGeom>
        </p:spPr>
      </p:pic>
      <p:sp>
        <p:nvSpPr>
          <p:cNvPr id="17" name="Flèche droite 16"/>
          <p:cNvSpPr/>
          <p:nvPr/>
        </p:nvSpPr>
        <p:spPr>
          <a:xfrm rot="13419214">
            <a:off x="5942372" y="1724219"/>
            <a:ext cx="476257" cy="42838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39" name="Picture 4" descr="https://upload.wikimedia.org/wikipedia/commons/thumb/5/54/Civil_and_Naval_Ensign_of_France.svg/langfr-225px-Civil_and_Naval_Ensign_of_France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28" y="107136"/>
            <a:ext cx="1080138" cy="72009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64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50500" t="38301" r="11889" b="22889"/>
          <a:stretch/>
        </p:blipFill>
        <p:spPr>
          <a:xfrm>
            <a:off x="1067845" y="633492"/>
            <a:ext cx="9697304" cy="562864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32080" y="0"/>
            <a:ext cx="6544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Les 50 QVF de l’AJD (Aide aux Jeunes Diabétiques)</a:t>
            </a:r>
            <a:endParaRPr lang="fr-BE" sz="2400" b="1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Leclercq, (2020) Le modèle 5 sur 5 des Evaluations d'interventions éducatives   03 Exemples de mesures d'impact au niveau patients DSSP Université de Liège          LEPS Université Paris 13 Sorbonne Paris Cité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27428-491F-4294-AD4C-B417B8E58CFE}" type="slidenum">
              <a:rPr lang="fr-BE" smtClean="0"/>
              <a:t>6</a:t>
            </a:fld>
            <a:endParaRPr lang="fr-BE"/>
          </a:p>
        </p:txBody>
      </p:sp>
      <p:pic>
        <p:nvPicPr>
          <p:cNvPr id="6" name="Picture 4" descr="https://upload.wikimedia.org/wikipedia/commons/thumb/5/54/Civil_and_Naval_Ensign_of_France.svg/langfr-225px-Civil_and_Naval_Ensign_of_France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20" y="669107"/>
            <a:ext cx="1080138" cy="72009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16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Leclercq, (2020) Le modèle 5 sur 5 des Evaluations d'interventions éducatives   03 Exemples de mesures d'impact au niveau patients DSSP Université de Liège          LEPS Université Paris 13 Sorbonne Paris Cité</a:t>
            </a:r>
            <a:endParaRPr lang="es-E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CD7D4-54A9-47AB-9193-76374E729F24}" type="slidenum">
              <a:rPr lang="es-ES" smtClean="0"/>
              <a:t>7</a:t>
            </a:fld>
            <a:endParaRPr lang="es-ES"/>
          </a:p>
        </p:txBody>
      </p:sp>
      <p:sp>
        <p:nvSpPr>
          <p:cNvPr id="4" name="ZoneTexte 3"/>
          <p:cNvSpPr txBox="1"/>
          <p:nvPr/>
        </p:nvSpPr>
        <p:spPr>
          <a:xfrm rot="16200000">
            <a:off x="-1461810" y="3086416"/>
            <a:ext cx="4879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dirty="0">
                <a:solidFill>
                  <a:srgbClr val="9933FF"/>
                </a:solidFill>
              </a:rPr>
              <a:t>L’axe des acteurs / bénéficiaires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256871" y="387659"/>
            <a:ext cx="861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>
                <a:solidFill>
                  <a:srgbClr val="008000"/>
                </a:solidFill>
              </a:rPr>
              <a:t>A</a:t>
            </a:r>
            <a:r>
              <a:rPr lang="fr-BE" b="1" dirty="0"/>
              <a:t>cquis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775075" y="231019"/>
            <a:ext cx="93108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2400" b="1" dirty="0">
                <a:solidFill>
                  <a:srgbClr val="008000"/>
                </a:solidFill>
              </a:rPr>
              <a:t>T</a:t>
            </a:r>
            <a:r>
              <a:rPr lang="fr-BE" sz="1400" b="1" dirty="0"/>
              <a:t>errain : </a:t>
            </a:r>
          </a:p>
          <a:p>
            <a:pPr algn="ctr"/>
            <a:r>
              <a:rPr lang="fr-BE" sz="1400" b="1" dirty="0"/>
              <a:t>Conduites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0684522" y="260284"/>
            <a:ext cx="93833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1400" b="1" dirty="0"/>
              <a:t>Bénéfices </a:t>
            </a:r>
            <a:endParaRPr lang="fr-BE" sz="1400" b="1" dirty="0" smtClean="0"/>
          </a:p>
          <a:p>
            <a:pPr algn="ctr"/>
            <a:r>
              <a:rPr lang="fr-BE" sz="2400" b="1" dirty="0" smtClean="0">
                <a:solidFill>
                  <a:srgbClr val="008000"/>
                </a:solidFill>
              </a:rPr>
              <a:t>U</a:t>
            </a:r>
            <a:r>
              <a:rPr lang="fr-BE" sz="1400" b="1" dirty="0" smtClean="0"/>
              <a:t>ltimes </a:t>
            </a:r>
            <a:endParaRPr lang="fr-BE" sz="14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3492957" y="367856"/>
            <a:ext cx="13551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dirty="0">
                <a:solidFill>
                  <a:srgbClr val="008000"/>
                </a:solidFill>
              </a:rPr>
              <a:t>S</a:t>
            </a:r>
            <a:r>
              <a:rPr lang="fr-BE" b="1" dirty="0"/>
              <a:t>atisfaction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013857" y="-44856"/>
            <a:ext cx="17828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2000" b="1" dirty="0"/>
              <a:t>La dimension </a:t>
            </a:r>
            <a:r>
              <a:rPr lang="fr-BE" sz="2000" b="1" dirty="0" smtClean="0"/>
              <a:t>3</a:t>
            </a:r>
            <a:endParaRPr lang="fr-BE" sz="1600" b="1" dirty="0"/>
          </a:p>
        </p:txBody>
      </p:sp>
      <p:sp>
        <p:nvSpPr>
          <p:cNvPr id="10" name="Rectangle 9"/>
          <p:cNvSpPr/>
          <p:nvPr/>
        </p:nvSpPr>
        <p:spPr>
          <a:xfrm>
            <a:off x="8829041" y="5435777"/>
            <a:ext cx="32750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2400" b="1" dirty="0"/>
              <a:t>du modèle </a:t>
            </a:r>
            <a:r>
              <a:rPr lang="fr-BE" sz="2400" b="1" dirty="0" smtClean="0"/>
              <a:t>5 sur 5 </a:t>
            </a:r>
          </a:p>
          <a:p>
            <a:pPr algn="ctr"/>
            <a:r>
              <a:rPr lang="fr-BE" b="1" dirty="0" smtClean="0"/>
              <a:t>des </a:t>
            </a:r>
            <a:r>
              <a:rPr lang="fr-BE" b="1" dirty="0"/>
              <a:t>évaluations </a:t>
            </a:r>
            <a:r>
              <a:rPr lang="fr-BE" b="1" dirty="0" smtClean="0"/>
              <a:t>de formations </a:t>
            </a:r>
            <a:endParaRPr lang="fr-BE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6905286" y="264028"/>
            <a:ext cx="108869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2400" b="1" dirty="0" smtClean="0">
                <a:solidFill>
                  <a:srgbClr val="FF0000"/>
                </a:solidFill>
              </a:rPr>
              <a:t>S</a:t>
            </a:r>
            <a:r>
              <a:rPr lang="fr-BE" sz="1400" b="1" dirty="0" smtClean="0"/>
              <a:t>imulation </a:t>
            </a:r>
            <a:endParaRPr lang="fr-BE" sz="1400" b="1" dirty="0"/>
          </a:p>
          <a:p>
            <a:pPr algn="ctr"/>
            <a:r>
              <a:rPr lang="fr-BE" sz="1400" b="1" dirty="0"/>
              <a:t>Conduites</a:t>
            </a:r>
          </a:p>
        </p:txBody>
      </p:sp>
      <p:cxnSp>
        <p:nvCxnSpPr>
          <p:cNvPr id="15" name="Connecteur droit avec flèche 14"/>
          <p:cNvCxnSpPr/>
          <p:nvPr/>
        </p:nvCxnSpPr>
        <p:spPr>
          <a:xfrm flipV="1">
            <a:off x="2516136" y="300846"/>
            <a:ext cx="9326880" cy="5604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1336039" y="1205907"/>
            <a:ext cx="141154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Le </a:t>
            </a:r>
            <a:r>
              <a:rPr lang="fr-FR" sz="2800" b="1" dirty="0" smtClean="0">
                <a:solidFill>
                  <a:srgbClr val="FF0000"/>
                </a:solidFill>
              </a:rPr>
              <a:t>P</a:t>
            </a:r>
            <a:r>
              <a:rPr lang="fr-FR" b="1" dirty="0" smtClean="0"/>
              <a:t>atient / </a:t>
            </a:r>
          </a:p>
          <a:p>
            <a:r>
              <a:rPr lang="fr-FR" b="1" dirty="0" smtClean="0"/>
              <a:t>l’apprenant</a:t>
            </a:r>
            <a:endParaRPr lang="fr-BE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1377797" y="2007525"/>
            <a:ext cx="156991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L’</a:t>
            </a:r>
            <a:r>
              <a:rPr lang="fr-FR" sz="2800" b="1" dirty="0" smtClean="0">
                <a:solidFill>
                  <a:srgbClr val="FF0000"/>
                </a:solidFill>
              </a:rPr>
              <a:t>E</a:t>
            </a:r>
            <a:r>
              <a:rPr lang="fr-FR" b="1" dirty="0" smtClean="0"/>
              <a:t>ntourage / </a:t>
            </a:r>
          </a:p>
          <a:p>
            <a:r>
              <a:rPr lang="fr-FR" b="1" dirty="0" smtClean="0"/>
              <a:t>Les parents</a:t>
            </a:r>
            <a:endParaRPr lang="fr-BE" b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1327884" y="2873339"/>
            <a:ext cx="173586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Les </a:t>
            </a:r>
            <a:r>
              <a:rPr lang="fr-FR" sz="2800" b="1" dirty="0" smtClean="0">
                <a:solidFill>
                  <a:srgbClr val="FF0000"/>
                </a:solidFill>
              </a:rPr>
              <a:t>S</a:t>
            </a:r>
            <a:r>
              <a:rPr lang="fr-FR" b="1" dirty="0" smtClean="0"/>
              <a:t>oignants / </a:t>
            </a:r>
          </a:p>
          <a:p>
            <a:r>
              <a:rPr lang="fr-FR" b="1" dirty="0" smtClean="0"/>
              <a:t>Les professeurs</a:t>
            </a:r>
            <a:endParaRPr lang="fr-BE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1300570" y="4718165"/>
            <a:ext cx="179029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N</a:t>
            </a:r>
            <a:r>
              <a:rPr lang="fr-FR" b="1" dirty="0" smtClean="0"/>
              <a:t>ational : L’Etat</a:t>
            </a:r>
          </a:p>
          <a:p>
            <a:r>
              <a:rPr lang="fr-FR" b="1" dirty="0" smtClean="0"/>
              <a:t>Santé-Education 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1251197" y="3835357"/>
            <a:ext cx="183967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L</a:t>
            </a:r>
            <a:r>
              <a:rPr lang="fr-FR" b="1" dirty="0" smtClean="0"/>
              <a:t>ocal : le service</a:t>
            </a:r>
            <a:r>
              <a:rPr lang="fr-FR" sz="1200" b="1" dirty="0" smtClean="0"/>
              <a:t>, </a:t>
            </a:r>
          </a:p>
          <a:p>
            <a:r>
              <a:rPr lang="fr-FR" b="1" dirty="0" smtClean="0"/>
              <a:t>l’hôpital </a:t>
            </a:r>
            <a:r>
              <a:rPr lang="fr-FR" sz="1200" b="1" dirty="0" smtClean="0"/>
              <a:t>/ </a:t>
            </a:r>
            <a:r>
              <a:rPr lang="fr-FR" b="1" dirty="0" smtClean="0"/>
              <a:t>L’école</a:t>
            </a:r>
            <a:endParaRPr lang="fr-BE" b="1" dirty="0"/>
          </a:p>
        </p:txBody>
      </p:sp>
      <p:cxnSp>
        <p:nvCxnSpPr>
          <p:cNvPr id="24" name="Connecteur droit 23"/>
          <p:cNvCxnSpPr/>
          <p:nvPr/>
        </p:nvCxnSpPr>
        <p:spPr>
          <a:xfrm flipV="1">
            <a:off x="1483360" y="1089923"/>
            <a:ext cx="10359656" cy="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V="1">
            <a:off x="1483360" y="3624438"/>
            <a:ext cx="10512055" cy="791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V="1">
            <a:off x="1483360" y="4478207"/>
            <a:ext cx="10512055" cy="229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V="1">
            <a:off x="1336039" y="5479336"/>
            <a:ext cx="10604376" cy="358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V="1">
            <a:off x="1483360" y="1919618"/>
            <a:ext cx="10359656" cy="748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flipV="1">
            <a:off x="1483360" y="2761462"/>
            <a:ext cx="10457055" cy="590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3204622" y="1089922"/>
            <a:ext cx="0" cy="43994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6706716" y="1115708"/>
            <a:ext cx="0" cy="43994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8533542" y="1079853"/>
            <a:ext cx="0" cy="43994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>
            <a:off x="10367422" y="1043246"/>
            <a:ext cx="0" cy="43994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>
            <a:off x="11940415" y="1089923"/>
            <a:ext cx="0" cy="43994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>
            <a:off x="4941982" y="1097780"/>
            <a:ext cx="0" cy="43994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/>
          <p:cNvSpPr txBox="1"/>
          <p:nvPr/>
        </p:nvSpPr>
        <p:spPr>
          <a:xfrm>
            <a:off x="4002010" y="73173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1</a:t>
            </a:r>
            <a:endParaRPr lang="fr-BE" sz="2400" b="1" dirty="0"/>
          </a:p>
        </p:txBody>
      </p:sp>
      <p:sp>
        <p:nvSpPr>
          <p:cNvPr id="46" name="ZoneTexte 45"/>
          <p:cNvSpPr txBox="1"/>
          <p:nvPr/>
        </p:nvSpPr>
        <p:spPr>
          <a:xfrm>
            <a:off x="5536521" y="69939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2</a:t>
            </a:r>
            <a:endParaRPr lang="fr-BE" sz="2400" b="1" dirty="0"/>
          </a:p>
        </p:txBody>
      </p:sp>
      <p:sp>
        <p:nvSpPr>
          <p:cNvPr id="47" name="ZoneTexte 46"/>
          <p:cNvSpPr txBox="1"/>
          <p:nvPr/>
        </p:nvSpPr>
        <p:spPr>
          <a:xfrm>
            <a:off x="7314978" y="70098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3</a:t>
            </a:r>
            <a:endParaRPr lang="fr-BE" sz="2400" b="1" dirty="0"/>
          </a:p>
        </p:txBody>
      </p:sp>
      <p:sp>
        <p:nvSpPr>
          <p:cNvPr id="48" name="ZoneTexte 47"/>
          <p:cNvSpPr txBox="1"/>
          <p:nvPr/>
        </p:nvSpPr>
        <p:spPr>
          <a:xfrm>
            <a:off x="9161054" y="71160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4</a:t>
            </a:r>
            <a:endParaRPr lang="fr-BE" sz="2400" b="1" dirty="0"/>
          </a:p>
        </p:txBody>
      </p:sp>
      <p:sp>
        <p:nvSpPr>
          <p:cNvPr id="49" name="ZoneTexte 48"/>
          <p:cNvSpPr txBox="1"/>
          <p:nvPr/>
        </p:nvSpPr>
        <p:spPr>
          <a:xfrm>
            <a:off x="10933425" y="70098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5</a:t>
            </a:r>
            <a:endParaRPr lang="fr-BE" sz="2400" b="1" dirty="0"/>
          </a:p>
        </p:txBody>
      </p:sp>
      <p:sp>
        <p:nvSpPr>
          <p:cNvPr id="12" name="Ellipse 11"/>
          <p:cNvSpPr/>
          <p:nvPr/>
        </p:nvSpPr>
        <p:spPr>
          <a:xfrm>
            <a:off x="5225813" y="1144066"/>
            <a:ext cx="833717" cy="63188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39" name="Image 38"/>
          <p:cNvPicPr>
            <a:picLocks noChangeAspect="1"/>
          </p:cNvPicPr>
          <p:nvPr/>
        </p:nvPicPr>
        <p:blipFill rotWithShape="1">
          <a:blip r:embed="rId2"/>
          <a:srcRect l="50500" t="38301" r="11889" b="22889"/>
          <a:stretch/>
        </p:blipFill>
        <p:spPr>
          <a:xfrm>
            <a:off x="5112933" y="1912666"/>
            <a:ext cx="5838383" cy="3388793"/>
          </a:xfrm>
          <a:prstGeom prst="rect">
            <a:avLst/>
          </a:prstGeom>
        </p:spPr>
      </p:pic>
      <p:sp>
        <p:nvSpPr>
          <p:cNvPr id="13" name="Ellipse 12"/>
          <p:cNvSpPr/>
          <p:nvPr/>
        </p:nvSpPr>
        <p:spPr>
          <a:xfrm>
            <a:off x="4941982" y="1329746"/>
            <a:ext cx="6180287" cy="4156542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7" name="Flèche droite 16"/>
          <p:cNvSpPr/>
          <p:nvPr/>
        </p:nvSpPr>
        <p:spPr>
          <a:xfrm rot="12361235">
            <a:off x="6036419" y="1602924"/>
            <a:ext cx="688449" cy="42838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50" name="Picture 4" descr="https://upload.wikimedia.org/wikipedia/commons/thumb/5/54/Civil_and_Naval_Ensign_of_France.svg/langfr-225px-Civil_and_Naval_Ensign_of_France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28" y="107136"/>
            <a:ext cx="1080138" cy="72009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8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BD6A8-4BA7-4F13-ACE1-09FF8C6013D7}" type="slidenum">
              <a:rPr lang="fr-BE" smtClean="0"/>
              <a:t>8</a:t>
            </a:fld>
            <a:endParaRPr lang="fr-BE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5" t="17079" r="6970" b="67518"/>
          <a:stretch/>
        </p:blipFill>
        <p:spPr bwMode="auto">
          <a:xfrm>
            <a:off x="2679543" y="69999"/>
            <a:ext cx="9072575" cy="1198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13" t="52897" r="39631" b="5104"/>
          <a:stretch/>
        </p:blipFill>
        <p:spPr bwMode="auto">
          <a:xfrm>
            <a:off x="5628640" y="2189509"/>
            <a:ext cx="5427995" cy="396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5" t="39170" r="9950" b="39199"/>
          <a:stretch/>
        </p:blipFill>
        <p:spPr bwMode="auto">
          <a:xfrm>
            <a:off x="0" y="904430"/>
            <a:ext cx="6614160" cy="1285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778487" y="2650941"/>
            <a:ext cx="1672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/>
              <a:t>Contributeurs :</a:t>
            </a:r>
            <a:r>
              <a:rPr lang="fr-BE" dirty="0"/>
              <a:t> 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Leclercq, (2020) Le modèle 5 sur 5 des Evaluations d'interventions éducatives   03 Exemples de mesures d'impact au niveau patients DSSP Université de Liège          LEPS Université Paris 13 Sorbonne Paris Cité</a:t>
            </a:r>
            <a:endParaRPr lang="fr-BE" dirty="0"/>
          </a:p>
        </p:txBody>
      </p:sp>
      <p:pic>
        <p:nvPicPr>
          <p:cNvPr id="10" name="Picture 4" descr="https://upload.wikimedia.org/wikipedia/commons/thumb/5/54/Civil_and_Naval_Ensign_of_France.svg/langfr-225px-Civil_and_Naval_Ensign_of_France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28" y="107136"/>
            <a:ext cx="1080138" cy="72009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34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4" t="22553" r="44943" b="31110"/>
          <a:stretch/>
        </p:blipFill>
        <p:spPr bwMode="auto">
          <a:xfrm>
            <a:off x="3921490" y="369332"/>
            <a:ext cx="8101035" cy="6028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01513" y="0"/>
            <a:ext cx="79210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dirty="0"/>
              <a:t>http://www.ipco-alsace.fr/hygiene-de-vie-2/prevention-obesite-infantile-alsace/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BD6A8-4BA7-4F13-ACE1-09FF8C6013D7}" type="slidenum">
              <a:rPr lang="fr-BE" smtClean="0"/>
              <a:t>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Leclercq, (2020) Le modèle 5 sur 5 des Evaluations d'interventions éducatives   03 Exemples de mesures d'impact au niveau patients DSSP Université de Liège          LEPS Université Paris 13 Sorbonne Paris Cité</a:t>
            </a:r>
            <a:endParaRPr lang="fr-BE" dirty="0"/>
          </a:p>
        </p:txBody>
      </p:sp>
      <p:pic>
        <p:nvPicPr>
          <p:cNvPr id="7" name="Picture 2" descr="http://www.scalpa.info/doc_geo/77_carte_FR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46"/>
          <a:stretch/>
        </p:blipFill>
        <p:spPr bwMode="auto">
          <a:xfrm>
            <a:off x="93306" y="2178539"/>
            <a:ext cx="2938541" cy="290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upload.wikimedia.org/wikipedia/commons/thumb/5/54/Civil_and_Naval_Ensign_of_France.svg/langfr-225px-Civil_and_Naval_Ensign_of_France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507" y="1283354"/>
            <a:ext cx="1080138" cy="72009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llipse 8"/>
          <p:cNvSpPr/>
          <p:nvPr/>
        </p:nvSpPr>
        <p:spPr>
          <a:xfrm>
            <a:off x="2536371" y="2952980"/>
            <a:ext cx="180023" cy="18002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ZoneTexte 2"/>
          <p:cNvSpPr txBox="1"/>
          <p:nvPr/>
        </p:nvSpPr>
        <p:spPr>
          <a:xfrm>
            <a:off x="5001451" y="4795935"/>
            <a:ext cx="843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Dr FGK</a:t>
            </a:r>
            <a:endParaRPr lang="fr-BE" b="1" dirty="0"/>
          </a:p>
        </p:txBody>
      </p:sp>
    </p:spTree>
    <p:extLst>
      <p:ext uri="{BB962C8B-B14F-4D97-AF65-F5344CB8AC3E}">
        <p14:creationId xmlns:p14="http://schemas.microsoft.com/office/powerpoint/2010/main" val="380048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2112</Words>
  <Application>Microsoft Office PowerPoint</Application>
  <PresentationFormat>Grand écran</PresentationFormat>
  <Paragraphs>437</Paragraphs>
  <Slides>24</Slides>
  <Notes>9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Comic Sans MS</vt:lpstr>
      <vt:lpstr>Times New Roman</vt:lpstr>
      <vt:lpstr>Thème Office</vt:lpstr>
      <vt:lpstr>Feuille de calcul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Résultats : TSM gain relatif</vt:lpstr>
      <vt:lpstr>Présentation PowerPoint</vt:lpstr>
      <vt:lpstr>L ’expérience Metroz-Dayer et Roulier (Genève) et les 4 échéances d’évaluation </vt:lpstr>
      <vt:lpstr>Présentation PowerPoint</vt:lpstr>
      <vt:lpstr>Présentation PowerPoint</vt:lpstr>
      <vt:lpstr>Présentation PowerPoint</vt:lpstr>
      <vt:lpstr>L ’expérience Metroz-Dayer et Roulier  (Genève, 1990)</vt:lpstr>
      <vt:lpstr>Présentation PowerPoint</vt:lpstr>
      <vt:lpstr>L ’expérience Metroz-Dayer et Roulier  (Genève, 1990)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d.leclercq@uliege.be</dc:creator>
  <cp:lastModifiedBy>d.leclercq@uliege.be</cp:lastModifiedBy>
  <cp:revision>48</cp:revision>
  <cp:lastPrinted>2020-05-19T15:32:32Z</cp:lastPrinted>
  <dcterms:created xsi:type="dcterms:W3CDTF">2020-05-07T20:06:58Z</dcterms:created>
  <dcterms:modified xsi:type="dcterms:W3CDTF">2020-05-26T15:06:13Z</dcterms:modified>
</cp:coreProperties>
</file>