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73" r:id="rId4"/>
    <p:sldId id="274" r:id="rId5"/>
    <p:sldId id="275" r:id="rId6"/>
    <p:sldId id="276" r:id="rId7"/>
    <p:sldId id="277" r:id="rId8"/>
    <p:sldId id="356" r:id="rId9"/>
    <p:sldId id="260" r:id="rId10"/>
    <p:sldId id="357" r:id="rId11"/>
    <p:sldId id="322" r:id="rId12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7" d="100"/>
          <a:sy n="87" d="100"/>
        </p:scale>
        <p:origin x="34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5EA9B55-DC9A-4101-9DF3-7A653F754A5D}" type="datetimeFigureOut">
              <a:rPr lang="fr-BE" smtClean="0"/>
              <a:t>26-05-20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2BA4E57-A631-43C2-8B13-69FA7C55DF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772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BE" smtClean="0"/>
              <a:t>D. Leclercq, (2017) Evaluation de l' ETP et en ETP. Modèle 4 x 4. Certificat ETP à Liège</a:t>
            </a:r>
            <a:endParaRPr lang="es-E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91239-02FA-4C9C-B5F0-1FA75E633A6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96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014CC-20CF-4E12-B98F-64565A9A7F59}" type="datetime1">
              <a:rPr lang="fr-BE" smtClean="0"/>
              <a:t>26-05-20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01 Le pilier "Evaluations" en perspective et Kirkpatrick amélioré  DSSP Université de Liège     LEPS Université Paris 13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781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6A925-4F9F-418F-AF99-DEC2A34156C4}" type="datetime1">
              <a:rPr lang="fr-BE" smtClean="0"/>
              <a:t>26-05-20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01 Le pilier "Evaluations" en perspective et Kirkpatrick amélioré  DSSP Université de Liège     LEPS Université Paris 13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602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6ED22D-6DD8-48C4-A448-114C1AC99E7C}" type="datetime1">
              <a:rPr lang="fr-BE" smtClean="0"/>
              <a:t>26-05-20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01 Le pilier "Evaluations" en perspective et Kirkpatrick amélioré  DSSP Université de Liège     LEPS Université Paris 13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05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2D043-955A-41FF-925B-41B1DDD03DF4}" type="datetime1">
              <a:rPr lang="fr-BE" smtClean="0"/>
              <a:t>26-05-20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01 Le pilier "Evaluations" en perspective et Kirkpatrick amélioré  DSSP Université de Liège     LEPS Université Paris 13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277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83A008-557B-4035-ACB4-34398DCF4560}" type="datetime1">
              <a:rPr lang="fr-BE" smtClean="0"/>
              <a:t>26-05-20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01 Le pilier "Evaluations" en perspective et Kirkpatrick amélioré  DSSP Université de Liège     LEPS Université Paris 13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298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39487-D3E4-453B-93D6-75859797A5B7}" type="datetime1">
              <a:rPr lang="fr-BE" smtClean="0"/>
              <a:t>26-05-20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01 Le pilier "Evaluations" en perspective et Kirkpatrick amélioré  DSSP Université de Liège     LEPS Université Paris 13 Sorbonne Paris Cité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876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8E45E8-3E79-4098-8F3F-70FCAF911DD7}" type="datetime1">
              <a:rPr lang="fr-BE" smtClean="0"/>
              <a:t>26-05-20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01 Le pilier "Evaluations" en perspective et Kirkpatrick amélioré  DSSP Université de Liège     LEPS Université Paris 13 Sorbonne Paris Cité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323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50A6-1A6C-456A-B8E0-C81F30993897}" type="datetime1">
              <a:rPr lang="fr-BE" smtClean="0"/>
              <a:t>26-05-20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01 Le pilier "Evaluations" en perspective et Kirkpatrick amélioré  DSSP Université de Liège     LEPS Université Paris 13 Sorbonne Paris Cité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273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1B1CC1-1FA0-46BB-B138-9B600DD73DFC}" type="datetime1">
              <a:rPr lang="fr-BE" smtClean="0"/>
              <a:t>26-05-20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01 Le pilier "Evaluations" en perspective et Kirkpatrick amélioré  DSSP Université de Liège     LEPS Université Paris 13 Sorbonne Paris Cité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365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28088-9AFE-4F6F-8661-0DA94C6DC814}" type="datetime1">
              <a:rPr lang="fr-BE" smtClean="0"/>
              <a:t>26-05-20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01 Le pilier "Evaluations" en perspective et Kirkpatrick amélioré  DSSP Université de Liège     LEPS Université Paris 13 Sorbonne Paris Cité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87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D4BF86-2328-45DB-AE8B-AE44B99CAE72}" type="datetime1">
              <a:rPr lang="fr-BE" smtClean="0"/>
              <a:t>26-05-20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01 Le pilier "Evaluations" en perspective et Kirkpatrick amélioré  DSSP Université de Liège     LEPS Université Paris 13 Sorbonne Paris Cité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441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41418" y="6311900"/>
            <a:ext cx="8795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Leclercq, (2020) Le modèle 5 sur 5 des Evaluations d'interventions éducatives 01 Le pilier "Evaluations" en perspective et Kirkpatrick amélioré  DSSP Université de Liège     LEPS Université Paris 13 Sorbonne Paris Cité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51770" y="6356349"/>
            <a:ext cx="720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8AA27428-491F-4294-AD4C-B417B8E58CFE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83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d.leclercq@ulg.ac.be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2268/22286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01 Le pilier "Evaluations" en perspective et Kirkpatrick amélioré  DSSP Université de Liège     LEPS Université Paris 13 Sorbonne Paris Cité</a:t>
            </a:r>
            <a:endParaRPr lang="es-E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1</a:t>
            </a:fld>
            <a:endParaRPr lang="es-ES" dirty="0"/>
          </a:p>
        </p:txBody>
      </p:sp>
      <p:sp>
        <p:nvSpPr>
          <p:cNvPr id="4" name="ZoneTexte 3"/>
          <p:cNvSpPr txBox="1"/>
          <p:nvPr/>
        </p:nvSpPr>
        <p:spPr>
          <a:xfrm>
            <a:off x="5186718" y="4434037"/>
            <a:ext cx="2448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/>
              <a:t>D. Leclercq</a:t>
            </a:r>
            <a:r>
              <a:rPr lang="fr-BE" dirty="0"/>
              <a:t> </a:t>
            </a:r>
            <a:r>
              <a:rPr lang="fr-BE" b="1" dirty="0"/>
              <a:t> </a:t>
            </a:r>
            <a:r>
              <a:rPr lang="fr-BE" b="1" dirty="0" smtClean="0"/>
              <a:t>2020</a:t>
            </a:r>
            <a:endParaRPr lang="fr-BE" b="1" dirty="0"/>
          </a:p>
          <a:p>
            <a:pPr algn="ctr"/>
            <a:r>
              <a:rPr lang="fr-BE" sz="1600" b="1" dirty="0">
                <a:solidFill>
                  <a:srgbClr val="0000CC"/>
                </a:solidFill>
                <a:hlinkClick r:id="rId3"/>
              </a:rPr>
              <a:t>d.leclercq@ulg.ac.be</a:t>
            </a:r>
            <a:endParaRPr lang="fr-BE" sz="1600" b="1" dirty="0">
              <a:solidFill>
                <a:srgbClr val="0000CC"/>
              </a:solidFill>
            </a:endParaRPr>
          </a:p>
          <a:p>
            <a:pPr algn="ctr"/>
            <a:r>
              <a:rPr lang="fr-FR" sz="1600" b="1" dirty="0">
                <a:solidFill>
                  <a:srgbClr val="0000CC"/>
                </a:solidFill>
              </a:rPr>
              <a:t>http://orbi.uliege.be</a:t>
            </a:r>
            <a:endParaRPr lang="fr-BE" sz="1600" b="1" dirty="0">
              <a:solidFill>
                <a:srgbClr val="0000CC"/>
              </a:solidFill>
            </a:endParaRPr>
          </a:p>
          <a:p>
            <a:pPr algn="ctr"/>
            <a:endParaRPr lang="fr-BE" sz="1600" b="1" dirty="0">
              <a:solidFill>
                <a:srgbClr val="0000CC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3" y="91852"/>
            <a:ext cx="1368152" cy="136815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038600" y="1892288"/>
            <a:ext cx="491734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Un </a:t>
            </a:r>
            <a:r>
              <a:rPr lang="es-ES" sz="2800" b="1" dirty="0" err="1" smtClean="0"/>
              <a:t>modèle</a:t>
            </a:r>
            <a:r>
              <a:rPr lang="es-ES" sz="2800" b="1" dirty="0" smtClean="0"/>
              <a:t> 5 sur 5 </a:t>
            </a:r>
          </a:p>
          <a:p>
            <a:pPr algn="ctr"/>
            <a:r>
              <a:rPr lang="es-ES" sz="2800" b="1" dirty="0" err="1" smtClean="0"/>
              <a:t>pour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classer</a:t>
            </a:r>
            <a:r>
              <a:rPr lang="es-ES" sz="2800" b="1" dirty="0" smtClean="0"/>
              <a:t> les </a:t>
            </a:r>
            <a:r>
              <a:rPr lang="es-ES" sz="2800" b="1" dirty="0" err="1" smtClean="0"/>
              <a:t>évaluations</a:t>
            </a:r>
            <a:endParaRPr lang="es-ES" sz="2800" b="1" dirty="0" smtClean="0"/>
          </a:p>
          <a:p>
            <a:pPr algn="ctr"/>
            <a:r>
              <a:rPr lang="es-ES" sz="2800" b="1" dirty="0" err="1"/>
              <a:t>d</a:t>
            </a:r>
            <a:r>
              <a:rPr lang="es-ES" sz="2800" b="1" dirty="0" err="1" smtClean="0"/>
              <a:t>’interventions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éducatives</a:t>
            </a:r>
            <a:r>
              <a:rPr lang="es-ES" sz="2800" b="1" dirty="0" smtClean="0"/>
              <a:t> </a:t>
            </a:r>
            <a:endParaRPr lang="es-ES" sz="2800" b="1" dirty="0"/>
          </a:p>
        </p:txBody>
      </p:sp>
      <p:pic>
        <p:nvPicPr>
          <p:cNvPr id="21" name="Imag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35" y="504960"/>
            <a:ext cx="15271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16632"/>
            <a:ext cx="1776820" cy="47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t="24150" r="59838" b="37799"/>
          <a:stretch/>
        </p:blipFill>
        <p:spPr>
          <a:xfrm>
            <a:off x="407570" y="3277283"/>
            <a:ext cx="2189111" cy="2833289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 rotWithShape="1">
          <a:blip r:embed="rId8"/>
          <a:srcRect l="41278" t="22743" r="44384" b="68500"/>
          <a:stretch/>
        </p:blipFill>
        <p:spPr>
          <a:xfrm>
            <a:off x="9947550" y="935682"/>
            <a:ext cx="1896157" cy="600698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45" y="96647"/>
            <a:ext cx="2028262" cy="953063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111559" y="1067431"/>
            <a:ext cx="700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EA 3412</a:t>
            </a:r>
            <a:endParaRPr lang="fr-BE" sz="1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454844" y="3470863"/>
            <a:ext cx="4135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/>
              <a:t>01 Le pilier « Evaluation » en perspective </a:t>
            </a:r>
          </a:p>
          <a:p>
            <a:pPr algn="ctr"/>
            <a:r>
              <a:rPr lang="fr-BE" b="1" dirty="0" smtClean="0"/>
              <a:t>et </a:t>
            </a:r>
            <a:r>
              <a:rPr lang="fr-BE" b="1" dirty="0" err="1" smtClean="0"/>
              <a:t>Kirkpatrick</a:t>
            </a:r>
            <a:r>
              <a:rPr lang="fr-BE" b="1" dirty="0" smtClean="0"/>
              <a:t> amélioré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25502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01 Le pilier "Evaluations" en perspective et Kirkpatrick amélioré  DSSP Université de Liège     LEPS Université Paris 13 Sorbonne Paris Cité</a:t>
            </a:r>
            <a:endParaRPr lang="es-E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10</a:t>
            </a:fld>
            <a:endParaRPr lang="es-ES"/>
          </a:p>
        </p:txBody>
      </p:sp>
      <p:sp>
        <p:nvSpPr>
          <p:cNvPr id="4" name="ZoneTexte 3"/>
          <p:cNvSpPr txBox="1"/>
          <p:nvPr/>
        </p:nvSpPr>
        <p:spPr>
          <a:xfrm rot="16200000">
            <a:off x="-1005152" y="3040568"/>
            <a:ext cx="3538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rgbClr val="9933FF"/>
                </a:solidFill>
              </a:rPr>
              <a:t>L’axe des acteurs / bénéficiaires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11760" y="395469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>
                <a:solidFill>
                  <a:srgbClr val="008000"/>
                </a:solidFill>
              </a:rPr>
              <a:t>A</a:t>
            </a:r>
            <a:r>
              <a:rPr lang="fr-BE" b="1" dirty="0"/>
              <a:t>cquis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261600" y="364691"/>
            <a:ext cx="163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b="1" dirty="0"/>
              <a:t>Bénéfices </a:t>
            </a:r>
            <a:r>
              <a:rPr lang="fr-BE" sz="2400" b="1" dirty="0">
                <a:solidFill>
                  <a:srgbClr val="008000"/>
                </a:solidFill>
              </a:rPr>
              <a:t>U</a:t>
            </a:r>
            <a:r>
              <a:rPr lang="fr-BE" sz="1400" b="1" dirty="0"/>
              <a:t>ltimes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714993" y="377440"/>
            <a:ext cx="135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008000"/>
                </a:solidFill>
              </a:rPr>
              <a:t>S</a:t>
            </a:r>
            <a:r>
              <a:rPr lang="fr-BE" b="1" dirty="0"/>
              <a:t>atisfaction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21248" y="-19100"/>
            <a:ext cx="1782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 b="1" dirty="0"/>
              <a:t>La dimension </a:t>
            </a:r>
            <a:r>
              <a:rPr lang="fr-BE" sz="2000" b="1" dirty="0" smtClean="0"/>
              <a:t>3</a:t>
            </a:r>
            <a:endParaRPr lang="fr-BE" sz="1600" b="1" dirty="0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-703398" y="2832019"/>
            <a:ext cx="2114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4000" b="1" dirty="0"/>
              <a:t>L</a:t>
            </a:r>
            <a:r>
              <a:rPr lang="fr-BE" sz="3200" b="1" dirty="0"/>
              <a:t>a </a:t>
            </a:r>
            <a:r>
              <a:rPr lang="fr-BE" sz="2000" b="1" dirty="0"/>
              <a:t>dimension</a:t>
            </a:r>
            <a:r>
              <a:rPr lang="fr-BE" sz="3200" b="1" dirty="0"/>
              <a:t> </a:t>
            </a:r>
            <a:r>
              <a:rPr lang="fr-BE" sz="3200" b="1" dirty="0" smtClean="0"/>
              <a:t>4</a:t>
            </a:r>
            <a:endParaRPr lang="fr-BE" sz="2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027826" y="1062761"/>
            <a:ext cx="1344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patient / </a:t>
            </a:r>
          </a:p>
          <a:p>
            <a:r>
              <a:rPr lang="fr-FR" b="1" dirty="0" smtClean="0"/>
              <a:t>l’apprenant</a:t>
            </a:r>
            <a:endParaRPr lang="fr-BE" b="1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3142121" y="264651"/>
            <a:ext cx="7193280" cy="6155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014771" y="1888741"/>
            <a:ext cx="1488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L’entourage / </a:t>
            </a:r>
          </a:p>
          <a:p>
            <a:r>
              <a:rPr lang="fr-FR" b="1" dirty="0" smtClean="0"/>
              <a:t>Les parents</a:t>
            </a:r>
            <a:endParaRPr lang="fr-BE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014771" y="2751284"/>
            <a:ext cx="16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soignants / </a:t>
            </a:r>
          </a:p>
          <a:p>
            <a:r>
              <a:rPr lang="fr-FR" b="1" dirty="0" smtClean="0"/>
              <a:t>Les professeurs</a:t>
            </a:r>
            <a:endParaRPr lang="fr-BE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022440" y="3613827"/>
            <a:ext cx="2061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L’institution niveau </a:t>
            </a:r>
          </a:p>
          <a:p>
            <a:endParaRPr lang="fr-FR" b="1" dirty="0" smtClean="0"/>
          </a:p>
          <a:p>
            <a:r>
              <a:rPr lang="fr-FR" b="1" dirty="0" smtClean="0"/>
              <a:t>Le service</a:t>
            </a:r>
          </a:p>
          <a:p>
            <a:r>
              <a:rPr lang="fr-FR" b="1" dirty="0"/>
              <a:t>L’hôpital</a:t>
            </a:r>
            <a:endParaRPr lang="fr-FR" b="1" dirty="0" smtClean="0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627715" y="403374"/>
            <a:ext cx="8592" cy="469582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978112" y="3807473"/>
            <a:ext cx="1051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Local</a:t>
            </a:r>
            <a:endParaRPr lang="fr-BE" sz="32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551430" y="5322789"/>
            <a:ext cx="1641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National</a:t>
            </a:r>
            <a:endParaRPr lang="fr-BE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947189" y="5096710"/>
            <a:ext cx="2061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L’institution niveau </a:t>
            </a:r>
          </a:p>
          <a:p>
            <a:r>
              <a:rPr lang="fr-FR" b="1" dirty="0" smtClean="0"/>
              <a:t>L’Etat</a:t>
            </a:r>
            <a:endParaRPr lang="fr-BE" b="1" dirty="0"/>
          </a:p>
        </p:txBody>
      </p:sp>
      <p:sp>
        <p:nvSpPr>
          <p:cNvPr id="13" name="Rectangle 12"/>
          <p:cNvSpPr/>
          <p:nvPr/>
        </p:nvSpPr>
        <p:spPr>
          <a:xfrm>
            <a:off x="7339519" y="256969"/>
            <a:ext cx="2146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b="1" dirty="0" smtClean="0"/>
              <a:t>Conduites en </a:t>
            </a:r>
            <a:r>
              <a:rPr lang="fr-BE" b="1" dirty="0" smtClean="0">
                <a:solidFill>
                  <a:srgbClr val="008000"/>
                </a:solidFill>
              </a:rPr>
              <a:t>T</a:t>
            </a:r>
            <a:r>
              <a:rPr lang="fr-BE" b="1" dirty="0" smtClean="0"/>
              <a:t>errain</a:t>
            </a:r>
            <a:endParaRPr lang="fr-BE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7314652" y="484938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8000"/>
                </a:solidFill>
              </a:rPr>
              <a:t>S</a:t>
            </a:r>
            <a:r>
              <a:rPr lang="fr-BE" dirty="0" smtClean="0"/>
              <a:t>imulé </a:t>
            </a:r>
            <a:endParaRPr lang="fr-BE" dirty="0"/>
          </a:p>
        </p:txBody>
      </p:sp>
      <p:sp>
        <p:nvSpPr>
          <p:cNvPr id="23" name="ZoneTexte 22"/>
          <p:cNvSpPr txBox="1"/>
          <p:nvPr/>
        </p:nvSpPr>
        <p:spPr>
          <a:xfrm>
            <a:off x="8961319" y="471532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8000"/>
                </a:solidFill>
              </a:rPr>
              <a:t>R</a:t>
            </a:r>
            <a:r>
              <a:rPr lang="fr-BE" dirty="0" smtClean="0"/>
              <a:t>éel </a:t>
            </a:r>
            <a:endParaRPr lang="fr-BE" dirty="0"/>
          </a:p>
        </p:txBody>
      </p:sp>
      <p:sp>
        <p:nvSpPr>
          <p:cNvPr id="24" name="Accolade fermante 23"/>
          <p:cNvSpPr/>
          <p:nvPr/>
        </p:nvSpPr>
        <p:spPr>
          <a:xfrm>
            <a:off x="3142121" y="3613827"/>
            <a:ext cx="937510" cy="2293737"/>
          </a:xfrm>
          <a:prstGeom prst="rightBrace">
            <a:avLst>
              <a:gd name="adj1" fmla="val 317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1031521" y="905843"/>
            <a:ext cx="10780566" cy="46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119881" y="1804317"/>
            <a:ext cx="10780566" cy="46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1119881" y="3503400"/>
            <a:ext cx="10780566" cy="46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1183921" y="4760695"/>
            <a:ext cx="10780566" cy="46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1119881" y="2650020"/>
            <a:ext cx="10780566" cy="46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4599726" y="4368631"/>
            <a:ext cx="682199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dirty="0" smtClean="0"/>
              <a:t>Distinguer ces deux niveaux est utile dans la mesure où </a:t>
            </a:r>
          </a:p>
          <a:p>
            <a:r>
              <a:rPr lang="fr-BE" dirty="0" smtClean="0"/>
              <a:t>des intérêts locaux ne correspondent pas forcément à</a:t>
            </a:r>
          </a:p>
          <a:p>
            <a:r>
              <a:rPr lang="fr-BE" dirty="0"/>
              <a:t>d</a:t>
            </a:r>
            <a:r>
              <a:rPr lang="fr-BE" dirty="0" smtClean="0"/>
              <a:t>es intérêts nationaux, comme le budget de l’Etat et celui d’un hôpital. </a:t>
            </a:r>
            <a:endParaRPr lang="fr-BE" dirty="0"/>
          </a:p>
        </p:txBody>
      </p:sp>
      <p:sp>
        <p:nvSpPr>
          <p:cNvPr id="33" name="ZoneTexte 32"/>
          <p:cNvSpPr txBox="1"/>
          <p:nvPr/>
        </p:nvSpPr>
        <p:spPr>
          <a:xfrm rot="20189438">
            <a:off x="5234172" y="2286415"/>
            <a:ext cx="335700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4000" b="1" dirty="0" smtClean="0"/>
              <a:t>Modèle 5 sur 5</a:t>
            </a:r>
            <a:endParaRPr lang="fr-BE" sz="4000" b="1" dirty="0"/>
          </a:p>
        </p:txBody>
      </p:sp>
    </p:spTree>
    <p:extLst>
      <p:ext uri="{BB962C8B-B14F-4D97-AF65-F5344CB8AC3E}">
        <p14:creationId xmlns:p14="http://schemas.microsoft.com/office/powerpoint/2010/main" val="24047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01 Le pilier "Evaluations" en perspective et Kirkpatrick amélioré  DSSP Université de Liège     LEPS Université Paris 13 Sorbonne Paris Cité</a:t>
            </a:r>
            <a:endParaRPr lang="es-E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11</a:t>
            </a:fld>
            <a:endParaRPr lang="es-ES"/>
          </a:p>
        </p:txBody>
      </p:sp>
      <p:sp>
        <p:nvSpPr>
          <p:cNvPr id="4" name="ZoneTexte 3"/>
          <p:cNvSpPr txBox="1"/>
          <p:nvPr/>
        </p:nvSpPr>
        <p:spPr>
          <a:xfrm rot="16200000">
            <a:off x="-1505311" y="3268211"/>
            <a:ext cx="487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9933FF"/>
                </a:solidFill>
              </a:rPr>
              <a:t>L’axe des acteurs / bénéficiaires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256871" y="387659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>
                <a:solidFill>
                  <a:srgbClr val="008000"/>
                </a:solidFill>
              </a:rPr>
              <a:t>A</a:t>
            </a:r>
            <a:r>
              <a:rPr lang="fr-BE" b="1" dirty="0"/>
              <a:t>cquis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775075" y="231019"/>
            <a:ext cx="9310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>
                <a:solidFill>
                  <a:srgbClr val="008000"/>
                </a:solidFill>
              </a:rPr>
              <a:t>T</a:t>
            </a:r>
            <a:r>
              <a:rPr lang="fr-BE" sz="1400" b="1" dirty="0"/>
              <a:t>errain : </a:t>
            </a:r>
          </a:p>
          <a:p>
            <a:pPr algn="ctr"/>
            <a:r>
              <a:rPr lang="fr-BE" sz="1400" b="1" dirty="0"/>
              <a:t>Conduites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684522" y="260284"/>
            <a:ext cx="9383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b="1" dirty="0"/>
              <a:t>Bénéfices </a:t>
            </a:r>
            <a:endParaRPr lang="fr-BE" sz="1400" b="1" dirty="0" smtClean="0"/>
          </a:p>
          <a:p>
            <a:pPr algn="ctr"/>
            <a:r>
              <a:rPr lang="fr-BE" sz="2400" b="1" dirty="0" smtClean="0">
                <a:solidFill>
                  <a:srgbClr val="008000"/>
                </a:solidFill>
              </a:rPr>
              <a:t>U</a:t>
            </a:r>
            <a:r>
              <a:rPr lang="fr-BE" sz="1400" b="1" dirty="0" smtClean="0"/>
              <a:t>ltimes </a:t>
            </a:r>
            <a:endParaRPr lang="fr-BE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492957" y="367856"/>
            <a:ext cx="135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008000"/>
                </a:solidFill>
              </a:rPr>
              <a:t>S</a:t>
            </a:r>
            <a:r>
              <a:rPr lang="fr-BE" b="1" dirty="0"/>
              <a:t>atisfaction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29041" y="5435777"/>
            <a:ext cx="3275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dirty="0" smtClean="0"/>
              <a:t>Modèle 5 sur 5 </a:t>
            </a:r>
          </a:p>
          <a:p>
            <a:pPr algn="ctr"/>
            <a:r>
              <a:rPr lang="fr-BE" b="1" dirty="0" smtClean="0"/>
              <a:t>des </a:t>
            </a:r>
            <a:r>
              <a:rPr lang="fr-BE" b="1" dirty="0"/>
              <a:t>évaluations </a:t>
            </a:r>
            <a:r>
              <a:rPr lang="fr-BE" b="1" dirty="0" smtClean="0"/>
              <a:t>de formations </a:t>
            </a:r>
            <a:endParaRPr lang="fr-BE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905286" y="264028"/>
            <a:ext cx="1088696" cy="67710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S</a:t>
            </a:r>
            <a:r>
              <a:rPr lang="fr-BE" sz="1400" b="1" dirty="0" smtClean="0"/>
              <a:t>imulation </a:t>
            </a:r>
            <a:endParaRPr lang="fr-BE" sz="1400" b="1" dirty="0"/>
          </a:p>
          <a:p>
            <a:pPr algn="ctr"/>
            <a:r>
              <a:rPr lang="fr-BE" sz="1400" b="1" dirty="0"/>
              <a:t>Conduites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336039" y="1205907"/>
            <a:ext cx="14115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</a:t>
            </a:r>
            <a:r>
              <a:rPr lang="fr-FR" sz="2800" b="1" dirty="0" smtClean="0">
                <a:solidFill>
                  <a:srgbClr val="FF0000"/>
                </a:solidFill>
              </a:rPr>
              <a:t>P</a:t>
            </a:r>
            <a:r>
              <a:rPr lang="fr-FR" b="1" dirty="0" smtClean="0"/>
              <a:t>atient / </a:t>
            </a:r>
          </a:p>
          <a:p>
            <a:r>
              <a:rPr lang="fr-FR" b="1" dirty="0" smtClean="0"/>
              <a:t>l’apprenant</a:t>
            </a:r>
            <a:endParaRPr lang="fr-BE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377797" y="2007525"/>
            <a:ext cx="15699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L’</a:t>
            </a:r>
            <a:r>
              <a:rPr lang="fr-FR" sz="2800" b="1" dirty="0" smtClean="0">
                <a:solidFill>
                  <a:srgbClr val="FF0000"/>
                </a:solidFill>
              </a:rPr>
              <a:t>E</a:t>
            </a:r>
            <a:r>
              <a:rPr lang="fr-FR" b="1" dirty="0" smtClean="0"/>
              <a:t>ntourage / </a:t>
            </a:r>
          </a:p>
          <a:p>
            <a:r>
              <a:rPr lang="fr-FR" b="1" dirty="0" smtClean="0"/>
              <a:t>Les parents</a:t>
            </a:r>
            <a:endParaRPr lang="fr-BE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327884" y="2873339"/>
            <a:ext cx="17358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</a:t>
            </a:r>
            <a:r>
              <a:rPr lang="fr-FR" sz="2800" b="1" dirty="0" smtClean="0">
                <a:solidFill>
                  <a:srgbClr val="FF0000"/>
                </a:solidFill>
              </a:rPr>
              <a:t>S</a:t>
            </a:r>
            <a:r>
              <a:rPr lang="fr-FR" b="1" dirty="0" smtClean="0"/>
              <a:t>oignants / </a:t>
            </a:r>
          </a:p>
          <a:p>
            <a:r>
              <a:rPr lang="fr-FR" b="1" dirty="0" smtClean="0"/>
              <a:t>Les professeurs</a:t>
            </a:r>
            <a:endParaRPr lang="fr-BE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300570" y="4718165"/>
            <a:ext cx="17902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N</a:t>
            </a:r>
            <a:r>
              <a:rPr lang="fr-FR" b="1" dirty="0" smtClean="0"/>
              <a:t>ational : L’Etat</a:t>
            </a:r>
          </a:p>
          <a:p>
            <a:r>
              <a:rPr lang="fr-FR" b="1" dirty="0" smtClean="0"/>
              <a:t>Santé-Education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251197" y="3835357"/>
            <a:ext cx="18396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</a:t>
            </a:r>
            <a:r>
              <a:rPr lang="fr-FR" b="1" dirty="0" smtClean="0"/>
              <a:t>ocal : le service</a:t>
            </a:r>
            <a:r>
              <a:rPr lang="fr-FR" sz="1200" b="1" dirty="0" smtClean="0"/>
              <a:t>, </a:t>
            </a:r>
          </a:p>
          <a:p>
            <a:r>
              <a:rPr lang="fr-FR" b="1" dirty="0" smtClean="0"/>
              <a:t>l’hôpital </a:t>
            </a:r>
            <a:r>
              <a:rPr lang="fr-FR" sz="1200" b="1" dirty="0" smtClean="0"/>
              <a:t>/ </a:t>
            </a:r>
            <a:r>
              <a:rPr lang="fr-FR" b="1" dirty="0" smtClean="0"/>
              <a:t>L’école</a:t>
            </a:r>
            <a:endParaRPr lang="fr-BE" b="1" dirty="0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1483360" y="1089923"/>
            <a:ext cx="10359656" cy="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483360" y="3624438"/>
            <a:ext cx="10512055" cy="79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483360" y="4478207"/>
            <a:ext cx="10512055" cy="22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336039" y="5479336"/>
            <a:ext cx="10604376" cy="35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483360" y="1919618"/>
            <a:ext cx="10359656" cy="74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1483360" y="2761462"/>
            <a:ext cx="10457055" cy="59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3204622" y="1089922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706716" y="1115708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8533542" y="1079853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10367422" y="1043246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1940415" y="1089923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4941982" y="1097780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002010" y="7317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1</a:t>
            </a:r>
            <a:endParaRPr lang="fr-BE" sz="24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5536521" y="6993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2</a:t>
            </a:r>
            <a:endParaRPr lang="fr-BE" sz="2400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7314978" y="7009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3</a:t>
            </a:r>
            <a:endParaRPr lang="fr-BE" sz="2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9161054" y="7116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4</a:t>
            </a:r>
            <a:endParaRPr lang="fr-BE" sz="24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0933425" y="7009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5</a:t>
            </a:r>
            <a:endParaRPr lang="fr-BE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-9942" y="-42143"/>
            <a:ext cx="38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Impacts d’une formation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29434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01 Le pilier "Evaluations" en perspective et Kirkpatrick amélioré  DSSP Université de Liège     LEPS Université Paris 13 Sorbonne Paris Cité</a:t>
            </a:r>
            <a:endParaRPr lang="es-E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2</a:t>
            </a:fld>
            <a:endParaRPr lang="es-E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03" y="1081172"/>
            <a:ext cx="3074641" cy="38793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-33993" y="-17927"/>
            <a:ext cx="3461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Les 3 piliers d’une formation</a:t>
            </a:r>
            <a:r>
              <a:rPr lang="fr-FR" b="1" baseline="30000" dirty="0" smtClean="0"/>
              <a:t> </a:t>
            </a:r>
            <a:r>
              <a:rPr lang="fr-FR" sz="1200" b="1" baseline="30000" dirty="0" smtClean="0"/>
              <a:t>1</a:t>
            </a:r>
            <a:endParaRPr lang="fr-FR" b="1" baseline="30000" dirty="0" smtClean="0"/>
          </a:p>
          <a:p>
            <a:pPr algn="ctr"/>
            <a:r>
              <a:rPr lang="fr-FR" dirty="0" smtClean="0"/>
              <a:t>(ou d’une intervention éducative)</a:t>
            </a:r>
          </a:p>
          <a:p>
            <a:pPr algn="ctr"/>
            <a:r>
              <a:rPr lang="fr-FR" dirty="0"/>
              <a:t>p</a:t>
            </a:r>
            <a:r>
              <a:rPr lang="fr-FR" dirty="0" smtClean="0"/>
              <a:t>résentés comme une architecture</a:t>
            </a:r>
          </a:p>
          <a:p>
            <a:pPr algn="ctr"/>
            <a:r>
              <a:rPr lang="fr-FR" dirty="0"/>
              <a:t>e</a:t>
            </a:r>
            <a:r>
              <a:rPr lang="fr-FR" dirty="0" smtClean="0"/>
              <a:t>n 2 dimensions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5000264"/>
            <a:ext cx="4615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Dimension 1 </a:t>
            </a:r>
          </a:p>
          <a:p>
            <a:pPr algn="ctr"/>
            <a:r>
              <a:rPr lang="fr-FR" b="1" dirty="0" smtClean="0"/>
              <a:t>(l’alignement Objectifs-Méthodes-Evaluations)</a:t>
            </a:r>
            <a:endParaRPr lang="fr-BE" b="1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767003" y="5054642"/>
            <a:ext cx="295777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704635" y="2072670"/>
            <a:ext cx="12185" cy="27276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 rot="16200000">
            <a:off x="-1444347" y="2910978"/>
            <a:ext cx="35486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Dimension 2 </a:t>
            </a:r>
            <a:r>
              <a:rPr lang="fr-FR" sz="1200" b="1" dirty="0" smtClean="0"/>
              <a:t>(non développée dans ce cours)</a:t>
            </a:r>
          </a:p>
          <a:p>
            <a:r>
              <a:rPr lang="fr-FR" sz="1200" b="1" dirty="0" smtClean="0"/>
              <a:t>La nature des objectifs / compétences : </a:t>
            </a:r>
          </a:p>
          <a:p>
            <a:r>
              <a:rPr lang="fr-FR" sz="1200" b="1" dirty="0" smtClean="0"/>
              <a:t>Spécifiques, générales, auto-cognitives, dynamiques </a:t>
            </a:r>
            <a:endParaRPr lang="fr-BE" sz="1200" b="1" dirty="0"/>
          </a:p>
        </p:txBody>
      </p:sp>
      <p:sp>
        <p:nvSpPr>
          <p:cNvPr id="34" name="Flèche vers le bas 33"/>
          <p:cNvSpPr/>
          <p:nvPr/>
        </p:nvSpPr>
        <p:spPr>
          <a:xfrm>
            <a:off x="1421535" y="1182402"/>
            <a:ext cx="228600" cy="230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0" y="5944910"/>
            <a:ext cx="10621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aseline="30000" dirty="0" smtClean="0">
                <a:latin typeface="Arial" panose="020B0604020202020204" pitchFamily="34" charset="0"/>
              </a:rPr>
              <a:t>1</a:t>
            </a:r>
            <a:r>
              <a:rPr lang="fr-FR" sz="1200" dirty="0" smtClean="0">
                <a:latin typeface="Arial" panose="020B0604020202020204" pitchFamily="34" charset="0"/>
              </a:rPr>
              <a:t> D</a:t>
            </a:r>
            <a:r>
              <a:rPr lang="fr-FR" sz="1200" dirty="0">
                <a:latin typeface="Arial" panose="020B0604020202020204" pitchFamily="34" charset="0"/>
              </a:rPr>
              <a:t>. Leclercq (2008) A la recherche de la Triple concordance en Education. Illustration sur un cours de 1° Bac universitaire en grand groupe. </a:t>
            </a:r>
            <a:r>
              <a:rPr lang="fr-FR" sz="1200" dirty="0" err="1">
                <a:latin typeface="Arial" panose="020B0604020202020204" pitchFamily="34" charset="0"/>
              </a:rPr>
              <a:t>LabSET</a:t>
            </a:r>
            <a:r>
              <a:rPr lang="fr-FR" sz="1200" dirty="0">
                <a:latin typeface="Arial" panose="020B0604020202020204" pitchFamily="34" charset="0"/>
              </a:rPr>
              <a:t> IFRES. Université de </a:t>
            </a:r>
            <a:r>
              <a:rPr lang="fr-FR" sz="1200" dirty="0" smtClean="0">
                <a:latin typeface="Arial" panose="020B0604020202020204" pitchFamily="34" charset="0"/>
              </a:rPr>
              <a:t>Liège. </a:t>
            </a:r>
            <a:endParaRPr lang="fr-BE" sz="1200" dirty="0"/>
          </a:p>
        </p:txBody>
      </p:sp>
      <p:sp>
        <p:nvSpPr>
          <p:cNvPr id="3" name="Rectangle 2"/>
          <p:cNvSpPr/>
          <p:nvPr/>
        </p:nvSpPr>
        <p:spPr>
          <a:xfrm>
            <a:off x="2075879" y="6095519"/>
            <a:ext cx="270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400" dirty="0">
                <a:hlinkClick r:id="rId3"/>
              </a:rPr>
              <a:t>http://hdl.handle.net/2268/22286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335933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 flipV="1">
            <a:off x="3841644" y="980731"/>
            <a:ext cx="7674319" cy="1182943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3791461" y="1883878"/>
            <a:ext cx="8113731" cy="2916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 rot="20529162">
            <a:off x="5001114" y="3981840"/>
            <a:ext cx="216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/>
              <a:t>Échéance immédiate</a:t>
            </a:r>
          </a:p>
        </p:txBody>
      </p:sp>
      <p:sp>
        <p:nvSpPr>
          <p:cNvPr id="18" name="ZoneTexte 17"/>
          <p:cNvSpPr txBox="1"/>
          <p:nvPr/>
        </p:nvSpPr>
        <p:spPr>
          <a:xfrm rot="20469084">
            <a:off x="8318447" y="2913442"/>
            <a:ext cx="1636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/>
              <a:t>Échéance </a:t>
            </a:r>
          </a:p>
          <a:p>
            <a:pPr algn="ctr"/>
            <a:r>
              <a:rPr lang="fr-BE" b="1" dirty="0"/>
              <a:t>à moyen terme</a:t>
            </a:r>
          </a:p>
        </p:txBody>
      </p:sp>
      <p:sp>
        <p:nvSpPr>
          <p:cNvPr id="19" name="ZoneTexte 18"/>
          <p:cNvSpPr txBox="1"/>
          <p:nvPr/>
        </p:nvSpPr>
        <p:spPr>
          <a:xfrm rot="20228581">
            <a:off x="10475673" y="2129184"/>
            <a:ext cx="1393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/>
              <a:t>Échéance </a:t>
            </a:r>
          </a:p>
          <a:p>
            <a:pPr algn="ctr"/>
            <a:r>
              <a:rPr lang="fr-BE" b="1" dirty="0"/>
              <a:t>à long terme</a:t>
            </a:r>
          </a:p>
        </p:txBody>
      </p:sp>
      <p:sp>
        <p:nvSpPr>
          <p:cNvPr id="20" name="ZoneTexte 19"/>
          <p:cNvSpPr txBox="1"/>
          <p:nvPr/>
        </p:nvSpPr>
        <p:spPr>
          <a:xfrm rot="21066963">
            <a:off x="4244621" y="1277181"/>
            <a:ext cx="6726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Profondeurs </a:t>
            </a:r>
            <a:r>
              <a:rPr lang="fr-BE" b="1" dirty="0" smtClean="0"/>
              <a:t>des </a:t>
            </a:r>
            <a:r>
              <a:rPr lang="fr-BE" b="1" dirty="0"/>
              <a:t>évaluations </a:t>
            </a:r>
            <a:r>
              <a:rPr lang="fr-BE" b="1" dirty="0" smtClean="0"/>
              <a:t>d’impacts </a:t>
            </a:r>
            <a:r>
              <a:rPr lang="fr-BE" sz="1600" b="1" dirty="0"/>
              <a:t>d’une formation - intervention</a:t>
            </a:r>
            <a:endParaRPr lang="fr-BE" b="1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01 Le pilier "Evaluations" en perspective et Kirkpatrick amélioré  DSSP Université de Liège     LEPS Université Paris 13 Sorbonne Paris Cité</a:t>
            </a:r>
            <a:endParaRPr lang="es-E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3</a:t>
            </a:fld>
            <a:endParaRPr lang="es-E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03" y="1081172"/>
            <a:ext cx="3074641" cy="38793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-33993" y="-17927"/>
            <a:ext cx="3461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Les 3 piliers d’une formation </a:t>
            </a:r>
          </a:p>
          <a:p>
            <a:pPr algn="ctr"/>
            <a:r>
              <a:rPr lang="fr-FR" dirty="0" smtClean="0"/>
              <a:t>(ou d’une intervention éducative)</a:t>
            </a:r>
          </a:p>
          <a:p>
            <a:pPr algn="ctr"/>
            <a:r>
              <a:rPr lang="fr-FR" dirty="0"/>
              <a:t>p</a:t>
            </a:r>
            <a:r>
              <a:rPr lang="fr-FR" dirty="0" smtClean="0"/>
              <a:t>résentés comme une architecture</a:t>
            </a:r>
          </a:p>
          <a:p>
            <a:pPr algn="ctr"/>
            <a:r>
              <a:rPr lang="fr-FR" dirty="0"/>
              <a:t>e</a:t>
            </a:r>
            <a:r>
              <a:rPr lang="fr-FR" dirty="0" smtClean="0"/>
              <a:t>n 2 dimensions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1187987" y="505919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Dimension 1</a:t>
            </a:r>
            <a:endParaRPr lang="fr-BE" b="1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767003" y="5054642"/>
            <a:ext cx="295777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704635" y="2072670"/>
            <a:ext cx="12185" cy="27276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 rot="16200000">
            <a:off x="-1444347" y="2910978"/>
            <a:ext cx="35486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Dimension 2 </a:t>
            </a:r>
            <a:r>
              <a:rPr lang="fr-FR" sz="1200" b="1" dirty="0" smtClean="0"/>
              <a:t>(non développée dans ce cours)</a:t>
            </a:r>
          </a:p>
          <a:p>
            <a:r>
              <a:rPr lang="fr-FR" sz="1200" b="1" dirty="0" smtClean="0"/>
              <a:t>La nature des objectifs / compétences : </a:t>
            </a:r>
          </a:p>
          <a:p>
            <a:r>
              <a:rPr lang="fr-FR" sz="1200" b="1" dirty="0" smtClean="0"/>
              <a:t>Spécifiques, générales, auto-cognitives, dynamiques </a:t>
            </a:r>
            <a:endParaRPr lang="fr-BE" sz="1200" b="1" dirty="0"/>
          </a:p>
        </p:txBody>
      </p:sp>
      <p:sp>
        <p:nvSpPr>
          <p:cNvPr id="34" name="Flèche vers le bas 33"/>
          <p:cNvSpPr/>
          <p:nvPr/>
        </p:nvSpPr>
        <p:spPr>
          <a:xfrm>
            <a:off x="1421535" y="1182402"/>
            <a:ext cx="228600" cy="230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7" name="Connecteur droit 26"/>
          <p:cNvCxnSpPr/>
          <p:nvPr/>
        </p:nvCxnSpPr>
        <p:spPr>
          <a:xfrm flipV="1">
            <a:off x="2367280" y="760020"/>
            <a:ext cx="9148683" cy="321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èche droite 29"/>
          <p:cNvSpPr/>
          <p:nvPr/>
        </p:nvSpPr>
        <p:spPr>
          <a:xfrm rot="20726002">
            <a:off x="9957919" y="1208075"/>
            <a:ext cx="1849120" cy="757957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Pas de fin</a:t>
            </a:r>
            <a:endParaRPr lang="fr-B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48461" y="2436628"/>
            <a:ext cx="2228542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/>
              <a:t>La </a:t>
            </a:r>
            <a:r>
              <a:rPr lang="fr-BE" sz="1600" b="1" dirty="0">
                <a:solidFill>
                  <a:srgbClr val="FF0000"/>
                </a:solidFill>
              </a:rPr>
              <a:t>satisfaction</a:t>
            </a:r>
            <a:r>
              <a:rPr lang="fr-BE" sz="1400" b="1" dirty="0"/>
              <a:t> quant au</a:t>
            </a:r>
          </a:p>
          <a:p>
            <a:r>
              <a:rPr lang="fr-BE" sz="1400" b="1" dirty="0"/>
              <a:t> déroulement de la </a:t>
            </a:r>
          </a:p>
          <a:p>
            <a:r>
              <a:rPr lang="fr-BE" sz="1400" b="1" dirty="0"/>
              <a:t>Formation (cela s’est bien passé ? Cela correspond à ce que vos attentes ? Vous croyez que cela vous sera utile ?)  </a:t>
            </a: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3724778" y="980730"/>
            <a:ext cx="7791185" cy="1276667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3955124" y="1959712"/>
            <a:ext cx="7889875" cy="2641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591947" y="20817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1</a:t>
            </a:r>
          </a:p>
        </p:txBody>
      </p:sp>
      <p:sp>
        <p:nvSpPr>
          <p:cNvPr id="17" name="ZoneTexte 16"/>
          <p:cNvSpPr txBox="1"/>
          <p:nvPr/>
        </p:nvSpPr>
        <p:spPr>
          <a:xfrm rot="20529162">
            <a:off x="5001114" y="3981840"/>
            <a:ext cx="216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/>
              <a:t>Échéance immédiate</a:t>
            </a:r>
          </a:p>
        </p:txBody>
      </p:sp>
      <p:sp>
        <p:nvSpPr>
          <p:cNvPr id="18" name="ZoneTexte 17"/>
          <p:cNvSpPr txBox="1"/>
          <p:nvPr/>
        </p:nvSpPr>
        <p:spPr>
          <a:xfrm rot="20469084">
            <a:off x="8318447" y="2913442"/>
            <a:ext cx="1636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/>
              <a:t>Échéance </a:t>
            </a:r>
          </a:p>
          <a:p>
            <a:pPr algn="ctr"/>
            <a:r>
              <a:rPr lang="fr-BE" b="1" dirty="0"/>
              <a:t>à moyen terme</a:t>
            </a:r>
          </a:p>
        </p:txBody>
      </p:sp>
      <p:sp>
        <p:nvSpPr>
          <p:cNvPr id="19" name="ZoneTexte 18"/>
          <p:cNvSpPr txBox="1"/>
          <p:nvPr/>
        </p:nvSpPr>
        <p:spPr>
          <a:xfrm rot="20228581">
            <a:off x="10475673" y="2129184"/>
            <a:ext cx="1393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/>
              <a:t>Échéance </a:t>
            </a:r>
          </a:p>
          <a:p>
            <a:pPr algn="ctr"/>
            <a:r>
              <a:rPr lang="fr-BE" b="1" dirty="0"/>
              <a:t>à long terme</a:t>
            </a:r>
          </a:p>
        </p:txBody>
      </p:sp>
      <p:sp>
        <p:nvSpPr>
          <p:cNvPr id="20" name="ZoneTexte 19"/>
          <p:cNvSpPr txBox="1"/>
          <p:nvPr/>
        </p:nvSpPr>
        <p:spPr>
          <a:xfrm rot="21066963">
            <a:off x="4244621" y="1277181"/>
            <a:ext cx="6726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Profondeurs </a:t>
            </a:r>
            <a:r>
              <a:rPr lang="fr-BE" b="1" dirty="0" smtClean="0"/>
              <a:t>des </a:t>
            </a:r>
            <a:r>
              <a:rPr lang="fr-BE" b="1" dirty="0"/>
              <a:t>évaluations </a:t>
            </a:r>
            <a:r>
              <a:rPr lang="fr-BE" b="1" dirty="0" smtClean="0"/>
              <a:t>d’impacts </a:t>
            </a:r>
            <a:r>
              <a:rPr lang="fr-BE" sz="1600" b="1" dirty="0"/>
              <a:t>d’une formation - intervention</a:t>
            </a:r>
            <a:endParaRPr lang="fr-BE" b="1" dirty="0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0045120" y="5474489"/>
            <a:ext cx="18277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1600" b="1" dirty="0" err="1">
                <a:latin typeface="Arial" charset="0"/>
              </a:rPr>
              <a:t>Kirkpatrick</a:t>
            </a:r>
            <a:r>
              <a:rPr lang="fr-FR" sz="1600" b="1" dirty="0">
                <a:latin typeface="Arial" charset="0"/>
              </a:rPr>
              <a:t>, 1983</a:t>
            </a:r>
          </a:p>
        </p:txBody>
      </p:sp>
      <p:pic>
        <p:nvPicPr>
          <p:cNvPr id="23" name="Picture 12" descr="KIRKPATRIC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/>
          <a:stretch>
            <a:fillRect/>
          </a:stretch>
        </p:blipFill>
        <p:spPr bwMode="auto">
          <a:xfrm>
            <a:off x="10147812" y="3287822"/>
            <a:ext cx="1835804" cy="214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01 Le pilier "Evaluations" en perspective et Kirkpatrick amélioré  DSSP Université de Liège     LEPS Université Paris 13 Sorbonne Paris Cité</a:t>
            </a:r>
            <a:endParaRPr lang="es-E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4</a:t>
            </a:fld>
            <a:endParaRPr lang="es-E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03" y="1081172"/>
            <a:ext cx="3074641" cy="38793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-33993" y="-17927"/>
            <a:ext cx="3461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Les 3 piliers d’une formation </a:t>
            </a:r>
          </a:p>
          <a:p>
            <a:pPr algn="ctr"/>
            <a:r>
              <a:rPr lang="fr-FR" dirty="0" smtClean="0"/>
              <a:t>(ou d’une intervention éducative)</a:t>
            </a:r>
          </a:p>
          <a:p>
            <a:pPr algn="ctr"/>
            <a:r>
              <a:rPr lang="fr-FR" dirty="0"/>
              <a:t>p</a:t>
            </a:r>
            <a:r>
              <a:rPr lang="fr-FR" dirty="0" smtClean="0"/>
              <a:t>résentés comme une architecture</a:t>
            </a:r>
          </a:p>
          <a:p>
            <a:pPr algn="ctr"/>
            <a:r>
              <a:rPr lang="fr-FR" dirty="0"/>
              <a:t>e</a:t>
            </a:r>
            <a:r>
              <a:rPr lang="fr-FR" dirty="0" smtClean="0"/>
              <a:t>n 2 dimensions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1187987" y="505919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Dimension 1</a:t>
            </a:r>
            <a:endParaRPr lang="fr-BE" b="1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767003" y="5054642"/>
            <a:ext cx="295777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704635" y="2072670"/>
            <a:ext cx="12185" cy="27276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 rot="16200000">
            <a:off x="-1444347" y="2910978"/>
            <a:ext cx="35486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Dimension 2 </a:t>
            </a:r>
            <a:r>
              <a:rPr lang="fr-FR" sz="1200" b="1" dirty="0" smtClean="0"/>
              <a:t>(non développée dans ce cours)</a:t>
            </a:r>
          </a:p>
          <a:p>
            <a:r>
              <a:rPr lang="fr-FR" sz="1200" b="1" dirty="0" smtClean="0"/>
              <a:t>La nature des objectifs / compétences : </a:t>
            </a:r>
          </a:p>
          <a:p>
            <a:r>
              <a:rPr lang="fr-FR" sz="1200" b="1" dirty="0" smtClean="0"/>
              <a:t>Spécifiques, générales, auto-cognitives, dynamiques </a:t>
            </a:r>
            <a:endParaRPr lang="fr-BE" sz="1200" b="1" dirty="0"/>
          </a:p>
        </p:txBody>
      </p:sp>
      <p:sp>
        <p:nvSpPr>
          <p:cNvPr id="34" name="Flèche vers le bas 33"/>
          <p:cNvSpPr/>
          <p:nvPr/>
        </p:nvSpPr>
        <p:spPr>
          <a:xfrm>
            <a:off x="1421535" y="1182402"/>
            <a:ext cx="228600" cy="230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7" name="Connecteur droit 26"/>
          <p:cNvCxnSpPr/>
          <p:nvPr/>
        </p:nvCxnSpPr>
        <p:spPr>
          <a:xfrm flipV="1">
            <a:off x="2367280" y="760020"/>
            <a:ext cx="9148683" cy="321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7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48461" y="2436628"/>
            <a:ext cx="2228542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/>
              <a:t>La </a:t>
            </a:r>
            <a:r>
              <a:rPr lang="fr-BE" sz="1600" b="1" dirty="0">
                <a:solidFill>
                  <a:srgbClr val="FF0000"/>
                </a:solidFill>
              </a:rPr>
              <a:t>satisfaction</a:t>
            </a:r>
            <a:r>
              <a:rPr lang="fr-BE" sz="1400" b="1" dirty="0"/>
              <a:t> quant au</a:t>
            </a:r>
          </a:p>
          <a:p>
            <a:r>
              <a:rPr lang="fr-BE" sz="1400" b="1" dirty="0"/>
              <a:t> déroulement de la </a:t>
            </a:r>
          </a:p>
          <a:p>
            <a:r>
              <a:rPr lang="fr-BE" sz="1400" b="1" dirty="0"/>
              <a:t>Formation (cela s’est bien passé ? Cela correspond à ce que vos attentes ? Vous croyez que cela vous sera utile ?) 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115363" y="1959710"/>
            <a:ext cx="2088232" cy="141577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/>
              <a:t>Les </a:t>
            </a:r>
            <a:r>
              <a:rPr lang="fr-BE" sz="1600" b="1" dirty="0">
                <a:solidFill>
                  <a:srgbClr val="FF0000"/>
                </a:solidFill>
              </a:rPr>
              <a:t>acquis</a:t>
            </a:r>
            <a:r>
              <a:rPr lang="fr-BE" sz="1400" b="1" dirty="0"/>
              <a:t> au terme de la formation  (</a:t>
            </a:r>
            <a:r>
              <a:rPr lang="fr-BE" sz="1400" b="1" dirty="0" err="1"/>
              <a:t>post-test</a:t>
            </a:r>
            <a:r>
              <a:rPr lang="fr-BE" sz="1400" b="1" dirty="0"/>
              <a:t> portant sur les acquis (compétences, savoirs, savoir-faire, attitudes, etc. ).</a:t>
            </a: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3724778" y="980730"/>
            <a:ext cx="7791185" cy="1276667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3955124" y="1959712"/>
            <a:ext cx="7889875" cy="2641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591947" y="20817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159185" y="16110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2</a:t>
            </a:r>
          </a:p>
        </p:txBody>
      </p:sp>
      <p:sp>
        <p:nvSpPr>
          <p:cNvPr id="17" name="ZoneTexte 16"/>
          <p:cNvSpPr txBox="1"/>
          <p:nvPr/>
        </p:nvSpPr>
        <p:spPr>
          <a:xfrm rot="20529162">
            <a:off x="5001114" y="3981840"/>
            <a:ext cx="216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/>
              <a:t>Échéance immédiate</a:t>
            </a:r>
          </a:p>
        </p:txBody>
      </p:sp>
      <p:sp>
        <p:nvSpPr>
          <p:cNvPr id="18" name="ZoneTexte 17"/>
          <p:cNvSpPr txBox="1"/>
          <p:nvPr/>
        </p:nvSpPr>
        <p:spPr>
          <a:xfrm rot="20469084">
            <a:off x="8318447" y="2913442"/>
            <a:ext cx="1636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/>
              <a:t>Échéance </a:t>
            </a:r>
          </a:p>
          <a:p>
            <a:pPr algn="ctr"/>
            <a:r>
              <a:rPr lang="fr-BE" b="1" dirty="0"/>
              <a:t>à moyen terme</a:t>
            </a:r>
          </a:p>
        </p:txBody>
      </p:sp>
      <p:sp>
        <p:nvSpPr>
          <p:cNvPr id="19" name="ZoneTexte 18"/>
          <p:cNvSpPr txBox="1"/>
          <p:nvPr/>
        </p:nvSpPr>
        <p:spPr>
          <a:xfrm rot="20228581">
            <a:off x="10475673" y="2129184"/>
            <a:ext cx="1393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/>
              <a:t>Échéance </a:t>
            </a:r>
          </a:p>
          <a:p>
            <a:pPr algn="ctr"/>
            <a:r>
              <a:rPr lang="fr-BE" b="1" dirty="0"/>
              <a:t>à long terme</a:t>
            </a:r>
          </a:p>
        </p:txBody>
      </p:sp>
      <p:sp>
        <p:nvSpPr>
          <p:cNvPr id="20" name="ZoneTexte 19"/>
          <p:cNvSpPr txBox="1"/>
          <p:nvPr/>
        </p:nvSpPr>
        <p:spPr>
          <a:xfrm rot="21066963">
            <a:off x="4244621" y="1277181"/>
            <a:ext cx="6726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Profondeurs </a:t>
            </a:r>
            <a:r>
              <a:rPr lang="fr-BE" b="1" dirty="0" smtClean="0"/>
              <a:t>des </a:t>
            </a:r>
            <a:r>
              <a:rPr lang="fr-BE" b="1" dirty="0"/>
              <a:t>évaluations </a:t>
            </a:r>
            <a:r>
              <a:rPr lang="fr-BE" b="1" dirty="0" smtClean="0"/>
              <a:t>d’impacts </a:t>
            </a:r>
            <a:r>
              <a:rPr lang="fr-BE" sz="1600" b="1" dirty="0"/>
              <a:t>d’une formation - intervention</a:t>
            </a:r>
            <a:endParaRPr lang="fr-BE" b="1" dirty="0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0045120" y="5474489"/>
            <a:ext cx="18277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1600" b="1" dirty="0" err="1">
                <a:latin typeface="Arial" charset="0"/>
              </a:rPr>
              <a:t>Kirkpatrick</a:t>
            </a:r>
            <a:r>
              <a:rPr lang="fr-FR" sz="1600" b="1" dirty="0">
                <a:latin typeface="Arial" charset="0"/>
              </a:rPr>
              <a:t>, 1983</a:t>
            </a:r>
          </a:p>
        </p:txBody>
      </p:sp>
      <p:pic>
        <p:nvPicPr>
          <p:cNvPr id="23" name="Picture 12" descr="KIRKPATRIC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/>
          <a:stretch>
            <a:fillRect/>
          </a:stretch>
        </p:blipFill>
        <p:spPr bwMode="auto">
          <a:xfrm>
            <a:off x="10147812" y="3287822"/>
            <a:ext cx="1835804" cy="214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01 Le pilier "Evaluations" en perspective et Kirkpatrick amélioré  DSSP Université de Liège     LEPS Université Paris 13 Sorbonne Paris Cité</a:t>
            </a:r>
            <a:endParaRPr lang="es-E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5</a:t>
            </a:fld>
            <a:endParaRPr lang="es-E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03" y="1081172"/>
            <a:ext cx="3074641" cy="38793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-33993" y="-17927"/>
            <a:ext cx="3461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Les 3 piliers d’une formation </a:t>
            </a:r>
          </a:p>
          <a:p>
            <a:pPr algn="ctr"/>
            <a:r>
              <a:rPr lang="fr-FR" dirty="0" smtClean="0"/>
              <a:t>(ou d’une intervention éducative)</a:t>
            </a:r>
          </a:p>
          <a:p>
            <a:pPr algn="ctr"/>
            <a:r>
              <a:rPr lang="fr-FR" dirty="0"/>
              <a:t>p</a:t>
            </a:r>
            <a:r>
              <a:rPr lang="fr-FR" dirty="0" smtClean="0"/>
              <a:t>résentés comme une architecture</a:t>
            </a:r>
          </a:p>
          <a:p>
            <a:pPr algn="ctr"/>
            <a:r>
              <a:rPr lang="fr-FR" dirty="0"/>
              <a:t>e</a:t>
            </a:r>
            <a:r>
              <a:rPr lang="fr-FR" dirty="0" smtClean="0"/>
              <a:t>n 2 dimensions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1187987" y="505919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Dimension 1</a:t>
            </a:r>
            <a:endParaRPr lang="fr-BE" b="1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767003" y="5054642"/>
            <a:ext cx="295777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704635" y="2072670"/>
            <a:ext cx="12185" cy="27276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 rot="16200000">
            <a:off x="-1444347" y="2910978"/>
            <a:ext cx="35486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Dimension 2 </a:t>
            </a:r>
            <a:r>
              <a:rPr lang="fr-FR" sz="1200" b="1" dirty="0" smtClean="0"/>
              <a:t>(non développée dans ce cours)</a:t>
            </a:r>
          </a:p>
          <a:p>
            <a:r>
              <a:rPr lang="fr-FR" sz="1200" b="1" dirty="0" smtClean="0"/>
              <a:t>La nature des objectifs / compétences : </a:t>
            </a:r>
          </a:p>
          <a:p>
            <a:r>
              <a:rPr lang="fr-FR" sz="1200" b="1" dirty="0" smtClean="0"/>
              <a:t>Spécifiques, générales, auto-cognitives, dynamiques </a:t>
            </a:r>
            <a:endParaRPr lang="fr-BE" sz="1200" b="1" dirty="0"/>
          </a:p>
        </p:txBody>
      </p:sp>
      <p:sp>
        <p:nvSpPr>
          <p:cNvPr id="34" name="Flèche vers le bas 33"/>
          <p:cNvSpPr/>
          <p:nvPr/>
        </p:nvSpPr>
        <p:spPr>
          <a:xfrm>
            <a:off x="1421535" y="1182402"/>
            <a:ext cx="228600" cy="230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7" name="Connecteur droit 26"/>
          <p:cNvCxnSpPr/>
          <p:nvPr/>
        </p:nvCxnSpPr>
        <p:spPr>
          <a:xfrm flipV="1">
            <a:off x="2367280" y="760020"/>
            <a:ext cx="9148683" cy="321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44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48461" y="2436628"/>
            <a:ext cx="2228542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/>
              <a:t>La </a:t>
            </a:r>
            <a:r>
              <a:rPr lang="fr-BE" sz="1600" b="1" dirty="0">
                <a:solidFill>
                  <a:srgbClr val="FF0000"/>
                </a:solidFill>
              </a:rPr>
              <a:t>satisfaction</a:t>
            </a:r>
            <a:r>
              <a:rPr lang="fr-BE" sz="1400" b="1" dirty="0"/>
              <a:t> quant au</a:t>
            </a:r>
          </a:p>
          <a:p>
            <a:r>
              <a:rPr lang="fr-BE" sz="1400" b="1" dirty="0"/>
              <a:t> déroulement de la </a:t>
            </a:r>
          </a:p>
          <a:p>
            <a:r>
              <a:rPr lang="fr-BE" sz="1400" b="1" dirty="0"/>
              <a:t>Formation (cela s’est bien passé ? Cela correspond à ce que vos attentes ? Vous croyez que cela vous sera utile ?) 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115363" y="1959710"/>
            <a:ext cx="2088232" cy="1415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/>
              <a:t>Les </a:t>
            </a:r>
            <a:r>
              <a:rPr lang="fr-BE" sz="1600" b="1" dirty="0">
                <a:solidFill>
                  <a:srgbClr val="FF0000"/>
                </a:solidFill>
              </a:rPr>
              <a:t>acquis</a:t>
            </a:r>
            <a:r>
              <a:rPr lang="fr-BE" sz="1400" b="1" dirty="0"/>
              <a:t> au terme de la formation  (</a:t>
            </a:r>
            <a:r>
              <a:rPr lang="fr-BE" sz="1400" b="1" dirty="0" err="1"/>
              <a:t>post-test</a:t>
            </a:r>
            <a:r>
              <a:rPr lang="fr-BE" sz="1400" b="1" dirty="0"/>
              <a:t> portant sur les acquis (compétences, savoirs, savoir-faire, attitudes, etc. ).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347612" y="1555554"/>
            <a:ext cx="1578339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/>
              <a:t>Sur le terrain, plusieurs mois plus tard,  les </a:t>
            </a:r>
            <a:r>
              <a:rPr lang="fr-BE" sz="1600" b="1" dirty="0">
                <a:solidFill>
                  <a:srgbClr val="FF0000"/>
                </a:solidFill>
              </a:rPr>
              <a:t>conduites </a:t>
            </a:r>
            <a:r>
              <a:rPr lang="fr-BE" sz="1400" b="1" dirty="0"/>
              <a:t>sont-elles modifiées ? </a:t>
            </a: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3724778" y="980730"/>
            <a:ext cx="7791185" cy="1276667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3955124" y="1959712"/>
            <a:ext cx="7889875" cy="2641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591947" y="20817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159185" y="16110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088806" y="12493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3</a:t>
            </a:r>
          </a:p>
        </p:txBody>
      </p:sp>
      <p:sp>
        <p:nvSpPr>
          <p:cNvPr id="17" name="ZoneTexte 16"/>
          <p:cNvSpPr txBox="1"/>
          <p:nvPr/>
        </p:nvSpPr>
        <p:spPr>
          <a:xfrm rot="20529162">
            <a:off x="5001114" y="3981840"/>
            <a:ext cx="216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/>
              <a:t>Échéance immédiate</a:t>
            </a:r>
          </a:p>
        </p:txBody>
      </p:sp>
      <p:sp>
        <p:nvSpPr>
          <p:cNvPr id="18" name="ZoneTexte 17"/>
          <p:cNvSpPr txBox="1"/>
          <p:nvPr/>
        </p:nvSpPr>
        <p:spPr>
          <a:xfrm rot="20469084">
            <a:off x="8318447" y="2913442"/>
            <a:ext cx="1636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/>
              <a:t>Échéance </a:t>
            </a:r>
          </a:p>
          <a:p>
            <a:pPr algn="ctr"/>
            <a:r>
              <a:rPr lang="fr-BE" b="1" dirty="0"/>
              <a:t>à moyen terme</a:t>
            </a:r>
          </a:p>
        </p:txBody>
      </p:sp>
      <p:sp>
        <p:nvSpPr>
          <p:cNvPr id="19" name="ZoneTexte 18"/>
          <p:cNvSpPr txBox="1"/>
          <p:nvPr/>
        </p:nvSpPr>
        <p:spPr>
          <a:xfrm rot="20228581">
            <a:off x="10475673" y="2129184"/>
            <a:ext cx="1393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/>
              <a:t>Échéance </a:t>
            </a:r>
          </a:p>
          <a:p>
            <a:pPr algn="ctr"/>
            <a:r>
              <a:rPr lang="fr-BE" b="1" dirty="0"/>
              <a:t>à long terme</a:t>
            </a:r>
          </a:p>
        </p:txBody>
      </p:sp>
      <p:sp>
        <p:nvSpPr>
          <p:cNvPr id="20" name="ZoneTexte 19"/>
          <p:cNvSpPr txBox="1"/>
          <p:nvPr/>
        </p:nvSpPr>
        <p:spPr>
          <a:xfrm rot="21066963">
            <a:off x="4244621" y="1277181"/>
            <a:ext cx="6726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Profondeurs </a:t>
            </a:r>
            <a:r>
              <a:rPr lang="fr-BE" b="1" dirty="0" smtClean="0"/>
              <a:t>des </a:t>
            </a:r>
            <a:r>
              <a:rPr lang="fr-BE" b="1" dirty="0"/>
              <a:t>évaluations </a:t>
            </a:r>
            <a:r>
              <a:rPr lang="fr-BE" b="1" dirty="0" smtClean="0"/>
              <a:t>d’impacts </a:t>
            </a:r>
            <a:r>
              <a:rPr lang="fr-BE" sz="1600" b="1" dirty="0"/>
              <a:t>d’une formation - intervention</a:t>
            </a:r>
            <a:endParaRPr lang="fr-BE" b="1" dirty="0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0045120" y="5474489"/>
            <a:ext cx="18277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1600" b="1" dirty="0" err="1">
                <a:latin typeface="Arial" charset="0"/>
              </a:rPr>
              <a:t>Kirkpatrick</a:t>
            </a:r>
            <a:r>
              <a:rPr lang="fr-FR" sz="1600" b="1" dirty="0">
                <a:latin typeface="Arial" charset="0"/>
              </a:rPr>
              <a:t>, 1983</a:t>
            </a:r>
          </a:p>
        </p:txBody>
      </p:sp>
      <p:pic>
        <p:nvPicPr>
          <p:cNvPr id="23" name="Picture 12" descr="KIRKPATRIC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/>
          <a:stretch>
            <a:fillRect/>
          </a:stretch>
        </p:blipFill>
        <p:spPr bwMode="auto">
          <a:xfrm>
            <a:off x="10147812" y="3287822"/>
            <a:ext cx="1835804" cy="214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01 Le pilier "Evaluations" en perspective et Kirkpatrick amélioré  DSSP Université de Liège     LEPS Université Paris 13 Sorbonne Paris Cité</a:t>
            </a:r>
            <a:endParaRPr lang="es-E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6</a:t>
            </a:fld>
            <a:endParaRPr lang="es-E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03" y="1081172"/>
            <a:ext cx="3074641" cy="38793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-33993" y="-17927"/>
            <a:ext cx="3461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Les 3 piliers d’une formation </a:t>
            </a:r>
          </a:p>
          <a:p>
            <a:pPr algn="ctr"/>
            <a:r>
              <a:rPr lang="fr-FR" dirty="0" smtClean="0"/>
              <a:t>(ou d’une intervention éducative)</a:t>
            </a:r>
          </a:p>
          <a:p>
            <a:pPr algn="ctr"/>
            <a:r>
              <a:rPr lang="fr-FR" dirty="0"/>
              <a:t>p</a:t>
            </a:r>
            <a:r>
              <a:rPr lang="fr-FR" dirty="0" smtClean="0"/>
              <a:t>résentés comme une architecture</a:t>
            </a:r>
          </a:p>
          <a:p>
            <a:pPr algn="ctr"/>
            <a:r>
              <a:rPr lang="fr-FR" dirty="0"/>
              <a:t>e</a:t>
            </a:r>
            <a:r>
              <a:rPr lang="fr-FR" dirty="0" smtClean="0"/>
              <a:t>n 2 dimensions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1187987" y="505919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Dimension 1</a:t>
            </a:r>
            <a:endParaRPr lang="fr-BE" b="1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767003" y="5054642"/>
            <a:ext cx="295777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704635" y="2072670"/>
            <a:ext cx="12185" cy="27276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 rot="16200000">
            <a:off x="-1444347" y="2910978"/>
            <a:ext cx="35486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Dimension 2 </a:t>
            </a:r>
            <a:r>
              <a:rPr lang="fr-FR" sz="1200" b="1" dirty="0" smtClean="0"/>
              <a:t>(non développée dans ce cours)</a:t>
            </a:r>
          </a:p>
          <a:p>
            <a:r>
              <a:rPr lang="fr-FR" sz="1200" b="1" dirty="0" smtClean="0"/>
              <a:t>La nature des objectifs / compétences : </a:t>
            </a:r>
          </a:p>
          <a:p>
            <a:r>
              <a:rPr lang="fr-FR" sz="1200" b="1" dirty="0" smtClean="0"/>
              <a:t>Spécifiques, générales, auto-cognitives, dynamiques </a:t>
            </a:r>
            <a:endParaRPr lang="fr-BE" sz="1200" b="1" dirty="0"/>
          </a:p>
        </p:txBody>
      </p:sp>
      <p:sp>
        <p:nvSpPr>
          <p:cNvPr id="34" name="Flèche vers le bas 33"/>
          <p:cNvSpPr/>
          <p:nvPr/>
        </p:nvSpPr>
        <p:spPr>
          <a:xfrm>
            <a:off x="1421535" y="1182402"/>
            <a:ext cx="228600" cy="230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7" name="Connecteur droit 26"/>
          <p:cNvCxnSpPr/>
          <p:nvPr/>
        </p:nvCxnSpPr>
        <p:spPr>
          <a:xfrm flipV="1">
            <a:off x="2367280" y="760020"/>
            <a:ext cx="9148683" cy="321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86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48461" y="2436628"/>
            <a:ext cx="2228542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/>
              <a:t>La </a:t>
            </a:r>
            <a:r>
              <a:rPr lang="fr-BE" sz="1600" b="1" dirty="0">
                <a:solidFill>
                  <a:srgbClr val="FF0000"/>
                </a:solidFill>
              </a:rPr>
              <a:t>satisfaction</a:t>
            </a:r>
            <a:r>
              <a:rPr lang="fr-BE" sz="1400" b="1" dirty="0"/>
              <a:t> quant au</a:t>
            </a:r>
          </a:p>
          <a:p>
            <a:r>
              <a:rPr lang="fr-BE" sz="1400" b="1" dirty="0"/>
              <a:t> déroulement de la </a:t>
            </a:r>
          </a:p>
          <a:p>
            <a:r>
              <a:rPr lang="fr-BE" sz="1400" b="1" dirty="0"/>
              <a:t>Formation (cela s’est bien passé ? Cela correspond à ce que vos attentes ? Vous croyez que cela vous sera utile ?) 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115363" y="1959710"/>
            <a:ext cx="2088232" cy="1415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/>
              <a:t>Les </a:t>
            </a:r>
            <a:r>
              <a:rPr lang="fr-BE" sz="1600" b="1" dirty="0">
                <a:solidFill>
                  <a:srgbClr val="FF0000"/>
                </a:solidFill>
              </a:rPr>
              <a:t>acquis</a:t>
            </a:r>
            <a:r>
              <a:rPr lang="fr-BE" sz="1400" b="1" dirty="0"/>
              <a:t> au terme de la formation  (</a:t>
            </a:r>
            <a:r>
              <a:rPr lang="fr-BE" sz="1400" b="1" dirty="0" err="1"/>
              <a:t>post-test</a:t>
            </a:r>
            <a:r>
              <a:rPr lang="fr-BE" sz="1400" b="1" dirty="0"/>
              <a:t> portant sur les acquis (compétences, savoirs, savoir-faire, attitudes, etc. ).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347612" y="1555554"/>
            <a:ext cx="157833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/>
              <a:t>Sur le terrain, plusieurs mois plus tard,  les </a:t>
            </a:r>
            <a:r>
              <a:rPr lang="fr-BE" sz="1600" b="1" dirty="0">
                <a:solidFill>
                  <a:srgbClr val="FF0000"/>
                </a:solidFill>
              </a:rPr>
              <a:t>conduites </a:t>
            </a:r>
            <a:r>
              <a:rPr lang="fr-BE" sz="1400" b="1" dirty="0"/>
              <a:t>sont-elles modifiées ?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147811" y="1303290"/>
            <a:ext cx="1757380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/>
              <a:t>L’ impact sur les </a:t>
            </a:r>
            <a:r>
              <a:rPr lang="fr-BE" sz="1400" b="1" dirty="0">
                <a:solidFill>
                  <a:srgbClr val="FF0000"/>
                </a:solidFill>
              </a:rPr>
              <a:t>bénéficiaires ultimes</a:t>
            </a:r>
          </a:p>
          <a:p>
            <a:r>
              <a:rPr lang="fr-BE" sz="1400" b="1" dirty="0"/>
              <a:t>(la population, l’entreprise)</a:t>
            </a: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3724778" y="980730"/>
            <a:ext cx="7791185" cy="1276667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3955124" y="1959712"/>
            <a:ext cx="7889875" cy="2641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591947" y="20817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159185" y="16110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088806" y="12493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1026501" y="9390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4</a:t>
            </a:r>
          </a:p>
        </p:txBody>
      </p:sp>
      <p:sp>
        <p:nvSpPr>
          <p:cNvPr id="17" name="ZoneTexte 16"/>
          <p:cNvSpPr txBox="1"/>
          <p:nvPr/>
        </p:nvSpPr>
        <p:spPr>
          <a:xfrm rot="20529162">
            <a:off x="5001114" y="3981840"/>
            <a:ext cx="216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/>
              <a:t>Échéance immédiate</a:t>
            </a:r>
          </a:p>
        </p:txBody>
      </p:sp>
      <p:sp>
        <p:nvSpPr>
          <p:cNvPr id="18" name="ZoneTexte 17"/>
          <p:cNvSpPr txBox="1"/>
          <p:nvPr/>
        </p:nvSpPr>
        <p:spPr>
          <a:xfrm rot="20469084">
            <a:off x="8318447" y="2913442"/>
            <a:ext cx="1636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/>
              <a:t>Échéance </a:t>
            </a:r>
          </a:p>
          <a:p>
            <a:pPr algn="ctr"/>
            <a:r>
              <a:rPr lang="fr-BE" b="1" dirty="0"/>
              <a:t>à moyen terme</a:t>
            </a:r>
          </a:p>
        </p:txBody>
      </p:sp>
      <p:sp>
        <p:nvSpPr>
          <p:cNvPr id="19" name="ZoneTexte 18"/>
          <p:cNvSpPr txBox="1"/>
          <p:nvPr/>
        </p:nvSpPr>
        <p:spPr>
          <a:xfrm rot="20228581">
            <a:off x="10475673" y="2129184"/>
            <a:ext cx="1393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/>
              <a:t>Échéance </a:t>
            </a:r>
          </a:p>
          <a:p>
            <a:pPr algn="ctr"/>
            <a:r>
              <a:rPr lang="fr-BE" b="1" dirty="0"/>
              <a:t>à long terme</a:t>
            </a:r>
          </a:p>
        </p:txBody>
      </p:sp>
      <p:sp>
        <p:nvSpPr>
          <p:cNvPr id="20" name="ZoneTexte 19"/>
          <p:cNvSpPr txBox="1"/>
          <p:nvPr/>
        </p:nvSpPr>
        <p:spPr>
          <a:xfrm rot="21066963">
            <a:off x="4244621" y="1277181"/>
            <a:ext cx="6726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Profondeurs </a:t>
            </a:r>
            <a:r>
              <a:rPr lang="fr-BE" b="1" dirty="0" smtClean="0"/>
              <a:t>des </a:t>
            </a:r>
            <a:r>
              <a:rPr lang="fr-BE" b="1" dirty="0"/>
              <a:t>évaluations </a:t>
            </a:r>
            <a:r>
              <a:rPr lang="fr-BE" b="1" dirty="0" smtClean="0"/>
              <a:t>d’impacts </a:t>
            </a:r>
            <a:r>
              <a:rPr lang="fr-BE" sz="1600" b="1" dirty="0"/>
              <a:t>d’une formation - intervention</a:t>
            </a:r>
            <a:endParaRPr lang="fr-BE" b="1" dirty="0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0045120" y="5474489"/>
            <a:ext cx="18277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1600" b="1" dirty="0" err="1">
                <a:latin typeface="Arial" charset="0"/>
              </a:rPr>
              <a:t>Kirkpatrick</a:t>
            </a:r>
            <a:r>
              <a:rPr lang="fr-FR" sz="1600" b="1" dirty="0">
                <a:latin typeface="Arial" charset="0"/>
              </a:rPr>
              <a:t>, 1983</a:t>
            </a:r>
          </a:p>
        </p:txBody>
      </p:sp>
      <p:pic>
        <p:nvPicPr>
          <p:cNvPr id="23" name="Picture 12" descr="KIRKPATRIC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/>
          <a:stretch>
            <a:fillRect/>
          </a:stretch>
        </p:blipFill>
        <p:spPr bwMode="auto">
          <a:xfrm>
            <a:off x="10147812" y="3287822"/>
            <a:ext cx="1835804" cy="214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01 Le pilier "Evaluations" en perspective et Kirkpatrick amélioré  DSSP Université de Liège     LEPS Université Paris 13 Sorbonne Paris Cité</a:t>
            </a:r>
            <a:endParaRPr lang="es-E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7</a:t>
            </a:fld>
            <a:endParaRPr lang="es-E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03" y="1081172"/>
            <a:ext cx="3074641" cy="38793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-33993" y="-17927"/>
            <a:ext cx="3461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Les 3 piliers d’une formation </a:t>
            </a:r>
          </a:p>
          <a:p>
            <a:pPr algn="ctr"/>
            <a:r>
              <a:rPr lang="fr-FR" dirty="0" smtClean="0"/>
              <a:t>(ou d’une intervention éducative)</a:t>
            </a:r>
          </a:p>
          <a:p>
            <a:pPr algn="ctr"/>
            <a:r>
              <a:rPr lang="fr-FR" dirty="0"/>
              <a:t>p</a:t>
            </a:r>
            <a:r>
              <a:rPr lang="fr-FR" dirty="0" smtClean="0"/>
              <a:t>résentés comme une architecture</a:t>
            </a:r>
          </a:p>
          <a:p>
            <a:pPr algn="ctr"/>
            <a:r>
              <a:rPr lang="fr-FR" dirty="0"/>
              <a:t>e</a:t>
            </a:r>
            <a:r>
              <a:rPr lang="fr-FR" dirty="0" smtClean="0"/>
              <a:t>n 2 dimensions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1187987" y="505919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Dimension 1</a:t>
            </a:r>
            <a:endParaRPr lang="fr-BE" b="1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767003" y="5054642"/>
            <a:ext cx="295777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704635" y="2072670"/>
            <a:ext cx="12185" cy="27276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 rot="16200000">
            <a:off x="-1444347" y="2910978"/>
            <a:ext cx="35486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Dimension 2 </a:t>
            </a:r>
            <a:r>
              <a:rPr lang="fr-FR" sz="1200" b="1" dirty="0" smtClean="0"/>
              <a:t>(non développée dans ce cours)</a:t>
            </a:r>
          </a:p>
          <a:p>
            <a:r>
              <a:rPr lang="fr-FR" sz="1200" b="1" dirty="0" smtClean="0"/>
              <a:t>La nature des objectifs / compétences : </a:t>
            </a:r>
          </a:p>
          <a:p>
            <a:r>
              <a:rPr lang="fr-FR" sz="1200" b="1" dirty="0" smtClean="0"/>
              <a:t>Spécifiques, générales, auto-cognitives, dynamiques </a:t>
            </a:r>
            <a:endParaRPr lang="fr-BE" sz="1200" b="1" dirty="0"/>
          </a:p>
        </p:txBody>
      </p:sp>
      <p:sp>
        <p:nvSpPr>
          <p:cNvPr id="34" name="Flèche vers le bas 33"/>
          <p:cNvSpPr/>
          <p:nvPr/>
        </p:nvSpPr>
        <p:spPr>
          <a:xfrm>
            <a:off x="1421535" y="1182402"/>
            <a:ext cx="228600" cy="230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7" name="Connecteur droit 26"/>
          <p:cNvCxnSpPr/>
          <p:nvPr/>
        </p:nvCxnSpPr>
        <p:spPr>
          <a:xfrm flipV="1">
            <a:off x="2367280" y="760020"/>
            <a:ext cx="9148683" cy="321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62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01 Le pilier "Evaluations" en perspective et Kirkpatrick amélioré  DSSP Université de Liège     LEPS Université Paris 13 Sorbonne Paris Cité</a:t>
            </a:r>
            <a:endParaRPr lang="es-E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8</a:t>
            </a:fld>
            <a:endParaRPr lang="es-ES"/>
          </a:p>
        </p:txBody>
      </p:sp>
      <p:sp>
        <p:nvSpPr>
          <p:cNvPr id="4" name="ZoneTexte 3"/>
          <p:cNvSpPr txBox="1"/>
          <p:nvPr/>
        </p:nvSpPr>
        <p:spPr>
          <a:xfrm rot="16200000">
            <a:off x="-811387" y="2985907"/>
            <a:ext cx="3538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rgbClr val="9933FF"/>
                </a:solidFill>
              </a:rPr>
              <a:t>L’axe des acteurs / bénéficiaires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11760" y="395469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>
                <a:solidFill>
                  <a:srgbClr val="008000"/>
                </a:solidFill>
              </a:rPr>
              <a:t>A</a:t>
            </a:r>
            <a:r>
              <a:rPr lang="fr-BE" b="1" dirty="0"/>
              <a:t>cquis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424106" y="205523"/>
            <a:ext cx="9310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>
                <a:solidFill>
                  <a:srgbClr val="008000"/>
                </a:solidFill>
              </a:rPr>
              <a:t>T</a:t>
            </a:r>
            <a:r>
              <a:rPr lang="fr-BE" sz="1400" b="1" dirty="0"/>
              <a:t>errain : </a:t>
            </a:r>
          </a:p>
          <a:p>
            <a:pPr algn="ctr"/>
            <a:r>
              <a:rPr lang="fr-BE" sz="1400" b="1" dirty="0"/>
              <a:t>Conduites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43792" y="254188"/>
            <a:ext cx="163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b="1" dirty="0"/>
              <a:t>Bénéfices </a:t>
            </a:r>
            <a:r>
              <a:rPr lang="fr-BE" sz="2400" b="1" dirty="0">
                <a:solidFill>
                  <a:srgbClr val="008000"/>
                </a:solidFill>
              </a:rPr>
              <a:t>U</a:t>
            </a:r>
            <a:r>
              <a:rPr lang="fr-BE" sz="1400" b="1" dirty="0"/>
              <a:t>ltimes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718547" y="333914"/>
            <a:ext cx="135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008000"/>
                </a:solidFill>
              </a:rPr>
              <a:t>S</a:t>
            </a:r>
            <a:r>
              <a:rPr lang="fr-BE" b="1" dirty="0"/>
              <a:t>atisfaction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21248" y="-19100"/>
            <a:ext cx="1782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 b="1" dirty="0"/>
              <a:t>La dimension </a:t>
            </a:r>
            <a:r>
              <a:rPr lang="fr-BE" sz="2000" b="1" dirty="0" smtClean="0"/>
              <a:t>3</a:t>
            </a:r>
            <a:endParaRPr lang="fr-BE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4371792" y="272461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BE" sz="2400" b="1" dirty="0" smtClean="0"/>
              <a:t>un </a:t>
            </a:r>
            <a:r>
              <a:rPr lang="fr-BE" sz="2400" b="1" dirty="0"/>
              <a:t>modèle 4 x 4</a:t>
            </a:r>
          </a:p>
          <a:p>
            <a:pPr algn="ctr"/>
            <a:r>
              <a:rPr lang="fr-BE" b="1" dirty="0"/>
              <a:t>des évaluations en ETP </a:t>
            </a:r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-703398" y="2832019"/>
            <a:ext cx="2114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4000" b="1" dirty="0"/>
              <a:t>L</a:t>
            </a:r>
            <a:r>
              <a:rPr lang="fr-BE" sz="3200" b="1" dirty="0"/>
              <a:t>a </a:t>
            </a:r>
            <a:r>
              <a:rPr lang="fr-BE" sz="2000" b="1" dirty="0"/>
              <a:t>dimension</a:t>
            </a:r>
            <a:r>
              <a:rPr lang="fr-BE" sz="3200" b="1" dirty="0"/>
              <a:t> </a:t>
            </a:r>
            <a:r>
              <a:rPr lang="fr-BE" sz="3200" b="1" dirty="0" smtClean="0"/>
              <a:t>4</a:t>
            </a:r>
            <a:endParaRPr lang="fr-BE" sz="2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361111" y="1471228"/>
            <a:ext cx="1344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patient / </a:t>
            </a:r>
          </a:p>
          <a:p>
            <a:r>
              <a:rPr lang="fr-FR" b="1" dirty="0" smtClean="0"/>
              <a:t>l’apprenant</a:t>
            </a:r>
            <a:endParaRPr lang="fr-BE" b="1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3068320" y="333914"/>
            <a:ext cx="7193280" cy="6155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308929" y="2406413"/>
            <a:ext cx="1488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L’entourage / </a:t>
            </a:r>
          </a:p>
          <a:p>
            <a:r>
              <a:rPr lang="fr-FR" b="1" dirty="0" smtClean="0"/>
              <a:t>Les parents</a:t>
            </a:r>
            <a:endParaRPr lang="fr-BE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272144" y="3304822"/>
            <a:ext cx="16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soignants / </a:t>
            </a:r>
          </a:p>
          <a:p>
            <a:r>
              <a:rPr lang="fr-FR" b="1" dirty="0" smtClean="0"/>
              <a:t>Les professeurs</a:t>
            </a:r>
            <a:endParaRPr lang="fr-BE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272144" y="4632191"/>
            <a:ext cx="1522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L’institution / </a:t>
            </a:r>
          </a:p>
          <a:p>
            <a:r>
              <a:rPr lang="fr-FR" b="1" dirty="0" smtClean="0"/>
              <a:t>L’Etat</a:t>
            </a:r>
            <a:endParaRPr lang="fr-BE" b="1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707886" y="434979"/>
            <a:ext cx="8592" cy="469582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3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71084" y="2362856"/>
            <a:ext cx="2228542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/>
              <a:t>La </a:t>
            </a:r>
            <a:r>
              <a:rPr lang="fr-BE" sz="1600" b="1" dirty="0">
                <a:solidFill>
                  <a:srgbClr val="FF0000"/>
                </a:solidFill>
              </a:rPr>
              <a:t>satisfaction</a:t>
            </a:r>
            <a:r>
              <a:rPr lang="fr-BE" sz="1400" b="1" dirty="0"/>
              <a:t> quant au</a:t>
            </a:r>
          </a:p>
          <a:p>
            <a:r>
              <a:rPr lang="fr-BE" sz="1400" b="1" dirty="0"/>
              <a:t> déroulement de la </a:t>
            </a:r>
          </a:p>
          <a:p>
            <a:r>
              <a:rPr lang="fr-BE" sz="1400" b="1" dirty="0"/>
              <a:t>Formation (cela s’est bien passé ? Cela correspond à ce que vos attentes ? Vous croyez que cela vous sera utile ?) 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434419" y="1950009"/>
            <a:ext cx="1870621" cy="1415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/>
              <a:t>Les </a:t>
            </a:r>
            <a:r>
              <a:rPr lang="fr-BE" sz="1600" b="1" dirty="0">
                <a:solidFill>
                  <a:srgbClr val="FF0000"/>
                </a:solidFill>
              </a:rPr>
              <a:t>acquis</a:t>
            </a:r>
            <a:r>
              <a:rPr lang="fr-BE" sz="1400" b="1" dirty="0"/>
              <a:t> au terme de la formation  (</a:t>
            </a:r>
            <a:r>
              <a:rPr lang="fr-BE" sz="1400" b="1" dirty="0" err="1"/>
              <a:t>post-test</a:t>
            </a:r>
            <a:r>
              <a:rPr lang="fr-BE" sz="1400" b="1" dirty="0"/>
              <a:t> portant sur les acquis (compétences, savoirs, savoir-faire, attitudes, etc. ).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837390" y="1397758"/>
            <a:ext cx="1348355" cy="1415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/>
              <a:t>Sur le terrain, plusieurs mois plus tard,  les </a:t>
            </a:r>
            <a:r>
              <a:rPr lang="fr-BE" sz="1600" b="1" dirty="0">
                <a:solidFill>
                  <a:srgbClr val="FF0000"/>
                </a:solidFill>
              </a:rPr>
              <a:t>conduites </a:t>
            </a:r>
            <a:r>
              <a:rPr lang="fr-BE" sz="1400" b="1" dirty="0"/>
              <a:t>sont-elles modifiées ?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269904" y="1313602"/>
            <a:ext cx="175738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/>
              <a:t>L’ impact sur les </a:t>
            </a:r>
            <a:r>
              <a:rPr lang="fr-BE" sz="1400" b="1" dirty="0">
                <a:solidFill>
                  <a:srgbClr val="FF0000"/>
                </a:solidFill>
              </a:rPr>
              <a:t>bénéficiaires ultimes</a:t>
            </a:r>
          </a:p>
          <a:p>
            <a:r>
              <a:rPr lang="fr-BE" sz="1400" b="1" dirty="0"/>
              <a:t>(la population, l’entreprise)</a:t>
            </a: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3171084" y="980730"/>
            <a:ext cx="8571916" cy="11406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3171084" y="1959713"/>
            <a:ext cx="8900952" cy="30007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061488" y="15113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180637" y="12463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413276" y="8746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4</a:t>
            </a:r>
            <a:endParaRPr lang="fr-BE" sz="2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1003195" y="6693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5</a:t>
            </a:r>
            <a:endParaRPr lang="fr-BE" sz="2400" b="1" dirty="0"/>
          </a:p>
        </p:txBody>
      </p:sp>
      <p:sp>
        <p:nvSpPr>
          <p:cNvPr id="20" name="ZoneTexte 19"/>
          <p:cNvSpPr txBox="1"/>
          <p:nvPr/>
        </p:nvSpPr>
        <p:spPr>
          <a:xfrm rot="20486437">
            <a:off x="3215746" y="3508385"/>
            <a:ext cx="884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Profondeurs </a:t>
            </a:r>
            <a:r>
              <a:rPr lang="fr-BE" b="1" dirty="0" smtClean="0"/>
              <a:t>des </a:t>
            </a:r>
            <a:r>
              <a:rPr lang="fr-BE" b="1" dirty="0"/>
              <a:t>évaluations des impacts </a:t>
            </a:r>
            <a:r>
              <a:rPr lang="fr-BE" b="1" dirty="0" smtClean="0"/>
              <a:t>                                   d’une </a:t>
            </a:r>
            <a:r>
              <a:rPr lang="fr-BE" b="1" dirty="0"/>
              <a:t>formation - intervention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01 Le pilier "Evaluations" en perspective et Kirkpatrick amélioré  DSSP Université de Liège     LEPS Université Paris 13 Sorbonne Paris Cité</a:t>
            </a:r>
            <a:endParaRPr lang="es-E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9</a:t>
            </a:fld>
            <a:endParaRPr lang="es-ES"/>
          </a:p>
        </p:txBody>
      </p:sp>
      <p:sp>
        <p:nvSpPr>
          <p:cNvPr id="6" name="ZoneTexte 5"/>
          <p:cNvSpPr txBox="1"/>
          <p:nvPr/>
        </p:nvSpPr>
        <p:spPr>
          <a:xfrm>
            <a:off x="7389556" y="1401848"/>
            <a:ext cx="1377300" cy="14157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BE" sz="1400" b="1" dirty="0" smtClean="0"/>
              <a:t>Les </a:t>
            </a:r>
          </a:p>
          <a:p>
            <a:pPr algn="ctr"/>
            <a:r>
              <a:rPr lang="fr-BE" sz="1400" b="1" dirty="0" smtClean="0">
                <a:solidFill>
                  <a:srgbClr val="FF0000"/>
                </a:solidFill>
              </a:rPr>
              <a:t>compétences </a:t>
            </a:r>
            <a:endParaRPr lang="fr-BE" sz="1400" b="1" dirty="0">
              <a:solidFill>
                <a:srgbClr val="FF0000"/>
              </a:solidFill>
            </a:endParaRPr>
          </a:p>
          <a:p>
            <a:pPr algn="ctr"/>
            <a:r>
              <a:rPr lang="fr-BE" sz="1400" b="1" dirty="0">
                <a:solidFill>
                  <a:srgbClr val="FF0000"/>
                </a:solidFill>
              </a:rPr>
              <a:t>en situation </a:t>
            </a:r>
            <a:endParaRPr lang="fr-BE" sz="1400" b="1" dirty="0" smtClean="0">
              <a:solidFill>
                <a:srgbClr val="FF0000"/>
              </a:solidFill>
            </a:endParaRPr>
          </a:p>
          <a:p>
            <a:pPr algn="ctr"/>
            <a:r>
              <a:rPr lang="fr-BE" sz="2800" b="1" dirty="0" smtClean="0">
                <a:solidFill>
                  <a:srgbClr val="FF0000"/>
                </a:solidFill>
              </a:rPr>
              <a:t>Simulée</a:t>
            </a:r>
          </a:p>
          <a:p>
            <a:pPr algn="ctr"/>
            <a:endParaRPr lang="fr-BE" sz="1600" b="1" dirty="0">
              <a:solidFill>
                <a:srgbClr val="FF0000"/>
              </a:solidFill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7834383" y="460335"/>
            <a:ext cx="369974" cy="48538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t="24151" r="59838" b="42177"/>
          <a:stretch/>
        </p:blipFill>
        <p:spPr>
          <a:xfrm>
            <a:off x="7376437" y="2888278"/>
            <a:ext cx="1405318" cy="160954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3" y="1081172"/>
            <a:ext cx="3074641" cy="3879300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7864199" y="97849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3</a:t>
            </a:r>
            <a:endParaRPr lang="fr-BE" sz="2400" b="1" dirty="0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0431524" y="5850673"/>
            <a:ext cx="14413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1200" b="1" dirty="0" err="1">
                <a:latin typeface="Arial" charset="0"/>
              </a:rPr>
              <a:t>Kirkpatrick</a:t>
            </a:r>
            <a:r>
              <a:rPr lang="fr-FR" sz="1200" b="1" dirty="0">
                <a:latin typeface="Arial" charset="0"/>
              </a:rPr>
              <a:t>, 1983</a:t>
            </a:r>
          </a:p>
        </p:txBody>
      </p:sp>
      <p:pic>
        <p:nvPicPr>
          <p:cNvPr id="27" name="Picture 12" descr="KIRKPATRICK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/>
          <a:stretch>
            <a:fillRect/>
          </a:stretch>
        </p:blipFill>
        <p:spPr bwMode="auto">
          <a:xfrm>
            <a:off x="10535920" y="4014710"/>
            <a:ext cx="1447696" cy="168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7357536" y="4520443"/>
            <a:ext cx="14413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1200" b="1" dirty="0" smtClean="0">
                <a:latin typeface="Arial" charset="0"/>
              </a:rPr>
              <a:t>Leclercq, 2020</a:t>
            </a:r>
            <a:endParaRPr lang="fr-FR" sz="1200" b="1" dirty="0">
              <a:latin typeface="Arial" charset="0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 flipV="1">
            <a:off x="2367280" y="760020"/>
            <a:ext cx="9148683" cy="321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24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1434</Words>
  <Application>Microsoft Office PowerPoint</Application>
  <PresentationFormat>Grand écran</PresentationFormat>
  <Paragraphs>239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d.leclercq@uliege.be</dc:creator>
  <cp:lastModifiedBy>d.leclercq@uliege.be</cp:lastModifiedBy>
  <cp:revision>50</cp:revision>
  <cp:lastPrinted>2020-05-19T15:32:32Z</cp:lastPrinted>
  <dcterms:created xsi:type="dcterms:W3CDTF">2020-05-07T20:06:58Z</dcterms:created>
  <dcterms:modified xsi:type="dcterms:W3CDTF">2020-05-26T15:02:44Z</dcterms:modified>
</cp:coreProperties>
</file>