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media/image20.jpg" ContentType="image/png"/>
  <Override PartName="/ppt/notesSlides/notesSlide5.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07" r:id="rId3"/>
    <p:sldId id="309" r:id="rId4"/>
    <p:sldId id="310" r:id="rId5"/>
    <p:sldId id="308" r:id="rId6"/>
    <p:sldId id="258" r:id="rId7"/>
    <p:sldId id="298" r:id="rId8"/>
    <p:sldId id="311" r:id="rId9"/>
    <p:sldId id="302" r:id="rId10"/>
    <p:sldId id="312" r:id="rId11"/>
    <p:sldId id="313" r:id="rId12"/>
    <p:sldId id="314" r:id="rId13"/>
    <p:sldId id="315" r:id="rId14"/>
    <p:sldId id="316" r:id="rId15"/>
    <p:sldId id="259" r:id="rId16"/>
    <p:sldId id="274" r:id="rId17"/>
    <p:sldId id="297" r:id="rId18"/>
    <p:sldId id="305" r:id="rId19"/>
    <p:sldId id="306" r:id="rId20"/>
    <p:sldId id="263" r:id="rId21"/>
    <p:sldId id="283" r:id="rId22"/>
    <p:sldId id="294" r:id="rId23"/>
    <p:sldId id="264" r:id="rId24"/>
    <p:sldId id="267" r:id="rId25"/>
    <p:sldId id="272" r:id="rId26"/>
    <p:sldId id="275" r:id="rId27"/>
    <p:sldId id="317" r:id="rId28"/>
    <p:sldId id="277" r:id="rId29"/>
    <p:sldId id="278" r:id="rId30"/>
    <p:sldId id="279" r:id="rId31"/>
    <p:sldId id="280" r:id="rId32"/>
    <p:sldId id="281" r:id="rId33"/>
    <p:sldId id="285" r:id="rId34"/>
    <p:sldId id="282" r:id="rId35"/>
    <p:sldId id="296" r:id="rId36"/>
    <p:sldId id="295" r:id="rId37"/>
    <p:sldId id="318" r:id="rId38"/>
    <p:sldId id="319" r:id="rId39"/>
    <p:sldId id="284" r:id="rId40"/>
    <p:sldId id="270" r:id="rId41"/>
    <p:sldId id="271" r:id="rId42"/>
    <p:sldId id="321" r:id="rId43"/>
    <p:sldId id="322" r:id="rId44"/>
    <p:sldId id="323" r:id="rId45"/>
    <p:sldId id="324" r:id="rId46"/>
    <p:sldId id="325" r:id="rId47"/>
    <p:sldId id="326" r:id="rId48"/>
    <p:sldId id="286" r:id="rId49"/>
    <p:sldId id="261" r:id="rId50"/>
    <p:sldId id="266" r:id="rId51"/>
    <p:sldId id="304" r:id="rId52"/>
    <p:sldId id="260" r:id="rId53"/>
    <p:sldId id="327" r:id="rId54"/>
    <p:sldId id="287" r:id="rId55"/>
    <p:sldId id="289" r:id="rId56"/>
    <p:sldId id="262" r:id="rId57"/>
    <p:sldId id="328" r:id="rId58"/>
    <p:sldId id="329" r:id="rId59"/>
    <p:sldId id="330" r:id="rId60"/>
    <p:sldId id="331" r:id="rId61"/>
    <p:sldId id="303" r:id="rId62"/>
    <p:sldId id="257" r:id="rId63"/>
    <p:sldId id="30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i" lastIdx="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48"/>
  </p:normalViewPr>
  <p:slideViewPr>
    <p:cSldViewPr>
      <p:cViewPr>
        <p:scale>
          <a:sx n="110" d="100"/>
          <a:sy n="110" d="100"/>
        </p:scale>
        <p:origin x="-1668" y="-126"/>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1T12:02:24.293" idx="1">
    <p:pos x="1991" y="2204"/>
    <p:text>qui non è chiaro.. flu syndrom? Flu symptoms?</p:text>
    <p:extLst>
      <p:ext uri="{C676402C-5697-4E1C-873F-D02D1690AC5C}">
        <p15:threadingInfo xmlns:p15="http://schemas.microsoft.com/office/powerpoint/2012/main" timeZoneBias="-60"/>
      </p:ext>
    </p:extLst>
  </p:cm>
  <p:cm authorId="1" dt="2020-05-01T12:09:44.614" idx="2">
    <p:pos x="2154" y="3757"/>
    <p:text>forse, with anyone coming from risk areas?</p:text>
    <p:extLst>
      <p:ext uri="{C676402C-5697-4E1C-873F-D02D1690AC5C}">
        <p15:threadingInfo xmlns:p15="http://schemas.microsoft.com/office/powerpoint/2012/main" timeZoneBias="-60"/>
      </p:ext>
    </p:extLst>
  </p:cm>
  <p:cm authorId="1" dt="2020-05-01T12:10:14.768" idx="3">
    <p:pos x="4971" y="2548"/>
    <p:text>io la metterei così</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01T12:33:45.958" idx="8">
    <p:pos x="5159" y="319"/>
    <p:text>https://www.gov.uk/government/publications/wuhan-novel-coronavirus-infection-prevention-and-control/covid-19-personal-protective-equipment-ppe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01T12:25:10.054" idx="6">
    <p:pos x="4990" y="3118"/>
    <p:text>forse spectacles è più tecnico per gli occhiali</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01T12:30:52.462" idx="7">
    <p:pos x="2723" y="1647"/>
    <p:text>P2 non P3?</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DD7A8-2778-43B2-BD4A-7FDC7E007C74}" type="datetimeFigureOut">
              <a:rPr lang="fr-FR" smtClean="0"/>
              <a:t>15/05/2020</a:t>
            </a:fld>
            <a:endParaRPr lang="fr-FR"/>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EFA2B-721E-4E6A-9FB2-E92BD0BD2C4E}" type="slidenum">
              <a:rPr lang="fr-FR" smtClean="0"/>
              <a:t>‹N›</a:t>
            </a:fld>
            <a:endParaRPr lang="fr-FR"/>
          </a:p>
        </p:txBody>
      </p:sp>
    </p:spTree>
    <p:extLst>
      <p:ext uri="{BB962C8B-B14F-4D97-AF65-F5344CB8AC3E}">
        <p14:creationId xmlns:p14="http://schemas.microsoft.com/office/powerpoint/2010/main" val="2854157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3</a:t>
            </a:fld>
            <a:endParaRPr lang="fr-FR"/>
          </a:p>
        </p:txBody>
      </p:sp>
    </p:spTree>
    <p:extLst>
      <p:ext uri="{BB962C8B-B14F-4D97-AF65-F5344CB8AC3E}">
        <p14:creationId xmlns:p14="http://schemas.microsoft.com/office/powerpoint/2010/main" val="717916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2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271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2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15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00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079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56</a:t>
            </a:fld>
            <a:endParaRPr lang="fr-FR"/>
          </a:p>
        </p:txBody>
      </p:sp>
    </p:spTree>
    <p:extLst>
      <p:ext uri="{BB962C8B-B14F-4D97-AF65-F5344CB8AC3E}">
        <p14:creationId xmlns:p14="http://schemas.microsoft.com/office/powerpoint/2010/main" val="108331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65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613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63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4</a:t>
            </a:fld>
            <a:endParaRPr lang="fr-FR"/>
          </a:p>
        </p:txBody>
      </p:sp>
    </p:spTree>
    <p:extLst>
      <p:ext uri="{BB962C8B-B14F-4D97-AF65-F5344CB8AC3E}">
        <p14:creationId xmlns:p14="http://schemas.microsoft.com/office/powerpoint/2010/main" val="144966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68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6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17</a:t>
            </a:fld>
            <a:endParaRPr lang="fr-FR"/>
          </a:p>
        </p:txBody>
      </p:sp>
    </p:spTree>
    <p:extLst>
      <p:ext uri="{BB962C8B-B14F-4D97-AF65-F5344CB8AC3E}">
        <p14:creationId xmlns:p14="http://schemas.microsoft.com/office/powerpoint/2010/main" val="104201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20</a:t>
            </a:fld>
            <a:endParaRPr lang="fr-FR"/>
          </a:p>
        </p:txBody>
      </p:sp>
    </p:spTree>
    <p:extLst>
      <p:ext uri="{BB962C8B-B14F-4D97-AF65-F5344CB8AC3E}">
        <p14:creationId xmlns:p14="http://schemas.microsoft.com/office/powerpoint/2010/main" val="236524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4169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B9EFA2B-721E-4E6A-9FB2-E92BD0BD2C4E}" type="slidenum">
              <a:rPr lang="fr-FR" smtClean="0"/>
              <a:t>36</a:t>
            </a:fld>
            <a:endParaRPr lang="fr-FR"/>
          </a:p>
        </p:txBody>
      </p:sp>
    </p:spTree>
    <p:extLst>
      <p:ext uri="{BB962C8B-B14F-4D97-AF65-F5344CB8AC3E}">
        <p14:creationId xmlns:p14="http://schemas.microsoft.com/office/powerpoint/2010/main" val="168331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80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090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01CFD852-2922-4914-BD0D-85880B8E53E1}" type="datetimeFigureOut">
              <a:rPr lang="en-GB" smtClean="0"/>
              <a:t>15/05/2020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43537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01CFD852-2922-4914-BD0D-85880B8E53E1}" type="datetimeFigureOut">
              <a:rPr lang="en-GB" smtClean="0"/>
              <a:t>15/05/2020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109183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01CFD852-2922-4914-BD0D-85880B8E53E1}" type="datetimeFigureOut">
              <a:rPr lang="en-GB" smtClean="0"/>
              <a:t>15/05/2020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2333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01CFD852-2922-4914-BD0D-85880B8E53E1}" type="datetimeFigureOut">
              <a:rPr lang="en-GB" smtClean="0"/>
              <a:t>15/05/2020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127483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1CFD852-2922-4914-BD0D-85880B8E53E1}" type="datetimeFigureOut">
              <a:rPr lang="en-GB" smtClean="0"/>
              <a:t>15/05/2020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153866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01CFD852-2922-4914-BD0D-85880B8E53E1}" type="datetimeFigureOut">
              <a:rPr lang="en-GB" smtClean="0"/>
              <a:t>15/05/2020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322730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01CFD852-2922-4914-BD0D-85880B8E53E1}" type="datetimeFigureOut">
              <a:rPr lang="en-GB" smtClean="0"/>
              <a:t>15/05/2020</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34196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01CFD852-2922-4914-BD0D-85880B8E53E1}" type="datetimeFigureOut">
              <a:rPr lang="en-GB" smtClean="0"/>
              <a:t>15/05/2020</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73855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CFD852-2922-4914-BD0D-85880B8E53E1}" type="datetimeFigureOut">
              <a:rPr lang="en-GB" smtClean="0"/>
              <a:t>15/05/2020</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276705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1CFD852-2922-4914-BD0D-85880B8E53E1}" type="datetimeFigureOut">
              <a:rPr lang="en-GB" smtClean="0"/>
              <a:t>15/05/2020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118296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1CFD852-2922-4914-BD0D-85880B8E53E1}" type="datetimeFigureOut">
              <a:rPr lang="en-GB" smtClean="0"/>
              <a:t>15/05/2020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08A34D-59DA-4794-8D8E-2AF36776CC11}" type="slidenum">
              <a:rPr lang="en-GB" smtClean="0"/>
              <a:t>‹N›</a:t>
            </a:fld>
            <a:endParaRPr lang="en-GB"/>
          </a:p>
        </p:txBody>
      </p:sp>
    </p:spTree>
    <p:extLst>
      <p:ext uri="{BB962C8B-B14F-4D97-AF65-F5344CB8AC3E}">
        <p14:creationId xmlns:p14="http://schemas.microsoft.com/office/powerpoint/2010/main" val="111502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FD852-2922-4914-BD0D-85880B8E53E1}" type="datetimeFigureOut">
              <a:rPr lang="en-GB" smtClean="0"/>
              <a:t>15/05/2020</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8A34D-59DA-4794-8D8E-2AF36776CC11}" type="slidenum">
              <a:rPr lang="en-GB" smtClean="0"/>
              <a:t>‹N›</a:t>
            </a:fld>
            <a:endParaRPr lang="en-GB"/>
          </a:p>
        </p:txBody>
      </p:sp>
    </p:spTree>
    <p:extLst>
      <p:ext uri="{BB962C8B-B14F-4D97-AF65-F5344CB8AC3E}">
        <p14:creationId xmlns:p14="http://schemas.microsoft.com/office/powerpoint/2010/main" val="149420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www.ecdc.europa.eu/sites/default/files/documents/COVID-19-guidance-wearing-and-removing-personal-protective-equipment-healthcare-settings-updated.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jpg"/><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epa.gov/pesticide-registration/list-n-disinfectants-use-against-sars-cov-2"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s://www.nytimes.com/2020/03/30/magazine/coronavirus-medical-ethic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How to </a:t>
            </a:r>
            <a:r>
              <a:rPr lang="it-IT" dirty="0" err="1"/>
              <a:t>manage</a:t>
            </a:r>
            <a:r>
              <a:rPr lang="it-IT" dirty="0"/>
              <a:t> the ENG/EMG</a:t>
            </a:r>
            <a:endParaRPr lang="en-GB" dirty="0"/>
          </a:p>
        </p:txBody>
      </p:sp>
      <p:sp>
        <p:nvSpPr>
          <p:cNvPr id="3" name="Sottotitolo 2"/>
          <p:cNvSpPr>
            <a:spLocks noGrp="1"/>
          </p:cNvSpPr>
          <p:nvPr>
            <p:ph type="subTitle" idx="1"/>
          </p:nvPr>
        </p:nvSpPr>
        <p:spPr/>
        <p:txBody>
          <a:bodyPr/>
          <a:lstStyle/>
          <a:p>
            <a:r>
              <a:rPr lang="it-IT" dirty="0">
                <a:solidFill>
                  <a:schemeClr val="tx1"/>
                </a:solidFill>
              </a:rPr>
              <a:t>The Covid-19 </a:t>
            </a:r>
          </a:p>
          <a:p>
            <a:r>
              <a:rPr lang="it-IT" dirty="0" err="1">
                <a:solidFill>
                  <a:schemeClr val="tx1"/>
                </a:solidFill>
              </a:rPr>
              <a:t>Changes</a:t>
            </a:r>
            <a:endParaRPr lang="en-GB" dirty="0">
              <a:solidFill>
                <a:schemeClr val="tx1"/>
              </a:solidFill>
            </a:endParaRPr>
          </a:p>
        </p:txBody>
      </p:sp>
      <p:cxnSp>
        <p:nvCxnSpPr>
          <p:cNvPr id="5" name="Connettore 1 4"/>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763688" y="5213540"/>
            <a:ext cx="5184576" cy="369332"/>
          </a:xfrm>
          <a:prstGeom prst="rect">
            <a:avLst/>
          </a:prstGeom>
          <a:noFill/>
        </p:spPr>
        <p:txBody>
          <a:bodyPr wrap="square" rtlCol="0">
            <a:spAutoFit/>
          </a:bodyPr>
          <a:lstStyle/>
          <a:p>
            <a:r>
              <a:rPr lang="it-IT" dirty="0" smtClean="0"/>
              <a:t>A </a:t>
            </a:r>
            <a:r>
              <a:rPr lang="it-IT" dirty="0" err="1" smtClean="0"/>
              <a:t>dialogue</a:t>
            </a:r>
            <a:r>
              <a:rPr lang="it-IT" dirty="0" smtClean="0"/>
              <a:t> </a:t>
            </a:r>
            <a:r>
              <a:rPr lang="it-IT" dirty="0" err="1" smtClean="0"/>
              <a:t>between</a:t>
            </a:r>
            <a:r>
              <a:rPr lang="it-IT" dirty="0" smtClean="0"/>
              <a:t> </a:t>
            </a:r>
            <a:r>
              <a:rPr lang="it-IT" dirty="0" err="1" smtClean="0"/>
              <a:t>Belgium</a:t>
            </a:r>
            <a:r>
              <a:rPr lang="it-IT" dirty="0" smtClean="0"/>
              <a:t>, </a:t>
            </a:r>
            <a:r>
              <a:rPr lang="it-IT" dirty="0" err="1" smtClean="0"/>
              <a:t>Brasil</a:t>
            </a:r>
            <a:r>
              <a:rPr lang="it-IT" dirty="0" smtClean="0"/>
              <a:t>, </a:t>
            </a:r>
            <a:r>
              <a:rPr lang="it-IT" dirty="0" err="1" smtClean="0"/>
              <a:t>Italy</a:t>
            </a:r>
            <a:r>
              <a:rPr lang="it-IT" dirty="0" smtClean="0"/>
              <a:t> and </a:t>
            </a:r>
            <a:r>
              <a:rPr lang="it-IT" dirty="0" err="1" smtClean="0"/>
              <a:t>You</a:t>
            </a:r>
            <a:r>
              <a:rPr lang="it-IT" dirty="0" smtClean="0"/>
              <a:t>  </a:t>
            </a:r>
            <a:endParaRPr lang="en-GB" dirty="0"/>
          </a:p>
        </p:txBody>
      </p:sp>
    </p:spTree>
    <p:extLst>
      <p:ext uri="{BB962C8B-B14F-4D97-AF65-F5344CB8AC3E}">
        <p14:creationId xmlns:p14="http://schemas.microsoft.com/office/powerpoint/2010/main" val="501529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pt-BR" dirty="0" smtClean="0"/>
              <a:t>PATIENTS </a:t>
            </a:r>
            <a:r>
              <a:rPr lang="pt-BR" dirty="0" err="1" smtClean="0"/>
              <a:t>X</a:t>
            </a:r>
            <a:r>
              <a:rPr lang="pt-BR" dirty="0" smtClean="0"/>
              <a:t> DEADS</a:t>
            </a:r>
            <a:endParaRPr lang="pt-BR" dirty="0"/>
          </a:p>
        </p:txBody>
      </p:sp>
      <p:pic>
        <p:nvPicPr>
          <p:cNvPr id="9" name="Espaço Reservado para Conteúdo 8"/>
          <p:cNvPicPr>
            <a:picLocks noGrp="1" noChangeAspect="1"/>
          </p:cNvPicPr>
          <p:nvPr>
            <p:ph sz="half" idx="1"/>
          </p:nvPr>
        </p:nvPicPr>
        <p:blipFill rotWithShape="1">
          <a:blip r:embed="rId2"/>
          <a:srcRect b="8829"/>
          <a:stretch/>
        </p:blipFill>
        <p:spPr>
          <a:xfrm>
            <a:off x="92018" y="1679520"/>
            <a:ext cx="4403782" cy="4341767"/>
          </a:xfrm>
          <a:prstGeom prst="rect">
            <a:avLst/>
          </a:prstGeom>
        </p:spPr>
      </p:pic>
      <p:pic>
        <p:nvPicPr>
          <p:cNvPr id="10" name="Espaço Reservado para Conteúdo 9"/>
          <p:cNvPicPr>
            <a:picLocks noGrp="1" noChangeAspect="1"/>
          </p:cNvPicPr>
          <p:nvPr>
            <p:ph sz="half" idx="2"/>
          </p:nvPr>
        </p:nvPicPr>
        <p:blipFill rotWithShape="1">
          <a:blip r:embed="rId3"/>
          <a:srcRect b="7463"/>
          <a:stretch/>
        </p:blipFill>
        <p:spPr>
          <a:xfrm>
            <a:off x="4499992" y="1700808"/>
            <a:ext cx="4464496" cy="4324104"/>
          </a:xfrm>
          <a:prstGeom prst="rect">
            <a:avLst/>
          </a:prstGeom>
        </p:spPr>
      </p:pic>
      <p:sp>
        <p:nvSpPr>
          <p:cNvPr id="11" name="CaixaDeTexto 10"/>
          <p:cNvSpPr txBox="1"/>
          <p:nvPr/>
        </p:nvSpPr>
        <p:spPr>
          <a:xfrm>
            <a:off x="7164288" y="1232972"/>
            <a:ext cx="1674626" cy="369332"/>
          </a:xfrm>
          <a:prstGeom prst="rect">
            <a:avLst/>
          </a:prstGeom>
          <a:noFill/>
        </p:spPr>
        <p:txBody>
          <a:bodyPr wrap="none" rtlCol="0">
            <a:spAutoFit/>
          </a:bodyPr>
          <a:lstStyle/>
          <a:p>
            <a:r>
              <a:rPr lang="pt-BR" dirty="0" smtClean="0"/>
              <a:t>MAY 14YH 2020</a:t>
            </a:r>
            <a:endParaRPr lang="pt-BR" dirty="0"/>
          </a:p>
        </p:txBody>
      </p:sp>
      <p:pic>
        <p:nvPicPr>
          <p:cNvPr id="13" name="Imagem 12"/>
          <p:cNvPicPr>
            <a:picLocks noChangeAspect="1"/>
          </p:cNvPicPr>
          <p:nvPr/>
        </p:nvPicPr>
        <p:blipFill>
          <a:blip r:embed="rId4"/>
          <a:stretch>
            <a:fillRect/>
          </a:stretch>
        </p:blipFill>
        <p:spPr>
          <a:xfrm>
            <a:off x="1500336" y="6237312"/>
            <a:ext cx="6096000" cy="558800"/>
          </a:xfrm>
          <a:prstGeom prst="rect">
            <a:avLst/>
          </a:prstGeom>
        </p:spPr>
      </p:pic>
      <p:sp>
        <p:nvSpPr>
          <p:cNvPr id="2" name="Rettangolo 1"/>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683241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sz="half" idx="1"/>
          </p:nvPr>
        </p:nvPicPr>
        <p:blipFill>
          <a:blip r:embed="rId2"/>
          <a:stretch>
            <a:fillRect/>
          </a:stretch>
        </p:blipFill>
        <p:spPr>
          <a:xfrm>
            <a:off x="1045903" y="1600201"/>
            <a:ext cx="3387859" cy="3917032"/>
          </a:xfrm>
          <a:prstGeom prst="rect">
            <a:avLst/>
          </a:prstGeom>
        </p:spPr>
      </p:pic>
      <p:pic>
        <p:nvPicPr>
          <p:cNvPr id="9" name="Espaço Reservado para Conteúdo 8"/>
          <p:cNvPicPr>
            <a:picLocks noGrp="1" noChangeAspect="1"/>
          </p:cNvPicPr>
          <p:nvPr>
            <p:ph sz="half" idx="2"/>
          </p:nvPr>
        </p:nvPicPr>
        <p:blipFill>
          <a:blip r:embed="rId3"/>
          <a:stretch>
            <a:fillRect/>
          </a:stretch>
        </p:blipFill>
        <p:spPr>
          <a:xfrm>
            <a:off x="4549753" y="1628800"/>
            <a:ext cx="3684429" cy="3888432"/>
          </a:xfrm>
          <a:prstGeom prst="rect">
            <a:avLst/>
          </a:prstGeom>
        </p:spPr>
      </p:pic>
      <p:pic>
        <p:nvPicPr>
          <p:cNvPr id="7" name="Imagem 6"/>
          <p:cNvPicPr>
            <a:picLocks noChangeAspect="1"/>
          </p:cNvPicPr>
          <p:nvPr/>
        </p:nvPicPr>
        <p:blipFill>
          <a:blip r:embed="rId4"/>
          <a:stretch>
            <a:fillRect/>
          </a:stretch>
        </p:blipFill>
        <p:spPr>
          <a:xfrm>
            <a:off x="1502908" y="5589240"/>
            <a:ext cx="6096000" cy="558800"/>
          </a:xfrm>
          <a:prstGeom prst="rect">
            <a:avLst/>
          </a:prstGeom>
        </p:spPr>
      </p:pic>
      <p:sp>
        <p:nvSpPr>
          <p:cNvPr id="8" name="CaixaDeTexto 7"/>
          <p:cNvSpPr txBox="1"/>
          <p:nvPr/>
        </p:nvSpPr>
        <p:spPr>
          <a:xfrm>
            <a:off x="7092280" y="1193222"/>
            <a:ext cx="1674626" cy="369332"/>
          </a:xfrm>
          <a:prstGeom prst="rect">
            <a:avLst/>
          </a:prstGeom>
          <a:noFill/>
        </p:spPr>
        <p:txBody>
          <a:bodyPr wrap="none" rtlCol="0">
            <a:spAutoFit/>
          </a:bodyPr>
          <a:lstStyle/>
          <a:p>
            <a:r>
              <a:rPr lang="pt-BR" dirty="0" smtClean="0"/>
              <a:t>MAY 14YH 2020</a:t>
            </a:r>
            <a:endParaRPr lang="pt-BR" dirty="0"/>
          </a:p>
        </p:txBody>
      </p:sp>
      <p:sp>
        <p:nvSpPr>
          <p:cNvPr id="10" name="Título 5"/>
          <p:cNvSpPr>
            <a:spLocks noGrp="1"/>
          </p:cNvSpPr>
          <p:nvPr>
            <p:ph type="title"/>
          </p:nvPr>
        </p:nvSpPr>
        <p:spPr>
          <a:xfrm>
            <a:off x="457200" y="274638"/>
            <a:ext cx="8229600" cy="1143000"/>
          </a:xfrm>
        </p:spPr>
        <p:txBody>
          <a:bodyPr/>
          <a:lstStyle/>
          <a:p>
            <a:r>
              <a:rPr lang="pt-BR" dirty="0" smtClean="0"/>
              <a:t>PATIENTS </a:t>
            </a:r>
            <a:r>
              <a:rPr lang="pt-BR" dirty="0" err="1" smtClean="0"/>
              <a:t>X</a:t>
            </a:r>
            <a:r>
              <a:rPr lang="pt-BR" dirty="0" smtClean="0"/>
              <a:t> DEADS</a:t>
            </a:r>
            <a:endParaRPr lang="pt-BR" dirty="0"/>
          </a:p>
        </p:txBody>
      </p:sp>
      <p:sp>
        <p:nvSpPr>
          <p:cNvPr id="11" name="Rettangolo 10"/>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450747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sz="half" idx="1"/>
          </p:nvPr>
        </p:nvPicPr>
        <p:blipFill>
          <a:blip r:embed="rId2"/>
          <a:stretch>
            <a:fillRect/>
          </a:stretch>
        </p:blipFill>
        <p:spPr>
          <a:xfrm>
            <a:off x="899592" y="1556318"/>
            <a:ext cx="3309750" cy="3843211"/>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a:off x="4576086" y="1562554"/>
            <a:ext cx="3650740" cy="3843211"/>
          </a:xfrm>
          <a:prstGeom prst="rect">
            <a:avLst/>
          </a:prstGeom>
        </p:spPr>
      </p:pic>
      <p:sp>
        <p:nvSpPr>
          <p:cNvPr id="7" name="CaixaDeTexto 6"/>
          <p:cNvSpPr txBox="1"/>
          <p:nvPr/>
        </p:nvSpPr>
        <p:spPr>
          <a:xfrm>
            <a:off x="7092280" y="1193222"/>
            <a:ext cx="1674626" cy="369332"/>
          </a:xfrm>
          <a:prstGeom prst="rect">
            <a:avLst/>
          </a:prstGeom>
          <a:noFill/>
        </p:spPr>
        <p:txBody>
          <a:bodyPr wrap="none" rtlCol="0">
            <a:spAutoFit/>
          </a:bodyPr>
          <a:lstStyle/>
          <a:p>
            <a:r>
              <a:rPr lang="pt-BR" dirty="0" smtClean="0"/>
              <a:t>MAY 14YH 2020</a:t>
            </a:r>
            <a:endParaRPr lang="pt-BR" dirty="0"/>
          </a:p>
        </p:txBody>
      </p:sp>
      <p:sp>
        <p:nvSpPr>
          <p:cNvPr id="8" name="Título 5"/>
          <p:cNvSpPr>
            <a:spLocks noGrp="1"/>
          </p:cNvSpPr>
          <p:nvPr>
            <p:ph type="title"/>
          </p:nvPr>
        </p:nvSpPr>
        <p:spPr>
          <a:xfrm>
            <a:off x="457200" y="274638"/>
            <a:ext cx="8229600" cy="1143000"/>
          </a:xfrm>
        </p:spPr>
        <p:txBody>
          <a:bodyPr/>
          <a:lstStyle/>
          <a:p>
            <a:r>
              <a:rPr lang="pt-BR" dirty="0" smtClean="0"/>
              <a:t>PATIENTS </a:t>
            </a:r>
            <a:r>
              <a:rPr lang="pt-BR" dirty="0" err="1" smtClean="0"/>
              <a:t>X</a:t>
            </a:r>
            <a:r>
              <a:rPr lang="pt-BR" dirty="0" smtClean="0"/>
              <a:t> DEADS</a:t>
            </a:r>
            <a:endParaRPr lang="pt-BR" dirty="0"/>
          </a:p>
        </p:txBody>
      </p:sp>
      <p:pic>
        <p:nvPicPr>
          <p:cNvPr id="9" name="Imagem 8"/>
          <p:cNvPicPr>
            <a:picLocks noChangeAspect="1"/>
          </p:cNvPicPr>
          <p:nvPr/>
        </p:nvPicPr>
        <p:blipFill>
          <a:blip r:embed="rId4"/>
          <a:stretch>
            <a:fillRect/>
          </a:stretch>
        </p:blipFill>
        <p:spPr>
          <a:xfrm>
            <a:off x="1987884" y="5601210"/>
            <a:ext cx="5176404" cy="474504"/>
          </a:xfrm>
          <a:prstGeom prst="rect">
            <a:avLst/>
          </a:prstGeom>
        </p:spPr>
      </p:pic>
      <p:sp>
        <p:nvSpPr>
          <p:cNvPr id="10" name="Rettangolo 9"/>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354015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 name="Título 2"/>
          <p:cNvSpPr>
            <a:spLocks noGrp="1"/>
          </p:cNvSpPr>
          <p:nvPr>
            <p:ph type="title"/>
          </p:nvPr>
        </p:nvSpPr>
        <p:spPr/>
        <p:txBody>
          <a:bodyPr/>
          <a:lstStyle/>
          <a:p>
            <a:r>
              <a:rPr lang="pt-BR" dirty="0" smtClean="0"/>
              <a:t>BRAZIL (</a:t>
            </a:r>
            <a:r>
              <a:rPr lang="pt-BR" dirty="0" err="1" smtClean="0"/>
              <a:t>better</a:t>
            </a:r>
            <a:r>
              <a:rPr lang="pt-BR" dirty="0" smtClean="0"/>
              <a:t> </a:t>
            </a:r>
            <a:r>
              <a:rPr lang="pt-BR" dirty="0" err="1" smtClean="0"/>
              <a:t>BraSil</a:t>
            </a:r>
            <a:r>
              <a:rPr lang="pt-BR" dirty="0" smtClean="0"/>
              <a:t>)</a:t>
            </a:r>
            <a:endParaRPr lang="pt-BR" dirty="0"/>
          </a:p>
        </p:txBody>
      </p:sp>
      <p:pic>
        <p:nvPicPr>
          <p:cNvPr id="358" name="Google Shape;358;p39"/>
          <p:cNvPicPr preferRelativeResize="0">
            <a:picLocks noGrp="1"/>
          </p:cNvPicPr>
          <p:nvPr>
            <p:ph sz="half" idx="1"/>
          </p:nvPr>
        </p:nvPicPr>
        <p:blipFill rotWithShape="1">
          <a:blip r:embed="rId3">
            <a:alphaModFix/>
          </a:blip>
          <a:stretch/>
        </p:blipFill>
        <p:spPr>
          <a:xfrm>
            <a:off x="899592" y="1788811"/>
            <a:ext cx="3596208" cy="3944446"/>
          </a:xfrm>
          <a:prstGeom prst="rect">
            <a:avLst/>
          </a:prstGeom>
          <a:noFill/>
          <a:ln>
            <a:noFill/>
          </a:ln>
        </p:spPr>
      </p:pic>
      <p:pic>
        <p:nvPicPr>
          <p:cNvPr id="359" name="Google Shape;359;p39"/>
          <p:cNvPicPr preferRelativeResize="0">
            <a:picLocks noGrp="1"/>
          </p:cNvPicPr>
          <p:nvPr>
            <p:ph sz="half" idx="2"/>
          </p:nvPr>
        </p:nvPicPr>
        <p:blipFill rotWithShape="1">
          <a:blip r:embed="rId4">
            <a:alphaModFix/>
          </a:blip>
          <a:stretch/>
        </p:blipFill>
        <p:spPr>
          <a:xfrm>
            <a:off x="4648200" y="1859150"/>
            <a:ext cx="3812232" cy="3874106"/>
          </a:xfrm>
          <a:prstGeom prst="rect">
            <a:avLst/>
          </a:prstGeom>
          <a:noFill/>
          <a:ln>
            <a:noFill/>
          </a:ln>
        </p:spPr>
      </p:pic>
      <p:sp>
        <p:nvSpPr>
          <p:cNvPr id="5" name="Rettangolo 4"/>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4142978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sz="half" idx="1"/>
          </p:nvPr>
        </p:nvPicPr>
        <p:blipFill>
          <a:blip r:embed="rId2"/>
          <a:stretch>
            <a:fillRect/>
          </a:stretch>
        </p:blipFill>
        <p:spPr>
          <a:xfrm>
            <a:off x="285591" y="2060848"/>
            <a:ext cx="4289100" cy="3528392"/>
          </a:xfrm>
          <a:prstGeom prst="rect">
            <a:avLst/>
          </a:prstGeom>
        </p:spPr>
      </p:pic>
      <p:pic>
        <p:nvPicPr>
          <p:cNvPr id="7" name="Espaço Reservado para Conteúdo 6"/>
          <p:cNvPicPr>
            <a:picLocks noGrp="1" noChangeAspect="1"/>
          </p:cNvPicPr>
          <p:nvPr>
            <p:ph sz="half" idx="2"/>
          </p:nvPr>
        </p:nvPicPr>
        <p:blipFill>
          <a:blip r:embed="rId3"/>
          <a:stretch>
            <a:fillRect/>
          </a:stretch>
        </p:blipFill>
        <p:spPr>
          <a:xfrm>
            <a:off x="4644008" y="1611968"/>
            <a:ext cx="3826768" cy="4288568"/>
          </a:xfrm>
          <a:prstGeom prst="rect">
            <a:avLst/>
          </a:prstGeom>
        </p:spPr>
      </p:pic>
      <p:sp>
        <p:nvSpPr>
          <p:cNvPr id="5" name="CaixaDeTexto 4"/>
          <p:cNvSpPr txBox="1"/>
          <p:nvPr/>
        </p:nvSpPr>
        <p:spPr>
          <a:xfrm>
            <a:off x="7092280" y="1193222"/>
            <a:ext cx="1674626" cy="369332"/>
          </a:xfrm>
          <a:prstGeom prst="rect">
            <a:avLst/>
          </a:prstGeom>
          <a:noFill/>
        </p:spPr>
        <p:txBody>
          <a:bodyPr wrap="none" rtlCol="0">
            <a:spAutoFit/>
          </a:bodyPr>
          <a:lstStyle/>
          <a:p>
            <a:r>
              <a:rPr lang="pt-BR" dirty="0" smtClean="0"/>
              <a:t>MAY 14YH 2020</a:t>
            </a:r>
            <a:endParaRPr lang="pt-BR" dirty="0"/>
          </a:p>
        </p:txBody>
      </p:sp>
      <p:sp>
        <p:nvSpPr>
          <p:cNvPr id="6" name="Título 5"/>
          <p:cNvSpPr>
            <a:spLocks noGrp="1"/>
          </p:cNvSpPr>
          <p:nvPr>
            <p:ph type="title"/>
          </p:nvPr>
        </p:nvSpPr>
        <p:spPr>
          <a:xfrm>
            <a:off x="457200" y="274638"/>
            <a:ext cx="8229600" cy="1143000"/>
          </a:xfrm>
        </p:spPr>
        <p:txBody>
          <a:bodyPr/>
          <a:lstStyle/>
          <a:p>
            <a:r>
              <a:rPr lang="pt-BR" dirty="0" smtClean="0"/>
              <a:t>PATIENTS </a:t>
            </a:r>
            <a:r>
              <a:rPr lang="pt-BR" dirty="0" err="1" smtClean="0"/>
              <a:t>X</a:t>
            </a:r>
            <a:r>
              <a:rPr lang="pt-BR" dirty="0" smtClean="0"/>
              <a:t> DEADS</a:t>
            </a:r>
            <a:endParaRPr lang="pt-BR" dirty="0"/>
          </a:p>
        </p:txBody>
      </p:sp>
      <p:pic>
        <p:nvPicPr>
          <p:cNvPr id="8" name="Imagem 7"/>
          <p:cNvPicPr>
            <a:picLocks noChangeAspect="1"/>
          </p:cNvPicPr>
          <p:nvPr/>
        </p:nvPicPr>
        <p:blipFill>
          <a:blip r:embed="rId4"/>
          <a:stretch>
            <a:fillRect/>
          </a:stretch>
        </p:blipFill>
        <p:spPr>
          <a:xfrm>
            <a:off x="1403648" y="5957912"/>
            <a:ext cx="6096000" cy="558800"/>
          </a:xfrm>
          <a:prstGeom prst="rect">
            <a:avLst/>
          </a:prstGeom>
        </p:spPr>
      </p:pic>
      <p:cxnSp>
        <p:nvCxnSpPr>
          <p:cNvPr id="11" name="Conector de Seta Reta 10"/>
          <p:cNvCxnSpPr/>
          <p:nvPr/>
        </p:nvCxnSpPr>
        <p:spPr>
          <a:xfrm flipH="1" flipV="1">
            <a:off x="2195736" y="4797152"/>
            <a:ext cx="720080"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5"/>
          <a:stretch>
            <a:fillRect/>
          </a:stretch>
        </p:blipFill>
        <p:spPr>
          <a:xfrm>
            <a:off x="681669" y="1611968"/>
            <a:ext cx="3314267" cy="448880"/>
          </a:xfrm>
          <a:prstGeom prst="rect">
            <a:avLst/>
          </a:prstGeom>
        </p:spPr>
      </p:pic>
      <p:sp>
        <p:nvSpPr>
          <p:cNvPr id="10" name="Rettangolo 9"/>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3003616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Patient</a:t>
            </a:r>
            <a:r>
              <a:rPr lang="it-IT" dirty="0"/>
              <a:t> screening</a:t>
            </a:r>
            <a:endParaRPr lang="en-GB" dirty="0"/>
          </a:p>
        </p:txBody>
      </p:sp>
      <p:sp>
        <p:nvSpPr>
          <p:cNvPr id="3" name="CasellaDiTesto 2"/>
          <p:cNvSpPr txBox="1"/>
          <p:nvPr/>
        </p:nvSpPr>
        <p:spPr>
          <a:xfrm>
            <a:off x="755576" y="1916832"/>
            <a:ext cx="7992888" cy="3139321"/>
          </a:xfrm>
          <a:prstGeom prst="rect">
            <a:avLst/>
          </a:prstGeom>
          <a:noFill/>
        </p:spPr>
        <p:txBody>
          <a:bodyPr wrap="square" rtlCol="0">
            <a:spAutoFit/>
          </a:bodyPr>
          <a:lstStyle/>
          <a:p>
            <a:r>
              <a:rPr lang="en-US" b="1" dirty="0"/>
              <a:t>Inpatients</a:t>
            </a:r>
            <a:r>
              <a:rPr lang="en-US" dirty="0" smtClean="0"/>
              <a:t>: to examine who is </a:t>
            </a:r>
            <a:r>
              <a:rPr lang="en-US" dirty="0" err="1" smtClean="0"/>
              <a:t>hospitalised</a:t>
            </a:r>
            <a:r>
              <a:rPr lang="en-US" dirty="0" smtClean="0"/>
              <a:t> in </a:t>
            </a:r>
            <a:r>
              <a:rPr lang="en-US" b="1" dirty="0" smtClean="0"/>
              <a:t>COVID-19 </a:t>
            </a:r>
            <a:r>
              <a:rPr lang="en-US" b="1" dirty="0"/>
              <a:t>+</a:t>
            </a:r>
            <a:r>
              <a:rPr lang="en-US" dirty="0"/>
              <a:t>  and non COVID-19 </a:t>
            </a:r>
            <a:r>
              <a:rPr lang="en-US" u="sng" dirty="0"/>
              <a:t>use the protections according to the guidelines given by the institutions or hospitals.</a:t>
            </a:r>
          </a:p>
          <a:p>
            <a:endParaRPr lang="en-US" dirty="0"/>
          </a:p>
          <a:p>
            <a:endParaRPr lang="en-US" dirty="0"/>
          </a:p>
          <a:p>
            <a:r>
              <a:rPr lang="en-US" b="1" dirty="0"/>
              <a:t>Outpatients</a:t>
            </a:r>
            <a:r>
              <a:rPr lang="en-US" dirty="0"/>
              <a:t> : phone pre-screening through secretarial staff at least 24 hours before or electronic form to be filled in.</a:t>
            </a:r>
          </a:p>
          <a:p>
            <a:endParaRPr lang="en-US" dirty="0"/>
          </a:p>
          <a:p>
            <a:r>
              <a:rPr lang="en-US" dirty="0"/>
              <a:t>On the day of exam a questionnaire is handed out to the patient and any accompanying person</a:t>
            </a:r>
          </a:p>
          <a:p>
            <a:endParaRPr lang="en-US" b="1" dirty="0"/>
          </a:p>
          <a:p>
            <a:endParaRPr lang="it-IT"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402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11560" y="404664"/>
            <a:ext cx="8064896" cy="4893647"/>
          </a:xfrm>
          <a:prstGeom prst="rect">
            <a:avLst/>
          </a:prstGeom>
        </p:spPr>
        <p:txBody>
          <a:bodyPr wrap="square">
            <a:spAutoFit/>
          </a:bodyPr>
          <a:lstStyle/>
          <a:p>
            <a:r>
              <a:rPr lang="en-US" dirty="0"/>
              <a:t>                    </a:t>
            </a:r>
            <a:r>
              <a:rPr lang="en-US" sz="2400" dirty="0" smtClean="0"/>
              <a:t>TELEPHONE or TRIAGE STATE OF HEALTH DIAGRAM</a:t>
            </a:r>
            <a:endParaRPr lang="en-US" sz="2400" dirty="0"/>
          </a:p>
          <a:p>
            <a:endParaRPr lang="en-US" dirty="0"/>
          </a:p>
          <a:p>
            <a:endParaRPr lang="en-US" dirty="0"/>
          </a:p>
          <a:p>
            <a:r>
              <a:rPr lang="en-US" dirty="0" smtClean="0"/>
              <a:t>Have </a:t>
            </a:r>
            <a:r>
              <a:rPr lang="en-US" dirty="0"/>
              <a:t>you had COVID 19? </a:t>
            </a:r>
            <a:r>
              <a:rPr lang="en-US" dirty="0" smtClean="0"/>
              <a:t> YES</a:t>
            </a:r>
            <a:r>
              <a:rPr lang="en-GB" dirty="0"/>
              <a:t> ⬜</a:t>
            </a:r>
            <a:r>
              <a:rPr lang="en-US" dirty="0" smtClean="0"/>
              <a:t>    NO</a:t>
            </a:r>
            <a:r>
              <a:rPr lang="en-GB" dirty="0"/>
              <a:t> ⬜</a:t>
            </a:r>
            <a:endParaRPr lang="en-US" dirty="0"/>
          </a:p>
          <a:p>
            <a:endParaRPr lang="en-US" dirty="0"/>
          </a:p>
          <a:p>
            <a:r>
              <a:rPr lang="en-US" dirty="0" smtClean="0"/>
              <a:t>If </a:t>
            </a:r>
            <a:r>
              <a:rPr lang="en-US" dirty="0"/>
              <a:t>the answer is YES, is it cured (negative buffer?) </a:t>
            </a:r>
            <a:r>
              <a:rPr lang="en-US" dirty="0" smtClean="0"/>
              <a:t>  YES</a:t>
            </a:r>
            <a:r>
              <a:rPr lang="en-GB" dirty="0"/>
              <a:t> ⬜</a:t>
            </a:r>
            <a:r>
              <a:rPr lang="en-US" dirty="0" smtClean="0"/>
              <a:t>    NO</a:t>
            </a:r>
            <a:r>
              <a:rPr lang="en-GB" dirty="0"/>
              <a:t> ⬜</a:t>
            </a:r>
            <a:endParaRPr lang="en-US" dirty="0"/>
          </a:p>
          <a:p>
            <a:endParaRPr lang="en-US" dirty="0"/>
          </a:p>
          <a:p>
            <a:r>
              <a:rPr lang="en-US" dirty="0" smtClean="0"/>
              <a:t>Are </a:t>
            </a:r>
            <a:r>
              <a:rPr lang="en-US" dirty="0"/>
              <a:t>you in quarantine? </a:t>
            </a:r>
            <a:r>
              <a:rPr lang="en-US" dirty="0" smtClean="0"/>
              <a:t>YES </a:t>
            </a:r>
            <a:r>
              <a:rPr lang="en-GB" dirty="0"/>
              <a:t>⬜</a:t>
            </a:r>
            <a:r>
              <a:rPr lang="en-US" dirty="0" smtClean="0"/>
              <a:t>     NO</a:t>
            </a:r>
            <a:r>
              <a:rPr lang="en-GB" dirty="0"/>
              <a:t> ⬜</a:t>
            </a:r>
            <a:endParaRPr lang="en-US" dirty="0" smtClean="0"/>
          </a:p>
          <a:p>
            <a:endParaRPr lang="en-US" dirty="0"/>
          </a:p>
          <a:p>
            <a:r>
              <a:rPr lang="en-GB" b="1" dirty="0"/>
              <a:t>MAJOR </a:t>
            </a:r>
            <a:r>
              <a:rPr lang="en-GB" b="1" dirty="0" smtClean="0"/>
              <a:t>SYMPTOMS</a:t>
            </a:r>
            <a:r>
              <a:rPr lang="en-US" b="1" dirty="0" smtClean="0"/>
              <a:t> </a:t>
            </a:r>
            <a:r>
              <a:rPr lang="en-US" dirty="0" smtClean="0"/>
              <a:t>at present or in the past 14 days </a:t>
            </a:r>
            <a:endParaRPr lang="en-GB" dirty="0"/>
          </a:p>
          <a:p>
            <a:r>
              <a:rPr lang="en-GB" dirty="0" smtClean="0"/>
              <a:t>Fever</a:t>
            </a:r>
            <a:r>
              <a:rPr lang="en-GB" dirty="0"/>
              <a:t>&gt; 37.5 ° YES ⬜ NO ⬜</a:t>
            </a:r>
          </a:p>
          <a:p>
            <a:r>
              <a:rPr lang="en-GB" dirty="0" smtClean="0"/>
              <a:t>Cough </a:t>
            </a:r>
            <a:r>
              <a:rPr lang="en-GB" dirty="0"/>
              <a:t>YES ⬜ NO ⬜</a:t>
            </a:r>
            <a:endParaRPr lang="en-US" dirty="0" smtClean="0"/>
          </a:p>
          <a:p>
            <a:r>
              <a:rPr lang="en-US" dirty="0"/>
              <a:t>B</a:t>
            </a:r>
            <a:r>
              <a:rPr lang="en-US" dirty="0" smtClean="0"/>
              <a:t>reathing difficulties </a:t>
            </a:r>
            <a:r>
              <a:rPr lang="en-GB" dirty="0"/>
              <a:t>YES ⬜ NO </a:t>
            </a:r>
            <a:r>
              <a:rPr lang="en-GB" dirty="0" smtClean="0"/>
              <a:t>⬜</a:t>
            </a:r>
          </a:p>
          <a:p>
            <a:r>
              <a:rPr lang="en-US" b="1" dirty="0" err="1" smtClean="0"/>
              <a:t>Ageusia</a:t>
            </a:r>
            <a:r>
              <a:rPr lang="en-US" b="1" dirty="0"/>
              <a:t>, </a:t>
            </a:r>
            <a:r>
              <a:rPr lang="en-US" b="1" dirty="0" smtClean="0"/>
              <a:t>anosmia </a:t>
            </a:r>
            <a:r>
              <a:rPr lang="en-GB" dirty="0"/>
              <a:t>YES ⬜ NO ⬜</a:t>
            </a:r>
            <a:endParaRPr lang="en-US" dirty="0"/>
          </a:p>
          <a:p>
            <a:r>
              <a:rPr lang="en-US" dirty="0" smtClean="0"/>
              <a:t>Conjunctivitis </a:t>
            </a:r>
            <a:r>
              <a:rPr lang="en-GB" dirty="0"/>
              <a:t>YES ⬜ NO ⬜</a:t>
            </a:r>
            <a:endParaRPr lang="en-US" dirty="0"/>
          </a:p>
          <a:p>
            <a:r>
              <a:rPr lang="en-US" dirty="0"/>
              <a:t>D</a:t>
            </a:r>
            <a:r>
              <a:rPr lang="en-US" dirty="0" smtClean="0"/>
              <a:t>iarrhea</a:t>
            </a:r>
            <a:r>
              <a:rPr lang="en-US" dirty="0"/>
              <a:t>? </a:t>
            </a:r>
            <a:r>
              <a:rPr lang="en-GB" dirty="0"/>
              <a:t>YES ⬜ NO ⬜</a:t>
            </a:r>
            <a:endParaRPr lang="en-US" dirty="0"/>
          </a:p>
          <a:p>
            <a:endParaRPr lang="en-US"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188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Epidemiological</a:t>
            </a:r>
            <a:r>
              <a:rPr lang="it-IT" dirty="0" smtClean="0"/>
              <a:t> screening</a:t>
            </a:r>
            <a:endParaRPr lang="en-GB" dirty="0"/>
          </a:p>
        </p:txBody>
      </p:sp>
      <p:sp>
        <p:nvSpPr>
          <p:cNvPr id="3" name="Rettangolo 2"/>
          <p:cNvSpPr/>
          <p:nvPr/>
        </p:nvSpPr>
        <p:spPr>
          <a:xfrm>
            <a:off x="395536" y="1700808"/>
            <a:ext cx="8568952" cy="3693319"/>
          </a:xfrm>
          <a:prstGeom prst="rect">
            <a:avLst/>
          </a:prstGeom>
        </p:spPr>
        <p:txBody>
          <a:bodyPr wrap="square">
            <a:spAutoFit/>
          </a:bodyPr>
          <a:lstStyle/>
          <a:p>
            <a:pPr marL="285750" indent="-285750">
              <a:buFont typeface="Wingdings" panose="05000000000000000000" pitchFamily="2" charset="2"/>
              <a:buChar char="§"/>
            </a:pPr>
            <a:r>
              <a:rPr lang="en-GB" b="1" dirty="0"/>
              <a:t>EXPOSURE</a:t>
            </a:r>
            <a:r>
              <a:rPr lang="en-GB" dirty="0"/>
              <a:t> TO VERIFIED CASES COVID 19 (</a:t>
            </a:r>
            <a:r>
              <a:rPr lang="en-GB" b="1" dirty="0"/>
              <a:t>positive </a:t>
            </a:r>
            <a:r>
              <a:rPr lang="en-GB" b="1" dirty="0" smtClean="0"/>
              <a:t>swab test</a:t>
            </a:r>
            <a:r>
              <a:rPr lang="en-GB" dirty="0" smtClean="0"/>
              <a:t>) </a:t>
            </a:r>
            <a:r>
              <a:rPr lang="en-GB" dirty="0"/>
              <a:t>YES ⬜ </a:t>
            </a:r>
            <a:r>
              <a:rPr lang="en-GB" dirty="0" smtClean="0"/>
              <a:t>NO</a:t>
            </a:r>
            <a:r>
              <a:rPr lang="en-GB" dirty="0"/>
              <a:t> ⬜</a:t>
            </a:r>
          </a:p>
          <a:p>
            <a:pPr marL="285750" indent="-285750">
              <a:buFont typeface="Wingdings" panose="05000000000000000000" pitchFamily="2" charset="2"/>
              <a:buChar char="§"/>
            </a:pPr>
            <a:r>
              <a:rPr lang="en-GB" b="1" dirty="0"/>
              <a:t>EXPOSURE</a:t>
            </a:r>
            <a:r>
              <a:rPr lang="en-GB" dirty="0"/>
              <a:t> TO SUSPECTED CASES YES ⬜ </a:t>
            </a:r>
            <a:r>
              <a:rPr lang="en-GB" dirty="0" smtClean="0"/>
              <a:t>NO</a:t>
            </a:r>
            <a:r>
              <a:rPr lang="en-GB" dirty="0"/>
              <a:t> ⬜</a:t>
            </a:r>
          </a:p>
          <a:p>
            <a:pPr marL="285750" indent="-285750">
              <a:buFont typeface="Wingdings" panose="05000000000000000000" pitchFamily="2" charset="2"/>
              <a:buChar char="§"/>
            </a:pPr>
            <a:r>
              <a:rPr lang="en-GB" b="1" dirty="0"/>
              <a:t>CONTACTS</a:t>
            </a:r>
            <a:r>
              <a:rPr lang="en-GB" dirty="0"/>
              <a:t> WITH FAMILIES OF SUSPECTED CASES YES ⬜ </a:t>
            </a:r>
            <a:r>
              <a:rPr lang="en-GB" dirty="0" smtClean="0"/>
              <a:t>NO</a:t>
            </a:r>
            <a:r>
              <a:rPr lang="en-GB" dirty="0"/>
              <a:t> ⬜</a:t>
            </a:r>
          </a:p>
          <a:p>
            <a:pPr marL="285750" indent="-285750">
              <a:buFont typeface="Wingdings" panose="05000000000000000000" pitchFamily="2" charset="2"/>
              <a:buChar char="§"/>
            </a:pPr>
            <a:r>
              <a:rPr lang="en-GB" b="1" dirty="0" smtClean="0"/>
              <a:t>COHABITANTS </a:t>
            </a:r>
            <a:r>
              <a:rPr lang="en-GB" dirty="0"/>
              <a:t>WITH FEVER OR INFLUENTIAL SYMPTOMS (</a:t>
            </a:r>
            <a:r>
              <a:rPr lang="en-GB" b="1" dirty="0"/>
              <a:t>no swab</a:t>
            </a:r>
            <a:r>
              <a:rPr lang="en-GB" dirty="0" smtClean="0"/>
              <a:t>) </a:t>
            </a:r>
            <a:r>
              <a:rPr lang="en-GB" dirty="0"/>
              <a:t>YES ⬜ </a:t>
            </a:r>
            <a:r>
              <a:rPr lang="en-GB" dirty="0" smtClean="0"/>
              <a:t>NO</a:t>
            </a:r>
            <a:r>
              <a:rPr lang="en-GB" dirty="0"/>
              <a:t> ⬜</a:t>
            </a:r>
          </a:p>
          <a:p>
            <a:pPr marL="285750" indent="-285750">
              <a:buFont typeface="Wingdings" panose="05000000000000000000" pitchFamily="2" charset="2"/>
              <a:buChar char="§"/>
            </a:pPr>
            <a:r>
              <a:rPr lang="en-GB" b="1" dirty="0" smtClean="0"/>
              <a:t>CONTACTS</a:t>
            </a:r>
            <a:r>
              <a:rPr lang="en-GB" dirty="0" smtClean="0"/>
              <a:t> </a:t>
            </a:r>
            <a:r>
              <a:rPr lang="en-GB" dirty="0"/>
              <a:t>WITH </a:t>
            </a:r>
            <a:r>
              <a:rPr lang="en-GB" dirty="0" smtClean="0"/>
              <a:t>FEVER </a:t>
            </a:r>
            <a:r>
              <a:rPr lang="en-GB" dirty="0"/>
              <a:t>OR INFLUENTIAL SYMPTOMS </a:t>
            </a:r>
            <a:r>
              <a:rPr lang="en-GB" dirty="0" smtClean="0"/>
              <a:t>(</a:t>
            </a:r>
            <a:r>
              <a:rPr lang="en-GB" b="1" dirty="0" smtClean="0"/>
              <a:t>no</a:t>
            </a:r>
            <a:r>
              <a:rPr lang="en-GB" dirty="0" smtClean="0"/>
              <a:t> </a:t>
            </a:r>
            <a:r>
              <a:rPr lang="en-GB" b="1" dirty="0" smtClean="0"/>
              <a:t>swab)  </a:t>
            </a:r>
            <a:r>
              <a:rPr lang="en-GB" dirty="0" smtClean="0"/>
              <a:t>YES </a:t>
            </a:r>
            <a:r>
              <a:rPr lang="en-GB" dirty="0"/>
              <a:t>⬜ </a:t>
            </a:r>
            <a:r>
              <a:rPr lang="en-GB" dirty="0" smtClean="0"/>
              <a:t>NO</a:t>
            </a:r>
            <a:r>
              <a:rPr lang="en-GB" dirty="0"/>
              <a:t> ⬜</a:t>
            </a:r>
          </a:p>
          <a:p>
            <a:pPr marL="285750" indent="-285750">
              <a:buFont typeface="Wingdings" panose="05000000000000000000" pitchFamily="2" charset="2"/>
              <a:buChar char="§"/>
            </a:pPr>
            <a:r>
              <a:rPr lang="en-GB" b="1" dirty="0"/>
              <a:t>ATTENDANCE </a:t>
            </a:r>
            <a:r>
              <a:rPr lang="en-GB" dirty="0"/>
              <a:t>OF HEALTH ENVIRONMENTS WITH ASSESSED / SUSPECTED CASES YES ⬜ </a:t>
            </a:r>
            <a:r>
              <a:rPr lang="en-GB" dirty="0" smtClean="0"/>
              <a:t>NO</a:t>
            </a:r>
            <a:r>
              <a:rPr lang="en-GB" dirty="0"/>
              <a:t> ⬜</a:t>
            </a:r>
          </a:p>
          <a:p>
            <a:pPr marL="285750" indent="-285750">
              <a:buFont typeface="Wingdings" panose="05000000000000000000" pitchFamily="2" charset="2"/>
              <a:buChar char="§"/>
            </a:pPr>
            <a:r>
              <a:rPr lang="en-GB" b="1" dirty="0"/>
              <a:t>WORK YES </a:t>
            </a:r>
            <a:r>
              <a:rPr lang="en-GB" dirty="0"/>
              <a:t>⬜ </a:t>
            </a:r>
            <a:r>
              <a:rPr lang="en-GB" dirty="0" smtClean="0"/>
              <a:t>NO</a:t>
            </a:r>
            <a:r>
              <a:rPr lang="en-GB" dirty="0"/>
              <a:t> </a:t>
            </a:r>
            <a:r>
              <a:rPr lang="en-GB" dirty="0" smtClean="0"/>
              <a:t>⬜   ⬜</a:t>
            </a:r>
            <a:r>
              <a:rPr lang="en-GB" dirty="0"/>
              <a:t>SMART WORKING </a:t>
            </a:r>
            <a:r>
              <a:rPr lang="en-GB" dirty="0" smtClean="0"/>
              <a:t>    ⬜A </a:t>
            </a:r>
            <a:r>
              <a:rPr lang="en-GB" dirty="0"/>
              <a:t>IN CONTACT WITH OTHER SUBJECTS</a:t>
            </a:r>
          </a:p>
          <a:p>
            <a:r>
              <a:rPr lang="en-GB" dirty="0"/>
              <a:t>                                                             </a:t>
            </a:r>
            <a:r>
              <a:rPr lang="en-GB" dirty="0" smtClean="0"/>
              <a:t>      	             ⬜</a:t>
            </a:r>
            <a:r>
              <a:rPr lang="en-GB" dirty="0"/>
              <a:t>WITH PROTECTION DEVICES</a:t>
            </a:r>
          </a:p>
          <a:p>
            <a:r>
              <a:rPr lang="en-GB" dirty="0"/>
              <a:t>                                                             </a:t>
            </a:r>
            <a:r>
              <a:rPr lang="en-GB" dirty="0" smtClean="0"/>
              <a:t>                      ⬜ </a:t>
            </a:r>
            <a:r>
              <a:rPr lang="en-GB" dirty="0"/>
              <a:t>WITHOUT USING PROTECTION DEVICES</a:t>
            </a:r>
          </a:p>
          <a:p>
            <a:pPr marL="285750" indent="-285750">
              <a:buFont typeface="Wingdings" panose="05000000000000000000" pitchFamily="2" charset="2"/>
              <a:buChar char="§"/>
            </a:pPr>
            <a:r>
              <a:rPr lang="en-GB" dirty="0"/>
              <a:t>In which place ______________________________ (</a:t>
            </a:r>
            <a:r>
              <a:rPr lang="en-GB" dirty="0" err="1"/>
              <a:t>eg</a:t>
            </a:r>
            <a:r>
              <a:rPr lang="en-GB" dirty="0"/>
              <a:t> type: office, public exercise, transport other</a:t>
            </a:r>
          </a:p>
          <a:p>
            <a:pPr marL="285750" indent="-285750">
              <a:buFont typeface="Wingdings" panose="05000000000000000000" pitchFamily="2" charset="2"/>
              <a:buChar char="§"/>
            </a:pPr>
            <a:r>
              <a:rPr lang="en-GB" b="1" dirty="0"/>
              <a:t>HAVE YOU </a:t>
            </a:r>
            <a:r>
              <a:rPr lang="en-GB" b="1" dirty="0" smtClean="0"/>
              <a:t>TRAVELLED </a:t>
            </a:r>
            <a:r>
              <a:rPr lang="en-GB" dirty="0" smtClean="0"/>
              <a:t>IN </a:t>
            </a:r>
            <a:r>
              <a:rPr lang="en-GB" dirty="0"/>
              <a:t>THE LAST </a:t>
            </a:r>
            <a:r>
              <a:rPr lang="en-GB" dirty="0" smtClean="0"/>
              <a:t>14 </a:t>
            </a:r>
            <a:r>
              <a:rPr lang="en-GB" dirty="0"/>
              <a:t>DAYS? YES ⬜ </a:t>
            </a:r>
            <a:r>
              <a:rPr lang="en-GB" dirty="0" smtClean="0"/>
              <a:t>NO </a:t>
            </a:r>
            <a:r>
              <a:rPr lang="en-GB" dirty="0"/>
              <a:t>⬜</a:t>
            </a:r>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2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840" y="366535"/>
            <a:ext cx="8229600" cy="1143000"/>
          </a:xfrm>
        </p:spPr>
        <p:txBody>
          <a:bodyPr>
            <a:normAutofit fontScale="90000"/>
          </a:bodyPr>
          <a:lstStyle/>
          <a:p>
            <a:r>
              <a:rPr lang="en-GB" dirty="0" smtClean="0"/>
              <a:t>Covid-19 </a:t>
            </a:r>
            <a:r>
              <a:rPr lang="en-GB" dirty="0"/>
              <a:t>screening computerized card</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44824"/>
            <a:ext cx="8460432" cy="4010453"/>
          </a:xfrm>
          <a:prstGeom prst="rect">
            <a:avLst/>
          </a:prstGeom>
        </p:spPr>
      </p:pic>
      <p:sp>
        <p:nvSpPr>
          <p:cNvPr id="6" name="Rettangolo 5"/>
          <p:cNvSpPr/>
          <p:nvPr/>
        </p:nvSpPr>
        <p:spPr>
          <a:xfrm>
            <a:off x="5868144" y="3573016"/>
            <a:ext cx="21602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p:cNvSpPr/>
          <p:nvPr/>
        </p:nvSpPr>
        <p:spPr>
          <a:xfrm>
            <a:off x="2798759" y="2314990"/>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p:cNvSpPr/>
          <p:nvPr/>
        </p:nvSpPr>
        <p:spPr>
          <a:xfrm>
            <a:off x="2798759" y="3140968"/>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p:cNvSpPr/>
          <p:nvPr/>
        </p:nvSpPr>
        <p:spPr>
          <a:xfrm>
            <a:off x="8532440" y="188640"/>
            <a:ext cx="395536" cy="523220"/>
          </a:xfrm>
          <a:prstGeom prst="rect">
            <a:avLst/>
          </a:prstGeom>
        </p:spPr>
        <p:txBody>
          <a:bodyPr wrap="square">
            <a:spAutoFit/>
          </a:bodyPr>
          <a:lstStyle/>
          <a:p>
            <a:r>
              <a:rPr lang="en-GB" sz="2800" dirty="0"/>
              <a:t>F</a:t>
            </a:r>
          </a:p>
        </p:txBody>
      </p:sp>
    </p:spTree>
    <p:extLst>
      <p:ext uri="{BB962C8B-B14F-4D97-AF65-F5344CB8AC3E}">
        <p14:creationId xmlns:p14="http://schemas.microsoft.com/office/powerpoint/2010/main" val="3929294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42823"/>
            <a:ext cx="7870279" cy="4919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olo 1"/>
          <p:cNvSpPr>
            <a:spLocks noGrp="1"/>
          </p:cNvSpPr>
          <p:nvPr>
            <p:ph type="title"/>
          </p:nvPr>
        </p:nvSpPr>
        <p:spPr/>
        <p:txBody>
          <a:bodyPr>
            <a:normAutofit fontScale="90000"/>
          </a:bodyPr>
          <a:lstStyle/>
          <a:p>
            <a:r>
              <a:rPr lang="en-GB" dirty="0"/>
              <a:t>Covid-19 screening computerized card</a:t>
            </a:r>
          </a:p>
        </p:txBody>
      </p:sp>
      <p:sp>
        <p:nvSpPr>
          <p:cNvPr id="5" name="Rettangolo 4"/>
          <p:cNvSpPr/>
          <p:nvPr/>
        </p:nvSpPr>
        <p:spPr>
          <a:xfrm>
            <a:off x="8532440" y="188640"/>
            <a:ext cx="349776" cy="523220"/>
          </a:xfrm>
          <a:prstGeom prst="rect">
            <a:avLst/>
          </a:prstGeom>
        </p:spPr>
        <p:txBody>
          <a:bodyPr wrap="none">
            <a:spAutoFit/>
          </a:bodyPr>
          <a:lstStyle/>
          <a:p>
            <a:r>
              <a:rPr lang="en-GB" sz="2800" dirty="0"/>
              <a:t>F</a:t>
            </a:r>
          </a:p>
        </p:txBody>
      </p:sp>
    </p:spTree>
    <p:extLst>
      <p:ext uri="{BB962C8B-B14F-4D97-AF65-F5344CB8AC3E}">
        <p14:creationId xmlns:p14="http://schemas.microsoft.com/office/powerpoint/2010/main" val="66772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How and </a:t>
            </a:r>
            <a:r>
              <a:rPr lang="it-IT" dirty="0" err="1"/>
              <a:t>where</a:t>
            </a:r>
            <a:endParaRPr lang="en-GB" dirty="0"/>
          </a:p>
        </p:txBody>
      </p:sp>
      <p:sp>
        <p:nvSpPr>
          <p:cNvPr id="3" name="Sottotitolo 2"/>
          <p:cNvSpPr>
            <a:spLocks noGrp="1"/>
          </p:cNvSpPr>
          <p:nvPr>
            <p:ph type="subTitle" idx="1"/>
          </p:nvPr>
        </p:nvSpPr>
        <p:spPr>
          <a:xfrm>
            <a:off x="1371600" y="3886200"/>
            <a:ext cx="6400800" cy="910952"/>
          </a:xfrm>
        </p:spPr>
        <p:txBody>
          <a:bodyPr/>
          <a:lstStyle/>
          <a:p>
            <a:r>
              <a:rPr lang="en-US" b="1" dirty="0" err="1">
                <a:solidFill>
                  <a:schemeClr val="tx1"/>
                </a:solidFill>
              </a:rPr>
              <a:t>Covid</a:t>
            </a:r>
            <a:r>
              <a:rPr lang="en-US" b="1" dirty="0">
                <a:solidFill>
                  <a:schemeClr val="tx1"/>
                </a:solidFill>
              </a:rPr>
              <a:t> -19 targets and mechanisms</a:t>
            </a:r>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80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Waiting</a:t>
            </a:r>
            <a:r>
              <a:rPr lang="it-IT" dirty="0"/>
              <a:t> </a:t>
            </a:r>
            <a:r>
              <a:rPr lang="it-IT" dirty="0" smtClean="0"/>
              <a:t>room and </a:t>
            </a:r>
            <a:r>
              <a:rPr lang="it-IT" dirty="0" err="1" smtClean="0"/>
              <a:t>medical</a:t>
            </a:r>
            <a:r>
              <a:rPr lang="it-IT" dirty="0" smtClean="0"/>
              <a:t> </a:t>
            </a:r>
            <a:r>
              <a:rPr lang="it-IT" dirty="0" err="1" smtClean="0"/>
              <a:t>rooom</a:t>
            </a:r>
            <a:endParaRPr lang="en-GB" dirty="0"/>
          </a:p>
        </p:txBody>
      </p:sp>
      <p:pic>
        <p:nvPicPr>
          <p:cNvPr id="3" name="Immagine 2"/>
          <p:cNvPicPr>
            <a:picLocks noChangeAspect="1"/>
          </p:cNvPicPr>
          <p:nvPr/>
        </p:nvPicPr>
        <p:blipFill rotWithShape="1">
          <a:blip r:embed="rId5">
            <a:extLst>
              <a:ext uri="{28A0092B-C50C-407E-A947-70E740481C1C}">
                <a14:useLocalDpi xmlns:a14="http://schemas.microsoft.com/office/drawing/2010/main" val="0"/>
              </a:ext>
            </a:extLst>
          </a:blip>
          <a:srcRect l="60567" t="24002" r="10127" b="13299"/>
          <a:stretch/>
        </p:blipFill>
        <p:spPr>
          <a:xfrm>
            <a:off x="4676974" y="1984426"/>
            <a:ext cx="1778252" cy="2232248"/>
          </a:xfrm>
          <a:prstGeom prst="rect">
            <a:avLst/>
          </a:prstGeom>
        </p:spPr>
      </p:pic>
      <p:sp>
        <p:nvSpPr>
          <p:cNvPr id="5" name="CasellaDiTesto 4"/>
          <p:cNvSpPr txBox="1"/>
          <p:nvPr/>
        </p:nvSpPr>
        <p:spPr>
          <a:xfrm>
            <a:off x="323528" y="1193422"/>
            <a:ext cx="4320480" cy="549381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Patients are allowed access if wearing a surgical mask and gloves </a:t>
            </a:r>
            <a:r>
              <a:rPr lang="en-US" sz="1600" dirty="0" smtClean="0"/>
              <a:t>(wear </a:t>
            </a:r>
            <a:r>
              <a:rPr lang="en-US" sz="1600" dirty="0"/>
              <a:t>new gloves </a:t>
            </a:r>
            <a:r>
              <a:rPr lang="en-US" sz="1600" dirty="0" smtClean="0"/>
              <a:t>after hand disinfection only </a:t>
            </a:r>
            <a:r>
              <a:rPr lang="en-US" sz="1600" dirty="0"/>
              <a:t>inside the medical </a:t>
            </a:r>
            <a:r>
              <a:rPr lang="en-US" sz="1600" dirty="0" smtClean="0"/>
              <a:t>office, shoe covers)</a:t>
            </a:r>
            <a:endParaRPr lang="en-US" sz="1600" dirty="0"/>
          </a:p>
          <a:p>
            <a:pPr marL="285750" indent="-285750">
              <a:spcAft>
                <a:spcPts val="600"/>
              </a:spcAft>
              <a:buFont typeface="Arial" panose="020B0604020202020204" pitchFamily="34" charset="0"/>
              <a:buChar char="•"/>
            </a:pPr>
            <a:r>
              <a:rPr lang="en-US" sz="1600" dirty="0" smtClean="0"/>
              <a:t>Taking patient and accompanying person  </a:t>
            </a:r>
            <a:r>
              <a:rPr lang="en-US" sz="1600" dirty="0"/>
              <a:t>body temperature</a:t>
            </a:r>
          </a:p>
          <a:p>
            <a:pPr marL="285750" indent="-285750">
              <a:spcAft>
                <a:spcPts val="600"/>
              </a:spcAft>
              <a:buFont typeface="Arial" panose="020B0604020202020204" pitchFamily="34" charset="0"/>
              <a:buChar char="•"/>
            </a:pPr>
            <a:r>
              <a:rPr lang="en-US" sz="1600" dirty="0" smtClean="0"/>
              <a:t>Triage </a:t>
            </a:r>
            <a:r>
              <a:rPr lang="en-US" sz="1600" dirty="0"/>
              <a:t>questionnaire completed on the arrival</a:t>
            </a:r>
          </a:p>
          <a:p>
            <a:pPr marL="285750" indent="-285750">
              <a:spcAft>
                <a:spcPts val="600"/>
              </a:spcAft>
              <a:buFont typeface="Arial" panose="020B0604020202020204" pitchFamily="34" charset="0"/>
              <a:buChar char="•"/>
            </a:pPr>
            <a:r>
              <a:rPr lang="en-US" sz="1600" dirty="0" err="1" smtClean="0"/>
              <a:t>Plexiglass</a:t>
            </a:r>
            <a:r>
              <a:rPr lang="en-US" sz="1600" dirty="0" smtClean="0"/>
              <a:t> </a:t>
            </a:r>
            <a:r>
              <a:rPr lang="en-US" sz="1600" dirty="0"/>
              <a:t>shield for the secretarial desk</a:t>
            </a:r>
          </a:p>
          <a:p>
            <a:pPr marL="285750" indent="-285750">
              <a:spcAft>
                <a:spcPts val="600"/>
              </a:spcAft>
              <a:buFont typeface="Arial" panose="020B0604020202020204" pitchFamily="34" charset="0"/>
              <a:buChar char="•"/>
            </a:pPr>
            <a:r>
              <a:rPr lang="en-US" sz="1600" b="1" u="sng" dirty="0" smtClean="0"/>
              <a:t>Number </a:t>
            </a:r>
            <a:r>
              <a:rPr lang="en-US" sz="1600" b="1" u="sng" dirty="0"/>
              <a:t>of people: interpersonal distance must be kept</a:t>
            </a:r>
          </a:p>
          <a:p>
            <a:pPr marL="285750" indent="-285750">
              <a:spcAft>
                <a:spcPts val="600"/>
              </a:spcAft>
              <a:buFont typeface="Arial" panose="020B0604020202020204" pitchFamily="34" charset="0"/>
              <a:buChar char="•"/>
            </a:pPr>
            <a:r>
              <a:rPr lang="en-US" sz="1600" dirty="0" smtClean="0"/>
              <a:t>Separated </a:t>
            </a:r>
            <a:r>
              <a:rPr lang="en-US" sz="1600" dirty="0"/>
              <a:t>entry and exit whenever possible</a:t>
            </a:r>
          </a:p>
          <a:p>
            <a:pPr marL="285750" indent="-285750">
              <a:spcAft>
                <a:spcPts val="600"/>
              </a:spcAft>
              <a:buFont typeface="Arial" panose="020B0604020202020204" pitchFamily="34" charset="0"/>
              <a:buChar char="•"/>
            </a:pPr>
            <a:r>
              <a:rPr lang="en-US" sz="1600" dirty="0" smtClean="0"/>
              <a:t>Only </a:t>
            </a:r>
            <a:r>
              <a:rPr lang="en-US" sz="1600" dirty="0"/>
              <a:t>patients </a:t>
            </a:r>
            <a:r>
              <a:rPr lang="en-US" sz="1600" dirty="0" smtClean="0"/>
              <a:t>admitted</a:t>
            </a:r>
            <a:endParaRPr lang="en-US" sz="1600" dirty="0"/>
          </a:p>
          <a:p>
            <a:pPr marL="285750" indent="-285750">
              <a:spcAft>
                <a:spcPts val="600"/>
              </a:spcAft>
              <a:buFont typeface="Arial" panose="020B0604020202020204" pitchFamily="34" charset="0"/>
              <a:buChar char="•"/>
            </a:pPr>
            <a:r>
              <a:rPr lang="en-US" sz="1600" dirty="0" smtClean="0"/>
              <a:t>Accompanying </a:t>
            </a:r>
            <a:r>
              <a:rPr lang="en-US" sz="1600" dirty="0"/>
              <a:t>person (with mask </a:t>
            </a:r>
            <a:r>
              <a:rPr lang="en-US" sz="1600" dirty="0" smtClean="0"/>
              <a:t>and gloves)  </a:t>
            </a:r>
            <a:r>
              <a:rPr lang="en-US" sz="1600" dirty="0"/>
              <a:t>only if minors or seriously handicapped </a:t>
            </a:r>
            <a:r>
              <a:rPr lang="en-US" sz="1600" dirty="0" smtClean="0"/>
              <a:t>patients</a:t>
            </a:r>
          </a:p>
          <a:p>
            <a:pPr marL="285750" indent="-285750">
              <a:spcAft>
                <a:spcPts val="600"/>
              </a:spcAft>
              <a:buFont typeface="Arial" panose="020B0604020202020204" pitchFamily="34" charset="0"/>
              <a:buChar char="•"/>
            </a:pPr>
            <a:r>
              <a:rPr lang="en-US" sz="1600" b="1" dirty="0" smtClean="0"/>
              <a:t>2 workers in the lab (MD + TNP)</a:t>
            </a:r>
            <a:endParaRPr lang="en-US" sz="1600" b="1" dirty="0"/>
          </a:p>
          <a:p>
            <a:endParaRPr lang="en-US" sz="1600" dirty="0"/>
          </a:p>
          <a:p>
            <a:endParaRPr lang="en-US" sz="1600" dirty="0"/>
          </a:p>
          <a:p>
            <a:endParaRPr lang="en-US" dirty="0"/>
          </a:p>
        </p:txBody>
      </p:sp>
      <p:pic>
        <p:nvPicPr>
          <p:cNvPr id="4" name="WhatsApp Video 2020-05-04 at 16.27.01_Segment_0_x264_x264_x264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4865" t="10211" r="34474"/>
          <a:stretch/>
        </p:blipFill>
        <p:spPr>
          <a:xfrm>
            <a:off x="6588224" y="1340768"/>
            <a:ext cx="2275613" cy="3519565"/>
          </a:xfrm>
          <a:prstGeom prst="rect">
            <a:avLst/>
          </a:prstGeom>
        </p:spPr>
      </p:pic>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492896"/>
            <a:ext cx="7772400" cy="1362075"/>
          </a:xfrm>
        </p:spPr>
        <p:txBody>
          <a:bodyPr/>
          <a:lstStyle/>
          <a:p>
            <a:pPr algn="ctr"/>
            <a:r>
              <a:rPr lang="it-IT" dirty="0"/>
              <a:t>PERSONAL </a:t>
            </a:r>
            <a:r>
              <a:rPr lang="it-IT" dirty="0" err="1"/>
              <a:t>protections</a:t>
            </a:r>
            <a:endParaRPr lang="en-GB" dirty="0"/>
          </a:p>
        </p:txBody>
      </p:sp>
      <p:cxnSp>
        <p:nvCxnSpPr>
          <p:cNvPr id="3" name="Connettore 1 2"/>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1 3"/>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2937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32656"/>
            <a:ext cx="8229600" cy="957050"/>
          </a:xfrm>
        </p:spPr>
        <p:txBody>
          <a:bodyPr>
            <a:normAutofit/>
          </a:bodyPr>
          <a:lstStyle/>
          <a:p>
            <a:r>
              <a:rPr lang="it-IT" sz="3200" dirty="0" err="1" smtClean="0"/>
              <a:t>Exposure</a:t>
            </a:r>
            <a:r>
              <a:rPr lang="it-IT" sz="3200" dirty="0" smtClean="0"/>
              <a:t> </a:t>
            </a:r>
            <a:r>
              <a:rPr lang="it-IT" sz="3200" dirty="0" err="1" smtClean="0"/>
              <a:t>risk</a:t>
            </a:r>
            <a:r>
              <a:rPr lang="it-IT" sz="3200" dirty="0" smtClean="0"/>
              <a:t> for </a:t>
            </a:r>
            <a:r>
              <a:rPr lang="it-IT" sz="3200" dirty="0" err="1" smtClean="0"/>
              <a:t>healthcare</a:t>
            </a:r>
            <a:r>
              <a:rPr lang="it-IT" sz="3200" dirty="0" smtClean="0"/>
              <a:t> </a:t>
            </a:r>
            <a:r>
              <a:rPr lang="it-IT" sz="3200" dirty="0" err="1" smtClean="0"/>
              <a:t>personnel</a:t>
            </a:r>
            <a:endParaRPr lang="en-GB"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29385"/>
            <a:ext cx="579734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5552084"/>
            <a:ext cx="1872208" cy="30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691680" y="3789040"/>
            <a:ext cx="5797341"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p:cNvSpPr/>
          <p:nvPr/>
        </p:nvSpPr>
        <p:spPr>
          <a:xfrm>
            <a:off x="1691680" y="4653136"/>
            <a:ext cx="5797341" cy="360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p:cNvSpPr/>
          <p:nvPr/>
        </p:nvSpPr>
        <p:spPr>
          <a:xfrm>
            <a:off x="1691679" y="5083643"/>
            <a:ext cx="5797341" cy="77027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ttore 2 7"/>
          <p:cNvCxnSpPr/>
          <p:nvPr/>
        </p:nvCxnSpPr>
        <p:spPr>
          <a:xfrm>
            <a:off x="899592" y="3645024"/>
            <a:ext cx="79208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7489020" y="3645024"/>
            <a:ext cx="6833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701918" y="5886820"/>
            <a:ext cx="7776864" cy="369332"/>
          </a:xfrm>
          <a:prstGeom prst="rect">
            <a:avLst/>
          </a:prstGeom>
          <a:noFill/>
        </p:spPr>
        <p:txBody>
          <a:bodyPr wrap="square" rtlCol="0">
            <a:spAutoFit/>
          </a:bodyPr>
          <a:lstStyle/>
          <a:p>
            <a:r>
              <a:rPr lang="it-IT" dirty="0" smtClean="0"/>
              <a:t>ENG/EMG test </a:t>
            </a:r>
            <a:r>
              <a:rPr lang="en-GB" dirty="0"/>
              <a:t>requires close contact with the patient </a:t>
            </a:r>
            <a:r>
              <a:rPr lang="en-GB" b="1" u="sng" dirty="0"/>
              <a:t>who must wear </a:t>
            </a:r>
            <a:r>
              <a:rPr lang="en-GB" dirty="0"/>
              <a:t>the mask</a:t>
            </a:r>
          </a:p>
        </p:txBody>
      </p:sp>
      <p:cxnSp>
        <p:nvCxnSpPr>
          <p:cNvPr id="13" name="Connettore 1 12"/>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983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Wearing</a:t>
            </a:r>
            <a:r>
              <a:rPr lang="it-IT" dirty="0"/>
              <a:t> the </a:t>
            </a:r>
            <a:r>
              <a:rPr lang="it-IT" dirty="0" err="1"/>
              <a:t>correct</a:t>
            </a:r>
            <a:r>
              <a:rPr lang="it-IT" dirty="0"/>
              <a:t> </a:t>
            </a:r>
            <a:r>
              <a:rPr lang="it-IT" dirty="0" err="1"/>
              <a:t>mask</a:t>
            </a:r>
            <a:endParaRPr lang="en-GB" dirty="0"/>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9164" r="71267" b="7213"/>
          <a:stretch/>
        </p:blipFill>
        <p:spPr>
          <a:xfrm>
            <a:off x="539552" y="1402468"/>
            <a:ext cx="2304255" cy="4793510"/>
          </a:xfrm>
          <a:prstGeom prst="rect">
            <a:avLst/>
          </a:prstGeom>
        </p:spPr>
      </p:pic>
      <p:pic>
        <p:nvPicPr>
          <p:cNvPr id="2050" name="Picture 2" descr="https://qph.fs.quoracdn.net/main-qimg-6961c1d602191a266c33c11bf3c761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196752"/>
            <a:ext cx="4819799" cy="545621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1 4"/>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68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P100 and ffP3</a:t>
            </a:r>
            <a:endParaRPr lang="en-GB" dirty="0"/>
          </a:p>
        </p:txBody>
      </p:sp>
      <p:pic>
        <p:nvPicPr>
          <p:cNvPr id="4098" name="Picture 2" descr="https://fastlifehacks.com/wp-content/uploads/2020/02/GVS-Eclipse-Respirator-Rat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56792"/>
            <a:ext cx="5992815" cy="426838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35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pakkasupply.it/wp-content/uploads/2017/11/CAMICE-MONOUSO-6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276872"/>
            <a:ext cx="3410744" cy="341074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fontScale="90000"/>
          </a:bodyPr>
          <a:lstStyle/>
          <a:p>
            <a:r>
              <a:rPr lang="it-IT" dirty="0"/>
              <a:t>Personal </a:t>
            </a:r>
            <a:r>
              <a:rPr lang="it-IT" dirty="0" err="1"/>
              <a:t>protective</a:t>
            </a:r>
            <a:r>
              <a:rPr lang="it-IT" dirty="0"/>
              <a:t> </a:t>
            </a:r>
            <a:r>
              <a:rPr lang="it-IT" dirty="0" err="1"/>
              <a:t>equipment</a:t>
            </a:r>
            <a:r>
              <a:rPr lang="it-IT" dirty="0"/>
              <a:t> – </a:t>
            </a:r>
            <a:br>
              <a:rPr lang="it-IT" dirty="0"/>
            </a:br>
            <a:r>
              <a:rPr lang="it-IT" dirty="0"/>
              <a:t>Body </a:t>
            </a:r>
            <a:r>
              <a:rPr lang="it-IT" dirty="0" err="1"/>
              <a:t>protection</a:t>
            </a:r>
            <a:endParaRPr lang="en-GB" dirty="0"/>
          </a:p>
        </p:txBody>
      </p:sp>
      <p:pic>
        <p:nvPicPr>
          <p:cNvPr id="6150" name="Picture 6" descr="https://www.ticonfronto.it/wp-content/uploads/2020/03/41Et9wtsTd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398" y="4725144"/>
            <a:ext cx="1562064" cy="156206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347030" y="5507965"/>
            <a:ext cx="2772308" cy="369332"/>
          </a:xfrm>
          <a:prstGeom prst="rect">
            <a:avLst/>
          </a:prstGeom>
          <a:noFill/>
        </p:spPr>
        <p:txBody>
          <a:bodyPr wrap="square" rtlCol="0">
            <a:spAutoFit/>
          </a:bodyPr>
          <a:lstStyle/>
          <a:p>
            <a:pPr algn="r"/>
            <a:r>
              <a:rPr lang="en-GB" dirty="0"/>
              <a:t>disposable shoe covers</a:t>
            </a:r>
          </a:p>
        </p:txBody>
      </p:sp>
      <p:sp>
        <p:nvSpPr>
          <p:cNvPr id="7" name="CasellaDiTesto 6"/>
          <p:cNvSpPr txBox="1"/>
          <p:nvPr/>
        </p:nvSpPr>
        <p:spPr>
          <a:xfrm>
            <a:off x="4662010" y="2860486"/>
            <a:ext cx="1836204" cy="369332"/>
          </a:xfrm>
          <a:prstGeom prst="rect">
            <a:avLst/>
          </a:prstGeom>
          <a:noFill/>
        </p:spPr>
        <p:txBody>
          <a:bodyPr wrap="square" rtlCol="0">
            <a:spAutoFit/>
          </a:bodyPr>
          <a:lstStyle/>
          <a:p>
            <a:pPr algn="r"/>
            <a:r>
              <a:rPr lang="en-GB" dirty="0"/>
              <a:t>disposable gown</a:t>
            </a:r>
          </a:p>
        </p:txBody>
      </p:sp>
      <p:sp>
        <p:nvSpPr>
          <p:cNvPr id="8" name="CasellaDiTesto 7"/>
          <p:cNvSpPr txBox="1"/>
          <p:nvPr/>
        </p:nvSpPr>
        <p:spPr>
          <a:xfrm>
            <a:off x="4399908" y="1995096"/>
            <a:ext cx="1836204" cy="369332"/>
          </a:xfrm>
          <a:prstGeom prst="rect">
            <a:avLst/>
          </a:prstGeom>
          <a:noFill/>
        </p:spPr>
        <p:txBody>
          <a:bodyPr wrap="square" rtlCol="0">
            <a:spAutoFit/>
          </a:bodyPr>
          <a:lstStyle/>
          <a:p>
            <a:pPr algn="r"/>
            <a:r>
              <a:rPr lang="en-GB" dirty="0"/>
              <a:t>disposable cap</a:t>
            </a:r>
          </a:p>
        </p:txBody>
      </p:sp>
      <p:sp>
        <p:nvSpPr>
          <p:cNvPr id="4" name="CasellaDiTesto 3"/>
          <p:cNvSpPr txBox="1"/>
          <p:nvPr/>
        </p:nvSpPr>
        <p:spPr>
          <a:xfrm>
            <a:off x="323528" y="1844824"/>
            <a:ext cx="3456384" cy="3070071"/>
          </a:xfrm>
          <a:prstGeom prst="rect">
            <a:avLst/>
          </a:prstGeom>
          <a:noFill/>
        </p:spPr>
        <p:txBody>
          <a:bodyPr wrap="square" rtlCol="0">
            <a:spAutoFit/>
          </a:bodyPr>
          <a:lstStyle/>
          <a:p>
            <a:r>
              <a:rPr lang="it-IT" dirty="0" err="1"/>
              <a:t>Wearing</a:t>
            </a:r>
            <a:r>
              <a:rPr lang="it-IT" dirty="0"/>
              <a:t> personal </a:t>
            </a:r>
            <a:r>
              <a:rPr lang="it-IT" dirty="0" err="1"/>
              <a:t>protective</a:t>
            </a:r>
            <a:r>
              <a:rPr lang="it-IT" dirty="0"/>
              <a:t> </a:t>
            </a:r>
            <a:r>
              <a:rPr lang="it-IT" dirty="0" err="1"/>
              <a:t>equipment</a:t>
            </a:r>
            <a:r>
              <a:rPr lang="it-IT" dirty="0"/>
              <a:t> </a:t>
            </a:r>
            <a:r>
              <a:rPr lang="it-IT" dirty="0" err="1"/>
              <a:t>may</a:t>
            </a:r>
            <a:r>
              <a:rPr lang="it-IT" dirty="0"/>
              <a:t> be </a:t>
            </a:r>
            <a:r>
              <a:rPr lang="it-IT" dirty="0" err="1"/>
              <a:t>useful</a:t>
            </a:r>
            <a:r>
              <a:rPr lang="it-IT" dirty="0"/>
              <a:t> for self-</a:t>
            </a:r>
            <a:r>
              <a:rPr lang="it-IT" dirty="0" err="1"/>
              <a:t>protection</a:t>
            </a:r>
            <a:r>
              <a:rPr lang="it-IT" dirty="0"/>
              <a:t> and to </a:t>
            </a:r>
            <a:r>
              <a:rPr lang="it-IT" b="1" u="sng" dirty="0" err="1"/>
              <a:t>avoid</a:t>
            </a:r>
            <a:r>
              <a:rPr lang="it-IT" b="1" u="sng" dirty="0"/>
              <a:t> cross-</a:t>
            </a:r>
            <a:r>
              <a:rPr lang="it-IT" b="1" u="sng" dirty="0" err="1"/>
              <a:t>contamination</a:t>
            </a:r>
            <a:r>
              <a:rPr lang="it-IT" b="1" u="sng" dirty="0"/>
              <a:t> </a:t>
            </a:r>
            <a:r>
              <a:rPr lang="it-IT" b="1" u="sng" dirty="0" err="1"/>
              <a:t>between</a:t>
            </a:r>
            <a:r>
              <a:rPr lang="it-IT" b="1" u="sng" dirty="0"/>
              <a:t> </a:t>
            </a:r>
            <a:r>
              <a:rPr lang="it-IT" b="1" u="sng" dirty="0" err="1"/>
              <a:t>patients</a:t>
            </a:r>
            <a:r>
              <a:rPr lang="it-IT" dirty="0"/>
              <a:t>.</a:t>
            </a:r>
          </a:p>
          <a:p>
            <a:endParaRPr lang="it-IT" dirty="0"/>
          </a:p>
          <a:p>
            <a:r>
              <a:rPr lang="it-IT" dirty="0"/>
              <a:t>Double </a:t>
            </a:r>
            <a:r>
              <a:rPr lang="it-IT" dirty="0" err="1"/>
              <a:t>gloves</a:t>
            </a:r>
            <a:r>
              <a:rPr lang="it-IT" dirty="0"/>
              <a:t> </a:t>
            </a:r>
            <a:r>
              <a:rPr lang="it-IT" dirty="0" smtClean="0"/>
              <a:t>(medium under, large over) are </a:t>
            </a:r>
            <a:r>
              <a:rPr lang="it-IT" dirty="0" err="1"/>
              <a:t>useful</a:t>
            </a:r>
            <a:r>
              <a:rPr lang="it-IT" dirty="0"/>
              <a:t> for </a:t>
            </a:r>
            <a:r>
              <a:rPr lang="it-IT" dirty="0" err="1"/>
              <a:t>dressing</a:t>
            </a:r>
            <a:r>
              <a:rPr lang="it-IT" dirty="0"/>
              <a:t>/</a:t>
            </a:r>
            <a:r>
              <a:rPr lang="it-IT" dirty="0" err="1"/>
              <a:t>undressing</a:t>
            </a:r>
            <a:r>
              <a:rPr lang="it-IT" dirty="0"/>
              <a:t> </a:t>
            </a:r>
            <a:r>
              <a:rPr lang="it-IT" dirty="0" err="1"/>
              <a:t>procedures</a:t>
            </a:r>
            <a:endParaRPr lang="it-IT" dirty="0"/>
          </a:p>
          <a:p>
            <a:endParaRPr lang="it-IT" dirty="0"/>
          </a:p>
          <a:p>
            <a:r>
              <a:rPr lang="en-GB" sz="1050" dirty="0">
                <a:hlinkClick r:id="rId4"/>
              </a:rPr>
              <a:t>https://www.ecdc.europa.eu/sites/default/files/documents/COVID-19-guidance-wearing-and-removing-personal-protective-equipment-healthcare-settings-updated.pdf</a:t>
            </a:r>
            <a:endParaRPr lang="en-GB" sz="1050" dirty="0"/>
          </a:p>
        </p:txBody>
      </p:sp>
      <p:pic>
        <p:nvPicPr>
          <p:cNvPr id="6152" name="Picture 8" descr="https://www.depeppomedical.it/wp-content/uploads/2018/11/guanti-in-nitrile-senza-polvere-monous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634" y="3488861"/>
            <a:ext cx="804616" cy="8046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www.depeppomedical.it/wp-content/uploads/2018/11/guanti-in-nitrile-senza-polvere-monous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80112" y="3458821"/>
            <a:ext cx="806561" cy="834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articolisanitarishop.com/content/images/thumbs/0001583_cuffie-chirurgiche-monouso-azzurro_62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6490" y="1412776"/>
            <a:ext cx="1533972" cy="1533972"/>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743908" y="3876148"/>
            <a:ext cx="1836204" cy="369332"/>
          </a:xfrm>
          <a:prstGeom prst="rect">
            <a:avLst/>
          </a:prstGeom>
          <a:noFill/>
        </p:spPr>
        <p:txBody>
          <a:bodyPr wrap="square" rtlCol="0">
            <a:spAutoFit/>
          </a:bodyPr>
          <a:lstStyle/>
          <a:p>
            <a:pPr algn="r"/>
            <a:r>
              <a:rPr lang="en-GB" dirty="0"/>
              <a:t>gloves (double)</a:t>
            </a:r>
          </a:p>
        </p:txBody>
      </p:sp>
      <p:sp>
        <p:nvSpPr>
          <p:cNvPr id="5" name="Rectangle 4">
            <a:extLst>
              <a:ext uri="{FF2B5EF4-FFF2-40B4-BE49-F238E27FC236}">
                <a16:creationId xmlns:a16="http://schemas.microsoft.com/office/drawing/2014/main" xmlns="" id="{DB34E9AA-335F-1F45-B461-0F43626234D2}"/>
              </a:ext>
            </a:extLst>
          </p:cNvPr>
          <p:cNvSpPr/>
          <p:nvPr/>
        </p:nvSpPr>
        <p:spPr>
          <a:xfrm>
            <a:off x="400790" y="5044511"/>
            <a:ext cx="2731049" cy="923330"/>
          </a:xfrm>
          <a:prstGeom prst="rect">
            <a:avLst/>
          </a:prstGeom>
        </p:spPr>
        <p:txBody>
          <a:bodyPr wrap="square">
            <a:spAutoFit/>
          </a:bodyPr>
          <a:lstStyle/>
          <a:p>
            <a:r>
              <a:rPr lang="fr-BE" dirty="0" err="1"/>
              <a:t>Avoid</a:t>
            </a:r>
            <a:r>
              <a:rPr lang="fr-BE" dirty="0"/>
              <a:t> </a:t>
            </a:r>
            <a:r>
              <a:rPr lang="fr-BE" dirty="0" err="1"/>
              <a:t>touching</a:t>
            </a:r>
            <a:r>
              <a:rPr lang="fr-BE" dirty="0"/>
              <a:t> </a:t>
            </a:r>
            <a:r>
              <a:rPr lang="fr-BE" dirty="0" err="1"/>
              <a:t>your</a:t>
            </a:r>
            <a:r>
              <a:rPr lang="fr-BE" dirty="0"/>
              <a:t> </a:t>
            </a:r>
            <a:r>
              <a:rPr lang="fr-BE" dirty="0" smtClean="0"/>
              <a:t>face </a:t>
            </a:r>
            <a:r>
              <a:rPr lang="fr-BE" dirty="0" err="1" smtClean="0"/>
              <a:t>while</a:t>
            </a:r>
            <a:r>
              <a:rPr lang="fr-BE" dirty="0" smtClean="0"/>
              <a:t> </a:t>
            </a:r>
            <a:r>
              <a:rPr lang="fr-BE" dirty="0" err="1" smtClean="0"/>
              <a:t>doing</a:t>
            </a:r>
            <a:r>
              <a:rPr lang="fr-BE" dirty="0" smtClean="0"/>
              <a:t> the test or </a:t>
            </a:r>
            <a:r>
              <a:rPr lang="fr-BE" dirty="0" err="1" smtClean="0"/>
              <a:t>undressing</a:t>
            </a:r>
            <a:endParaRPr lang="fr-BE" dirty="0" smtClean="0"/>
          </a:p>
        </p:txBody>
      </p:sp>
      <p:cxnSp>
        <p:nvCxnSpPr>
          <p:cNvPr id="14" name="Connettore 1 1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202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Face </a:t>
            </a:r>
            <a:r>
              <a:rPr lang="it-IT" dirty="0" err="1"/>
              <a:t>Protection</a:t>
            </a:r>
            <a:r>
              <a:rPr lang="it-IT" dirty="0"/>
              <a:t> </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7"/>
            <a:ext cx="3115816" cy="293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31437"/>
            <a:ext cx="3383087" cy="320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813441" y="4909810"/>
            <a:ext cx="7848872" cy="2031325"/>
          </a:xfrm>
          <a:prstGeom prst="rect">
            <a:avLst/>
          </a:prstGeom>
          <a:noFill/>
        </p:spPr>
        <p:txBody>
          <a:bodyPr wrap="square" rtlCol="0">
            <a:spAutoFit/>
          </a:bodyPr>
          <a:lstStyle/>
          <a:p>
            <a:r>
              <a:rPr lang="it-IT" dirty="0" err="1"/>
              <a:t>Goggles</a:t>
            </a:r>
            <a:r>
              <a:rPr lang="it-IT" dirty="0"/>
              <a:t> – </a:t>
            </a:r>
            <a:r>
              <a:rPr lang="it-IT" dirty="0" err="1"/>
              <a:t>convenient</a:t>
            </a:r>
            <a:r>
              <a:rPr lang="it-IT" dirty="0"/>
              <a:t> for </a:t>
            </a:r>
            <a:r>
              <a:rPr lang="it-IT" dirty="0" err="1"/>
              <a:t>ease</a:t>
            </a:r>
            <a:r>
              <a:rPr lang="it-IT" dirty="0"/>
              <a:t> of </a:t>
            </a:r>
            <a:r>
              <a:rPr lang="en-GB" dirty="0"/>
              <a:t>movement and providing space for glasses; easily mist up even if aerated</a:t>
            </a:r>
          </a:p>
          <a:p>
            <a:endParaRPr lang="it-IT" dirty="0"/>
          </a:p>
          <a:p>
            <a:r>
              <a:rPr lang="it-IT" dirty="0"/>
              <a:t>Face </a:t>
            </a:r>
            <a:r>
              <a:rPr lang="it-IT" dirty="0" err="1"/>
              <a:t>shield</a:t>
            </a:r>
            <a:r>
              <a:rPr lang="it-IT" dirty="0"/>
              <a:t> - </a:t>
            </a:r>
            <a:r>
              <a:rPr lang="en-GB" dirty="0"/>
              <a:t>must cover the whole face, providing less ease of movement; reduced fogging of the glasses</a:t>
            </a:r>
          </a:p>
          <a:p>
            <a:endParaRPr lang="it-IT" dirty="0"/>
          </a:p>
          <a:p>
            <a:endParaRPr lang="en-GB" dirty="0"/>
          </a:p>
        </p:txBody>
      </p:sp>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004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8" name="Google Shape;418;p47"/>
          <p:cNvPicPr preferRelativeResize="0">
            <a:picLocks noGrp="1"/>
          </p:cNvPicPr>
          <p:nvPr>
            <p:ph type="body" idx="1"/>
          </p:nvPr>
        </p:nvPicPr>
        <p:blipFill rotWithShape="1">
          <a:blip r:embed="rId3">
            <a:alphaModFix/>
          </a:blip>
          <a:srcRect/>
          <a:stretch/>
        </p:blipFill>
        <p:spPr>
          <a:xfrm>
            <a:off x="3275856" y="-5648"/>
            <a:ext cx="5760640" cy="6877919"/>
          </a:xfrm>
          <a:prstGeom prst="rect">
            <a:avLst/>
          </a:prstGeom>
          <a:noFill/>
          <a:ln>
            <a:noFill/>
          </a:ln>
        </p:spPr>
      </p:pic>
      <p:sp>
        <p:nvSpPr>
          <p:cNvPr id="419" name="Google Shape;419;p47"/>
          <p:cNvSpPr txBox="1"/>
          <p:nvPr/>
        </p:nvSpPr>
        <p:spPr>
          <a:xfrm>
            <a:off x="107504" y="2984178"/>
            <a:ext cx="31789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dirty="0">
                <a:solidFill>
                  <a:schemeClr val="dk1"/>
                </a:solidFill>
                <a:latin typeface="Calibri"/>
                <a:ea typeface="Calibri"/>
                <a:cs typeface="Calibri"/>
                <a:sym typeface="Calibri"/>
              </a:rPr>
              <a:t>Appropriate use </a:t>
            </a:r>
            <a:endParaRPr dirty="0"/>
          </a:p>
          <a:p>
            <a:pPr marL="0" marR="0" lvl="0" indent="0" algn="l" rtl="0">
              <a:spcBef>
                <a:spcPts val="0"/>
              </a:spcBef>
              <a:spcAft>
                <a:spcPts val="0"/>
              </a:spcAft>
              <a:buNone/>
            </a:pPr>
            <a:r>
              <a:rPr lang="it-IT" sz="1800" dirty="0">
                <a:solidFill>
                  <a:schemeClr val="dk1"/>
                </a:solidFill>
                <a:latin typeface="Calibri"/>
                <a:ea typeface="Calibri"/>
                <a:cs typeface="Calibri"/>
                <a:sym typeface="Calibri"/>
              </a:rPr>
              <a:t>Personal </a:t>
            </a:r>
            <a:r>
              <a:rPr lang="it-IT" sz="1800" dirty="0" err="1">
                <a:solidFill>
                  <a:schemeClr val="dk1"/>
                </a:solidFill>
                <a:latin typeface="Calibri"/>
                <a:ea typeface="Calibri"/>
                <a:cs typeface="Calibri"/>
                <a:sym typeface="Calibri"/>
              </a:rPr>
              <a:t>Protective</a:t>
            </a:r>
            <a:r>
              <a:rPr lang="it-IT" sz="1800" dirty="0">
                <a:solidFill>
                  <a:schemeClr val="dk1"/>
                </a:solidFill>
                <a:latin typeface="Calibri"/>
                <a:ea typeface="Calibri"/>
                <a:cs typeface="Calibri"/>
                <a:sym typeface="Calibri"/>
              </a:rPr>
              <a:t> </a:t>
            </a:r>
            <a:r>
              <a:rPr lang="it-IT" sz="1800" dirty="0" err="1">
                <a:solidFill>
                  <a:schemeClr val="dk1"/>
                </a:solidFill>
                <a:latin typeface="Calibri"/>
                <a:ea typeface="Calibri"/>
                <a:cs typeface="Calibri"/>
                <a:sym typeface="Calibri"/>
              </a:rPr>
              <a:t>Equipament</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it-IT" sz="1800" dirty="0">
                <a:solidFill>
                  <a:schemeClr val="dk1"/>
                </a:solidFill>
                <a:latin typeface="Calibri"/>
                <a:ea typeface="Calibri"/>
                <a:cs typeface="Calibri"/>
                <a:sym typeface="Calibri"/>
              </a:rPr>
              <a:t>PPE</a:t>
            </a:r>
            <a:endParaRPr sz="1800" dirty="0">
              <a:solidFill>
                <a:schemeClr val="dk1"/>
              </a:solidFill>
              <a:latin typeface="Calibri"/>
              <a:ea typeface="Calibri"/>
              <a:cs typeface="Calibri"/>
              <a:sym typeface="Calibri"/>
            </a:endParaRPr>
          </a:p>
        </p:txBody>
      </p:sp>
      <p:pic>
        <p:nvPicPr>
          <p:cNvPr id="5" name="Google Shape;396;p44"/>
          <p:cNvPicPr preferRelativeResize="0"/>
          <p:nvPr/>
        </p:nvPicPr>
        <p:blipFill rotWithShape="1">
          <a:blip r:embed="rId4">
            <a:alphaModFix/>
          </a:blip>
          <a:srcRect r="188" b="69961"/>
          <a:stretch/>
        </p:blipFill>
        <p:spPr>
          <a:xfrm>
            <a:off x="114850" y="346513"/>
            <a:ext cx="2318637" cy="252910"/>
          </a:xfrm>
          <a:prstGeom prst="rect">
            <a:avLst/>
          </a:prstGeom>
          <a:noFill/>
          <a:ln>
            <a:noFill/>
          </a:ln>
        </p:spPr>
      </p:pic>
      <p:pic>
        <p:nvPicPr>
          <p:cNvPr id="6" name="Google Shape;398;p44"/>
          <p:cNvPicPr preferRelativeResize="0"/>
          <p:nvPr/>
        </p:nvPicPr>
        <p:blipFill rotWithShape="1">
          <a:blip r:embed="rId5">
            <a:alphaModFix/>
          </a:blip>
          <a:srcRect l="32098" t="50645" r="26613" b="-2292"/>
          <a:stretch/>
        </p:blipFill>
        <p:spPr>
          <a:xfrm>
            <a:off x="251520" y="657968"/>
            <a:ext cx="601128" cy="252910"/>
          </a:xfrm>
          <a:prstGeom prst="rect">
            <a:avLst/>
          </a:prstGeom>
          <a:noFill/>
          <a:ln>
            <a:noFill/>
          </a:ln>
        </p:spPr>
      </p:pic>
    </p:spTree>
    <p:extLst>
      <p:ext uri="{BB962C8B-B14F-4D97-AF65-F5344CB8AC3E}">
        <p14:creationId xmlns:p14="http://schemas.microsoft.com/office/powerpoint/2010/main" val="2749798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a:t>Body parts </a:t>
            </a:r>
            <a:endParaRPr lang="en-GB" b="1" dirty="0"/>
          </a:p>
        </p:txBody>
      </p:sp>
      <p:sp>
        <p:nvSpPr>
          <p:cNvPr id="3" name="Sottotitolo 2"/>
          <p:cNvSpPr>
            <a:spLocks noGrp="1"/>
          </p:cNvSpPr>
          <p:nvPr>
            <p:ph type="subTitle" idx="1"/>
          </p:nvPr>
        </p:nvSpPr>
        <p:spPr>
          <a:xfrm>
            <a:off x="539552" y="3933056"/>
            <a:ext cx="8384976" cy="1752600"/>
          </a:xfrm>
        </p:spPr>
        <p:txBody>
          <a:bodyPr/>
          <a:lstStyle/>
          <a:p>
            <a:r>
              <a:rPr lang="en-GB" b="1" dirty="0">
                <a:solidFill>
                  <a:schemeClr val="tx1"/>
                </a:solidFill>
              </a:rPr>
              <a:t>Any differences in performing the tests?</a:t>
            </a:r>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1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Lower </a:t>
            </a:r>
            <a:r>
              <a:rPr lang="it-IT" dirty="0" err="1"/>
              <a:t>limbs</a:t>
            </a:r>
            <a:endParaRPr lang="en-GB" dirty="0"/>
          </a:p>
        </p:txBody>
      </p:sp>
      <p:sp>
        <p:nvSpPr>
          <p:cNvPr id="3" name="Segnaposto contenuto 2"/>
          <p:cNvSpPr>
            <a:spLocks noGrp="1"/>
          </p:cNvSpPr>
          <p:nvPr>
            <p:ph idx="1"/>
          </p:nvPr>
        </p:nvSpPr>
        <p:spPr/>
        <p:txBody>
          <a:bodyPr>
            <a:normAutofit/>
          </a:bodyPr>
          <a:lstStyle/>
          <a:p>
            <a:r>
              <a:rPr lang="it-IT" dirty="0" err="1"/>
              <a:t>Distance</a:t>
            </a:r>
            <a:r>
              <a:rPr lang="it-IT" dirty="0"/>
              <a:t> from the face </a:t>
            </a:r>
            <a:r>
              <a:rPr lang="it-IT" dirty="0" err="1"/>
              <a:t>is</a:t>
            </a:r>
            <a:r>
              <a:rPr lang="it-IT" dirty="0"/>
              <a:t> </a:t>
            </a:r>
            <a:r>
              <a:rPr lang="it-IT" dirty="0" err="1"/>
              <a:t>maximal</a:t>
            </a:r>
            <a:r>
              <a:rPr lang="it-IT" dirty="0"/>
              <a:t> and the </a:t>
            </a:r>
            <a:r>
              <a:rPr lang="it-IT" dirty="0" err="1"/>
              <a:t>patients</a:t>
            </a:r>
            <a:r>
              <a:rPr lang="it-IT" dirty="0"/>
              <a:t> </a:t>
            </a:r>
            <a:r>
              <a:rPr lang="it-IT" dirty="0" err="1"/>
              <a:t>may</a:t>
            </a:r>
            <a:r>
              <a:rPr lang="it-IT" dirty="0"/>
              <a:t> </a:t>
            </a:r>
            <a:r>
              <a:rPr lang="it-IT" dirty="0" err="1"/>
              <a:t>wear</a:t>
            </a:r>
            <a:r>
              <a:rPr lang="it-IT" dirty="0"/>
              <a:t> face </a:t>
            </a:r>
            <a:r>
              <a:rPr lang="it-IT" dirty="0" err="1"/>
              <a:t>mask</a:t>
            </a:r>
            <a:r>
              <a:rPr lang="it-IT" dirty="0"/>
              <a:t> and </a:t>
            </a:r>
            <a:r>
              <a:rPr lang="it-IT" dirty="0" err="1"/>
              <a:t>gloves</a:t>
            </a:r>
            <a:endParaRPr lang="it-IT" dirty="0"/>
          </a:p>
          <a:p>
            <a:endParaRPr lang="it-IT" dirty="0"/>
          </a:p>
          <a:p>
            <a:r>
              <a:rPr lang="it-IT" dirty="0" err="1"/>
              <a:t>Surgical</a:t>
            </a:r>
            <a:r>
              <a:rPr lang="it-IT" dirty="0"/>
              <a:t> </a:t>
            </a:r>
            <a:r>
              <a:rPr lang="it-IT" dirty="0" err="1"/>
              <a:t>mask</a:t>
            </a:r>
            <a:r>
              <a:rPr lang="it-IT" dirty="0"/>
              <a:t> and face </a:t>
            </a:r>
            <a:r>
              <a:rPr lang="it-IT" dirty="0" err="1"/>
              <a:t>protections</a:t>
            </a:r>
            <a:r>
              <a:rPr lang="it-IT" dirty="0"/>
              <a:t> are </a:t>
            </a:r>
            <a:r>
              <a:rPr lang="it-IT" dirty="0" err="1"/>
              <a:t>recommended</a:t>
            </a:r>
            <a:r>
              <a:rPr lang="it-IT" dirty="0"/>
              <a:t> for the </a:t>
            </a:r>
            <a:r>
              <a:rPr lang="it-IT" dirty="0" err="1" smtClean="0"/>
              <a:t>examiner</a:t>
            </a:r>
            <a:endParaRPr lang="it-IT" dirty="0"/>
          </a:p>
          <a:p>
            <a:r>
              <a:rPr lang="it-IT" dirty="0" smtClean="0"/>
              <a:t>Head </a:t>
            </a:r>
            <a:r>
              <a:rPr lang="it-IT" dirty="0" err="1"/>
              <a:t>cap</a:t>
            </a:r>
            <a:r>
              <a:rPr lang="it-IT" dirty="0"/>
              <a:t>, </a:t>
            </a:r>
            <a:r>
              <a:rPr lang="it-IT" dirty="0" err="1" smtClean="0"/>
              <a:t>disposable</a:t>
            </a:r>
            <a:r>
              <a:rPr lang="it-IT" dirty="0" smtClean="0"/>
              <a:t> </a:t>
            </a:r>
            <a:r>
              <a:rPr lang="it-IT" dirty="0" err="1" smtClean="0"/>
              <a:t>gown</a:t>
            </a:r>
            <a:r>
              <a:rPr lang="it-IT" dirty="0" smtClean="0"/>
              <a:t> </a:t>
            </a:r>
            <a:r>
              <a:rPr lang="it-IT" dirty="0"/>
              <a:t>and double </a:t>
            </a:r>
            <a:r>
              <a:rPr lang="it-IT" dirty="0" err="1"/>
              <a:t>gloves</a:t>
            </a:r>
            <a:r>
              <a:rPr lang="it-IT" dirty="0"/>
              <a:t> </a:t>
            </a:r>
            <a:r>
              <a:rPr lang="it-IT" dirty="0" err="1"/>
              <a:t>may</a:t>
            </a:r>
            <a:r>
              <a:rPr lang="it-IT" dirty="0"/>
              <a:t> be </a:t>
            </a:r>
            <a:r>
              <a:rPr lang="it-IT" dirty="0" err="1"/>
              <a:t>useful</a:t>
            </a:r>
            <a:r>
              <a:rPr lang="it-IT" dirty="0"/>
              <a:t>  for the </a:t>
            </a:r>
            <a:r>
              <a:rPr lang="it-IT" dirty="0" err="1"/>
              <a:t>examiner</a:t>
            </a:r>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824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Targets for Covid-19</a:t>
            </a:r>
            <a:endParaRPr lang="en-GB" dirty="0"/>
          </a:p>
        </p:txBody>
      </p:sp>
      <p:sp>
        <p:nvSpPr>
          <p:cNvPr id="3" name="Rettangolo 2"/>
          <p:cNvSpPr/>
          <p:nvPr/>
        </p:nvSpPr>
        <p:spPr>
          <a:xfrm>
            <a:off x="467544" y="1196752"/>
            <a:ext cx="8064896" cy="5355312"/>
          </a:xfrm>
          <a:prstGeom prst="rect">
            <a:avLst/>
          </a:prstGeom>
        </p:spPr>
        <p:txBody>
          <a:bodyPr wrap="square">
            <a:spAutoFit/>
          </a:bodyPr>
          <a:lstStyle/>
          <a:p>
            <a:r>
              <a:rPr lang="en-GB" dirty="0"/>
              <a:t>Not long after the SARS-CoV-2 outbreak began, scientists discovered that the viral "spike" protein binds to a receptor on human cells known as angiotensin-converting enzyme 2 (ACE2). Another human protein, an enzyme called TMPRSS2, helps to activate the coronavirus spike protein, to allow for cell entry. The combined binding and activation allows the virus to get into host cell.</a:t>
            </a:r>
          </a:p>
          <a:p>
            <a:endParaRPr lang="en-GB" dirty="0"/>
          </a:p>
          <a:p>
            <a:r>
              <a:rPr lang="en-GB" b="1" dirty="0">
                <a:effectLst>
                  <a:outerShdw blurRad="38100" dist="38100" dir="2700000" algn="tl">
                    <a:srgbClr val="000000">
                      <a:alpha val="43137"/>
                    </a:srgbClr>
                  </a:outerShdw>
                </a:effectLst>
              </a:rPr>
              <a:t>In the nasal passages</a:t>
            </a:r>
            <a:r>
              <a:rPr lang="en-GB" dirty="0"/>
              <a:t>, the researchers found that </a:t>
            </a:r>
            <a:r>
              <a:rPr lang="en-GB" b="1" dirty="0"/>
              <a:t>goblet secretory cells</a:t>
            </a:r>
            <a:r>
              <a:rPr lang="en-GB" dirty="0"/>
              <a:t>, which produce mucus, express RNAs for both of the proteins used by SARS-CoV-2 to infect cells. </a:t>
            </a:r>
          </a:p>
          <a:p>
            <a:endParaRPr lang="en-GB" b="1" dirty="0"/>
          </a:p>
          <a:p>
            <a:r>
              <a:rPr lang="en-GB" b="1" dirty="0"/>
              <a:t>In the lungs</a:t>
            </a:r>
            <a:r>
              <a:rPr lang="en-GB" dirty="0"/>
              <a:t>, the RNAs for these proteins have been mainly found in cells called </a:t>
            </a:r>
            <a:r>
              <a:rPr lang="en-GB" b="1" dirty="0"/>
              <a:t>type II pneumocytes</a:t>
            </a:r>
            <a:r>
              <a:rPr lang="en-GB" dirty="0"/>
              <a:t>. These cells line the alveoli (air sacs) of the lungs and are responsible for keeping them open.</a:t>
            </a:r>
          </a:p>
          <a:p>
            <a:endParaRPr lang="en-GB" b="1" dirty="0"/>
          </a:p>
          <a:p>
            <a:r>
              <a:rPr lang="en-GB" b="1" dirty="0"/>
              <a:t>In the intestine</a:t>
            </a:r>
            <a:r>
              <a:rPr lang="en-GB" dirty="0"/>
              <a:t>, the researchers found that cells called </a:t>
            </a:r>
            <a:r>
              <a:rPr lang="en-GB" b="1" dirty="0"/>
              <a:t>absorptive enterocytes</a:t>
            </a:r>
            <a:r>
              <a:rPr lang="en-GB" dirty="0"/>
              <a:t>, which are responsible for the absorption of some nutrients, express the RNAs for these two proteins more than any other intestinal cell type.</a:t>
            </a:r>
          </a:p>
          <a:p>
            <a:endParaRPr lang="it-IT" dirty="0"/>
          </a:p>
          <a:p>
            <a:endParaRPr lang="it-IT" dirty="0"/>
          </a:p>
        </p:txBody>
      </p:sp>
      <p:pic>
        <p:nvPicPr>
          <p:cNvPr id="7170" name="Picture 2" descr="https://www.sciencedaily.com/images/sd-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312" y="5842985"/>
            <a:ext cx="2272008" cy="37866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097152" y="6221653"/>
            <a:ext cx="2952328" cy="415498"/>
          </a:xfrm>
          <a:prstGeom prst="rect">
            <a:avLst/>
          </a:prstGeom>
          <a:noFill/>
        </p:spPr>
        <p:txBody>
          <a:bodyPr wrap="square" rtlCol="0">
            <a:spAutoFit/>
          </a:bodyPr>
          <a:lstStyle/>
          <a:p>
            <a:r>
              <a:rPr lang="en-GB" sz="1050" dirty="0" err="1"/>
              <a:t>Date:April</a:t>
            </a:r>
            <a:r>
              <a:rPr lang="en-GB" sz="1050" dirty="0"/>
              <a:t> 22, 2020</a:t>
            </a:r>
          </a:p>
          <a:p>
            <a:r>
              <a:rPr lang="en-GB" sz="1050" dirty="0" err="1"/>
              <a:t>Source:Massachusetts</a:t>
            </a:r>
            <a:r>
              <a:rPr lang="en-GB" sz="1050" dirty="0"/>
              <a:t> Institute of Technology</a:t>
            </a:r>
          </a:p>
        </p:txBody>
      </p:sp>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15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Upper</a:t>
            </a:r>
            <a:r>
              <a:rPr lang="it-IT" dirty="0"/>
              <a:t> </a:t>
            </a:r>
            <a:r>
              <a:rPr lang="it-IT" dirty="0" err="1"/>
              <a:t>limbs</a:t>
            </a:r>
            <a:r>
              <a:rPr lang="it-IT" dirty="0"/>
              <a:t> (</a:t>
            </a:r>
            <a:r>
              <a:rPr lang="it-IT" dirty="0" err="1"/>
              <a:t>not</a:t>
            </a:r>
            <a:r>
              <a:rPr lang="it-IT" dirty="0"/>
              <a:t> </a:t>
            </a:r>
            <a:r>
              <a:rPr lang="it-IT" dirty="0" err="1"/>
              <a:t>shoulders</a:t>
            </a:r>
            <a:r>
              <a:rPr lang="it-IT" dirty="0"/>
              <a:t>)</a:t>
            </a:r>
            <a:endParaRPr lang="en-GB" dirty="0"/>
          </a:p>
        </p:txBody>
      </p:sp>
      <p:sp>
        <p:nvSpPr>
          <p:cNvPr id="3" name="Segnaposto contenuto 2"/>
          <p:cNvSpPr>
            <a:spLocks noGrp="1"/>
          </p:cNvSpPr>
          <p:nvPr>
            <p:ph idx="1"/>
          </p:nvPr>
        </p:nvSpPr>
        <p:spPr/>
        <p:txBody>
          <a:bodyPr>
            <a:normAutofit/>
          </a:bodyPr>
          <a:lstStyle/>
          <a:p>
            <a:r>
              <a:rPr lang="en-GB" dirty="0"/>
              <a:t>The distance to the face is reduced </a:t>
            </a:r>
            <a:r>
              <a:rPr lang="it-IT" dirty="0"/>
              <a:t>and </a:t>
            </a:r>
            <a:r>
              <a:rPr lang="it-IT" dirty="0" err="1"/>
              <a:t>patients</a:t>
            </a:r>
            <a:r>
              <a:rPr lang="it-IT" dirty="0"/>
              <a:t> </a:t>
            </a:r>
            <a:r>
              <a:rPr lang="it-IT" dirty="0" err="1"/>
              <a:t>may</a:t>
            </a:r>
            <a:r>
              <a:rPr lang="it-IT" dirty="0"/>
              <a:t> </a:t>
            </a:r>
            <a:r>
              <a:rPr lang="it-IT" dirty="0" err="1"/>
              <a:t>wear</a:t>
            </a:r>
            <a:r>
              <a:rPr lang="it-IT" dirty="0"/>
              <a:t> face </a:t>
            </a:r>
            <a:r>
              <a:rPr lang="it-IT" dirty="0" err="1"/>
              <a:t>mask</a:t>
            </a:r>
            <a:r>
              <a:rPr lang="it-IT" dirty="0"/>
              <a:t> </a:t>
            </a:r>
            <a:r>
              <a:rPr lang="it-IT" b="1" u="sng" dirty="0" err="1"/>
              <a:t>but</a:t>
            </a:r>
            <a:r>
              <a:rPr lang="it-IT" b="1" u="sng" dirty="0"/>
              <a:t> </a:t>
            </a:r>
            <a:r>
              <a:rPr lang="it-IT" b="1" u="sng" dirty="0" err="1"/>
              <a:t>not</a:t>
            </a:r>
            <a:r>
              <a:rPr lang="it-IT" b="1" u="sng" dirty="0"/>
              <a:t> </a:t>
            </a:r>
            <a:r>
              <a:rPr lang="it-IT" b="1" u="sng" dirty="0" err="1"/>
              <a:t>gloves</a:t>
            </a:r>
            <a:r>
              <a:rPr lang="it-IT" b="1" u="sng" dirty="0"/>
              <a:t> (</a:t>
            </a:r>
            <a:r>
              <a:rPr lang="it-IT" b="1" u="sng" dirty="0" err="1"/>
              <a:t>careful</a:t>
            </a:r>
            <a:r>
              <a:rPr lang="it-IT" b="1" u="sng" dirty="0"/>
              <a:t> </a:t>
            </a:r>
            <a:r>
              <a:rPr lang="it-IT" b="1" u="sng" dirty="0" err="1"/>
              <a:t>cleaning</a:t>
            </a:r>
            <a:r>
              <a:rPr lang="it-IT" b="1" u="sng" dirty="0"/>
              <a:t>/</a:t>
            </a:r>
            <a:r>
              <a:rPr lang="it-IT" b="1" u="sng" dirty="0" err="1"/>
              <a:t>disinfection</a:t>
            </a:r>
            <a:r>
              <a:rPr lang="it-IT" b="1" u="sng" dirty="0"/>
              <a:t> of hands)</a:t>
            </a:r>
          </a:p>
          <a:p>
            <a:r>
              <a:rPr lang="it-IT" dirty="0" err="1"/>
              <a:t>Surgical</a:t>
            </a:r>
            <a:r>
              <a:rPr lang="it-IT" dirty="0"/>
              <a:t> </a:t>
            </a:r>
            <a:r>
              <a:rPr lang="it-IT" dirty="0" err="1"/>
              <a:t>mask</a:t>
            </a:r>
            <a:r>
              <a:rPr lang="it-IT" dirty="0"/>
              <a:t> and face </a:t>
            </a:r>
            <a:r>
              <a:rPr lang="it-IT" dirty="0" err="1"/>
              <a:t>protections</a:t>
            </a:r>
            <a:r>
              <a:rPr lang="it-IT" dirty="0"/>
              <a:t> are </a:t>
            </a:r>
            <a:r>
              <a:rPr lang="it-IT" dirty="0" err="1"/>
              <a:t>recommended</a:t>
            </a:r>
            <a:endParaRPr lang="it-IT" dirty="0"/>
          </a:p>
          <a:p>
            <a:r>
              <a:rPr lang="it-IT" dirty="0" smtClean="0"/>
              <a:t>Head </a:t>
            </a:r>
            <a:r>
              <a:rPr lang="it-IT" dirty="0" err="1" smtClean="0"/>
              <a:t>cap</a:t>
            </a:r>
            <a:r>
              <a:rPr lang="it-IT" dirty="0" smtClean="0"/>
              <a:t>, </a:t>
            </a:r>
            <a:r>
              <a:rPr lang="it-IT" dirty="0" err="1" smtClean="0"/>
              <a:t>disposable</a:t>
            </a:r>
            <a:r>
              <a:rPr lang="it-IT" dirty="0" smtClean="0"/>
              <a:t> </a:t>
            </a:r>
            <a:r>
              <a:rPr lang="it-IT" dirty="0" err="1" smtClean="0"/>
              <a:t>gown</a:t>
            </a:r>
            <a:r>
              <a:rPr lang="it-IT" dirty="0" smtClean="0"/>
              <a:t> </a:t>
            </a:r>
            <a:r>
              <a:rPr lang="it-IT" dirty="0"/>
              <a:t>and double </a:t>
            </a:r>
            <a:r>
              <a:rPr lang="it-IT" dirty="0" err="1"/>
              <a:t>gloves</a:t>
            </a:r>
            <a:r>
              <a:rPr lang="it-IT" dirty="0"/>
              <a:t> </a:t>
            </a:r>
            <a:r>
              <a:rPr lang="it-IT" dirty="0" err="1"/>
              <a:t>may</a:t>
            </a:r>
            <a:r>
              <a:rPr lang="it-IT" dirty="0"/>
              <a:t> be </a:t>
            </a:r>
            <a:r>
              <a:rPr lang="it-IT" dirty="0" err="1"/>
              <a:t>useful</a:t>
            </a:r>
            <a:r>
              <a:rPr lang="it-IT" dirty="0"/>
              <a:t>  for the </a:t>
            </a:r>
            <a:r>
              <a:rPr lang="it-IT" dirty="0" err="1" smtClean="0"/>
              <a:t>examiner</a:t>
            </a:r>
            <a:r>
              <a:rPr lang="it-IT" dirty="0" smtClean="0"/>
              <a:t>.</a:t>
            </a:r>
            <a:endParaRPr lang="en-GB" dirty="0"/>
          </a:p>
          <a:p>
            <a:pPr marL="0" indent="0">
              <a:buNone/>
            </a:pPr>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257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Shoulder</a:t>
            </a:r>
            <a:r>
              <a:rPr lang="it-IT" dirty="0"/>
              <a:t>, </a:t>
            </a:r>
            <a:r>
              <a:rPr lang="it-IT" dirty="0" err="1"/>
              <a:t>chest</a:t>
            </a:r>
            <a:r>
              <a:rPr lang="it-IT" dirty="0"/>
              <a:t>, back</a:t>
            </a:r>
            <a:endParaRPr lang="en-GB" dirty="0"/>
          </a:p>
        </p:txBody>
      </p:sp>
      <p:sp>
        <p:nvSpPr>
          <p:cNvPr id="3" name="Segnaposto contenuto 2"/>
          <p:cNvSpPr>
            <a:spLocks noGrp="1"/>
          </p:cNvSpPr>
          <p:nvPr>
            <p:ph idx="1"/>
          </p:nvPr>
        </p:nvSpPr>
        <p:spPr/>
        <p:txBody>
          <a:bodyPr/>
          <a:lstStyle/>
          <a:p>
            <a:r>
              <a:rPr lang="en-US" dirty="0" smtClean="0"/>
              <a:t>Distance to the face is reduced and patients may wear face mask and gloves </a:t>
            </a:r>
          </a:p>
          <a:p>
            <a:r>
              <a:rPr lang="en-US" dirty="0" smtClean="0"/>
              <a:t>Surgical mask or ffP2/KN95 and face protections are recommended</a:t>
            </a:r>
          </a:p>
          <a:p>
            <a:r>
              <a:rPr lang="en-US" dirty="0" smtClean="0"/>
              <a:t>Head cap, disposable gown and double gloves may be </a:t>
            </a:r>
            <a:r>
              <a:rPr lang="en-US" b="1" u="sng" dirty="0" smtClean="0"/>
              <a:t>recommended</a:t>
            </a:r>
            <a:r>
              <a:rPr lang="en-US" dirty="0" smtClean="0"/>
              <a:t> for the examiner</a:t>
            </a:r>
            <a:endParaRPr lang="en-US"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473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3232" y="332656"/>
            <a:ext cx="8229600" cy="1143000"/>
          </a:xfrm>
        </p:spPr>
        <p:txBody>
          <a:bodyPr/>
          <a:lstStyle/>
          <a:p>
            <a:r>
              <a:rPr lang="it-IT" dirty="0" err="1"/>
              <a:t>Cranial</a:t>
            </a:r>
            <a:r>
              <a:rPr lang="it-IT" dirty="0"/>
              <a:t> </a:t>
            </a:r>
            <a:r>
              <a:rPr lang="it-IT" dirty="0" err="1"/>
              <a:t>nerves</a:t>
            </a:r>
            <a:endParaRPr lang="en-GB" dirty="0"/>
          </a:p>
        </p:txBody>
      </p:sp>
      <p:sp>
        <p:nvSpPr>
          <p:cNvPr id="3" name="Segnaposto contenuto 2"/>
          <p:cNvSpPr>
            <a:spLocks noGrp="1"/>
          </p:cNvSpPr>
          <p:nvPr>
            <p:ph idx="1"/>
          </p:nvPr>
        </p:nvSpPr>
        <p:spPr/>
        <p:txBody>
          <a:bodyPr/>
          <a:lstStyle/>
          <a:p>
            <a:r>
              <a:rPr lang="en-GB" dirty="0"/>
              <a:t>Performed on the face a</a:t>
            </a:r>
            <a:r>
              <a:rPr lang="it-IT" dirty="0" err="1"/>
              <a:t>nd</a:t>
            </a:r>
            <a:r>
              <a:rPr lang="it-IT" dirty="0"/>
              <a:t> the </a:t>
            </a:r>
            <a:r>
              <a:rPr lang="it-IT" dirty="0" err="1"/>
              <a:t>patients</a:t>
            </a:r>
            <a:r>
              <a:rPr lang="it-IT" dirty="0"/>
              <a:t> </a:t>
            </a:r>
            <a:r>
              <a:rPr lang="it-IT" b="1" u="sng" dirty="0" err="1"/>
              <a:t>cannot</a:t>
            </a:r>
            <a:r>
              <a:rPr lang="it-IT" b="1" u="sng" dirty="0"/>
              <a:t> </a:t>
            </a:r>
            <a:r>
              <a:rPr lang="it-IT" b="1" u="sng" dirty="0" err="1"/>
              <a:t>wear</a:t>
            </a:r>
            <a:r>
              <a:rPr lang="it-IT" b="1" u="sng" dirty="0"/>
              <a:t> face </a:t>
            </a:r>
            <a:r>
              <a:rPr lang="it-IT" b="1" u="sng" dirty="0" err="1"/>
              <a:t>mask</a:t>
            </a:r>
            <a:r>
              <a:rPr lang="it-IT" dirty="0"/>
              <a:t>, </a:t>
            </a:r>
            <a:r>
              <a:rPr lang="it-IT" dirty="0" err="1"/>
              <a:t>gloves</a:t>
            </a:r>
            <a:r>
              <a:rPr lang="it-IT" dirty="0"/>
              <a:t> are </a:t>
            </a:r>
            <a:r>
              <a:rPr lang="it-IT" dirty="0" err="1"/>
              <a:t>worn</a:t>
            </a:r>
            <a:r>
              <a:rPr lang="it-IT" dirty="0"/>
              <a:t>. </a:t>
            </a:r>
          </a:p>
          <a:p>
            <a:r>
              <a:rPr lang="it-IT" dirty="0" smtClean="0"/>
              <a:t>FfP2/KN95 </a:t>
            </a:r>
            <a:r>
              <a:rPr lang="it-IT" dirty="0" err="1"/>
              <a:t>mask</a:t>
            </a:r>
            <a:r>
              <a:rPr lang="it-IT" dirty="0"/>
              <a:t> and face </a:t>
            </a:r>
            <a:r>
              <a:rPr lang="it-IT" dirty="0" err="1"/>
              <a:t>protections</a:t>
            </a:r>
            <a:r>
              <a:rPr lang="it-IT" dirty="0"/>
              <a:t> </a:t>
            </a:r>
            <a:r>
              <a:rPr lang="it-IT" u="sng" dirty="0"/>
              <a:t>are </a:t>
            </a:r>
            <a:r>
              <a:rPr lang="it-IT" u="sng" dirty="0" err="1" smtClean="0"/>
              <a:t>necessary</a:t>
            </a:r>
            <a:endParaRPr lang="it-IT" u="sng" dirty="0"/>
          </a:p>
          <a:p>
            <a:r>
              <a:rPr lang="it-IT" dirty="0"/>
              <a:t>Head </a:t>
            </a:r>
            <a:r>
              <a:rPr lang="it-IT" dirty="0" err="1"/>
              <a:t>cap</a:t>
            </a:r>
            <a:r>
              <a:rPr lang="it-IT" dirty="0"/>
              <a:t>, </a:t>
            </a:r>
            <a:r>
              <a:rPr lang="it-IT" dirty="0" err="1" smtClean="0"/>
              <a:t>diposable</a:t>
            </a:r>
            <a:r>
              <a:rPr lang="it-IT" dirty="0" smtClean="0"/>
              <a:t> </a:t>
            </a:r>
            <a:r>
              <a:rPr lang="it-IT" dirty="0" err="1" smtClean="0"/>
              <a:t>gown</a:t>
            </a:r>
            <a:r>
              <a:rPr lang="it-IT" dirty="0" smtClean="0"/>
              <a:t> </a:t>
            </a:r>
            <a:r>
              <a:rPr lang="it-IT" dirty="0"/>
              <a:t>and double </a:t>
            </a:r>
            <a:r>
              <a:rPr lang="it-IT" dirty="0" err="1"/>
              <a:t>gloves</a:t>
            </a:r>
            <a:r>
              <a:rPr lang="it-IT" dirty="0"/>
              <a:t> </a:t>
            </a:r>
            <a:r>
              <a:rPr lang="it-IT" dirty="0" smtClean="0"/>
              <a:t>are </a:t>
            </a:r>
            <a:r>
              <a:rPr lang="it-IT" dirty="0" err="1" smtClean="0"/>
              <a:t>recommended</a:t>
            </a:r>
            <a:r>
              <a:rPr lang="it-IT" dirty="0" smtClean="0"/>
              <a:t> for </a:t>
            </a:r>
            <a:r>
              <a:rPr lang="it-IT" dirty="0"/>
              <a:t>the </a:t>
            </a:r>
            <a:r>
              <a:rPr lang="it-IT" dirty="0" err="1" smtClean="0"/>
              <a:t>examiner</a:t>
            </a:r>
            <a:r>
              <a:rPr lang="it-IT" dirty="0" smtClean="0"/>
              <a:t>.</a:t>
            </a:r>
          </a:p>
          <a:p>
            <a:r>
              <a:rPr lang="it-IT" u="sng" dirty="0" smtClean="0"/>
              <a:t>The </a:t>
            </a:r>
            <a:r>
              <a:rPr lang="it-IT" u="sng" dirty="0" err="1" smtClean="0"/>
              <a:t>patient</a:t>
            </a:r>
            <a:r>
              <a:rPr lang="it-IT" u="sng" dirty="0" smtClean="0"/>
              <a:t> </a:t>
            </a:r>
            <a:r>
              <a:rPr lang="it-IT" u="sng" dirty="0" err="1" smtClean="0"/>
              <a:t>may</a:t>
            </a:r>
            <a:r>
              <a:rPr lang="it-IT" u="sng" dirty="0" smtClean="0"/>
              <a:t> </a:t>
            </a:r>
            <a:r>
              <a:rPr lang="it-IT" u="sng" dirty="0" err="1" smtClean="0"/>
              <a:t>have</a:t>
            </a:r>
            <a:r>
              <a:rPr lang="it-IT" u="sng" dirty="0" smtClean="0"/>
              <a:t> a </a:t>
            </a:r>
            <a:r>
              <a:rPr lang="it-IT" u="sng" dirty="0" err="1" smtClean="0"/>
              <a:t>cough</a:t>
            </a:r>
            <a:r>
              <a:rPr lang="it-IT" u="sng" dirty="0" smtClean="0"/>
              <a:t> reflex!</a:t>
            </a:r>
            <a:endParaRPr lang="en-GB" u="sng"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147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Perineal</a:t>
            </a:r>
            <a:r>
              <a:rPr lang="it-IT" dirty="0"/>
              <a:t> EMG </a:t>
            </a:r>
            <a:endParaRPr lang="en-GB" dirty="0"/>
          </a:p>
        </p:txBody>
      </p:sp>
      <p:sp>
        <p:nvSpPr>
          <p:cNvPr id="3" name="Segnaposto contenuto 2"/>
          <p:cNvSpPr>
            <a:spLocks noGrp="1"/>
          </p:cNvSpPr>
          <p:nvPr>
            <p:ph idx="1"/>
          </p:nvPr>
        </p:nvSpPr>
        <p:spPr/>
        <p:txBody>
          <a:bodyPr/>
          <a:lstStyle/>
          <a:p>
            <a:r>
              <a:rPr lang="it-IT" dirty="0" err="1"/>
              <a:t>Probable</a:t>
            </a:r>
            <a:r>
              <a:rPr lang="it-IT" dirty="0"/>
              <a:t> </a:t>
            </a:r>
            <a:r>
              <a:rPr lang="it-IT" dirty="0" err="1"/>
              <a:t>contamination</a:t>
            </a:r>
            <a:r>
              <a:rPr lang="it-IT" dirty="0"/>
              <a:t> of the </a:t>
            </a:r>
            <a:r>
              <a:rPr lang="it-IT" dirty="0" err="1"/>
              <a:t>perineal</a:t>
            </a:r>
            <a:r>
              <a:rPr lang="it-IT" dirty="0"/>
              <a:t> area</a:t>
            </a:r>
          </a:p>
          <a:p>
            <a:r>
              <a:rPr lang="en-GB" dirty="0"/>
              <a:t>Performed near the anatomic area, </a:t>
            </a:r>
            <a:r>
              <a:rPr lang="it-IT" dirty="0"/>
              <a:t>the </a:t>
            </a:r>
            <a:r>
              <a:rPr lang="it-IT" dirty="0" err="1"/>
              <a:t>patients</a:t>
            </a:r>
            <a:r>
              <a:rPr lang="it-IT" dirty="0"/>
              <a:t> must </a:t>
            </a:r>
            <a:r>
              <a:rPr lang="it-IT" dirty="0" err="1"/>
              <a:t>wear</a:t>
            </a:r>
            <a:r>
              <a:rPr lang="it-IT" dirty="0"/>
              <a:t> face </a:t>
            </a:r>
            <a:r>
              <a:rPr lang="it-IT" dirty="0" err="1"/>
              <a:t>mask</a:t>
            </a:r>
            <a:r>
              <a:rPr lang="it-IT" dirty="0"/>
              <a:t> and </a:t>
            </a:r>
            <a:r>
              <a:rPr lang="it-IT" dirty="0" err="1"/>
              <a:t>gloves</a:t>
            </a:r>
            <a:r>
              <a:rPr lang="it-IT" dirty="0"/>
              <a:t>.</a:t>
            </a:r>
          </a:p>
          <a:p>
            <a:r>
              <a:rPr lang="it-IT" dirty="0" err="1"/>
              <a:t>Surgical</a:t>
            </a:r>
            <a:r>
              <a:rPr lang="it-IT" dirty="0"/>
              <a:t> </a:t>
            </a:r>
            <a:r>
              <a:rPr lang="it-IT" dirty="0" err="1"/>
              <a:t>mask</a:t>
            </a:r>
            <a:r>
              <a:rPr lang="it-IT" dirty="0"/>
              <a:t> or ffP2/KN95 and face </a:t>
            </a:r>
            <a:r>
              <a:rPr lang="it-IT" dirty="0" err="1"/>
              <a:t>protections</a:t>
            </a:r>
            <a:r>
              <a:rPr lang="it-IT" dirty="0"/>
              <a:t> are </a:t>
            </a:r>
            <a:r>
              <a:rPr lang="it-IT" dirty="0" err="1"/>
              <a:t>recommended</a:t>
            </a:r>
            <a:endParaRPr lang="it-IT" dirty="0"/>
          </a:p>
          <a:p>
            <a:r>
              <a:rPr lang="it-IT" dirty="0"/>
              <a:t>Head </a:t>
            </a:r>
            <a:r>
              <a:rPr lang="it-IT" dirty="0" err="1"/>
              <a:t>cap</a:t>
            </a:r>
            <a:r>
              <a:rPr lang="it-IT" dirty="0"/>
              <a:t>, </a:t>
            </a:r>
            <a:r>
              <a:rPr lang="it-IT" dirty="0" err="1"/>
              <a:t>gown</a:t>
            </a:r>
            <a:r>
              <a:rPr lang="it-IT" dirty="0"/>
              <a:t> and double </a:t>
            </a:r>
            <a:r>
              <a:rPr lang="it-IT" dirty="0" err="1"/>
              <a:t>gloves</a:t>
            </a:r>
            <a:r>
              <a:rPr lang="it-IT" dirty="0"/>
              <a:t> </a:t>
            </a:r>
            <a:r>
              <a:rPr lang="it-IT" dirty="0" err="1" smtClean="0"/>
              <a:t>rcecommended</a:t>
            </a:r>
            <a:r>
              <a:rPr lang="it-IT" dirty="0" smtClean="0"/>
              <a:t> </a:t>
            </a:r>
            <a:r>
              <a:rPr lang="it-IT" dirty="0"/>
              <a:t>the </a:t>
            </a:r>
            <a:r>
              <a:rPr lang="it-IT" dirty="0" err="1"/>
              <a:t>examiner</a:t>
            </a:r>
            <a:endParaRPr lang="en-GB" dirty="0"/>
          </a:p>
          <a:p>
            <a:pPr marL="0" indent="0">
              <a:buNone/>
            </a:pPr>
            <a:endParaRPr lang="it-IT" dirty="0"/>
          </a:p>
          <a:p>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57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Botulinum</a:t>
            </a:r>
            <a:r>
              <a:rPr lang="it-IT" dirty="0"/>
              <a:t> </a:t>
            </a:r>
            <a:r>
              <a:rPr lang="it-IT" dirty="0" err="1"/>
              <a:t>toxin</a:t>
            </a:r>
            <a:r>
              <a:rPr lang="it-IT" dirty="0"/>
              <a:t> </a:t>
            </a:r>
            <a:r>
              <a:rPr lang="it-IT" dirty="0" err="1"/>
              <a:t>injections</a:t>
            </a:r>
            <a:endParaRPr lang="en-GB" dirty="0"/>
          </a:p>
        </p:txBody>
      </p:sp>
      <p:sp>
        <p:nvSpPr>
          <p:cNvPr id="3" name="Segnaposto contenuto 2"/>
          <p:cNvSpPr>
            <a:spLocks noGrp="1"/>
          </p:cNvSpPr>
          <p:nvPr>
            <p:ph idx="1"/>
          </p:nvPr>
        </p:nvSpPr>
        <p:spPr>
          <a:xfrm>
            <a:off x="467544" y="1556792"/>
            <a:ext cx="8229600" cy="1512168"/>
          </a:xfrm>
        </p:spPr>
        <p:txBody>
          <a:bodyPr>
            <a:normAutofit fontScale="92500" lnSpcReduction="10000"/>
          </a:bodyPr>
          <a:lstStyle/>
          <a:p>
            <a:r>
              <a:rPr lang="en-US" dirty="0"/>
              <a:t>Same recommendations for ENG and EMG </a:t>
            </a:r>
            <a:r>
              <a:rPr lang="en-US" dirty="0" smtClean="0"/>
              <a:t>tests</a:t>
            </a:r>
          </a:p>
          <a:p>
            <a:r>
              <a:rPr lang="en-US" dirty="0" smtClean="0"/>
              <a:t>Depending on the part of the body that is injected</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6187" y="3789040"/>
            <a:ext cx="3463946" cy="227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37" t="5087" r="3399" b="12349"/>
          <a:stretch/>
        </p:blipFill>
        <p:spPr bwMode="auto">
          <a:xfrm>
            <a:off x="1043608" y="3742455"/>
            <a:ext cx="2952328"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180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Safety </a:t>
            </a:r>
            <a:r>
              <a:rPr lang="en-GB" dirty="0" err="1" smtClean="0"/>
              <a:t>behaviors</a:t>
            </a:r>
            <a:endParaRPr lang="en-GB" dirty="0"/>
          </a:p>
        </p:txBody>
      </p:sp>
      <p:sp>
        <p:nvSpPr>
          <p:cNvPr id="3" name="Segnaposto contenuto 2"/>
          <p:cNvSpPr>
            <a:spLocks noGrp="1"/>
          </p:cNvSpPr>
          <p:nvPr>
            <p:ph idx="1"/>
          </p:nvPr>
        </p:nvSpPr>
        <p:spPr>
          <a:xfrm>
            <a:off x="467544" y="1412776"/>
            <a:ext cx="8229600" cy="4525963"/>
          </a:xfrm>
        </p:spPr>
        <p:txBody>
          <a:bodyPr>
            <a:normAutofit fontScale="85000" lnSpcReduction="20000"/>
          </a:bodyPr>
          <a:lstStyle/>
          <a:p>
            <a:pPr marL="0" indent="0">
              <a:buNone/>
            </a:pPr>
            <a:endParaRPr lang="en-GB" dirty="0"/>
          </a:p>
          <a:p>
            <a:r>
              <a:rPr lang="en-GB" dirty="0"/>
              <a:t>While wearing PPE: </a:t>
            </a:r>
            <a:r>
              <a:rPr lang="en-GB" dirty="0" smtClean="0"/>
              <a:t>avoid </a:t>
            </a:r>
            <a:r>
              <a:rPr lang="en-GB" dirty="0"/>
              <a:t>touching already worn </a:t>
            </a:r>
            <a:r>
              <a:rPr lang="en-GB" dirty="0" smtClean="0"/>
              <a:t>PPE</a:t>
            </a:r>
            <a:endParaRPr lang="en-GB" dirty="0"/>
          </a:p>
          <a:p>
            <a:r>
              <a:rPr lang="en-GB" dirty="0"/>
              <a:t>Remove gloves if torn or </a:t>
            </a:r>
            <a:r>
              <a:rPr lang="en-GB" dirty="0" smtClean="0"/>
              <a:t>damaged</a:t>
            </a:r>
            <a:endParaRPr lang="en-GB" dirty="0"/>
          </a:p>
          <a:p>
            <a:r>
              <a:rPr lang="en-GB" dirty="0"/>
              <a:t>Change the second pair of gloves between one patient and </a:t>
            </a:r>
            <a:r>
              <a:rPr lang="en-GB" dirty="0" smtClean="0"/>
              <a:t>another</a:t>
            </a:r>
            <a:endParaRPr lang="en-GB" dirty="0"/>
          </a:p>
          <a:p>
            <a:r>
              <a:rPr lang="en-GB" dirty="0"/>
              <a:t>Carry out hand hygiene before putting on new </a:t>
            </a:r>
            <a:r>
              <a:rPr lang="en-GB" dirty="0" smtClean="0"/>
              <a:t>gloves</a:t>
            </a:r>
            <a:endParaRPr lang="en-GB" dirty="0"/>
          </a:p>
          <a:p>
            <a:r>
              <a:rPr lang="en-GB" dirty="0"/>
              <a:t>When removing PPE, be careful to avoid any contact between the dirty components and the area of the face or skin that is not </a:t>
            </a:r>
            <a:r>
              <a:rPr lang="en-GB" dirty="0" smtClean="0"/>
              <a:t>intact</a:t>
            </a:r>
            <a:r>
              <a:rPr lang="en-GB" dirty="0"/>
              <a:t> </a:t>
            </a:r>
          </a:p>
          <a:p>
            <a:r>
              <a:rPr lang="en-GB" dirty="0" smtClean="0"/>
              <a:t>Decontaminate </a:t>
            </a:r>
            <a:r>
              <a:rPr lang="en-GB" dirty="0"/>
              <a:t>PPE as non-disposable goggles and </a:t>
            </a:r>
            <a:r>
              <a:rPr lang="en-GB" dirty="0" smtClean="0"/>
              <a:t>face shields</a:t>
            </a:r>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34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Tricks</a:t>
            </a:r>
            <a:r>
              <a:rPr lang="it-IT" dirty="0" smtClean="0"/>
              <a:t> for </a:t>
            </a:r>
            <a:r>
              <a:rPr lang="it-IT" dirty="0" err="1" smtClean="0"/>
              <a:t>neck</a:t>
            </a:r>
            <a:r>
              <a:rPr lang="it-IT" dirty="0" smtClean="0"/>
              <a:t> and </a:t>
            </a:r>
            <a:r>
              <a:rPr lang="it-IT" dirty="0" err="1" smtClean="0"/>
              <a:t>hands</a:t>
            </a:r>
            <a:endParaRPr lang="en-GB" dirty="0"/>
          </a:p>
        </p:txBody>
      </p:sp>
      <p:pic>
        <p:nvPicPr>
          <p:cNvPr id="4" name="Immagine 3"/>
          <p:cNvPicPr>
            <a:picLocks noChangeAspect="1"/>
          </p:cNvPicPr>
          <p:nvPr/>
        </p:nvPicPr>
        <p:blipFill rotWithShape="1">
          <a:blip r:embed="rId5" cstate="print">
            <a:extLst>
              <a:ext uri="{28A0092B-C50C-407E-A947-70E740481C1C}">
                <a14:useLocalDpi xmlns:a14="http://schemas.microsoft.com/office/drawing/2010/main" val="0"/>
              </a:ext>
            </a:extLst>
          </a:blip>
          <a:srcRect t="13765"/>
          <a:stretch/>
        </p:blipFill>
        <p:spPr>
          <a:xfrm>
            <a:off x="6156176" y="1340769"/>
            <a:ext cx="2736304" cy="4057400"/>
          </a:xfrm>
          <a:prstGeom prst="rect">
            <a:avLst/>
          </a:prstGeom>
        </p:spPr>
      </p:pic>
      <p:sp>
        <p:nvSpPr>
          <p:cNvPr id="5" name="CasellaDiTesto 4"/>
          <p:cNvSpPr txBox="1"/>
          <p:nvPr/>
        </p:nvSpPr>
        <p:spPr>
          <a:xfrm>
            <a:off x="3158798" y="5692606"/>
            <a:ext cx="2992790" cy="369332"/>
          </a:xfrm>
          <a:prstGeom prst="rect">
            <a:avLst/>
          </a:prstGeom>
          <a:noFill/>
        </p:spPr>
        <p:txBody>
          <a:bodyPr wrap="square" rtlCol="0">
            <a:spAutoFit/>
          </a:bodyPr>
          <a:lstStyle/>
          <a:p>
            <a:r>
              <a:rPr lang="it-IT" dirty="0" smtClean="0"/>
              <a:t>Self-made </a:t>
            </a:r>
            <a:r>
              <a:rPr lang="it-IT" dirty="0" err="1" smtClean="0"/>
              <a:t>neck</a:t>
            </a:r>
            <a:r>
              <a:rPr lang="it-IT" dirty="0" smtClean="0"/>
              <a:t> </a:t>
            </a:r>
            <a:r>
              <a:rPr lang="it-IT" dirty="0" err="1" smtClean="0"/>
              <a:t>protection</a:t>
            </a:r>
            <a:endParaRPr lang="en-GB" dirty="0"/>
          </a:p>
        </p:txBody>
      </p:sp>
      <p:sp>
        <p:nvSpPr>
          <p:cNvPr id="6" name="CasellaDiTesto 5"/>
          <p:cNvSpPr txBox="1"/>
          <p:nvPr/>
        </p:nvSpPr>
        <p:spPr>
          <a:xfrm>
            <a:off x="6156176" y="5733256"/>
            <a:ext cx="2988332" cy="584775"/>
          </a:xfrm>
          <a:prstGeom prst="rect">
            <a:avLst/>
          </a:prstGeom>
          <a:noFill/>
        </p:spPr>
        <p:txBody>
          <a:bodyPr wrap="square" rtlCol="0">
            <a:spAutoFit/>
          </a:bodyPr>
          <a:lstStyle/>
          <a:p>
            <a:r>
              <a:rPr lang="it-IT" sz="1600" dirty="0" smtClean="0"/>
              <a:t>Use of double </a:t>
            </a:r>
            <a:r>
              <a:rPr lang="it-IT" sz="1600" dirty="0" err="1" smtClean="0"/>
              <a:t>gloves</a:t>
            </a:r>
            <a:r>
              <a:rPr lang="it-IT" sz="1600" dirty="0" smtClean="0"/>
              <a:t> – </a:t>
            </a:r>
            <a:r>
              <a:rPr lang="it-IT" sz="1600" dirty="0" err="1" smtClean="0"/>
              <a:t>reduced</a:t>
            </a:r>
            <a:r>
              <a:rPr lang="it-IT" sz="1600" dirty="0" smtClean="0"/>
              <a:t> </a:t>
            </a:r>
            <a:r>
              <a:rPr lang="it-IT" sz="1600" dirty="0" err="1" smtClean="0"/>
              <a:t>exposure</a:t>
            </a:r>
            <a:r>
              <a:rPr lang="it-IT" sz="1600" dirty="0" smtClean="0"/>
              <a:t>  to </a:t>
            </a:r>
            <a:r>
              <a:rPr lang="it-IT" sz="1600" dirty="0" err="1" smtClean="0"/>
              <a:t>disinfectants</a:t>
            </a:r>
            <a:r>
              <a:rPr lang="it-IT" sz="1600" dirty="0" smtClean="0"/>
              <a:t> </a:t>
            </a:r>
            <a:endParaRPr lang="en-GB" sz="1600" dirty="0"/>
          </a:p>
        </p:txBody>
      </p:sp>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718" y="1340767"/>
            <a:ext cx="2302137" cy="4057401"/>
          </a:xfrm>
          <a:prstGeom prst="rect">
            <a:avLst/>
          </a:prstGeom>
        </p:spPr>
      </p:pic>
      <p:sp>
        <p:nvSpPr>
          <p:cNvPr id="8" name="CasellaDiTesto 7"/>
          <p:cNvSpPr txBox="1"/>
          <p:nvPr/>
        </p:nvSpPr>
        <p:spPr>
          <a:xfrm>
            <a:off x="1239385" y="1587955"/>
            <a:ext cx="1620470" cy="307777"/>
          </a:xfrm>
          <a:prstGeom prst="rect">
            <a:avLst/>
          </a:prstGeom>
          <a:noFill/>
        </p:spPr>
        <p:txBody>
          <a:bodyPr wrap="square" rtlCol="0">
            <a:spAutoFit/>
          </a:bodyPr>
          <a:lstStyle/>
          <a:p>
            <a:r>
              <a:rPr lang="it-IT" sz="1400" dirty="0" err="1" smtClean="0">
                <a:solidFill>
                  <a:srgbClr val="FF0000"/>
                </a:solidFill>
              </a:rPr>
              <a:t>Neck</a:t>
            </a:r>
            <a:r>
              <a:rPr lang="it-IT" sz="1400" dirty="0" smtClean="0">
                <a:solidFill>
                  <a:srgbClr val="FF0000"/>
                </a:solidFill>
              </a:rPr>
              <a:t> </a:t>
            </a:r>
            <a:r>
              <a:rPr lang="it-IT" sz="1400" dirty="0" err="1" smtClean="0">
                <a:solidFill>
                  <a:srgbClr val="FF0000"/>
                </a:solidFill>
              </a:rPr>
              <a:t>protection</a:t>
            </a:r>
            <a:r>
              <a:rPr lang="it-IT" sz="1400" dirty="0" smtClean="0">
                <a:solidFill>
                  <a:srgbClr val="FF0000"/>
                </a:solidFill>
              </a:rPr>
              <a:t> ??</a:t>
            </a:r>
            <a:endParaRPr lang="en-GB" sz="1400" dirty="0">
              <a:solidFill>
                <a:srgbClr val="FF0000"/>
              </a:solidFill>
            </a:endParaRPr>
          </a:p>
        </p:txBody>
      </p:sp>
      <p:cxnSp>
        <p:nvCxnSpPr>
          <p:cNvPr id="9" name="Connettore 2 8"/>
          <p:cNvCxnSpPr/>
          <p:nvPr/>
        </p:nvCxnSpPr>
        <p:spPr>
          <a:xfrm flipH="1">
            <a:off x="1187623" y="1927829"/>
            <a:ext cx="261412" cy="2043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Biagio_Segment_0_x264_001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8669" r="38906" b="41507"/>
          <a:stretch/>
        </p:blipFill>
        <p:spPr>
          <a:xfrm>
            <a:off x="2876859" y="1340768"/>
            <a:ext cx="3274729" cy="4057400"/>
          </a:xfrm>
          <a:prstGeom prst="rect">
            <a:avLst/>
          </a:prstGeom>
        </p:spPr>
      </p:pic>
      <p:cxnSp>
        <p:nvCxnSpPr>
          <p:cNvPr id="11" name="Connettore 1 10"/>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7" name="Google Shape;467;p55"/>
          <p:cNvPicPr preferRelativeResize="0">
            <a:picLocks noGrp="1"/>
          </p:cNvPicPr>
          <p:nvPr>
            <p:ph type="body" idx="1"/>
          </p:nvPr>
        </p:nvPicPr>
        <p:blipFill rotWithShape="1">
          <a:blip r:embed="rId3">
            <a:alphaModFix/>
          </a:blip>
          <a:srcRect l="3429" t="3363"/>
          <a:stretch/>
        </p:blipFill>
        <p:spPr>
          <a:xfrm>
            <a:off x="3657600" y="1408670"/>
            <a:ext cx="5496186" cy="4019576"/>
          </a:xfrm>
          <a:prstGeom prst="rect">
            <a:avLst/>
          </a:prstGeom>
          <a:noFill/>
          <a:ln>
            <a:noFill/>
          </a:ln>
        </p:spPr>
      </p:pic>
      <p:pic>
        <p:nvPicPr>
          <p:cNvPr id="468" name="Google Shape;468;p55"/>
          <p:cNvPicPr preferRelativeResize="0"/>
          <p:nvPr/>
        </p:nvPicPr>
        <p:blipFill rotWithShape="1">
          <a:blip r:embed="rId4">
            <a:alphaModFix/>
          </a:blip>
          <a:srcRect/>
          <a:stretch/>
        </p:blipFill>
        <p:spPr>
          <a:xfrm>
            <a:off x="107504" y="705036"/>
            <a:ext cx="3240360" cy="5539375"/>
          </a:xfrm>
          <a:prstGeom prst="rect">
            <a:avLst/>
          </a:prstGeom>
          <a:noFill/>
          <a:ln>
            <a:noFill/>
          </a:ln>
        </p:spPr>
      </p:pic>
      <p:pic>
        <p:nvPicPr>
          <p:cNvPr id="5" name="Google Shape;396;p44"/>
          <p:cNvPicPr preferRelativeResize="0"/>
          <p:nvPr/>
        </p:nvPicPr>
        <p:blipFill rotWithShape="1">
          <a:blip r:embed="rId5">
            <a:alphaModFix/>
          </a:blip>
          <a:srcRect r="188" b="69961"/>
          <a:stretch/>
        </p:blipFill>
        <p:spPr>
          <a:xfrm>
            <a:off x="179512" y="165611"/>
            <a:ext cx="3888432" cy="432048"/>
          </a:xfrm>
          <a:prstGeom prst="rect">
            <a:avLst/>
          </a:prstGeom>
          <a:noFill/>
          <a:ln>
            <a:noFill/>
          </a:ln>
        </p:spPr>
      </p:pic>
      <p:pic>
        <p:nvPicPr>
          <p:cNvPr id="6" name="Google Shape;398;p44"/>
          <p:cNvPicPr preferRelativeResize="0"/>
          <p:nvPr/>
        </p:nvPicPr>
        <p:blipFill rotWithShape="1">
          <a:blip r:embed="rId6">
            <a:alphaModFix/>
          </a:blip>
          <a:srcRect l="32098" t="50645" r="26613" b="-2292"/>
          <a:stretch/>
        </p:blipFill>
        <p:spPr>
          <a:xfrm>
            <a:off x="4103002" y="165611"/>
            <a:ext cx="1008112" cy="432048"/>
          </a:xfrm>
          <a:prstGeom prst="rect">
            <a:avLst/>
          </a:prstGeom>
          <a:noFill/>
          <a:ln>
            <a:noFill/>
          </a:ln>
        </p:spPr>
      </p:pic>
      <p:sp>
        <p:nvSpPr>
          <p:cNvPr id="7" name="Rettangolo 6"/>
          <p:cNvSpPr/>
          <p:nvPr/>
        </p:nvSpPr>
        <p:spPr>
          <a:xfrm>
            <a:off x="8001601" y="31097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110207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6"/>
          <p:cNvSpPr txBox="1">
            <a:spLocks noGrp="1"/>
          </p:cNvSpPr>
          <p:nvPr>
            <p:ph type="title"/>
          </p:nvPr>
        </p:nvSpPr>
        <p:spPr>
          <a:xfrm>
            <a:off x="466643" y="31097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3" name="Espaço Reservado para Conteúdo 2"/>
          <p:cNvPicPr>
            <a:picLocks noGrp="1" noChangeAspect="1"/>
          </p:cNvPicPr>
          <p:nvPr>
            <p:ph idx="1"/>
          </p:nvPr>
        </p:nvPicPr>
        <p:blipFill>
          <a:blip r:embed="rId3"/>
          <a:stretch>
            <a:fillRect/>
          </a:stretch>
        </p:blipFill>
        <p:spPr>
          <a:xfrm>
            <a:off x="124127" y="274638"/>
            <a:ext cx="8562673" cy="5939873"/>
          </a:xfrm>
          <a:prstGeom prst="rect">
            <a:avLst/>
          </a:prstGeom>
        </p:spPr>
      </p:pic>
      <p:pic>
        <p:nvPicPr>
          <p:cNvPr id="6" name="Google Shape;396;p44"/>
          <p:cNvPicPr preferRelativeResize="0"/>
          <p:nvPr/>
        </p:nvPicPr>
        <p:blipFill rotWithShape="1">
          <a:blip r:embed="rId4">
            <a:alphaModFix/>
          </a:blip>
          <a:srcRect r="188" b="69961"/>
          <a:stretch/>
        </p:blipFill>
        <p:spPr>
          <a:xfrm>
            <a:off x="27973" y="155626"/>
            <a:ext cx="3888432" cy="432048"/>
          </a:xfrm>
          <a:prstGeom prst="rect">
            <a:avLst/>
          </a:prstGeom>
          <a:noFill/>
          <a:ln>
            <a:noFill/>
          </a:ln>
        </p:spPr>
      </p:pic>
      <p:pic>
        <p:nvPicPr>
          <p:cNvPr id="7" name="Google Shape;398;p44"/>
          <p:cNvPicPr preferRelativeResize="0"/>
          <p:nvPr/>
        </p:nvPicPr>
        <p:blipFill rotWithShape="1">
          <a:blip r:embed="rId5">
            <a:alphaModFix/>
          </a:blip>
          <a:srcRect l="32098" t="50645" r="26613" b="-2292"/>
          <a:stretch/>
        </p:blipFill>
        <p:spPr>
          <a:xfrm>
            <a:off x="3916405" y="155626"/>
            <a:ext cx="1008112" cy="432048"/>
          </a:xfrm>
          <a:prstGeom prst="rect">
            <a:avLst/>
          </a:prstGeom>
          <a:noFill/>
          <a:ln>
            <a:noFill/>
          </a:ln>
        </p:spPr>
      </p:pic>
      <p:sp>
        <p:nvSpPr>
          <p:cNvPr id="8" name="Rettangolo 7"/>
          <p:cNvSpPr/>
          <p:nvPr/>
        </p:nvSpPr>
        <p:spPr>
          <a:xfrm>
            <a:off x="8335336" y="155404"/>
            <a:ext cx="730113" cy="646331"/>
          </a:xfrm>
          <a:prstGeom prst="rect">
            <a:avLst/>
          </a:prstGeom>
        </p:spPr>
        <p:txBody>
          <a:bodyPr wrap="square">
            <a:spAutoFit/>
          </a:bodyPr>
          <a:lstStyle/>
          <a:p>
            <a:pPr algn="r"/>
            <a:r>
              <a:rPr lang="pt-BR" sz="3600" dirty="0"/>
              <a:t>C</a:t>
            </a:r>
            <a:endParaRPr lang="en-GB" sz="3600" dirty="0"/>
          </a:p>
        </p:txBody>
      </p:sp>
    </p:spTree>
    <p:extLst>
      <p:ext uri="{BB962C8B-B14F-4D97-AF65-F5344CB8AC3E}">
        <p14:creationId xmlns:p14="http://schemas.microsoft.com/office/powerpoint/2010/main" val="1819246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996952"/>
            <a:ext cx="8229600" cy="1143000"/>
          </a:xfrm>
        </p:spPr>
        <p:txBody>
          <a:bodyPr/>
          <a:lstStyle/>
          <a:p>
            <a:r>
              <a:rPr lang="it-IT" dirty="0"/>
              <a:t>AAEM </a:t>
            </a:r>
            <a:r>
              <a:rPr lang="it-IT" dirty="0" err="1"/>
              <a:t>instructions</a:t>
            </a:r>
            <a:endParaRPr lang="en-GB" dirty="0"/>
          </a:p>
        </p:txBody>
      </p:sp>
      <p:cxnSp>
        <p:nvCxnSpPr>
          <p:cNvPr id="3" name="Connettore 1 2"/>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1 3"/>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94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Mechanisms of Covid-19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28800"/>
            <a:ext cx="7056784" cy="453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164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PPE Guidance for All Patient Interactions During COVID-19</a:t>
            </a:r>
            <a:br>
              <a:rPr lang="en-GB" dirty="0"/>
            </a:br>
            <a:endParaRPr lang="en-GB" dirty="0"/>
          </a:p>
        </p:txBody>
      </p:sp>
      <p:sp>
        <p:nvSpPr>
          <p:cNvPr id="4" name="Rettangolo 3"/>
          <p:cNvSpPr/>
          <p:nvPr/>
        </p:nvSpPr>
        <p:spPr>
          <a:xfrm>
            <a:off x="557476" y="1052736"/>
            <a:ext cx="7704856" cy="5078313"/>
          </a:xfrm>
          <a:prstGeom prst="rect">
            <a:avLst/>
          </a:prstGeom>
        </p:spPr>
        <p:txBody>
          <a:bodyPr wrap="square">
            <a:spAutoFit/>
          </a:bodyPr>
          <a:lstStyle/>
          <a:p>
            <a:endParaRPr lang="en-GB" dirty="0"/>
          </a:p>
          <a:p>
            <a:r>
              <a:rPr lang="en-GB" dirty="0"/>
              <a:t> </a:t>
            </a:r>
            <a:r>
              <a:rPr lang="en-GB" b="1" dirty="0"/>
              <a:t>Patient With Positive or PUI COVID </a:t>
            </a:r>
            <a:endParaRPr lang="en-GB" dirty="0"/>
          </a:p>
          <a:p>
            <a:pPr marL="285750" indent="-285750">
              <a:buFont typeface="Arial" panose="020B0604020202020204" pitchFamily="34" charset="0"/>
              <a:buChar char="•"/>
            </a:pPr>
            <a:r>
              <a:rPr lang="en-GB" dirty="0"/>
              <a:t>For healthcare worker </a:t>
            </a:r>
          </a:p>
          <a:p>
            <a:pPr marL="285750" indent="-285750">
              <a:buFont typeface="Arial" panose="020B0604020202020204" pitchFamily="34" charset="0"/>
              <a:buChar char="•"/>
            </a:pPr>
            <a:r>
              <a:rPr lang="en-GB" dirty="0" smtClean="0"/>
              <a:t>N95 </a:t>
            </a:r>
            <a:r>
              <a:rPr lang="en-GB" dirty="0"/>
              <a:t>Mask </a:t>
            </a:r>
          </a:p>
          <a:p>
            <a:pPr marL="285750" indent="-285750">
              <a:buFont typeface="Arial" panose="020B0604020202020204" pitchFamily="34" charset="0"/>
              <a:buChar char="•"/>
            </a:pPr>
            <a:r>
              <a:rPr lang="en-GB" dirty="0" smtClean="0"/>
              <a:t>Face </a:t>
            </a:r>
            <a:r>
              <a:rPr lang="en-GB" dirty="0"/>
              <a:t>Shield or protective goggles </a:t>
            </a:r>
          </a:p>
          <a:p>
            <a:pPr marL="285750" indent="-285750">
              <a:buFont typeface="Arial" panose="020B0604020202020204" pitchFamily="34" charset="0"/>
              <a:buChar char="•"/>
            </a:pPr>
            <a:r>
              <a:rPr lang="en-GB" dirty="0" smtClean="0"/>
              <a:t>Gown </a:t>
            </a:r>
            <a:endParaRPr lang="en-GB" dirty="0"/>
          </a:p>
          <a:p>
            <a:pPr marL="285750" indent="-285750">
              <a:buFont typeface="Arial" panose="020B0604020202020204" pitchFamily="34" charset="0"/>
              <a:buChar char="•"/>
            </a:pPr>
            <a:r>
              <a:rPr lang="en-GB" dirty="0" smtClean="0"/>
              <a:t>Shoe </a:t>
            </a:r>
            <a:r>
              <a:rPr lang="en-GB" dirty="0"/>
              <a:t>covers </a:t>
            </a:r>
          </a:p>
          <a:p>
            <a:pPr marL="285750" indent="-285750">
              <a:buFont typeface="Arial" panose="020B0604020202020204" pitchFamily="34" charset="0"/>
              <a:buChar char="•"/>
            </a:pPr>
            <a:r>
              <a:rPr lang="en-GB" dirty="0" smtClean="0"/>
              <a:t>Gloves </a:t>
            </a:r>
            <a:endParaRPr lang="en-GB" dirty="0"/>
          </a:p>
          <a:p>
            <a:pPr marL="285750" indent="-285750">
              <a:buFont typeface="Arial" panose="020B0604020202020204" pitchFamily="34" charset="0"/>
              <a:buChar char="•"/>
            </a:pPr>
            <a:r>
              <a:rPr lang="en-GB" dirty="0" smtClean="0"/>
              <a:t>Hair </a:t>
            </a:r>
            <a:r>
              <a:rPr lang="en-GB" dirty="0"/>
              <a:t>covering optional </a:t>
            </a:r>
          </a:p>
          <a:p>
            <a:pPr marL="285750" indent="-285750">
              <a:buFont typeface="Arial" panose="020B0604020202020204" pitchFamily="34" charset="0"/>
              <a:buChar char="•"/>
            </a:pPr>
            <a:r>
              <a:rPr lang="en-GB" dirty="0" smtClean="0"/>
              <a:t>If </a:t>
            </a:r>
            <a:r>
              <a:rPr lang="en-GB" dirty="0"/>
              <a:t>N95 can’t be worn </a:t>
            </a:r>
            <a:r>
              <a:rPr lang="en-GB" dirty="0" smtClean="0"/>
              <a:t>PAPR (</a:t>
            </a:r>
            <a:r>
              <a:rPr lang="en-GB" dirty="0"/>
              <a:t>powered air-purifying </a:t>
            </a:r>
            <a:r>
              <a:rPr lang="en-GB" dirty="0" smtClean="0"/>
              <a:t>respirators) </a:t>
            </a:r>
            <a:r>
              <a:rPr lang="en-GB" dirty="0"/>
              <a:t>suit </a:t>
            </a:r>
          </a:p>
          <a:p>
            <a:endParaRPr lang="en-GB" dirty="0"/>
          </a:p>
          <a:p>
            <a:r>
              <a:rPr lang="en-GB" dirty="0"/>
              <a:t>For the patient – not in a waiting room with other patients, examined in an isolation room if possible </a:t>
            </a:r>
          </a:p>
          <a:p>
            <a:pPr marL="285750" indent="-285750">
              <a:buFont typeface="Arial" panose="020B0604020202020204" pitchFamily="34" charset="0"/>
              <a:buChar char="•"/>
            </a:pPr>
            <a:r>
              <a:rPr lang="en-GB" b="1" dirty="0" smtClean="0"/>
              <a:t>Surgical </a:t>
            </a:r>
            <a:r>
              <a:rPr lang="en-GB" b="1" dirty="0"/>
              <a:t>mask if possible </a:t>
            </a:r>
          </a:p>
          <a:p>
            <a:endParaRPr lang="en-GB" dirty="0"/>
          </a:p>
          <a:p>
            <a:r>
              <a:rPr lang="en-GB" dirty="0"/>
              <a:t>Thoroughly clean all equipment, room, etc. after procedure and before seeing any other patient. Regarding EDX testing, see AANEM’s document Special Precautions While Performing EDX Testing for further information.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6145469"/>
            <a:ext cx="3648125" cy="62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1 4"/>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361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p:txBody>
          <a:bodyPr>
            <a:normAutofit fontScale="90000"/>
          </a:bodyPr>
          <a:lstStyle/>
          <a:p>
            <a:r>
              <a:rPr lang="en-GB" dirty="0"/>
              <a:t>PPE Guidance for All Patient Interactions During COVID-19</a:t>
            </a:r>
            <a:br>
              <a:rPr lang="en-GB" dirty="0"/>
            </a:br>
            <a:endParaRPr lang="en-GB" dirty="0"/>
          </a:p>
        </p:txBody>
      </p:sp>
      <p:sp>
        <p:nvSpPr>
          <p:cNvPr id="4" name="Rettangolo 3"/>
          <p:cNvSpPr/>
          <p:nvPr/>
        </p:nvSpPr>
        <p:spPr>
          <a:xfrm>
            <a:off x="971600" y="1916832"/>
            <a:ext cx="7560840" cy="3139321"/>
          </a:xfrm>
          <a:prstGeom prst="rect">
            <a:avLst/>
          </a:prstGeom>
        </p:spPr>
        <p:txBody>
          <a:bodyPr wrap="square">
            <a:spAutoFit/>
          </a:bodyPr>
          <a:lstStyle/>
          <a:p>
            <a:endParaRPr lang="en-GB" dirty="0"/>
          </a:p>
          <a:p>
            <a:r>
              <a:rPr lang="en-GB" dirty="0"/>
              <a:t> </a:t>
            </a:r>
            <a:r>
              <a:rPr lang="en-GB" b="1" dirty="0"/>
              <a:t>All Other Patients </a:t>
            </a:r>
            <a:endParaRPr lang="en-GB" dirty="0"/>
          </a:p>
          <a:p>
            <a:r>
              <a:rPr lang="en-GB" dirty="0"/>
              <a:t>For healthcare worker </a:t>
            </a:r>
          </a:p>
          <a:p>
            <a:pPr marL="285750" indent="-285750">
              <a:buFont typeface="Arial" panose="020B0604020202020204" pitchFamily="34" charset="0"/>
              <a:buChar char="•"/>
            </a:pPr>
            <a:r>
              <a:rPr lang="en-GB" dirty="0" smtClean="0"/>
              <a:t>Surgical </a:t>
            </a:r>
            <a:r>
              <a:rPr lang="en-GB" dirty="0"/>
              <a:t>Mask </a:t>
            </a:r>
          </a:p>
          <a:p>
            <a:pPr marL="285750" indent="-285750">
              <a:buFont typeface="Arial" panose="020B0604020202020204" pitchFamily="34" charset="0"/>
              <a:buChar char="•"/>
            </a:pPr>
            <a:r>
              <a:rPr lang="en-GB" dirty="0" smtClean="0"/>
              <a:t>Face </a:t>
            </a:r>
            <a:r>
              <a:rPr lang="en-GB" dirty="0"/>
              <a:t>Shield or protective goggles (strongly recommended) </a:t>
            </a:r>
          </a:p>
          <a:p>
            <a:pPr marL="285750" indent="-285750">
              <a:buFont typeface="Arial" panose="020B0604020202020204" pitchFamily="34" charset="0"/>
              <a:buChar char="•"/>
            </a:pPr>
            <a:r>
              <a:rPr lang="en-GB" dirty="0" smtClean="0"/>
              <a:t>Gloves </a:t>
            </a:r>
            <a:endParaRPr lang="en-GB" dirty="0"/>
          </a:p>
          <a:p>
            <a:endParaRPr lang="en-GB" dirty="0"/>
          </a:p>
          <a:p>
            <a:r>
              <a:rPr lang="en-GB" dirty="0"/>
              <a:t>For the patient – follow social distancing rules for waiting patients (i.e. having patients wait in car until ready for procedure. No additional people enter the building with the patient unless the patient needs assistance) </a:t>
            </a:r>
          </a:p>
          <a:p>
            <a:r>
              <a:rPr lang="en-GB" dirty="0" smtClean="0"/>
              <a:t>Surgical </a:t>
            </a:r>
            <a:r>
              <a:rPr lang="en-GB" dirty="0"/>
              <a:t>mask if possible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6145469"/>
            <a:ext cx="3648125" cy="62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035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7" name="Google Shape;387;p43"/>
          <p:cNvPicPr preferRelativeResize="0"/>
          <p:nvPr/>
        </p:nvPicPr>
        <p:blipFill rotWithShape="1">
          <a:blip r:embed="rId3">
            <a:alphaModFix/>
          </a:blip>
          <a:srcRect l="2134"/>
          <a:stretch/>
        </p:blipFill>
        <p:spPr>
          <a:xfrm>
            <a:off x="-57698" y="1844824"/>
            <a:ext cx="9094194" cy="4536504"/>
          </a:xfrm>
          <a:prstGeom prst="rect">
            <a:avLst/>
          </a:prstGeom>
          <a:noFill/>
          <a:ln>
            <a:noFill/>
          </a:ln>
        </p:spPr>
      </p:pic>
      <p:pic>
        <p:nvPicPr>
          <p:cNvPr id="388" name="Google Shape;388;p43"/>
          <p:cNvPicPr preferRelativeResize="0"/>
          <p:nvPr/>
        </p:nvPicPr>
        <p:blipFill rotWithShape="1">
          <a:blip r:embed="rId4">
            <a:alphaModFix/>
          </a:blip>
          <a:srcRect r="83686" b="9712"/>
          <a:stretch/>
        </p:blipFill>
        <p:spPr>
          <a:xfrm>
            <a:off x="15049" y="116633"/>
            <a:ext cx="1244583" cy="1286166"/>
          </a:xfrm>
          <a:prstGeom prst="rect">
            <a:avLst/>
          </a:prstGeom>
          <a:noFill/>
          <a:ln>
            <a:noFill/>
          </a:ln>
        </p:spPr>
      </p:pic>
      <p:pic>
        <p:nvPicPr>
          <p:cNvPr id="389" name="Google Shape;389;p43"/>
          <p:cNvPicPr preferRelativeResize="0"/>
          <p:nvPr/>
        </p:nvPicPr>
        <p:blipFill rotWithShape="1">
          <a:blip r:embed="rId5">
            <a:alphaModFix/>
          </a:blip>
          <a:srcRect l="17923" t="29475" r="22370" b="50253"/>
          <a:stretch/>
        </p:blipFill>
        <p:spPr>
          <a:xfrm>
            <a:off x="1115616" y="337619"/>
            <a:ext cx="7144218" cy="452884"/>
          </a:xfrm>
          <a:prstGeom prst="rect">
            <a:avLst/>
          </a:prstGeom>
          <a:noFill/>
          <a:ln>
            <a:noFill/>
          </a:ln>
        </p:spPr>
      </p:pic>
      <p:sp>
        <p:nvSpPr>
          <p:cNvPr id="6" name="CaixaDeTexto 5"/>
          <p:cNvSpPr txBox="1"/>
          <p:nvPr/>
        </p:nvSpPr>
        <p:spPr>
          <a:xfrm>
            <a:off x="3674158" y="1475492"/>
            <a:ext cx="1795684" cy="369332"/>
          </a:xfrm>
          <a:prstGeom prst="rect">
            <a:avLst/>
          </a:prstGeom>
          <a:noFill/>
          <a:ln w="38100">
            <a:solidFill>
              <a:srgbClr val="FF0000"/>
            </a:solidFill>
          </a:ln>
        </p:spPr>
        <p:txBody>
          <a:bodyPr wrap="none" rtlCol="0">
            <a:spAutoFit/>
          </a:bodyPr>
          <a:lstStyle/>
          <a:p>
            <a:r>
              <a:rPr lang="pt-BR" dirty="0" err="1" smtClean="0"/>
              <a:t>March</a:t>
            </a:r>
            <a:r>
              <a:rPr lang="pt-BR" dirty="0" smtClean="0"/>
              <a:t> 18th 2020</a:t>
            </a:r>
            <a:endParaRPr lang="pt-BR" dirty="0"/>
          </a:p>
        </p:txBody>
      </p:sp>
      <p:sp>
        <p:nvSpPr>
          <p:cNvPr id="7" name="Retângulo Arredondado 6"/>
          <p:cNvSpPr/>
          <p:nvPr/>
        </p:nvSpPr>
        <p:spPr>
          <a:xfrm>
            <a:off x="1475656" y="2492895"/>
            <a:ext cx="1368152" cy="355051"/>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Arredondado 7"/>
          <p:cNvSpPr/>
          <p:nvPr/>
        </p:nvSpPr>
        <p:spPr>
          <a:xfrm>
            <a:off x="6084168" y="4293095"/>
            <a:ext cx="2664296" cy="6815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tangolo 8"/>
          <p:cNvSpPr/>
          <p:nvPr/>
        </p:nvSpPr>
        <p:spPr>
          <a:xfrm>
            <a:off x="8306383" y="1446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861881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08454" y="692696"/>
            <a:ext cx="8568002" cy="5277974"/>
          </a:xfrm>
          <a:prstGeom prst="rect">
            <a:avLst/>
          </a:prstGeom>
        </p:spPr>
      </p:pic>
      <p:sp>
        <p:nvSpPr>
          <p:cNvPr id="4" name="Rettangolo 3"/>
          <p:cNvSpPr/>
          <p:nvPr/>
        </p:nvSpPr>
        <p:spPr>
          <a:xfrm>
            <a:off x="8100392" y="18864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2334341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it-IT"/>
              <a:t>NF Staff</a:t>
            </a:r>
            <a:endParaRPr/>
          </a:p>
        </p:txBody>
      </p:sp>
      <p:pic>
        <p:nvPicPr>
          <p:cNvPr id="404" name="Google Shape;404;p45"/>
          <p:cNvPicPr preferRelativeResize="0">
            <a:picLocks noGrp="1"/>
          </p:cNvPicPr>
          <p:nvPr>
            <p:ph type="body" idx="1"/>
          </p:nvPr>
        </p:nvPicPr>
        <p:blipFill rotWithShape="1">
          <a:blip r:embed="rId3">
            <a:alphaModFix/>
          </a:blip>
          <a:srcRect/>
          <a:stretch/>
        </p:blipFill>
        <p:spPr>
          <a:xfrm>
            <a:off x="179512" y="1763821"/>
            <a:ext cx="8568952" cy="3897427"/>
          </a:xfrm>
          <a:prstGeom prst="rect">
            <a:avLst/>
          </a:prstGeom>
          <a:noFill/>
          <a:ln>
            <a:noFill/>
          </a:ln>
        </p:spPr>
      </p:pic>
      <p:pic>
        <p:nvPicPr>
          <p:cNvPr id="405" name="Google Shape;405;p45"/>
          <p:cNvPicPr preferRelativeResize="0"/>
          <p:nvPr/>
        </p:nvPicPr>
        <p:blipFill rotWithShape="1">
          <a:blip r:embed="rId4">
            <a:alphaModFix/>
          </a:blip>
          <a:srcRect/>
          <a:stretch/>
        </p:blipFill>
        <p:spPr>
          <a:xfrm>
            <a:off x="7437851" y="116632"/>
            <a:ext cx="923584" cy="1213854"/>
          </a:xfrm>
          <a:prstGeom prst="rect">
            <a:avLst/>
          </a:prstGeom>
          <a:noFill/>
          <a:ln>
            <a:noFill/>
          </a:ln>
        </p:spPr>
      </p:pic>
      <p:pic>
        <p:nvPicPr>
          <p:cNvPr id="6" name="Google Shape;396;p44"/>
          <p:cNvPicPr preferRelativeResize="0"/>
          <p:nvPr/>
        </p:nvPicPr>
        <p:blipFill rotWithShape="1">
          <a:blip r:embed="rId5">
            <a:alphaModFix/>
          </a:blip>
          <a:srcRect r="188" b="69961"/>
          <a:stretch/>
        </p:blipFill>
        <p:spPr>
          <a:xfrm>
            <a:off x="3563888" y="381635"/>
            <a:ext cx="3888432" cy="432048"/>
          </a:xfrm>
          <a:prstGeom prst="rect">
            <a:avLst/>
          </a:prstGeom>
          <a:noFill/>
          <a:ln>
            <a:noFill/>
          </a:ln>
        </p:spPr>
      </p:pic>
      <p:pic>
        <p:nvPicPr>
          <p:cNvPr id="8" name="Google Shape;398;p44"/>
          <p:cNvPicPr preferRelativeResize="0"/>
          <p:nvPr/>
        </p:nvPicPr>
        <p:blipFill rotWithShape="1">
          <a:blip r:embed="rId6">
            <a:alphaModFix/>
          </a:blip>
          <a:srcRect l="32098" t="50645" r="26613" b="-2292"/>
          <a:stretch/>
        </p:blipFill>
        <p:spPr>
          <a:xfrm>
            <a:off x="6429739" y="727818"/>
            <a:ext cx="1008112" cy="432048"/>
          </a:xfrm>
          <a:prstGeom prst="rect">
            <a:avLst/>
          </a:prstGeom>
          <a:noFill/>
          <a:ln>
            <a:noFill/>
          </a:ln>
        </p:spPr>
      </p:pic>
      <p:cxnSp>
        <p:nvCxnSpPr>
          <p:cNvPr id="7" name="Conector Reto 6"/>
          <p:cNvCxnSpPr/>
          <p:nvPr/>
        </p:nvCxnSpPr>
        <p:spPr>
          <a:xfrm>
            <a:off x="611560" y="2924944"/>
            <a:ext cx="1512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2483768" y="2924944"/>
            <a:ext cx="18722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5292080" y="2924944"/>
            <a:ext cx="1512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tângulo Arredondado 11"/>
          <p:cNvSpPr/>
          <p:nvPr/>
        </p:nvSpPr>
        <p:spPr>
          <a:xfrm>
            <a:off x="4046973" y="4038843"/>
            <a:ext cx="4536504" cy="500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tangolo 12"/>
          <p:cNvSpPr/>
          <p:nvPr/>
        </p:nvSpPr>
        <p:spPr>
          <a:xfrm>
            <a:off x="8338333" y="193659"/>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49463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6"/>
          <p:cNvSpPr txBox="1">
            <a:spLocks noGrp="1"/>
          </p:cNvSpPr>
          <p:nvPr>
            <p:ph type="title"/>
          </p:nvPr>
        </p:nvSpPr>
        <p:spPr>
          <a:xfrm>
            <a:off x="502114" y="249187"/>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it-IT" dirty="0" err="1"/>
              <a:t>Personnel</a:t>
            </a:r>
            <a:r>
              <a:rPr lang="it-IT" dirty="0"/>
              <a:t> NF </a:t>
            </a:r>
            <a:r>
              <a:rPr lang="it-IT" dirty="0" err="1"/>
              <a:t>laboratory</a:t>
            </a:r>
            <a:r>
              <a:rPr lang="it-IT" dirty="0"/>
              <a:t> </a:t>
            </a:r>
            <a:endParaRPr dirty="0"/>
          </a:p>
        </p:txBody>
      </p:sp>
      <p:pic>
        <p:nvPicPr>
          <p:cNvPr id="412" name="Google Shape;412;p46"/>
          <p:cNvPicPr preferRelativeResize="0">
            <a:picLocks noGrp="1"/>
          </p:cNvPicPr>
          <p:nvPr>
            <p:ph type="body" idx="1"/>
          </p:nvPr>
        </p:nvPicPr>
        <p:blipFill rotWithShape="1">
          <a:blip r:embed="rId3">
            <a:alphaModFix/>
          </a:blip>
          <a:srcRect/>
          <a:stretch/>
        </p:blipFill>
        <p:spPr>
          <a:xfrm>
            <a:off x="19814" y="2064648"/>
            <a:ext cx="8944674" cy="2551008"/>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3995936" y="58614"/>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7236296" y="490662"/>
            <a:ext cx="1008112" cy="432048"/>
          </a:xfrm>
          <a:prstGeom prst="rect">
            <a:avLst/>
          </a:prstGeom>
          <a:noFill/>
          <a:ln>
            <a:noFill/>
          </a:ln>
        </p:spPr>
      </p:pic>
      <p:sp>
        <p:nvSpPr>
          <p:cNvPr id="6" name="Retângulo Arredondado 5"/>
          <p:cNvSpPr/>
          <p:nvPr/>
        </p:nvSpPr>
        <p:spPr>
          <a:xfrm>
            <a:off x="3995936" y="2064648"/>
            <a:ext cx="4536504" cy="500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tangolo 6"/>
          <p:cNvSpPr/>
          <p:nvPr/>
        </p:nvSpPr>
        <p:spPr>
          <a:xfrm>
            <a:off x="8366657" y="60355"/>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5892535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0"/>
          <p:cNvSpPr txBox="1">
            <a:spLocks noGrp="1"/>
          </p:cNvSpPr>
          <p:nvPr>
            <p:ph type="title"/>
          </p:nvPr>
        </p:nvSpPr>
        <p:spPr>
          <a:xfrm>
            <a:off x="323528" y="31097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it-IT" sz="3959"/>
              <a:t>Sterilization x Disinfection x Cleaning</a:t>
            </a:r>
            <a:endParaRPr sz="3959"/>
          </a:p>
        </p:txBody>
      </p:sp>
      <p:pic>
        <p:nvPicPr>
          <p:cNvPr id="437" name="Google Shape;437;p50"/>
          <p:cNvPicPr preferRelativeResize="0">
            <a:picLocks noGrp="1"/>
          </p:cNvPicPr>
          <p:nvPr>
            <p:ph type="body" idx="1"/>
          </p:nvPr>
        </p:nvPicPr>
        <p:blipFill rotWithShape="1">
          <a:blip r:embed="rId3">
            <a:alphaModFix/>
          </a:blip>
          <a:srcRect/>
          <a:stretch/>
        </p:blipFill>
        <p:spPr>
          <a:xfrm>
            <a:off x="179512" y="1628800"/>
            <a:ext cx="8784976" cy="4392488"/>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3463280" y="22964"/>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7261024" y="91421"/>
            <a:ext cx="836984" cy="295134"/>
          </a:xfrm>
          <a:prstGeom prst="rect">
            <a:avLst/>
          </a:prstGeom>
          <a:noFill/>
          <a:ln>
            <a:noFill/>
          </a:ln>
        </p:spPr>
      </p:pic>
      <p:sp>
        <p:nvSpPr>
          <p:cNvPr id="2" name="Retângulo Arredondado 1"/>
          <p:cNvSpPr/>
          <p:nvPr/>
        </p:nvSpPr>
        <p:spPr>
          <a:xfrm>
            <a:off x="3203848" y="1700808"/>
            <a:ext cx="115212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Arredondado 7"/>
          <p:cNvSpPr/>
          <p:nvPr/>
        </p:nvSpPr>
        <p:spPr>
          <a:xfrm>
            <a:off x="1979712" y="3212976"/>
            <a:ext cx="115212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Arredondado 8"/>
          <p:cNvSpPr/>
          <p:nvPr/>
        </p:nvSpPr>
        <p:spPr>
          <a:xfrm>
            <a:off x="2987824" y="4221088"/>
            <a:ext cx="115212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tangolo 9"/>
          <p:cNvSpPr/>
          <p:nvPr/>
        </p:nvSpPr>
        <p:spPr>
          <a:xfrm>
            <a:off x="8448945" y="-12187"/>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3725033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it-IT"/>
              <a:t>Cleaning </a:t>
            </a:r>
            <a:endParaRPr/>
          </a:p>
        </p:txBody>
      </p:sp>
      <p:pic>
        <p:nvPicPr>
          <p:cNvPr id="443" name="Google Shape;443;p51"/>
          <p:cNvPicPr preferRelativeResize="0">
            <a:picLocks noGrp="1"/>
          </p:cNvPicPr>
          <p:nvPr>
            <p:ph type="body" idx="1"/>
          </p:nvPr>
        </p:nvPicPr>
        <p:blipFill rotWithShape="1">
          <a:blip r:embed="rId3">
            <a:alphaModFix/>
          </a:blip>
          <a:srcRect/>
          <a:stretch/>
        </p:blipFill>
        <p:spPr>
          <a:xfrm>
            <a:off x="179512" y="1988840"/>
            <a:ext cx="8499760" cy="4104456"/>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4134749" y="73830"/>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6876256" y="505878"/>
            <a:ext cx="1008112" cy="432048"/>
          </a:xfrm>
          <a:prstGeom prst="rect">
            <a:avLst/>
          </a:prstGeom>
          <a:noFill/>
          <a:ln>
            <a:noFill/>
          </a:ln>
        </p:spPr>
      </p:pic>
      <p:cxnSp>
        <p:nvCxnSpPr>
          <p:cNvPr id="3" name="Conector Reto 2"/>
          <p:cNvCxnSpPr/>
          <p:nvPr/>
        </p:nvCxnSpPr>
        <p:spPr>
          <a:xfrm>
            <a:off x="1907704" y="3429000"/>
            <a:ext cx="5112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5436096" y="4941168"/>
            <a:ext cx="29523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323528" y="5445224"/>
            <a:ext cx="540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2102642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36912"/>
            <a:ext cx="8229600" cy="1143000"/>
          </a:xfrm>
        </p:spPr>
        <p:txBody>
          <a:bodyPr/>
          <a:lstStyle/>
          <a:p>
            <a:r>
              <a:rPr lang="it-IT" dirty="0" err="1"/>
              <a:t>Which</a:t>
            </a:r>
            <a:r>
              <a:rPr lang="it-IT" dirty="0"/>
              <a:t> </a:t>
            </a:r>
            <a:r>
              <a:rPr lang="it-IT" dirty="0" err="1"/>
              <a:t>tools</a:t>
            </a:r>
            <a:r>
              <a:rPr lang="it-IT" dirty="0"/>
              <a:t> are </a:t>
            </a:r>
            <a:r>
              <a:rPr lang="it-IT" dirty="0" err="1"/>
              <a:t>preferred</a:t>
            </a:r>
            <a:r>
              <a:rPr lang="it-IT" dirty="0"/>
              <a:t>?</a:t>
            </a:r>
            <a:endParaRPr lang="en-GB" dirty="0"/>
          </a:p>
        </p:txBody>
      </p:sp>
      <p:cxnSp>
        <p:nvCxnSpPr>
          <p:cNvPr id="3" name="Connettore 1 2"/>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1 3"/>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519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NCS – </a:t>
            </a:r>
            <a:r>
              <a:rPr lang="en-US" dirty="0" err="1" smtClean="0"/>
              <a:t>felters</a:t>
            </a:r>
            <a:r>
              <a:rPr lang="en-US" dirty="0" smtClean="0"/>
              <a:t> strong disinfection </a:t>
            </a:r>
            <a:br>
              <a:rPr lang="en-US" dirty="0" smtClean="0"/>
            </a:br>
            <a:r>
              <a:rPr lang="en-US" dirty="0" smtClean="0"/>
              <a:t>or use  steel</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89800"/>
            <a:ext cx="5040560" cy="225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4943485"/>
            <a:ext cx="1709003" cy="1584176"/>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6668" y="5269839"/>
            <a:ext cx="5148064" cy="1257822"/>
          </a:xfrm>
          <a:prstGeom prst="rect">
            <a:avLst/>
          </a:prstGeom>
        </p:spPr>
      </p:pic>
      <p:pic>
        <p:nvPicPr>
          <p:cNvPr id="2051" name="Picture 3" descr="C:\Users\Amministratore\Downloads\Microsoft.SkypeApp_kzf8qxf38zg5c!App\All\#122 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392" y="1772816"/>
            <a:ext cx="3311128" cy="110249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1 9"/>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617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1"/>
            <a:ext cx="8229600" cy="4349080"/>
          </a:xfrm>
        </p:spPr>
        <p:txBody>
          <a:bodyPr>
            <a:normAutofit lnSpcReduction="10000"/>
          </a:bodyPr>
          <a:lstStyle/>
          <a:p>
            <a:r>
              <a:rPr lang="en-GB" dirty="0" smtClean="0"/>
              <a:t>Up to 35-40 % of patients reported neurological symptoms.</a:t>
            </a:r>
          </a:p>
          <a:p>
            <a:r>
              <a:rPr lang="en-GB" dirty="0" smtClean="0"/>
              <a:t>From mild and transitory to severe central stroke damage.</a:t>
            </a:r>
          </a:p>
          <a:p>
            <a:r>
              <a:rPr lang="en-GB" dirty="0" smtClean="0"/>
              <a:t>Nerves, roots, spinal cord  may be affected by an inflammatory disease related to Covid-19 infection.</a:t>
            </a:r>
          </a:p>
          <a:p>
            <a:r>
              <a:rPr lang="en-GB" dirty="0" smtClean="0"/>
              <a:t>In some patients the neurological symptoms were the first signs of viral disease.</a:t>
            </a:r>
            <a:endParaRPr lang="en-GB" dirty="0"/>
          </a:p>
        </p:txBody>
      </p:sp>
      <p:sp>
        <p:nvSpPr>
          <p:cNvPr id="4" name="Titolo 1"/>
          <p:cNvSpPr>
            <a:spLocks noGrp="1"/>
          </p:cNvSpPr>
          <p:nvPr>
            <p:ph type="title"/>
          </p:nvPr>
        </p:nvSpPr>
        <p:spPr>
          <a:xfrm>
            <a:off x="457200" y="274638"/>
            <a:ext cx="8229600" cy="1143000"/>
          </a:xfrm>
        </p:spPr>
        <p:txBody>
          <a:bodyPr/>
          <a:lstStyle/>
          <a:p>
            <a:r>
              <a:rPr lang="en-AU" dirty="0" smtClean="0"/>
              <a:t>Covid-19 neurological syndromes</a:t>
            </a:r>
            <a:endParaRPr lang="en-AU" dirty="0"/>
          </a:p>
        </p:txBody>
      </p:sp>
      <p:cxnSp>
        <p:nvCxnSpPr>
          <p:cNvPr id="5" name="Connettore 1 4"/>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1218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Single use disposable adhesive electrodes</a:t>
            </a:r>
            <a:endParaRPr lang="en-GB"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060848"/>
            <a:ext cx="6410461" cy="3605885"/>
          </a:xfrm>
          <a:prstGeom prst="rect">
            <a:avLst/>
          </a:prstGeom>
        </p:spPr>
      </p:pic>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530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003232" cy="1143000"/>
          </a:xfrm>
        </p:spPr>
        <p:txBody>
          <a:bodyPr>
            <a:normAutofit fontScale="90000"/>
          </a:bodyPr>
          <a:lstStyle/>
          <a:p>
            <a:r>
              <a:rPr lang="en-GB" dirty="0" smtClean="0"/>
              <a:t>Measuring </a:t>
            </a:r>
            <a:r>
              <a:rPr lang="en-GB" dirty="0"/>
              <a:t>and marking instruments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07095" y="409331"/>
            <a:ext cx="4257806" cy="5832651"/>
          </a:xfrm>
          <a:prstGeom prst="rect">
            <a:avLst/>
          </a:prstGeom>
        </p:spPr>
      </p:pic>
      <p:sp>
        <p:nvSpPr>
          <p:cNvPr id="4" name="CasellaDiTesto 3"/>
          <p:cNvSpPr txBox="1"/>
          <p:nvPr/>
        </p:nvSpPr>
        <p:spPr>
          <a:xfrm>
            <a:off x="827584" y="5589240"/>
            <a:ext cx="7272808" cy="369332"/>
          </a:xfrm>
          <a:prstGeom prst="rect">
            <a:avLst/>
          </a:prstGeom>
          <a:noFill/>
        </p:spPr>
        <p:txBody>
          <a:bodyPr wrap="square" rtlCol="0">
            <a:spAutoFit/>
          </a:bodyPr>
          <a:lstStyle/>
          <a:p>
            <a:r>
              <a:rPr lang="en-US" dirty="0" smtClean="0"/>
              <a:t>One set for each patient may be useful to avoid losing time in disinfection</a:t>
            </a:r>
            <a:endParaRPr lang="en-US" dirty="0"/>
          </a:p>
        </p:txBody>
      </p:sp>
      <p:sp>
        <p:nvSpPr>
          <p:cNvPr id="5" name="Rettangolo 4"/>
          <p:cNvSpPr/>
          <p:nvPr/>
        </p:nvSpPr>
        <p:spPr>
          <a:xfrm>
            <a:off x="8532440" y="188640"/>
            <a:ext cx="290464" cy="369332"/>
          </a:xfrm>
          <a:prstGeom prst="rect">
            <a:avLst/>
          </a:prstGeom>
        </p:spPr>
        <p:txBody>
          <a:bodyPr wrap="none">
            <a:spAutoFit/>
          </a:bodyPr>
          <a:lstStyle/>
          <a:p>
            <a:r>
              <a:rPr lang="en-GB" dirty="0"/>
              <a:t>F</a:t>
            </a:r>
          </a:p>
        </p:txBody>
      </p:sp>
    </p:spTree>
    <p:extLst>
      <p:ext uri="{BB962C8B-B14F-4D97-AF65-F5344CB8AC3E}">
        <p14:creationId xmlns:p14="http://schemas.microsoft.com/office/powerpoint/2010/main" val="1458169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Maintenance</a:t>
            </a:r>
            <a:r>
              <a:rPr lang="it-IT" dirty="0"/>
              <a:t> and </a:t>
            </a:r>
            <a:r>
              <a:rPr lang="it-IT" dirty="0" err="1"/>
              <a:t>cleaning</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455505" cy="235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425" y="3429000"/>
            <a:ext cx="1494621" cy="2660059"/>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860" y="3356992"/>
            <a:ext cx="1420750" cy="2636912"/>
          </a:xfrm>
          <a:prstGeom prst="rect">
            <a:avLst/>
          </a:prstGeom>
        </p:spPr>
      </p:pic>
      <p:pic>
        <p:nvPicPr>
          <p:cNvPr id="5" name="Immagine 4"/>
          <p:cNvPicPr>
            <a:picLocks noChangeAspect="1"/>
          </p:cNvPicPr>
          <p:nvPr/>
        </p:nvPicPr>
        <p:blipFill rotWithShape="1">
          <a:blip r:embed="rId5">
            <a:extLst>
              <a:ext uri="{28A0092B-C50C-407E-A947-70E740481C1C}">
                <a14:useLocalDpi xmlns:a14="http://schemas.microsoft.com/office/drawing/2010/main" val="0"/>
              </a:ext>
            </a:extLst>
          </a:blip>
          <a:srcRect l="-4767" t="31259"/>
          <a:stretch/>
        </p:blipFill>
        <p:spPr>
          <a:xfrm>
            <a:off x="5076055" y="3429000"/>
            <a:ext cx="3292389" cy="2160240"/>
          </a:xfrm>
          <a:prstGeom prst="rect">
            <a:avLst/>
          </a:prstGeom>
        </p:spPr>
      </p:pic>
      <p:cxnSp>
        <p:nvCxnSpPr>
          <p:cNvPr id="7" name="Connettore 1 6"/>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249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9" name="Google Shape;449;p52"/>
          <p:cNvPicPr preferRelativeResize="0">
            <a:picLocks noGrp="1"/>
          </p:cNvPicPr>
          <p:nvPr>
            <p:ph type="body" idx="1"/>
          </p:nvPr>
        </p:nvPicPr>
        <p:blipFill rotWithShape="1">
          <a:blip r:embed="rId3">
            <a:alphaModFix/>
          </a:blip>
          <a:srcRect/>
          <a:stretch/>
        </p:blipFill>
        <p:spPr>
          <a:xfrm>
            <a:off x="611560" y="0"/>
            <a:ext cx="5616624" cy="6580600"/>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6084168" y="764703"/>
            <a:ext cx="3024336" cy="301889"/>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7956376" y="1124744"/>
            <a:ext cx="1008112" cy="432048"/>
          </a:xfrm>
          <a:prstGeom prst="rect">
            <a:avLst/>
          </a:prstGeom>
          <a:noFill/>
          <a:ln>
            <a:noFill/>
          </a:ln>
        </p:spPr>
      </p:pic>
      <p:sp>
        <p:nvSpPr>
          <p:cNvPr id="6" name="Rettangolo 5"/>
          <p:cNvSpPr/>
          <p:nvPr/>
        </p:nvSpPr>
        <p:spPr>
          <a:xfrm>
            <a:off x="6912260" y="5157192"/>
            <a:ext cx="2088232" cy="1323439"/>
          </a:xfrm>
          <a:prstGeom prst="rect">
            <a:avLst/>
          </a:prstGeom>
        </p:spPr>
        <p:txBody>
          <a:bodyPr wrap="square">
            <a:spAutoFit/>
          </a:bodyPr>
          <a:lstStyle/>
          <a:p>
            <a:r>
              <a:rPr lang="en-GB" sz="1600" dirty="0">
                <a:hlinkClick r:id="rId6"/>
              </a:rPr>
              <a:t>https://</a:t>
            </a:r>
            <a:r>
              <a:rPr lang="en-GB" sz="1600" dirty="0" smtClean="0">
                <a:hlinkClick r:id="rId6"/>
              </a:rPr>
              <a:t>www.epa.gov/pesticide-registration/list-n-disinfecants-use-against-sars-cov-2</a:t>
            </a:r>
            <a:endParaRPr lang="en-GB" sz="1600" dirty="0"/>
          </a:p>
        </p:txBody>
      </p:sp>
      <p:sp>
        <p:nvSpPr>
          <p:cNvPr id="7" name="Rettangolo 6"/>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9548010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Electromyography</a:t>
            </a:r>
            <a:endParaRPr lang="en-GB" dirty="0"/>
          </a:p>
        </p:txBody>
      </p:sp>
      <p:sp>
        <p:nvSpPr>
          <p:cNvPr id="3" name="Segnaposto contenuto 2"/>
          <p:cNvSpPr>
            <a:spLocks noGrp="1"/>
          </p:cNvSpPr>
          <p:nvPr>
            <p:ph idx="1"/>
          </p:nvPr>
        </p:nvSpPr>
        <p:spPr/>
        <p:txBody>
          <a:bodyPr/>
          <a:lstStyle/>
          <a:p>
            <a:r>
              <a:rPr lang="en-GB" dirty="0"/>
              <a:t>The use of </a:t>
            </a:r>
            <a:r>
              <a:rPr lang="en-GB" dirty="0" smtClean="0"/>
              <a:t>needle electrode </a:t>
            </a:r>
            <a:r>
              <a:rPr lang="en-GB" dirty="0"/>
              <a:t>is already considered a risky procedure</a:t>
            </a:r>
          </a:p>
          <a:p>
            <a:r>
              <a:rPr lang="it-IT" dirty="0" err="1"/>
              <a:t>Cleaning</a:t>
            </a:r>
            <a:r>
              <a:rPr lang="it-IT" dirty="0"/>
              <a:t> and </a:t>
            </a:r>
            <a:r>
              <a:rPr lang="it-IT" dirty="0" err="1"/>
              <a:t>disinfection</a:t>
            </a:r>
            <a:r>
              <a:rPr lang="it-IT" dirty="0"/>
              <a:t> of the </a:t>
            </a:r>
            <a:r>
              <a:rPr lang="it-IT" dirty="0" err="1"/>
              <a:t>cable</a:t>
            </a:r>
            <a:endParaRPr lang="it-IT" dirty="0"/>
          </a:p>
          <a:p>
            <a:pPr marL="0" indent="0">
              <a:buNone/>
            </a:pPr>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89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ENMG test in Covid-19 room</a:t>
            </a:r>
            <a:endParaRPr lang="en-GB" dirty="0"/>
          </a:p>
        </p:txBody>
      </p:sp>
      <p:sp>
        <p:nvSpPr>
          <p:cNvPr id="3" name="Segnaposto contenuto 2"/>
          <p:cNvSpPr>
            <a:spLocks noGrp="1"/>
          </p:cNvSpPr>
          <p:nvPr>
            <p:ph idx="1"/>
          </p:nvPr>
        </p:nvSpPr>
        <p:spPr>
          <a:xfrm>
            <a:off x="457200" y="1600200"/>
            <a:ext cx="8229600" cy="4637112"/>
          </a:xfrm>
        </p:spPr>
        <p:txBody>
          <a:bodyPr>
            <a:normAutofit fontScale="92500" lnSpcReduction="20000"/>
          </a:bodyPr>
          <a:lstStyle/>
          <a:p>
            <a:r>
              <a:rPr lang="en-US" dirty="0" smtClean="0"/>
              <a:t>A precaution, if possible, is to perform the EMG examination in a Covid-19 room and to power the equipment with an </a:t>
            </a:r>
            <a:r>
              <a:rPr lang="en-US" b="1" u="sng" dirty="0" smtClean="0"/>
              <a:t>Uninterruptible </a:t>
            </a:r>
            <a:r>
              <a:rPr lang="en-US" b="1" u="sng" dirty="0"/>
              <a:t>P</a:t>
            </a:r>
            <a:r>
              <a:rPr lang="en-US" b="1" u="sng" dirty="0" smtClean="0"/>
              <a:t>ower </a:t>
            </a:r>
            <a:r>
              <a:rPr lang="en-US" b="1" u="sng" dirty="0"/>
              <a:t>S</a:t>
            </a:r>
            <a:r>
              <a:rPr lang="en-US" b="1" u="sng" dirty="0" smtClean="0"/>
              <a:t>upply (UPS)</a:t>
            </a:r>
            <a:r>
              <a:rPr lang="en-US" dirty="0" smtClean="0"/>
              <a:t> to avoid that the power cable is necessary (usually touches the ground), and to wear high protection mask (ffP3 or N100) and full head/body protection if you works with a patient who creates aerosols (type NIV without helmet).</a:t>
            </a:r>
          </a:p>
          <a:p>
            <a:r>
              <a:rPr lang="en-US" dirty="0" smtClean="0"/>
              <a:t>if available, use dedicated equipment that is left in the intensive department.</a:t>
            </a:r>
          </a:p>
          <a:p>
            <a:r>
              <a:rPr lang="en-US" dirty="0" smtClean="0"/>
              <a:t>Careful cleaning and disinfection after use</a:t>
            </a:r>
          </a:p>
          <a:p>
            <a:pPr marL="0" indent="0">
              <a:buNone/>
            </a:pPr>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6235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332059"/>
            <a:ext cx="2360970" cy="341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74638"/>
            <a:ext cx="8039236" cy="1057421"/>
          </a:xfrm>
        </p:spPr>
        <p:txBody>
          <a:bodyPr>
            <a:normAutofit fontScale="90000"/>
          </a:bodyPr>
          <a:lstStyle/>
          <a:p>
            <a:r>
              <a:rPr lang="it-IT" dirty="0" err="1"/>
              <a:t>Instrument</a:t>
            </a:r>
            <a:r>
              <a:rPr lang="it-IT" dirty="0"/>
              <a:t> </a:t>
            </a:r>
            <a:r>
              <a:rPr lang="it-IT" dirty="0" err="1" smtClean="0"/>
              <a:t>cleaning</a:t>
            </a:r>
            <a:r>
              <a:rPr lang="en-GB" dirty="0" smtClean="0"/>
              <a:t> </a:t>
            </a:r>
            <a:r>
              <a:rPr lang="it-IT" dirty="0" smtClean="0"/>
              <a:t>and </a:t>
            </a:r>
            <a:r>
              <a:rPr lang="it-IT" dirty="0" err="1" smtClean="0"/>
              <a:t>protection</a:t>
            </a:r>
            <a:endParaRPr lang="en-GB" dirty="0"/>
          </a:p>
        </p:txBody>
      </p:sp>
      <p:pic>
        <p:nvPicPr>
          <p:cNvPr id="5" name="VID_20200423_09280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96136" y="1305829"/>
            <a:ext cx="1917906" cy="3409610"/>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872" y="1332059"/>
            <a:ext cx="1959173" cy="3397541"/>
          </a:xfrm>
          <a:prstGeom prst="rect">
            <a:avLst/>
          </a:prstGeom>
        </p:spPr>
      </p:pic>
      <p:sp>
        <p:nvSpPr>
          <p:cNvPr id="3" name="CasellaDiTesto 2"/>
          <p:cNvSpPr txBox="1"/>
          <p:nvPr/>
        </p:nvSpPr>
        <p:spPr>
          <a:xfrm>
            <a:off x="428968" y="5085184"/>
            <a:ext cx="8208912" cy="1200329"/>
          </a:xfrm>
          <a:prstGeom prst="rect">
            <a:avLst/>
          </a:prstGeom>
          <a:noFill/>
        </p:spPr>
        <p:txBody>
          <a:bodyPr wrap="square" rtlCol="0">
            <a:spAutoFit/>
          </a:bodyPr>
          <a:lstStyle/>
          <a:p>
            <a:r>
              <a:rPr lang="en-GB" dirty="0"/>
              <a:t>Specific alcohol-based wipes are available for </a:t>
            </a:r>
            <a:r>
              <a:rPr lang="en-GB" dirty="0" smtClean="0"/>
              <a:t>disinfection. </a:t>
            </a:r>
          </a:p>
          <a:p>
            <a:r>
              <a:rPr lang="en-GB" dirty="0" smtClean="0"/>
              <a:t>A cling film (PVC) may be used to cover the amplifier, the keyboard, etc. in order to easily disinfect and not damage the machine and erase characters. </a:t>
            </a:r>
          </a:p>
          <a:p>
            <a:r>
              <a:rPr lang="en-GB" dirty="0" smtClean="0"/>
              <a:t>The argument is debated by some colleagues who prefer one way or another. </a:t>
            </a:r>
            <a:endParaRPr lang="en-GB" dirty="0"/>
          </a:p>
        </p:txBody>
      </p:sp>
      <p:cxnSp>
        <p:nvCxnSpPr>
          <p:cNvPr id="8" name="Connettore 1 7"/>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it-IT"/>
              <a:t>Electronic devices</a:t>
            </a:r>
            <a:endParaRPr/>
          </a:p>
        </p:txBody>
      </p:sp>
      <p:pic>
        <p:nvPicPr>
          <p:cNvPr id="455" name="Google Shape;455;p53"/>
          <p:cNvPicPr preferRelativeResize="0">
            <a:picLocks noGrp="1"/>
          </p:cNvPicPr>
          <p:nvPr>
            <p:ph type="body" idx="1"/>
          </p:nvPr>
        </p:nvPicPr>
        <p:blipFill rotWithShape="1">
          <a:blip r:embed="rId3">
            <a:alphaModFix/>
          </a:blip>
          <a:srcRect/>
          <a:stretch/>
        </p:blipFill>
        <p:spPr>
          <a:xfrm>
            <a:off x="755576" y="1268760"/>
            <a:ext cx="7848872" cy="5341711"/>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4148278" y="7583"/>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7401113" y="404797"/>
            <a:ext cx="1008112" cy="432048"/>
          </a:xfrm>
          <a:prstGeom prst="rect">
            <a:avLst/>
          </a:prstGeom>
          <a:noFill/>
          <a:ln>
            <a:noFill/>
          </a:ln>
        </p:spPr>
      </p:pic>
      <p:cxnSp>
        <p:nvCxnSpPr>
          <p:cNvPr id="3" name="Conector Reto 2"/>
          <p:cNvCxnSpPr/>
          <p:nvPr/>
        </p:nvCxnSpPr>
        <p:spPr>
          <a:xfrm>
            <a:off x="1403648" y="3429000"/>
            <a:ext cx="69847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683568" y="3933056"/>
            <a:ext cx="4392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tângulo Arredondado 10"/>
          <p:cNvSpPr/>
          <p:nvPr/>
        </p:nvSpPr>
        <p:spPr>
          <a:xfrm>
            <a:off x="2843808" y="4927179"/>
            <a:ext cx="3096344" cy="5131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tangolo 8"/>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6265372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dirty="0"/>
          </a:p>
        </p:txBody>
      </p:sp>
      <p:pic>
        <p:nvPicPr>
          <p:cNvPr id="425" name="Google Shape;425;p48"/>
          <p:cNvPicPr preferRelativeResize="0">
            <a:picLocks noGrp="1"/>
          </p:cNvPicPr>
          <p:nvPr>
            <p:ph type="body" idx="1"/>
          </p:nvPr>
        </p:nvPicPr>
        <p:blipFill rotWithShape="1">
          <a:blip r:embed="rId3">
            <a:alphaModFix/>
          </a:blip>
          <a:srcRect/>
          <a:stretch/>
        </p:blipFill>
        <p:spPr>
          <a:xfrm>
            <a:off x="467544" y="188639"/>
            <a:ext cx="7776864" cy="6408713"/>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6012160" y="116632"/>
            <a:ext cx="2376264" cy="409019"/>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6977479" y="525651"/>
            <a:ext cx="1008112" cy="432048"/>
          </a:xfrm>
          <a:prstGeom prst="rect">
            <a:avLst/>
          </a:prstGeom>
          <a:noFill/>
          <a:ln>
            <a:noFill/>
          </a:ln>
        </p:spPr>
      </p:pic>
      <p:sp>
        <p:nvSpPr>
          <p:cNvPr id="2" name="CaixaDeTexto 1"/>
          <p:cNvSpPr txBox="1"/>
          <p:nvPr/>
        </p:nvSpPr>
        <p:spPr>
          <a:xfrm>
            <a:off x="837928" y="620688"/>
            <a:ext cx="421704" cy="369332"/>
          </a:xfrm>
          <a:prstGeom prst="rect">
            <a:avLst/>
          </a:prstGeom>
          <a:noFill/>
        </p:spPr>
        <p:txBody>
          <a:bodyPr wrap="square" rtlCol="0">
            <a:spAutoFit/>
          </a:bodyPr>
          <a:lstStyle/>
          <a:p>
            <a:r>
              <a:rPr lang="pt-BR" b="1" smtClean="0">
                <a:solidFill>
                  <a:srgbClr val="FF0000"/>
                </a:solidFill>
              </a:rPr>
              <a:t>??</a:t>
            </a:r>
            <a:endParaRPr lang="pt-BR" b="1">
              <a:solidFill>
                <a:srgbClr val="FF0000"/>
              </a:solidFill>
            </a:endParaRPr>
          </a:p>
        </p:txBody>
      </p:sp>
      <p:sp>
        <p:nvSpPr>
          <p:cNvPr id="3" name="Retângulo Arredondado 2"/>
          <p:cNvSpPr/>
          <p:nvPr/>
        </p:nvSpPr>
        <p:spPr>
          <a:xfrm>
            <a:off x="1115616" y="3212976"/>
            <a:ext cx="6898299" cy="720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 name="Conector Reto 6"/>
          <p:cNvCxnSpPr/>
          <p:nvPr/>
        </p:nvCxnSpPr>
        <p:spPr>
          <a:xfrm>
            <a:off x="1547664" y="4365104"/>
            <a:ext cx="3960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1547664" y="4797152"/>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tângulo Arredondado 13"/>
          <p:cNvSpPr/>
          <p:nvPr/>
        </p:nvSpPr>
        <p:spPr>
          <a:xfrm>
            <a:off x="611559" y="188639"/>
            <a:ext cx="5328593" cy="4320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tangolo 12"/>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2594453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1" name="Google Shape;431;p49"/>
          <p:cNvPicPr preferRelativeResize="0">
            <a:picLocks noGrp="1"/>
          </p:cNvPicPr>
          <p:nvPr>
            <p:ph type="body" idx="1"/>
          </p:nvPr>
        </p:nvPicPr>
        <p:blipFill rotWithShape="1">
          <a:blip r:embed="rId3">
            <a:alphaModFix/>
          </a:blip>
          <a:srcRect/>
          <a:stretch/>
        </p:blipFill>
        <p:spPr>
          <a:xfrm>
            <a:off x="107504" y="548680"/>
            <a:ext cx="8913134" cy="5583879"/>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3779912" y="129747"/>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6732240" y="561795"/>
            <a:ext cx="1008112" cy="432048"/>
          </a:xfrm>
          <a:prstGeom prst="rect">
            <a:avLst/>
          </a:prstGeom>
          <a:noFill/>
          <a:ln>
            <a:noFill/>
          </a:ln>
        </p:spPr>
      </p:pic>
      <p:sp>
        <p:nvSpPr>
          <p:cNvPr id="2" name="Retângulo Arredondado 1"/>
          <p:cNvSpPr/>
          <p:nvPr/>
        </p:nvSpPr>
        <p:spPr>
          <a:xfrm>
            <a:off x="251520" y="548680"/>
            <a:ext cx="2448272" cy="43204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tangolo 5"/>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1533805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new </a:t>
            </a:r>
            <a:r>
              <a:rPr lang="it-IT" dirty="0" err="1"/>
              <a:t>fear</a:t>
            </a:r>
            <a:endParaRPr lang="en-GB" dirty="0"/>
          </a:p>
        </p:txBody>
      </p:sp>
      <p:sp>
        <p:nvSpPr>
          <p:cNvPr id="3" name="CasellaDiTesto 2"/>
          <p:cNvSpPr txBox="1"/>
          <p:nvPr/>
        </p:nvSpPr>
        <p:spPr>
          <a:xfrm>
            <a:off x="448899" y="1484784"/>
            <a:ext cx="8280920" cy="5447645"/>
          </a:xfrm>
          <a:prstGeom prst="rect">
            <a:avLst/>
          </a:prstGeom>
          <a:noFill/>
        </p:spPr>
        <p:txBody>
          <a:bodyPr wrap="square" rtlCol="0">
            <a:spAutoFit/>
          </a:bodyPr>
          <a:lstStyle/>
          <a:p>
            <a:pPr algn="just"/>
            <a:r>
              <a:rPr lang="it-IT" sz="2400" dirty="0" err="1"/>
              <a:t>Normal</a:t>
            </a:r>
            <a:r>
              <a:rPr lang="it-IT" sz="2400" dirty="0"/>
              <a:t> </a:t>
            </a:r>
            <a:r>
              <a:rPr lang="it-IT" sz="2400" dirty="0" err="1"/>
              <a:t>actvity</a:t>
            </a:r>
            <a:r>
              <a:rPr lang="it-IT" sz="2400" dirty="0"/>
              <a:t> </a:t>
            </a:r>
            <a:r>
              <a:rPr lang="it-IT" sz="2400" dirty="0" err="1"/>
              <a:t>was</a:t>
            </a:r>
            <a:r>
              <a:rPr lang="it-IT" sz="2400" dirty="0"/>
              <a:t> </a:t>
            </a:r>
            <a:r>
              <a:rPr lang="it-IT" sz="2400" dirty="0" err="1"/>
              <a:t>subjected</a:t>
            </a:r>
            <a:r>
              <a:rPr lang="it-IT" sz="2400" dirty="0"/>
              <a:t> to </a:t>
            </a:r>
            <a:r>
              <a:rPr lang="it-IT" sz="2400" dirty="0" err="1"/>
              <a:t>safety</a:t>
            </a:r>
            <a:r>
              <a:rPr lang="it-IT" sz="2400" dirty="0"/>
              <a:t> </a:t>
            </a:r>
            <a:r>
              <a:rPr lang="it-IT" sz="2400" dirty="0" err="1"/>
              <a:t>procedures</a:t>
            </a:r>
            <a:r>
              <a:rPr lang="it-IT" sz="2400" dirty="0"/>
              <a:t> for </a:t>
            </a:r>
            <a:r>
              <a:rPr lang="it-IT" sz="2400" dirty="0" err="1"/>
              <a:t>diseases</a:t>
            </a:r>
            <a:r>
              <a:rPr lang="it-IT" sz="2400" dirty="0"/>
              <a:t> </a:t>
            </a:r>
            <a:r>
              <a:rPr lang="it-IT" sz="2400" dirty="0" err="1"/>
              <a:t>transmitted</a:t>
            </a:r>
            <a:r>
              <a:rPr lang="it-IT" sz="2400" dirty="0"/>
              <a:t> by </a:t>
            </a:r>
            <a:r>
              <a:rPr lang="it-IT" sz="2400" dirty="0" err="1"/>
              <a:t>blood</a:t>
            </a:r>
            <a:r>
              <a:rPr lang="it-IT" sz="2400" dirty="0"/>
              <a:t> </a:t>
            </a:r>
            <a:r>
              <a:rPr lang="it-IT" sz="2400" dirty="0" smtClean="0"/>
              <a:t>(HIV</a:t>
            </a:r>
            <a:r>
              <a:rPr lang="it-IT" sz="2400" dirty="0"/>
              <a:t>, </a:t>
            </a:r>
            <a:r>
              <a:rPr lang="it-IT" sz="2400" dirty="0" err="1"/>
              <a:t>Hepatitis</a:t>
            </a:r>
            <a:r>
              <a:rPr lang="it-IT" sz="2400" dirty="0"/>
              <a:t> B and C).</a:t>
            </a:r>
          </a:p>
          <a:p>
            <a:pPr algn="just"/>
            <a:endParaRPr lang="it-IT" sz="2400" dirty="0"/>
          </a:p>
          <a:p>
            <a:pPr algn="just"/>
            <a:endParaRPr lang="it-IT" sz="2400" dirty="0"/>
          </a:p>
          <a:p>
            <a:pPr algn="just"/>
            <a:r>
              <a:rPr lang="it-IT" sz="2400" dirty="0" err="1"/>
              <a:t>Now</a:t>
            </a:r>
            <a:r>
              <a:rPr lang="it-IT" sz="2400" dirty="0"/>
              <a:t> </a:t>
            </a:r>
            <a:r>
              <a:rPr lang="it-IT" sz="2400" dirty="0" err="1"/>
              <a:t>even</a:t>
            </a:r>
            <a:r>
              <a:rPr lang="it-IT" sz="2400" dirty="0"/>
              <a:t> </a:t>
            </a:r>
            <a:r>
              <a:rPr lang="it-IT" sz="2400" b="1" u="sng" dirty="0" err="1"/>
              <a:t>simple</a:t>
            </a:r>
            <a:r>
              <a:rPr lang="it-IT" sz="2400" b="1" u="sng" dirty="0"/>
              <a:t> </a:t>
            </a:r>
            <a:r>
              <a:rPr lang="it-IT" sz="2400" b="1" u="sng" dirty="0" err="1"/>
              <a:t>interhuman</a:t>
            </a:r>
            <a:r>
              <a:rPr lang="it-IT" sz="2400" b="1" u="sng" dirty="0"/>
              <a:t> </a:t>
            </a:r>
            <a:r>
              <a:rPr lang="it-IT" sz="2400" b="1" u="sng" dirty="0" err="1"/>
              <a:t>contact</a:t>
            </a:r>
            <a:r>
              <a:rPr lang="it-IT" sz="2400" b="1" u="sng" dirty="0"/>
              <a:t> </a:t>
            </a:r>
            <a:r>
              <a:rPr lang="it-IT" sz="2400" b="1" u="sng" dirty="0" err="1"/>
              <a:t>may</a:t>
            </a:r>
            <a:r>
              <a:rPr lang="it-IT" sz="2400" b="1" u="sng" dirty="0"/>
              <a:t> be </a:t>
            </a:r>
            <a:r>
              <a:rPr lang="it-IT" sz="2400" b="1" u="sng" dirty="0" err="1"/>
              <a:t>harmful</a:t>
            </a:r>
            <a:r>
              <a:rPr lang="it-IT" sz="2400" b="1" u="sng" dirty="0"/>
              <a:t> </a:t>
            </a:r>
            <a:r>
              <a:rPr lang="it-IT" sz="2400" dirty="0"/>
              <a:t>for ALL the people </a:t>
            </a:r>
            <a:r>
              <a:rPr lang="it-IT" sz="2400" dirty="0" err="1"/>
              <a:t>present</a:t>
            </a:r>
            <a:r>
              <a:rPr lang="it-IT" sz="2400" dirty="0"/>
              <a:t> in a </a:t>
            </a:r>
            <a:r>
              <a:rPr lang="it-IT" sz="2400" dirty="0" err="1"/>
              <a:t>medical</a:t>
            </a:r>
            <a:r>
              <a:rPr lang="it-IT" sz="2400" dirty="0"/>
              <a:t> </a:t>
            </a:r>
            <a:r>
              <a:rPr lang="it-IT" sz="2400" dirty="0" err="1"/>
              <a:t>structure</a:t>
            </a:r>
            <a:r>
              <a:rPr lang="it-IT" sz="2400" dirty="0"/>
              <a:t>: </a:t>
            </a:r>
            <a:r>
              <a:rPr lang="it-IT" sz="2400" dirty="0" err="1"/>
              <a:t>health</a:t>
            </a:r>
            <a:r>
              <a:rPr lang="it-IT" sz="2400" dirty="0"/>
              <a:t> workers, </a:t>
            </a:r>
            <a:r>
              <a:rPr lang="it-IT" sz="2400" dirty="0" err="1"/>
              <a:t>patients</a:t>
            </a:r>
            <a:r>
              <a:rPr lang="it-IT" sz="2400" dirty="0"/>
              <a:t>, staff.</a:t>
            </a:r>
          </a:p>
          <a:p>
            <a:pPr algn="just"/>
            <a:endParaRPr lang="it-IT" sz="2400" dirty="0"/>
          </a:p>
          <a:p>
            <a:pPr algn="just"/>
            <a:endParaRPr lang="it-IT" sz="2400" dirty="0"/>
          </a:p>
          <a:p>
            <a:pPr algn="just"/>
            <a:r>
              <a:rPr lang="it-IT" sz="2400" b="1" dirty="0" err="1"/>
              <a:t>Is</a:t>
            </a:r>
            <a:r>
              <a:rPr lang="it-IT" sz="2400" b="1" dirty="0"/>
              <a:t> the test </a:t>
            </a:r>
            <a:r>
              <a:rPr lang="it-IT" sz="2400" b="1" dirty="0" err="1"/>
              <a:t>useful</a:t>
            </a:r>
            <a:r>
              <a:rPr lang="it-IT" sz="2400" b="1" dirty="0"/>
              <a:t> or </a:t>
            </a:r>
            <a:r>
              <a:rPr lang="it-IT" sz="2400" b="1" dirty="0" err="1"/>
              <a:t>harmful</a:t>
            </a:r>
            <a:r>
              <a:rPr lang="it-IT" sz="2400" b="1" dirty="0"/>
              <a:t>? </a:t>
            </a:r>
            <a:r>
              <a:rPr lang="it-IT" sz="2400" b="1" dirty="0" err="1" smtClean="0"/>
              <a:t>Necessary</a:t>
            </a:r>
            <a:r>
              <a:rPr lang="it-IT" sz="2400" b="1" dirty="0" smtClean="0"/>
              <a:t> or </a:t>
            </a:r>
            <a:r>
              <a:rPr lang="it-IT" sz="2400" b="1" dirty="0" err="1"/>
              <a:t>not</a:t>
            </a:r>
            <a:r>
              <a:rPr lang="it-IT" sz="2400" b="1" dirty="0" smtClean="0"/>
              <a:t>? </a:t>
            </a:r>
            <a:r>
              <a:rPr lang="it-IT" sz="2400" b="1" dirty="0" err="1" smtClean="0"/>
              <a:t>Is</a:t>
            </a:r>
            <a:r>
              <a:rPr lang="it-IT" sz="2400" b="1" dirty="0" smtClean="0"/>
              <a:t> </a:t>
            </a:r>
            <a:r>
              <a:rPr lang="it-IT" sz="2400" b="1" dirty="0" err="1" smtClean="0"/>
              <a:t>better</a:t>
            </a:r>
            <a:r>
              <a:rPr lang="it-IT" sz="2400" b="1" dirty="0" smtClean="0"/>
              <a:t> to do </a:t>
            </a:r>
            <a:r>
              <a:rPr lang="it-IT" sz="2400" b="1" dirty="0" err="1" smtClean="0"/>
              <a:t>it</a:t>
            </a:r>
            <a:r>
              <a:rPr lang="it-IT" sz="2400" b="1" dirty="0" smtClean="0"/>
              <a:t> or to </a:t>
            </a:r>
            <a:r>
              <a:rPr lang="it-IT" sz="2400" b="1" dirty="0" err="1" smtClean="0"/>
              <a:t>postpone</a:t>
            </a:r>
            <a:r>
              <a:rPr lang="it-IT" sz="2400" b="1" dirty="0" smtClean="0"/>
              <a:t> </a:t>
            </a:r>
            <a:r>
              <a:rPr lang="it-IT" sz="2400" b="1" dirty="0" err="1" smtClean="0"/>
              <a:t>it</a:t>
            </a:r>
            <a:r>
              <a:rPr lang="it-IT" sz="2400" b="1" dirty="0"/>
              <a:t>?</a:t>
            </a:r>
            <a:endParaRPr lang="it-IT" sz="2400" b="1" dirty="0" smtClean="0"/>
          </a:p>
          <a:p>
            <a:pPr algn="just"/>
            <a:endParaRPr lang="en-GB" sz="2400" b="1" dirty="0" smtClean="0"/>
          </a:p>
          <a:p>
            <a:endParaRPr lang="it-IT" sz="2400" b="1" dirty="0"/>
          </a:p>
          <a:p>
            <a:endParaRPr lang="it-IT" dirty="0"/>
          </a:p>
          <a:p>
            <a:endParaRPr lang="en-GB" dirty="0"/>
          </a:p>
        </p:txBody>
      </p:sp>
      <p:cxnSp>
        <p:nvCxnSpPr>
          <p:cNvPr id="4" name="Connettore 1 3"/>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7317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4"/>
          <p:cNvSpPr txBox="1">
            <a:spLocks noGrp="1"/>
          </p:cNvSpPr>
          <p:nvPr>
            <p:ph type="title"/>
          </p:nvPr>
        </p:nvSpPr>
        <p:spPr>
          <a:xfrm>
            <a:off x="457200" y="120588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it-IT" dirty="0" err="1"/>
              <a:t>Laundry</a:t>
            </a:r>
            <a:r>
              <a:rPr lang="it-IT" dirty="0"/>
              <a:t> and </a:t>
            </a:r>
            <a:r>
              <a:rPr lang="it-IT" dirty="0" err="1"/>
              <a:t>medical</a:t>
            </a:r>
            <a:r>
              <a:rPr lang="it-IT" dirty="0"/>
              <a:t> </a:t>
            </a:r>
            <a:r>
              <a:rPr lang="it-IT" dirty="0" err="1"/>
              <a:t>waste</a:t>
            </a:r>
            <a:endParaRPr dirty="0"/>
          </a:p>
        </p:txBody>
      </p:sp>
      <p:pic>
        <p:nvPicPr>
          <p:cNvPr id="461" name="Google Shape;461;p54"/>
          <p:cNvPicPr preferRelativeResize="0">
            <a:picLocks noGrp="1"/>
          </p:cNvPicPr>
          <p:nvPr>
            <p:ph type="body" idx="1"/>
          </p:nvPr>
        </p:nvPicPr>
        <p:blipFill rotWithShape="1">
          <a:blip r:embed="rId3">
            <a:alphaModFix/>
          </a:blip>
          <a:srcRect/>
          <a:stretch/>
        </p:blipFill>
        <p:spPr>
          <a:xfrm>
            <a:off x="0" y="2636912"/>
            <a:ext cx="9147029" cy="2160240"/>
          </a:xfrm>
          <a:prstGeom prst="rect">
            <a:avLst/>
          </a:prstGeom>
          <a:noFill/>
          <a:ln>
            <a:noFill/>
          </a:ln>
        </p:spPr>
      </p:pic>
      <p:pic>
        <p:nvPicPr>
          <p:cNvPr id="4" name="Google Shape;396;p44"/>
          <p:cNvPicPr preferRelativeResize="0"/>
          <p:nvPr/>
        </p:nvPicPr>
        <p:blipFill rotWithShape="1">
          <a:blip r:embed="rId4">
            <a:alphaModFix/>
          </a:blip>
          <a:srcRect r="188" b="69961"/>
          <a:stretch/>
        </p:blipFill>
        <p:spPr>
          <a:xfrm>
            <a:off x="323528" y="246791"/>
            <a:ext cx="3888432" cy="432048"/>
          </a:xfrm>
          <a:prstGeom prst="rect">
            <a:avLst/>
          </a:prstGeom>
          <a:noFill/>
          <a:ln>
            <a:noFill/>
          </a:ln>
        </p:spPr>
      </p:pic>
      <p:pic>
        <p:nvPicPr>
          <p:cNvPr id="5" name="Google Shape;398;p44"/>
          <p:cNvPicPr preferRelativeResize="0"/>
          <p:nvPr/>
        </p:nvPicPr>
        <p:blipFill rotWithShape="1">
          <a:blip r:embed="rId5">
            <a:alphaModFix/>
          </a:blip>
          <a:srcRect l="32098" t="50645" r="26613" b="-2292"/>
          <a:stretch/>
        </p:blipFill>
        <p:spPr>
          <a:xfrm>
            <a:off x="600112" y="678839"/>
            <a:ext cx="1008112" cy="432048"/>
          </a:xfrm>
          <a:prstGeom prst="rect">
            <a:avLst/>
          </a:prstGeom>
          <a:noFill/>
          <a:ln>
            <a:noFill/>
          </a:ln>
        </p:spPr>
      </p:pic>
      <p:sp>
        <p:nvSpPr>
          <p:cNvPr id="6" name="Rettangolo 5"/>
          <p:cNvSpPr/>
          <p:nvPr/>
        </p:nvSpPr>
        <p:spPr>
          <a:xfrm>
            <a:off x="8366657" y="14900"/>
            <a:ext cx="730113" cy="646331"/>
          </a:xfrm>
          <a:prstGeom prst="rect">
            <a:avLst/>
          </a:prstGeom>
        </p:spPr>
        <p:txBody>
          <a:bodyPr wrap="square">
            <a:spAutoFit/>
          </a:bodyPr>
          <a:lstStyle/>
          <a:p>
            <a:r>
              <a:rPr lang="pt-BR" sz="3600" dirty="0"/>
              <a:t>C</a:t>
            </a:r>
            <a:endParaRPr lang="en-GB" sz="3600" dirty="0"/>
          </a:p>
        </p:txBody>
      </p:sp>
    </p:spTree>
    <p:extLst>
      <p:ext uri="{BB962C8B-B14F-4D97-AF65-F5344CB8AC3E}">
        <p14:creationId xmlns:p14="http://schemas.microsoft.com/office/powerpoint/2010/main" val="212632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Air </a:t>
            </a:r>
            <a:r>
              <a:rPr lang="it-IT" dirty="0" err="1" smtClean="0"/>
              <a:t>cleaning</a:t>
            </a:r>
            <a:r>
              <a:rPr lang="it-IT" dirty="0" smtClean="0"/>
              <a:t>/</a:t>
            </a:r>
            <a:r>
              <a:rPr lang="it-IT" dirty="0" err="1" smtClean="0"/>
              <a:t>disinfection</a:t>
            </a:r>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896" b="-1"/>
          <a:stretch/>
        </p:blipFill>
        <p:spPr bwMode="auto">
          <a:xfrm>
            <a:off x="4888076" y="2099757"/>
            <a:ext cx="3888432" cy="318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23528" y="3347372"/>
            <a:ext cx="3600400" cy="1938992"/>
          </a:xfrm>
          <a:prstGeom prst="rect">
            <a:avLst/>
          </a:prstGeom>
        </p:spPr>
        <p:txBody>
          <a:bodyPr wrap="square">
            <a:spAutoFit/>
          </a:bodyPr>
          <a:lstStyle/>
          <a:p>
            <a:pPr algn="just"/>
            <a:r>
              <a:rPr lang="en-GB" sz="1200" dirty="0"/>
              <a:t>T</a:t>
            </a:r>
            <a:r>
              <a:rPr lang="en-GB" sz="1200" dirty="0" smtClean="0"/>
              <a:t>he </a:t>
            </a:r>
            <a:r>
              <a:rPr lang="en-GB" sz="1200" dirty="0"/>
              <a:t>best systems are those with multi-factorial filtering and sterilization and in particular those with the following composition:</a:t>
            </a:r>
          </a:p>
          <a:p>
            <a:pPr algn="just"/>
            <a:r>
              <a:rPr lang="en-GB" sz="1200" dirty="0"/>
              <a:t>HEPA filters of level </a:t>
            </a:r>
            <a:r>
              <a:rPr lang="en-GB" sz="1200" dirty="0" smtClean="0"/>
              <a:t>H13-H14 </a:t>
            </a:r>
            <a:r>
              <a:rPr lang="en-GB" sz="1200" dirty="0"/>
              <a:t>capable of retaining with efficiency of 99.97% particles (therefore also viral) of size equal to 300nm, associated with activated carbon filters and UVC lamps without external dispersion with powers equal to or greater than 1200uw / cm2 and frequencies of 185nm - 254nm and 280nm possibly all associated using multiple emitters. </a:t>
            </a:r>
          </a:p>
        </p:txBody>
      </p:sp>
      <p:sp>
        <p:nvSpPr>
          <p:cNvPr id="5" name="Rettangolo 4"/>
          <p:cNvSpPr/>
          <p:nvPr/>
        </p:nvSpPr>
        <p:spPr>
          <a:xfrm>
            <a:off x="4888076" y="1268760"/>
            <a:ext cx="4121008" cy="830997"/>
          </a:xfrm>
          <a:prstGeom prst="rect">
            <a:avLst/>
          </a:prstGeom>
        </p:spPr>
        <p:txBody>
          <a:bodyPr wrap="square">
            <a:spAutoFit/>
          </a:bodyPr>
          <a:lstStyle/>
          <a:p>
            <a:r>
              <a:rPr lang="en-GB" sz="1200" dirty="0"/>
              <a:t>"There is no evidence that ozone performs a sterilizing function against the new coronavirus and consequently protects against contracting the infection." Italian Ministry of Health 8 May 2020</a:t>
            </a:r>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6" y="1412776"/>
            <a:ext cx="2483768" cy="1774120"/>
          </a:xfrm>
          <a:prstGeom prst="rect">
            <a:avLst/>
          </a:prstGeom>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696" y="4437112"/>
            <a:ext cx="1849388" cy="1849388"/>
          </a:xfrm>
          <a:prstGeom prst="rect">
            <a:avLst/>
          </a:prstGeom>
        </p:spPr>
      </p:pic>
      <p:cxnSp>
        <p:nvCxnSpPr>
          <p:cNvPr id="8" name="Connettore 1 7"/>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9975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Questions</a:t>
            </a:r>
            <a:endParaRPr lang="en-GB" dirty="0"/>
          </a:p>
        </p:txBody>
      </p:sp>
      <p:sp>
        <p:nvSpPr>
          <p:cNvPr id="4" name="CasellaDiTesto 3"/>
          <p:cNvSpPr txBox="1"/>
          <p:nvPr/>
        </p:nvSpPr>
        <p:spPr>
          <a:xfrm>
            <a:off x="798608" y="1340768"/>
            <a:ext cx="7488832" cy="487825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dirty="0"/>
              <a:t>Rescheduling the exams if a patient is not in the right </a:t>
            </a:r>
            <a:r>
              <a:rPr lang="en-GB" sz="2000" dirty="0" smtClean="0"/>
              <a:t>condition</a:t>
            </a:r>
            <a:endParaRPr lang="en-GB" sz="2000" dirty="0"/>
          </a:p>
          <a:p>
            <a:pPr marL="342900" indent="-342900">
              <a:spcAft>
                <a:spcPts val="600"/>
              </a:spcAft>
              <a:buFont typeface="Arial" panose="020B0604020202020204" pitchFamily="34" charset="0"/>
              <a:buChar char="•"/>
            </a:pPr>
            <a:r>
              <a:rPr lang="en-GB" sz="2000" b="1" dirty="0" smtClean="0"/>
              <a:t>Impact on the examination length – 15-30 minutes more</a:t>
            </a:r>
          </a:p>
          <a:p>
            <a:pPr marL="342900" indent="-342900">
              <a:spcAft>
                <a:spcPts val="600"/>
              </a:spcAft>
              <a:buFont typeface="Arial" panose="020B0604020202020204" pitchFamily="34" charset="0"/>
              <a:buChar char="•"/>
            </a:pPr>
            <a:r>
              <a:rPr lang="en-GB" sz="2000" dirty="0" smtClean="0"/>
              <a:t>Impact on the daily number of patients</a:t>
            </a:r>
          </a:p>
          <a:p>
            <a:pPr marL="342900" indent="-342900">
              <a:spcAft>
                <a:spcPts val="600"/>
              </a:spcAft>
              <a:buFont typeface="Arial" panose="020B0604020202020204" pitchFamily="34" charset="0"/>
              <a:buChar char="•"/>
            </a:pPr>
            <a:r>
              <a:rPr lang="it-IT" sz="2000" dirty="0" smtClean="0"/>
              <a:t>EMG/ENG </a:t>
            </a:r>
            <a:r>
              <a:rPr lang="en-GB" sz="2000" dirty="0" smtClean="0"/>
              <a:t>sessions </a:t>
            </a:r>
            <a:r>
              <a:rPr lang="en-GB" sz="2000" dirty="0"/>
              <a:t>dedicated to a specific body </a:t>
            </a:r>
            <a:r>
              <a:rPr lang="en-GB" sz="2000" dirty="0" smtClean="0"/>
              <a:t>district? </a:t>
            </a:r>
          </a:p>
          <a:p>
            <a:pPr marL="342900" indent="-342900">
              <a:spcAft>
                <a:spcPts val="600"/>
              </a:spcAft>
              <a:buFont typeface="Arial" panose="020B0604020202020204" pitchFamily="34" charset="0"/>
              <a:buChar char="•"/>
            </a:pPr>
            <a:r>
              <a:rPr lang="en-GB" sz="2000" dirty="0" smtClean="0"/>
              <a:t>Ease </a:t>
            </a:r>
            <a:r>
              <a:rPr lang="en-GB" sz="2000" dirty="0"/>
              <a:t>while doing tests wearing PPE</a:t>
            </a:r>
            <a:endParaRPr lang="en-GB" sz="2000" dirty="0" smtClean="0"/>
          </a:p>
          <a:p>
            <a:pPr marL="342900" indent="-342900">
              <a:spcAft>
                <a:spcPts val="600"/>
              </a:spcAft>
              <a:buFont typeface="Arial" panose="020B0604020202020204" pitchFamily="34" charset="0"/>
              <a:buChar char="•"/>
            </a:pPr>
            <a:r>
              <a:rPr lang="en-GB" sz="2000" b="1" dirty="0" smtClean="0"/>
              <a:t>Increase in special waste</a:t>
            </a:r>
          </a:p>
          <a:p>
            <a:pPr marL="342900" indent="-342900">
              <a:spcAft>
                <a:spcPts val="600"/>
              </a:spcAft>
              <a:buFont typeface="Arial" panose="020B0604020202020204" pitchFamily="34" charset="0"/>
              <a:buChar char="•"/>
            </a:pPr>
            <a:r>
              <a:rPr lang="it-IT" sz="2000" b="1" dirty="0" err="1" smtClean="0"/>
              <a:t>Disinfection</a:t>
            </a:r>
            <a:r>
              <a:rPr lang="it-IT" sz="2000" b="1" dirty="0" smtClean="0"/>
              <a:t> and </a:t>
            </a:r>
            <a:r>
              <a:rPr lang="it-IT" sz="2000" b="1" dirty="0" err="1" smtClean="0"/>
              <a:t>recycling</a:t>
            </a:r>
            <a:r>
              <a:rPr lang="it-IT" sz="2000" b="1" dirty="0" smtClean="0"/>
              <a:t> of PPE?</a:t>
            </a:r>
            <a:endParaRPr lang="en-GB" sz="2000" b="1" dirty="0" smtClean="0"/>
          </a:p>
          <a:p>
            <a:pPr marL="342900" indent="-342900">
              <a:spcAft>
                <a:spcPts val="600"/>
              </a:spcAft>
              <a:buFont typeface="Arial" panose="020B0604020202020204" pitchFamily="34" charset="0"/>
              <a:buChar char="•"/>
            </a:pPr>
            <a:r>
              <a:rPr lang="en-GB" sz="2000" b="1" u="sng" dirty="0" smtClean="0"/>
              <a:t>Costs will increase with the use of disposable electrodes and </a:t>
            </a:r>
          </a:p>
          <a:p>
            <a:pPr>
              <a:spcAft>
                <a:spcPts val="600"/>
              </a:spcAft>
            </a:pPr>
            <a:r>
              <a:rPr lang="en-GB" sz="2000" b="1" dirty="0" smtClean="0"/>
              <a:t>      </a:t>
            </a:r>
            <a:r>
              <a:rPr lang="en-GB" sz="2000" b="1" u="sng" dirty="0" smtClean="0"/>
              <a:t>PPE (+/- 15-20 euros each patient)</a:t>
            </a:r>
          </a:p>
          <a:p>
            <a:pPr marL="342900" indent="-342900">
              <a:spcAft>
                <a:spcPts val="600"/>
              </a:spcAft>
              <a:buFont typeface="Arial" panose="020B0604020202020204" pitchFamily="34" charset="0"/>
              <a:buChar char="•"/>
            </a:pPr>
            <a:r>
              <a:rPr lang="it-IT" sz="2000" dirty="0" smtClean="0"/>
              <a:t>Long-</a:t>
            </a:r>
            <a:r>
              <a:rPr lang="it-IT" sz="2000" dirty="0" err="1" smtClean="0"/>
              <a:t>term</a:t>
            </a:r>
            <a:r>
              <a:rPr lang="it-IT" sz="2000" dirty="0" smtClean="0"/>
              <a:t> </a:t>
            </a:r>
            <a:r>
              <a:rPr lang="it-IT" sz="2000" dirty="0" err="1"/>
              <a:t>exposure</a:t>
            </a:r>
            <a:r>
              <a:rPr lang="it-IT" sz="2000" dirty="0"/>
              <a:t> to </a:t>
            </a:r>
            <a:r>
              <a:rPr lang="it-IT" sz="2000" dirty="0" err="1" smtClean="0"/>
              <a:t>disinfectants</a:t>
            </a:r>
            <a:r>
              <a:rPr lang="it-IT" sz="2000" dirty="0" smtClean="0"/>
              <a:t>: side </a:t>
            </a:r>
            <a:r>
              <a:rPr lang="it-IT" sz="2000" dirty="0" err="1" smtClean="0"/>
              <a:t>effects</a:t>
            </a:r>
            <a:r>
              <a:rPr lang="it-IT" sz="2000" dirty="0" smtClean="0"/>
              <a:t>?</a:t>
            </a:r>
            <a:endParaRPr lang="en-GB" sz="2000" dirty="0" smtClean="0"/>
          </a:p>
          <a:p>
            <a:pPr marL="342900" indent="-342900">
              <a:spcAft>
                <a:spcPts val="600"/>
              </a:spcAft>
              <a:buFont typeface="Arial" panose="020B0604020202020204" pitchFamily="34" charset="0"/>
              <a:buChar char="•"/>
            </a:pPr>
            <a:r>
              <a:rPr lang="en-GB" sz="2000" b="1" dirty="0" smtClean="0"/>
              <a:t>Theory vs. reality: all we showed you is possible or necessary ?</a:t>
            </a:r>
          </a:p>
          <a:p>
            <a:endParaRPr lang="en-GB" dirty="0" smtClean="0"/>
          </a:p>
          <a:p>
            <a:endParaRPr lang="en-GB" dirty="0"/>
          </a:p>
        </p:txBody>
      </p:sp>
      <p:cxnSp>
        <p:nvCxnSpPr>
          <p:cNvPr id="5" name="Connettore 1 4"/>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4911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35696" y="4797152"/>
            <a:ext cx="5486400" cy="1574850"/>
          </a:xfrm>
        </p:spPr>
        <p:txBody>
          <a:bodyPr>
            <a:normAutofit/>
          </a:bodyPr>
          <a:lstStyle/>
          <a:p>
            <a:pPr algn="ctr"/>
            <a:r>
              <a:rPr lang="it-IT" sz="1200" dirty="0" smtClean="0"/>
              <a:t> In </a:t>
            </a:r>
            <a:r>
              <a:rPr lang="it-IT" sz="1200" dirty="0" err="1"/>
              <a:t>m</a:t>
            </a:r>
            <a:r>
              <a:rPr lang="it-IT" sz="1200" dirty="0" err="1" smtClean="0"/>
              <a:t>emoriam</a:t>
            </a:r>
            <a:r>
              <a:rPr lang="it-IT" sz="1200" dirty="0" smtClean="0"/>
              <a:t/>
            </a:r>
            <a:br>
              <a:rPr lang="it-IT" sz="1200" dirty="0" smtClean="0"/>
            </a:br>
            <a:r>
              <a:rPr lang="it-IT" sz="1200" dirty="0" smtClean="0"/>
              <a:t> Prof. Arrigo Moglia</a:t>
            </a:r>
            <a:br>
              <a:rPr lang="it-IT" sz="1200" dirty="0" smtClean="0"/>
            </a:br>
            <a:r>
              <a:rPr lang="it-IT" sz="1200" dirty="0"/>
              <a:t>20/01/1947 – </a:t>
            </a:r>
            <a:r>
              <a:rPr lang="it-IT" sz="1200" dirty="0" smtClean="0"/>
              <a:t>15/04/2020</a:t>
            </a:r>
            <a:br>
              <a:rPr lang="it-IT" sz="1200" dirty="0" smtClean="0"/>
            </a:br>
            <a:r>
              <a:rPr lang="it-IT" sz="1200" dirty="0" smtClean="0"/>
              <a:t/>
            </a:r>
            <a:br>
              <a:rPr lang="it-IT" sz="1200" dirty="0" smtClean="0"/>
            </a:br>
            <a:r>
              <a:rPr lang="it-IT" sz="1200" dirty="0" err="1"/>
              <a:t>Italian</a:t>
            </a:r>
            <a:r>
              <a:rPr lang="it-IT" sz="1200" dirty="0"/>
              <a:t> </a:t>
            </a:r>
            <a:r>
              <a:rPr lang="it-IT" sz="1200" dirty="0" err="1"/>
              <a:t>health</a:t>
            </a:r>
            <a:r>
              <a:rPr lang="it-IT" sz="1200" dirty="0"/>
              <a:t> </a:t>
            </a:r>
            <a:r>
              <a:rPr lang="it-IT" sz="1200" dirty="0" err="1"/>
              <a:t>workers</a:t>
            </a:r>
            <a:r>
              <a:rPr lang="it-IT" sz="1200" dirty="0"/>
              <a:t> </a:t>
            </a:r>
            <a:r>
              <a:rPr lang="it-IT" sz="1200" dirty="0" smtClean="0"/>
              <a:t>Covid-19 </a:t>
            </a:r>
            <a:r>
              <a:rPr lang="it-IT" sz="1200" dirty="0" err="1" smtClean="0"/>
              <a:t>victims</a:t>
            </a:r>
            <a:r>
              <a:rPr lang="it-IT" sz="1200" dirty="0" smtClean="0"/>
              <a:t/>
            </a:r>
            <a:br>
              <a:rPr lang="it-IT" sz="1200" dirty="0" smtClean="0"/>
            </a:br>
            <a:r>
              <a:rPr lang="it-IT" sz="1200" dirty="0" smtClean="0"/>
              <a:t>162 </a:t>
            </a:r>
            <a:r>
              <a:rPr lang="it-IT" sz="1200" dirty="0" err="1" smtClean="0"/>
              <a:t>doctors</a:t>
            </a:r>
            <a:r>
              <a:rPr lang="it-IT" sz="1200" dirty="0" smtClean="0"/>
              <a:t>, 40 </a:t>
            </a:r>
            <a:r>
              <a:rPr lang="it-IT" sz="1200" dirty="0" err="1" smtClean="0"/>
              <a:t>paramedics</a:t>
            </a:r>
            <a:endParaRPr lang="en-GB" sz="1200" dirty="0"/>
          </a:p>
        </p:txBody>
      </p:sp>
      <p:pic>
        <p:nvPicPr>
          <p:cNvPr id="5" name="Segnaposto immagine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9409" t="14743" b="14743"/>
          <a:stretch/>
        </p:blipFill>
        <p:spPr>
          <a:xfrm>
            <a:off x="3851920" y="3717032"/>
            <a:ext cx="1623509" cy="1510881"/>
          </a:xfrm>
        </p:spPr>
      </p:pic>
      <p:sp>
        <p:nvSpPr>
          <p:cNvPr id="8" name="CasellaDiTesto 7"/>
          <p:cNvSpPr txBox="1"/>
          <p:nvPr/>
        </p:nvSpPr>
        <p:spPr>
          <a:xfrm>
            <a:off x="539552" y="476672"/>
            <a:ext cx="8352928" cy="3077766"/>
          </a:xfrm>
          <a:prstGeom prst="rect">
            <a:avLst/>
          </a:prstGeom>
          <a:noFill/>
        </p:spPr>
        <p:txBody>
          <a:bodyPr wrap="square" rtlCol="0">
            <a:spAutoFit/>
          </a:bodyPr>
          <a:lstStyle/>
          <a:p>
            <a:pPr algn="ctr"/>
            <a:r>
              <a:rPr lang="en-US" sz="2400" dirty="0" smtClean="0"/>
              <a:t>Thank you for your attention</a:t>
            </a:r>
          </a:p>
          <a:p>
            <a:endParaRPr lang="en-US" dirty="0" smtClean="0"/>
          </a:p>
          <a:p>
            <a:pPr algn="just"/>
            <a:r>
              <a:rPr lang="en-US" sz="1400" dirty="0" smtClean="0"/>
              <a:t>Special thanks to all the people who gave us precious advices and shared their experiences:</a:t>
            </a:r>
          </a:p>
          <a:p>
            <a:pPr algn="just"/>
            <a:r>
              <a:rPr lang="en-US" sz="1400" dirty="0" smtClean="0"/>
              <a:t> </a:t>
            </a:r>
          </a:p>
          <a:p>
            <a:pPr algn="just"/>
            <a:r>
              <a:rPr lang="en-US" sz="1100" b="1" dirty="0" smtClean="0">
                <a:latin typeface="Times New Roman" panose="02020603050405020304" pitchFamily="18" charset="0"/>
                <a:cs typeface="Times New Roman" panose="02020603050405020304" pitchFamily="18" charset="0"/>
              </a:rPr>
              <a:t>Italy: Enrico </a:t>
            </a:r>
            <a:r>
              <a:rPr lang="en-US" sz="1100" b="1" dirty="0" err="1" smtClean="0">
                <a:latin typeface="Times New Roman" panose="02020603050405020304" pitchFamily="18" charset="0"/>
                <a:cs typeface="Times New Roman" panose="02020603050405020304" pitchFamily="18" charset="0"/>
              </a:rPr>
              <a:t>Alfonsi</a:t>
            </a:r>
            <a:r>
              <a:rPr lang="en-US" sz="1100" b="1" dirty="0" smtClean="0">
                <a:latin typeface="Times New Roman" panose="02020603050405020304" pitchFamily="18" charset="0"/>
                <a:cs typeface="Times New Roman" panose="02020603050405020304" pitchFamily="18" charset="0"/>
              </a:rPr>
              <a:t>, Riccardo </a:t>
            </a:r>
            <a:r>
              <a:rPr lang="en-US" sz="1100" b="1" dirty="0" err="1" smtClean="0">
                <a:latin typeface="Times New Roman" panose="02020603050405020304" pitchFamily="18" charset="0"/>
                <a:cs typeface="Times New Roman" panose="02020603050405020304" pitchFamily="18" charset="0"/>
              </a:rPr>
              <a:t>Benzi</a:t>
            </a:r>
            <a:r>
              <a:rPr lang="en-US" sz="1100" b="1" dirty="0" smtClean="0">
                <a:latin typeface="Times New Roman" panose="02020603050405020304" pitchFamily="18" charset="0"/>
                <a:cs typeface="Times New Roman" panose="02020603050405020304" pitchFamily="18" charset="0"/>
              </a:rPr>
              <a:t>, Federico </a:t>
            </a:r>
            <a:r>
              <a:rPr lang="en-US" sz="1100" b="1" dirty="0" err="1" smtClean="0">
                <a:latin typeface="Times New Roman" panose="02020603050405020304" pitchFamily="18" charset="0"/>
                <a:cs typeface="Times New Roman" panose="02020603050405020304" pitchFamily="18" charset="0"/>
              </a:rPr>
              <a:t>Biglioli</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Raffaella</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Butera</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Biagio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Ciccone</a:t>
            </a:r>
            <a:r>
              <a:rPr lang="en-US" sz="1100" b="1" dirty="0" smtClean="0">
                <a:latin typeface="Times New Roman" panose="02020603050405020304" pitchFamily="18" charset="0"/>
                <a:cs typeface="Times New Roman" panose="02020603050405020304" pitchFamily="18" charset="0"/>
              </a:rPr>
              <a:t>, Carlo </a:t>
            </a:r>
            <a:r>
              <a:rPr lang="en-US" sz="1100" b="1" dirty="0" err="1" smtClean="0">
                <a:latin typeface="Times New Roman" panose="02020603050405020304" pitchFamily="18" charset="0"/>
                <a:cs typeface="Times New Roman" panose="02020603050405020304" pitchFamily="18" charset="0"/>
              </a:rPr>
              <a:t>Dallocchio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Enzo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Decicco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Davide</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Faga</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Camillo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Foresti</a:t>
            </a:r>
            <a:r>
              <a:rPr lang="en-US" sz="1100" b="1" dirty="0" smtClean="0">
                <a:latin typeface="Times New Roman" panose="02020603050405020304" pitchFamily="18" charset="0"/>
                <a:cs typeface="Times New Roman" panose="02020603050405020304" pitchFamily="18" charset="0"/>
              </a:rPr>
              <a:t>, Barbara </a:t>
            </a:r>
            <a:r>
              <a:rPr lang="en-US" sz="1100" b="1" dirty="0" err="1" smtClean="0">
                <a:latin typeface="Times New Roman" panose="02020603050405020304" pitchFamily="18" charset="0"/>
                <a:cs typeface="Times New Roman" panose="02020603050405020304" pitchFamily="18" charset="0"/>
              </a:rPr>
              <a:t>Frigeni</a:t>
            </a:r>
            <a:r>
              <a:rPr lang="en-US" sz="1100" b="1" dirty="0" smtClean="0">
                <a:latin typeface="Times New Roman" panose="02020603050405020304" pitchFamily="18" charset="0"/>
                <a:cs typeface="Times New Roman" panose="02020603050405020304" pitchFamily="18" charset="0"/>
              </a:rPr>
              <a:t>, Laura </a:t>
            </a:r>
            <a:r>
              <a:rPr lang="en-US" sz="1100" b="1" dirty="0" err="1" smtClean="0">
                <a:latin typeface="Times New Roman" panose="02020603050405020304" pitchFamily="18" charset="0"/>
                <a:cs typeface="Times New Roman" panose="02020603050405020304" pitchFamily="18" charset="0"/>
              </a:rPr>
              <a:t>Obici</a:t>
            </a:r>
            <a:r>
              <a:rPr lang="en-US" sz="1100" b="1" dirty="0" smtClean="0">
                <a:latin typeface="Times New Roman" panose="02020603050405020304" pitchFamily="18" charset="0"/>
                <a:cs typeface="Times New Roman" panose="02020603050405020304" pitchFamily="18" charset="0"/>
              </a:rPr>
              <a:t>, Maurizio </a:t>
            </a:r>
            <a:r>
              <a:rPr lang="en-US" sz="1100" b="1" dirty="0" err="1" smtClean="0">
                <a:latin typeface="Times New Roman" panose="02020603050405020304" pitchFamily="18" charset="0"/>
                <a:cs typeface="Times New Roman" panose="02020603050405020304" pitchFamily="18" charset="0"/>
              </a:rPr>
              <a:t>Osio</a:t>
            </a:r>
            <a:r>
              <a:rPr lang="en-US" sz="1100" b="1" dirty="0" smtClean="0">
                <a:latin typeface="Times New Roman" panose="02020603050405020304" pitchFamily="18" charset="0"/>
                <a:cs typeface="Times New Roman" panose="02020603050405020304" pitchFamily="18" charset="0"/>
              </a:rPr>
              <a:t>, Luigi Ruiz, </a:t>
            </a:r>
            <a:r>
              <a:rPr lang="en-US" sz="1100" b="1" dirty="0" err="1" smtClean="0">
                <a:latin typeface="Times New Roman" panose="02020603050405020304" pitchFamily="18" charset="0"/>
                <a:cs typeface="Times New Roman" panose="02020603050405020304" pitchFamily="18" charset="0"/>
              </a:rPr>
              <a:t>Gianmario</a:t>
            </a:r>
            <a:r>
              <a:rPr lang="en-US" sz="1100" b="1" dirty="0" smtClean="0">
                <a:latin typeface="Times New Roman" panose="02020603050405020304" pitchFamily="18" charset="0"/>
                <a:cs typeface="Times New Roman" panose="02020603050405020304" pitchFamily="18" charset="0"/>
              </a:rPr>
              <a:t> </a:t>
            </a:r>
            <a:r>
              <a:rPr lang="en-US" sz="1100" b="1" dirty="0" err="1" smtClean="0">
                <a:latin typeface="Times New Roman" panose="02020603050405020304" pitchFamily="18" charset="0"/>
                <a:cs typeface="Times New Roman" panose="02020603050405020304" pitchFamily="18" charset="0"/>
              </a:rPr>
              <a:t>Santamaria</a:t>
            </a:r>
            <a:r>
              <a:rPr lang="en-US" sz="1100" b="1" dirty="0" smtClean="0">
                <a:latin typeface="Times New Roman" panose="02020603050405020304" pitchFamily="18" charset="0"/>
                <a:cs typeface="Times New Roman" panose="02020603050405020304" pitchFamily="18" charset="0"/>
              </a:rPr>
              <a:t>,  Massimo </a:t>
            </a:r>
            <a:r>
              <a:rPr lang="en-US" sz="1100" b="1" dirty="0" err="1" smtClean="0">
                <a:latin typeface="Times New Roman" panose="02020603050405020304" pitchFamily="18" charset="0"/>
                <a:cs typeface="Times New Roman" panose="02020603050405020304" pitchFamily="18" charset="0"/>
              </a:rPr>
              <a:t>Schiappadori</a:t>
            </a:r>
            <a:r>
              <a:rPr lang="en-US" sz="1100" b="1" dirty="0" smtClean="0">
                <a:latin typeface="Times New Roman" panose="02020603050405020304" pitchFamily="18" charset="0"/>
                <a:cs typeface="Times New Roman" panose="02020603050405020304" pitchFamily="18" charset="0"/>
              </a:rPr>
              <a:t>, Manuela </a:t>
            </a:r>
            <a:r>
              <a:rPr lang="en-US" sz="1100" b="1" dirty="0" err="1" smtClean="0">
                <a:latin typeface="Times New Roman" panose="02020603050405020304" pitchFamily="18" charset="0"/>
                <a:cs typeface="Times New Roman" panose="02020603050405020304" pitchFamily="18" charset="0"/>
              </a:rPr>
              <a:t>Sonaglio</a:t>
            </a:r>
            <a:r>
              <a:rPr lang="en-US" sz="1100" b="1" dirty="0" smtClean="0">
                <a:latin typeface="Times New Roman" panose="02020603050405020304" pitchFamily="18" charset="0"/>
                <a:cs typeface="Times New Roman" panose="02020603050405020304" pitchFamily="18" charset="0"/>
              </a:rPr>
              <a:t>, Nicola </a:t>
            </a:r>
            <a:r>
              <a:rPr lang="en-US" sz="1100" b="1" dirty="0" err="1" smtClean="0">
                <a:latin typeface="Times New Roman" panose="02020603050405020304" pitchFamily="18" charset="0"/>
                <a:cs typeface="Times New Roman" panose="02020603050405020304" pitchFamily="18" charset="0"/>
              </a:rPr>
              <a:t>Zerbinati</a:t>
            </a:r>
            <a:endParaRPr lang="en-US" sz="1100" b="1" dirty="0" smtClean="0">
              <a:latin typeface="Times New Roman" panose="02020603050405020304" pitchFamily="18" charset="0"/>
              <a:cs typeface="Times New Roman" panose="02020603050405020304" pitchFamily="18" charset="0"/>
            </a:endParaRPr>
          </a:p>
          <a:p>
            <a:pPr algn="just"/>
            <a:endParaRPr lang="en-US" sz="1100" b="1" dirty="0">
              <a:latin typeface="Times New Roman" panose="02020603050405020304" pitchFamily="18" charset="0"/>
              <a:cs typeface="Times New Roman" panose="02020603050405020304" pitchFamily="18" charset="0"/>
            </a:endParaRPr>
          </a:p>
          <a:p>
            <a:r>
              <a:rPr lang="en-GB" sz="1100" b="1" dirty="0">
                <a:latin typeface="Times New Roman" panose="02020603050405020304" pitchFamily="18" charset="0"/>
                <a:cs typeface="Times New Roman" panose="02020603050405020304" pitchFamily="18" charset="0"/>
              </a:rPr>
              <a:t>South America: </a:t>
            </a:r>
            <a:r>
              <a:rPr lang="en-GB" sz="1100" b="1" u="sng" dirty="0">
                <a:latin typeface="Times New Roman" panose="02020603050405020304" pitchFamily="18" charset="0"/>
                <a:cs typeface="Times New Roman" panose="02020603050405020304" pitchFamily="18" charset="0"/>
              </a:rPr>
              <a:t>Guidance for clinical neurophysiology examination throughout the COVID-19 pandemic. Latin American chapter of the IFCN task force - COVID-19</a:t>
            </a:r>
          </a:p>
          <a:p>
            <a:r>
              <a:rPr lang="en-GB" sz="1100" b="1" dirty="0">
                <a:latin typeface="Times New Roman" panose="02020603050405020304" pitchFamily="18" charset="0"/>
                <a:cs typeface="Times New Roman" panose="02020603050405020304" pitchFamily="18" charset="0"/>
              </a:rPr>
              <a:t>Daniel San-Juan, Christian Ramos Jiménez, Cecilia </a:t>
            </a:r>
            <a:r>
              <a:rPr lang="en-GB" sz="1100" b="1" dirty="0" err="1">
                <a:latin typeface="Times New Roman" panose="02020603050405020304" pitchFamily="18" charset="0"/>
                <a:cs typeface="Times New Roman" panose="02020603050405020304" pitchFamily="18" charset="0"/>
              </a:rPr>
              <a:t>Ximénez</a:t>
            </a:r>
            <a:r>
              <a:rPr lang="en-GB" sz="1100" b="1" dirty="0">
                <a:latin typeface="Times New Roman" panose="02020603050405020304" pitchFamily="18" charset="0"/>
                <a:cs typeface="Times New Roman" panose="02020603050405020304" pitchFamily="18" charset="0"/>
              </a:rPr>
              <a:t> </a:t>
            </a:r>
            <a:r>
              <a:rPr lang="en-GB" sz="1100" b="1" dirty="0" err="1">
                <a:latin typeface="Times New Roman" panose="02020603050405020304" pitchFamily="18" charset="0"/>
                <a:cs typeface="Times New Roman" panose="02020603050405020304" pitchFamily="18" charset="0"/>
              </a:rPr>
              <a:t>Camilli</a:t>
            </a:r>
            <a:r>
              <a:rPr lang="en-GB" sz="1100" b="1" dirty="0">
                <a:latin typeface="Times New Roman" panose="02020603050405020304" pitchFamily="18" charset="0"/>
                <a:cs typeface="Times New Roman" panose="02020603050405020304" pitchFamily="18" charset="0"/>
              </a:rPr>
              <a:t>, Luis </a:t>
            </a:r>
            <a:r>
              <a:rPr lang="en-GB" sz="1100" b="1" dirty="0" err="1">
                <a:latin typeface="Times New Roman" panose="02020603050405020304" pitchFamily="18" charset="0"/>
                <a:cs typeface="Times New Roman" panose="02020603050405020304" pitchFamily="18" charset="0"/>
              </a:rPr>
              <a:t>Adrián</a:t>
            </a:r>
            <a:r>
              <a:rPr lang="en-GB" sz="1100" b="1" dirty="0">
                <a:latin typeface="Times New Roman" panose="02020603050405020304" pitchFamily="18" charset="0"/>
                <a:cs typeface="Times New Roman" panose="02020603050405020304" pitchFamily="18" charset="0"/>
              </a:rPr>
              <a:t> de la Cruz Reyes, </a:t>
            </a:r>
            <a:r>
              <a:rPr lang="en-GB" sz="1100" b="1" dirty="0" err="1">
                <a:latin typeface="Times New Roman" panose="02020603050405020304" pitchFamily="18" charset="0"/>
                <a:cs typeface="Times New Roman" panose="02020603050405020304" pitchFamily="18" charset="0"/>
              </a:rPr>
              <a:t>Enya</a:t>
            </a:r>
            <a:r>
              <a:rPr lang="en-GB" sz="1100" b="1" dirty="0">
                <a:latin typeface="Times New Roman" panose="02020603050405020304" pitchFamily="18" charset="0"/>
                <a:cs typeface="Times New Roman" panose="02020603050405020304" pitchFamily="18" charset="0"/>
              </a:rPr>
              <a:t> Gabriela Aguirre Galindo, Gustavo Eduardo </a:t>
            </a:r>
            <a:r>
              <a:rPr lang="pt-BR" sz="1100" b="1" dirty="0">
                <a:latin typeface="Times New Roman" panose="02020603050405020304" pitchFamily="18" charset="0"/>
                <a:cs typeface="Times New Roman" panose="02020603050405020304" pitchFamily="18" charset="0"/>
              </a:rPr>
              <a:t>Ramos Burbano, Maria Magdalena Penela, Monica Beatriz Perassolo, Armando Tello Valdéz, Jorge Gutierrez Godoy, Ana Lucila Moreira, Paulo </a:t>
            </a:r>
            <a:r>
              <a:rPr lang="en-GB" sz="1100" b="1" dirty="0">
                <a:latin typeface="Times New Roman" panose="02020603050405020304" pitchFamily="18" charset="0"/>
                <a:cs typeface="Times New Roman" panose="02020603050405020304" pitchFamily="18" charset="0"/>
              </a:rPr>
              <a:t>Andre </a:t>
            </a:r>
            <a:r>
              <a:rPr lang="en-GB" sz="1100" b="1" dirty="0" err="1">
                <a:latin typeface="Times New Roman" panose="02020603050405020304" pitchFamily="18" charset="0"/>
                <a:cs typeface="Times New Roman" panose="02020603050405020304" pitchFamily="18" charset="0"/>
              </a:rPr>
              <a:t>Teixeira</a:t>
            </a:r>
            <a:r>
              <a:rPr lang="en-GB" sz="1100" b="1" dirty="0">
                <a:latin typeface="Times New Roman" panose="02020603050405020304" pitchFamily="18" charset="0"/>
                <a:cs typeface="Times New Roman" panose="02020603050405020304" pitchFamily="18" charset="0"/>
              </a:rPr>
              <a:t> </a:t>
            </a:r>
            <a:r>
              <a:rPr lang="en-GB" sz="1100" b="1" dirty="0" err="1">
                <a:latin typeface="Times New Roman" panose="02020603050405020304" pitchFamily="18" charset="0"/>
                <a:cs typeface="Times New Roman" panose="02020603050405020304" pitchFamily="18" charset="0"/>
              </a:rPr>
              <a:t>Kimaid</a:t>
            </a:r>
            <a:endParaRPr lang="en-GB" sz="1100" b="1" dirty="0">
              <a:latin typeface="Times New Roman" panose="02020603050405020304" pitchFamily="18" charset="0"/>
              <a:cs typeface="Times New Roman" panose="02020603050405020304" pitchFamily="18" charset="0"/>
            </a:endParaRPr>
          </a:p>
          <a:p>
            <a:pPr algn="just"/>
            <a:endParaRPr lang="en-US" sz="1100" b="1" dirty="0" smtClean="0">
              <a:latin typeface="Times New Roman" panose="02020603050405020304" pitchFamily="18" charset="0"/>
              <a:cs typeface="Times New Roman" panose="02020603050405020304" pitchFamily="18" charset="0"/>
            </a:endParaRPr>
          </a:p>
          <a:p>
            <a:pPr algn="just"/>
            <a:endParaRPr lang="en-US" sz="1400" dirty="0"/>
          </a:p>
        </p:txBody>
      </p:sp>
      <p:sp>
        <p:nvSpPr>
          <p:cNvPr id="9" name="CasellaDiTesto 8"/>
          <p:cNvSpPr txBox="1"/>
          <p:nvPr/>
        </p:nvSpPr>
        <p:spPr>
          <a:xfrm>
            <a:off x="899662" y="3356992"/>
            <a:ext cx="8014967" cy="338554"/>
          </a:xfrm>
          <a:prstGeom prst="rect">
            <a:avLst/>
          </a:prstGeom>
          <a:noFill/>
        </p:spPr>
        <p:txBody>
          <a:bodyPr wrap="square" rtlCol="0">
            <a:spAutoFit/>
          </a:bodyPr>
          <a:lstStyle/>
          <a:p>
            <a:pPr algn="just"/>
            <a:r>
              <a:rPr lang="en-GB" sz="1600" b="1" dirty="0" smtClean="0"/>
              <a:t>A </a:t>
            </a:r>
            <a:r>
              <a:rPr lang="en-GB" sz="1600" b="1" dirty="0"/>
              <a:t>special thought goes to my former colleagues from the </a:t>
            </a:r>
            <a:r>
              <a:rPr lang="en-GB" sz="1600" b="1" dirty="0" smtClean="0"/>
              <a:t>IRCCS C. </a:t>
            </a:r>
            <a:r>
              <a:rPr lang="en-GB" sz="1600" b="1" dirty="0" err="1" smtClean="0"/>
              <a:t>Mondino</a:t>
            </a:r>
            <a:r>
              <a:rPr lang="en-GB" sz="1600" b="1" dirty="0" smtClean="0"/>
              <a:t> Pavia</a:t>
            </a:r>
            <a:endParaRPr lang="en-GB" sz="1600" b="1" dirty="0"/>
          </a:p>
        </p:txBody>
      </p:sp>
      <p:cxnSp>
        <p:nvCxnSpPr>
          <p:cNvPr id="6" name="Connettore 1 5"/>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050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How do </a:t>
            </a:r>
            <a:r>
              <a:rPr lang="it-IT" dirty="0" err="1" smtClean="0"/>
              <a:t>we</a:t>
            </a:r>
            <a:r>
              <a:rPr lang="it-IT" dirty="0" smtClean="0"/>
              <a:t> </a:t>
            </a:r>
            <a:r>
              <a:rPr lang="it-IT" dirty="0" err="1" smtClean="0"/>
              <a:t>feel</a:t>
            </a:r>
            <a:r>
              <a:rPr lang="it-IT" dirty="0" smtClean="0"/>
              <a:t> ?</a:t>
            </a:r>
            <a:endParaRPr lang="en-GB" dirty="0"/>
          </a:p>
        </p:txBody>
      </p:sp>
      <p:sp>
        <p:nvSpPr>
          <p:cNvPr id="3" name="CasellaDiTesto 2"/>
          <p:cNvSpPr txBox="1"/>
          <p:nvPr/>
        </p:nvSpPr>
        <p:spPr>
          <a:xfrm>
            <a:off x="827584" y="1268760"/>
            <a:ext cx="7560840" cy="5355312"/>
          </a:xfrm>
          <a:prstGeom prst="rect">
            <a:avLst/>
          </a:prstGeom>
          <a:noFill/>
        </p:spPr>
        <p:txBody>
          <a:bodyPr wrap="square" rtlCol="0">
            <a:spAutoFit/>
          </a:bodyPr>
          <a:lstStyle/>
          <a:p>
            <a:r>
              <a:rPr lang="en-GB" b="1" dirty="0"/>
              <a:t>The different types of patient have been classified, based on the results of the </a:t>
            </a:r>
            <a:r>
              <a:rPr lang="en-GB" b="1" dirty="0" smtClean="0"/>
              <a:t>swab test, </a:t>
            </a:r>
            <a:r>
              <a:rPr lang="en-GB" b="1" dirty="0"/>
              <a:t>into:</a:t>
            </a:r>
          </a:p>
          <a:p>
            <a:r>
              <a:rPr lang="en-GB" b="1" dirty="0"/>
              <a:t>• </a:t>
            </a:r>
            <a:r>
              <a:rPr lang="en-GB" b="1" dirty="0" err="1"/>
              <a:t>Covid</a:t>
            </a:r>
            <a:r>
              <a:rPr lang="en-GB" b="1" dirty="0"/>
              <a:t> + (positive)</a:t>
            </a:r>
          </a:p>
          <a:p>
            <a:r>
              <a:rPr lang="en-GB" b="1" dirty="0"/>
              <a:t>• </a:t>
            </a:r>
            <a:r>
              <a:rPr lang="en-GB" b="1" dirty="0" err="1"/>
              <a:t>Covid</a:t>
            </a:r>
            <a:r>
              <a:rPr lang="en-GB" b="1" dirty="0"/>
              <a:t>-uncertain (suspected positivity, awaiting swab outcome)</a:t>
            </a:r>
          </a:p>
          <a:p>
            <a:r>
              <a:rPr lang="en-GB" b="1" dirty="0"/>
              <a:t>• </a:t>
            </a:r>
            <a:r>
              <a:rPr lang="en-GB" b="1" dirty="0" err="1"/>
              <a:t>Covid</a:t>
            </a:r>
            <a:r>
              <a:rPr lang="en-GB" b="1" dirty="0"/>
              <a:t> - (negative)</a:t>
            </a:r>
            <a:endParaRPr lang="it-IT" b="1" dirty="0"/>
          </a:p>
          <a:p>
            <a:endParaRPr lang="it-IT" b="1" dirty="0" smtClean="0"/>
          </a:p>
          <a:p>
            <a:r>
              <a:rPr lang="it-IT" b="1" dirty="0" err="1" smtClean="0"/>
              <a:t>But</a:t>
            </a:r>
            <a:r>
              <a:rPr lang="it-IT" b="1" dirty="0" smtClean="0"/>
              <a:t>……….. The reality </a:t>
            </a:r>
            <a:r>
              <a:rPr lang="it-IT" b="1" dirty="0" err="1" smtClean="0"/>
              <a:t>is</a:t>
            </a:r>
            <a:r>
              <a:rPr lang="it-IT" b="1" dirty="0" smtClean="0"/>
              <a:t> </a:t>
            </a:r>
            <a:r>
              <a:rPr lang="it-IT" b="1" dirty="0" err="1" smtClean="0"/>
              <a:t>few</a:t>
            </a:r>
            <a:r>
              <a:rPr lang="it-IT" b="1" dirty="0" smtClean="0"/>
              <a:t> </a:t>
            </a:r>
            <a:r>
              <a:rPr lang="it-IT" b="1" dirty="0" err="1" smtClean="0"/>
              <a:t>swab</a:t>
            </a:r>
            <a:r>
              <a:rPr lang="it-IT" b="1" dirty="0" smtClean="0"/>
              <a:t> </a:t>
            </a:r>
            <a:r>
              <a:rPr lang="it-IT" b="1" dirty="0" err="1" smtClean="0"/>
              <a:t>tests</a:t>
            </a:r>
            <a:r>
              <a:rPr lang="it-IT" b="1" dirty="0" smtClean="0"/>
              <a:t>, </a:t>
            </a:r>
            <a:r>
              <a:rPr lang="it-IT" b="1" dirty="0" err="1" smtClean="0"/>
              <a:t>even</a:t>
            </a:r>
            <a:r>
              <a:rPr lang="it-IT" b="1" dirty="0" smtClean="0"/>
              <a:t> </a:t>
            </a:r>
            <a:r>
              <a:rPr lang="it-IT" b="1" dirty="0" err="1" smtClean="0"/>
              <a:t>less</a:t>
            </a:r>
            <a:r>
              <a:rPr lang="it-IT" b="1" dirty="0" smtClean="0"/>
              <a:t> Ab </a:t>
            </a:r>
            <a:r>
              <a:rPr lang="it-IT" b="1" dirty="0" err="1" smtClean="0"/>
              <a:t>blood</a:t>
            </a:r>
            <a:r>
              <a:rPr lang="it-IT" b="1" dirty="0" smtClean="0"/>
              <a:t> </a:t>
            </a:r>
            <a:r>
              <a:rPr lang="it-IT" b="1" dirty="0" err="1" smtClean="0"/>
              <a:t>tests</a:t>
            </a:r>
            <a:endParaRPr lang="it-IT" b="1" dirty="0"/>
          </a:p>
          <a:p>
            <a:endParaRPr lang="it-IT" sz="1600" b="1" dirty="0"/>
          </a:p>
          <a:p>
            <a:r>
              <a:rPr lang="it-IT" sz="1600" b="1" u="sng" dirty="0"/>
              <a:t>How </a:t>
            </a:r>
            <a:r>
              <a:rPr lang="it-IT" sz="1600" b="1" u="sng" dirty="0" err="1"/>
              <a:t>we</a:t>
            </a:r>
            <a:r>
              <a:rPr lang="it-IT" sz="1600" b="1" u="sng" dirty="0"/>
              <a:t> </a:t>
            </a:r>
            <a:r>
              <a:rPr lang="it-IT" sz="1600" b="1" u="sng" dirty="0" err="1"/>
              <a:t>should</a:t>
            </a:r>
            <a:r>
              <a:rPr lang="it-IT" sz="1600" b="1" u="sng" dirty="0"/>
              <a:t> </a:t>
            </a:r>
            <a:r>
              <a:rPr lang="it-IT" sz="1600" b="1" u="sng" dirty="0" err="1"/>
              <a:t>consider</a:t>
            </a:r>
            <a:r>
              <a:rPr lang="it-IT" sz="1600" b="1" u="sng" dirty="0"/>
              <a:t> an </a:t>
            </a:r>
            <a:r>
              <a:rPr lang="it-IT" sz="1600" b="1" u="sng" dirty="0" err="1"/>
              <a:t>asymptomatic</a:t>
            </a:r>
            <a:r>
              <a:rPr lang="it-IT" sz="1600" b="1" u="sng" dirty="0"/>
              <a:t> </a:t>
            </a:r>
            <a:r>
              <a:rPr lang="it-IT" sz="1600" b="1" u="sng" dirty="0" err="1"/>
              <a:t>patient</a:t>
            </a:r>
            <a:r>
              <a:rPr lang="it-IT" sz="1600" b="1" u="sng" dirty="0" smtClean="0"/>
              <a:t>?????</a:t>
            </a:r>
          </a:p>
          <a:p>
            <a:endParaRPr lang="it-IT" sz="1600" b="1" u="sng" dirty="0"/>
          </a:p>
          <a:p>
            <a:r>
              <a:rPr lang="it-IT" sz="1600" b="1" u="sng" dirty="0" err="1" smtClean="0"/>
              <a:t>As</a:t>
            </a:r>
            <a:r>
              <a:rPr lang="it-IT" sz="1600" b="1" u="sng" dirty="0" smtClean="0"/>
              <a:t> for HIV, HCV, HBV </a:t>
            </a:r>
            <a:r>
              <a:rPr lang="it-IT" sz="1600" b="1" u="sng" dirty="0" err="1" smtClean="0"/>
              <a:t>we</a:t>
            </a:r>
            <a:r>
              <a:rPr lang="it-IT" sz="1600" b="1" u="sng" dirty="0" smtClean="0"/>
              <a:t> must </a:t>
            </a:r>
            <a:r>
              <a:rPr lang="it-IT" sz="1600" b="1" u="sng" dirty="0" err="1" smtClean="0"/>
              <a:t>consider</a:t>
            </a:r>
            <a:r>
              <a:rPr lang="it-IT" sz="1600" b="1" u="sng" dirty="0" smtClean="0"/>
              <a:t> </a:t>
            </a:r>
            <a:r>
              <a:rPr lang="it-IT" sz="1600" b="1" u="sng" dirty="0" err="1" smtClean="0"/>
              <a:t>all</a:t>
            </a:r>
            <a:r>
              <a:rPr lang="it-IT" sz="1600" b="1" u="sng" dirty="0" smtClean="0"/>
              <a:t> </a:t>
            </a:r>
            <a:r>
              <a:rPr lang="it-IT" sz="1600" b="1" u="sng" dirty="0" err="1" smtClean="0"/>
              <a:t>patients</a:t>
            </a:r>
            <a:r>
              <a:rPr lang="it-IT" sz="1600" b="1" u="sng" dirty="0" smtClean="0"/>
              <a:t> and </a:t>
            </a:r>
            <a:r>
              <a:rPr lang="it-IT" sz="1600" b="1" u="sng" dirty="0" err="1" smtClean="0"/>
              <a:t>also</a:t>
            </a:r>
            <a:r>
              <a:rPr lang="it-IT" sz="1600" b="1" u="sng" dirty="0" smtClean="0"/>
              <a:t> </a:t>
            </a:r>
            <a:r>
              <a:rPr lang="it-IT" sz="1600" b="1" u="sng" dirty="0" err="1" smtClean="0"/>
              <a:t>ourselves</a:t>
            </a:r>
            <a:r>
              <a:rPr lang="it-IT" sz="1600" b="1" u="sng" dirty="0" smtClean="0"/>
              <a:t> </a:t>
            </a:r>
            <a:r>
              <a:rPr lang="it-IT" sz="1600" b="1" u="sng" dirty="0" err="1" smtClean="0"/>
              <a:t>potentially</a:t>
            </a:r>
            <a:r>
              <a:rPr lang="it-IT" sz="1600" b="1" u="sng" dirty="0" smtClean="0"/>
              <a:t> </a:t>
            </a:r>
            <a:r>
              <a:rPr lang="it-IT" sz="1600" b="1" u="sng" dirty="0" err="1" smtClean="0"/>
              <a:t>contagious</a:t>
            </a:r>
            <a:endParaRPr lang="it-IT" sz="1600" b="1" u="sng" dirty="0"/>
          </a:p>
          <a:p>
            <a:endParaRPr lang="it-IT" sz="1600" b="1" u="sng" dirty="0" smtClean="0"/>
          </a:p>
          <a:p>
            <a:r>
              <a:rPr lang="it-IT" sz="1600" b="1" u="sng" dirty="0" err="1" smtClean="0"/>
              <a:t>We</a:t>
            </a:r>
            <a:r>
              <a:rPr lang="it-IT" sz="1600" b="1" u="sng" dirty="0" smtClean="0"/>
              <a:t> are </a:t>
            </a:r>
            <a:r>
              <a:rPr lang="it-IT" sz="1600" b="1" u="sng" dirty="0" err="1" smtClean="0"/>
              <a:t>all</a:t>
            </a:r>
            <a:r>
              <a:rPr lang="it-IT" sz="1600" b="1" u="sng" dirty="0" smtClean="0"/>
              <a:t> </a:t>
            </a:r>
            <a:r>
              <a:rPr lang="it-IT" sz="1600" b="1" u="sng" dirty="0" err="1" smtClean="0"/>
              <a:t>afraid</a:t>
            </a:r>
            <a:r>
              <a:rPr lang="it-IT" sz="1600" b="1" u="sng" dirty="0" smtClean="0"/>
              <a:t> to </a:t>
            </a:r>
            <a:r>
              <a:rPr lang="it-IT" sz="1600" b="1" u="sng" dirty="0" err="1" smtClean="0"/>
              <a:t>bring</a:t>
            </a:r>
            <a:r>
              <a:rPr lang="it-IT" sz="1600" b="1" u="sng" dirty="0" smtClean="0"/>
              <a:t> the virus </a:t>
            </a:r>
            <a:r>
              <a:rPr lang="it-IT" sz="1600" b="1" u="sng" dirty="0" err="1" smtClean="0"/>
              <a:t>at</a:t>
            </a:r>
            <a:r>
              <a:rPr lang="it-IT" sz="1600" b="1" u="sng" dirty="0" smtClean="0"/>
              <a:t> home</a:t>
            </a:r>
          </a:p>
          <a:p>
            <a:endParaRPr lang="it-IT" sz="1600" b="1" u="sng" dirty="0" smtClean="0"/>
          </a:p>
          <a:p>
            <a:r>
              <a:rPr lang="it-IT" sz="1600" b="1" u="sng" dirty="0" err="1" smtClean="0"/>
              <a:t>Crosscontamination</a:t>
            </a:r>
            <a:r>
              <a:rPr lang="it-IT" sz="1600" b="1" u="sng" dirty="0" smtClean="0"/>
              <a:t> –  </a:t>
            </a:r>
            <a:r>
              <a:rPr lang="it-IT" sz="1600" b="1" u="sng" dirty="0" err="1" smtClean="0"/>
              <a:t>potential</a:t>
            </a:r>
            <a:r>
              <a:rPr lang="it-IT" sz="1600" b="1" u="sng" dirty="0" smtClean="0"/>
              <a:t> </a:t>
            </a:r>
            <a:r>
              <a:rPr lang="it-IT" sz="1600" b="1" u="sng" dirty="0" err="1" smtClean="0"/>
              <a:t>medicolegal</a:t>
            </a:r>
            <a:r>
              <a:rPr lang="it-IT" sz="1600" b="1" u="sng" dirty="0" smtClean="0"/>
              <a:t> </a:t>
            </a:r>
            <a:r>
              <a:rPr lang="it-IT" sz="1600" b="1" u="sng" dirty="0" err="1" smtClean="0"/>
              <a:t>problem</a:t>
            </a:r>
            <a:r>
              <a:rPr lang="it-IT" sz="1600" b="1" u="sng" dirty="0" smtClean="0"/>
              <a:t>?</a:t>
            </a:r>
          </a:p>
          <a:p>
            <a:endParaRPr lang="it-IT" sz="2400" b="1" u="sng" dirty="0" smtClean="0"/>
          </a:p>
          <a:p>
            <a:endParaRPr lang="it-IT" sz="2400" b="1" u="sng" dirty="0" smtClean="0"/>
          </a:p>
          <a:p>
            <a:endParaRPr lang="it-IT" sz="2400" b="1" u="sng"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529344"/>
            <a:ext cx="1916752"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348369"/>
            <a:ext cx="1509713"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156176" y="5991387"/>
            <a:ext cx="2520280" cy="400110"/>
          </a:xfrm>
          <a:prstGeom prst="rect">
            <a:avLst/>
          </a:prstGeom>
        </p:spPr>
        <p:txBody>
          <a:bodyPr wrap="square">
            <a:spAutoFit/>
          </a:bodyPr>
          <a:lstStyle/>
          <a:p>
            <a:r>
              <a:rPr lang="en-GB" sz="1000" dirty="0">
                <a:hlinkClick r:id="rId4"/>
              </a:rPr>
              <a:t>https://www.nytimes.com/2020/03/30/magazine/coronavirus-medical-ethics.html</a:t>
            </a:r>
            <a:endParaRPr lang="en-GB" sz="1000" dirty="0"/>
          </a:p>
        </p:txBody>
      </p:sp>
      <p:cxnSp>
        <p:nvCxnSpPr>
          <p:cNvPr id="7" name="Connettore 1 6"/>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878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492896"/>
            <a:ext cx="8229600" cy="1143000"/>
          </a:xfrm>
        </p:spPr>
        <p:txBody>
          <a:bodyPr>
            <a:normAutofit/>
          </a:bodyPr>
          <a:lstStyle/>
          <a:p>
            <a:r>
              <a:rPr lang="pt-BR" dirty="0" smtClean="0"/>
              <a:t>COVID </a:t>
            </a:r>
            <a:r>
              <a:rPr lang="mr-IN" dirty="0" smtClean="0"/>
              <a:t>–</a:t>
            </a:r>
            <a:r>
              <a:rPr lang="pt-BR" dirty="0" smtClean="0"/>
              <a:t> 19 WORLD</a:t>
            </a:r>
            <a:endParaRPr lang="pt-BR" dirty="0"/>
          </a:p>
        </p:txBody>
      </p:sp>
    </p:spTree>
    <p:extLst>
      <p:ext uri="{BB962C8B-B14F-4D97-AF65-F5344CB8AC3E}">
        <p14:creationId xmlns:p14="http://schemas.microsoft.com/office/powerpoint/2010/main" val="1212621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066130"/>
          </a:xfrm>
        </p:spPr>
        <p:txBody>
          <a:bodyPr>
            <a:noAutofit/>
          </a:bodyPr>
          <a:lstStyle/>
          <a:p>
            <a:r>
              <a:rPr lang="en-US" sz="3200" dirty="0" smtClean="0"/>
              <a:t>COVID impact </a:t>
            </a:r>
            <a:r>
              <a:rPr lang="en-US" sz="3200" dirty="0" smtClean="0"/>
              <a:t/>
            </a:r>
            <a:br>
              <a:rPr lang="en-US" sz="3200" dirty="0" smtClean="0"/>
            </a:br>
            <a:r>
              <a:rPr lang="en-US" sz="3200" dirty="0" smtClean="0"/>
              <a:t>we restart but the problem is still there</a:t>
            </a:r>
            <a:endParaRPr lang="en-US" sz="32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69" y="1839307"/>
            <a:ext cx="4441147" cy="4141317"/>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2222" r="33053"/>
          <a:stretch/>
        </p:blipFill>
        <p:spPr>
          <a:xfrm>
            <a:off x="4788024" y="3570520"/>
            <a:ext cx="3923760" cy="2736305"/>
          </a:xfrm>
          <a:prstGeom prst="rect">
            <a:avLst/>
          </a:prstGeom>
        </p:spPr>
      </p:pic>
      <p:sp>
        <p:nvSpPr>
          <p:cNvPr id="8" name="CasellaDiTesto 7"/>
          <p:cNvSpPr txBox="1"/>
          <p:nvPr/>
        </p:nvSpPr>
        <p:spPr>
          <a:xfrm>
            <a:off x="2135846" y="2348880"/>
            <a:ext cx="936104" cy="276999"/>
          </a:xfrm>
          <a:prstGeom prst="rect">
            <a:avLst/>
          </a:prstGeom>
          <a:noFill/>
        </p:spPr>
        <p:txBody>
          <a:bodyPr wrap="square" rtlCol="0">
            <a:spAutoFit/>
          </a:bodyPr>
          <a:lstStyle/>
          <a:p>
            <a:r>
              <a:rPr lang="it-IT" sz="1200" b="1" dirty="0" smtClean="0"/>
              <a:t>C </a:t>
            </a:r>
            <a:r>
              <a:rPr lang="it-IT" sz="1200" b="1" dirty="0" smtClean="0"/>
              <a:t>223.096</a:t>
            </a:r>
            <a:endParaRPr lang="en-GB" sz="1200" b="1" dirty="0"/>
          </a:p>
        </p:txBody>
      </p:sp>
      <p:sp>
        <p:nvSpPr>
          <p:cNvPr id="9" name="CasellaDiTesto 8"/>
          <p:cNvSpPr txBox="1"/>
          <p:nvPr/>
        </p:nvSpPr>
        <p:spPr>
          <a:xfrm>
            <a:off x="2154365" y="2924944"/>
            <a:ext cx="936104" cy="276999"/>
          </a:xfrm>
          <a:prstGeom prst="rect">
            <a:avLst/>
          </a:prstGeom>
          <a:noFill/>
        </p:spPr>
        <p:txBody>
          <a:bodyPr wrap="square" rtlCol="0">
            <a:spAutoFit/>
          </a:bodyPr>
          <a:lstStyle/>
          <a:p>
            <a:r>
              <a:rPr lang="it-IT" sz="1200" b="1" dirty="0" smtClean="0"/>
              <a:t>D </a:t>
            </a:r>
            <a:r>
              <a:rPr lang="it-IT" sz="1200" b="1" dirty="0" smtClean="0"/>
              <a:t>31,368</a:t>
            </a:r>
            <a:endParaRPr lang="en-GB" sz="1200" b="1" dirty="0"/>
          </a:p>
        </p:txBody>
      </p:sp>
      <p:cxnSp>
        <p:nvCxnSpPr>
          <p:cNvPr id="12" name="Connettore 1 11"/>
          <p:cNvCxnSpPr/>
          <p:nvPr/>
        </p:nvCxnSpPr>
        <p:spPr>
          <a:xfrm flipH="1">
            <a:off x="8460432" y="476672"/>
            <a:ext cx="7200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8532440" y="476672"/>
            <a:ext cx="8039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H="1">
            <a:off x="8496436" y="629072"/>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751124" y="2479326"/>
            <a:ext cx="936104" cy="276999"/>
          </a:xfrm>
          <a:prstGeom prst="rect">
            <a:avLst/>
          </a:prstGeom>
          <a:noFill/>
        </p:spPr>
        <p:txBody>
          <a:bodyPr wrap="square" rtlCol="0">
            <a:spAutoFit/>
          </a:bodyPr>
          <a:lstStyle/>
          <a:p>
            <a:r>
              <a:rPr lang="it-IT" sz="1200" b="1" dirty="0" smtClean="0"/>
              <a:t>C </a:t>
            </a:r>
            <a:r>
              <a:rPr lang="it-IT" sz="1200" b="1" dirty="0" smtClean="0"/>
              <a:t>54,288</a:t>
            </a:r>
            <a:endParaRPr lang="en-GB" sz="1200" b="1" dirty="0"/>
          </a:p>
        </p:txBody>
      </p:sp>
      <p:sp>
        <p:nvSpPr>
          <p:cNvPr id="16" name="CasellaDiTesto 15"/>
          <p:cNvSpPr txBox="1"/>
          <p:nvPr/>
        </p:nvSpPr>
        <p:spPr>
          <a:xfrm>
            <a:off x="3786576" y="2786444"/>
            <a:ext cx="936104" cy="276999"/>
          </a:xfrm>
          <a:prstGeom prst="rect">
            <a:avLst/>
          </a:prstGeom>
          <a:noFill/>
        </p:spPr>
        <p:txBody>
          <a:bodyPr wrap="square" rtlCol="0">
            <a:spAutoFit/>
          </a:bodyPr>
          <a:lstStyle/>
          <a:p>
            <a:pPr algn="r"/>
            <a:r>
              <a:rPr lang="it-IT" sz="1200" b="1" dirty="0" smtClean="0"/>
              <a:t>D </a:t>
            </a:r>
            <a:r>
              <a:rPr lang="it-IT" sz="1200" b="1" dirty="0" smtClean="0"/>
              <a:t>8903</a:t>
            </a:r>
            <a:endParaRPr lang="en-GB" sz="12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656" y="1257517"/>
            <a:ext cx="3512496" cy="231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984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4431</TotalTime>
  <Words>2118</Words>
  <Application>Microsoft Office PowerPoint</Application>
  <PresentationFormat>Presentazione su schermo (4:3)</PresentationFormat>
  <Paragraphs>281</Paragraphs>
  <Slides>63</Slides>
  <Notes>20</Notes>
  <HiddenSlides>0</HiddenSlides>
  <MMClips>3</MMClips>
  <ScaleCrop>false</ScaleCrop>
  <HeadingPairs>
    <vt:vector size="4" baseType="variant">
      <vt:variant>
        <vt:lpstr>Tema</vt:lpstr>
      </vt:variant>
      <vt:variant>
        <vt:i4>1</vt:i4>
      </vt:variant>
      <vt:variant>
        <vt:lpstr>Titoli diapositive</vt:lpstr>
      </vt:variant>
      <vt:variant>
        <vt:i4>63</vt:i4>
      </vt:variant>
    </vt:vector>
  </HeadingPairs>
  <TitlesOfParts>
    <vt:vector size="64" baseType="lpstr">
      <vt:lpstr>Tema di Office</vt:lpstr>
      <vt:lpstr>How to manage the ENG/EMG</vt:lpstr>
      <vt:lpstr>How and where</vt:lpstr>
      <vt:lpstr>Targets for Covid-19</vt:lpstr>
      <vt:lpstr>Mechanisms of Covid-19</vt:lpstr>
      <vt:lpstr>Covid-19 neurological syndromes</vt:lpstr>
      <vt:lpstr>The new fear</vt:lpstr>
      <vt:lpstr>How do we feel ?</vt:lpstr>
      <vt:lpstr>COVID – 19 WORLD</vt:lpstr>
      <vt:lpstr>COVID impact  we restart but the problem is still there</vt:lpstr>
      <vt:lpstr>PATIENTS X DEADS</vt:lpstr>
      <vt:lpstr>PATIENTS X DEADS</vt:lpstr>
      <vt:lpstr>PATIENTS X DEADS</vt:lpstr>
      <vt:lpstr>BRAZIL (better BraSil)</vt:lpstr>
      <vt:lpstr>PATIENTS X DEADS</vt:lpstr>
      <vt:lpstr>Patient screening</vt:lpstr>
      <vt:lpstr>Presentazione standard di PowerPoint</vt:lpstr>
      <vt:lpstr>Epidemiological screening</vt:lpstr>
      <vt:lpstr>Covid-19 screening computerized card</vt:lpstr>
      <vt:lpstr>Covid-19 screening computerized card</vt:lpstr>
      <vt:lpstr>Waiting room and medical rooom</vt:lpstr>
      <vt:lpstr>PERSONAL protections</vt:lpstr>
      <vt:lpstr>Exposure risk for healthcare personnel</vt:lpstr>
      <vt:lpstr>Wearing the correct mask</vt:lpstr>
      <vt:lpstr>P100 and ffP3</vt:lpstr>
      <vt:lpstr>Personal protective equipment –  Body protection</vt:lpstr>
      <vt:lpstr>Face Protection </vt:lpstr>
      <vt:lpstr>Presentazione standard di PowerPoint</vt:lpstr>
      <vt:lpstr>Body parts </vt:lpstr>
      <vt:lpstr>Lower limbs</vt:lpstr>
      <vt:lpstr>Upper limbs (not shoulders)</vt:lpstr>
      <vt:lpstr>Shoulder, chest, back</vt:lpstr>
      <vt:lpstr>Cranial nerves</vt:lpstr>
      <vt:lpstr>Perineal EMG </vt:lpstr>
      <vt:lpstr>Botulinum toxin injections</vt:lpstr>
      <vt:lpstr>Safety behaviors</vt:lpstr>
      <vt:lpstr>Tricks for neck and hands</vt:lpstr>
      <vt:lpstr>Presentazione standard di PowerPoint</vt:lpstr>
      <vt:lpstr>Presentazione standard di PowerPoint</vt:lpstr>
      <vt:lpstr>AAEM instructions</vt:lpstr>
      <vt:lpstr>PPE Guidance for All Patient Interactions During COVID-19 </vt:lpstr>
      <vt:lpstr>PPE Guidance for All Patient Interactions During COVID-19 </vt:lpstr>
      <vt:lpstr>Presentazione standard di PowerPoint</vt:lpstr>
      <vt:lpstr>Presentazione standard di PowerPoint</vt:lpstr>
      <vt:lpstr>NF Staff</vt:lpstr>
      <vt:lpstr>Personnel NF laboratory </vt:lpstr>
      <vt:lpstr>Sterilization x Disinfection x Cleaning</vt:lpstr>
      <vt:lpstr>Cleaning </vt:lpstr>
      <vt:lpstr>Which tools are preferred?</vt:lpstr>
      <vt:lpstr>NCS – felters strong disinfection  or use  steel</vt:lpstr>
      <vt:lpstr>Single use disposable adhesive electrodes</vt:lpstr>
      <vt:lpstr>Measuring and marking instruments</vt:lpstr>
      <vt:lpstr>Maintenance and cleaning</vt:lpstr>
      <vt:lpstr>Presentazione standard di PowerPoint</vt:lpstr>
      <vt:lpstr>Electromyography</vt:lpstr>
      <vt:lpstr>ENMG test in Covid-19 room</vt:lpstr>
      <vt:lpstr>Instrument cleaning and protection</vt:lpstr>
      <vt:lpstr>Electronic devices</vt:lpstr>
      <vt:lpstr>Presentazione standard di PowerPoint</vt:lpstr>
      <vt:lpstr>Presentazione standard di PowerPoint</vt:lpstr>
      <vt:lpstr>Laundry and medical waste</vt:lpstr>
      <vt:lpstr>Air cleaning/disinfection</vt:lpstr>
      <vt:lpstr>Questions</vt:lpstr>
      <vt:lpstr> In memoriam  Prof. Arrigo Moglia 20/01/1947 – 15/04/2020  Italian health workers Covid-19 victims 162 doctors, 40 paramedics</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manage the ENG/EMG</dc:title>
  <dc:creator>HP Inc.</dc:creator>
  <cp:lastModifiedBy>HP Inc.</cp:lastModifiedBy>
  <cp:revision>142</cp:revision>
  <dcterms:created xsi:type="dcterms:W3CDTF">2020-04-27T06:29:51Z</dcterms:created>
  <dcterms:modified xsi:type="dcterms:W3CDTF">2020-05-15T05:28:20Z</dcterms:modified>
</cp:coreProperties>
</file>