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aveSubsetFonts="1">
  <p:sldMasterIdLst>
    <p:sldMasterId id="2147483648" r:id="rId1"/>
    <p:sldMasterId id="2147483660" r:id="rId2"/>
  </p:sldMasterIdLst>
  <p:notesMasterIdLst>
    <p:notesMasterId r:id="rId22"/>
  </p:notesMasterIdLst>
  <p:sldIdLst>
    <p:sldId id="256" r:id="rId3"/>
    <p:sldId id="275" r:id="rId4"/>
    <p:sldId id="264" r:id="rId5"/>
    <p:sldId id="268" r:id="rId6"/>
    <p:sldId id="276" r:id="rId7"/>
    <p:sldId id="257" r:id="rId8"/>
    <p:sldId id="261" r:id="rId9"/>
    <p:sldId id="265" r:id="rId10"/>
    <p:sldId id="273" r:id="rId11"/>
    <p:sldId id="263" r:id="rId12"/>
    <p:sldId id="269" r:id="rId13"/>
    <p:sldId id="270" r:id="rId14"/>
    <p:sldId id="271" r:id="rId15"/>
    <p:sldId id="260" r:id="rId16"/>
    <p:sldId id="277" r:id="rId17"/>
    <p:sldId id="272" r:id="rId18"/>
    <p:sldId id="262" r:id="rId19"/>
    <p:sldId id="259" r:id="rId20"/>
    <p:sldId id="274" r:id="rId21"/>
  </p:sldIdLst>
  <p:sldSz cx="9144000" cy="5143500" type="screen16x9"/>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sans titre" id="{31648737-AD37-422F-A648-077C2D84E628}">
          <p14:sldIdLst>
            <p14:sldId id="256"/>
            <p14:sldId id="275"/>
            <p14:sldId id="264"/>
            <p14:sldId id="268"/>
            <p14:sldId id="276"/>
            <p14:sldId id="257"/>
            <p14:sldId id="261"/>
            <p14:sldId id="265"/>
            <p14:sldId id="273"/>
            <p14:sldId id="263"/>
            <p14:sldId id="269"/>
            <p14:sldId id="270"/>
            <p14:sldId id="271"/>
            <p14:sldId id="260"/>
            <p14:sldId id="277"/>
            <p14:sldId id="272"/>
            <p14:sldId id="262"/>
            <p14:sldId id="259"/>
            <p14:sldId id="274"/>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468" autoAdjust="0"/>
  </p:normalViewPr>
  <p:slideViewPr>
    <p:cSldViewPr>
      <p:cViewPr varScale="1">
        <p:scale>
          <a:sx n="91" d="100"/>
          <a:sy n="91" d="100"/>
        </p:scale>
        <p:origin x="-1123" y="-77"/>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694AEE7-775E-4530-A0F0-2036AA1F3B67}" type="datetimeFigureOut">
              <a:rPr lang="fr-BE" smtClean="0"/>
              <a:t>27/01/2020</a:t>
            </a:fld>
            <a:endParaRPr lang="fr-BE"/>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0C30919-078D-4BFC-B223-2C496F633D6E}" type="slidenum">
              <a:rPr lang="fr-BE" smtClean="0"/>
              <a:t>‹N°›</a:t>
            </a:fld>
            <a:endParaRPr lang="fr-BE"/>
          </a:p>
        </p:txBody>
      </p:sp>
    </p:spTree>
    <p:extLst>
      <p:ext uri="{BB962C8B-B14F-4D97-AF65-F5344CB8AC3E}">
        <p14:creationId xmlns:p14="http://schemas.microsoft.com/office/powerpoint/2010/main" val="1061164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Life</a:t>
            </a:r>
            <a:r>
              <a:rPr lang="fr-BE" baseline="0" dirty="0" smtClean="0"/>
              <a:t> in Quarries as a case </a:t>
            </a:r>
            <a:r>
              <a:rPr lang="fr-BE" baseline="0" dirty="0" err="1" smtClean="0"/>
              <a:t>study</a:t>
            </a:r>
            <a:r>
              <a:rPr lang="fr-BE" baseline="0" dirty="0" smtClean="0"/>
              <a:t> </a:t>
            </a:r>
            <a:endParaRPr lang="fr-BE" dirty="0"/>
          </a:p>
        </p:txBody>
      </p:sp>
      <p:sp>
        <p:nvSpPr>
          <p:cNvPr id="4" name="Espace réservé du numéro de diapositive 3"/>
          <p:cNvSpPr>
            <a:spLocks noGrp="1"/>
          </p:cNvSpPr>
          <p:nvPr>
            <p:ph type="sldNum" sz="quarter" idx="10"/>
          </p:nvPr>
        </p:nvSpPr>
        <p:spPr/>
        <p:txBody>
          <a:bodyPr/>
          <a:lstStyle/>
          <a:p>
            <a:fld id="{E0C30919-078D-4BFC-B223-2C496F633D6E}" type="slidenum">
              <a:rPr lang="fr-BE" smtClean="0"/>
              <a:t>2</a:t>
            </a:fld>
            <a:endParaRPr lang="fr-BE"/>
          </a:p>
        </p:txBody>
      </p:sp>
    </p:spTree>
    <p:extLst>
      <p:ext uri="{BB962C8B-B14F-4D97-AF65-F5344CB8AC3E}">
        <p14:creationId xmlns:p14="http://schemas.microsoft.com/office/powerpoint/2010/main" val="506361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noProof="0" dirty="0" smtClean="0"/>
              <a:t>In the project,</a:t>
            </a:r>
            <a:r>
              <a:rPr lang="en-US" baseline="0" noProof="0" dirty="0" smtClean="0"/>
              <a:t> we propose to </a:t>
            </a:r>
            <a:r>
              <a:rPr lang="en-US" u="sng" baseline="0" noProof="0" dirty="0" smtClean="0"/>
              <a:t>develop</a:t>
            </a:r>
            <a:r>
              <a:rPr lang="en-US" baseline="0" noProof="0" dirty="0" smtClean="0"/>
              <a:t> and </a:t>
            </a:r>
            <a:r>
              <a:rPr lang="en-US" u="sng" baseline="0" noProof="0" dirty="0" smtClean="0"/>
              <a:t>secure </a:t>
            </a:r>
            <a:r>
              <a:rPr lang="en-US" u="sng" baseline="0" noProof="0" dirty="0" smtClean="0"/>
              <a:t>biodiversity </a:t>
            </a:r>
            <a:r>
              <a:rPr lang="en-US" baseline="0" noProof="0" dirty="0" smtClean="0"/>
              <a:t>in quarries by working on three axis :</a:t>
            </a:r>
          </a:p>
        </p:txBody>
      </p:sp>
      <p:sp>
        <p:nvSpPr>
          <p:cNvPr id="4" name="Espace réservé du numéro de diapositive 3"/>
          <p:cNvSpPr>
            <a:spLocks noGrp="1"/>
          </p:cNvSpPr>
          <p:nvPr>
            <p:ph type="sldNum" sz="quarter" idx="10"/>
          </p:nvPr>
        </p:nvSpPr>
        <p:spPr/>
        <p:txBody>
          <a:bodyPr/>
          <a:lstStyle/>
          <a:p>
            <a:fld id="{E0C30919-078D-4BFC-B223-2C496F633D6E}" type="slidenum">
              <a:rPr lang="fr-BE" smtClean="0"/>
              <a:t>11</a:t>
            </a:fld>
            <a:endParaRPr lang="fr-BE"/>
          </a:p>
        </p:txBody>
      </p:sp>
    </p:spTree>
    <p:extLst>
      <p:ext uri="{BB962C8B-B14F-4D97-AF65-F5344CB8AC3E}">
        <p14:creationId xmlns:p14="http://schemas.microsoft.com/office/powerpoint/2010/main" val="28235133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noProof="0" dirty="0" smtClean="0"/>
              <a:t>(1) </a:t>
            </a:r>
            <a:r>
              <a:rPr lang="en-US" b="1" u="sng" baseline="0" noProof="0" dirty="0" smtClean="0"/>
              <a:t>The transfer of knowledge </a:t>
            </a:r>
            <a:r>
              <a:rPr lang="en-US" baseline="0" noProof="0" dirty="0" smtClean="0"/>
              <a:t>at different levels of the hierarchical chain aims at allowing quarry personnel to become aware of sites’ biodiversity and of ways to manage it.</a:t>
            </a:r>
            <a:endParaRPr lang="en-US" noProof="0" dirty="0" smtClean="0"/>
          </a:p>
          <a:p>
            <a:endParaRPr lang="fr-BE" dirty="0"/>
          </a:p>
        </p:txBody>
      </p:sp>
      <p:sp>
        <p:nvSpPr>
          <p:cNvPr id="4" name="Espace réservé du numéro de diapositive 3"/>
          <p:cNvSpPr>
            <a:spLocks noGrp="1"/>
          </p:cNvSpPr>
          <p:nvPr>
            <p:ph type="sldNum" sz="quarter" idx="10"/>
          </p:nvPr>
        </p:nvSpPr>
        <p:spPr/>
        <p:txBody>
          <a:bodyPr/>
          <a:lstStyle/>
          <a:p>
            <a:fld id="{E0C30919-078D-4BFC-B223-2C496F633D6E}" type="slidenum">
              <a:rPr lang="fr-BE" smtClean="0"/>
              <a:t>12</a:t>
            </a:fld>
            <a:endParaRPr lang="fr-BE"/>
          </a:p>
        </p:txBody>
      </p:sp>
    </p:spTree>
    <p:extLst>
      <p:ext uri="{BB962C8B-B14F-4D97-AF65-F5344CB8AC3E}">
        <p14:creationId xmlns:p14="http://schemas.microsoft.com/office/powerpoint/2010/main" val="41808085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228600" marR="0" indent="-228600" algn="l" defTabSz="914400" rtl="0" eaLnBrk="1" fontAlgn="auto" latinLnBrk="0" hangingPunct="1">
              <a:lnSpc>
                <a:spcPct val="100000"/>
              </a:lnSpc>
              <a:spcBef>
                <a:spcPts val="0"/>
              </a:spcBef>
              <a:spcAft>
                <a:spcPts val="0"/>
              </a:spcAft>
              <a:buClrTx/>
              <a:buSzTx/>
              <a:buFontTx/>
              <a:buAutoNum type="arabicParenBoth"/>
              <a:tabLst/>
              <a:defRPr/>
            </a:pPr>
            <a:r>
              <a:rPr lang="en-US" baseline="0" noProof="0" dirty="0" smtClean="0"/>
              <a:t>We adapt the resolution of the training to the level of attendees: from introduction to the relevance of integrating biodiversity in the business ecosystem for </a:t>
            </a:r>
            <a:r>
              <a:rPr lang="en-US" b="1" u="sng" baseline="0" noProof="0" dirty="0" smtClean="0"/>
              <a:t>CEOs</a:t>
            </a:r>
            <a:r>
              <a:rPr lang="en-US" baseline="0" noProof="0" dirty="0" smtClean="0"/>
              <a:t>;</a:t>
            </a:r>
          </a:p>
          <a:p>
            <a:pPr marL="228600" marR="0" indent="-228600" algn="l" defTabSz="914400" rtl="0" eaLnBrk="1" fontAlgn="auto" latinLnBrk="0" hangingPunct="1">
              <a:lnSpc>
                <a:spcPct val="100000"/>
              </a:lnSpc>
              <a:spcBef>
                <a:spcPts val="0"/>
              </a:spcBef>
              <a:spcAft>
                <a:spcPts val="0"/>
              </a:spcAft>
              <a:buClrTx/>
              <a:buSzTx/>
              <a:buFontTx/>
              <a:buAutoNum type="arabicParenBoth"/>
              <a:tabLst/>
              <a:defRPr/>
            </a:pPr>
            <a:endParaRPr lang="en-US"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noProof="0" dirty="0" smtClean="0"/>
              <a:t>To direct contact with nature on sites for </a:t>
            </a:r>
            <a:r>
              <a:rPr lang="en-US" b="1" u="sng" baseline="0" noProof="0" dirty="0" smtClean="0"/>
              <a:t>Quarry personnel </a:t>
            </a:r>
            <a:r>
              <a:rPr lang="en-US" b="0" u="none" baseline="0" noProof="0" dirty="0" smtClean="0"/>
              <a:t>and our </a:t>
            </a:r>
            <a:r>
              <a:rPr lang="en-US" b="0" u="none" baseline="0" noProof="0" dirty="0" smtClean="0"/>
              <a:t>‘</a:t>
            </a:r>
            <a:r>
              <a:rPr lang="en-US" b="1" u="sng" baseline="0" noProof="0" dirty="0" smtClean="0"/>
              <a:t>Miss </a:t>
            </a:r>
            <a:r>
              <a:rPr lang="en-US" b="1" u="sng" baseline="0" noProof="0" dirty="0" smtClean="0"/>
              <a:t>&amp; Mister </a:t>
            </a:r>
            <a:r>
              <a:rPr lang="en-US" b="1" u="sng" baseline="0" noProof="0" dirty="0" smtClean="0"/>
              <a:t>biodiversity’</a:t>
            </a:r>
            <a:endParaRPr lang="fr-BE" b="1" u="sng" dirty="0" smtClean="0"/>
          </a:p>
          <a:p>
            <a:endParaRPr lang="fr-BE" dirty="0"/>
          </a:p>
        </p:txBody>
      </p:sp>
      <p:sp>
        <p:nvSpPr>
          <p:cNvPr id="4" name="Espace réservé du numéro de diapositive 3"/>
          <p:cNvSpPr>
            <a:spLocks noGrp="1"/>
          </p:cNvSpPr>
          <p:nvPr>
            <p:ph type="sldNum" sz="quarter" idx="10"/>
          </p:nvPr>
        </p:nvSpPr>
        <p:spPr/>
        <p:txBody>
          <a:bodyPr/>
          <a:lstStyle/>
          <a:p>
            <a:fld id="{E0C30919-078D-4BFC-B223-2C496F633D6E}" type="slidenum">
              <a:rPr lang="fr-BE" smtClean="0"/>
              <a:t>13</a:t>
            </a:fld>
            <a:endParaRPr lang="fr-BE"/>
          </a:p>
        </p:txBody>
      </p:sp>
    </p:spTree>
    <p:extLst>
      <p:ext uri="{BB962C8B-B14F-4D97-AF65-F5344CB8AC3E}">
        <p14:creationId xmlns:p14="http://schemas.microsoft.com/office/powerpoint/2010/main" val="40810336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noProof="0" dirty="0" smtClean="0"/>
              <a:t>(2)</a:t>
            </a:r>
            <a:r>
              <a:rPr lang="en-US" baseline="0" noProof="0" dirty="0" smtClean="0"/>
              <a:t> On site, the trainings lead to the quarries personnel </a:t>
            </a:r>
            <a:r>
              <a:rPr lang="en-US" b="1" u="sng" baseline="0" noProof="0" dirty="0" smtClean="0"/>
              <a:t>becoming actors of biodiversity </a:t>
            </a:r>
            <a:r>
              <a:rPr lang="en-US" baseline="0" noProof="0" dirty="0" smtClean="0"/>
              <a:t>along with specialists. From opportunities identified and explained, actions are proposed …</a:t>
            </a:r>
            <a:endParaRPr lang="en-US" noProof="0" dirty="0"/>
          </a:p>
        </p:txBody>
      </p:sp>
      <p:sp>
        <p:nvSpPr>
          <p:cNvPr id="4" name="Espace réservé du numéro de diapositive 3"/>
          <p:cNvSpPr>
            <a:spLocks noGrp="1"/>
          </p:cNvSpPr>
          <p:nvPr>
            <p:ph type="sldNum" sz="quarter" idx="10"/>
          </p:nvPr>
        </p:nvSpPr>
        <p:spPr/>
        <p:txBody>
          <a:bodyPr/>
          <a:lstStyle/>
          <a:p>
            <a:fld id="{E0C30919-078D-4BFC-B223-2C496F633D6E}" type="slidenum">
              <a:rPr lang="fr-BE" smtClean="0"/>
              <a:t>14</a:t>
            </a:fld>
            <a:endParaRPr lang="fr-BE"/>
          </a:p>
        </p:txBody>
      </p:sp>
    </p:spTree>
    <p:extLst>
      <p:ext uri="{BB962C8B-B14F-4D97-AF65-F5344CB8AC3E}">
        <p14:creationId xmlns:p14="http://schemas.microsoft.com/office/powerpoint/2010/main" val="5375296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baseline="0" noProof="0" dirty="0" smtClean="0"/>
              <a:t>(2) … and implemented, by </a:t>
            </a:r>
            <a:r>
              <a:rPr lang="en-US" u="sng" baseline="0" noProof="0" dirty="0" smtClean="0"/>
              <a:t>quarry personnel</a:t>
            </a:r>
            <a:r>
              <a:rPr lang="en-US" baseline="0" noProof="0" dirty="0" smtClean="0"/>
              <a:t>, to answer </a:t>
            </a:r>
            <a:r>
              <a:rPr lang="en-US" baseline="0" noProof="0" dirty="0" smtClean="0"/>
              <a:t>specific species</a:t>
            </a:r>
            <a:r>
              <a:rPr lang="en-US" baseline="0" noProof="0" dirty="0" smtClean="0"/>
              <a:t>’ </a:t>
            </a:r>
            <a:r>
              <a:rPr lang="en-US" baseline="0" noProof="0" dirty="0" smtClean="0"/>
              <a:t>needs</a:t>
            </a:r>
            <a:r>
              <a:rPr lang="en-US" baseline="0" noProof="0" dirty="0" smtClean="0"/>
              <a:t>.</a:t>
            </a:r>
            <a:endParaRPr lang="en-US" noProof="0" dirty="0"/>
          </a:p>
        </p:txBody>
      </p:sp>
      <p:sp>
        <p:nvSpPr>
          <p:cNvPr id="4" name="Espace réservé du numéro de diapositive 3"/>
          <p:cNvSpPr>
            <a:spLocks noGrp="1"/>
          </p:cNvSpPr>
          <p:nvPr>
            <p:ph type="sldNum" sz="quarter" idx="10"/>
          </p:nvPr>
        </p:nvSpPr>
        <p:spPr/>
        <p:txBody>
          <a:bodyPr/>
          <a:lstStyle/>
          <a:p>
            <a:fld id="{E0C30919-078D-4BFC-B223-2C496F633D6E}" type="slidenum">
              <a:rPr lang="fr-BE" smtClean="0"/>
              <a:t>15</a:t>
            </a:fld>
            <a:endParaRPr lang="fr-BE"/>
          </a:p>
        </p:txBody>
      </p:sp>
    </p:spTree>
    <p:extLst>
      <p:ext uri="{BB962C8B-B14F-4D97-AF65-F5344CB8AC3E}">
        <p14:creationId xmlns:p14="http://schemas.microsoft.com/office/powerpoint/2010/main" val="20749893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noProof="0" dirty="0" smtClean="0"/>
              <a:t>(2) To support implementation we developed</a:t>
            </a:r>
            <a:r>
              <a:rPr lang="en-US" baseline="0" noProof="0" dirty="0" smtClean="0"/>
              <a:t> </a:t>
            </a:r>
            <a:r>
              <a:rPr lang="en-US" noProof="0" dirty="0" smtClean="0"/>
              <a:t>video</a:t>
            </a:r>
            <a:r>
              <a:rPr lang="en-US" baseline="0" noProof="0" dirty="0" smtClean="0"/>
              <a:t> clips illustrating both the actions and targeted species.</a:t>
            </a:r>
            <a:endParaRPr lang="en-US" noProof="0" dirty="0"/>
          </a:p>
        </p:txBody>
      </p:sp>
      <p:sp>
        <p:nvSpPr>
          <p:cNvPr id="4" name="Espace réservé du numéro de diapositive 3"/>
          <p:cNvSpPr>
            <a:spLocks noGrp="1"/>
          </p:cNvSpPr>
          <p:nvPr>
            <p:ph type="sldNum" sz="quarter" idx="10"/>
          </p:nvPr>
        </p:nvSpPr>
        <p:spPr/>
        <p:txBody>
          <a:bodyPr/>
          <a:lstStyle/>
          <a:p>
            <a:fld id="{E0C30919-078D-4BFC-B223-2C496F633D6E}" type="slidenum">
              <a:rPr lang="fr-BE" smtClean="0"/>
              <a:t>16</a:t>
            </a:fld>
            <a:endParaRPr lang="fr-BE"/>
          </a:p>
        </p:txBody>
      </p:sp>
    </p:spTree>
    <p:extLst>
      <p:ext uri="{BB962C8B-B14F-4D97-AF65-F5344CB8AC3E}">
        <p14:creationId xmlns:p14="http://schemas.microsoft.com/office/powerpoint/2010/main" val="21381738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noProof="0" dirty="0" smtClean="0"/>
              <a:t>(2) </a:t>
            </a:r>
            <a:r>
              <a:rPr lang="en-US" noProof="0" dirty="0" smtClean="0"/>
              <a:t>The</a:t>
            </a:r>
            <a:r>
              <a:rPr lang="en-US" baseline="0" noProof="0" dirty="0" smtClean="0"/>
              <a:t> realizations leads </a:t>
            </a:r>
            <a:r>
              <a:rPr lang="en-US" baseline="0" noProof="0" dirty="0" smtClean="0"/>
              <a:t>to colonization of newly created biodiversity refuges </a:t>
            </a:r>
            <a:r>
              <a:rPr lang="en-US" baseline="0" noProof="0" dirty="0" smtClean="0"/>
              <a:t>and are a perfect set up for active </a:t>
            </a:r>
            <a:r>
              <a:rPr lang="en-US" baseline="0" noProof="0" dirty="0" smtClean="0"/>
              <a:t>introductions of beneficiary </a:t>
            </a:r>
            <a:r>
              <a:rPr lang="en-US" baseline="0" noProof="0" dirty="0" smtClean="0"/>
              <a:t>species. Quarries commit to </a:t>
            </a:r>
            <a:r>
              <a:rPr lang="en-US" baseline="0" noProof="0" dirty="0" smtClean="0"/>
              <a:t>manage </a:t>
            </a:r>
            <a:r>
              <a:rPr lang="en-US" baseline="0" noProof="0" dirty="0" smtClean="0"/>
              <a:t>these habitats and species </a:t>
            </a:r>
            <a:r>
              <a:rPr lang="en-US" baseline="0" noProof="0" dirty="0" smtClean="0"/>
              <a:t>on the long run </a:t>
            </a:r>
            <a:r>
              <a:rPr lang="en-US" baseline="0" noProof="0" dirty="0" smtClean="0"/>
              <a:t>through charters</a:t>
            </a:r>
            <a:endParaRPr lang="en-US" noProof="0" dirty="0"/>
          </a:p>
        </p:txBody>
      </p:sp>
      <p:sp>
        <p:nvSpPr>
          <p:cNvPr id="4" name="Espace réservé du numéro de diapositive 3"/>
          <p:cNvSpPr>
            <a:spLocks noGrp="1"/>
          </p:cNvSpPr>
          <p:nvPr>
            <p:ph type="sldNum" sz="quarter" idx="10"/>
          </p:nvPr>
        </p:nvSpPr>
        <p:spPr/>
        <p:txBody>
          <a:bodyPr/>
          <a:lstStyle/>
          <a:p>
            <a:fld id="{E0C30919-078D-4BFC-B223-2C496F633D6E}" type="slidenum">
              <a:rPr lang="fr-BE" smtClean="0"/>
              <a:t>17</a:t>
            </a:fld>
            <a:endParaRPr lang="fr-BE"/>
          </a:p>
        </p:txBody>
      </p:sp>
    </p:spTree>
    <p:extLst>
      <p:ext uri="{BB962C8B-B14F-4D97-AF65-F5344CB8AC3E}">
        <p14:creationId xmlns:p14="http://schemas.microsoft.com/office/powerpoint/2010/main" val="28877241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noProof="0" dirty="0" smtClean="0"/>
              <a:t>(3)</a:t>
            </a:r>
            <a:r>
              <a:rPr lang="en-US" baseline="0" noProof="0" dirty="0" smtClean="0"/>
              <a:t> In highly dynamic sites, to allow for </a:t>
            </a:r>
            <a:r>
              <a:rPr lang="en-US" baseline="0" noProof="0" dirty="0" smtClean="0"/>
              <a:t>these charters to live </a:t>
            </a:r>
            <a:r>
              <a:rPr lang="en-US" baseline="0" noProof="0" dirty="0" smtClean="0"/>
              <a:t>on, we advocate for the </a:t>
            </a:r>
            <a:r>
              <a:rPr lang="en-US" baseline="0" noProof="0" dirty="0" smtClean="0"/>
              <a:t>integration, by site personnel, </a:t>
            </a:r>
            <a:r>
              <a:rPr lang="en-US" baseline="0" noProof="0" dirty="0" smtClean="0"/>
              <a:t>of a monitoring scheme and provide tools to do so.</a:t>
            </a:r>
            <a:endParaRPr lang="en-US" noProof="0" dirty="0"/>
          </a:p>
        </p:txBody>
      </p:sp>
      <p:sp>
        <p:nvSpPr>
          <p:cNvPr id="4" name="Espace réservé du numéro de diapositive 3"/>
          <p:cNvSpPr>
            <a:spLocks noGrp="1"/>
          </p:cNvSpPr>
          <p:nvPr>
            <p:ph type="sldNum" sz="quarter" idx="10"/>
          </p:nvPr>
        </p:nvSpPr>
        <p:spPr/>
        <p:txBody>
          <a:bodyPr/>
          <a:lstStyle/>
          <a:p>
            <a:fld id="{E0C30919-078D-4BFC-B223-2C496F633D6E}" type="slidenum">
              <a:rPr lang="fr-BE" smtClean="0"/>
              <a:t>18</a:t>
            </a:fld>
            <a:endParaRPr lang="fr-BE"/>
          </a:p>
        </p:txBody>
      </p:sp>
    </p:spTree>
    <p:extLst>
      <p:ext uri="{BB962C8B-B14F-4D97-AF65-F5344CB8AC3E}">
        <p14:creationId xmlns:p14="http://schemas.microsoft.com/office/powerpoint/2010/main" val="42250682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noProof="0" dirty="0" smtClean="0"/>
              <a:t>(3)</a:t>
            </a:r>
            <a:r>
              <a:rPr lang="en-US" baseline="0" noProof="0" dirty="0" smtClean="0"/>
              <a:t> </a:t>
            </a:r>
            <a:r>
              <a:rPr lang="en-US" baseline="0" noProof="0" dirty="0" smtClean="0"/>
              <a:t>classical </a:t>
            </a:r>
            <a:r>
              <a:rPr lang="en-US" baseline="0" noProof="0" dirty="0" smtClean="0"/>
              <a:t>methodological tools such as </a:t>
            </a:r>
            <a:r>
              <a:rPr lang="en-US" baseline="0" noProof="0" dirty="0" smtClean="0"/>
              <a:t>leaflets have therefore been developed</a:t>
            </a:r>
          </a:p>
          <a:p>
            <a:r>
              <a:rPr lang="en-US" baseline="0" noProof="0" dirty="0" smtClean="0"/>
              <a:t> </a:t>
            </a:r>
            <a:r>
              <a:rPr lang="en-US" baseline="0" noProof="0" dirty="0" smtClean="0"/>
              <a:t>but one of the originality of the Life In Quarries lies in the development of a simple web platform, allowing quarry </a:t>
            </a:r>
            <a:r>
              <a:rPr lang="en-US" baseline="0" noProof="0" dirty="0" smtClean="0"/>
              <a:t>personnel to </a:t>
            </a:r>
            <a:r>
              <a:rPr lang="en-US" b="1" u="sng" baseline="0" noProof="0" dirty="0" smtClean="0"/>
              <a:t>monitor habitats</a:t>
            </a:r>
            <a:r>
              <a:rPr lang="en-US" baseline="0" noProof="0" dirty="0" smtClean="0"/>
              <a:t> created and their </a:t>
            </a:r>
            <a:r>
              <a:rPr lang="en-US" b="1" u="sng" baseline="0" noProof="0" dirty="0" smtClean="0"/>
              <a:t>interest</a:t>
            </a:r>
            <a:r>
              <a:rPr lang="en-US" baseline="0" noProof="0" dirty="0" smtClean="0"/>
              <a:t> for biodiversity through </a:t>
            </a:r>
            <a:r>
              <a:rPr lang="en-US" baseline="0" noProof="0" dirty="0" smtClean="0"/>
              <a:t>simple indicators - such as butterflies </a:t>
            </a:r>
            <a:r>
              <a:rPr lang="en-US" baseline="0" noProof="0" dirty="0" smtClean="0"/>
              <a:t>colors.</a:t>
            </a:r>
            <a:endParaRPr lang="en-US" noProof="0" dirty="0"/>
          </a:p>
        </p:txBody>
      </p:sp>
      <p:sp>
        <p:nvSpPr>
          <p:cNvPr id="4" name="Espace réservé du numéro de diapositive 3"/>
          <p:cNvSpPr>
            <a:spLocks noGrp="1"/>
          </p:cNvSpPr>
          <p:nvPr>
            <p:ph type="sldNum" sz="quarter" idx="10"/>
          </p:nvPr>
        </p:nvSpPr>
        <p:spPr/>
        <p:txBody>
          <a:bodyPr/>
          <a:lstStyle/>
          <a:p>
            <a:fld id="{E0C30919-078D-4BFC-B223-2C496F633D6E}" type="slidenum">
              <a:rPr lang="fr-BE" smtClean="0"/>
              <a:t>19</a:t>
            </a:fld>
            <a:endParaRPr lang="fr-BE"/>
          </a:p>
        </p:txBody>
      </p:sp>
    </p:spTree>
    <p:extLst>
      <p:ext uri="{BB962C8B-B14F-4D97-AF65-F5344CB8AC3E}">
        <p14:creationId xmlns:p14="http://schemas.microsoft.com/office/powerpoint/2010/main" val="32695595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noProof="0" dirty="0" smtClean="0"/>
              <a:t>We invite you to further</a:t>
            </a:r>
            <a:r>
              <a:rPr lang="en-US" baseline="0" noProof="0" dirty="0" smtClean="0"/>
              <a:t> </a:t>
            </a:r>
            <a:r>
              <a:rPr lang="en-US" baseline="0" noProof="0" dirty="0" smtClean="0"/>
              <a:t>learn on how it is possible to work on biodiversity in EU Quarries, </a:t>
            </a:r>
            <a:r>
              <a:rPr lang="en-US" baseline="0" noProof="0" dirty="0" smtClean="0"/>
              <a:t>after this short introduction I’ll thus </a:t>
            </a:r>
            <a:r>
              <a:rPr lang="en-US" baseline="0" noProof="0" dirty="0" smtClean="0"/>
              <a:t>finish by inviting you to attend the </a:t>
            </a:r>
            <a:r>
              <a:rPr lang="en-US" baseline="0" noProof="0" dirty="0" smtClean="0"/>
              <a:t>second edition of the Quarries </a:t>
            </a:r>
            <a:r>
              <a:rPr lang="en-US" baseline="0" noProof="0" dirty="0" smtClean="0"/>
              <a:t>Alive </a:t>
            </a:r>
            <a:r>
              <a:rPr lang="en-US" baseline="0" noProof="0" dirty="0" smtClean="0"/>
              <a:t>conference, held in Belgium in June, and </a:t>
            </a:r>
            <a:r>
              <a:rPr lang="en-US" baseline="0" noProof="0" dirty="0" smtClean="0"/>
              <a:t>specifically invite the EU to </a:t>
            </a:r>
            <a:r>
              <a:rPr lang="en-US" baseline="0" noProof="0" dirty="0" smtClean="0"/>
              <a:t>take advantage of the </a:t>
            </a:r>
            <a:r>
              <a:rPr lang="en-US" baseline="0" noProof="0" smtClean="0"/>
              <a:t>platform to share </a:t>
            </a:r>
            <a:r>
              <a:rPr lang="en-US" baseline="0" noProof="0" dirty="0" smtClean="0"/>
              <a:t>its strategy to promote biodiversity and ecosystem services in </a:t>
            </a:r>
            <a:r>
              <a:rPr lang="en-US" baseline="0" noProof="0" smtClean="0"/>
              <a:t>the </a:t>
            </a:r>
            <a:r>
              <a:rPr lang="en-US" baseline="0" noProof="0" smtClean="0"/>
              <a:t>industry!</a:t>
            </a:r>
            <a:endParaRPr lang="en-US" noProof="0" dirty="0"/>
          </a:p>
        </p:txBody>
      </p:sp>
      <p:sp>
        <p:nvSpPr>
          <p:cNvPr id="4" name="Espace réservé du numéro de diapositive 3"/>
          <p:cNvSpPr>
            <a:spLocks noGrp="1"/>
          </p:cNvSpPr>
          <p:nvPr>
            <p:ph type="sldNum" sz="quarter" idx="10"/>
          </p:nvPr>
        </p:nvSpPr>
        <p:spPr/>
        <p:txBody>
          <a:bodyPr/>
          <a:lstStyle/>
          <a:p>
            <a:fld id="{E0C30919-078D-4BFC-B223-2C496F633D6E}" type="slidenum">
              <a:rPr lang="fr-BE" smtClean="0"/>
              <a:t>20</a:t>
            </a:fld>
            <a:endParaRPr lang="fr-BE"/>
          </a:p>
        </p:txBody>
      </p:sp>
    </p:spTree>
    <p:extLst>
      <p:ext uri="{BB962C8B-B14F-4D97-AF65-F5344CB8AC3E}">
        <p14:creationId xmlns:p14="http://schemas.microsoft.com/office/powerpoint/2010/main" val="25001642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noProof="0" dirty="0" smtClean="0"/>
              <a:t>In</a:t>
            </a:r>
            <a:r>
              <a:rPr lang="en-US" baseline="0" noProof="0" dirty="0" smtClean="0"/>
              <a:t> human dominated landscapes, quarrying activity, by creating </a:t>
            </a:r>
            <a:r>
              <a:rPr lang="en-US" baseline="0" noProof="0" dirty="0" smtClean="0"/>
              <a:t>heterogeneity, represents </a:t>
            </a:r>
            <a:r>
              <a:rPr lang="en-US" baseline="0" noProof="0" dirty="0" smtClean="0"/>
              <a:t>an opportunity to show how an economic sector can contribute to biodiversity</a:t>
            </a:r>
            <a:endParaRPr lang="en-US" noProof="0" dirty="0" smtClean="0"/>
          </a:p>
          <a:p>
            <a:endParaRPr lang="fr-BE" dirty="0"/>
          </a:p>
        </p:txBody>
      </p:sp>
      <p:sp>
        <p:nvSpPr>
          <p:cNvPr id="4" name="Espace réservé du numéro de diapositive 3"/>
          <p:cNvSpPr>
            <a:spLocks noGrp="1"/>
          </p:cNvSpPr>
          <p:nvPr>
            <p:ph type="sldNum" sz="quarter" idx="10"/>
          </p:nvPr>
        </p:nvSpPr>
        <p:spPr/>
        <p:txBody>
          <a:bodyPr/>
          <a:lstStyle/>
          <a:p>
            <a:fld id="{E0C30919-078D-4BFC-B223-2C496F633D6E}" type="slidenum">
              <a:rPr lang="fr-BE" smtClean="0"/>
              <a:t>3</a:t>
            </a:fld>
            <a:endParaRPr lang="fr-BE"/>
          </a:p>
        </p:txBody>
      </p:sp>
    </p:spTree>
    <p:extLst>
      <p:ext uri="{BB962C8B-B14F-4D97-AF65-F5344CB8AC3E}">
        <p14:creationId xmlns:p14="http://schemas.microsoft.com/office/powerpoint/2010/main" val="4286350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baseline="0" noProof="0" dirty="0" smtClean="0"/>
              <a:t>Often, biodiversity in q</a:t>
            </a:r>
            <a:r>
              <a:rPr lang="en-US" noProof="0" dirty="0" smtClean="0"/>
              <a:t>uarries</a:t>
            </a:r>
            <a:r>
              <a:rPr lang="en-US" baseline="0" noProof="0" dirty="0" smtClean="0"/>
              <a:t> is presented through the lens of its iconic, flagship species. </a:t>
            </a:r>
            <a:endParaRPr lang="en-US" noProof="0" dirty="0"/>
          </a:p>
        </p:txBody>
      </p:sp>
      <p:sp>
        <p:nvSpPr>
          <p:cNvPr id="4" name="Espace réservé du numéro de diapositive 3"/>
          <p:cNvSpPr>
            <a:spLocks noGrp="1"/>
          </p:cNvSpPr>
          <p:nvPr>
            <p:ph type="sldNum" sz="quarter" idx="10"/>
          </p:nvPr>
        </p:nvSpPr>
        <p:spPr/>
        <p:txBody>
          <a:bodyPr/>
          <a:lstStyle/>
          <a:p>
            <a:fld id="{E0C30919-078D-4BFC-B223-2C496F633D6E}" type="slidenum">
              <a:rPr lang="fr-BE" smtClean="0"/>
              <a:t>4</a:t>
            </a:fld>
            <a:endParaRPr lang="fr-BE"/>
          </a:p>
        </p:txBody>
      </p:sp>
    </p:spTree>
    <p:extLst>
      <p:ext uri="{BB962C8B-B14F-4D97-AF65-F5344CB8AC3E}">
        <p14:creationId xmlns:p14="http://schemas.microsoft.com/office/powerpoint/2010/main" val="31694172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baseline="0" noProof="0" dirty="0" smtClean="0"/>
              <a:t>But that often leads to overlook the whole potential they represent for a wide diversity of rare pioneer plants species, endangered amphibians or even habitats of EU interest</a:t>
            </a:r>
            <a:endParaRPr lang="en-US" noProof="0" dirty="0"/>
          </a:p>
        </p:txBody>
      </p:sp>
      <p:sp>
        <p:nvSpPr>
          <p:cNvPr id="4" name="Espace réservé du numéro de diapositive 3"/>
          <p:cNvSpPr>
            <a:spLocks noGrp="1"/>
          </p:cNvSpPr>
          <p:nvPr>
            <p:ph type="sldNum" sz="quarter" idx="10"/>
          </p:nvPr>
        </p:nvSpPr>
        <p:spPr/>
        <p:txBody>
          <a:bodyPr/>
          <a:lstStyle/>
          <a:p>
            <a:fld id="{E0C30919-078D-4BFC-B223-2C496F633D6E}" type="slidenum">
              <a:rPr lang="fr-BE" smtClean="0"/>
              <a:t>5</a:t>
            </a:fld>
            <a:endParaRPr lang="fr-BE"/>
          </a:p>
        </p:txBody>
      </p:sp>
    </p:spTree>
    <p:extLst>
      <p:ext uri="{BB962C8B-B14F-4D97-AF65-F5344CB8AC3E}">
        <p14:creationId xmlns:p14="http://schemas.microsoft.com/office/powerpoint/2010/main" val="35388746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noProof="0" dirty="0" smtClean="0"/>
              <a:t>On a daily basis, the extraction modulates its environment </a:t>
            </a:r>
            <a:r>
              <a:rPr lang="en-US" baseline="0" noProof="0" dirty="0" smtClean="0"/>
              <a:t>and </a:t>
            </a:r>
            <a:r>
              <a:rPr lang="en-US" noProof="0" dirty="0" smtClean="0"/>
              <a:t>creates an heterogeneity of habitats.</a:t>
            </a:r>
            <a:r>
              <a:rPr lang="en-US" baseline="0" noProof="0" dirty="0" smtClean="0"/>
              <a:t> Left out of impact for some time, these evolve in a process analogue to that of natural ecological successions.</a:t>
            </a:r>
            <a:endParaRPr lang="en-US" noProof="0" dirty="0" smtClean="0"/>
          </a:p>
        </p:txBody>
      </p:sp>
      <p:sp>
        <p:nvSpPr>
          <p:cNvPr id="4" name="Espace réservé du numéro de diapositive 3"/>
          <p:cNvSpPr>
            <a:spLocks noGrp="1"/>
          </p:cNvSpPr>
          <p:nvPr>
            <p:ph type="sldNum" sz="quarter" idx="10"/>
          </p:nvPr>
        </p:nvSpPr>
        <p:spPr/>
        <p:txBody>
          <a:bodyPr/>
          <a:lstStyle/>
          <a:p>
            <a:fld id="{E0C30919-078D-4BFC-B223-2C496F633D6E}" type="slidenum">
              <a:rPr lang="fr-BE" smtClean="0"/>
              <a:t>6</a:t>
            </a:fld>
            <a:endParaRPr lang="fr-BE"/>
          </a:p>
        </p:txBody>
      </p:sp>
    </p:spTree>
    <p:extLst>
      <p:ext uri="{BB962C8B-B14F-4D97-AF65-F5344CB8AC3E}">
        <p14:creationId xmlns:p14="http://schemas.microsoft.com/office/powerpoint/2010/main" val="36369389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noProof="0" dirty="0" smtClean="0"/>
              <a:t>These successions</a:t>
            </a:r>
            <a:r>
              <a:rPr lang="en-US" baseline="0" noProof="0" dirty="0" smtClean="0"/>
              <a:t> can lead to habitats that have become rare in the EU. Evolution from quarrying activity </a:t>
            </a:r>
            <a:r>
              <a:rPr lang="en-US" u="sng" baseline="0" noProof="0" dirty="0" smtClean="0"/>
              <a:t>can</a:t>
            </a:r>
            <a:r>
              <a:rPr lang="en-US" baseline="0" noProof="0" dirty="0" smtClean="0"/>
              <a:t> </a:t>
            </a:r>
            <a:r>
              <a:rPr lang="en-US" baseline="0" noProof="0" dirty="0" smtClean="0"/>
              <a:t>for example lead, </a:t>
            </a:r>
            <a:r>
              <a:rPr lang="en-US" baseline="0" noProof="0" dirty="0" smtClean="0"/>
              <a:t>on the short term, to analogues of dune slacks and, in disused areas, to analogs of semi-natural grasslands.</a:t>
            </a:r>
            <a:endParaRPr lang="en-US" noProof="0" dirty="0"/>
          </a:p>
        </p:txBody>
      </p:sp>
      <p:sp>
        <p:nvSpPr>
          <p:cNvPr id="4" name="Espace réservé du numéro de diapositive 3"/>
          <p:cNvSpPr>
            <a:spLocks noGrp="1"/>
          </p:cNvSpPr>
          <p:nvPr>
            <p:ph type="sldNum" sz="quarter" idx="10"/>
          </p:nvPr>
        </p:nvSpPr>
        <p:spPr/>
        <p:txBody>
          <a:bodyPr/>
          <a:lstStyle/>
          <a:p>
            <a:fld id="{E0C30919-078D-4BFC-B223-2C496F633D6E}" type="slidenum">
              <a:rPr lang="fr-BE" smtClean="0"/>
              <a:t>7</a:t>
            </a:fld>
            <a:endParaRPr lang="fr-BE"/>
          </a:p>
        </p:txBody>
      </p:sp>
    </p:spTree>
    <p:extLst>
      <p:ext uri="{BB962C8B-B14F-4D97-AF65-F5344CB8AC3E}">
        <p14:creationId xmlns:p14="http://schemas.microsoft.com/office/powerpoint/2010/main" val="13258642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baseline="0" noProof="0" dirty="0" smtClean="0"/>
              <a:t>For some years now, t</a:t>
            </a:r>
            <a:r>
              <a:rPr lang="en-US" noProof="0" dirty="0" smtClean="0"/>
              <a:t>he</a:t>
            </a:r>
            <a:r>
              <a:rPr lang="en-US" baseline="0" noProof="0" dirty="0" smtClean="0"/>
              <a:t> EU extractive sector has been aware that its quarries can host protected and rare species. The question of how to manage them along with activity is at the center of the Life in Quarries project.</a:t>
            </a:r>
            <a:endParaRPr lang="en-US" noProof="0" dirty="0"/>
          </a:p>
        </p:txBody>
      </p:sp>
      <p:sp>
        <p:nvSpPr>
          <p:cNvPr id="4" name="Espace réservé du numéro de diapositive 3"/>
          <p:cNvSpPr>
            <a:spLocks noGrp="1"/>
          </p:cNvSpPr>
          <p:nvPr>
            <p:ph type="sldNum" sz="quarter" idx="10"/>
          </p:nvPr>
        </p:nvSpPr>
        <p:spPr/>
        <p:txBody>
          <a:bodyPr/>
          <a:lstStyle/>
          <a:p>
            <a:fld id="{E0C30919-078D-4BFC-B223-2C496F633D6E}" type="slidenum">
              <a:rPr lang="fr-BE" smtClean="0"/>
              <a:t>8</a:t>
            </a:fld>
            <a:endParaRPr lang="fr-BE"/>
          </a:p>
        </p:txBody>
      </p:sp>
    </p:spTree>
    <p:extLst>
      <p:ext uri="{BB962C8B-B14F-4D97-AF65-F5344CB8AC3E}">
        <p14:creationId xmlns:p14="http://schemas.microsoft.com/office/powerpoint/2010/main" val="486135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noProof="0" dirty="0" smtClean="0"/>
              <a:t>The project</a:t>
            </a:r>
            <a:r>
              <a:rPr lang="en-US" baseline="0" noProof="0" dirty="0" smtClean="0"/>
              <a:t> is an innovative partnership in line with</a:t>
            </a:r>
            <a:r>
              <a:rPr lang="fr-BE" baseline="0" dirty="0" smtClean="0"/>
              <a:t> the </a:t>
            </a:r>
            <a:r>
              <a:rPr lang="en-US" i="1" baseline="0" dirty="0" smtClean="0"/>
              <a:t>EU Action Plan for nature, people and the economy</a:t>
            </a:r>
            <a:r>
              <a:rPr lang="en-US" baseline="0" dirty="0" smtClean="0"/>
              <a:t>. It associates an extractive federation, a university, NGOs and the public </a:t>
            </a:r>
            <a:r>
              <a:rPr lang="en-US" baseline="0" dirty="0" smtClean="0"/>
              <a:t>sector…</a:t>
            </a:r>
            <a:endParaRPr lang="en-US" noProof="0" dirty="0"/>
          </a:p>
        </p:txBody>
      </p:sp>
      <p:sp>
        <p:nvSpPr>
          <p:cNvPr id="4" name="Espace réservé du numéro de diapositive 3"/>
          <p:cNvSpPr>
            <a:spLocks noGrp="1"/>
          </p:cNvSpPr>
          <p:nvPr>
            <p:ph type="sldNum" sz="quarter" idx="10"/>
          </p:nvPr>
        </p:nvSpPr>
        <p:spPr/>
        <p:txBody>
          <a:bodyPr/>
          <a:lstStyle/>
          <a:p>
            <a:fld id="{E0C30919-078D-4BFC-B223-2C496F633D6E}" type="slidenum">
              <a:rPr lang="fr-BE" smtClean="0"/>
              <a:t>9</a:t>
            </a:fld>
            <a:endParaRPr lang="fr-BE"/>
          </a:p>
        </p:txBody>
      </p:sp>
    </p:spTree>
    <p:extLst>
      <p:ext uri="{BB962C8B-B14F-4D97-AF65-F5344CB8AC3E}">
        <p14:creationId xmlns:p14="http://schemas.microsoft.com/office/powerpoint/2010/main" val="236077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noProof="0" dirty="0" smtClean="0"/>
              <a:t>… to develop biodiversity</a:t>
            </a:r>
            <a:r>
              <a:rPr lang="en-US" baseline="0" noProof="0" dirty="0" smtClean="0"/>
              <a:t> in a network of quarries, thus contributing to a regional (Walloon) ecological network.</a:t>
            </a:r>
            <a:endParaRPr lang="en-US" noProof="0" dirty="0"/>
          </a:p>
        </p:txBody>
      </p:sp>
      <p:sp>
        <p:nvSpPr>
          <p:cNvPr id="4" name="Espace réservé du numéro de diapositive 3"/>
          <p:cNvSpPr>
            <a:spLocks noGrp="1"/>
          </p:cNvSpPr>
          <p:nvPr>
            <p:ph type="sldNum" sz="quarter" idx="10"/>
          </p:nvPr>
        </p:nvSpPr>
        <p:spPr/>
        <p:txBody>
          <a:bodyPr/>
          <a:lstStyle/>
          <a:p>
            <a:fld id="{E0C30919-078D-4BFC-B223-2C496F633D6E}" type="slidenum">
              <a:rPr lang="fr-BE" smtClean="0"/>
              <a:t>10</a:t>
            </a:fld>
            <a:endParaRPr lang="fr-BE"/>
          </a:p>
        </p:txBody>
      </p:sp>
    </p:spTree>
    <p:extLst>
      <p:ext uri="{BB962C8B-B14F-4D97-AF65-F5344CB8AC3E}">
        <p14:creationId xmlns:p14="http://schemas.microsoft.com/office/powerpoint/2010/main" val="9682527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BE"/>
          </a:p>
        </p:txBody>
      </p:sp>
      <p:sp>
        <p:nvSpPr>
          <p:cNvPr id="4" name="Espace réservé de la date 3"/>
          <p:cNvSpPr>
            <a:spLocks noGrp="1"/>
          </p:cNvSpPr>
          <p:nvPr>
            <p:ph type="dt" sz="half" idx="10"/>
          </p:nvPr>
        </p:nvSpPr>
        <p:spPr/>
        <p:txBody>
          <a:bodyPr/>
          <a:lstStyle/>
          <a:p>
            <a:fld id="{84F3A3E0-E35A-4096-AF62-0BFA97A392F3}" type="datetimeFigureOut">
              <a:rPr lang="fr-BE" smtClean="0"/>
              <a:t>27/01/2020</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a:xfrm>
            <a:off x="6533075" y="4746211"/>
            <a:ext cx="2133600" cy="273844"/>
          </a:xfrm>
          <a:prstGeom prst="rect">
            <a:avLst/>
          </a:prstGeom>
        </p:spPr>
        <p:txBody>
          <a:bodyPr/>
          <a:lstStyle/>
          <a:p>
            <a:fld id="{CD7C9060-FF7F-4EB8-A760-07A69DC4BD59}" type="slidenum">
              <a:rPr lang="fr-BE" smtClean="0"/>
              <a:t>‹N°›</a:t>
            </a:fld>
            <a:endParaRPr lang="fr-BE"/>
          </a:p>
        </p:txBody>
      </p:sp>
      <p:sp>
        <p:nvSpPr>
          <p:cNvPr id="7" name="Titre 6"/>
          <p:cNvSpPr>
            <a:spLocks noGrp="1"/>
          </p:cNvSpPr>
          <p:nvPr>
            <p:ph type="title"/>
          </p:nvPr>
        </p:nvSpPr>
        <p:spPr>
          <a:xfrm>
            <a:off x="457200" y="206375"/>
            <a:ext cx="8229600" cy="857250"/>
          </a:xfrm>
          <a:prstGeom prst="rect">
            <a:avLst/>
          </a:prstGeom>
        </p:spPr>
        <p:txBody>
          <a:bodyPr/>
          <a:lstStyle/>
          <a:p>
            <a:r>
              <a:rPr lang="fr-FR" smtClean="0"/>
              <a:t>Modifiez le style du titre</a:t>
            </a:r>
            <a:endParaRPr lang="fr-BE"/>
          </a:p>
        </p:txBody>
      </p:sp>
    </p:spTree>
    <p:extLst>
      <p:ext uri="{BB962C8B-B14F-4D97-AF65-F5344CB8AC3E}">
        <p14:creationId xmlns:p14="http://schemas.microsoft.com/office/powerpoint/2010/main" val="1030828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457200" y="205979"/>
            <a:ext cx="8229600" cy="857250"/>
          </a:xfrm>
          <a:prstGeom prst="rect">
            <a:avLst/>
          </a:prstGeom>
        </p:spPr>
        <p:txBody>
          <a:bodyPr/>
          <a:lstStyle/>
          <a:p>
            <a:r>
              <a:rPr lang="fr-FR" smtClean="0"/>
              <a:t>Modifiez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84F3A3E0-E35A-4096-AF62-0BFA97A392F3}" type="datetimeFigureOut">
              <a:rPr lang="fr-BE" smtClean="0"/>
              <a:t>27/01/2020</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a:xfrm>
            <a:off x="6533075" y="4746211"/>
            <a:ext cx="2133600" cy="273844"/>
          </a:xfrm>
          <a:prstGeom prst="rect">
            <a:avLst/>
          </a:prstGeom>
        </p:spPr>
        <p:txBody>
          <a:bodyPr/>
          <a:lstStyle/>
          <a:p>
            <a:fld id="{CD7C9060-FF7F-4EB8-A760-07A69DC4BD59}" type="slidenum">
              <a:rPr lang="fr-BE" smtClean="0"/>
              <a:t>‹N°›</a:t>
            </a:fld>
            <a:endParaRPr lang="fr-BE"/>
          </a:p>
        </p:txBody>
      </p:sp>
    </p:spTree>
    <p:extLst>
      <p:ext uri="{BB962C8B-B14F-4D97-AF65-F5344CB8AC3E}">
        <p14:creationId xmlns:p14="http://schemas.microsoft.com/office/powerpoint/2010/main" val="29834825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05979"/>
            <a:ext cx="2057400" cy="4388644"/>
          </a:xfrm>
          <a:prstGeom prst="rect">
            <a:avLst/>
          </a:prstGeom>
        </p:spPr>
        <p:txBody>
          <a:bodyPr vert="eaVert"/>
          <a:lstStyle/>
          <a:p>
            <a:r>
              <a:rPr lang="fr-FR" smtClean="0"/>
              <a:t>Modifiez le style du titre</a:t>
            </a:r>
            <a:endParaRPr lang="fr-BE"/>
          </a:p>
        </p:txBody>
      </p:sp>
      <p:sp>
        <p:nvSpPr>
          <p:cNvPr id="3" name="Espace réservé du texte vertical 2"/>
          <p:cNvSpPr>
            <a:spLocks noGrp="1"/>
          </p:cNvSpPr>
          <p:nvPr>
            <p:ph type="body" orient="vert" idx="1"/>
          </p:nvPr>
        </p:nvSpPr>
        <p:spPr>
          <a:xfrm>
            <a:off x="457200" y="205979"/>
            <a:ext cx="6019800" cy="4388644"/>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84F3A3E0-E35A-4096-AF62-0BFA97A392F3}" type="datetimeFigureOut">
              <a:rPr lang="fr-BE" smtClean="0"/>
              <a:t>27/01/2020</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a:xfrm>
            <a:off x="6533075" y="4746211"/>
            <a:ext cx="2133600" cy="273844"/>
          </a:xfrm>
          <a:prstGeom prst="rect">
            <a:avLst/>
          </a:prstGeom>
        </p:spPr>
        <p:txBody>
          <a:bodyPr/>
          <a:lstStyle/>
          <a:p>
            <a:fld id="{CD7C9060-FF7F-4EB8-A760-07A69DC4BD59}" type="slidenum">
              <a:rPr lang="fr-BE" smtClean="0"/>
              <a:t>‹N°›</a:t>
            </a:fld>
            <a:endParaRPr lang="fr-BE"/>
          </a:p>
        </p:txBody>
      </p:sp>
    </p:spTree>
    <p:extLst>
      <p:ext uri="{BB962C8B-B14F-4D97-AF65-F5344CB8AC3E}">
        <p14:creationId xmlns:p14="http://schemas.microsoft.com/office/powerpoint/2010/main" val="5040436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1598613"/>
            <a:ext cx="7772400" cy="1101725"/>
          </a:xfrm>
        </p:spPr>
        <p:txBody>
          <a:bodyPr/>
          <a:lstStyle/>
          <a:p>
            <a:r>
              <a:rPr lang="fr-FR" smtClean="0"/>
              <a:t>Modifiez le style du titre</a:t>
            </a:r>
            <a:endParaRPr lang="fr-BE"/>
          </a:p>
        </p:txBody>
      </p:sp>
      <p:sp>
        <p:nvSpPr>
          <p:cNvPr id="3" name="Sous-titr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BE"/>
          </a:p>
        </p:txBody>
      </p:sp>
      <p:sp>
        <p:nvSpPr>
          <p:cNvPr id="4" name="Espace réservé de la date 3"/>
          <p:cNvSpPr>
            <a:spLocks noGrp="1"/>
          </p:cNvSpPr>
          <p:nvPr>
            <p:ph type="dt" sz="half" idx="10"/>
          </p:nvPr>
        </p:nvSpPr>
        <p:spPr/>
        <p:txBody>
          <a:bodyPr/>
          <a:lstStyle/>
          <a:p>
            <a:fld id="{73CC1975-9D12-4FA7-AC07-AB5BE3DF2D9D}" type="datetimeFigureOut">
              <a:rPr lang="fr-BE" smtClean="0"/>
              <a:t>27/01/2020</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5173EBC5-6D69-4527-953F-5F5860751B58}" type="slidenum">
              <a:rPr lang="fr-BE" smtClean="0"/>
              <a:t>‹N°›</a:t>
            </a:fld>
            <a:endParaRPr lang="fr-BE"/>
          </a:p>
        </p:txBody>
      </p:sp>
    </p:spTree>
    <p:extLst>
      <p:ext uri="{BB962C8B-B14F-4D97-AF65-F5344CB8AC3E}">
        <p14:creationId xmlns:p14="http://schemas.microsoft.com/office/powerpoint/2010/main" val="370545328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73CC1975-9D12-4FA7-AC07-AB5BE3DF2D9D}" type="datetimeFigureOut">
              <a:rPr lang="fr-BE" smtClean="0"/>
              <a:t>27/01/2020</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5173EBC5-6D69-4527-953F-5F5860751B58}" type="slidenum">
              <a:rPr lang="fr-BE" smtClean="0"/>
              <a:t>‹N°›</a:t>
            </a:fld>
            <a:endParaRPr lang="fr-BE"/>
          </a:p>
        </p:txBody>
      </p:sp>
    </p:spTree>
    <p:extLst>
      <p:ext uri="{BB962C8B-B14F-4D97-AF65-F5344CB8AC3E}">
        <p14:creationId xmlns:p14="http://schemas.microsoft.com/office/powerpoint/2010/main" val="305788632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3305175"/>
            <a:ext cx="7772400" cy="1022350"/>
          </a:xfrm>
        </p:spPr>
        <p:txBody>
          <a:bodyPr anchor="t"/>
          <a:lstStyle>
            <a:lvl1pPr algn="l">
              <a:defRPr sz="4000" b="1" cap="all"/>
            </a:lvl1pPr>
          </a:lstStyle>
          <a:p>
            <a:r>
              <a:rPr lang="fr-FR" smtClean="0"/>
              <a:t>Modifiez le style du titre</a:t>
            </a:r>
            <a:endParaRPr lang="fr-BE"/>
          </a:p>
        </p:txBody>
      </p:sp>
      <p:sp>
        <p:nvSpPr>
          <p:cNvPr id="3" name="Espace réservé du texte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73CC1975-9D12-4FA7-AC07-AB5BE3DF2D9D}" type="datetimeFigureOut">
              <a:rPr lang="fr-BE" smtClean="0"/>
              <a:t>27/01/2020</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5173EBC5-6D69-4527-953F-5F5860751B58}" type="slidenum">
              <a:rPr lang="fr-BE" smtClean="0"/>
              <a:t>‹N°›</a:t>
            </a:fld>
            <a:endParaRPr lang="fr-BE"/>
          </a:p>
        </p:txBody>
      </p:sp>
    </p:spTree>
    <p:extLst>
      <p:ext uri="{BB962C8B-B14F-4D97-AF65-F5344CB8AC3E}">
        <p14:creationId xmlns:p14="http://schemas.microsoft.com/office/powerpoint/2010/main" val="3742113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u contenu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4"/>
          <p:cNvSpPr>
            <a:spLocks noGrp="1"/>
          </p:cNvSpPr>
          <p:nvPr>
            <p:ph type="dt" sz="half" idx="10"/>
          </p:nvPr>
        </p:nvSpPr>
        <p:spPr/>
        <p:txBody>
          <a:bodyPr/>
          <a:lstStyle/>
          <a:p>
            <a:fld id="{73CC1975-9D12-4FA7-AC07-AB5BE3DF2D9D}" type="datetimeFigureOut">
              <a:rPr lang="fr-BE" smtClean="0"/>
              <a:t>27/01/2020</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5173EBC5-6D69-4527-953F-5F5860751B58}" type="slidenum">
              <a:rPr lang="fr-BE" smtClean="0"/>
              <a:t>‹N°›</a:t>
            </a:fld>
            <a:endParaRPr lang="fr-BE"/>
          </a:p>
        </p:txBody>
      </p:sp>
    </p:spTree>
    <p:extLst>
      <p:ext uri="{BB962C8B-B14F-4D97-AF65-F5344CB8AC3E}">
        <p14:creationId xmlns:p14="http://schemas.microsoft.com/office/powerpoint/2010/main" val="2986057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BE"/>
          </a:p>
        </p:txBody>
      </p:sp>
      <p:sp>
        <p:nvSpPr>
          <p:cNvPr id="3" name="Espace réservé du texte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6"/>
          <p:cNvSpPr>
            <a:spLocks noGrp="1"/>
          </p:cNvSpPr>
          <p:nvPr>
            <p:ph type="dt" sz="half" idx="10"/>
          </p:nvPr>
        </p:nvSpPr>
        <p:spPr/>
        <p:txBody>
          <a:bodyPr/>
          <a:lstStyle/>
          <a:p>
            <a:fld id="{73CC1975-9D12-4FA7-AC07-AB5BE3DF2D9D}" type="datetimeFigureOut">
              <a:rPr lang="fr-BE" smtClean="0"/>
              <a:t>27/01/2020</a:t>
            </a:fld>
            <a:endParaRPr lang="fr-BE"/>
          </a:p>
        </p:txBody>
      </p:sp>
      <p:sp>
        <p:nvSpPr>
          <p:cNvPr id="8" name="Espace réservé du pied de page 7"/>
          <p:cNvSpPr>
            <a:spLocks noGrp="1"/>
          </p:cNvSpPr>
          <p:nvPr>
            <p:ph type="ftr" sz="quarter" idx="11"/>
          </p:nvPr>
        </p:nvSpPr>
        <p:spPr/>
        <p:txBody>
          <a:bodyPr/>
          <a:lstStyle/>
          <a:p>
            <a:endParaRPr lang="fr-BE"/>
          </a:p>
        </p:txBody>
      </p:sp>
      <p:sp>
        <p:nvSpPr>
          <p:cNvPr id="9" name="Espace réservé du numéro de diapositive 8"/>
          <p:cNvSpPr>
            <a:spLocks noGrp="1"/>
          </p:cNvSpPr>
          <p:nvPr>
            <p:ph type="sldNum" sz="quarter" idx="12"/>
          </p:nvPr>
        </p:nvSpPr>
        <p:spPr/>
        <p:txBody>
          <a:bodyPr/>
          <a:lstStyle/>
          <a:p>
            <a:fld id="{5173EBC5-6D69-4527-953F-5F5860751B58}" type="slidenum">
              <a:rPr lang="fr-BE" smtClean="0"/>
              <a:t>‹N°›</a:t>
            </a:fld>
            <a:endParaRPr lang="fr-BE"/>
          </a:p>
        </p:txBody>
      </p:sp>
    </p:spTree>
    <p:extLst>
      <p:ext uri="{BB962C8B-B14F-4D97-AF65-F5344CB8AC3E}">
        <p14:creationId xmlns:p14="http://schemas.microsoft.com/office/powerpoint/2010/main" val="14519242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e la date 2"/>
          <p:cNvSpPr>
            <a:spLocks noGrp="1"/>
          </p:cNvSpPr>
          <p:nvPr>
            <p:ph type="dt" sz="half" idx="10"/>
          </p:nvPr>
        </p:nvSpPr>
        <p:spPr/>
        <p:txBody>
          <a:bodyPr/>
          <a:lstStyle/>
          <a:p>
            <a:fld id="{73CC1975-9D12-4FA7-AC07-AB5BE3DF2D9D}" type="datetimeFigureOut">
              <a:rPr lang="fr-BE" smtClean="0"/>
              <a:t>27/01/2020</a:t>
            </a:fld>
            <a:endParaRPr lang="fr-BE"/>
          </a:p>
        </p:txBody>
      </p:sp>
      <p:sp>
        <p:nvSpPr>
          <p:cNvPr id="4" name="Espace réservé du pied de page 3"/>
          <p:cNvSpPr>
            <a:spLocks noGrp="1"/>
          </p:cNvSpPr>
          <p:nvPr>
            <p:ph type="ftr" sz="quarter" idx="11"/>
          </p:nvPr>
        </p:nvSpPr>
        <p:spPr/>
        <p:txBody>
          <a:bodyPr/>
          <a:lstStyle/>
          <a:p>
            <a:endParaRPr lang="fr-BE"/>
          </a:p>
        </p:txBody>
      </p:sp>
      <p:sp>
        <p:nvSpPr>
          <p:cNvPr id="5" name="Espace réservé du numéro de diapositive 4"/>
          <p:cNvSpPr>
            <a:spLocks noGrp="1"/>
          </p:cNvSpPr>
          <p:nvPr>
            <p:ph type="sldNum" sz="quarter" idx="12"/>
          </p:nvPr>
        </p:nvSpPr>
        <p:spPr/>
        <p:txBody>
          <a:bodyPr/>
          <a:lstStyle/>
          <a:p>
            <a:fld id="{5173EBC5-6D69-4527-953F-5F5860751B58}" type="slidenum">
              <a:rPr lang="fr-BE" smtClean="0"/>
              <a:t>‹N°›</a:t>
            </a:fld>
            <a:endParaRPr lang="fr-BE"/>
          </a:p>
        </p:txBody>
      </p:sp>
    </p:spTree>
    <p:extLst>
      <p:ext uri="{BB962C8B-B14F-4D97-AF65-F5344CB8AC3E}">
        <p14:creationId xmlns:p14="http://schemas.microsoft.com/office/powerpoint/2010/main" val="42067656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73CC1975-9D12-4FA7-AC07-AB5BE3DF2D9D}" type="datetimeFigureOut">
              <a:rPr lang="fr-BE" smtClean="0"/>
              <a:t>27/01/2020</a:t>
            </a:fld>
            <a:endParaRPr lang="fr-BE"/>
          </a:p>
        </p:txBody>
      </p:sp>
      <p:sp>
        <p:nvSpPr>
          <p:cNvPr id="3" name="Espace réservé du pied de page 2"/>
          <p:cNvSpPr>
            <a:spLocks noGrp="1"/>
          </p:cNvSpPr>
          <p:nvPr>
            <p:ph type="ftr" sz="quarter" idx="11"/>
          </p:nvPr>
        </p:nvSpPr>
        <p:spPr/>
        <p:txBody>
          <a:bodyPr/>
          <a:lstStyle/>
          <a:p>
            <a:endParaRPr lang="fr-BE"/>
          </a:p>
        </p:txBody>
      </p:sp>
      <p:sp>
        <p:nvSpPr>
          <p:cNvPr id="4" name="Espace réservé du numéro de diapositive 3"/>
          <p:cNvSpPr>
            <a:spLocks noGrp="1"/>
          </p:cNvSpPr>
          <p:nvPr>
            <p:ph type="sldNum" sz="quarter" idx="12"/>
          </p:nvPr>
        </p:nvSpPr>
        <p:spPr/>
        <p:txBody>
          <a:bodyPr/>
          <a:lstStyle/>
          <a:p>
            <a:fld id="{5173EBC5-6D69-4527-953F-5F5860751B58}" type="slidenum">
              <a:rPr lang="fr-BE" smtClean="0"/>
              <a:t>‹N°›</a:t>
            </a:fld>
            <a:endParaRPr lang="fr-BE"/>
          </a:p>
        </p:txBody>
      </p:sp>
    </p:spTree>
    <p:extLst>
      <p:ext uri="{BB962C8B-B14F-4D97-AF65-F5344CB8AC3E}">
        <p14:creationId xmlns:p14="http://schemas.microsoft.com/office/powerpoint/2010/main" val="688986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04788"/>
            <a:ext cx="3008313" cy="871537"/>
          </a:xfrm>
        </p:spPr>
        <p:txBody>
          <a:bodyPr anchor="b"/>
          <a:lstStyle>
            <a:lvl1pPr algn="l">
              <a:defRPr sz="2000" b="1"/>
            </a:lvl1pPr>
          </a:lstStyle>
          <a:p>
            <a:r>
              <a:rPr lang="fr-FR" smtClean="0"/>
              <a:t>Modifiez le style du titre</a:t>
            </a:r>
            <a:endParaRPr lang="fr-BE"/>
          </a:p>
        </p:txBody>
      </p:sp>
      <p:sp>
        <p:nvSpPr>
          <p:cNvPr id="3" name="Espace réservé du contenu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73CC1975-9D12-4FA7-AC07-AB5BE3DF2D9D}" type="datetimeFigureOut">
              <a:rPr lang="fr-BE" smtClean="0"/>
              <a:t>27/01/2020</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5173EBC5-6D69-4527-953F-5F5860751B58}" type="slidenum">
              <a:rPr lang="fr-BE" smtClean="0"/>
              <a:t>‹N°›</a:t>
            </a:fld>
            <a:endParaRPr lang="fr-BE"/>
          </a:p>
        </p:txBody>
      </p:sp>
    </p:spTree>
    <p:extLst>
      <p:ext uri="{BB962C8B-B14F-4D97-AF65-F5344CB8AC3E}">
        <p14:creationId xmlns:p14="http://schemas.microsoft.com/office/powerpoint/2010/main" val="9199140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84F3A3E0-E35A-4096-AF62-0BFA97A392F3}" type="datetimeFigureOut">
              <a:rPr lang="fr-BE" smtClean="0"/>
              <a:t>27/01/2020</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a:xfrm>
            <a:off x="6533075" y="4746211"/>
            <a:ext cx="2133600" cy="273844"/>
          </a:xfrm>
          <a:prstGeom prst="rect">
            <a:avLst/>
          </a:prstGeom>
        </p:spPr>
        <p:txBody>
          <a:bodyPr/>
          <a:lstStyle/>
          <a:p>
            <a:fld id="{CD7C9060-FF7F-4EB8-A760-07A69DC4BD59}" type="slidenum">
              <a:rPr lang="fr-BE" smtClean="0"/>
              <a:t>‹N°›</a:t>
            </a:fld>
            <a:endParaRPr lang="fr-BE"/>
          </a:p>
        </p:txBody>
      </p:sp>
    </p:spTree>
    <p:extLst>
      <p:ext uri="{BB962C8B-B14F-4D97-AF65-F5344CB8AC3E}">
        <p14:creationId xmlns:p14="http://schemas.microsoft.com/office/powerpoint/2010/main" val="257973631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3600450"/>
            <a:ext cx="5486400" cy="425450"/>
          </a:xfrm>
        </p:spPr>
        <p:txBody>
          <a:bodyPr anchor="b"/>
          <a:lstStyle>
            <a:lvl1pPr algn="l">
              <a:defRPr sz="2000" b="1"/>
            </a:lvl1pPr>
          </a:lstStyle>
          <a:p>
            <a:r>
              <a:rPr lang="fr-FR" smtClean="0"/>
              <a:t>Modifiez le style du titre</a:t>
            </a:r>
            <a:endParaRPr lang="fr-BE"/>
          </a:p>
        </p:txBody>
      </p:sp>
      <p:sp>
        <p:nvSpPr>
          <p:cNvPr id="3" name="Espace réservé pour une image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73CC1975-9D12-4FA7-AC07-AB5BE3DF2D9D}" type="datetimeFigureOut">
              <a:rPr lang="fr-BE" smtClean="0"/>
              <a:t>27/01/2020</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5173EBC5-6D69-4527-953F-5F5860751B58}" type="slidenum">
              <a:rPr lang="fr-BE" smtClean="0"/>
              <a:t>‹N°›</a:t>
            </a:fld>
            <a:endParaRPr lang="fr-BE"/>
          </a:p>
        </p:txBody>
      </p:sp>
    </p:spTree>
    <p:extLst>
      <p:ext uri="{BB962C8B-B14F-4D97-AF65-F5344CB8AC3E}">
        <p14:creationId xmlns:p14="http://schemas.microsoft.com/office/powerpoint/2010/main" val="20639554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73CC1975-9D12-4FA7-AC07-AB5BE3DF2D9D}" type="datetimeFigureOut">
              <a:rPr lang="fr-BE" smtClean="0"/>
              <a:t>27/01/2020</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5173EBC5-6D69-4527-953F-5F5860751B58}" type="slidenum">
              <a:rPr lang="fr-BE" smtClean="0"/>
              <a:t>‹N°›</a:t>
            </a:fld>
            <a:endParaRPr lang="fr-BE"/>
          </a:p>
        </p:txBody>
      </p:sp>
    </p:spTree>
    <p:extLst>
      <p:ext uri="{BB962C8B-B14F-4D97-AF65-F5344CB8AC3E}">
        <p14:creationId xmlns:p14="http://schemas.microsoft.com/office/powerpoint/2010/main" val="39729700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06375"/>
            <a:ext cx="2057400" cy="4387850"/>
          </a:xfrm>
        </p:spPr>
        <p:txBody>
          <a:bodyPr vert="eaVert"/>
          <a:lstStyle/>
          <a:p>
            <a:r>
              <a:rPr lang="fr-FR" smtClean="0"/>
              <a:t>Modifiez le style du titre</a:t>
            </a:r>
            <a:endParaRPr lang="fr-BE"/>
          </a:p>
        </p:txBody>
      </p:sp>
      <p:sp>
        <p:nvSpPr>
          <p:cNvPr id="3" name="Espace réservé du texte vertical 2"/>
          <p:cNvSpPr>
            <a:spLocks noGrp="1"/>
          </p:cNvSpPr>
          <p:nvPr>
            <p:ph type="body" orient="vert" idx="1"/>
          </p:nvPr>
        </p:nvSpPr>
        <p:spPr>
          <a:xfrm>
            <a:off x="457200" y="206375"/>
            <a:ext cx="6019800" cy="4387850"/>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73CC1975-9D12-4FA7-AC07-AB5BE3DF2D9D}" type="datetimeFigureOut">
              <a:rPr lang="fr-BE" smtClean="0"/>
              <a:t>27/01/2020</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5173EBC5-6D69-4527-953F-5F5860751B58}" type="slidenum">
              <a:rPr lang="fr-BE" smtClean="0"/>
              <a:t>‹N°›</a:t>
            </a:fld>
            <a:endParaRPr lang="fr-BE"/>
          </a:p>
        </p:txBody>
      </p:sp>
    </p:spTree>
    <p:extLst>
      <p:ext uri="{BB962C8B-B14F-4D97-AF65-F5344CB8AC3E}">
        <p14:creationId xmlns:p14="http://schemas.microsoft.com/office/powerpoint/2010/main" val="2080073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fr-FR" smtClean="0"/>
              <a:t>Modifiez le style du titre</a:t>
            </a:r>
            <a:endParaRPr lang="fr-BE"/>
          </a:p>
        </p:txBody>
      </p:sp>
      <p:sp>
        <p:nvSpPr>
          <p:cNvPr id="3" name="Espace réservé du texte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84F3A3E0-E35A-4096-AF62-0BFA97A392F3}" type="datetimeFigureOut">
              <a:rPr lang="fr-BE" smtClean="0"/>
              <a:t>27/01/2020</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a:xfrm>
            <a:off x="6533075" y="4746211"/>
            <a:ext cx="2133600" cy="273844"/>
          </a:xfrm>
          <a:prstGeom prst="rect">
            <a:avLst/>
          </a:prstGeom>
        </p:spPr>
        <p:txBody>
          <a:bodyPr/>
          <a:lstStyle/>
          <a:p>
            <a:fld id="{CD7C9060-FF7F-4EB8-A760-07A69DC4BD59}" type="slidenum">
              <a:rPr lang="fr-BE" smtClean="0"/>
              <a:t>‹N°›</a:t>
            </a:fld>
            <a:endParaRPr lang="fr-BE"/>
          </a:p>
        </p:txBody>
      </p:sp>
    </p:spTree>
    <p:extLst>
      <p:ext uri="{BB962C8B-B14F-4D97-AF65-F5344CB8AC3E}">
        <p14:creationId xmlns:p14="http://schemas.microsoft.com/office/powerpoint/2010/main" val="3381224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05979"/>
            <a:ext cx="8229600" cy="857250"/>
          </a:xfrm>
          <a:prstGeom prst="rect">
            <a:avLst/>
          </a:prstGeom>
        </p:spPr>
        <p:txBody>
          <a:bodyPr/>
          <a:lstStyle/>
          <a:p>
            <a:r>
              <a:rPr lang="fr-FR" smtClean="0"/>
              <a:t>Modifiez le style du titre</a:t>
            </a:r>
            <a:endParaRPr lang="fr-BE"/>
          </a:p>
        </p:txBody>
      </p:sp>
      <p:sp>
        <p:nvSpPr>
          <p:cNvPr id="3" name="Espace réservé du contenu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4"/>
          <p:cNvSpPr>
            <a:spLocks noGrp="1"/>
          </p:cNvSpPr>
          <p:nvPr>
            <p:ph type="dt" sz="half" idx="10"/>
          </p:nvPr>
        </p:nvSpPr>
        <p:spPr/>
        <p:txBody>
          <a:bodyPr/>
          <a:lstStyle/>
          <a:p>
            <a:fld id="{84F3A3E0-E35A-4096-AF62-0BFA97A392F3}" type="datetimeFigureOut">
              <a:rPr lang="fr-BE" smtClean="0"/>
              <a:t>27/01/2020</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a:xfrm>
            <a:off x="6533075" y="4746211"/>
            <a:ext cx="2133600" cy="273844"/>
          </a:xfrm>
          <a:prstGeom prst="rect">
            <a:avLst/>
          </a:prstGeom>
        </p:spPr>
        <p:txBody>
          <a:bodyPr/>
          <a:lstStyle/>
          <a:p>
            <a:fld id="{CD7C9060-FF7F-4EB8-A760-07A69DC4BD59}" type="slidenum">
              <a:rPr lang="fr-BE" smtClean="0"/>
              <a:t>‹N°›</a:t>
            </a:fld>
            <a:endParaRPr lang="fr-BE"/>
          </a:p>
        </p:txBody>
      </p:sp>
    </p:spTree>
    <p:extLst>
      <p:ext uri="{BB962C8B-B14F-4D97-AF65-F5344CB8AC3E}">
        <p14:creationId xmlns:p14="http://schemas.microsoft.com/office/powerpoint/2010/main" val="3743504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05979"/>
            <a:ext cx="8229600" cy="857250"/>
          </a:xfrm>
          <a:prstGeom prst="rect">
            <a:avLst/>
          </a:prstGeom>
        </p:spPr>
        <p:txBody>
          <a:bodyPr/>
          <a:lstStyle>
            <a:lvl1pPr>
              <a:defRPr/>
            </a:lvl1pPr>
          </a:lstStyle>
          <a:p>
            <a:r>
              <a:rPr lang="fr-FR" smtClean="0"/>
              <a:t>Modifiez le style du titre</a:t>
            </a:r>
            <a:endParaRPr lang="fr-BE"/>
          </a:p>
        </p:txBody>
      </p:sp>
      <p:sp>
        <p:nvSpPr>
          <p:cNvPr id="3" name="Espace réservé du texte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6"/>
          <p:cNvSpPr>
            <a:spLocks noGrp="1"/>
          </p:cNvSpPr>
          <p:nvPr>
            <p:ph type="dt" sz="half" idx="10"/>
          </p:nvPr>
        </p:nvSpPr>
        <p:spPr/>
        <p:txBody>
          <a:bodyPr/>
          <a:lstStyle/>
          <a:p>
            <a:fld id="{84F3A3E0-E35A-4096-AF62-0BFA97A392F3}" type="datetimeFigureOut">
              <a:rPr lang="fr-BE" smtClean="0"/>
              <a:t>27/01/2020</a:t>
            </a:fld>
            <a:endParaRPr lang="fr-BE"/>
          </a:p>
        </p:txBody>
      </p:sp>
      <p:sp>
        <p:nvSpPr>
          <p:cNvPr id="8" name="Espace réservé du pied de page 7"/>
          <p:cNvSpPr>
            <a:spLocks noGrp="1"/>
          </p:cNvSpPr>
          <p:nvPr>
            <p:ph type="ftr" sz="quarter" idx="11"/>
          </p:nvPr>
        </p:nvSpPr>
        <p:spPr/>
        <p:txBody>
          <a:bodyPr/>
          <a:lstStyle/>
          <a:p>
            <a:endParaRPr lang="fr-BE"/>
          </a:p>
        </p:txBody>
      </p:sp>
      <p:sp>
        <p:nvSpPr>
          <p:cNvPr id="9" name="Espace réservé du numéro de diapositive 8"/>
          <p:cNvSpPr>
            <a:spLocks noGrp="1"/>
          </p:cNvSpPr>
          <p:nvPr>
            <p:ph type="sldNum" sz="quarter" idx="12"/>
          </p:nvPr>
        </p:nvSpPr>
        <p:spPr>
          <a:xfrm>
            <a:off x="6533075" y="4746211"/>
            <a:ext cx="2133600" cy="273844"/>
          </a:xfrm>
          <a:prstGeom prst="rect">
            <a:avLst/>
          </a:prstGeom>
        </p:spPr>
        <p:txBody>
          <a:bodyPr/>
          <a:lstStyle/>
          <a:p>
            <a:fld id="{CD7C9060-FF7F-4EB8-A760-07A69DC4BD59}" type="slidenum">
              <a:rPr lang="fr-BE" smtClean="0"/>
              <a:t>‹N°›</a:t>
            </a:fld>
            <a:endParaRPr lang="fr-BE"/>
          </a:p>
        </p:txBody>
      </p:sp>
    </p:spTree>
    <p:extLst>
      <p:ext uri="{BB962C8B-B14F-4D97-AF65-F5344CB8AC3E}">
        <p14:creationId xmlns:p14="http://schemas.microsoft.com/office/powerpoint/2010/main" val="17129401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05979"/>
            <a:ext cx="8229600" cy="857250"/>
          </a:xfrm>
          <a:prstGeom prst="rect">
            <a:avLst/>
          </a:prstGeom>
        </p:spPr>
        <p:txBody>
          <a:bodyPr/>
          <a:lstStyle/>
          <a:p>
            <a:r>
              <a:rPr lang="fr-FR" smtClean="0"/>
              <a:t>Modifiez le style du titre</a:t>
            </a:r>
            <a:endParaRPr lang="fr-BE"/>
          </a:p>
        </p:txBody>
      </p:sp>
      <p:sp>
        <p:nvSpPr>
          <p:cNvPr id="3" name="Espace réservé de la date 2"/>
          <p:cNvSpPr>
            <a:spLocks noGrp="1"/>
          </p:cNvSpPr>
          <p:nvPr>
            <p:ph type="dt" sz="half" idx="10"/>
          </p:nvPr>
        </p:nvSpPr>
        <p:spPr/>
        <p:txBody>
          <a:bodyPr/>
          <a:lstStyle/>
          <a:p>
            <a:fld id="{84F3A3E0-E35A-4096-AF62-0BFA97A392F3}" type="datetimeFigureOut">
              <a:rPr lang="fr-BE" smtClean="0"/>
              <a:t>27/01/2020</a:t>
            </a:fld>
            <a:endParaRPr lang="fr-BE"/>
          </a:p>
        </p:txBody>
      </p:sp>
      <p:sp>
        <p:nvSpPr>
          <p:cNvPr id="4" name="Espace réservé du pied de page 3"/>
          <p:cNvSpPr>
            <a:spLocks noGrp="1"/>
          </p:cNvSpPr>
          <p:nvPr>
            <p:ph type="ftr" sz="quarter" idx="11"/>
          </p:nvPr>
        </p:nvSpPr>
        <p:spPr/>
        <p:txBody>
          <a:bodyPr/>
          <a:lstStyle/>
          <a:p>
            <a:endParaRPr lang="fr-BE"/>
          </a:p>
        </p:txBody>
      </p:sp>
      <p:sp>
        <p:nvSpPr>
          <p:cNvPr id="5" name="Espace réservé du numéro de diapositive 4"/>
          <p:cNvSpPr>
            <a:spLocks noGrp="1"/>
          </p:cNvSpPr>
          <p:nvPr>
            <p:ph type="sldNum" sz="quarter" idx="12"/>
          </p:nvPr>
        </p:nvSpPr>
        <p:spPr>
          <a:xfrm>
            <a:off x="6533075" y="4746211"/>
            <a:ext cx="2133600" cy="273844"/>
          </a:xfrm>
          <a:prstGeom prst="rect">
            <a:avLst/>
          </a:prstGeom>
        </p:spPr>
        <p:txBody>
          <a:bodyPr/>
          <a:lstStyle/>
          <a:p>
            <a:fld id="{CD7C9060-FF7F-4EB8-A760-07A69DC4BD59}" type="slidenum">
              <a:rPr lang="fr-BE" smtClean="0"/>
              <a:t>‹N°›</a:t>
            </a:fld>
            <a:endParaRPr lang="fr-BE"/>
          </a:p>
        </p:txBody>
      </p:sp>
    </p:spTree>
    <p:extLst>
      <p:ext uri="{BB962C8B-B14F-4D97-AF65-F5344CB8AC3E}">
        <p14:creationId xmlns:p14="http://schemas.microsoft.com/office/powerpoint/2010/main" val="847017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84F3A3E0-E35A-4096-AF62-0BFA97A392F3}" type="datetimeFigureOut">
              <a:rPr lang="fr-BE" smtClean="0"/>
              <a:t>27/01/2020</a:t>
            </a:fld>
            <a:endParaRPr lang="fr-BE"/>
          </a:p>
        </p:txBody>
      </p:sp>
      <p:sp>
        <p:nvSpPr>
          <p:cNvPr id="3" name="Espace réservé du pied de page 2"/>
          <p:cNvSpPr>
            <a:spLocks noGrp="1"/>
          </p:cNvSpPr>
          <p:nvPr>
            <p:ph type="ftr" sz="quarter" idx="11"/>
          </p:nvPr>
        </p:nvSpPr>
        <p:spPr/>
        <p:txBody>
          <a:bodyPr/>
          <a:lstStyle/>
          <a:p>
            <a:endParaRPr lang="fr-BE"/>
          </a:p>
        </p:txBody>
      </p:sp>
      <p:sp>
        <p:nvSpPr>
          <p:cNvPr id="4" name="Espace réservé du numéro de diapositive 3"/>
          <p:cNvSpPr>
            <a:spLocks noGrp="1"/>
          </p:cNvSpPr>
          <p:nvPr>
            <p:ph type="sldNum" sz="quarter" idx="12"/>
          </p:nvPr>
        </p:nvSpPr>
        <p:spPr>
          <a:xfrm>
            <a:off x="6533075" y="4746211"/>
            <a:ext cx="2133600" cy="273844"/>
          </a:xfrm>
          <a:prstGeom prst="rect">
            <a:avLst/>
          </a:prstGeom>
        </p:spPr>
        <p:txBody>
          <a:bodyPr/>
          <a:lstStyle/>
          <a:p>
            <a:fld id="{CD7C9060-FF7F-4EB8-A760-07A69DC4BD59}" type="slidenum">
              <a:rPr lang="fr-BE" smtClean="0"/>
              <a:t>‹N°›</a:t>
            </a:fld>
            <a:endParaRPr lang="fr-BE"/>
          </a:p>
        </p:txBody>
      </p:sp>
    </p:spTree>
    <p:extLst>
      <p:ext uri="{BB962C8B-B14F-4D97-AF65-F5344CB8AC3E}">
        <p14:creationId xmlns:p14="http://schemas.microsoft.com/office/powerpoint/2010/main" val="1878046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1" y="204787"/>
            <a:ext cx="3008313" cy="871538"/>
          </a:xfrm>
          <a:prstGeom prst="rect">
            <a:avLst/>
          </a:prstGeom>
        </p:spPr>
        <p:txBody>
          <a:bodyPr anchor="b"/>
          <a:lstStyle>
            <a:lvl1pPr algn="l">
              <a:defRPr sz="2000" b="1"/>
            </a:lvl1pPr>
          </a:lstStyle>
          <a:p>
            <a:r>
              <a:rPr lang="fr-FR" smtClean="0"/>
              <a:t>Modifiez le style du titre</a:t>
            </a:r>
            <a:endParaRPr lang="fr-BE"/>
          </a:p>
        </p:txBody>
      </p:sp>
      <p:sp>
        <p:nvSpPr>
          <p:cNvPr id="3" name="Espace réservé du contenu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84F3A3E0-E35A-4096-AF62-0BFA97A392F3}" type="datetimeFigureOut">
              <a:rPr lang="fr-BE" smtClean="0"/>
              <a:t>27/01/2020</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a:xfrm>
            <a:off x="6533075" y="4746211"/>
            <a:ext cx="2133600" cy="273844"/>
          </a:xfrm>
          <a:prstGeom prst="rect">
            <a:avLst/>
          </a:prstGeom>
        </p:spPr>
        <p:txBody>
          <a:bodyPr/>
          <a:lstStyle/>
          <a:p>
            <a:fld id="{CD7C9060-FF7F-4EB8-A760-07A69DC4BD59}" type="slidenum">
              <a:rPr lang="fr-BE" smtClean="0"/>
              <a:t>‹N°›</a:t>
            </a:fld>
            <a:endParaRPr lang="fr-BE"/>
          </a:p>
        </p:txBody>
      </p:sp>
    </p:spTree>
    <p:extLst>
      <p:ext uri="{BB962C8B-B14F-4D97-AF65-F5344CB8AC3E}">
        <p14:creationId xmlns:p14="http://schemas.microsoft.com/office/powerpoint/2010/main" val="708580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3600450"/>
            <a:ext cx="5486400" cy="425054"/>
          </a:xfrm>
          <a:prstGeom prst="rect">
            <a:avLst/>
          </a:prstGeom>
        </p:spPr>
        <p:txBody>
          <a:bodyPr anchor="b"/>
          <a:lstStyle>
            <a:lvl1pPr algn="l">
              <a:defRPr sz="2000" b="1"/>
            </a:lvl1pPr>
          </a:lstStyle>
          <a:p>
            <a:r>
              <a:rPr lang="fr-FR" smtClean="0"/>
              <a:t>Modifiez le style du titre</a:t>
            </a:r>
            <a:endParaRPr lang="fr-BE"/>
          </a:p>
        </p:txBody>
      </p:sp>
      <p:sp>
        <p:nvSpPr>
          <p:cNvPr id="3" name="Espace réservé pour une image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84F3A3E0-E35A-4096-AF62-0BFA97A392F3}" type="datetimeFigureOut">
              <a:rPr lang="fr-BE" smtClean="0"/>
              <a:t>27/01/2020</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a:xfrm>
            <a:off x="6533075" y="4746211"/>
            <a:ext cx="2133600" cy="273844"/>
          </a:xfrm>
          <a:prstGeom prst="rect">
            <a:avLst/>
          </a:prstGeom>
        </p:spPr>
        <p:txBody>
          <a:bodyPr/>
          <a:lstStyle/>
          <a:p>
            <a:fld id="{CD7C9060-FF7F-4EB8-A760-07A69DC4BD59}" type="slidenum">
              <a:rPr lang="fr-BE" smtClean="0"/>
              <a:t>‹N°›</a:t>
            </a:fld>
            <a:endParaRPr lang="fr-BE"/>
          </a:p>
        </p:txBody>
      </p:sp>
    </p:spTree>
    <p:extLst>
      <p:ext uri="{BB962C8B-B14F-4D97-AF65-F5344CB8AC3E}">
        <p14:creationId xmlns:p14="http://schemas.microsoft.com/office/powerpoint/2010/main" val="32299743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84F3A3E0-E35A-4096-AF62-0BFA97A392F3}" type="datetimeFigureOut">
              <a:rPr lang="fr-BE" smtClean="0"/>
              <a:t>27/01/2020</a:t>
            </a:fld>
            <a:endParaRPr lang="fr-BE"/>
          </a:p>
        </p:txBody>
      </p:sp>
      <p:sp>
        <p:nvSpPr>
          <p:cNvPr id="5" name="Espace réservé du pied de page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pic>
        <p:nvPicPr>
          <p:cNvPr id="7" name="Image 6">
            <a:extLst>
              <a:ext uri="{FF2B5EF4-FFF2-40B4-BE49-F238E27FC236}">
                <a16:creationId xmlns="" xmlns:a16="http://schemas.microsoft.com/office/drawing/2014/main" id="{49DDC1BF-D984-4E10-AAB3-EDB598F8785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134316" y="238995"/>
            <a:ext cx="778672" cy="562994"/>
          </a:xfrm>
          <a:prstGeom prst="rect">
            <a:avLst/>
          </a:prstGeom>
        </p:spPr>
      </p:pic>
      <p:pic>
        <p:nvPicPr>
          <p:cNvPr id="8" name="Image 7">
            <a:extLst>
              <a:ext uri="{FF2B5EF4-FFF2-40B4-BE49-F238E27FC236}">
                <a16:creationId xmlns="" xmlns:a16="http://schemas.microsoft.com/office/drawing/2014/main" id="{73B99D23-C997-400E-934F-77B6BAF1BB3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671027" y="245785"/>
            <a:ext cx="774388" cy="540000"/>
          </a:xfrm>
          <a:prstGeom prst="rect">
            <a:avLst/>
          </a:prstGeom>
        </p:spPr>
      </p:pic>
      <p:cxnSp>
        <p:nvCxnSpPr>
          <p:cNvPr id="9" name="Connecteur droit 8">
            <a:extLst>
              <a:ext uri="{FF2B5EF4-FFF2-40B4-BE49-F238E27FC236}">
                <a16:creationId xmlns="" xmlns:a16="http://schemas.microsoft.com/office/drawing/2014/main" id="{E833E3EF-D154-4198-9891-2F1D1CDB3CC0}"/>
              </a:ext>
            </a:extLst>
          </p:cNvPr>
          <p:cNvCxnSpPr>
            <a:cxnSpLocks/>
          </p:cNvCxnSpPr>
          <p:nvPr userDrawn="1"/>
        </p:nvCxnSpPr>
        <p:spPr>
          <a:xfrm>
            <a:off x="338958" y="746370"/>
            <a:ext cx="6192000" cy="0"/>
          </a:xfrm>
          <a:prstGeom prst="line">
            <a:avLst/>
          </a:prstGeom>
          <a:ln>
            <a:solidFill>
              <a:srgbClr val="5A924F"/>
            </a:solidFill>
          </a:ln>
          <a:effectLst/>
        </p:spPr>
        <p:style>
          <a:lnRef idx="2">
            <a:schemeClr val="accent1"/>
          </a:lnRef>
          <a:fillRef idx="0">
            <a:schemeClr val="accent1"/>
          </a:fillRef>
          <a:effectRef idx="1">
            <a:schemeClr val="accent1"/>
          </a:effectRef>
          <a:fontRef idx="minor">
            <a:schemeClr val="tx1"/>
          </a:fontRef>
        </p:style>
      </p:cxnSp>
      <p:pic>
        <p:nvPicPr>
          <p:cNvPr id="10" name="Picture 2">
            <a:extLst>
              <a:ext uri="{FF2B5EF4-FFF2-40B4-BE49-F238E27FC236}">
                <a16:creationId xmlns="" xmlns:a16="http://schemas.microsoft.com/office/drawing/2014/main" id="{6A783C31-4B23-4A67-8C76-7F0C316D0E96}"/>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l="9543" r="56662"/>
          <a:stretch/>
        </p:blipFill>
        <p:spPr>
          <a:xfrm>
            <a:off x="7552299" y="181236"/>
            <a:ext cx="476085" cy="678511"/>
          </a:xfrm>
          <a:prstGeom prst="rect">
            <a:avLst/>
          </a:prstGeom>
        </p:spPr>
      </p:pic>
      <p:sp>
        <p:nvSpPr>
          <p:cNvPr id="11" name="Espace réservé du numéro de diapositive 1"/>
          <p:cNvSpPr txBox="1">
            <a:spLocks/>
          </p:cNvSpPr>
          <p:nvPr userDrawn="1"/>
        </p:nvSpPr>
        <p:spPr>
          <a:xfrm>
            <a:off x="7010400" y="4778375"/>
            <a:ext cx="2133600" cy="365125"/>
          </a:xfrm>
          <a:prstGeom prst="rect">
            <a:avLst/>
          </a:prstGeom>
        </p:spPr>
        <p:txBody>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A8E44EA3-0961-4E45-986B-2E49C011E352}" type="slidenum">
              <a:rPr lang="fr-BE" sz="1200" smtClean="0">
                <a:solidFill>
                  <a:schemeClr val="bg1">
                    <a:lumMod val="75000"/>
                  </a:schemeClr>
                </a:solidFill>
              </a:rPr>
              <a:pPr algn="r"/>
              <a:t>‹N°›</a:t>
            </a:fld>
            <a:endParaRPr lang="fr-BE" sz="1600" dirty="0">
              <a:solidFill>
                <a:schemeClr val="bg1">
                  <a:lumMod val="75000"/>
                </a:schemeClr>
              </a:solidFill>
            </a:endParaRPr>
          </a:p>
        </p:txBody>
      </p:sp>
    </p:spTree>
    <p:extLst>
      <p:ext uri="{BB962C8B-B14F-4D97-AF65-F5344CB8AC3E}">
        <p14:creationId xmlns:p14="http://schemas.microsoft.com/office/powerpoint/2010/main" val="4942547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fr-FR" smtClean="0"/>
              <a:t>Modifiez le style du titre</a:t>
            </a:r>
            <a:endParaRPr lang="fr-BE"/>
          </a:p>
        </p:txBody>
      </p:sp>
      <p:sp>
        <p:nvSpPr>
          <p:cNvPr id="3" name="Espace réservé du texte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73CC1975-9D12-4FA7-AC07-AB5BE3DF2D9D}" type="datetimeFigureOut">
              <a:rPr lang="fr-BE" smtClean="0"/>
              <a:t>27/01/2020</a:t>
            </a:fld>
            <a:endParaRPr lang="fr-BE"/>
          </a:p>
        </p:txBody>
      </p:sp>
      <p:sp>
        <p:nvSpPr>
          <p:cNvPr id="5" name="Espace réservé du pied de page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Espace réservé du numéro de diapositive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5173EBC5-6D69-4527-953F-5F5860751B58}" type="slidenum">
              <a:rPr lang="fr-BE" smtClean="0"/>
              <a:t>‹N°›</a:t>
            </a:fld>
            <a:endParaRPr lang="fr-BE"/>
          </a:p>
        </p:txBody>
      </p:sp>
    </p:spTree>
    <p:extLst>
      <p:ext uri="{BB962C8B-B14F-4D97-AF65-F5344CB8AC3E}">
        <p14:creationId xmlns:p14="http://schemas.microsoft.com/office/powerpoint/2010/main" val="36256425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hyperlink" Target="mailto:Maxime.seleck@uliege.be" TargetMode="External"/><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jpeg"/><Relationship Id="rId11" Type="http://schemas.openxmlformats.org/officeDocument/2006/relationships/image" Target="../media/image12.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eg"/></Relationships>
</file>

<file path=ppt/slides/_rels/slide12.xml.rels><?xml version="1.0" encoding="UTF-8" standalone="yes"?>
<Relationships xmlns="http://schemas.openxmlformats.org/package/2006/relationships"><Relationship Id="rId3" Type="http://schemas.openxmlformats.org/officeDocument/2006/relationships/image" Target="../media/image52.jpeg"/><Relationship Id="rId7" Type="http://schemas.microsoft.com/office/2007/relationships/hdphoto" Target="../media/hdphoto5.wdp"/><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1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1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1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png"/><Relationship Id="rId7" Type="http://schemas.openxmlformats.org/officeDocument/2006/relationships/image" Target="../media/image71.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png"/><Relationship Id="rId9" Type="http://schemas.openxmlformats.org/officeDocument/2006/relationships/image" Target="../media/image73.jpeg"/></Relationships>
</file>

<file path=ppt/slides/_rels/slide19.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75.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www.gembloux.ulg.ac.be/qa2020/" TargetMode="External"/><Relationship Id="rId5" Type="http://schemas.openxmlformats.org/officeDocument/2006/relationships/hyperlink" Target="http://www.lifeinquarries.eu/" TargetMode="External"/><Relationship Id="rId4" Type="http://schemas.microsoft.com/office/2007/relationships/hdphoto" Target="../media/hdphoto6.wdp"/></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5.jpe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7.png"/><Relationship Id="rId7" Type="http://schemas.microsoft.com/office/2007/relationships/hdphoto" Target="../media/hdphoto3.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 Id="rId9" Type="http://schemas.openxmlformats.org/officeDocument/2006/relationships/image" Target="../media/image32.jpeg"/></Relationships>
</file>

<file path=ppt/slides/_rels/slide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g"/></Relationships>
</file>

<file path=ppt/slides/_rels/slide8.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7.png"/><Relationship Id="rId7"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10" Type="http://schemas.openxmlformats.org/officeDocument/2006/relationships/image" Target="../media/image41.png"/><Relationship Id="rId4" Type="http://schemas.openxmlformats.org/officeDocument/2006/relationships/image" Target="../media/image38.jpeg"/><Relationship Id="rId9" Type="http://schemas.openxmlformats.org/officeDocument/2006/relationships/image" Target="../media/image36.jpe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26271" y="1095499"/>
            <a:ext cx="11232619" cy="32188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Imag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2264" y="170010"/>
            <a:ext cx="906727" cy="655580"/>
          </a:xfrm>
          <a:prstGeom prst="rect">
            <a:avLst/>
          </a:prstGeom>
        </p:spPr>
      </p:pic>
      <p:pic>
        <p:nvPicPr>
          <p:cNvPr id="13" name="Imag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92428" y="206055"/>
            <a:ext cx="801133" cy="558650"/>
          </a:xfrm>
          <a:prstGeom prst="rect">
            <a:avLst/>
          </a:prstGeom>
        </p:spPr>
      </p:pic>
      <p:cxnSp>
        <p:nvCxnSpPr>
          <p:cNvPr id="14" name="Connecteur droit 13"/>
          <p:cNvCxnSpPr/>
          <p:nvPr/>
        </p:nvCxnSpPr>
        <p:spPr>
          <a:xfrm>
            <a:off x="107504" y="980728"/>
            <a:ext cx="8856984" cy="0"/>
          </a:xfrm>
          <a:prstGeom prst="line">
            <a:avLst/>
          </a:prstGeom>
          <a:ln>
            <a:solidFill>
              <a:srgbClr val="5A924F"/>
            </a:solidFill>
          </a:ln>
          <a:effectLst/>
        </p:spPr>
        <p:style>
          <a:lnRef idx="2">
            <a:schemeClr val="accent1"/>
          </a:lnRef>
          <a:fillRef idx="0">
            <a:schemeClr val="accent1"/>
          </a:fillRef>
          <a:effectRef idx="1">
            <a:schemeClr val="accent1"/>
          </a:effectRef>
          <a:fontRef idx="minor">
            <a:schemeClr val="tx1"/>
          </a:fontRef>
        </p:style>
      </p:cxnSp>
      <p:sp>
        <p:nvSpPr>
          <p:cNvPr id="5" name="Rectangle 4"/>
          <p:cNvSpPr/>
          <p:nvPr/>
        </p:nvSpPr>
        <p:spPr>
          <a:xfrm>
            <a:off x="6131638" y="1101973"/>
            <a:ext cx="3192890" cy="5379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5" name="Picture 4" descr="D:\backup\1 - LIFE In Quarries\Dropbox\LIFE in Quarries Team Folder\LIFE in Quarries\Communication\Logo\PNPE_new.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131638" y="47800"/>
            <a:ext cx="600602" cy="900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backup\1 - LIFE In Quarries\Dropbox\LIFE in Quarries Team Folder\LIFE in Quarries\Admin\Communication\Logo\Natagora_new.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91880" y="129540"/>
            <a:ext cx="824874" cy="720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1619672" y="272117"/>
            <a:ext cx="1914105" cy="42652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D:\backup\1 - LIFE In Quarries\Dropbox\LIFE in Quarries Team Folder\LIFE in Quarries\Admin\Communication\Logo\SPW_RWN.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42591" y="105591"/>
            <a:ext cx="1494897" cy="720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5">
            <a:extLst>
              <a:ext uri="{FF2B5EF4-FFF2-40B4-BE49-F238E27FC236}">
                <a16:creationId xmlns:a16="http://schemas.microsoft.com/office/drawing/2014/main" xmlns="" id="{833FC229-469A-41DC-9B0A-56A3F60CAC1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6079" y="236223"/>
            <a:ext cx="1296902" cy="503041"/>
          </a:xfrm>
          <a:prstGeom prst="rect">
            <a:avLst/>
          </a:prstGeom>
        </p:spPr>
      </p:pic>
      <p:sp>
        <p:nvSpPr>
          <p:cNvPr id="20" name="Titre 1"/>
          <p:cNvSpPr txBox="1">
            <a:spLocks/>
          </p:cNvSpPr>
          <p:nvPr/>
        </p:nvSpPr>
        <p:spPr>
          <a:xfrm>
            <a:off x="2411761" y="4371975"/>
            <a:ext cx="6745724" cy="771525"/>
          </a:xfrm>
          <a:prstGeom prst="rect">
            <a:avLst/>
          </a:prstGeom>
          <a:noFill/>
          <a:ln>
            <a:noFill/>
          </a:ln>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5829300" algn="l"/>
              </a:tabLst>
            </a:pPr>
            <a:r>
              <a:rPr lang="en-US" sz="1800" b="1" cap="small" dirty="0"/>
              <a:t>Biodiversity management in quarries – 'Life in Quarries':</a:t>
            </a:r>
          </a:p>
          <a:p>
            <a:pPr>
              <a:tabLst>
                <a:tab pos="5829300" algn="l"/>
              </a:tabLst>
            </a:pPr>
            <a:r>
              <a:rPr lang="en-US" sz="1600" b="1" i="1" cap="small" dirty="0">
                <a:solidFill>
                  <a:schemeClr val="bg1">
                    <a:lumMod val="65000"/>
                  </a:schemeClr>
                </a:solidFill>
              </a:rPr>
              <a:t>[Integration of biodiversity in mining industry: habitat </a:t>
            </a:r>
            <a:r>
              <a:rPr lang="en-US" sz="1600" b="1" i="1" cap="small" dirty="0" smtClean="0">
                <a:solidFill>
                  <a:schemeClr val="bg1">
                    <a:lumMod val="65000"/>
                  </a:schemeClr>
                </a:solidFill>
              </a:rPr>
              <a:t>analogues]</a:t>
            </a:r>
            <a:endParaRPr lang="en-US" sz="1600" b="1" i="1" cap="small" dirty="0">
              <a:solidFill>
                <a:schemeClr val="bg1">
                  <a:lumMod val="65000"/>
                </a:schemeClr>
              </a:solidFill>
            </a:endParaRPr>
          </a:p>
        </p:txBody>
      </p:sp>
      <p:sp>
        <p:nvSpPr>
          <p:cNvPr id="26" name="AutoShape 4" descr="Hom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sp>
        <p:nvSpPr>
          <p:cNvPr id="27" name="Rectangle 26"/>
          <p:cNvSpPr/>
          <p:nvPr/>
        </p:nvSpPr>
        <p:spPr>
          <a:xfrm>
            <a:off x="7351485" y="1101973"/>
            <a:ext cx="1757019" cy="461665"/>
          </a:xfrm>
          <a:prstGeom prst="rect">
            <a:avLst/>
          </a:prstGeom>
        </p:spPr>
        <p:txBody>
          <a:bodyPr wrap="none">
            <a:spAutoFit/>
          </a:bodyPr>
          <a:lstStyle/>
          <a:p>
            <a:pPr algn="r"/>
            <a:r>
              <a:rPr lang="en-GB" sz="1200" b="1" i="1" dirty="0"/>
              <a:t>Mainstream </a:t>
            </a:r>
            <a:r>
              <a:rPr lang="en-GB" sz="1200" b="1" i="1" dirty="0" smtClean="0"/>
              <a:t>Biodiversity</a:t>
            </a:r>
          </a:p>
          <a:p>
            <a:pPr algn="r"/>
            <a:r>
              <a:rPr lang="en-GB" sz="1200" b="1" i="1" dirty="0" smtClean="0"/>
              <a:t>the </a:t>
            </a:r>
            <a:r>
              <a:rPr lang="en-GB" sz="1200" b="1" i="1" dirty="0"/>
              <a:t>way to go!</a:t>
            </a:r>
            <a:endParaRPr lang="fr-BE" sz="1200" b="1" dirty="0"/>
          </a:p>
        </p:txBody>
      </p:sp>
      <p:sp>
        <p:nvSpPr>
          <p:cNvPr id="28" name="AutoShape 6" descr="Hom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pic>
        <p:nvPicPr>
          <p:cNvPr id="1031" name="Picture 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156176" y="1131591"/>
            <a:ext cx="1013500" cy="508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0062" t="21183" r="80375" b="70474"/>
          <a:stretch/>
        </p:blipFill>
        <p:spPr bwMode="auto">
          <a:xfrm>
            <a:off x="7005133" y="1348967"/>
            <a:ext cx="1021935" cy="267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5"/>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119065" y="4371950"/>
            <a:ext cx="1914105" cy="42652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4814907"/>
            <a:ext cx="2576724" cy="276999"/>
          </a:xfrm>
          <a:prstGeom prst="rect">
            <a:avLst/>
          </a:prstGeom>
        </p:spPr>
        <p:txBody>
          <a:bodyPr wrap="square">
            <a:spAutoFit/>
          </a:bodyPr>
          <a:lstStyle/>
          <a:p>
            <a:r>
              <a:rPr lang="en-US" sz="1200" b="1" cap="small" dirty="0" smtClean="0"/>
              <a:t>Séleck M. -  </a:t>
            </a:r>
            <a:r>
              <a:rPr lang="en-US" sz="1200" b="1" cap="small" dirty="0" smtClean="0">
                <a:hlinkClick r:id="rId13"/>
              </a:rPr>
              <a:t>Maxime.seleck@uliege.be</a:t>
            </a:r>
            <a:r>
              <a:rPr lang="en-US" sz="1200" b="1" cap="small" dirty="0" smtClean="0"/>
              <a:t> </a:t>
            </a:r>
            <a:endParaRPr lang="fr-BE" sz="1200" dirty="0"/>
          </a:p>
        </p:txBody>
      </p:sp>
    </p:spTree>
    <p:extLst>
      <p:ext uri="{BB962C8B-B14F-4D97-AF65-F5344CB8AC3E}">
        <p14:creationId xmlns:p14="http://schemas.microsoft.com/office/powerpoint/2010/main" val="6123146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14000"/>
                    </a14:imgEffect>
                  </a14:imgLayer>
                </a14:imgProps>
              </a:ext>
              <a:ext uri="{28A0092B-C50C-407E-A947-70E740481C1C}">
                <a14:useLocalDpi xmlns:a14="http://schemas.microsoft.com/office/drawing/2010/main" val="0"/>
              </a:ext>
            </a:extLst>
          </a:blip>
          <a:srcRect t="19745" b="13110"/>
          <a:stretch/>
        </p:blipFill>
        <p:spPr bwMode="auto">
          <a:xfrm>
            <a:off x="1009193" y="1131590"/>
            <a:ext cx="7128792" cy="3589953"/>
          </a:xfrm>
          <a:prstGeom prst="rect">
            <a:avLst/>
          </a:prstGeom>
          <a:noFill/>
          <a:extLst>
            <a:ext uri="{909E8E84-426E-40DD-AFC4-6F175D3DCCD1}">
              <a14:hiddenFill xmlns:a14="http://schemas.microsoft.com/office/drawing/2010/main">
                <a:solidFill>
                  <a:srgbClr val="FFFFFF"/>
                </a:solidFill>
              </a14:hiddenFill>
            </a:ext>
          </a:extLst>
        </p:spPr>
      </p:pic>
      <p:sp>
        <p:nvSpPr>
          <p:cNvPr id="17" name="Title 1"/>
          <p:cNvSpPr txBox="1">
            <a:spLocks/>
          </p:cNvSpPr>
          <p:nvPr/>
        </p:nvSpPr>
        <p:spPr>
          <a:xfrm>
            <a:off x="180000" y="270000"/>
            <a:ext cx="8335838" cy="307777"/>
          </a:xfrm>
          <a:prstGeom prst="rect">
            <a:avLst/>
          </a:prstGeom>
        </p:spPr>
        <p:txBody>
          <a:bodyPr vert="horz" lIns="91440" tIns="0" rIns="91440" bIns="0" rtlCol="0" anchor="ctr">
            <a:spAutoFit/>
          </a:bodyPr>
          <a:lstStyle>
            <a:lvl1pPr algn="ctr" defTabSz="914400" rtl="0" eaLnBrk="1" latinLnBrk="0" hangingPunct="1">
              <a:spcBef>
                <a:spcPct val="0"/>
              </a:spcBef>
              <a:buNone/>
              <a:defRPr sz="2400" b="1" kern="1200">
                <a:solidFill>
                  <a:srgbClr val="5A924F"/>
                </a:solidFill>
                <a:latin typeface="+mn-lt"/>
                <a:ea typeface="+mj-ea"/>
                <a:cs typeface="+mj-cs"/>
              </a:defRPr>
            </a:lvl1pPr>
          </a:lstStyle>
          <a:p>
            <a:pPr algn="l"/>
            <a:r>
              <a:rPr lang="en-US" sz="2000" cap="small" dirty="0" smtClean="0"/>
              <a:t>	Integration of biodiversity by the industry : 3 axis </a:t>
            </a:r>
            <a:endParaRPr lang="en-US" sz="2000" u="sng" cap="small" dirty="0"/>
          </a:p>
        </p:txBody>
      </p:sp>
    </p:spTree>
    <p:extLst>
      <p:ext uri="{BB962C8B-B14F-4D97-AF65-F5344CB8AC3E}">
        <p14:creationId xmlns:p14="http://schemas.microsoft.com/office/powerpoint/2010/main" val="27788691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D:\Mes photos\2019_01_11_LiQ_Formation plateforme\Selection\6.jpg"/>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6831774" y="3694994"/>
            <a:ext cx="1890000" cy="11249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D:\Mes photos\2018_06_05_LiQ_E5_Her\IMG_5874_Coronella austriaca.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820623" y="2371288"/>
            <a:ext cx="1901151" cy="126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 xmlns:a16="http://schemas.microsoft.com/office/drawing/2014/main" id="{DAA87B03-F620-4339-8192-337013B61A8A}"/>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1181692" y="1730345"/>
            <a:ext cx="1374649" cy="1374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ZoneTexte 9">
            <a:extLst>
              <a:ext uri="{FF2B5EF4-FFF2-40B4-BE49-F238E27FC236}">
                <a16:creationId xmlns="" xmlns:a16="http://schemas.microsoft.com/office/drawing/2014/main" id="{B574EB15-90C4-4D4D-8C48-B3A13D3B1392}"/>
              </a:ext>
            </a:extLst>
          </p:cNvPr>
          <p:cNvSpPr txBox="1"/>
          <p:nvPr/>
        </p:nvSpPr>
        <p:spPr>
          <a:xfrm>
            <a:off x="2792608" y="1800844"/>
            <a:ext cx="2776435" cy="369332"/>
          </a:xfrm>
          <a:prstGeom prst="rect">
            <a:avLst/>
          </a:prstGeom>
          <a:noFill/>
        </p:spPr>
        <p:txBody>
          <a:bodyPr wrap="square" rtlCol="0">
            <a:spAutoFit/>
          </a:bodyPr>
          <a:lstStyle/>
          <a:p>
            <a:pPr defTabSz="457189"/>
            <a:r>
              <a:rPr lang="en-US" b="1" dirty="0" smtClean="0">
                <a:solidFill>
                  <a:prstClr val="black"/>
                </a:solidFill>
                <a:latin typeface="Calibri"/>
              </a:rPr>
              <a:t>Top Management</a:t>
            </a:r>
            <a:r>
              <a:rPr lang="en-US" dirty="0" smtClean="0">
                <a:solidFill>
                  <a:prstClr val="black"/>
                </a:solidFill>
                <a:latin typeface="Calibri"/>
              </a:rPr>
              <a:t>: 17 CEOs</a:t>
            </a:r>
            <a:endParaRPr lang="en-US" dirty="0">
              <a:solidFill>
                <a:prstClr val="black"/>
              </a:solidFill>
              <a:latin typeface="Calibri"/>
            </a:endParaRPr>
          </a:p>
        </p:txBody>
      </p:sp>
      <p:sp>
        <p:nvSpPr>
          <p:cNvPr id="11" name="ZoneTexte 10">
            <a:extLst>
              <a:ext uri="{FF2B5EF4-FFF2-40B4-BE49-F238E27FC236}">
                <a16:creationId xmlns="" xmlns:a16="http://schemas.microsoft.com/office/drawing/2014/main" id="{D14FBBC8-70AB-4280-87E0-8A68DB95ADDF}"/>
              </a:ext>
            </a:extLst>
          </p:cNvPr>
          <p:cNvSpPr txBox="1"/>
          <p:nvPr/>
        </p:nvSpPr>
        <p:spPr>
          <a:xfrm>
            <a:off x="2779463" y="2568222"/>
            <a:ext cx="3632917" cy="369332"/>
          </a:xfrm>
          <a:prstGeom prst="rect">
            <a:avLst/>
          </a:prstGeom>
          <a:noFill/>
        </p:spPr>
        <p:txBody>
          <a:bodyPr wrap="square" rtlCol="0">
            <a:spAutoFit/>
          </a:bodyPr>
          <a:lstStyle/>
          <a:p>
            <a:pPr defTabSz="457189"/>
            <a:r>
              <a:rPr lang="en-US" b="1" dirty="0" smtClean="0">
                <a:solidFill>
                  <a:prstClr val="black"/>
                </a:solidFill>
                <a:latin typeface="Calibri"/>
              </a:rPr>
              <a:t>Biodiversity manager: </a:t>
            </a:r>
            <a:r>
              <a:rPr lang="en-US" dirty="0" smtClean="0">
                <a:solidFill>
                  <a:prstClr val="black"/>
                </a:solidFill>
                <a:latin typeface="Calibri"/>
              </a:rPr>
              <a:t>~ 40 pers.</a:t>
            </a:r>
            <a:endParaRPr lang="en-US" dirty="0">
              <a:solidFill>
                <a:prstClr val="black"/>
              </a:solidFill>
              <a:latin typeface="Calibri"/>
            </a:endParaRPr>
          </a:p>
        </p:txBody>
      </p:sp>
      <p:pic>
        <p:nvPicPr>
          <p:cNvPr id="12" name="Picture 2">
            <a:extLst>
              <a:ext uri="{FF2B5EF4-FFF2-40B4-BE49-F238E27FC236}">
                <a16:creationId xmlns="" xmlns:a16="http://schemas.microsoft.com/office/drawing/2014/main" id="{EBCFAFF6-4ED7-43A8-870C-4998FEA5922F}"/>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a:stretch/>
        </p:blipFill>
        <p:spPr bwMode="auto">
          <a:xfrm>
            <a:off x="773450" y="3179002"/>
            <a:ext cx="1374649" cy="759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a:extLst>
              <a:ext uri="{FF2B5EF4-FFF2-40B4-BE49-F238E27FC236}">
                <a16:creationId xmlns="" xmlns:a16="http://schemas.microsoft.com/office/drawing/2014/main" id="{6DC2F51B-A1A0-40E6-8A2D-C4CCDB6BC62F}"/>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r="-7249"/>
          <a:stretch/>
        </p:blipFill>
        <p:spPr bwMode="auto">
          <a:xfrm>
            <a:off x="1665727" y="3195908"/>
            <a:ext cx="1374649" cy="759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ZoneTexte 13">
            <a:extLst>
              <a:ext uri="{FF2B5EF4-FFF2-40B4-BE49-F238E27FC236}">
                <a16:creationId xmlns="" xmlns:a16="http://schemas.microsoft.com/office/drawing/2014/main" id="{CF1C4869-8608-4ECE-AA29-D71FE9DAF9D1}"/>
              </a:ext>
            </a:extLst>
          </p:cNvPr>
          <p:cNvSpPr txBox="1"/>
          <p:nvPr/>
        </p:nvSpPr>
        <p:spPr>
          <a:xfrm>
            <a:off x="2914664" y="3485703"/>
            <a:ext cx="3199482" cy="369332"/>
          </a:xfrm>
          <a:prstGeom prst="rect">
            <a:avLst/>
          </a:prstGeom>
          <a:noFill/>
        </p:spPr>
        <p:txBody>
          <a:bodyPr wrap="square" rtlCol="0">
            <a:spAutoFit/>
          </a:bodyPr>
          <a:lstStyle/>
          <a:p>
            <a:pPr defTabSz="457189"/>
            <a:r>
              <a:rPr lang="en-US" b="1" dirty="0" smtClean="0">
                <a:solidFill>
                  <a:prstClr val="black"/>
                </a:solidFill>
                <a:latin typeface="Calibri"/>
              </a:rPr>
              <a:t>Workers </a:t>
            </a:r>
            <a:r>
              <a:rPr lang="en-US" dirty="0" smtClean="0">
                <a:solidFill>
                  <a:prstClr val="black"/>
                </a:solidFill>
                <a:latin typeface="Calibri"/>
              </a:rPr>
              <a:t>: &gt; 200 pers.</a:t>
            </a:r>
            <a:endParaRPr lang="en-US" dirty="0">
              <a:solidFill>
                <a:prstClr val="black"/>
              </a:solidFill>
              <a:latin typeface="Calibri"/>
            </a:endParaRPr>
          </a:p>
        </p:txBody>
      </p:sp>
      <p:pic>
        <p:nvPicPr>
          <p:cNvPr id="15" name="Image 14">
            <a:extLst>
              <a:ext uri="{FF2B5EF4-FFF2-40B4-BE49-F238E27FC236}">
                <a16:creationId xmlns="" xmlns:a16="http://schemas.microsoft.com/office/drawing/2014/main" id="{F64B4D3B-34B4-4E86-82C9-EF6E681B8C87}"/>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6815604" y="1047582"/>
            <a:ext cx="1890000" cy="1260000"/>
          </a:xfrm>
          <a:prstGeom prst="rect">
            <a:avLst/>
          </a:prstGeom>
        </p:spPr>
      </p:pic>
      <p:sp>
        <p:nvSpPr>
          <p:cNvPr id="17" name="Title 1"/>
          <p:cNvSpPr txBox="1">
            <a:spLocks/>
          </p:cNvSpPr>
          <p:nvPr/>
        </p:nvSpPr>
        <p:spPr>
          <a:xfrm>
            <a:off x="180000" y="270000"/>
            <a:ext cx="8335838" cy="307777"/>
          </a:xfrm>
          <a:prstGeom prst="rect">
            <a:avLst/>
          </a:prstGeom>
        </p:spPr>
        <p:txBody>
          <a:bodyPr vert="horz" lIns="91440" tIns="0" rIns="91440" bIns="0" rtlCol="0" anchor="ctr">
            <a:spAutoFit/>
          </a:bodyPr>
          <a:lstStyle>
            <a:lvl1pPr algn="ctr" defTabSz="914400" rtl="0" eaLnBrk="1" latinLnBrk="0" hangingPunct="1">
              <a:spcBef>
                <a:spcPct val="0"/>
              </a:spcBef>
              <a:buNone/>
              <a:defRPr sz="2400" b="1" kern="1200">
                <a:solidFill>
                  <a:srgbClr val="5A924F"/>
                </a:solidFill>
                <a:latin typeface="+mn-lt"/>
                <a:ea typeface="+mj-ea"/>
                <a:cs typeface="+mj-cs"/>
              </a:defRPr>
            </a:lvl1pPr>
          </a:lstStyle>
          <a:p>
            <a:pPr algn="l"/>
            <a:r>
              <a:rPr lang="en-US" sz="2000" cap="small" dirty="0" smtClean="0"/>
              <a:t>	1. Transfer of Knowledge</a:t>
            </a:r>
            <a:endParaRPr lang="en-US" sz="2000" u="sng" cap="small" dirty="0"/>
          </a:p>
        </p:txBody>
      </p:sp>
    </p:spTree>
    <p:extLst>
      <p:ext uri="{BB962C8B-B14F-4D97-AF65-F5344CB8AC3E}">
        <p14:creationId xmlns:p14="http://schemas.microsoft.com/office/powerpoint/2010/main" val="11684732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673" t="29481" r="27847" b="34921"/>
          <a:stretch/>
        </p:blipFill>
        <p:spPr bwMode="auto">
          <a:xfrm>
            <a:off x="5184017" y="3075806"/>
            <a:ext cx="1836549"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502" r="22384"/>
          <a:stretch/>
        </p:blipFill>
        <p:spPr bwMode="auto">
          <a:xfrm>
            <a:off x="7236296" y="3075806"/>
            <a:ext cx="1542082"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520" y="1347614"/>
            <a:ext cx="4680520" cy="3120347"/>
          </a:xfrm>
          <a:prstGeom prst="rect">
            <a:avLst/>
          </a:prstGeom>
        </p:spPr>
      </p:pic>
      <p:pic>
        <p:nvPicPr>
          <p:cNvPr id="19" name="Picture 2"/>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bwMode="auto">
          <a:xfrm>
            <a:off x="5493441" y="898069"/>
            <a:ext cx="3054250" cy="2036166"/>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80000" y="270000"/>
            <a:ext cx="8335838" cy="307777"/>
          </a:xfrm>
          <a:prstGeom prst="rect">
            <a:avLst/>
          </a:prstGeom>
        </p:spPr>
        <p:txBody>
          <a:bodyPr vert="horz" lIns="91440" tIns="0" rIns="91440" bIns="0" rtlCol="0" anchor="ctr">
            <a:spAutoFit/>
          </a:bodyPr>
          <a:lstStyle>
            <a:lvl1pPr algn="ctr" defTabSz="914400" rtl="0" eaLnBrk="1" latinLnBrk="0" hangingPunct="1">
              <a:spcBef>
                <a:spcPct val="0"/>
              </a:spcBef>
              <a:buNone/>
              <a:defRPr sz="2400" b="1" kern="1200">
                <a:solidFill>
                  <a:srgbClr val="5A924F"/>
                </a:solidFill>
                <a:latin typeface="+mn-lt"/>
                <a:ea typeface="+mj-ea"/>
                <a:cs typeface="+mj-cs"/>
              </a:defRPr>
            </a:lvl1pPr>
          </a:lstStyle>
          <a:p>
            <a:pPr algn="l"/>
            <a:r>
              <a:rPr lang="en-US" sz="2000" cap="small" dirty="0" smtClean="0"/>
              <a:t>	1. Transfer of Knowledge</a:t>
            </a:r>
            <a:endParaRPr lang="en-US" sz="2000" u="sng" cap="small" dirty="0"/>
          </a:p>
        </p:txBody>
      </p:sp>
    </p:spTree>
    <p:extLst>
      <p:ext uri="{BB962C8B-B14F-4D97-AF65-F5344CB8AC3E}">
        <p14:creationId xmlns:p14="http://schemas.microsoft.com/office/powerpoint/2010/main" val="8832877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xmlns="" id="{F5C5B0E5-6DDB-40F7-81F1-5BA93F90F5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832" y="1102924"/>
            <a:ext cx="5765328" cy="3843552"/>
          </a:xfrm>
          <a:prstGeom prst="rect">
            <a:avLst/>
          </a:prstGeom>
          <a:noFill/>
          <a:ln>
            <a:noFill/>
          </a:ln>
        </p:spPr>
      </p:pic>
      <p:pic>
        <p:nvPicPr>
          <p:cNvPr id="3" name="Image 2">
            <a:extLst>
              <a:ext uri="{FF2B5EF4-FFF2-40B4-BE49-F238E27FC236}">
                <a16:creationId xmlns:a16="http://schemas.microsoft.com/office/drawing/2014/main" xmlns="" id="{F5C5B0E5-6DDB-40F7-81F1-5BA93F90F53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708" t="15952" r="27032" b="8852"/>
          <a:stretch/>
        </p:blipFill>
        <p:spPr>
          <a:xfrm>
            <a:off x="5868144" y="1111609"/>
            <a:ext cx="2035724" cy="1813644"/>
          </a:xfrm>
          <a:prstGeom prst="rect">
            <a:avLst/>
          </a:prstGeom>
          <a:noFill/>
          <a:ln>
            <a:noFill/>
          </a:ln>
        </p:spPr>
      </p:pic>
      <p:sp>
        <p:nvSpPr>
          <p:cNvPr id="5" name="Title 1"/>
          <p:cNvSpPr txBox="1">
            <a:spLocks/>
          </p:cNvSpPr>
          <p:nvPr/>
        </p:nvSpPr>
        <p:spPr>
          <a:xfrm>
            <a:off x="180000" y="270000"/>
            <a:ext cx="8335838" cy="307777"/>
          </a:xfrm>
          <a:prstGeom prst="rect">
            <a:avLst/>
          </a:prstGeom>
        </p:spPr>
        <p:txBody>
          <a:bodyPr vert="horz" lIns="91440" tIns="0" rIns="91440" bIns="0" rtlCol="0" anchor="ctr">
            <a:spAutoFit/>
          </a:bodyPr>
          <a:lstStyle>
            <a:lvl1pPr algn="ctr" defTabSz="914400" rtl="0" eaLnBrk="1" latinLnBrk="0" hangingPunct="1">
              <a:spcBef>
                <a:spcPct val="0"/>
              </a:spcBef>
              <a:buNone/>
              <a:defRPr sz="2400" b="1" kern="1200">
                <a:solidFill>
                  <a:srgbClr val="5A924F"/>
                </a:solidFill>
                <a:latin typeface="+mn-lt"/>
                <a:ea typeface="+mj-ea"/>
                <a:cs typeface="+mj-cs"/>
              </a:defRPr>
            </a:lvl1pPr>
          </a:lstStyle>
          <a:p>
            <a:pPr algn="l"/>
            <a:r>
              <a:rPr lang="en-US" sz="2000" cap="small" dirty="0" smtClean="0"/>
              <a:t>	2. Quarries personnel as Biodiversity actors</a:t>
            </a:r>
            <a:endParaRPr lang="en-US" sz="2000" u="sng" cap="small" dirty="0"/>
          </a:p>
        </p:txBody>
      </p:sp>
    </p:spTree>
    <p:extLst>
      <p:ext uri="{BB962C8B-B14F-4D97-AF65-F5344CB8AC3E}">
        <p14:creationId xmlns:p14="http://schemas.microsoft.com/office/powerpoint/2010/main" val="2269419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herbe, extérieur, eau, debout&#10;&#10;Description générée automatiquement">
            <a:extLst>
              <a:ext uri="{FF2B5EF4-FFF2-40B4-BE49-F238E27FC236}">
                <a16:creationId xmlns:a16="http://schemas.microsoft.com/office/drawing/2014/main" xmlns="" id="{F5C5B0E5-6DDB-40F7-81F1-5BA93F90F534}"/>
              </a:ext>
            </a:extLst>
          </p:cNvPr>
          <p:cNvPicPr>
            <a:picLocks noChangeAspect="1"/>
          </p:cNvPicPr>
          <p:nvPr/>
        </p:nvPicPr>
        <p:blipFill rotWithShape="1">
          <a:blip r:embed="rId3"/>
          <a:srcRect r="10107" b="49636"/>
          <a:stretch/>
        </p:blipFill>
        <p:spPr>
          <a:xfrm>
            <a:off x="971600" y="1275606"/>
            <a:ext cx="7061051" cy="3310829"/>
          </a:xfrm>
          <a:prstGeom prst="rect">
            <a:avLst/>
          </a:prstGeom>
          <a:noFill/>
          <a:ln>
            <a:noFill/>
          </a:ln>
        </p:spPr>
      </p:pic>
      <p:sp>
        <p:nvSpPr>
          <p:cNvPr id="5" name="Title 1"/>
          <p:cNvSpPr txBox="1">
            <a:spLocks/>
          </p:cNvSpPr>
          <p:nvPr/>
        </p:nvSpPr>
        <p:spPr>
          <a:xfrm>
            <a:off x="180000" y="270000"/>
            <a:ext cx="8335838" cy="307777"/>
          </a:xfrm>
          <a:prstGeom prst="rect">
            <a:avLst/>
          </a:prstGeom>
        </p:spPr>
        <p:txBody>
          <a:bodyPr vert="horz" lIns="91440" tIns="0" rIns="91440" bIns="0" rtlCol="0" anchor="ctr">
            <a:spAutoFit/>
          </a:bodyPr>
          <a:lstStyle>
            <a:lvl1pPr algn="ctr" defTabSz="914400" rtl="0" eaLnBrk="1" latinLnBrk="0" hangingPunct="1">
              <a:spcBef>
                <a:spcPct val="0"/>
              </a:spcBef>
              <a:buNone/>
              <a:defRPr sz="2400" b="1" kern="1200">
                <a:solidFill>
                  <a:srgbClr val="5A924F"/>
                </a:solidFill>
                <a:latin typeface="+mn-lt"/>
                <a:ea typeface="+mj-ea"/>
                <a:cs typeface="+mj-cs"/>
              </a:defRPr>
            </a:lvl1pPr>
          </a:lstStyle>
          <a:p>
            <a:pPr algn="l"/>
            <a:r>
              <a:rPr lang="en-US" sz="2000" cap="small" dirty="0" smtClean="0"/>
              <a:t>	2. </a:t>
            </a:r>
            <a:r>
              <a:rPr lang="en-US" sz="2000" cap="small" dirty="0"/>
              <a:t>Quarries personnel as </a:t>
            </a:r>
            <a:r>
              <a:rPr lang="en-US" sz="2000" cap="small" dirty="0" smtClean="0"/>
              <a:t>Biodiversity actors</a:t>
            </a:r>
            <a:endParaRPr lang="en-US" sz="2000" u="sng" cap="small" dirty="0"/>
          </a:p>
        </p:txBody>
      </p:sp>
    </p:spTree>
    <p:extLst>
      <p:ext uri="{BB962C8B-B14F-4D97-AF65-F5344CB8AC3E}">
        <p14:creationId xmlns:p14="http://schemas.microsoft.com/office/powerpoint/2010/main" val="36642896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625" t="4921" r="15803" b="7461"/>
          <a:stretch/>
        </p:blipFill>
        <p:spPr bwMode="auto">
          <a:xfrm>
            <a:off x="1763688" y="987574"/>
            <a:ext cx="5477205" cy="3669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180000" y="270000"/>
            <a:ext cx="8335838" cy="307777"/>
          </a:xfrm>
          <a:prstGeom prst="rect">
            <a:avLst/>
          </a:prstGeom>
        </p:spPr>
        <p:txBody>
          <a:bodyPr vert="horz" lIns="91440" tIns="0" rIns="91440" bIns="0" rtlCol="0" anchor="ctr">
            <a:spAutoFit/>
          </a:bodyPr>
          <a:lstStyle>
            <a:lvl1pPr algn="ctr" defTabSz="914400" rtl="0" eaLnBrk="1" latinLnBrk="0" hangingPunct="1">
              <a:spcBef>
                <a:spcPct val="0"/>
              </a:spcBef>
              <a:buNone/>
              <a:defRPr sz="2400" b="1" kern="1200">
                <a:solidFill>
                  <a:srgbClr val="5A924F"/>
                </a:solidFill>
                <a:latin typeface="+mn-lt"/>
                <a:ea typeface="+mj-ea"/>
                <a:cs typeface="+mj-cs"/>
              </a:defRPr>
            </a:lvl1pPr>
          </a:lstStyle>
          <a:p>
            <a:pPr algn="l"/>
            <a:r>
              <a:rPr lang="en-US" sz="2000" cap="small" dirty="0" smtClean="0"/>
              <a:t>	2. </a:t>
            </a:r>
            <a:r>
              <a:rPr lang="en-US" sz="2000" cap="small" dirty="0"/>
              <a:t>Quarries personnel as </a:t>
            </a:r>
            <a:r>
              <a:rPr lang="en-US" sz="2000" cap="small" dirty="0" smtClean="0"/>
              <a:t>Biodiversity actors</a:t>
            </a:r>
            <a:endParaRPr lang="en-US" sz="2000" u="sng" cap="small" dirty="0"/>
          </a:p>
        </p:txBody>
      </p:sp>
    </p:spTree>
    <p:extLst>
      <p:ext uri="{BB962C8B-B14F-4D97-AF65-F5344CB8AC3E}">
        <p14:creationId xmlns:p14="http://schemas.microsoft.com/office/powerpoint/2010/main" val="11474451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xmlns="" id="{F5C5B0E5-6DDB-40F7-81F1-5BA93F90F53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182" t="25647" r="8735" b="20521"/>
          <a:stretch/>
        </p:blipFill>
        <p:spPr>
          <a:xfrm>
            <a:off x="102104" y="1067012"/>
            <a:ext cx="4157355" cy="2069786"/>
          </a:xfrm>
          <a:prstGeom prst="rect">
            <a:avLst/>
          </a:prstGeom>
          <a:noFill/>
          <a:ln>
            <a:noFill/>
          </a:ln>
        </p:spPr>
      </p:pic>
      <p:pic>
        <p:nvPicPr>
          <p:cNvPr id="307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824" b="32646"/>
          <a:stretch/>
        </p:blipFill>
        <p:spPr bwMode="auto">
          <a:xfrm>
            <a:off x="4601184" y="1055996"/>
            <a:ext cx="4436935" cy="2080802"/>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a:extLst>
              <a:ext uri="{FF2B5EF4-FFF2-40B4-BE49-F238E27FC236}">
                <a16:creationId xmlns:a16="http://schemas.microsoft.com/office/drawing/2014/main" xmlns="" id="{F5C5B0E5-6DDB-40F7-81F1-5BA93F90F5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067944" y="3508921"/>
            <a:ext cx="2190425" cy="1440000"/>
          </a:xfrm>
          <a:prstGeom prst="rect">
            <a:avLst/>
          </a:prstGeom>
          <a:noFill/>
          <a:ln>
            <a:noFill/>
          </a:ln>
        </p:spPr>
      </p:pic>
      <p:pic>
        <p:nvPicPr>
          <p:cNvPr id="6"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4077" t="29630" r="28965" b="29630"/>
          <a:stretch/>
        </p:blipFill>
        <p:spPr bwMode="auto">
          <a:xfrm>
            <a:off x="102104" y="3507854"/>
            <a:ext cx="1959308" cy="14400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4974" t="20133" r="20990" b="12600"/>
          <a:stretch/>
        </p:blipFill>
        <p:spPr bwMode="auto">
          <a:xfrm>
            <a:off x="2195736" y="3507854"/>
            <a:ext cx="1735124" cy="14400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 name="Image 7">
            <a:extLst>
              <a:ext uri="{FF2B5EF4-FFF2-40B4-BE49-F238E27FC236}">
                <a16:creationId xmlns:a16="http://schemas.microsoft.com/office/drawing/2014/main" xmlns="" id="{F5C5B0E5-6DDB-40F7-81F1-5BA93F90F53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3535" t="20339" r="-1" b="38082"/>
          <a:stretch/>
        </p:blipFill>
        <p:spPr>
          <a:xfrm flipH="1">
            <a:off x="6397624" y="3491547"/>
            <a:ext cx="2638872" cy="1457374"/>
          </a:xfrm>
          <a:prstGeom prst="rect">
            <a:avLst/>
          </a:prstGeom>
          <a:noFill/>
          <a:ln>
            <a:noFill/>
          </a:ln>
        </p:spPr>
      </p:pic>
      <p:sp>
        <p:nvSpPr>
          <p:cNvPr id="9" name="Title 1"/>
          <p:cNvSpPr txBox="1">
            <a:spLocks/>
          </p:cNvSpPr>
          <p:nvPr/>
        </p:nvSpPr>
        <p:spPr>
          <a:xfrm>
            <a:off x="180000" y="270000"/>
            <a:ext cx="8335838" cy="307777"/>
          </a:xfrm>
          <a:prstGeom prst="rect">
            <a:avLst/>
          </a:prstGeom>
        </p:spPr>
        <p:txBody>
          <a:bodyPr vert="horz" lIns="91440" tIns="0" rIns="91440" bIns="0" rtlCol="0" anchor="ctr">
            <a:spAutoFit/>
          </a:bodyPr>
          <a:lstStyle>
            <a:lvl1pPr algn="ctr" defTabSz="914400" rtl="0" eaLnBrk="1" latinLnBrk="0" hangingPunct="1">
              <a:spcBef>
                <a:spcPct val="0"/>
              </a:spcBef>
              <a:buNone/>
              <a:defRPr sz="2400" b="1" kern="1200">
                <a:solidFill>
                  <a:srgbClr val="5A924F"/>
                </a:solidFill>
                <a:latin typeface="+mn-lt"/>
                <a:ea typeface="+mj-ea"/>
                <a:cs typeface="+mj-cs"/>
              </a:defRPr>
            </a:lvl1pPr>
          </a:lstStyle>
          <a:p>
            <a:pPr algn="l"/>
            <a:r>
              <a:rPr lang="en-US" sz="2000" cap="small" dirty="0" smtClean="0"/>
              <a:t>	2. </a:t>
            </a:r>
            <a:r>
              <a:rPr lang="en-US" sz="2000" cap="small" dirty="0"/>
              <a:t>Quarries personnel </a:t>
            </a:r>
            <a:r>
              <a:rPr lang="en-US" sz="2000" cap="small" dirty="0" smtClean="0"/>
              <a:t>as Biodiversity actors</a:t>
            </a:r>
            <a:endParaRPr lang="en-US" sz="2000" u="sng" cap="small" dirty="0"/>
          </a:p>
        </p:txBody>
      </p:sp>
    </p:spTree>
    <p:extLst>
      <p:ext uri="{BB962C8B-B14F-4D97-AF65-F5344CB8AC3E}">
        <p14:creationId xmlns:p14="http://schemas.microsoft.com/office/powerpoint/2010/main" val="159848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123728" y="1206306"/>
            <a:ext cx="4998888" cy="333259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180000" y="270000"/>
            <a:ext cx="8335838" cy="307777"/>
          </a:xfrm>
          <a:prstGeom prst="rect">
            <a:avLst/>
          </a:prstGeom>
        </p:spPr>
        <p:txBody>
          <a:bodyPr vert="horz" lIns="91440" tIns="0" rIns="91440" bIns="0" rtlCol="0" anchor="ctr">
            <a:spAutoFit/>
          </a:bodyPr>
          <a:lstStyle>
            <a:lvl1pPr algn="ctr" defTabSz="914400" rtl="0" eaLnBrk="1" latinLnBrk="0" hangingPunct="1">
              <a:spcBef>
                <a:spcPct val="0"/>
              </a:spcBef>
              <a:buNone/>
              <a:defRPr sz="2400" b="1" kern="1200">
                <a:solidFill>
                  <a:srgbClr val="5A924F"/>
                </a:solidFill>
                <a:latin typeface="+mn-lt"/>
                <a:ea typeface="+mj-ea"/>
                <a:cs typeface="+mj-cs"/>
              </a:defRPr>
            </a:lvl1pPr>
          </a:lstStyle>
          <a:p>
            <a:pPr algn="l"/>
            <a:r>
              <a:rPr lang="en-US" sz="2000" cap="small" dirty="0" smtClean="0"/>
              <a:t>	3. Monitor realizations</a:t>
            </a:r>
            <a:endParaRPr lang="en-US" sz="2000" u="sng" cap="small" dirty="0"/>
          </a:p>
        </p:txBody>
      </p:sp>
    </p:spTree>
    <p:extLst>
      <p:ext uri="{BB962C8B-B14F-4D97-AF65-F5344CB8AC3E}">
        <p14:creationId xmlns:p14="http://schemas.microsoft.com/office/powerpoint/2010/main" val="15092419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6235"/>
          <a:stretch/>
        </p:blipFill>
        <p:spPr bwMode="auto">
          <a:xfrm>
            <a:off x="323528" y="915566"/>
            <a:ext cx="5597591" cy="295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0714" t="4055" r="21250" b="5055"/>
          <a:stretch/>
        </p:blipFill>
        <p:spPr bwMode="auto">
          <a:xfrm>
            <a:off x="6161652" y="915566"/>
            <a:ext cx="2880000"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txBox="1">
            <a:spLocks/>
          </p:cNvSpPr>
          <p:nvPr/>
        </p:nvSpPr>
        <p:spPr>
          <a:xfrm>
            <a:off x="180000" y="270000"/>
            <a:ext cx="8335838" cy="307777"/>
          </a:xfrm>
          <a:prstGeom prst="rect">
            <a:avLst/>
          </a:prstGeom>
        </p:spPr>
        <p:txBody>
          <a:bodyPr vert="horz" lIns="91440" tIns="0" rIns="91440" bIns="0" rtlCol="0" anchor="ctr">
            <a:spAutoFit/>
          </a:bodyPr>
          <a:lstStyle>
            <a:lvl1pPr algn="ctr" defTabSz="914400" rtl="0" eaLnBrk="1" latinLnBrk="0" hangingPunct="1">
              <a:spcBef>
                <a:spcPct val="0"/>
              </a:spcBef>
              <a:buNone/>
              <a:defRPr sz="2400" b="1" kern="1200">
                <a:solidFill>
                  <a:srgbClr val="5A924F"/>
                </a:solidFill>
                <a:latin typeface="+mn-lt"/>
                <a:ea typeface="+mj-ea"/>
                <a:cs typeface="+mj-cs"/>
              </a:defRPr>
            </a:lvl1pPr>
          </a:lstStyle>
          <a:p>
            <a:pPr algn="l"/>
            <a:r>
              <a:rPr lang="en-US" sz="2000" cap="small" dirty="0" smtClean="0"/>
              <a:t>	3</a:t>
            </a:r>
            <a:r>
              <a:rPr lang="en-US" sz="2000" cap="small" dirty="0"/>
              <a:t>. Monitor realizations</a:t>
            </a:r>
            <a:endParaRPr lang="en-US" sz="2000" u="sng" cap="small" dirty="0"/>
          </a:p>
        </p:txBody>
      </p:sp>
      <p:pic>
        <p:nvPicPr>
          <p:cNvPr id="8"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1044" t="26310" r="23251"/>
          <a:stretch/>
        </p:blipFill>
        <p:spPr bwMode="auto">
          <a:xfrm>
            <a:off x="2339752" y="3724022"/>
            <a:ext cx="1469573" cy="129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322155" y="3724022"/>
            <a:ext cx="1728000" cy="1296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8338"/>
          <a:stretch/>
        </p:blipFill>
        <p:spPr bwMode="auto">
          <a:xfrm>
            <a:off x="5292080" y="3724022"/>
            <a:ext cx="1587510" cy="1296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4186491" y="3724022"/>
            <a:ext cx="864000" cy="1296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8288" r="23775" b="22251"/>
          <a:stretch/>
        </p:blipFill>
        <p:spPr bwMode="auto">
          <a:xfrm>
            <a:off x="7196558" y="3724022"/>
            <a:ext cx="1551906" cy="12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81842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contrast="15000"/>
                    </a14:imgEffect>
                  </a14:imgLayer>
                </a14:imgProps>
              </a:ext>
              <a:ext uri="{28A0092B-C50C-407E-A947-70E740481C1C}">
                <a14:useLocalDpi xmlns:a14="http://schemas.microsoft.com/office/drawing/2010/main" val="0"/>
              </a:ext>
            </a:extLst>
          </a:blip>
          <a:srcRect t="22128" b="30923"/>
          <a:stretch/>
        </p:blipFill>
        <p:spPr bwMode="auto">
          <a:xfrm>
            <a:off x="0" y="1923679"/>
            <a:ext cx="9144000" cy="32198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0" y="4608099"/>
            <a:ext cx="2843808" cy="549757"/>
          </a:xfrm>
          <a:prstGeom prst="rect">
            <a:avLst/>
          </a:prstGeom>
          <a:solidFill>
            <a:schemeClr val="bg1"/>
          </a:solidFill>
        </p:spPr>
        <p:txBody>
          <a:bodyPr wrap="square" lIns="144000" bIns="72000">
            <a:spAutoFit/>
          </a:bodyPr>
          <a:lstStyle/>
          <a:p>
            <a:pPr>
              <a:tabLst>
                <a:tab pos="719138" algn="l"/>
                <a:tab pos="1789113" algn="l"/>
                <a:tab pos="3225800" algn="l"/>
                <a:tab pos="5829300" algn="l"/>
              </a:tabLst>
            </a:pPr>
            <a:r>
              <a:rPr lang="en-US" sz="1400" b="1" cap="small" dirty="0" smtClean="0">
                <a:solidFill>
                  <a:srgbClr val="00B050"/>
                </a:solidFill>
                <a:hlinkClick r:id="rId5"/>
              </a:rPr>
              <a:t>www.lifeinquarries.eu</a:t>
            </a:r>
            <a:endParaRPr lang="en-US" sz="1400" b="1" cap="small" dirty="0" smtClean="0">
              <a:solidFill>
                <a:srgbClr val="00B050"/>
              </a:solidFill>
            </a:endParaRPr>
          </a:p>
          <a:p>
            <a:pPr>
              <a:tabLst>
                <a:tab pos="719138" algn="l"/>
                <a:tab pos="1789113" algn="l"/>
                <a:tab pos="3225800" algn="l"/>
                <a:tab pos="5829300" algn="l"/>
              </a:tabLst>
            </a:pPr>
            <a:r>
              <a:rPr lang="fr-BE" sz="1400" b="1" cap="small" dirty="0" smtClean="0">
                <a:solidFill>
                  <a:srgbClr val="00B050"/>
                </a:solidFill>
                <a:hlinkClick r:id="rId6"/>
              </a:rPr>
              <a:t>www.gembloux.ulg.ac.be/qa2020/</a:t>
            </a:r>
            <a:r>
              <a:rPr lang="fr-BE" sz="1400" b="1" cap="small" dirty="0" smtClean="0">
                <a:solidFill>
                  <a:srgbClr val="00B050"/>
                </a:solidFill>
              </a:rPr>
              <a:t> </a:t>
            </a:r>
            <a:endParaRPr lang="fr-BE" sz="1400" b="1" cap="small" dirty="0">
              <a:solidFill>
                <a:srgbClr val="00B050"/>
              </a:solidFill>
            </a:endParaRPr>
          </a:p>
        </p:txBody>
      </p:sp>
      <p:pic>
        <p:nvPicPr>
          <p:cNvPr id="4098" name="Picture 2" descr="Quarries Alive 20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1600" y="876394"/>
            <a:ext cx="2477783" cy="101589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47664" y="876395"/>
            <a:ext cx="7596335" cy="984885"/>
          </a:xfrm>
          <a:prstGeom prst="rect">
            <a:avLst/>
          </a:prstGeom>
        </p:spPr>
        <p:txBody>
          <a:bodyPr wrap="square">
            <a:spAutoFit/>
          </a:bodyPr>
          <a:lstStyle/>
          <a:p>
            <a:pPr algn="r"/>
            <a:r>
              <a:rPr lang="en-US" sz="1600" b="1" i="1" cap="small" dirty="0">
                <a:solidFill>
                  <a:srgbClr val="5A924F"/>
                </a:solidFill>
                <a:ea typeface="+mj-ea"/>
                <a:cs typeface="+mj-cs"/>
              </a:rPr>
              <a:t>Quarries as opportunity for biodiversity and ecosystem services – </a:t>
            </a:r>
            <a:r>
              <a:rPr lang="en-US" sz="1600" b="1" i="1" cap="small" dirty="0" smtClean="0">
                <a:solidFill>
                  <a:srgbClr val="5A924F"/>
                </a:solidFill>
                <a:ea typeface="+mj-ea"/>
                <a:cs typeface="+mj-cs"/>
              </a:rPr>
              <a:t>A </a:t>
            </a:r>
            <a:r>
              <a:rPr lang="en-US" sz="1600" b="1" i="1" cap="small" dirty="0">
                <a:solidFill>
                  <a:srgbClr val="5A924F"/>
                </a:solidFill>
                <a:ea typeface="+mj-ea"/>
                <a:cs typeface="+mj-cs"/>
              </a:rPr>
              <a:t>European </a:t>
            </a:r>
            <a:r>
              <a:rPr lang="en-US" sz="1600" b="1" i="1" cap="small" dirty="0" smtClean="0">
                <a:solidFill>
                  <a:srgbClr val="5A924F"/>
                </a:solidFill>
                <a:ea typeface="+mj-ea"/>
                <a:cs typeface="+mj-cs"/>
              </a:rPr>
              <a:t>approach</a:t>
            </a:r>
          </a:p>
          <a:p>
            <a:pPr algn="r"/>
            <a:endParaRPr lang="en-US" sz="1400" b="1" i="1" cap="small" dirty="0">
              <a:solidFill>
                <a:srgbClr val="5A924F"/>
              </a:solidFill>
              <a:ea typeface="+mj-ea"/>
              <a:cs typeface="+mj-cs"/>
            </a:endParaRPr>
          </a:p>
          <a:p>
            <a:pPr algn="r"/>
            <a:r>
              <a:rPr lang="en-US" sz="1400" cap="small" dirty="0" smtClean="0"/>
              <a:t>24 – 26 June 2020 – Liège, Belgium</a:t>
            </a:r>
          </a:p>
          <a:p>
            <a:pPr algn="r"/>
            <a:endParaRPr lang="en-US" sz="1400" b="1" i="1" cap="small" dirty="0" smtClean="0">
              <a:solidFill>
                <a:srgbClr val="5A924F"/>
              </a:solidFill>
              <a:ea typeface="+mj-ea"/>
              <a:cs typeface="+mj-cs"/>
            </a:endParaRPr>
          </a:p>
        </p:txBody>
      </p:sp>
      <p:sp>
        <p:nvSpPr>
          <p:cNvPr id="10" name="Title 1"/>
          <p:cNvSpPr txBox="1">
            <a:spLocks/>
          </p:cNvSpPr>
          <p:nvPr/>
        </p:nvSpPr>
        <p:spPr>
          <a:xfrm>
            <a:off x="180000" y="270000"/>
            <a:ext cx="8335838" cy="307777"/>
          </a:xfrm>
          <a:prstGeom prst="rect">
            <a:avLst/>
          </a:prstGeom>
        </p:spPr>
        <p:txBody>
          <a:bodyPr vert="horz" lIns="91440" tIns="0" rIns="91440" bIns="0" rtlCol="0" anchor="ctr">
            <a:spAutoFit/>
          </a:bodyPr>
          <a:lstStyle>
            <a:lvl1pPr algn="ctr" defTabSz="914400" rtl="0" eaLnBrk="1" latinLnBrk="0" hangingPunct="1">
              <a:spcBef>
                <a:spcPct val="0"/>
              </a:spcBef>
              <a:buNone/>
              <a:defRPr sz="2400" b="1" kern="1200">
                <a:solidFill>
                  <a:srgbClr val="5A924F"/>
                </a:solidFill>
                <a:latin typeface="+mn-lt"/>
                <a:ea typeface="+mj-ea"/>
                <a:cs typeface="+mj-cs"/>
              </a:defRPr>
            </a:lvl1pPr>
          </a:lstStyle>
          <a:p>
            <a:pPr algn="l"/>
            <a:r>
              <a:rPr lang="en-US" sz="2000" cap="small" dirty="0"/>
              <a:t>We Invite you to see what is feasible in EU Quarries  @</a:t>
            </a:r>
          </a:p>
        </p:txBody>
      </p:sp>
    </p:spTree>
    <p:extLst>
      <p:ext uri="{BB962C8B-B14F-4D97-AF65-F5344CB8AC3E}">
        <p14:creationId xmlns:p14="http://schemas.microsoft.com/office/powerpoint/2010/main" val="20589368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7718" t="28502" r="23268" b="20136"/>
          <a:stretch/>
        </p:blipFill>
        <p:spPr bwMode="auto">
          <a:xfrm>
            <a:off x="3923929" y="934057"/>
            <a:ext cx="5113772" cy="22002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t="8947" b="17369"/>
          <a:stretch/>
        </p:blipFill>
        <p:spPr bwMode="auto">
          <a:xfrm>
            <a:off x="105037" y="1134160"/>
            <a:ext cx="3664313" cy="18000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 name="Picture 5" descr="D:\Mes photos\2014_04\Panorama sans titre2.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79" t="15208" r="1183" b="8144"/>
          <a:stretch/>
        </p:blipFill>
        <p:spPr bwMode="auto">
          <a:xfrm flipH="1">
            <a:off x="1693332" y="3219822"/>
            <a:ext cx="5421205" cy="1800000"/>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p:cNvSpPr txBox="1">
            <a:spLocks/>
          </p:cNvSpPr>
          <p:nvPr/>
        </p:nvSpPr>
        <p:spPr>
          <a:xfrm>
            <a:off x="180000" y="270000"/>
            <a:ext cx="8335838" cy="307777"/>
          </a:xfrm>
          <a:prstGeom prst="rect">
            <a:avLst/>
          </a:prstGeom>
        </p:spPr>
        <p:txBody>
          <a:bodyPr vert="horz" lIns="91440" tIns="0" rIns="91440" bIns="0" rtlCol="0" anchor="ctr">
            <a:spAutoFit/>
          </a:bodyPr>
          <a:lstStyle>
            <a:lvl1pPr algn="ctr" defTabSz="914400" rtl="0" eaLnBrk="1" latinLnBrk="0" hangingPunct="1">
              <a:spcBef>
                <a:spcPct val="0"/>
              </a:spcBef>
              <a:buNone/>
              <a:defRPr sz="2400" b="1" kern="1200">
                <a:solidFill>
                  <a:srgbClr val="5A924F"/>
                </a:solidFill>
                <a:latin typeface="+mn-lt"/>
                <a:ea typeface="+mj-ea"/>
                <a:cs typeface="+mj-cs"/>
              </a:defRPr>
            </a:lvl1pPr>
          </a:lstStyle>
          <a:p>
            <a:pPr algn="l"/>
            <a:r>
              <a:rPr lang="en-US" sz="2000" cap="small" dirty="0" smtClean="0"/>
              <a:t>	Quarries and Biodiversity</a:t>
            </a:r>
            <a:endParaRPr lang="en-US" sz="2000" u="sng" cap="small" dirty="0"/>
          </a:p>
        </p:txBody>
      </p:sp>
    </p:spTree>
    <p:extLst>
      <p:ext uri="{BB962C8B-B14F-4D97-AF65-F5344CB8AC3E}">
        <p14:creationId xmlns:p14="http://schemas.microsoft.com/office/powerpoint/2010/main" val="23430527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03"/>
          <a:stretch/>
        </p:blipFill>
        <p:spPr bwMode="auto">
          <a:xfrm>
            <a:off x="192336" y="1491630"/>
            <a:ext cx="4214813" cy="281842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005" t="2680" r="6005" b="2680"/>
          <a:stretch/>
        </p:blipFill>
        <p:spPr bwMode="auto">
          <a:xfrm>
            <a:off x="4716016" y="1491630"/>
            <a:ext cx="4214813" cy="281842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180000" y="270000"/>
            <a:ext cx="8335838" cy="307777"/>
          </a:xfrm>
          <a:prstGeom prst="rect">
            <a:avLst/>
          </a:prstGeom>
        </p:spPr>
        <p:txBody>
          <a:bodyPr vert="horz" lIns="91440" tIns="0" rIns="91440" bIns="0" rtlCol="0" anchor="ctr">
            <a:spAutoFit/>
          </a:bodyPr>
          <a:lstStyle>
            <a:lvl1pPr algn="ctr" defTabSz="914400" rtl="0" eaLnBrk="1" latinLnBrk="0" hangingPunct="1">
              <a:spcBef>
                <a:spcPct val="0"/>
              </a:spcBef>
              <a:buNone/>
              <a:defRPr sz="2400" b="1" kern="1200">
                <a:solidFill>
                  <a:srgbClr val="5A924F"/>
                </a:solidFill>
                <a:latin typeface="+mn-lt"/>
                <a:ea typeface="+mj-ea"/>
                <a:cs typeface="+mj-cs"/>
              </a:defRPr>
            </a:lvl1pPr>
          </a:lstStyle>
          <a:p>
            <a:pPr algn="l"/>
            <a:r>
              <a:rPr lang="en-US" sz="2000" cap="small" dirty="0" smtClean="0"/>
              <a:t>	Quarries and Biodiversity</a:t>
            </a:r>
            <a:endParaRPr lang="en-US" sz="2000" u="sng" cap="small" dirty="0"/>
          </a:p>
        </p:txBody>
      </p:sp>
    </p:spTree>
    <p:extLst>
      <p:ext uri="{BB962C8B-B14F-4D97-AF65-F5344CB8AC3E}">
        <p14:creationId xmlns:p14="http://schemas.microsoft.com/office/powerpoint/2010/main" val="8666664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1862013" y="938698"/>
            <a:ext cx="5435238" cy="1800001"/>
            <a:chOff x="179511" y="906190"/>
            <a:chExt cx="5435238" cy="1800001"/>
          </a:xfrm>
        </p:grpSpPr>
        <p:pic>
          <p:nvPicPr>
            <p:cNvPr id="1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023" t="15732" r="9023" b="6266"/>
            <a:stretch/>
          </p:blipFill>
          <p:spPr bwMode="auto">
            <a:xfrm>
              <a:off x="179511" y="906190"/>
              <a:ext cx="1260814" cy="1800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583968" y="906190"/>
              <a:ext cx="2700000" cy="18000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414749" y="906191"/>
              <a:ext cx="1200000" cy="180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e 2"/>
          <p:cNvGrpSpPr/>
          <p:nvPr/>
        </p:nvGrpSpPr>
        <p:grpSpPr>
          <a:xfrm>
            <a:off x="683568" y="2917664"/>
            <a:ext cx="7745644" cy="1908000"/>
            <a:chOff x="498764" y="2916424"/>
            <a:chExt cx="7745644" cy="1908000"/>
          </a:xfrm>
        </p:grpSpPr>
        <p:pic>
          <p:nvPicPr>
            <p:cNvPr id="4"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6446" t="29630" r="19684" b="29630"/>
            <a:stretch/>
          </p:blipFill>
          <p:spPr bwMode="auto">
            <a:xfrm>
              <a:off x="498764" y="2916424"/>
              <a:ext cx="3784202" cy="19080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7384" b="16741"/>
            <a:stretch/>
          </p:blipFill>
          <p:spPr bwMode="auto">
            <a:xfrm>
              <a:off x="4473619" y="2917044"/>
              <a:ext cx="3770789" cy="1907379"/>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itle 1"/>
          <p:cNvSpPr txBox="1">
            <a:spLocks/>
          </p:cNvSpPr>
          <p:nvPr/>
        </p:nvSpPr>
        <p:spPr>
          <a:xfrm>
            <a:off x="180000" y="270000"/>
            <a:ext cx="8335838" cy="307777"/>
          </a:xfrm>
          <a:prstGeom prst="rect">
            <a:avLst/>
          </a:prstGeom>
        </p:spPr>
        <p:txBody>
          <a:bodyPr vert="horz" lIns="91440" tIns="0" rIns="91440" bIns="0" rtlCol="0" anchor="ctr">
            <a:spAutoFit/>
          </a:bodyPr>
          <a:lstStyle>
            <a:lvl1pPr algn="ctr" defTabSz="914400" rtl="0" eaLnBrk="1" latinLnBrk="0" hangingPunct="1">
              <a:spcBef>
                <a:spcPct val="0"/>
              </a:spcBef>
              <a:buNone/>
              <a:defRPr sz="2400" b="1" kern="1200">
                <a:solidFill>
                  <a:srgbClr val="5A924F"/>
                </a:solidFill>
                <a:latin typeface="+mn-lt"/>
                <a:ea typeface="+mj-ea"/>
                <a:cs typeface="+mj-cs"/>
              </a:defRPr>
            </a:lvl1pPr>
          </a:lstStyle>
          <a:p>
            <a:pPr algn="l"/>
            <a:r>
              <a:rPr lang="en-US" sz="2000" cap="small" dirty="0" smtClean="0"/>
              <a:t>	Quarries and Biodiversity</a:t>
            </a:r>
            <a:endParaRPr lang="en-US" sz="2000" u="sng" cap="small" dirty="0"/>
          </a:p>
        </p:txBody>
      </p:sp>
    </p:spTree>
    <p:extLst>
      <p:ext uri="{BB962C8B-B14F-4D97-AF65-F5344CB8AC3E}">
        <p14:creationId xmlns:p14="http://schemas.microsoft.com/office/powerpoint/2010/main" val="1863316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clrChange>
              <a:clrFrom>
                <a:srgbClr val="FCFCFC"/>
              </a:clrFrom>
              <a:clrTo>
                <a:srgbClr val="FCFCFC">
                  <a:alpha val="0"/>
                </a:srgbClr>
              </a:clrTo>
            </a:clrChange>
            <a:extLst>
              <a:ext uri="{28A0092B-C50C-407E-A947-70E740481C1C}">
                <a14:useLocalDpi xmlns:a14="http://schemas.microsoft.com/office/drawing/2010/main"/>
              </a:ext>
            </a:extLst>
          </a:blip>
          <a:srcRect/>
          <a:stretch>
            <a:fillRect/>
          </a:stretch>
        </p:blipFill>
        <p:spPr bwMode="auto">
          <a:xfrm>
            <a:off x="539552" y="2643758"/>
            <a:ext cx="3823873" cy="2448272"/>
          </a:xfrm>
          <a:prstGeom prst="rect">
            <a:avLst/>
          </a:prstGeom>
          <a:noFill/>
          <a:ln w="19050">
            <a:solidFill>
              <a:schemeClr val="bg1"/>
            </a:solidFill>
          </a:ln>
          <a:extLst>
            <a:ext uri="{909E8E84-426E-40DD-AFC4-6F175D3DCCD1}">
              <a14:hiddenFill xmlns:a14="http://schemas.microsoft.com/office/drawing/2010/main">
                <a:solidFill>
                  <a:schemeClr val="accent1"/>
                </a:solidFill>
              </a14:hiddenFill>
            </a:ext>
          </a:extLst>
        </p:spPr>
      </p:pic>
      <p:sp>
        <p:nvSpPr>
          <p:cNvPr id="3" name="Flèche en arc 2"/>
          <p:cNvSpPr/>
          <p:nvPr/>
        </p:nvSpPr>
        <p:spPr>
          <a:xfrm rot="13630216">
            <a:off x="1974883" y="3549117"/>
            <a:ext cx="870029" cy="835474"/>
          </a:xfrm>
          <a:prstGeom prst="circularArrow">
            <a:avLst>
              <a:gd name="adj1" fmla="val 12500"/>
              <a:gd name="adj2" fmla="val 1142319"/>
              <a:gd name="adj3" fmla="val 20457681"/>
              <a:gd name="adj4" fmla="val 2561375"/>
              <a:gd name="adj5" fmla="val 1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4" name="Rectangle 3"/>
          <p:cNvSpPr/>
          <p:nvPr/>
        </p:nvSpPr>
        <p:spPr>
          <a:xfrm>
            <a:off x="236528" y="4715523"/>
            <a:ext cx="2173369" cy="369332"/>
          </a:xfrm>
          <a:prstGeom prst="rect">
            <a:avLst/>
          </a:prstGeom>
        </p:spPr>
        <p:txBody>
          <a:bodyPr wrap="square">
            <a:spAutoFit/>
          </a:bodyPr>
          <a:lstStyle/>
          <a:p>
            <a:r>
              <a:rPr lang="fr-BE" sz="900" dirty="0" smtClean="0"/>
              <a:t>© </a:t>
            </a:r>
            <a:r>
              <a:rPr lang="fr-BE" sz="900" dirty="0" err="1" smtClean="0"/>
              <a:t>Hunger</a:t>
            </a:r>
            <a:r>
              <a:rPr lang="fr-BE" sz="900" dirty="0" smtClean="0"/>
              <a:t>, </a:t>
            </a:r>
            <a:r>
              <a:rPr lang="fr-BE" sz="900" dirty="0" err="1" smtClean="0"/>
              <a:t>Schiel</a:t>
            </a:r>
            <a:r>
              <a:rPr lang="fr-BE" sz="900" dirty="0" smtClean="0"/>
              <a:t>, </a:t>
            </a:r>
            <a:br>
              <a:rPr lang="fr-BE" sz="900" dirty="0" smtClean="0"/>
            </a:br>
            <a:r>
              <a:rPr lang="fr-BE" sz="900" dirty="0" err="1" smtClean="0"/>
              <a:t>Rademacher</a:t>
            </a:r>
            <a:r>
              <a:rPr lang="fr-BE" sz="900" dirty="0" smtClean="0"/>
              <a:t> 2015</a:t>
            </a:r>
            <a:endParaRPr lang="fr-BE" sz="900" dirty="0"/>
          </a:p>
        </p:txBody>
      </p:sp>
      <p:pic>
        <p:nvPicPr>
          <p:cNvPr id="5"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004048" y="1585184"/>
            <a:ext cx="3975027" cy="2743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Flèche en arc 5"/>
          <p:cNvSpPr/>
          <p:nvPr/>
        </p:nvSpPr>
        <p:spPr>
          <a:xfrm>
            <a:off x="5508104" y="1275606"/>
            <a:ext cx="2674245" cy="1599039"/>
          </a:xfrm>
          <a:prstGeom prst="circularArrow">
            <a:avLst>
              <a:gd name="adj1" fmla="val 11163"/>
              <a:gd name="adj2" fmla="val 471057"/>
              <a:gd name="adj3" fmla="val 20197513"/>
              <a:gd name="adj4" fmla="val 10253429"/>
              <a:gd name="adj5" fmla="val 136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8" name="Title 1"/>
          <p:cNvSpPr txBox="1">
            <a:spLocks/>
          </p:cNvSpPr>
          <p:nvPr/>
        </p:nvSpPr>
        <p:spPr>
          <a:xfrm>
            <a:off x="180000" y="270000"/>
            <a:ext cx="8335838" cy="307777"/>
          </a:xfrm>
          <a:prstGeom prst="rect">
            <a:avLst/>
          </a:prstGeom>
        </p:spPr>
        <p:txBody>
          <a:bodyPr vert="horz" lIns="91440" tIns="0" rIns="91440" bIns="0" rtlCol="0" anchor="ctr">
            <a:spAutoFit/>
          </a:bodyPr>
          <a:lstStyle>
            <a:lvl1pPr algn="ctr" defTabSz="914400" rtl="0" eaLnBrk="1" latinLnBrk="0" hangingPunct="1">
              <a:spcBef>
                <a:spcPct val="0"/>
              </a:spcBef>
              <a:buNone/>
              <a:defRPr sz="2400" b="1" kern="1200">
                <a:solidFill>
                  <a:srgbClr val="5A924F"/>
                </a:solidFill>
                <a:latin typeface="+mn-lt"/>
                <a:ea typeface="+mj-ea"/>
                <a:cs typeface="+mj-cs"/>
              </a:defRPr>
            </a:lvl1pPr>
          </a:lstStyle>
          <a:p>
            <a:pPr algn="l"/>
            <a:r>
              <a:rPr lang="en-US" sz="2000" cap="small" dirty="0" smtClean="0"/>
              <a:t>	Habitat analogues</a:t>
            </a:r>
            <a:endParaRPr lang="en-US" sz="2000" u="sng" cap="small" dirty="0"/>
          </a:p>
        </p:txBody>
      </p:sp>
      <p:pic>
        <p:nvPicPr>
          <p:cNvPr id="9"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7249"/>
          <a:stretch/>
        </p:blipFill>
        <p:spPr bwMode="auto">
          <a:xfrm flipH="1">
            <a:off x="180000" y="1131590"/>
            <a:ext cx="5184088" cy="1228103"/>
          </a:xfrm>
          <a:prstGeom prst="rect">
            <a:avLst/>
          </a:prstGeom>
          <a:noFill/>
          <a:ln w="9525">
            <a:noFill/>
            <a:miter lim="800000"/>
            <a:headEnd/>
            <a:tailEnd/>
          </a:ln>
        </p:spPr>
      </p:pic>
    </p:spTree>
    <p:extLst>
      <p:ext uri="{BB962C8B-B14F-4D97-AF65-F5344CB8AC3E}">
        <p14:creationId xmlns:p14="http://schemas.microsoft.com/office/powerpoint/2010/main" val="2779200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207993" y="3302203"/>
            <a:ext cx="5225954" cy="1620000"/>
          </a:xfrm>
          <a:prstGeom prst="rect">
            <a:avLst/>
          </a:prstGeom>
          <a:ln>
            <a:noFill/>
          </a:ln>
          <a:extLst>
            <a:ext uri="{53640926-AAD7-44D8-BBD7-CCE9431645EC}">
              <a14:shadowObscured xmlns:a14="http://schemas.microsoft.com/office/drawing/2010/main"/>
            </a:ext>
          </a:extLst>
        </p:spPr>
      </p:pic>
      <p:pic>
        <p:nvPicPr>
          <p:cNvPr id="1026" name="Picture 2" descr="C:\Users\Maxime Séleck\Desktop\Nouveau dossier (4)\1_Interet\IMG_9449.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3110" b="13110"/>
          <a:stretch/>
        </p:blipFill>
        <p:spPr bwMode="auto">
          <a:xfrm>
            <a:off x="5670933" y="3302203"/>
            <a:ext cx="3293555" cy="162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 10"/>
          <p:cNvPicPr>
            <a:picLocks noChangeAspect="1"/>
          </p:cNvPicPr>
          <p:nvPr/>
        </p:nvPicPr>
        <p:blipFill rotWithShape="1">
          <a:blip r:embed="rId5" cstate="print">
            <a:extLst>
              <a:ext uri="{28A0092B-C50C-407E-A947-70E740481C1C}">
                <a14:useLocalDpi xmlns:a14="http://schemas.microsoft.com/office/drawing/2010/main" val="0"/>
              </a:ext>
            </a:extLst>
          </a:blip>
          <a:srcRect l="395" t="16660" r="733" b="11533"/>
          <a:stretch/>
        </p:blipFill>
        <p:spPr bwMode="auto">
          <a:xfrm>
            <a:off x="207993" y="1203598"/>
            <a:ext cx="3717684" cy="1800000"/>
          </a:xfrm>
          <a:prstGeom prst="rect">
            <a:avLst/>
          </a:prstGeom>
          <a:ln>
            <a:noFill/>
          </a:ln>
          <a:extLst>
            <a:ext uri="{53640926-AAD7-44D8-BBD7-CCE9431645EC}">
              <a14:shadowObscured xmlns:a14="http://schemas.microsoft.com/office/drawing/2010/main"/>
            </a:ext>
          </a:extLst>
        </p:spPr>
      </p:pic>
      <p:pic>
        <p:nvPicPr>
          <p:cNvPr id="12" name="Picture 2"/>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t="11953" b="26953"/>
          <a:stretch/>
        </p:blipFill>
        <p:spPr bwMode="auto">
          <a:xfrm>
            <a:off x="4716015" y="1203598"/>
            <a:ext cx="4239833" cy="1800000"/>
          </a:xfrm>
          <a:prstGeom prst="rect">
            <a:avLst/>
          </a:prstGeom>
          <a:noFill/>
          <a:extLst>
            <a:ext uri="{909E8E84-426E-40DD-AFC4-6F175D3DCCD1}">
              <a14:hiddenFill xmlns:a14="http://schemas.microsoft.com/office/drawing/2010/main">
                <a:solidFill>
                  <a:srgbClr val="FFFFFF"/>
                </a:solidFill>
              </a14:hiddenFill>
            </a:ext>
          </a:extLst>
        </p:spPr>
      </p:pic>
      <p:sp>
        <p:nvSpPr>
          <p:cNvPr id="13" name="Sous-titre 2"/>
          <p:cNvSpPr txBox="1">
            <a:spLocks/>
          </p:cNvSpPr>
          <p:nvPr/>
        </p:nvSpPr>
        <p:spPr>
          <a:xfrm>
            <a:off x="0" y="843558"/>
            <a:ext cx="9144000" cy="2880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ct val="0"/>
              </a:spcBef>
              <a:buNone/>
            </a:pPr>
            <a:r>
              <a:rPr lang="en-US" sz="1800" b="1" i="1" cap="small" dirty="0" smtClean="0">
                <a:solidFill>
                  <a:srgbClr val="5A924F"/>
                </a:solidFill>
                <a:ea typeface="+mj-ea"/>
                <a:cs typeface="+mj-cs"/>
              </a:rPr>
              <a:t>Extractive sites				Natural ecosystems</a:t>
            </a:r>
            <a:endParaRPr lang="en-US" sz="1800" b="1" i="1" cap="small" dirty="0">
              <a:solidFill>
                <a:srgbClr val="5A924F"/>
              </a:solidFill>
              <a:ea typeface="+mj-ea"/>
              <a:cs typeface="+mj-cs"/>
            </a:endParaRPr>
          </a:p>
        </p:txBody>
      </p:sp>
      <p:sp>
        <p:nvSpPr>
          <p:cNvPr id="2" name="Rectangle 1"/>
          <p:cNvSpPr/>
          <p:nvPr/>
        </p:nvSpPr>
        <p:spPr>
          <a:xfrm>
            <a:off x="5940152" y="2999884"/>
            <a:ext cx="3005352" cy="261610"/>
          </a:xfrm>
          <a:prstGeom prst="rect">
            <a:avLst/>
          </a:prstGeom>
        </p:spPr>
        <p:txBody>
          <a:bodyPr wrap="square">
            <a:spAutoFit/>
          </a:bodyPr>
          <a:lstStyle/>
          <a:p>
            <a:pPr algn="r"/>
            <a:r>
              <a:rPr lang="fr-BE" sz="1050" dirty="0" smtClean="0"/>
              <a:t>© LIFE09 NAT/NL/000418 - </a:t>
            </a:r>
            <a:r>
              <a:rPr lang="fr-BE" sz="1050" dirty="0"/>
              <a:t>Dutch Dune </a:t>
            </a:r>
            <a:r>
              <a:rPr lang="fr-BE" sz="1050" dirty="0" smtClean="0"/>
              <a:t>Revival</a:t>
            </a:r>
            <a:endParaRPr lang="fr-BE" sz="1100" dirty="0"/>
          </a:p>
        </p:txBody>
      </p:sp>
      <p:pic>
        <p:nvPicPr>
          <p:cNvPr id="16"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8146" t="40799" r="38146" b="37140"/>
          <a:stretch/>
        </p:blipFill>
        <p:spPr bwMode="auto">
          <a:xfrm>
            <a:off x="3698574" y="2339504"/>
            <a:ext cx="1377482" cy="85450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7" name="Picture 2"/>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5130467" y="3650602"/>
            <a:ext cx="929910" cy="139507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8" name="Title 1"/>
          <p:cNvSpPr txBox="1">
            <a:spLocks/>
          </p:cNvSpPr>
          <p:nvPr/>
        </p:nvSpPr>
        <p:spPr>
          <a:xfrm>
            <a:off x="180000" y="270000"/>
            <a:ext cx="8335838" cy="307777"/>
          </a:xfrm>
          <a:prstGeom prst="rect">
            <a:avLst/>
          </a:prstGeom>
        </p:spPr>
        <p:txBody>
          <a:bodyPr vert="horz" lIns="91440" tIns="0" rIns="91440" bIns="0" rtlCol="0" anchor="ctr">
            <a:spAutoFit/>
          </a:bodyPr>
          <a:lstStyle>
            <a:lvl1pPr algn="ctr" defTabSz="914400" rtl="0" eaLnBrk="1" latinLnBrk="0" hangingPunct="1">
              <a:spcBef>
                <a:spcPct val="0"/>
              </a:spcBef>
              <a:buNone/>
              <a:defRPr sz="2400" b="1" kern="1200">
                <a:solidFill>
                  <a:srgbClr val="5A924F"/>
                </a:solidFill>
                <a:latin typeface="+mn-lt"/>
                <a:ea typeface="+mj-ea"/>
                <a:cs typeface="+mj-cs"/>
              </a:defRPr>
            </a:lvl1pPr>
          </a:lstStyle>
          <a:p>
            <a:pPr algn="l"/>
            <a:r>
              <a:rPr lang="en-US" sz="2000" cap="small" dirty="0" smtClean="0"/>
              <a:t>	Habitat analogues</a:t>
            </a:r>
            <a:endParaRPr lang="en-US" sz="2000" u="sng" cap="small" dirty="0"/>
          </a:p>
        </p:txBody>
      </p:sp>
    </p:spTree>
    <p:extLst>
      <p:ext uri="{BB962C8B-B14F-4D97-AF65-F5344CB8AC3E}">
        <p14:creationId xmlns:p14="http://schemas.microsoft.com/office/powerpoint/2010/main" val="3516029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38243" y="1466434"/>
            <a:ext cx="3103566" cy="2327675"/>
          </a:xfrm>
          <a:prstGeom prst="rect">
            <a:avLst/>
          </a:prstGeom>
        </p:spPr>
      </p:pic>
      <p:pic>
        <p:nvPicPr>
          <p:cNvPr id="5" name="Picture 2">
            <a:extLst>
              <a:ext uri="{FF2B5EF4-FFF2-40B4-BE49-F238E27FC236}">
                <a16:creationId xmlns:a16="http://schemas.microsoft.com/office/drawing/2014/main" xmlns="" id="{EB309BCD-691D-47A3-9EA0-CF899D1835E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32613" y="1466434"/>
            <a:ext cx="3481991" cy="232945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xmlns="" id="{201547ED-C3AE-4CEF-9CAA-F9B3416C6153}"/>
              </a:ext>
            </a:extLst>
          </p:cNvPr>
          <p:cNvSpPr txBox="1">
            <a:spLocks/>
          </p:cNvSpPr>
          <p:nvPr/>
        </p:nvSpPr>
        <p:spPr>
          <a:xfrm>
            <a:off x="0" y="900000"/>
            <a:ext cx="9144000" cy="288000"/>
          </a:xfrm>
          <a:prstGeom prst="rect">
            <a:avLst/>
          </a:prstGeom>
          <a:solidFill>
            <a:schemeClr val="bg1"/>
          </a:solidFill>
        </p:spPr>
        <p:txBody>
          <a:bodyPr vert="horz" wrap="square" lIns="91440" tIns="0" rIns="91440" bIns="0" rtlCol="0" anchor="ctr">
            <a:spAutoFit/>
          </a:bodyPr>
          <a:lstStyle>
            <a:lvl1pPr algn="ctr" defTabSz="914400" rtl="0" eaLnBrk="1" latinLnBrk="0" hangingPunct="1">
              <a:spcBef>
                <a:spcPct val="0"/>
              </a:spcBef>
              <a:buNone/>
              <a:defRPr sz="2400" b="1" kern="1200">
                <a:solidFill>
                  <a:srgbClr val="5A924F"/>
                </a:solidFill>
                <a:latin typeface="+mn-lt"/>
                <a:ea typeface="+mj-ea"/>
                <a:cs typeface="+mj-cs"/>
              </a:defRPr>
            </a:lvl1pPr>
          </a:lstStyle>
          <a:p>
            <a:r>
              <a:rPr lang="en-US" sz="1800" i="1" cap="small" dirty="0" smtClean="0"/>
              <a:t>How to allow for co-existence ?</a:t>
            </a:r>
            <a:endParaRPr lang="en-US" sz="1800" i="1" cap="small" dirty="0"/>
          </a:p>
        </p:txBody>
      </p:sp>
      <p:grpSp>
        <p:nvGrpSpPr>
          <p:cNvPr id="7" name="Groupe 6"/>
          <p:cNvGrpSpPr/>
          <p:nvPr/>
        </p:nvGrpSpPr>
        <p:grpSpPr>
          <a:xfrm>
            <a:off x="3635896" y="4083918"/>
            <a:ext cx="2010082" cy="646978"/>
            <a:chOff x="1384194" y="871557"/>
            <a:chExt cx="2357572" cy="795697"/>
          </a:xfrm>
        </p:grpSpPr>
        <p:pic>
          <p:nvPicPr>
            <p:cNvPr id="8" name="Image 7">
              <a:extLst>
                <a:ext uri="{FF2B5EF4-FFF2-40B4-BE49-F238E27FC236}">
                  <a16:creationId xmlns="" xmlns:a16="http://schemas.microsoft.com/office/drawing/2014/main" id="{73B99D23-C997-400E-934F-77B6BAF1BB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84194" y="871557"/>
              <a:ext cx="1134135" cy="790860"/>
            </a:xfrm>
            <a:prstGeom prst="rect">
              <a:avLst/>
            </a:prstGeom>
          </p:spPr>
        </p:pic>
        <p:pic>
          <p:nvPicPr>
            <p:cNvPr id="9" name="Image 8">
              <a:extLst>
                <a:ext uri="{FF2B5EF4-FFF2-40B4-BE49-F238E27FC236}">
                  <a16:creationId xmlns="" xmlns:a16="http://schemas.microsoft.com/office/drawing/2014/main" id="{73B99D23-C997-400E-934F-77B6BAF1BB3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47936" y="876394"/>
              <a:ext cx="1093830" cy="790860"/>
            </a:xfrm>
            <a:prstGeom prst="rect">
              <a:avLst/>
            </a:prstGeom>
          </p:spPr>
        </p:pic>
      </p:grpSp>
      <p:sp>
        <p:nvSpPr>
          <p:cNvPr id="10" name="Title 1"/>
          <p:cNvSpPr txBox="1">
            <a:spLocks/>
          </p:cNvSpPr>
          <p:nvPr/>
        </p:nvSpPr>
        <p:spPr>
          <a:xfrm>
            <a:off x="180000" y="270000"/>
            <a:ext cx="8335838" cy="307777"/>
          </a:xfrm>
          <a:prstGeom prst="rect">
            <a:avLst/>
          </a:prstGeom>
        </p:spPr>
        <p:txBody>
          <a:bodyPr vert="horz" lIns="91440" tIns="0" rIns="91440" bIns="0" rtlCol="0" anchor="ctr">
            <a:spAutoFit/>
          </a:bodyPr>
          <a:lstStyle>
            <a:lvl1pPr algn="ctr" defTabSz="914400" rtl="0" eaLnBrk="1" latinLnBrk="0" hangingPunct="1">
              <a:spcBef>
                <a:spcPct val="0"/>
              </a:spcBef>
              <a:buNone/>
              <a:defRPr sz="2400" b="1" kern="1200">
                <a:solidFill>
                  <a:srgbClr val="5A924F"/>
                </a:solidFill>
                <a:latin typeface="+mn-lt"/>
                <a:ea typeface="+mj-ea"/>
                <a:cs typeface="+mj-cs"/>
              </a:defRPr>
            </a:lvl1pPr>
          </a:lstStyle>
          <a:p>
            <a:pPr algn="l"/>
            <a:r>
              <a:rPr lang="en-US" sz="2000" cap="small" dirty="0" smtClean="0"/>
              <a:t>	“Life in Quarries”</a:t>
            </a:r>
            <a:endParaRPr lang="en-US" sz="2000" u="sng" cap="small" dirty="0"/>
          </a:p>
        </p:txBody>
      </p:sp>
    </p:spTree>
    <p:extLst>
      <p:ext uri="{BB962C8B-B14F-4D97-AF65-F5344CB8AC3E}">
        <p14:creationId xmlns:p14="http://schemas.microsoft.com/office/powerpoint/2010/main" val="13650108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3380"/>
          <a:stretch/>
        </p:blipFill>
        <p:spPr bwMode="auto">
          <a:xfrm>
            <a:off x="41903" y="2499742"/>
            <a:ext cx="4530097" cy="22072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Imag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6726" y="1967405"/>
            <a:ext cx="2236009" cy="498258"/>
          </a:xfrm>
          <a:prstGeom prst="rect">
            <a:avLst/>
          </a:prstGeom>
        </p:spPr>
      </p:pic>
      <p:pic>
        <p:nvPicPr>
          <p:cNvPr id="4" name="Imag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08304" y="1862413"/>
            <a:ext cx="1470486" cy="708243"/>
          </a:xfrm>
          <a:prstGeom prst="rect">
            <a:avLst/>
          </a:prstGeom>
        </p:spPr>
      </p:pic>
      <p:pic>
        <p:nvPicPr>
          <p:cNvPr id="5" name="Picture 3"/>
          <p:cNvPicPr>
            <a:picLocks noChangeAspect="1" noChangeArrowheads="1"/>
          </p:cNvPicPr>
          <p:nvPr/>
        </p:nvPicPr>
        <p:blipFill>
          <a:blip r:embed="rId6" cstate="screen">
            <a:extLst>
              <a:ext uri="{28A0092B-C50C-407E-A947-70E740481C1C}">
                <a14:useLocalDpi xmlns:a14="http://schemas.microsoft.com/office/drawing/2010/main" val="0"/>
              </a:ext>
            </a:extLst>
          </a:blip>
          <a:stretch>
            <a:fillRect/>
          </a:stretch>
        </p:blipFill>
        <p:spPr bwMode="auto">
          <a:xfrm>
            <a:off x="4930742" y="3285902"/>
            <a:ext cx="758574" cy="1136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D:\backup\1 - LIFE In Quarries\Dropbox\LIFE in Quarries Team Folder\LIFE in Quarries\Admin\Communication\Logo\Natagora_new.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82776" y="3181283"/>
            <a:ext cx="1242172" cy="1084243"/>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e 9"/>
          <p:cNvGrpSpPr/>
          <p:nvPr/>
        </p:nvGrpSpPr>
        <p:grpSpPr>
          <a:xfrm>
            <a:off x="1301910" y="1635646"/>
            <a:ext cx="2010082" cy="646978"/>
            <a:chOff x="1384194" y="871557"/>
            <a:chExt cx="2357572" cy="795697"/>
          </a:xfrm>
        </p:grpSpPr>
        <p:pic>
          <p:nvPicPr>
            <p:cNvPr id="13" name="Image 12">
              <a:extLst>
                <a:ext uri="{FF2B5EF4-FFF2-40B4-BE49-F238E27FC236}">
                  <a16:creationId xmlns="" xmlns:a16="http://schemas.microsoft.com/office/drawing/2014/main" id="{73B99D23-C997-400E-934F-77B6BAF1BB3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84194" y="871557"/>
              <a:ext cx="1134135" cy="790860"/>
            </a:xfrm>
            <a:prstGeom prst="rect">
              <a:avLst/>
            </a:prstGeom>
          </p:spPr>
        </p:pic>
        <p:pic>
          <p:nvPicPr>
            <p:cNvPr id="14" name="Image 13">
              <a:extLst>
                <a:ext uri="{FF2B5EF4-FFF2-40B4-BE49-F238E27FC236}">
                  <a16:creationId xmlns="" xmlns:a16="http://schemas.microsoft.com/office/drawing/2014/main" id="{73B99D23-C997-400E-934F-77B6BAF1BB3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47936" y="876394"/>
              <a:ext cx="1093830" cy="790860"/>
            </a:xfrm>
            <a:prstGeom prst="rect">
              <a:avLst/>
            </a:prstGeom>
          </p:spPr>
        </p:pic>
      </p:grpSp>
      <p:pic>
        <p:nvPicPr>
          <p:cNvPr id="6" name="Image 5"/>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5870197" y="2773569"/>
            <a:ext cx="1612579" cy="624199"/>
          </a:xfrm>
          <a:prstGeom prst="rect">
            <a:avLst/>
          </a:prstGeom>
        </p:spPr>
      </p:pic>
      <p:sp>
        <p:nvSpPr>
          <p:cNvPr id="17" name="Title 1">
            <a:extLst>
              <a:ext uri="{FF2B5EF4-FFF2-40B4-BE49-F238E27FC236}">
                <a16:creationId xmlns:a16="http://schemas.microsoft.com/office/drawing/2014/main" xmlns="" id="{201547ED-C3AE-4CEF-9CAA-F9B3416C6153}"/>
              </a:ext>
            </a:extLst>
          </p:cNvPr>
          <p:cNvSpPr txBox="1">
            <a:spLocks/>
          </p:cNvSpPr>
          <p:nvPr/>
        </p:nvSpPr>
        <p:spPr>
          <a:xfrm>
            <a:off x="0" y="900000"/>
            <a:ext cx="9144000" cy="288000"/>
          </a:xfrm>
          <a:prstGeom prst="rect">
            <a:avLst/>
          </a:prstGeom>
          <a:solidFill>
            <a:schemeClr val="bg1"/>
          </a:solidFill>
        </p:spPr>
        <p:txBody>
          <a:bodyPr vert="horz" wrap="square" lIns="91440" tIns="0" rIns="91440" bIns="0" rtlCol="0" anchor="ctr">
            <a:spAutoFit/>
          </a:bodyPr>
          <a:lstStyle>
            <a:lvl1pPr algn="ctr" defTabSz="914400" rtl="0" eaLnBrk="1" latinLnBrk="0" hangingPunct="1">
              <a:spcBef>
                <a:spcPct val="0"/>
              </a:spcBef>
              <a:buNone/>
              <a:defRPr sz="2400" b="1" kern="1200">
                <a:solidFill>
                  <a:srgbClr val="5A924F"/>
                </a:solidFill>
                <a:latin typeface="+mn-lt"/>
                <a:ea typeface="+mj-ea"/>
                <a:cs typeface="+mj-cs"/>
              </a:defRPr>
            </a:lvl1pPr>
          </a:lstStyle>
          <a:p>
            <a:r>
              <a:rPr lang="en-US" sz="1800" i="1" cap="small" dirty="0"/>
              <a:t>Innovative partnership for biodiversity, people and economy…</a:t>
            </a:r>
          </a:p>
        </p:txBody>
      </p:sp>
      <p:sp>
        <p:nvSpPr>
          <p:cNvPr id="18" name="Title 1"/>
          <p:cNvSpPr txBox="1">
            <a:spLocks/>
          </p:cNvSpPr>
          <p:nvPr/>
        </p:nvSpPr>
        <p:spPr>
          <a:xfrm>
            <a:off x="180000" y="270000"/>
            <a:ext cx="8335838" cy="307777"/>
          </a:xfrm>
          <a:prstGeom prst="rect">
            <a:avLst/>
          </a:prstGeom>
        </p:spPr>
        <p:txBody>
          <a:bodyPr vert="horz" lIns="91440" tIns="0" rIns="91440" bIns="0" rtlCol="0" anchor="ctr">
            <a:spAutoFit/>
          </a:bodyPr>
          <a:lstStyle>
            <a:lvl1pPr algn="ctr" defTabSz="914400" rtl="0" eaLnBrk="1" latinLnBrk="0" hangingPunct="1">
              <a:spcBef>
                <a:spcPct val="0"/>
              </a:spcBef>
              <a:buNone/>
              <a:defRPr sz="2400" b="1" kern="1200">
                <a:solidFill>
                  <a:srgbClr val="5A924F"/>
                </a:solidFill>
                <a:latin typeface="+mn-lt"/>
                <a:ea typeface="+mj-ea"/>
                <a:cs typeface="+mj-cs"/>
              </a:defRPr>
            </a:lvl1pPr>
          </a:lstStyle>
          <a:p>
            <a:pPr algn="l"/>
            <a:r>
              <a:rPr lang="en-US" sz="2000" cap="small" dirty="0" smtClean="0"/>
              <a:t>	“Life in Quarries”</a:t>
            </a:r>
            <a:endParaRPr lang="en-US" sz="2000" u="sng" cap="small" dirty="0"/>
          </a:p>
        </p:txBody>
      </p:sp>
    </p:spTree>
    <p:extLst>
      <p:ext uri="{BB962C8B-B14F-4D97-AF65-F5344CB8AC3E}">
        <p14:creationId xmlns:p14="http://schemas.microsoft.com/office/powerpoint/2010/main" val="22209242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943" t="11112" r="21058" b="13264"/>
          <a:stretch/>
        </p:blipFill>
        <p:spPr bwMode="auto">
          <a:xfrm>
            <a:off x="3073119" y="1466057"/>
            <a:ext cx="5913550" cy="3354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082" t="16208" r="17231" b="10102"/>
          <a:stretch/>
        </p:blipFill>
        <p:spPr bwMode="auto">
          <a:xfrm flipH="1">
            <a:off x="4097109" y="3687162"/>
            <a:ext cx="2410322" cy="1440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2"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9742" r="27330" b="8992"/>
          <a:stretch/>
        </p:blipFill>
        <p:spPr bwMode="auto">
          <a:xfrm>
            <a:off x="100276" y="2546024"/>
            <a:ext cx="2562116" cy="1440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3" name="Rectangle 52"/>
          <p:cNvSpPr/>
          <p:nvPr/>
        </p:nvSpPr>
        <p:spPr>
          <a:xfrm>
            <a:off x="100276" y="2164679"/>
            <a:ext cx="2562116" cy="369332"/>
          </a:xfrm>
          <a:prstGeom prst="rect">
            <a:avLst/>
          </a:prstGeom>
        </p:spPr>
        <p:txBody>
          <a:bodyPr wrap="square">
            <a:spAutoFit/>
          </a:bodyPr>
          <a:lstStyle/>
          <a:p>
            <a:pPr lvl="0">
              <a:spcBef>
                <a:spcPct val="20000"/>
              </a:spcBef>
            </a:pPr>
            <a:r>
              <a:rPr lang="en-US" b="1" i="1" cap="small" dirty="0">
                <a:solidFill>
                  <a:srgbClr val="5A924F"/>
                </a:solidFill>
                <a:ea typeface="+mj-ea"/>
                <a:cs typeface="+mj-cs"/>
              </a:rPr>
              <a:t>Core populations</a:t>
            </a:r>
          </a:p>
        </p:txBody>
      </p:sp>
      <p:sp>
        <p:nvSpPr>
          <p:cNvPr id="54" name="Rectangle 53"/>
          <p:cNvSpPr/>
          <p:nvPr/>
        </p:nvSpPr>
        <p:spPr>
          <a:xfrm>
            <a:off x="2407165" y="4621469"/>
            <a:ext cx="1599925" cy="369332"/>
          </a:xfrm>
          <a:prstGeom prst="rect">
            <a:avLst/>
          </a:prstGeom>
        </p:spPr>
        <p:txBody>
          <a:bodyPr wrap="none">
            <a:spAutoFit/>
          </a:bodyPr>
          <a:lstStyle/>
          <a:p>
            <a:pPr>
              <a:spcBef>
                <a:spcPct val="20000"/>
              </a:spcBef>
            </a:pPr>
            <a:r>
              <a:rPr lang="en-US" b="1" i="1" cap="small" dirty="0">
                <a:solidFill>
                  <a:srgbClr val="5A924F"/>
                </a:solidFill>
                <a:ea typeface="+mj-ea"/>
                <a:cs typeface="+mj-cs"/>
              </a:rPr>
              <a:t>Stepping stones</a:t>
            </a:r>
          </a:p>
        </p:txBody>
      </p:sp>
      <p:sp>
        <p:nvSpPr>
          <p:cNvPr id="55" name="Ellipse 54"/>
          <p:cNvSpPr/>
          <p:nvPr/>
        </p:nvSpPr>
        <p:spPr>
          <a:xfrm>
            <a:off x="4015077" y="1805339"/>
            <a:ext cx="400340" cy="416653"/>
          </a:xfrm>
          <a:prstGeom prst="ellipse">
            <a:avLst/>
          </a:prstGeom>
          <a:solidFill>
            <a:schemeClr val="accent3">
              <a:lumMod val="40000"/>
              <a:lumOff val="60000"/>
              <a:alpha val="36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6" name="Ellipse 55"/>
          <p:cNvSpPr/>
          <p:nvPr/>
        </p:nvSpPr>
        <p:spPr>
          <a:xfrm>
            <a:off x="4070145" y="1862652"/>
            <a:ext cx="290202" cy="302027"/>
          </a:xfrm>
          <a:prstGeom prst="ellipse">
            <a:avLst/>
          </a:prstGeom>
          <a:solidFill>
            <a:schemeClr val="accent3">
              <a:lumMod val="75000"/>
              <a:alpha val="36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7" name="Ellipse 56"/>
          <p:cNvSpPr/>
          <p:nvPr/>
        </p:nvSpPr>
        <p:spPr>
          <a:xfrm>
            <a:off x="4130167" y="1925119"/>
            <a:ext cx="170159" cy="177093"/>
          </a:xfrm>
          <a:prstGeom prst="ellipse">
            <a:avLst/>
          </a:prstGeom>
          <a:solidFill>
            <a:schemeClr val="accent3">
              <a:lumMod val="50000"/>
              <a:alpha val="36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BE"/>
          </a:p>
        </p:txBody>
      </p:sp>
      <p:sp>
        <p:nvSpPr>
          <p:cNvPr id="58" name="Ellipse 57"/>
          <p:cNvSpPr/>
          <p:nvPr/>
        </p:nvSpPr>
        <p:spPr>
          <a:xfrm>
            <a:off x="4909248" y="1836573"/>
            <a:ext cx="400340" cy="416653"/>
          </a:xfrm>
          <a:prstGeom prst="ellipse">
            <a:avLst/>
          </a:prstGeom>
          <a:solidFill>
            <a:schemeClr val="accent3">
              <a:lumMod val="40000"/>
              <a:lumOff val="60000"/>
              <a:alpha val="36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9" name="Ellipse 58"/>
          <p:cNvSpPr/>
          <p:nvPr/>
        </p:nvSpPr>
        <p:spPr>
          <a:xfrm>
            <a:off x="4964317" y="1893885"/>
            <a:ext cx="290202" cy="302027"/>
          </a:xfrm>
          <a:prstGeom prst="ellipse">
            <a:avLst/>
          </a:prstGeom>
          <a:solidFill>
            <a:schemeClr val="accent3">
              <a:lumMod val="75000"/>
              <a:alpha val="36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0" name="Ellipse 59"/>
          <p:cNvSpPr/>
          <p:nvPr/>
        </p:nvSpPr>
        <p:spPr>
          <a:xfrm>
            <a:off x="5024338" y="1956353"/>
            <a:ext cx="170159" cy="177093"/>
          </a:xfrm>
          <a:prstGeom prst="ellipse">
            <a:avLst/>
          </a:prstGeom>
          <a:solidFill>
            <a:schemeClr val="accent3">
              <a:lumMod val="50000"/>
              <a:alpha val="36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BE"/>
          </a:p>
        </p:txBody>
      </p:sp>
      <p:sp>
        <p:nvSpPr>
          <p:cNvPr id="61" name="Ellipse 60"/>
          <p:cNvSpPr/>
          <p:nvPr/>
        </p:nvSpPr>
        <p:spPr>
          <a:xfrm>
            <a:off x="6452363" y="2081287"/>
            <a:ext cx="400340" cy="416653"/>
          </a:xfrm>
          <a:prstGeom prst="ellipse">
            <a:avLst/>
          </a:prstGeom>
          <a:solidFill>
            <a:schemeClr val="accent3">
              <a:lumMod val="40000"/>
              <a:lumOff val="60000"/>
              <a:alpha val="36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2" name="Ellipse 61"/>
          <p:cNvSpPr/>
          <p:nvPr/>
        </p:nvSpPr>
        <p:spPr>
          <a:xfrm>
            <a:off x="6507432" y="2138600"/>
            <a:ext cx="290202" cy="302027"/>
          </a:xfrm>
          <a:prstGeom prst="ellipse">
            <a:avLst/>
          </a:prstGeom>
          <a:solidFill>
            <a:schemeClr val="accent3">
              <a:lumMod val="75000"/>
              <a:alpha val="36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3" name="Ellipse 62"/>
          <p:cNvSpPr/>
          <p:nvPr/>
        </p:nvSpPr>
        <p:spPr>
          <a:xfrm>
            <a:off x="6567453" y="2201067"/>
            <a:ext cx="170159" cy="177093"/>
          </a:xfrm>
          <a:prstGeom prst="ellipse">
            <a:avLst/>
          </a:prstGeom>
          <a:solidFill>
            <a:schemeClr val="accent3">
              <a:lumMod val="50000"/>
              <a:alpha val="36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BE"/>
          </a:p>
        </p:txBody>
      </p:sp>
      <p:sp>
        <p:nvSpPr>
          <p:cNvPr id="64" name="Ellipse 63"/>
          <p:cNvSpPr/>
          <p:nvPr/>
        </p:nvSpPr>
        <p:spPr>
          <a:xfrm>
            <a:off x="6857656" y="2840552"/>
            <a:ext cx="400340" cy="416653"/>
          </a:xfrm>
          <a:prstGeom prst="ellipse">
            <a:avLst/>
          </a:prstGeom>
          <a:solidFill>
            <a:schemeClr val="accent3">
              <a:lumMod val="40000"/>
              <a:lumOff val="60000"/>
              <a:alpha val="36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5" name="Ellipse 64"/>
          <p:cNvSpPr/>
          <p:nvPr/>
        </p:nvSpPr>
        <p:spPr>
          <a:xfrm>
            <a:off x="6912724" y="2897865"/>
            <a:ext cx="290202" cy="302027"/>
          </a:xfrm>
          <a:prstGeom prst="ellipse">
            <a:avLst/>
          </a:prstGeom>
          <a:solidFill>
            <a:schemeClr val="accent3">
              <a:lumMod val="75000"/>
              <a:alpha val="36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6" name="Ellipse 65"/>
          <p:cNvSpPr/>
          <p:nvPr/>
        </p:nvSpPr>
        <p:spPr>
          <a:xfrm>
            <a:off x="6307262" y="2471839"/>
            <a:ext cx="400340" cy="416653"/>
          </a:xfrm>
          <a:prstGeom prst="ellipse">
            <a:avLst/>
          </a:prstGeom>
          <a:solidFill>
            <a:schemeClr val="accent3">
              <a:lumMod val="40000"/>
              <a:lumOff val="60000"/>
              <a:alpha val="36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7" name="Ellipse 66"/>
          <p:cNvSpPr/>
          <p:nvPr/>
        </p:nvSpPr>
        <p:spPr>
          <a:xfrm>
            <a:off x="6972746" y="2960332"/>
            <a:ext cx="170159" cy="177093"/>
          </a:xfrm>
          <a:prstGeom prst="ellipse">
            <a:avLst/>
          </a:prstGeom>
          <a:solidFill>
            <a:schemeClr val="accent3">
              <a:lumMod val="50000"/>
              <a:alpha val="36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BE"/>
          </a:p>
        </p:txBody>
      </p:sp>
      <p:sp>
        <p:nvSpPr>
          <p:cNvPr id="68" name="Ellipse 67"/>
          <p:cNvSpPr/>
          <p:nvPr/>
        </p:nvSpPr>
        <p:spPr>
          <a:xfrm>
            <a:off x="6362331" y="2529151"/>
            <a:ext cx="290202" cy="302027"/>
          </a:xfrm>
          <a:prstGeom prst="ellipse">
            <a:avLst/>
          </a:prstGeom>
          <a:solidFill>
            <a:schemeClr val="accent3">
              <a:lumMod val="75000"/>
              <a:alpha val="36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9" name="Ellipse 68"/>
          <p:cNvSpPr/>
          <p:nvPr/>
        </p:nvSpPr>
        <p:spPr>
          <a:xfrm>
            <a:off x="6422352" y="2591619"/>
            <a:ext cx="170159" cy="177093"/>
          </a:xfrm>
          <a:prstGeom prst="ellipse">
            <a:avLst/>
          </a:prstGeom>
          <a:solidFill>
            <a:schemeClr val="accent3">
              <a:lumMod val="50000"/>
              <a:alpha val="36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BE"/>
          </a:p>
        </p:txBody>
      </p:sp>
      <p:sp>
        <p:nvSpPr>
          <p:cNvPr id="70" name="Ellipse 69"/>
          <p:cNvSpPr/>
          <p:nvPr/>
        </p:nvSpPr>
        <p:spPr>
          <a:xfrm>
            <a:off x="5614702" y="3195259"/>
            <a:ext cx="400340" cy="416653"/>
          </a:xfrm>
          <a:prstGeom prst="ellipse">
            <a:avLst/>
          </a:prstGeom>
          <a:solidFill>
            <a:schemeClr val="accent3">
              <a:lumMod val="40000"/>
              <a:lumOff val="60000"/>
              <a:alpha val="36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1" name="Ellipse 70"/>
          <p:cNvSpPr/>
          <p:nvPr/>
        </p:nvSpPr>
        <p:spPr>
          <a:xfrm>
            <a:off x="5669770" y="3252572"/>
            <a:ext cx="290202" cy="302027"/>
          </a:xfrm>
          <a:prstGeom prst="ellipse">
            <a:avLst/>
          </a:prstGeom>
          <a:solidFill>
            <a:schemeClr val="accent3">
              <a:lumMod val="75000"/>
              <a:alpha val="36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2" name="Ellipse 71"/>
          <p:cNvSpPr/>
          <p:nvPr/>
        </p:nvSpPr>
        <p:spPr>
          <a:xfrm>
            <a:off x="5729792" y="3315039"/>
            <a:ext cx="170159" cy="177093"/>
          </a:xfrm>
          <a:prstGeom prst="ellipse">
            <a:avLst/>
          </a:prstGeom>
          <a:solidFill>
            <a:schemeClr val="accent3">
              <a:lumMod val="50000"/>
              <a:alpha val="36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BE"/>
          </a:p>
        </p:txBody>
      </p:sp>
      <p:sp>
        <p:nvSpPr>
          <p:cNvPr id="73" name="Ellipse 72"/>
          <p:cNvSpPr/>
          <p:nvPr/>
        </p:nvSpPr>
        <p:spPr>
          <a:xfrm>
            <a:off x="7633864" y="4251683"/>
            <a:ext cx="400340" cy="416653"/>
          </a:xfrm>
          <a:prstGeom prst="ellipse">
            <a:avLst/>
          </a:prstGeom>
          <a:solidFill>
            <a:schemeClr val="accent3">
              <a:lumMod val="40000"/>
              <a:lumOff val="60000"/>
              <a:alpha val="36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4" name="Ellipse 73"/>
          <p:cNvSpPr/>
          <p:nvPr/>
        </p:nvSpPr>
        <p:spPr>
          <a:xfrm>
            <a:off x="7688933" y="4308995"/>
            <a:ext cx="290202" cy="302027"/>
          </a:xfrm>
          <a:prstGeom prst="ellipse">
            <a:avLst/>
          </a:prstGeom>
          <a:solidFill>
            <a:schemeClr val="accent3">
              <a:lumMod val="75000"/>
              <a:alpha val="36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5" name="Ellipse 74"/>
          <p:cNvSpPr/>
          <p:nvPr/>
        </p:nvSpPr>
        <p:spPr>
          <a:xfrm>
            <a:off x="7748954" y="4371463"/>
            <a:ext cx="170159" cy="177093"/>
          </a:xfrm>
          <a:prstGeom prst="ellipse">
            <a:avLst/>
          </a:prstGeom>
          <a:solidFill>
            <a:schemeClr val="accent3">
              <a:lumMod val="50000"/>
              <a:alpha val="36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BE"/>
          </a:p>
        </p:txBody>
      </p:sp>
      <p:cxnSp>
        <p:nvCxnSpPr>
          <p:cNvPr id="76" name="Connecteur en arc 75"/>
          <p:cNvCxnSpPr>
            <a:endCxn id="57" idx="4"/>
          </p:cNvCxnSpPr>
          <p:nvPr/>
        </p:nvCxnSpPr>
        <p:spPr>
          <a:xfrm rot="16200000" flipV="1">
            <a:off x="4204930" y="2112532"/>
            <a:ext cx="489410" cy="468776"/>
          </a:xfrm>
          <a:prstGeom prst="curvedConnector3">
            <a:avLst>
              <a:gd name="adj1" fmla="val 50000"/>
            </a:avLst>
          </a:prstGeom>
          <a:ln w="28575">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7" name="Connecteur en arc 76"/>
          <p:cNvCxnSpPr>
            <a:stCxn id="55" idx="1"/>
          </p:cNvCxnSpPr>
          <p:nvPr/>
        </p:nvCxnSpPr>
        <p:spPr>
          <a:xfrm rot="16200000" flipV="1">
            <a:off x="3876672" y="1669323"/>
            <a:ext cx="210313" cy="183760"/>
          </a:xfrm>
          <a:prstGeom prst="curvedConnector3">
            <a:avLst>
              <a:gd name="adj1" fmla="val 7653"/>
            </a:avLst>
          </a:prstGeom>
          <a:ln w="28575">
            <a:solidFill>
              <a:schemeClr val="accent3"/>
            </a:solidFill>
            <a:tailEnd type="arrow"/>
          </a:ln>
        </p:spPr>
        <p:style>
          <a:lnRef idx="1">
            <a:schemeClr val="accent1"/>
          </a:lnRef>
          <a:fillRef idx="0">
            <a:schemeClr val="accent1"/>
          </a:fillRef>
          <a:effectRef idx="0">
            <a:schemeClr val="accent1"/>
          </a:effectRef>
          <a:fontRef idx="minor">
            <a:schemeClr val="tx1"/>
          </a:fontRef>
        </p:style>
      </p:cxnSp>
      <p:sp>
        <p:nvSpPr>
          <p:cNvPr id="78" name="Ellipse 77"/>
          <p:cNvSpPr/>
          <p:nvPr/>
        </p:nvSpPr>
        <p:spPr>
          <a:xfrm>
            <a:off x="7538870" y="1847231"/>
            <a:ext cx="400340" cy="416653"/>
          </a:xfrm>
          <a:prstGeom prst="ellipse">
            <a:avLst/>
          </a:prstGeom>
          <a:solidFill>
            <a:schemeClr val="accent3">
              <a:lumMod val="40000"/>
              <a:lumOff val="60000"/>
              <a:alpha val="36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9" name="Ellipse 78"/>
          <p:cNvSpPr/>
          <p:nvPr/>
        </p:nvSpPr>
        <p:spPr>
          <a:xfrm>
            <a:off x="7593939" y="1904543"/>
            <a:ext cx="290202" cy="302027"/>
          </a:xfrm>
          <a:prstGeom prst="ellipse">
            <a:avLst/>
          </a:prstGeom>
          <a:solidFill>
            <a:schemeClr val="accent3">
              <a:lumMod val="75000"/>
              <a:alpha val="36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0" name="Ellipse 79"/>
          <p:cNvSpPr/>
          <p:nvPr/>
        </p:nvSpPr>
        <p:spPr>
          <a:xfrm>
            <a:off x="7653960" y="1967011"/>
            <a:ext cx="170159" cy="177093"/>
          </a:xfrm>
          <a:prstGeom prst="ellipse">
            <a:avLst/>
          </a:prstGeom>
          <a:solidFill>
            <a:schemeClr val="accent3">
              <a:lumMod val="50000"/>
              <a:alpha val="36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BE"/>
          </a:p>
        </p:txBody>
      </p:sp>
      <p:sp>
        <p:nvSpPr>
          <p:cNvPr id="81" name="Ellipse 80"/>
          <p:cNvSpPr/>
          <p:nvPr/>
        </p:nvSpPr>
        <p:spPr>
          <a:xfrm>
            <a:off x="8231028" y="2232279"/>
            <a:ext cx="400340" cy="416653"/>
          </a:xfrm>
          <a:prstGeom prst="ellipse">
            <a:avLst/>
          </a:prstGeom>
          <a:solidFill>
            <a:schemeClr val="accent3">
              <a:lumMod val="40000"/>
              <a:lumOff val="60000"/>
              <a:alpha val="36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2" name="Ellipse 81"/>
          <p:cNvSpPr/>
          <p:nvPr/>
        </p:nvSpPr>
        <p:spPr>
          <a:xfrm>
            <a:off x="8286097" y="2289591"/>
            <a:ext cx="290202" cy="302027"/>
          </a:xfrm>
          <a:prstGeom prst="ellipse">
            <a:avLst/>
          </a:prstGeom>
          <a:solidFill>
            <a:schemeClr val="accent3">
              <a:lumMod val="75000"/>
              <a:alpha val="36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3" name="Ellipse 82"/>
          <p:cNvSpPr/>
          <p:nvPr/>
        </p:nvSpPr>
        <p:spPr>
          <a:xfrm>
            <a:off x="8346119" y="2352059"/>
            <a:ext cx="170159" cy="177093"/>
          </a:xfrm>
          <a:prstGeom prst="ellipse">
            <a:avLst/>
          </a:prstGeom>
          <a:solidFill>
            <a:schemeClr val="accent3">
              <a:lumMod val="50000"/>
              <a:alpha val="36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BE"/>
          </a:p>
        </p:txBody>
      </p:sp>
      <p:cxnSp>
        <p:nvCxnSpPr>
          <p:cNvPr id="84" name="Connecteur en arc 83"/>
          <p:cNvCxnSpPr>
            <a:stCxn id="81" idx="0"/>
          </p:cNvCxnSpPr>
          <p:nvPr/>
        </p:nvCxnSpPr>
        <p:spPr>
          <a:xfrm rot="16200000" flipV="1">
            <a:off x="8269016" y="2070097"/>
            <a:ext cx="183999" cy="140366"/>
          </a:xfrm>
          <a:prstGeom prst="curvedConnector3">
            <a:avLst>
              <a:gd name="adj1" fmla="val 102437"/>
            </a:avLst>
          </a:prstGeom>
          <a:ln w="28575">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85" name="Connecteur en arc 84"/>
          <p:cNvCxnSpPr>
            <a:stCxn id="64" idx="2"/>
          </p:cNvCxnSpPr>
          <p:nvPr/>
        </p:nvCxnSpPr>
        <p:spPr>
          <a:xfrm rot="10800000" flipV="1">
            <a:off x="6422352" y="3048878"/>
            <a:ext cx="435304" cy="88546"/>
          </a:xfrm>
          <a:prstGeom prst="curvedConnector3">
            <a:avLst>
              <a:gd name="adj1" fmla="val 853"/>
            </a:avLst>
          </a:prstGeom>
          <a:ln w="28575">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86" name="Connecteur en arc 85"/>
          <p:cNvCxnSpPr>
            <a:endCxn id="67" idx="7"/>
          </p:cNvCxnSpPr>
          <p:nvPr/>
        </p:nvCxnSpPr>
        <p:spPr>
          <a:xfrm rot="5400000">
            <a:off x="7093613" y="2673308"/>
            <a:ext cx="337336" cy="288580"/>
          </a:xfrm>
          <a:prstGeom prst="curvedConnector3">
            <a:avLst>
              <a:gd name="adj1" fmla="val 50000"/>
            </a:avLst>
          </a:prstGeom>
          <a:ln w="28575">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7" name="Connecteur en arc 86"/>
          <p:cNvCxnSpPr>
            <a:endCxn id="72" idx="7"/>
          </p:cNvCxnSpPr>
          <p:nvPr/>
        </p:nvCxnSpPr>
        <p:spPr>
          <a:xfrm rot="10800000" flipV="1">
            <a:off x="5875032" y="3138567"/>
            <a:ext cx="577333" cy="202407"/>
          </a:xfrm>
          <a:prstGeom prst="curvedConnector2">
            <a:avLst/>
          </a:prstGeom>
          <a:ln w="28575">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8" name="Connecteur en arc 87"/>
          <p:cNvCxnSpPr>
            <a:stCxn id="71" idx="2"/>
          </p:cNvCxnSpPr>
          <p:nvPr/>
        </p:nvCxnSpPr>
        <p:spPr>
          <a:xfrm rot="10800000" flipV="1">
            <a:off x="5432134" y="3403588"/>
            <a:ext cx="237637" cy="351863"/>
          </a:xfrm>
          <a:prstGeom prst="curvedConnector2">
            <a:avLst/>
          </a:prstGeom>
          <a:ln w="28575">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89" name="Connecteur en arc 88"/>
          <p:cNvCxnSpPr>
            <a:endCxn id="83" idx="4"/>
          </p:cNvCxnSpPr>
          <p:nvPr/>
        </p:nvCxnSpPr>
        <p:spPr>
          <a:xfrm rot="5400000" flipH="1" flipV="1">
            <a:off x="8101351" y="2571726"/>
            <a:ext cx="372420" cy="287278"/>
          </a:xfrm>
          <a:prstGeom prst="curvedConnector3">
            <a:avLst>
              <a:gd name="adj1" fmla="val 50000"/>
            </a:avLst>
          </a:prstGeom>
          <a:ln w="28575">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0" name="Connecteur en arc 89"/>
          <p:cNvCxnSpPr>
            <a:endCxn id="75" idx="4"/>
          </p:cNvCxnSpPr>
          <p:nvPr/>
        </p:nvCxnSpPr>
        <p:spPr>
          <a:xfrm flipV="1">
            <a:off x="7538872" y="4548555"/>
            <a:ext cx="295164" cy="177093"/>
          </a:xfrm>
          <a:prstGeom prst="curvedConnector2">
            <a:avLst/>
          </a:prstGeom>
          <a:ln w="28575">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1" name="Connecteur en arc 90"/>
          <p:cNvCxnSpPr>
            <a:stCxn id="74" idx="0"/>
          </p:cNvCxnSpPr>
          <p:nvPr/>
        </p:nvCxnSpPr>
        <p:spPr>
          <a:xfrm rot="16200000" flipV="1">
            <a:off x="7390861" y="3865821"/>
            <a:ext cx="402162" cy="484189"/>
          </a:xfrm>
          <a:prstGeom prst="curvedConnector2">
            <a:avLst/>
          </a:prstGeom>
          <a:ln w="28575">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92" name="Connecteur en arc 91"/>
          <p:cNvCxnSpPr>
            <a:endCxn id="80" idx="0"/>
          </p:cNvCxnSpPr>
          <p:nvPr/>
        </p:nvCxnSpPr>
        <p:spPr>
          <a:xfrm rot="5400000">
            <a:off x="7567068" y="1709955"/>
            <a:ext cx="429029" cy="85081"/>
          </a:xfrm>
          <a:prstGeom prst="curvedConnector3">
            <a:avLst>
              <a:gd name="adj1" fmla="val 50000"/>
            </a:avLst>
          </a:prstGeom>
          <a:ln w="28575">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3" name="Connecteur en arc 92"/>
          <p:cNvCxnSpPr>
            <a:stCxn id="78" idx="4"/>
          </p:cNvCxnSpPr>
          <p:nvPr/>
        </p:nvCxnSpPr>
        <p:spPr>
          <a:xfrm rot="5400000">
            <a:off x="7399960" y="2309852"/>
            <a:ext cx="385048" cy="293110"/>
          </a:xfrm>
          <a:prstGeom prst="curvedConnector3">
            <a:avLst>
              <a:gd name="adj1" fmla="val 50000"/>
            </a:avLst>
          </a:prstGeom>
          <a:ln w="28575">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94" name="Connecteur en arc 93"/>
          <p:cNvCxnSpPr>
            <a:stCxn id="64" idx="4"/>
          </p:cNvCxnSpPr>
          <p:nvPr/>
        </p:nvCxnSpPr>
        <p:spPr>
          <a:xfrm rot="16200000" flipH="1">
            <a:off x="6803783" y="3511250"/>
            <a:ext cx="649628" cy="141543"/>
          </a:xfrm>
          <a:prstGeom prst="curvedConnector3">
            <a:avLst>
              <a:gd name="adj1" fmla="val 50000"/>
            </a:avLst>
          </a:prstGeom>
          <a:ln w="28575">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95" name="Connecteur en arc 94"/>
          <p:cNvCxnSpPr>
            <a:stCxn id="58" idx="4"/>
          </p:cNvCxnSpPr>
          <p:nvPr/>
        </p:nvCxnSpPr>
        <p:spPr>
          <a:xfrm rot="5400000">
            <a:off x="4727524" y="2209724"/>
            <a:ext cx="338395" cy="425398"/>
          </a:xfrm>
          <a:prstGeom prst="curvedConnector2">
            <a:avLst/>
          </a:prstGeom>
          <a:ln w="28575">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96" name="Connecteur en arc 95"/>
          <p:cNvCxnSpPr>
            <a:endCxn id="60" idx="0"/>
          </p:cNvCxnSpPr>
          <p:nvPr/>
        </p:nvCxnSpPr>
        <p:spPr>
          <a:xfrm rot="5400000">
            <a:off x="5096927" y="1773695"/>
            <a:ext cx="195153" cy="170161"/>
          </a:xfrm>
          <a:prstGeom prst="curvedConnector3">
            <a:avLst>
              <a:gd name="adj1" fmla="val 50000"/>
            </a:avLst>
          </a:prstGeom>
          <a:ln w="28575">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7" name="Connecteur en arc 96"/>
          <p:cNvCxnSpPr>
            <a:stCxn id="63" idx="2"/>
            <a:endCxn id="69" idx="0"/>
          </p:cNvCxnSpPr>
          <p:nvPr/>
        </p:nvCxnSpPr>
        <p:spPr>
          <a:xfrm rot="10800000" flipV="1">
            <a:off x="6507432" y="2289613"/>
            <a:ext cx="60022" cy="302005"/>
          </a:xfrm>
          <a:prstGeom prst="curvedConnector2">
            <a:avLst/>
          </a:prstGeom>
          <a:ln w="28575">
            <a:solidFill>
              <a:schemeClr val="accent3">
                <a:lumMod val="5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98" name="Connecteur en arc 97"/>
          <p:cNvCxnSpPr>
            <a:stCxn id="64" idx="0"/>
            <a:endCxn id="69" idx="6"/>
          </p:cNvCxnSpPr>
          <p:nvPr/>
        </p:nvCxnSpPr>
        <p:spPr>
          <a:xfrm rot="16200000" flipV="1">
            <a:off x="6744979" y="2527701"/>
            <a:ext cx="160388" cy="465314"/>
          </a:xfrm>
          <a:prstGeom prst="curvedConnector2">
            <a:avLst/>
          </a:prstGeom>
          <a:ln w="28575">
            <a:solidFill>
              <a:schemeClr val="accent3"/>
            </a:solidFill>
            <a:tailEnd type="arrow"/>
          </a:ln>
        </p:spPr>
        <p:style>
          <a:lnRef idx="1">
            <a:schemeClr val="accent1"/>
          </a:lnRef>
          <a:fillRef idx="0">
            <a:schemeClr val="accent1"/>
          </a:fillRef>
          <a:effectRef idx="0">
            <a:schemeClr val="accent1"/>
          </a:effectRef>
          <a:fontRef idx="minor">
            <a:schemeClr val="tx1"/>
          </a:fontRef>
        </p:style>
      </p:cxnSp>
      <p:sp>
        <p:nvSpPr>
          <p:cNvPr id="104" name="Title 1">
            <a:extLst>
              <a:ext uri="{FF2B5EF4-FFF2-40B4-BE49-F238E27FC236}">
                <a16:creationId xmlns:a16="http://schemas.microsoft.com/office/drawing/2014/main" xmlns="" id="{201547ED-C3AE-4CEF-9CAA-F9B3416C6153}"/>
              </a:ext>
            </a:extLst>
          </p:cNvPr>
          <p:cNvSpPr txBox="1">
            <a:spLocks/>
          </p:cNvSpPr>
          <p:nvPr/>
        </p:nvSpPr>
        <p:spPr>
          <a:xfrm>
            <a:off x="0" y="900000"/>
            <a:ext cx="9144000" cy="288000"/>
          </a:xfrm>
          <a:prstGeom prst="rect">
            <a:avLst/>
          </a:prstGeom>
          <a:solidFill>
            <a:schemeClr val="bg1"/>
          </a:solidFill>
        </p:spPr>
        <p:txBody>
          <a:bodyPr vert="horz" wrap="square" lIns="91440" tIns="0" rIns="91440" bIns="0" rtlCol="0" anchor="ctr">
            <a:spAutoFit/>
          </a:bodyPr>
          <a:lstStyle>
            <a:lvl1pPr algn="ctr" defTabSz="914400" rtl="0" eaLnBrk="1" latinLnBrk="0" hangingPunct="1">
              <a:spcBef>
                <a:spcPct val="0"/>
              </a:spcBef>
              <a:buNone/>
              <a:defRPr sz="2400" b="1" kern="1200">
                <a:solidFill>
                  <a:srgbClr val="5A924F"/>
                </a:solidFill>
                <a:latin typeface="+mn-lt"/>
                <a:ea typeface="+mj-ea"/>
                <a:cs typeface="+mj-cs"/>
              </a:defRPr>
            </a:lvl1pPr>
          </a:lstStyle>
          <a:p>
            <a:r>
              <a:rPr lang="en-US" sz="1800" i="1" cap="small" dirty="0" smtClean="0"/>
              <a:t>...</a:t>
            </a:r>
            <a:r>
              <a:rPr lang="en-US" sz="1800" i="1" cap="small" dirty="0"/>
              <a:t>in a network of extractive sites, in southern Belgium</a:t>
            </a:r>
          </a:p>
        </p:txBody>
      </p:sp>
      <p:sp>
        <p:nvSpPr>
          <p:cNvPr id="105" name="Title 1"/>
          <p:cNvSpPr txBox="1">
            <a:spLocks/>
          </p:cNvSpPr>
          <p:nvPr/>
        </p:nvSpPr>
        <p:spPr>
          <a:xfrm>
            <a:off x="180000" y="270000"/>
            <a:ext cx="8335838" cy="307777"/>
          </a:xfrm>
          <a:prstGeom prst="rect">
            <a:avLst/>
          </a:prstGeom>
        </p:spPr>
        <p:txBody>
          <a:bodyPr vert="horz" lIns="91440" tIns="0" rIns="91440" bIns="0" rtlCol="0" anchor="ctr">
            <a:spAutoFit/>
          </a:bodyPr>
          <a:lstStyle>
            <a:lvl1pPr algn="ctr" defTabSz="914400" rtl="0" eaLnBrk="1" latinLnBrk="0" hangingPunct="1">
              <a:spcBef>
                <a:spcPct val="0"/>
              </a:spcBef>
              <a:buNone/>
              <a:defRPr sz="2400" b="1" kern="1200">
                <a:solidFill>
                  <a:srgbClr val="5A924F"/>
                </a:solidFill>
                <a:latin typeface="+mn-lt"/>
                <a:ea typeface="+mj-ea"/>
                <a:cs typeface="+mj-cs"/>
              </a:defRPr>
            </a:lvl1pPr>
          </a:lstStyle>
          <a:p>
            <a:pPr algn="l"/>
            <a:r>
              <a:rPr lang="en-US" sz="2000" cap="small" dirty="0" smtClean="0"/>
              <a:t>	“Life in Quarries”</a:t>
            </a:r>
            <a:endParaRPr lang="en-US" sz="2000" u="sng" cap="small" dirty="0"/>
          </a:p>
        </p:txBody>
      </p:sp>
    </p:spTree>
    <p:extLst>
      <p:ext uri="{BB962C8B-B14F-4D97-AF65-F5344CB8AC3E}">
        <p14:creationId xmlns:p14="http://schemas.microsoft.com/office/powerpoint/2010/main" val="3496526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92"/>
                                        </p:tgtEl>
                                        <p:attrNameLst>
                                          <p:attrName>style.visibility</p:attrName>
                                        </p:attrNameLst>
                                      </p:cBhvr>
                                      <p:to>
                                        <p:strVal val="visible"/>
                                      </p:to>
                                    </p:set>
                                  </p:childTnLst>
                                </p:cTn>
                              </p:par>
                              <p:par>
                                <p:cTn id="7" presetID="1" presetClass="entr" presetSubtype="0" fill="hold" nodeType="withEffect">
                                  <p:stCondLst>
                                    <p:cond delay="500"/>
                                  </p:stCondLst>
                                  <p:childTnLst>
                                    <p:set>
                                      <p:cBhvr>
                                        <p:cTn id="8" dur="1" fill="hold">
                                          <p:stCondLst>
                                            <p:cond delay="0"/>
                                          </p:stCondLst>
                                        </p:cTn>
                                        <p:tgtEl>
                                          <p:spTgt spid="96"/>
                                        </p:tgtEl>
                                        <p:attrNameLst>
                                          <p:attrName>style.visibility</p:attrName>
                                        </p:attrNameLst>
                                      </p:cBhvr>
                                      <p:to>
                                        <p:strVal val="visible"/>
                                      </p:to>
                                    </p:set>
                                  </p:childTnLst>
                                </p:cTn>
                              </p:par>
                              <p:par>
                                <p:cTn id="9" presetID="1" presetClass="entr" presetSubtype="0" fill="hold" nodeType="withEffect">
                                  <p:stCondLst>
                                    <p:cond delay="500"/>
                                  </p:stCondLst>
                                  <p:childTnLst>
                                    <p:set>
                                      <p:cBhvr>
                                        <p:cTn id="10" dur="1" fill="hold">
                                          <p:stCondLst>
                                            <p:cond delay="0"/>
                                          </p:stCondLst>
                                        </p:cTn>
                                        <p:tgtEl>
                                          <p:spTgt spid="76"/>
                                        </p:tgtEl>
                                        <p:attrNameLst>
                                          <p:attrName>style.visibility</p:attrName>
                                        </p:attrNameLst>
                                      </p:cBhvr>
                                      <p:to>
                                        <p:strVal val="visible"/>
                                      </p:to>
                                    </p:set>
                                  </p:childTnLst>
                                </p:cTn>
                              </p:par>
                              <p:par>
                                <p:cTn id="11" presetID="1" presetClass="entr" presetSubtype="0" fill="hold" nodeType="withEffect">
                                  <p:stCondLst>
                                    <p:cond delay="500"/>
                                  </p:stCondLst>
                                  <p:childTnLst>
                                    <p:set>
                                      <p:cBhvr>
                                        <p:cTn id="12" dur="1" fill="hold">
                                          <p:stCondLst>
                                            <p:cond delay="0"/>
                                          </p:stCondLst>
                                        </p:cTn>
                                        <p:tgtEl>
                                          <p:spTgt spid="89"/>
                                        </p:tgtEl>
                                        <p:attrNameLst>
                                          <p:attrName>style.visibility</p:attrName>
                                        </p:attrNameLst>
                                      </p:cBhvr>
                                      <p:to>
                                        <p:strVal val="visible"/>
                                      </p:to>
                                    </p:set>
                                  </p:childTnLst>
                                </p:cTn>
                              </p:par>
                              <p:par>
                                <p:cTn id="13" presetID="1" presetClass="entr" presetSubtype="0" fill="hold" nodeType="withEffect">
                                  <p:stCondLst>
                                    <p:cond delay="500"/>
                                  </p:stCondLst>
                                  <p:childTnLst>
                                    <p:set>
                                      <p:cBhvr>
                                        <p:cTn id="14" dur="1" fill="hold">
                                          <p:stCondLst>
                                            <p:cond delay="0"/>
                                          </p:stCondLst>
                                        </p:cTn>
                                        <p:tgtEl>
                                          <p:spTgt spid="97"/>
                                        </p:tgtEl>
                                        <p:attrNameLst>
                                          <p:attrName>style.visibility</p:attrName>
                                        </p:attrNameLst>
                                      </p:cBhvr>
                                      <p:to>
                                        <p:strVal val="visible"/>
                                      </p:to>
                                    </p:set>
                                  </p:childTnLst>
                                </p:cTn>
                              </p:par>
                              <p:par>
                                <p:cTn id="15" presetID="1" presetClass="entr" presetSubtype="0" fill="hold" nodeType="withEffect">
                                  <p:stCondLst>
                                    <p:cond delay="500"/>
                                  </p:stCondLst>
                                  <p:childTnLst>
                                    <p:set>
                                      <p:cBhvr>
                                        <p:cTn id="16" dur="1" fill="hold">
                                          <p:stCondLst>
                                            <p:cond delay="0"/>
                                          </p:stCondLst>
                                        </p:cTn>
                                        <p:tgtEl>
                                          <p:spTgt spid="87"/>
                                        </p:tgtEl>
                                        <p:attrNameLst>
                                          <p:attrName>style.visibility</p:attrName>
                                        </p:attrNameLst>
                                      </p:cBhvr>
                                      <p:to>
                                        <p:strVal val="visible"/>
                                      </p:to>
                                    </p:set>
                                  </p:childTnLst>
                                </p:cTn>
                              </p:par>
                              <p:par>
                                <p:cTn id="17" presetID="1" presetClass="entr" presetSubtype="0" fill="hold" nodeType="withEffect">
                                  <p:stCondLst>
                                    <p:cond delay="500"/>
                                  </p:stCondLst>
                                  <p:childTnLst>
                                    <p:set>
                                      <p:cBhvr>
                                        <p:cTn id="18" dur="1" fill="hold">
                                          <p:stCondLst>
                                            <p:cond delay="0"/>
                                          </p:stCondLst>
                                        </p:cTn>
                                        <p:tgtEl>
                                          <p:spTgt spid="86"/>
                                        </p:tgtEl>
                                        <p:attrNameLst>
                                          <p:attrName>style.visibility</p:attrName>
                                        </p:attrNameLst>
                                      </p:cBhvr>
                                      <p:to>
                                        <p:strVal val="visible"/>
                                      </p:to>
                                    </p:set>
                                  </p:childTnLst>
                                </p:cTn>
                              </p:par>
                              <p:par>
                                <p:cTn id="19" presetID="1" presetClass="entr" presetSubtype="0" fill="hold" nodeType="withEffect">
                                  <p:stCondLst>
                                    <p:cond delay="500"/>
                                  </p:stCondLst>
                                  <p:childTnLst>
                                    <p:set>
                                      <p:cBhvr>
                                        <p:cTn id="20" dur="1" fill="hold">
                                          <p:stCondLst>
                                            <p:cond delay="0"/>
                                          </p:stCondLst>
                                        </p:cTn>
                                        <p:tgtEl>
                                          <p:spTgt spid="90"/>
                                        </p:tgtEl>
                                        <p:attrNameLst>
                                          <p:attrName>style.visibility</p:attrName>
                                        </p:attrNameLst>
                                      </p:cBhvr>
                                      <p:to>
                                        <p:strVal val="visible"/>
                                      </p:to>
                                    </p:set>
                                  </p:childTnLst>
                                </p:cTn>
                              </p:par>
                              <p:par>
                                <p:cTn id="21" presetID="1" presetClass="entr" presetSubtype="0" fill="hold" grpId="0" nodeType="withEffect">
                                  <p:stCondLst>
                                    <p:cond delay="500"/>
                                  </p:stCondLst>
                                  <p:childTnLst>
                                    <p:set>
                                      <p:cBhvr>
                                        <p:cTn id="22" dur="1" fill="hold">
                                          <p:stCondLst>
                                            <p:cond delay="0"/>
                                          </p:stCondLst>
                                        </p:cTn>
                                        <p:tgtEl>
                                          <p:spTgt spid="53"/>
                                        </p:tgtEl>
                                        <p:attrNameLst>
                                          <p:attrName>style.visibility</p:attrName>
                                        </p:attrNameLst>
                                      </p:cBhvr>
                                      <p:to>
                                        <p:strVal val="visible"/>
                                      </p:to>
                                    </p:set>
                                  </p:childTnLst>
                                </p:cTn>
                              </p:par>
                              <p:par>
                                <p:cTn id="23" presetID="1" presetClass="entr" presetSubtype="0" fill="hold" nodeType="withEffect">
                                  <p:stCondLst>
                                    <p:cond delay="500"/>
                                  </p:stCondLst>
                                  <p:childTnLst>
                                    <p:set>
                                      <p:cBhvr>
                                        <p:cTn id="24" dur="1" fill="hold">
                                          <p:stCondLst>
                                            <p:cond delay="0"/>
                                          </p:stCondLst>
                                        </p:cTn>
                                        <p:tgtEl>
                                          <p:spTgt spid="52"/>
                                        </p:tgtEl>
                                        <p:attrNameLst>
                                          <p:attrName>style.visibility</p:attrName>
                                        </p:attrNameLst>
                                      </p:cBhvr>
                                      <p:to>
                                        <p:strVal val="visible"/>
                                      </p:to>
                                    </p:set>
                                  </p:childTnLst>
                                </p:cTn>
                              </p:par>
                              <p:par>
                                <p:cTn id="25" presetID="1" presetClass="entr" presetSubtype="0" fill="hold" grpId="0" nodeType="withEffect">
                                  <p:stCondLst>
                                    <p:cond delay="500"/>
                                  </p:stCondLst>
                                  <p:childTnLst>
                                    <p:set>
                                      <p:cBhvr>
                                        <p:cTn id="26" dur="1" fill="hold">
                                          <p:stCondLst>
                                            <p:cond delay="0"/>
                                          </p:stCondLst>
                                        </p:cTn>
                                        <p:tgtEl>
                                          <p:spTgt spid="63"/>
                                        </p:tgtEl>
                                        <p:attrNameLst>
                                          <p:attrName>style.visibility</p:attrName>
                                        </p:attrNameLst>
                                      </p:cBhvr>
                                      <p:to>
                                        <p:strVal val="visible"/>
                                      </p:to>
                                    </p:set>
                                  </p:childTnLst>
                                </p:cTn>
                              </p:par>
                              <p:par>
                                <p:cTn id="27" presetID="1" presetClass="entr" presetSubtype="0" fill="hold" grpId="0" nodeType="withEffect">
                                  <p:stCondLst>
                                    <p:cond delay="500"/>
                                  </p:stCondLst>
                                  <p:childTnLst>
                                    <p:set>
                                      <p:cBhvr>
                                        <p:cTn id="28" dur="1" fill="hold">
                                          <p:stCondLst>
                                            <p:cond delay="0"/>
                                          </p:stCondLst>
                                        </p:cTn>
                                        <p:tgtEl>
                                          <p:spTgt spid="80"/>
                                        </p:tgtEl>
                                        <p:attrNameLst>
                                          <p:attrName>style.visibility</p:attrName>
                                        </p:attrNameLst>
                                      </p:cBhvr>
                                      <p:to>
                                        <p:strVal val="visible"/>
                                      </p:to>
                                    </p:set>
                                  </p:childTnLst>
                                </p:cTn>
                              </p:par>
                              <p:par>
                                <p:cTn id="29" presetID="1" presetClass="entr" presetSubtype="0" fill="hold" grpId="0" nodeType="withEffect">
                                  <p:stCondLst>
                                    <p:cond delay="500"/>
                                  </p:stCondLst>
                                  <p:childTnLst>
                                    <p:set>
                                      <p:cBhvr>
                                        <p:cTn id="30" dur="1" fill="hold">
                                          <p:stCondLst>
                                            <p:cond delay="0"/>
                                          </p:stCondLst>
                                        </p:cTn>
                                        <p:tgtEl>
                                          <p:spTgt spid="83"/>
                                        </p:tgtEl>
                                        <p:attrNameLst>
                                          <p:attrName>style.visibility</p:attrName>
                                        </p:attrNameLst>
                                      </p:cBhvr>
                                      <p:to>
                                        <p:strVal val="visible"/>
                                      </p:to>
                                    </p:set>
                                  </p:childTnLst>
                                </p:cTn>
                              </p:par>
                              <p:par>
                                <p:cTn id="31" presetID="1" presetClass="entr" presetSubtype="0" fill="hold" grpId="0" nodeType="withEffect">
                                  <p:stCondLst>
                                    <p:cond delay="500"/>
                                  </p:stCondLst>
                                  <p:childTnLst>
                                    <p:set>
                                      <p:cBhvr>
                                        <p:cTn id="32" dur="1" fill="hold">
                                          <p:stCondLst>
                                            <p:cond delay="0"/>
                                          </p:stCondLst>
                                        </p:cTn>
                                        <p:tgtEl>
                                          <p:spTgt spid="67"/>
                                        </p:tgtEl>
                                        <p:attrNameLst>
                                          <p:attrName>style.visibility</p:attrName>
                                        </p:attrNameLst>
                                      </p:cBhvr>
                                      <p:to>
                                        <p:strVal val="visible"/>
                                      </p:to>
                                    </p:set>
                                  </p:childTnLst>
                                </p:cTn>
                              </p:par>
                              <p:par>
                                <p:cTn id="33" presetID="1" presetClass="entr" presetSubtype="0" fill="hold" grpId="0" nodeType="withEffect">
                                  <p:stCondLst>
                                    <p:cond delay="500"/>
                                  </p:stCondLst>
                                  <p:childTnLst>
                                    <p:set>
                                      <p:cBhvr>
                                        <p:cTn id="34" dur="1" fill="hold">
                                          <p:stCondLst>
                                            <p:cond delay="0"/>
                                          </p:stCondLst>
                                        </p:cTn>
                                        <p:tgtEl>
                                          <p:spTgt spid="75"/>
                                        </p:tgtEl>
                                        <p:attrNameLst>
                                          <p:attrName>style.visibility</p:attrName>
                                        </p:attrNameLst>
                                      </p:cBhvr>
                                      <p:to>
                                        <p:strVal val="visible"/>
                                      </p:to>
                                    </p:set>
                                  </p:childTnLst>
                                </p:cTn>
                              </p:par>
                              <p:par>
                                <p:cTn id="35" presetID="1" presetClass="entr" presetSubtype="0" fill="hold" grpId="0" nodeType="withEffect">
                                  <p:stCondLst>
                                    <p:cond delay="500"/>
                                  </p:stCondLst>
                                  <p:childTnLst>
                                    <p:set>
                                      <p:cBhvr>
                                        <p:cTn id="36" dur="1" fill="hold">
                                          <p:stCondLst>
                                            <p:cond delay="0"/>
                                          </p:stCondLst>
                                        </p:cTn>
                                        <p:tgtEl>
                                          <p:spTgt spid="72"/>
                                        </p:tgtEl>
                                        <p:attrNameLst>
                                          <p:attrName>style.visibility</p:attrName>
                                        </p:attrNameLst>
                                      </p:cBhvr>
                                      <p:to>
                                        <p:strVal val="visible"/>
                                      </p:to>
                                    </p:set>
                                  </p:childTnLst>
                                </p:cTn>
                              </p:par>
                              <p:par>
                                <p:cTn id="37" presetID="1" presetClass="entr" presetSubtype="0" fill="hold" grpId="0" nodeType="withEffect">
                                  <p:stCondLst>
                                    <p:cond delay="500"/>
                                  </p:stCondLst>
                                  <p:childTnLst>
                                    <p:set>
                                      <p:cBhvr>
                                        <p:cTn id="38" dur="1" fill="hold">
                                          <p:stCondLst>
                                            <p:cond delay="0"/>
                                          </p:stCondLst>
                                        </p:cTn>
                                        <p:tgtEl>
                                          <p:spTgt spid="60"/>
                                        </p:tgtEl>
                                        <p:attrNameLst>
                                          <p:attrName>style.visibility</p:attrName>
                                        </p:attrNameLst>
                                      </p:cBhvr>
                                      <p:to>
                                        <p:strVal val="visible"/>
                                      </p:to>
                                    </p:set>
                                  </p:childTnLst>
                                </p:cTn>
                              </p:par>
                              <p:par>
                                <p:cTn id="39" presetID="1" presetClass="entr" presetSubtype="0" fill="hold" grpId="0" nodeType="withEffect">
                                  <p:stCondLst>
                                    <p:cond delay="500"/>
                                  </p:stCondLst>
                                  <p:childTnLst>
                                    <p:set>
                                      <p:cBhvr>
                                        <p:cTn id="40" dur="1" fill="hold">
                                          <p:stCondLst>
                                            <p:cond delay="0"/>
                                          </p:stCondLst>
                                        </p:cTn>
                                        <p:tgtEl>
                                          <p:spTgt spid="57"/>
                                        </p:tgtEl>
                                        <p:attrNameLst>
                                          <p:attrName>style.visibility</p:attrName>
                                        </p:attrNameLst>
                                      </p:cBhvr>
                                      <p:to>
                                        <p:strVal val="visible"/>
                                      </p:to>
                                    </p:set>
                                  </p:childTnLst>
                                </p:cTn>
                              </p:par>
                              <p:par>
                                <p:cTn id="41" presetID="1" presetClass="entr" presetSubtype="0" fill="hold" grpId="0" nodeType="withEffect">
                                  <p:stCondLst>
                                    <p:cond delay="500"/>
                                  </p:stCondLst>
                                  <p:childTnLst>
                                    <p:set>
                                      <p:cBhvr>
                                        <p:cTn id="42" dur="1" fill="hold">
                                          <p:stCondLst>
                                            <p:cond delay="0"/>
                                          </p:stCondLst>
                                        </p:cTn>
                                        <p:tgtEl>
                                          <p:spTgt spid="69"/>
                                        </p:tgtEl>
                                        <p:attrNameLst>
                                          <p:attrName>style.visibility</p:attrName>
                                        </p:attrNameLst>
                                      </p:cBhvr>
                                      <p:to>
                                        <p:strVal val="visible"/>
                                      </p:to>
                                    </p:set>
                                  </p:childTnLst>
                                </p:cTn>
                              </p:par>
                            </p:childTnLst>
                          </p:cTn>
                        </p:par>
                        <p:par>
                          <p:cTn id="43" fill="hold">
                            <p:stCondLst>
                              <p:cond delay="500"/>
                            </p:stCondLst>
                            <p:childTnLst>
                              <p:par>
                                <p:cTn id="44" presetID="53" presetClass="entr" presetSubtype="16" fill="hold" grpId="0" nodeType="afterEffect">
                                  <p:stCondLst>
                                    <p:cond delay="0"/>
                                  </p:stCondLst>
                                  <p:childTnLst>
                                    <p:set>
                                      <p:cBhvr>
                                        <p:cTn id="45" dur="1" fill="hold">
                                          <p:stCondLst>
                                            <p:cond delay="0"/>
                                          </p:stCondLst>
                                        </p:cTn>
                                        <p:tgtEl>
                                          <p:spTgt spid="59"/>
                                        </p:tgtEl>
                                        <p:attrNameLst>
                                          <p:attrName>style.visibility</p:attrName>
                                        </p:attrNameLst>
                                      </p:cBhvr>
                                      <p:to>
                                        <p:strVal val="visible"/>
                                      </p:to>
                                    </p:set>
                                    <p:anim calcmode="lin" valueType="num">
                                      <p:cBhvr>
                                        <p:cTn id="46" dur="500" fill="hold"/>
                                        <p:tgtEl>
                                          <p:spTgt spid="59"/>
                                        </p:tgtEl>
                                        <p:attrNameLst>
                                          <p:attrName>ppt_w</p:attrName>
                                        </p:attrNameLst>
                                      </p:cBhvr>
                                      <p:tavLst>
                                        <p:tav tm="0">
                                          <p:val>
                                            <p:fltVal val="0"/>
                                          </p:val>
                                        </p:tav>
                                        <p:tav tm="100000">
                                          <p:val>
                                            <p:strVal val="#ppt_w"/>
                                          </p:val>
                                        </p:tav>
                                      </p:tavLst>
                                    </p:anim>
                                    <p:anim calcmode="lin" valueType="num">
                                      <p:cBhvr>
                                        <p:cTn id="47" dur="500" fill="hold"/>
                                        <p:tgtEl>
                                          <p:spTgt spid="59"/>
                                        </p:tgtEl>
                                        <p:attrNameLst>
                                          <p:attrName>ppt_h</p:attrName>
                                        </p:attrNameLst>
                                      </p:cBhvr>
                                      <p:tavLst>
                                        <p:tav tm="0">
                                          <p:val>
                                            <p:fltVal val="0"/>
                                          </p:val>
                                        </p:tav>
                                        <p:tav tm="100000">
                                          <p:val>
                                            <p:strVal val="#ppt_h"/>
                                          </p:val>
                                        </p:tav>
                                      </p:tavLst>
                                    </p:anim>
                                    <p:animEffect transition="in" filter="fade">
                                      <p:cBhvr>
                                        <p:cTn id="48" dur="500"/>
                                        <p:tgtEl>
                                          <p:spTgt spid="59"/>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56"/>
                                        </p:tgtEl>
                                        <p:attrNameLst>
                                          <p:attrName>style.visibility</p:attrName>
                                        </p:attrNameLst>
                                      </p:cBhvr>
                                      <p:to>
                                        <p:strVal val="visible"/>
                                      </p:to>
                                    </p:set>
                                    <p:anim calcmode="lin" valueType="num">
                                      <p:cBhvr>
                                        <p:cTn id="51" dur="500" fill="hold"/>
                                        <p:tgtEl>
                                          <p:spTgt spid="56"/>
                                        </p:tgtEl>
                                        <p:attrNameLst>
                                          <p:attrName>ppt_w</p:attrName>
                                        </p:attrNameLst>
                                      </p:cBhvr>
                                      <p:tavLst>
                                        <p:tav tm="0">
                                          <p:val>
                                            <p:fltVal val="0"/>
                                          </p:val>
                                        </p:tav>
                                        <p:tav tm="100000">
                                          <p:val>
                                            <p:strVal val="#ppt_w"/>
                                          </p:val>
                                        </p:tav>
                                      </p:tavLst>
                                    </p:anim>
                                    <p:anim calcmode="lin" valueType="num">
                                      <p:cBhvr>
                                        <p:cTn id="52" dur="500" fill="hold"/>
                                        <p:tgtEl>
                                          <p:spTgt spid="56"/>
                                        </p:tgtEl>
                                        <p:attrNameLst>
                                          <p:attrName>ppt_h</p:attrName>
                                        </p:attrNameLst>
                                      </p:cBhvr>
                                      <p:tavLst>
                                        <p:tav tm="0">
                                          <p:val>
                                            <p:fltVal val="0"/>
                                          </p:val>
                                        </p:tav>
                                        <p:tav tm="100000">
                                          <p:val>
                                            <p:strVal val="#ppt_h"/>
                                          </p:val>
                                        </p:tav>
                                      </p:tavLst>
                                    </p:anim>
                                    <p:animEffect transition="in" filter="fade">
                                      <p:cBhvr>
                                        <p:cTn id="53" dur="500"/>
                                        <p:tgtEl>
                                          <p:spTgt spid="56"/>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71"/>
                                        </p:tgtEl>
                                        <p:attrNameLst>
                                          <p:attrName>style.visibility</p:attrName>
                                        </p:attrNameLst>
                                      </p:cBhvr>
                                      <p:to>
                                        <p:strVal val="visible"/>
                                      </p:to>
                                    </p:set>
                                    <p:anim calcmode="lin" valueType="num">
                                      <p:cBhvr>
                                        <p:cTn id="56" dur="500" fill="hold"/>
                                        <p:tgtEl>
                                          <p:spTgt spid="71"/>
                                        </p:tgtEl>
                                        <p:attrNameLst>
                                          <p:attrName>ppt_w</p:attrName>
                                        </p:attrNameLst>
                                      </p:cBhvr>
                                      <p:tavLst>
                                        <p:tav tm="0">
                                          <p:val>
                                            <p:fltVal val="0"/>
                                          </p:val>
                                        </p:tav>
                                        <p:tav tm="100000">
                                          <p:val>
                                            <p:strVal val="#ppt_w"/>
                                          </p:val>
                                        </p:tav>
                                      </p:tavLst>
                                    </p:anim>
                                    <p:anim calcmode="lin" valueType="num">
                                      <p:cBhvr>
                                        <p:cTn id="57" dur="500" fill="hold"/>
                                        <p:tgtEl>
                                          <p:spTgt spid="71"/>
                                        </p:tgtEl>
                                        <p:attrNameLst>
                                          <p:attrName>ppt_h</p:attrName>
                                        </p:attrNameLst>
                                      </p:cBhvr>
                                      <p:tavLst>
                                        <p:tav tm="0">
                                          <p:val>
                                            <p:fltVal val="0"/>
                                          </p:val>
                                        </p:tav>
                                        <p:tav tm="100000">
                                          <p:val>
                                            <p:strVal val="#ppt_h"/>
                                          </p:val>
                                        </p:tav>
                                      </p:tavLst>
                                    </p:anim>
                                    <p:animEffect transition="in" filter="fade">
                                      <p:cBhvr>
                                        <p:cTn id="58" dur="500"/>
                                        <p:tgtEl>
                                          <p:spTgt spid="71"/>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68"/>
                                        </p:tgtEl>
                                        <p:attrNameLst>
                                          <p:attrName>style.visibility</p:attrName>
                                        </p:attrNameLst>
                                      </p:cBhvr>
                                      <p:to>
                                        <p:strVal val="visible"/>
                                      </p:to>
                                    </p:set>
                                    <p:anim calcmode="lin" valueType="num">
                                      <p:cBhvr>
                                        <p:cTn id="61" dur="500" fill="hold"/>
                                        <p:tgtEl>
                                          <p:spTgt spid="68"/>
                                        </p:tgtEl>
                                        <p:attrNameLst>
                                          <p:attrName>ppt_w</p:attrName>
                                        </p:attrNameLst>
                                      </p:cBhvr>
                                      <p:tavLst>
                                        <p:tav tm="0">
                                          <p:val>
                                            <p:fltVal val="0"/>
                                          </p:val>
                                        </p:tav>
                                        <p:tav tm="100000">
                                          <p:val>
                                            <p:strVal val="#ppt_w"/>
                                          </p:val>
                                        </p:tav>
                                      </p:tavLst>
                                    </p:anim>
                                    <p:anim calcmode="lin" valueType="num">
                                      <p:cBhvr>
                                        <p:cTn id="62" dur="500" fill="hold"/>
                                        <p:tgtEl>
                                          <p:spTgt spid="68"/>
                                        </p:tgtEl>
                                        <p:attrNameLst>
                                          <p:attrName>ppt_h</p:attrName>
                                        </p:attrNameLst>
                                      </p:cBhvr>
                                      <p:tavLst>
                                        <p:tav tm="0">
                                          <p:val>
                                            <p:fltVal val="0"/>
                                          </p:val>
                                        </p:tav>
                                        <p:tav tm="100000">
                                          <p:val>
                                            <p:strVal val="#ppt_h"/>
                                          </p:val>
                                        </p:tav>
                                      </p:tavLst>
                                    </p:anim>
                                    <p:animEffect transition="in" filter="fade">
                                      <p:cBhvr>
                                        <p:cTn id="63" dur="500"/>
                                        <p:tgtEl>
                                          <p:spTgt spid="68"/>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62"/>
                                        </p:tgtEl>
                                        <p:attrNameLst>
                                          <p:attrName>style.visibility</p:attrName>
                                        </p:attrNameLst>
                                      </p:cBhvr>
                                      <p:to>
                                        <p:strVal val="visible"/>
                                      </p:to>
                                    </p:set>
                                    <p:anim calcmode="lin" valueType="num">
                                      <p:cBhvr>
                                        <p:cTn id="66" dur="500" fill="hold"/>
                                        <p:tgtEl>
                                          <p:spTgt spid="62"/>
                                        </p:tgtEl>
                                        <p:attrNameLst>
                                          <p:attrName>ppt_w</p:attrName>
                                        </p:attrNameLst>
                                      </p:cBhvr>
                                      <p:tavLst>
                                        <p:tav tm="0">
                                          <p:val>
                                            <p:fltVal val="0"/>
                                          </p:val>
                                        </p:tav>
                                        <p:tav tm="100000">
                                          <p:val>
                                            <p:strVal val="#ppt_w"/>
                                          </p:val>
                                        </p:tav>
                                      </p:tavLst>
                                    </p:anim>
                                    <p:anim calcmode="lin" valueType="num">
                                      <p:cBhvr>
                                        <p:cTn id="67" dur="500" fill="hold"/>
                                        <p:tgtEl>
                                          <p:spTgt spid="62"/>
                                        </p:tgtEl>
                                        <p:attrNameLst>
                                          <p:attrName>ppt_h</p:attrName>
                                        </p:attrNameLst>
                                      </p:cBhvr>
                                      <p:tavLst>
                                        <p:tav tm="0">
                                          <p:val>
                                            <p:fltVal val="0"/>
                                          </p:val>
                                        </p:tav>
                                        <p:tav tm="100000">
                                          <p:val>
                                            <p:strVal val="#ppt_h"/>
                                          </p:val>
                                        </p:tav>
                                      </p:tavLst>
                                    </p:anim>
                                    <p:animEffect transition="in" filter="fade">
                                      <p:cBhvr>
                                        <p:cTn id="68" dur="500"/>
                                        <p:tgtEl>
                                          <p:spTgt spid="62"/>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79"/>
                                        </p:tgtEl>
                                        <p:attrNameLst>
                                          <p:attrName>style.visibility</p:attrName>
                                        </p:attrNameLst>
                                      </p:cBhvr>
                                      <p:to>
                                        <p:strVal val="visible"/>
                                      </p:to>
                                    </p:set>
                                    <p:anim calcmode="lin" valueType="num">
                                      <p:cBhvr>
                                        <p:cTn id="71" dur="500" fill="hold"/>
                                        <p:tgtEl>
                                          <p:spTgt spid="79"/>
                                        </p:tgtEl>
                                        <p:attrNameLst>
                                          <p:attrName>ppt_w</p:attrName>
                                        </p:attrNameLst>
                                      </p:cBhvr>
                                      <p:tavLst>
                                        <p:tav tm="0">
                                          <p:val>
                                            <p:fltVal val="0"/>
                                          </p:val>
                                        </p:tav>
                                        <p:tav tm="100000">
                                          <p:val>
                                            <p:strVal val="#ppt_w"/>
                                          </p:val>
                                        </p:tav>
                                      </p:tavLst>
                                    </p:anim>
                                    <p:anim calcmode="lin" valueType="num">
                                      <p:cBhvr>
                                        <p:cTn id="72" dur="500" fill="hold"/>
                                        <p:tgtEl>
                                          <p:spTgt spid="79"/>
                                        </p:tgtEl>
                                        <p:attrNameLst>
                                          <p:attrName>ppt_h</p:attrName>
                                        </p:attrNameLst>
                                      </p:cBhvr>
                                      <p:tavLst>
                                        <p:tav tm="0">
                                          <p:val>
                                            <p:fltVal val="0"/>
                                          </p:val>
                                        </p:tav>
                                        <p:tav tm="100000">
                                          <p:val>
                                            <p:strVal val="#ppt_h"/>
                                          </p:val>
                                        </p:tav>
                                      </p:tavLst>
                                    </p:anim>
                                    <p:animEffect transition="in" filter="fade">
                                      <p:cBhvr>
                                        <p:cTn id="73" dur="500"/>
                                        <p:tgtEl>
                                          <p:spTgt spid="79"/>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82"/>
                                        </p:tgtEl>
                                        <p:attrNameLst>
                                          <p:attrName>style.visibility</p:attrName>
                                        </p:attrNameLst>
                                      </p:cBhvr>
                                      <p:to>
                                        <p:strVal val="visible"/>
                                      </p:to>
                                    </p:set>
                                    <p:anim calcmode="lin" valueType="num">
                                      <p:cBhvr>
                                        <p:cTn id="76" dur="500" fill="hold"/>
                                        <p:tgtEl>
                                          <p:spTgt spid="82"/>
                                        </p:tgtEl>
                                        <p:attrNameLst>
                                          <p:attrName>ppt_w</p:attrName>
                                        </p:attrNameLst>
                                      </p:cBhvr>
                                      <p:tavLst>
                                        <p:tav tm="0">
                                          <p:val>
                                            <p:fltVal val="0"/>
                                          </p:val>
                                        </p:tav>
                                        <p:tav tm="100000">
                                          <p:val>
                                            <p:strVal val="#ppt_w"/>
                                          </p:val>
                                        </p:tav>
                                      </p:tavLst>
                                    </p:anim>
                                    <p:anim calcmode="lin" valueType="num">
                                      <p:cBhvr>
                                        <p:cTn id="77" dur="500" fill="hold"/>
                                        <p:tgtEl>
                                          <p:spTgt spid="82"/>
                                        </p:tgtEl>
                                        <p:attrNameLst>
                                          <p:attrName>ppt_h</p:attrName>
                                        </p:attrNameLst>
                                      </p:cBhvr>
                                      <p:tavLst>
                                        <p:tav tm="0">
                                          <p:val>
                                            <p:fltVal val="0"/>
                                          </p:val>
                                        </p:tav>
                                        <p:tav tm="100000">
                                          <p:val>
                                            <p:strVal val="#ppt_h"/>
                                          </p:val>
                                        </p:tav>
                                      </p:tavLst>
                                    </p:anim>
                                    <p:animEffect transition="in" filter="fade">
                                      <p:cBhvr>
                                        <p:cTn id="78" dur="500"/>
                                        <p:tgtEl>
                                          <p:spTgt spid="82"/>
                                        </p:tgtEl>
                                      </p:cBhvr>
                                    </p:animEffect>
                                  </p:childTnLst>
                                </p:cTn>
                              </p:par>
                              <p:par>
                                <p:cTn id="79" presetID="53" presetClass="entr" presetSubtype="16" fill="hold" grpId="0" nodeType="withEffect">
                                  <p:stCondLst>
                                    <p:cond delay="0"/>
                                  </p:stCondLst>
                                  <p:childTnLst>
                                    <p:set>
                                      <p:cBhvr>
                                        <p:cTn id="80" dur="1" fill="hold">
                                          <p:stCondLst>
                                            <p:cond delay="0"/>
                                          </p:stCondLst>
                                        </p:cTn>
                                        <p:tgtEl>
                                          <p:spTgt spid="74"/>
                                        </p:tgtEl>
                                        <p:attrNameLst>
                                          <p:attrName>style.visibility</p:attrName>
                                        </p:attrNameLst>
                                      </p:cBhvr>
                                      <p:to>
                                        <p:strVal val="visible"/>
                                      </p:to>
                                    </p:set>
                                    <p:anim calcmode="lin" valueType="num">
                                      <p:cBhvr>
                                        <p:cTn id="81" dur="500" fill="hold"/>
                                        <p:tgtEl>
                                          <p:spTgt spid="74"/>
                                        </p:tgtEl>
                                        <p:attrNameLst>
                                          <p:attrName>ppt_w</p:attrName>
                                        </p:attrNameLst>
                                      </p:cBhvr>
                                      <p:tavLst>
                                        <p:tav tm="0">
                                          <p:val>
                                            <p:fltVal val="0"/>
                                          </p:val>
                                        </p:tav>
                                        <p:tav tm="100000">
                                          <p:val>
                                            <p:strVal val="#ppt_w"/>
                                          </p:val>
                                        </p:tav>
                                      </p:tavLst>
                                    </p:anim>
                                    <p:anim calcmode="lin" valueType="num">
                                      <p:cBhvr>
                                        <p:cTn id="82" dur="500" fill="hold"/>
                                        <p:tgtEl>
                                          <p:spTgt spid="74"/>
                                        </p:tgtEl>
                                        <p:attrNameLst>
                                          <p:attrName>ppt_h</p:attrName>
                                        </p:attrNameLst>
                                      </p:cBhvr>
                                      <p:tavLst>
                                        <p:tav tm="0">
                                          <p:val>
                                            <p:fltVal val="0"/>
                                          </p:val>
                                        </p:tav>
                                        <p:tav tm="100000">
                                          <p:val>
                                            <p:strVal val="#ppt_h"/>
                                          </p:val>
                                        </p:tav>
                                      </p:tavLst>
                                    </p:anim>
                                    <p:animEffect transition="in" filter="fade">
                                      <p:cBhvr>
                                        <p:cTn id="83" dur="500"/>
                                        <p:tgtEl>
                                          <p:spTgt spid="74"/>
                                        </p:tgtEl>
                                      </p:cBhvr>
                                    </p:animEffect>
                                  </p:childTnLst>
                                </p:cTn>
                              </p:par>
                              <p:par>
                                <p:cTn id="84" presetID="53" presetClass="entr" presetSubtype="16" fill="hold" grpId="0" nodeType="withEffect">
                                  <p:stCondLst>
                                    <p:cond delay="0"/>
                                  </p:stCondLst>
                                  <p:childTnLst>
                                    <p:set>
                                      <p:cBhvr>
                                        <p:cTn id="85" dur="1" fill="hold">
                                          <p:stCondLst>
                                            <p:cond delay="0"/>
                                          </p:stCondLst>
                                        </p:cTn>
                                        <p:tgtEl>
                                          <p:spTgt spid="65"/>
                                        </p:tgtEl>
                                        <p:attrNameLst>
                                          <p:attrName>style.visibility</p:attrName>
                                        </p:attrNameLst>
                                      </p:cBhvr>
                                      <p:to>
                                        <p:strVal val="visible"/>
                                      </p:to>
                                    </p:set>
                                    <p:anim calcmode="lin" valueType="num">
                                      <p:cBhvr>
                                        <p:cTn id="86" dur="500" fill="hold"/>
                                        <p:tgtEl>
                                          <p:spTgt spid="65"/>
                                        </p:tgtEl>
                                        <p:attrNameLst>
                                          <p:attrName>ppt_w</p:attrName>
                                        </p:attrNameLst>
                                      </p:cBhvr>
                                      <p:tavLst>
                                        <p:tav tm="0">
                                          <p:val>
                                            <p:fltVal val="0"/>
                                          </p:val>
                                        </p:tav>
                                        <p:tav tm="100000">
                                          <p:val>
                                            <p:strVal val="#ppt_w"/>
                                          </p:val>
                                        </p:tav>
                                      </p:tavLst>
                                    </p:anim>
                                    <p:anim calcmode="lin" valueType="num">
                                      <p:cBhvr>
                                        <p:cTn id="87" dur="500" fill="hold"/>
                                        <p:tgtEl>
                                          <p:spTgt spid="65"/>
                                        </p:tgtEl>
                                        <p:attrNameLst>
                                          <p:attrName>ppt_h</p:attrName>
                                        </p:attrNameLst>
                                      </p:cBhvr>
                                      <p:tavLst>
                                        <p:tav tm="0">
                                          <p:val>
                                            <p:fltVal val="0"/>
                                          </p:val>
                                        </p:tav>
                                        <p:tav tm="100000">
                                          <p:val>
                                            <p:strVal val="#ppt_h"/>
                                          </p:val>
                                        </p:tav>
                                      </p:tavLst>
                                    </p:anim>
                                    <p:animEffect transition="in" filter="fade">
                                      <p:cBhvr>
                                        <p:cTn id="88" dur="500"/>
                                        <p:tgtEl>
                                          <p:spTgt spid="65"/>
                                        </p:tgtEl>
                                      </p:cBhvr>
                                    </p:animEffect>
                                  </p:childTnLst>
                                </p:cTn>
                              </p:par>
                              <p:par>
                                <p:cTn id="89" presetID="53" presetClass="entr" presetSubtype="16" fill="hold" grpId="0" nodeType="withEffect">
                                  <p:stCondLst>
                                    <p:cond delay="0"/>
                                  </p:stCondLst>
                                  <p:childTnLst>
                                    <p:set>
                                      <p:cBhvr>
                                        <p:cTn id="90" dur="1" fill="hold">
                                          <p:stCondLst>
                                            <p:cond delay="0"/>
                                          </p:stCondLst>
                                        </p:cTn>
                                        <p:tgtEl>
                                          <p:spTgt spid="64"/>
                                        </p:tgtEl>
                                        <p:attrNameLst>
                                          <p:attrName>style.visibility</p:attrName>
                                        </p:attrNameLst>
                                      </p:cBhvr>
                                      <p:to>
                                        <p:strVal val="visible"/>
                                      </p:to>
                                    </p:set>
                                    <p:anim calcmode="lin" valueType="num">
                                      <p:cBhvr>
                                        <p:cTn id="91" dur="500" fill="hold"/>
                                        <p:tgtEl>
                                          <p:spTgt spid="64"/>
                                        </p:tgtEl>
                                        <p:attrNameLst>
                                          <p:attrName>ppt_w</p:attrName>
                                        </p:attrNameLst>
                                      </p:cBhvr>
                                      <p:tavLst>
                                        <p:tav tm="0">
                                          <p:val>
                                            <p:fltVal val="0"/>
                                          </p:val>
                                        </p:tav>
                                        <p:tav tm="100000">
                                          <p:val>
                                            <p:strVal val="#ppt_w"/>
                                          </p:val>
                                        </p:tav>
                                      </p:tavLst>
                                    </p:anim>
                                    <p:anim calcmode="lin" valueType="num">
                                      <p:cBhvr>
                                        <p:cTn id="92" dur="500" fill="hold"/>
                                        <p:tgtEl>
                                          <p:spTgt spid="64"/>
                                        </p:tgtEl>
                                        <p:attrNameLst>
                                          <p:attrName>ppt_h</p:attrName>
                                        </p:attrNameLst>
                                      </p:cBhvr>
                                      <p:tavLst>
                                        <p:tav tm="0">
                                          <p:val>
                                            <p:fltVal val="0"/>
                                          </p:val>
                                        </p:tav>
                                        <p:tav tm="100000">
                                          <p:val>
                                            <p:strVal val="#ppt_h"/>
                                          </p:val>
                                        </p:tav>
                                      </p:tavLst>
                                    </p:anim>
                                    <p:animEffect transition="in" filter="fade">
                                      <p:cBhvr>
                                        <p:cTn id="93" dur="500"/>
                                        <p:tgtEl>
                                          <p:spTgt spid="64"/>
                                        </p:tgtEl>
                                      </p:cBhvr>
                                    </p:animEffect>
                                  </p:childTnLst>
                                </p:cTn>
                              </p:par>
                              <p:par>
                                <p:cTn id="94" presetID="53" presetClass="entr" presetSubtype="16" fill="hold" grpId="0" nodeType="withEffect">
                                  <p:stCondLst>
                                    <p:cond delay="0"/>
                                  </p:stCondLst>
                                  <p:childTnLst>
                                    <p:set>
                                      <p:cBhvr>
                                        <p:cTn id="95" dur="1" fill="hold">
                                          <p:stCondLst>
                                            <p:cond delay="0"/>
                                          </p:stCondLst>
                                        </p:cTn>
                                        <p:tgtEl>
                                          <p:spTgt spid="66"/>
                                        </p:tgtEl>
                                        <p:attrNameLst>
                                          <p:attrName>style.visibility</p:attrName>
                                        </p:attrNameLst>
                                      </p:cBhvr>
                                      <p:to>
                                        <p:strVal val="visible"/>
                                      </p:to>
                                    </p:set>
                                    <p:anim calcmode="lin" valueType="num">
                                      <p:cBhvr>
                                        <p:cTn id="96" dur="500" fill="hold"/>
                                        <p:tgtEl>
                                          <p:spTgt spid="66"/>
                                        </p:tgtEl>
                                        <p:attrNameLst>
                                          <p:attrName>ppt_w</p:attrName>
                                        </p:attrNameLst>
                                      </p:cBhvr>
                                      <p:tavLst>
                                        <p:tav tm="0">
                                          <p:val>
                                            <p:fltVal val="0"/>
                                          </p:val>
                                        </p:tav>
                                        <p:tav tm="100000">
                                          <p:val>
                                            <p:strVal val="#ppt_w"/>
                                          </p:val>
                                        </p:tav>
                                      </p:tavLst>
                                    </p:anim>
                                    <p:anim calcmode="lin" valueType="num">
                                      <p:cBhvr>
                                        <p:cTn id="97" dur="500" fill="hold"/>
                                        <p:tgtEl>
                                          <p:spTgt spid="66"/>
                                        </p:tgtEl>
                                        <p:attrNameLst>
                                          <p:attrName>ppt_h</p:attrName>
                                        </p:attrNameLst>
                                      </p:cBhvr>
                                      <p:tavLst>
                                        <p:tav tm="0">
                                          <p:val>
                                            <p:fltVal val="0"/>
                                          </p:val>
                                        </p:tav>
                                        <p:tav tm="100000">
                                          <p:val>
                                            <p:strVal val="#ppt_h"/>
                                          </p:val>
                                        </p:tav>
                                      </p:tavLst>
                                    </p:anim>
                                    <p:animEffect transition="in" filter="fade">
                                      <p:cBhvr>
                                        <p:cTn id="98" dur="500"/>
                                        <p:tgtEl>
                                          <p:spTgt spid="66"/>
                                        </p:tgtEl>
                                      </p:cBhvr>
                                    </p:animEffect>
                                  </p:childTnLst>
                                </p:cTn>
                              </p:par>
                              <p:par>
                                <p:cTn id="99" presetID="53" presetClass="entr" presetSubtype="16" fill="hold" grpId="0" nodeType="withEffect">
                                  <p:stCondLst>
                                    <p:cond delay="0"/>
                                  </p:stCondLst>
                                  <p:childTnLst>
                                    <p:set>
                                      <p:cBhvr>
                                        <p:cTn id="100" dur="1" fill="hold">
                                          <p:stCondLst>
                                            <p:cond delay="0"/>
                                          </p:stCondLst>
                                        </p:cTn>
                                        <p:tgtEl>
                                          <p:spTgt spid="61"/>
                                        </p:tgtEl>
                                        <p:attrNameLst>
                                          <p:attrName>style.visibility</p:attrName>
                                        </p:attrNameLst>
                                      </p:cBhvr>
                                      <p:to>
                                        <p:strVal val="visible"/>
                                      </p:to>
                                    </p:set>
                                    <p:anim calcmode="lin" valueType="num">
                                      <p:cBhvr>
                                        <p:cTn id="101" dur="500" fill="hold"/>
                                        <p:tgtEl>
                                          <p:spTgt spid="61"/>
                                        </p:tgtEl>
                                        <p:attrNameLst>
                                          <p:attrName>ppt_w</p:attrName>
                                        </p:attrNameLst>
                                      </p:cBhvr>
                                      <p:tavLst>
                                        <p:tav tm="0">
                                          <p:val>
                                            <p:fltVal val="0"/>
                                          </p:val>
                                        </p:tav>
                                        <p:tav tm="100000">
                                          <p:val>
                                            <p:strVal val="#ppt_w"/>
                                          </p:val>
                                        </p:tav>
                                      </p:tavLst>
                                    </p:anim>
                                    <p:anim calcmode="lin" valueType="num">
                                      <p:cBhvr>
                                        <p:cTn id="102" dur="500" fill="hold"/>
                                        <p:tgtEl>
                                          <p:spTgt spid="61"/>
                                        </p:tgtEl>
                                        <p:attrNameLst>
                                          <p:attrName>ppt_h</p:attrName>
                                        </p:attrNameLst>
                                      </p:cBhvr>
                                      <p:tavLst>
                                        <p:tav tm="0">
                                          <p:val>
                                            <p:fltVal val="0"/>
                                          </p:val>
                                        </p:tav>
                                        <p:tav tm="100000">
                                          <p:val>
                                            <p:strVal val="#ppt_h"/>
                                          </p:val>
                                        </p:tav>
                                      </p:tavLst>
                                    </p:anim>
                                    <p:animEffect transition="in" filter="fade">
                                      <p:cBhvr>
                                        <p:cTn id="103" dur="500"/>
                                        <p:tgtEl>
                                          <p:spTgt spid="61"/>
                                        </p:tgtEl>
                                      </p:cBhvr>
                                    </p:animEffect>
                                  </p:childTnLst>
                                </p:cTn>
                              </p:par>
                              <p:par>
                                <p:cTn id="104" presetID="53" presetClass="entr" presetSubtype="16" fill="hold" grpId="0" nodeType="withEffect">
                                  <p:stCondLst>
                                    <p:cond delay="0"/>
                                  </p:stCondLst>
                                  <p:childTnLst>
                                    <p:set>
                                      <p:cBhvr>
                                        <p:cTn id="105" dur="1" fill="hold">
                                          <p:stCondLst>
                                            <p:cond delay="0"/>
                                          </p:stCondLst>
                                        </p:cTn>
                                        <p:tgtEl>
                                          <p:spTgt spid="78"/>
                                        </p:tgtEl>
                                        <p:attrNameLst>
                                          <p:attrName>style.visibility</p:attrName>
                                        </p:attrNameLst>
                                      </p:cBhvr>
                                      <p:to>
                                        <p:strVal val="visible"/>
                                      </p:to>
                                    </p:set>
                                    <p:anim calcmode="lin" valueType="num">
                                      <p:cBhvr>
                                        <p:cTn id="106" dur="500" fill="hold"/>
                                        <p:tgtEl>
                                          <p:spTgt spid="78"/>
                                        </p:tgtEl>
                                        <p:attrNameLst>
                                          <p:attrName>ppt_w</p:attrName>
                                        </p:attrNameLst>
                                      </p:cBhvr>
                                      <p:tavLst>
                                        <p:tav tm="0">
                                          <p:val>
                                            <p:fltVal val="0"/>
                                          </p:val>
                                        </p:tav>
                                        <p:tav tm="100000">
                                          <p:val>
                                            <p:strVal val="#ppt_w"/>
                                          </p:val>
                                        </p:tav>
                                      </p:tavLst>
                                    </p:anim>
                                    <p:anim calcmode="lin" valueType="num">
                                      <p:cBhvr>
                                        <p:cTn id="107" dur="500" fill="hold"/>
                                        <p:tgtEl>
                                          <p:spTgt spid="78"/>
                                        </p:tgtEl>
                                        <p:attrNameLst>
                                          <p:attrName>ppt_h</p:attrName>
                                        </p:attrNameLst>
                                      </p:cBhvr>
                                      <p:tavLst>
                                        <p:tav tm="0">
                                          <p:val>
                                            <p:fltVal val="0"/>
                                          </p:val>
                                        </p:tav>
                                        <p:tav tm="100000">
                                          <p:val>
                                            <p:strVal val="#ppt_h"/>
                                          </p:val>
                                        </p:tav>
                                      </p:tavLst>
                                    </p:anim>
                                    <p:animEffect transition="in" filter="fade">
                                      <p:cBhvr>
                                        <p:cTn id="108" dur="500"/>
                                        <p:tgtEl>
                                          <p:spTgt spid="78"/>
                                        </p:tgtEl>
                                      </p:cBhvr>
                                    </p:animEffect>
                                  </p:childTnLst>
                                </p:cTn>
                              </p:par>
                              <p:par>
                                <p:cTn id="109" presetID="53" presetClass="entr" presetSubtype="16" fill="hold" grpId="0" nodeType="withEffect">
                                  <p:stCondLst>
                                    <p:cond delay="0"/>
                                  </p:stCondLst>
                                  <p:childTnLst>
                                    <p:set>
                                      <p:cBhvr>
                                        <p:cTn id="110" dur="1" fill="hold">
                                          <p:stCondLst>
                                            <p:cond delay="0"/>
                                          </p:stCondLst>
                                        </p:cTn>
                                        <p:tgtEl>
                                          <p:spTgt spid="81"/>
                                        </p:tgtEl>
                                        <p:attrNameLst>
                                          <p:attrName>style.visibility</p:attrName>
                                        </p:attrNameLst>
                                      </p:cBhvr>
                                      <p:to>
                                        <p:strVal val="visible"/>
                                      </p:to>
                                    </p:set>
                                    <p:anim calcmode="lin" valueType="num">
                                      <p:cBhvr>
                                        <p:cTn id="111" dur="500" fill="hold"/>
                                        <p:tgtEl>
                                          <p:spTgt spid="81"/>
                                        </p:tgtEl>
                                        <p:attrNameLst>
                                          <p:attrName>ppt_w</p:attrName>
                                        </p:attrNameLst>
                                      </p:cBhvr>
                                      <p:tavLst>
                                        <p:tav tm="0">
                                          <p:val>
                                            <p:fltVal val="0"/>
                                          </p:val>
                                        </p:tav>
                                        <p:tav tm="100000">
                                          <p:val>
                                            <p:strVal val="#ppt_w"/>
                                          </p:val>
                                        </p:tav>
                                      </p:tavLst>
                                    </p:anim>
                                    <p:anim calcmode="lin" valueType="num">
                                      <p:cBhvr>
                                        <p:cTn id="112" dur="500" fill="hold"/>
                                        <p:tgtEl>
                                          <p:spTgt spid="81"/>
                                        </p:tgtEl>
                                        <p:attrNameLst>
                                          <p:attrName>ppt_h</p:attrName>
                                        </p:attrNameLst>
                                      </p:cBhvr>
                                      <p:tavLst>
                                        <p:tav tm="0">
                                          <p:val>
                                            <p:fltVal val="0"/>
                                          </p:val>
                                        </p:tav>
                                        <p:tav tm="100000">
                                          <p:val>
                                            <p:strVal val="#ppt_h"/>
                                          </p:val>
                                        </p:tav>
                                      </p:tavLst>
                                    </p:anim>
                                    <p:animEffect transition="in" filter="fade">
                                      <p:cBhvr>
                                        <p:cTn id="113" dur="500"/>
                                        <p:tgtEl>
                                          <p:spTgt spid="81"/>
                                        </p:tgtEl>
                                      </p:cBhvr>
                                    </p:animEffect>
                                  </p:childTnLst>
                                </p:cTn>
                              </p:par>
                              <p:par>
                                <p:cTn id="114" presetID="53" presetClass="entr" presetSubtype="16" fill="hold" grpId="0" nodeType="withEffect">
                                  <p:stCondLst>
                                    <p:cond delay="0"/>
                                  </p:stCondLst>
                                  <p:childTnLst>
                                    <p:set>
                                      <p:cBhvr>
                                        <p:cTn id="115" dur="1" fill="hold">
                                          <p:stCondLst>
                                            <p:cond delay="0"/>
                                          </p:stCondLst>
                                        </p:cTn>
                                        <p:tgtEl>
                                          <p:spTgt spid="70"/>
                                        </p:tgtEl>
                                        <p:attrNameLst>
                                          <p:attrName>style.visibility</p:attrName>
                                        </p:attrNameLst>
                                      </p:cBhvr>
                                      <p:to>
                                        <p:strVal val="visible"/>
                                      </p:to>
                                    </p:set>
                                    <p:anim calcmode="lin" valueType="num">
                                      <p:cBhvr>
                                        <p:cTn id="116" dur="500" fill="hold"/>
                                        <p:tgtEl>
                                          <p:spTgt spid="70"/>
                                        </p:tgtEl>
                                        <p:attrNameLst>
                                          <p:attrName>ppt_w</p:attrName>
                                        </p:attrNameLst>
                                      </p:cBhvr>
                                      <p:tavLst>
                                        <p:tav tm="0">
                                          <p:val>
                                            <p:fltVal val="0"/>
                                          </p:val>
                                        </p:tav>
                                        <p:tav tm="100000">
                                          <p:val>
                                            <p:strVal val="#ppt_w"/>
                                          </p:val>
                                        </p:tav>
                                      </p:tavLst>
                                    </p:anim>
                                    <p:anim calcmode="lin" valueType="num">
                                      <p:cBhvr>
                                        <p:cTn id="117" dur="500" fill="hold"/>
                                        <p:tgtEl>
                                          <p:spTgt spid="70"/>
                                        </p:tgtEl>
                                        <p:attrNameLst>
                                          <p:attrName>ppt_h</p:attrName>
                                        </p:attrNameLst>
                                      </p:cBhvr>
                                      <p:tavLst>
                                        <p:tav tm="0">
                                          <p:val>
                                            <p:fltVal val="0"/>
                                          </p:val>
                                        </p:tav>
                                        <p:tav tm="100000">
                                          <p:val>
                                            <p:strVal val="#ppt_h"/>
                                          </p:val>
                                        </p:tav>
                                      </p:tavLst>
                                    </p:anim>
                                    <p:animEffect transition="in" filter="fade">
                                      <p:cBhvr>
                                        <p:cTn id="118" dur="500"/>
                                        <p:tgtEl>
                                          <p:spTgt spid="70"/>
                                        </p:tgtEl>
                                      </p:cBhvr>
                                    </p:animEffect>
                                  </p:childTnLst>
                                </p:cTn>
                              </p:par>
                              <p:par>
                                <p:cTn id="119" presetID="53" presetClass="entr" presetSubtype="16" fill="hold" grpId="0" nodeType="withEffect">
                                  <p:stCondLst>
                                    <p:cond delay="0"/>
                                  </p:stCondLst>
                                  <p:childTnLst>
                                    <p:set>
                                      <p:cBhvr>
                                        <p:cTn id="120" dur="1" fill="hold">
                                          <p:stCondLst>
                                            <p:cond delay="0"/>
                                          </p:stCondLst>
                                        </p:cTn>
                                        <p:tgtEl>
                                          <p:spTgt spid="73"/>
                                        </p:tgtEl>
                                        <p:attrNameLst>
                                          <p:attrName>style.visibility</p:attrName>
                                        </p:attrNameLst>
                                      </p:cBhvr>
                                      <p:to>
                                        <p:strVal val="visible"/>
                                      </p:to>
                                    </p:set>
                                    <p:anim calcmode="lin" valueType="num">
                                      <p:cBhvr>
                                        <p:cTn id="121" dur="500" fill="hold"/>
                                        <p:tgtEl>
                                          <p:spTgt spid="73"/>
                                        </p:tgtEl>
                                        <p:attrNameLst>
                                          <p:attrName>ppt_w</p:attrName>
                                        </p:attrNameLst>
                                      </p:cBhvr>
                                      <p:tavLst>
                                        <p:tav tm="0">
                                          <p:val>
                                            <p:fltVal val="0"/>
                                          </p:val>
                                        </p:tav>
                                        <p:tav tm="100000">
                                          <p:val>
                                            <p:strVal val="#ppt_w"/>
                                          </p:val>
                                        </p:tav>
                                      </p:tavLst>
                                    </p:anim>
                                    <p:anim calcmode="lin" valueType="num">
                                      <p:cBhvr>
                                        <p:cTn id="122" dur="500" fill="hold"/>
                                        <p:tgtEl>
                                          <p:spTgt spid="73"/>
                                        </p:tgtEl>
                                        <p:attrNameLst>
                                          <p:attrName>ppt_h</p:attrName>
                                        </p:attrNameLst>
                                      </p:cBhvr>
                                      <p:tavLst>
                                        <p:tav tm="0">
                                          <p:val>
                                            <p:fltVal val="0"/>
                                          </p:val>
                                        </p:tav>
                                        <p:tav tm="100000">
                                          <p:val>
                                            <p:strVal val="#ppt_h"/>
                                          </p:val>
                                        </p:tav>
                                      </p:tavLst>
                                    </p:anim>
                                    <p:animEffect transition="in" filter="fade">
                                      <p:cBhvr>
                                        <p:cTn id="123" dur="500"/>
                                        <p:tgtEl>
                                          <p:spTgt spid="73"/>
                                        </p:tgtEl>
                                      </p:cBhvr>
                                    </p:animEffect>
                                  </p:childTnLst>
                                </p:cTn>
                              </p:par>
                              <p:par>
                                <p:cTn id="124" presetID="53" presetClass="entr" presetSubtype="16" fill="hold" grpId="0" nodeType="withEffect">
                                  <p:stCondLst>
                                    <p:cond delay="0"/>
                                  </p:stCondLst>
                                  <p:childTnLst>
                                    <p:set>
                                      <p:cBhvr>
                                        <p:cTn id="125" dur="1" fill="hold">
                                          <p:stCondLst>
                                            <p:cond delay="0"/>
                                          </p:stCondLst>
                                        </p:cTn>
                                        <p:tgtEl>
                                          <p:spTgt spid="58"/>
                                        </p:tgtEl>
                                        <p:attrNameLst>
                                          <p:attrName>style.visibility</p:attrName>
                                        </p:attrNameLst>
                                      </p:cBhvr>
                                      <p:to>
                                        <p:strVal val="visible"/>
                                      </p:to>
                                    </p:set>
                                    <p:anim calcmode="lin" valueType="num">
                                      <p:cBhvr>
                                        <p:cTn id="126" dur="500" fill="hold"/>
                                        <p:tgtEl>
                                          <p:spTgt spid="58"/>
                                        </p:tgtEl>
                                        <p:attrNameLst>
                                          <p:attrName>ppt_w</p:attrName>
                                        </p:attrNameLst>
                                      </p:cBhvr>
                                      <p:tavLst>
                                        <p:tav tm="0">
                                          <p:val>
                                            <p:fltVal val="0"/>
                                          </p:val>
                                        </p:tav>
                                        <p:tav tm="100000">
                                          <p:val>
                                            <p:strVal val="#ppt_w"/>
                                          </p:val>
                                        </p:tav>
                                      </p:tavLst>
                                    </p:anim>
                                    <p:anim calcmode="lin" valueType="num">
                                      <p:cBhvr>
                                        <p:cTn id="127" dur="500" fill="hold"/>
                                        <p:tgtEl>
                                          <p:spTgt spid="58"/>
                                        </p:tgtEl>
                                        <p:attrNameLst>
                                          <p:attrName>ppt_h</p:attrName>
                                        </p:attrNameLst>
                                      </p:cBhvr>
                                      <p:tavLst>
                                        <p:tav tm="0">
                                          <p:val>
                                            <p:fltVal val="0"/>
                                          </p:val>
                                        </p:tav>
                                        <p:tav tm="100000">
                                          <p:val>
                                            <p:strVal val="#ppt_h"/>
                                          </p:val>
                                        </p:tav>
                                      </p:tavLst>
                                    </p:anim>
                                    <p:animEffect transition="in" filter="fade">
                                      <p:cBhvr>
                                        <p:cTn id="128" dur="500"/>
                                        <p:tgtEl>
                                          <p:spTgt spid="58"/>
                                        </p:tgtEl>
                                      </p:cBhvr>
                                    </p:animEffect>
                                  </p:childTnLst>
                                </p:cTn>
                              </p:par>
                              <p:par>
                                <p:cTn id="129" presetID="53" presetClass="entr" presetSubtype="16" fill="hold" grpId="0" nodeType="withEffect">
                                  <p:stCondLst>
                                    <p:cond delay="0"/>
                                  </p:stCondLst>
                                  <p:childTnLst>
                                    <p:set>
                                      <p:cBhvr>
                                        <p:cTn id="130" dur="1" fill="hold">
                                          <p:stCondLst>
                                            <p:cond delay="0"/>
                                          </p:stCondLst>
                                        </p:cTn>
                                        <p:tgtEl>
                                          <p:spTgt spid="55"/>
                                        </p:tgtEl>
                                        <p:attrNameLst>
                                          <p:attrName>style.visibility</p:attrName>
                                        </p:attrNameLst>
                                      </p:cBhvr>
                                      <p:to>
                                        <p:strVal val="visible"/>
                                      </p:to>
                                    </p:set>
                                    <p:anim calcmode="lin" valueType="num">
                                      <p:cBhvr>
                                        <p:cTn id="131" dur="500" fill="hold"/>
                                        <p:tgtEl>
                                          <p:spTgt spid="55"/>
                                        </p:tgtEl>
                                        <p:attrNameLst>
                                          <p:attrName>ppt_w</p:attrName>
                                        </p:attrNameLst>
                                      </p:cBhvr>
                                      <p:tavLst>
                                        <p:tav tm="0">
                                          <p:val>
                                            <p:fltVal val="0"/>
                                          </p:val>
                                        </p:tav>
                                        <p:tav tm="100000">
                                          <p:val>
                                            <p:strVal val="#ppt_w"/>
                                          </p:val>
                                        </p:tav>
                                      </p:tavLst>
                                    </p:anim>
                                    <p:anim calcmode="lin" valueType="num">
                                      <p:cBhvr>
                                        <p:cTn id="132" dur="500" fill="hold"/>
                                        <p:tgtEl>
                                          <p:spTgt spid="55"/>
                                        </p:tgtEl>
                                        <p:attrNameLst>
                                          <p:attrName>ppt_h</p:attrName>
                                        </p:attrNameLst>
                                      </p:cBhvr>
                                      <p:tavLst>
                                        <p:tav tm="0">
                                          <p:val>
                                            <p:fltVal val="0"/>
                                          </p:val>
                                        </p:tav>
                                        <p:tav tm="100000">
                                          <p:val>
                                            <p:strVal val="#ppt_h"/>
                                          </p:val>
                                        </p:tav>
                                      </p:tavLst>
                                    </p:anim>
                                    <p:animEffect transition="in" filter="fade">
                                      <p:cBhvr>
                                        <p:cTn id="133" dur="500"/>
                                        <p:tgtEl>
                                          <p:spTgt spid="55"/>
                                        </p:tgtEl>
                                      </p:cBhvr>
                                    </p:animEffect>
                                  </p:childTnLst>
                                </p:cTn>
                              </p:par>
                            </p:childTnLst>
                          </p:cTn>
                        </p:par>
                        <p:par>
                          <p:cTn id="134" fill="hold">
                            <p:stCondLst>
                              <p:cond delay="1000"/>
                            </p:stCondLst>
                            <p:childTnLst>
                              <p:par>
                                <p:cTn id="135" presetID="1" presetClass="entr" presetSubtype="0" fill="hold" nodeType="afterEffect">
                                  <p:stCondLst>
                                    <p:cond delay="0"/>
                                  </p:stCondLst>
                                  <p:childTnLst>
                                    <p:set>
                                      <p:cBhvr>
                                        <p:cTn id="136" dur="1" fill="hold">
                                          <p:stCondLst>
                                            <p:cond delay="9"/>
                                          </p:stCondLst>
                                        </p:cTn>
                                        <p:tgtEl>
                                          <p:spTgt spid="84"/>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9"/>
                                          </p:stCondLst>
                                        </p:cTn>
                                        <p:tgtEl>
                                          <p:spTgt spid="93"/>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9"/>
                                          </p:stCondLst>
                                        </p:cTn>
                                        <p:tgtEl>
                                          <p:spTgt spid="94"/>
                                        </p:tgtEl>
                                        <p:attrNameLst>
                                          <p:attrName>style.visibility</p:attrName>
                                        </p:attrNameLst>
                                      </p:cBhvr>
                                      <p:to>
                                        <p:strVal val="visible"/>
                                      </p:to>
                                    </p:set>
                                  </p:childTnLst>
                                </p:cTn>
                              </p:par>
                              <p:par>
                                <p:cTn id="141" presetID="1" presetClass="entr" presetSubtype="0" fill="hold" nodeType="withEffect">
                                  <p:stCondLst>
                                    <p:cond delay="0"/>
                                  </p:stCondLst>
                                  <p:childTnLst>
                                    <p:set>
                                      <p:cBhvr>
                                        <p:cTn id="142" dur="1" fill="hold">
                                          <p:stCondLst>
                                            <p:cond delay="9"/>
                                          </p:stCondLst>
                                        </p:cTn>
                                        <p:tgtEl>
                                          <p:spTgt spid="85"/>
                                        </p:tgtEl>
                                        <p:attrNameLst>
                                          <p:attrName>style.visibility</p:attrName>
                                        </p:attrNameLst>
                                      </p:cBhvr>
                                      <p:to>
                                        <p:strVal val="visible"/>
                                      </p:to>
                                    </p:set>
                                  </p:childTnLst>
                                </p:cTn>
                              </p:par>
                              <p:par>
                                <p:cTn id="143" presetID="1" presetClass="entr" presetSubtype="0" fill="hold" nodeType="withEffect">
                                  <p:stCondLst>
                                    <p:cond delay="0"/>
                                  </p:stCondLst>
                                  <p:childTnLst>
                                    <p:set>
                                      <p:cBhvr>
                                        <p:cTn id="144" dur="1" fill="hold">
                                          <p:stCondLst>
                                            <p:cond delay="9"/>
                                          </p:stCondLst>
                                        </p:cTn>
                                        <p:tgtEl>
                                          <p:spTgt spid="88"/>
                                        </p:tgtEl>
                                        <p:attrNameLst>
                                          <p:attrName>style.visibility</p:attrName>
                                        </p:attrNameLst>
                                      </p:cBhvr>
                                      <p:to>
                                        <p:strVal val="visible"/>
                                      </p:to>
                                    </p:set>
                                  </p:childTnLst>
                                </p:cTn>
                              </p:par>
                              <p:par>
                                <p:cTn id="145" presetID="1" presetClass="entr" presetSubtype="0" fill="hold" nodeType="withEffect">
                                  <p:stCondLst>
                                    <p:cond delay="0"/>
                                  </p:stCondLst>
                                  <p:childTnLst>
                                    <p:set>
                                      <p:cBhvr>
                                        <p:cTn id="146" dur="1" fill="hold">
                                          <p:stCondLst>
                                            <p:cond delay="9"/>
                                          </p:stCondLst>
                                        </p:cTn>
                                        <p:tgtEl>
                                          <p:spTgt spid="95"/>
                                        </p:tgtEl>
                                        <p:attrNameLst>
                                          <p:attrName>style.visibility</p:attrName>
                                        </p:attrNameLst>
                                      </p:cBhvr>
                                      <p:to>
                                        <p:strVal val="visible"/>
                                      </p:to>
                                    </p:set>
                                  </p:childTnLst>
                                </p:cTn>
                              </p:par>
                              <p:par>
                                <p:cTn id="147" presetID="1" presetClass="entr" presetSubtype="0" fill="hold" nodeType="withEffect">
                                  <p:stCondLst>
                                    <p:cond delay="0"/>
                                  </p:stCondLst>
                                  <p:childTnLst>
                                    <p:set>
                                      <p:cBhvr>
                                        <p:cTn id="148" dur="1" fill="hold">
                                          <p:stCondLst>
                                            <p:cond delay="9"/>
                                          </p:stCondLst>
                                        </p:cTn>
                                        <p:tgtEl>
                                          <p:spTgt spid="77"/>
                                        </p:tgtEl>
                                        <p:attrNameLst>
                                          <p:attrName>style.visibility</p:attrName>
                                        </p:attrNameLst>
                                      </p:cBhvr>
                                      <p:to>
                                        <p:strVal val="visible"/>
                                      </p:to>
                                    </p:set>
                                  </p:childTnLst>
                                </p:cTn>
                              </p:par>
                              <p:par>
                                <p:cTn id="149" presetID="1" presetClass="entr" presetSubtype="0" fill="hold" nodeType="withEffect">
                                  <p:stCondLst>
                                    <p:cond delay="0"/>
                                  </p:stCondLst>
                                  <p:childTnLst>
                                    <p:set>
                                      <p:cBhvr>
                                        <p:cTn id="150" dur="1" fill="hold">
                                          <p:stCondLst>
                                            <p:cond delay="9"/>
                                          </p:stCondLst>
                                        </p:cTn>
                                        <p:tgtEl>
                                          <p:spTgt spid="91"/>
                                        </p:tgtEl>
                                        <p:attrNameLst>
                                          <p:attrName>style.visibility</p:attrName>
                                        </p:attrNameLst>
                                      </p:cBhvr>
                                      <p:to>
                                        <p:strVal val="visible"/>
                                      </p:to>
                                    </p:set>
                                  </p:childTnLst>
                                </p:cTn>
                              </p:par>
                              <p:par>
                                <p:cTn id="151" presetID="1" presetClass="entr" presetSubtype="0" fill="hold" nodeType="withEffect">
                                  <p:stCondLst>
                                    <p:cond delay="0"/>
                                  </p:stCondLst>
                                  <p:childTnLst>
                                    <p:set>
                                      <p:cBhvr>
                                        <p:cTn id="152" dur="1" fill="hold">
                                          <p:stCondLst>
                                            <p:cond delay="9"/>
                                          </p:stCondLst>
                                        </p:cTn>
                                        <p:tgtEl>
                                          <p:spTgt spid="98"/>
                                        </p:tgtEl>
                                        <p:attrNameLst>
                                          <p:attrName>style.visibility</p:attrName>
                                        </p:attrNameLst>
                                      </p:cBhvr>
                                      <p:to>
                                        <p:strVal val="visible"/>
                                      </p:to>
                                    </p:set>
                                  </p:childTnLst>
                                </p:cTn>
                              </p:par>
                              <p:par>
                                <p:cTn id="153" presetID="1" presetClass="entr" presetSubtype="0" fill="hold" grpId="0" nodeType="withEffect">
                                  <p:stCondLst>
                                    <p:cond delay="0"/>
                                  </p:stCondLst>
                                  <p:childTnLst>
                                    <p:set>
                                      <p:cBhvr>
                                        <p:cTn id="154" dur="1" fill="hold">
                                          <p:stCondLst>
                                            <p:cond delay="9"/>
                                          </p:stCondLst>
                                        </p:cTn>
                                        <p:tgtEl>
                                          <p:spTgt spid="54"/>
                                        </p:tgtEl>
                                        <p:attrNameLst>
                                          <p:attrName>style.visibility</p:attrName>
                                        </p:attrNameLst>
                                      </p:cBhvr>
                                      <p:to>
                                        <p:strVal val="visible"/>
                                      </p:to>
                                    </p:set>
                                  </p:childTnLst>
                                </p:cTn>
                              </p:par>
                              <p:par>
                                <p:cTn id="155" presetID="1" presetClass="entr" presetSubtype="0" fill="hold" nodeType="withEffect">
                                  <p:stCondLst>
                                    <p:cond delay="0"/>
                                  </p:stCondLst>
                                  <p:childTnLst>
                                    <p:set>
                                      <p:cBhvr>
                                        <p:cTn id="156" dur="1" fill="hold">
                                          <p:stCondLst>
                                            <p:cond delay="9"/>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8" grpId="0" animBg="1"/>
      <p:bldP spid="79" grpId="0" animBg="1"/>
      <p:bldP spid="80" grpId="0" animBg="1"/>
      <p:bldP spid="81" grpId="0" animBg="1"/>
      <p:bldP spid="82" grpId="0" animBg="1"/>
      <p:bldP spid="83" grpId="0" animBg="1"/>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2115</TotalTime>
  <Words>779</Words>
  <Application>Microsoft Office PowerPoint</Application>
  <PresentationFormat>Affichage à l'écran (16:9)</PresentationFormat>
  <Paragraphs>80</Paragraphs>
  <Slides>19</Slides>
  <Notes>19</Notes>
  <HiddenSlides>0</HiddenSlides>
  <MMClips>0</MMClips>
  <ScaleCrop>false</ScaleCrop>
  <HeadingPairs>
    <vt:vector size="4" baseType="variant">
      <vt:variant>
        <vt:lpstr>Thème</vt:lpstr>
      </vt:variant>
      <vt:variant>
        <vt:i4>2</vt:i4>
      </vt:variant>
      <vt:variant>
        <vt:lpstr>Titres des diapositives</vt:lpstr>
      </vt:variant>
      <vt:variant>
        <vt:i4>19</vt:i4>
      </vt:variant>
    </vt:vector>
  </HeadingPairs>
  <TitlesOfParts>
    <vt:vector size="21" baseType="lpstr">
      <vt:lpstr>Thème Office</vt:lpstr>
      <vt:lpstr>Conception personnalisée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MS</dc:creator>
  <cp:lastModifiedBy>MS</cp:lastModifiedBy>
  <cp:revision>51</cp:revision>
  <dcterms:created xsi:type="dcterms:W3CDTF">2020-01-23T10:13:00Z</dcterms:created>
  <dcterms:modified xsi:type="dcterms:W3CDTF">2020-01-27T21:44:43Z</dcterms:modified>
</cp:coreProperties>
</file>