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31" r:id="rId3"/>
    <p:sldId id="288" r:id="rId4"/>
    <p:sldId id="289" r:id="rId5"/>
    <p:sldId id="290" r:id="rId6"/>
    <p:sldId id="291" r:id="rId7"/>
    <p:sldId id="292" r:id="rId8"/>
    <p:sldId id="293" r:id="rId9"/>
    <p:sldId id="296" r:id="rId10"/>
    <p:sldId id="297" r:id="rId11"/>
    <p:sldId id="298" r:id="rId12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99"/>
    <a:srgbClr val="FF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AA47-AEAF-4C63-85B5-2EB32394A2C0}" type="datetimeFigureOut">
              <a:rPr lang="fr-BE" smtClean="0"/>
              <a:t>09-05-20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FB03C-C51B-4256-841E-1C55A14D8A8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123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5001" indent="-301923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694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771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849" indent="-241539" defTabSz="98460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926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40004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3081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6159" indent="-241539" defTabSz="98460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591" y="5549006"/>
            <a:ext cx="5414335" cy="5259411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43901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BE" altLang="fr-FR" smtClean="0"/>
              <a:t>D. Leclercq (2017). Savoir-Faire et Automatismes. Université de Liège LEPS Paris 13 Sorbonne Paris Cité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1308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D. Leclercq (2016) 6. S Sensori-motricité Cours Psychologie des Apprentissages. LEPS Univ. Paris 13.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DD642-2EFE-46D1-A32F-71F2920ACC5C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225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smtClean="0"/>
              <a:t>D. Leclercq (2016) 6. S Sensori-motricité Cours Psychologie des Apprentissages. LEPS Univ. Paris 13.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3DD642-2EFE-46D1-A32F-71F2920ACC5C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334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76FF5-6B48-4213-B419-9EB49CDB1BB2}" type="datetime1">
              <a:rPr lang="fr-BE" smtClean="0"/>
              <a:t>09-05-20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132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C9C127-55F4-45B6-BE37-EA328F937308}" type="datetime1">
              <a:rPr lang="fr-BE" smtClean="0"/>
              <a:t>09-05-20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965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038835-DF2C-436A-8FCF-BFAAABF4D30B}" type="datetime1">
              <a:rPr lang="fr-BE" smtClean="0"/>
              <a:t>09-05-20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38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8BFAF4-78A9-4C7C-9F23-66478CA30BA2}" type="datetime1">
              <a:rPr lang="fr-BE" smtClean="0"/>
              <a:t>09-05-20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877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181FA4-99FA-41E7-AB66-3CA67A50D7CD}" type="datetime1">
              <a:rPr lang="fr-BE" smtClean="0"/>
              <a:t>09-05-20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5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36B6B-CCB6-4B3D-B9A0-425967930CCC}" type="datetime1">
              <a:rPr lang="fr-BE" smtClean="0"/>
              <a:t>09-05-20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15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ED670-CE9E-4340-975C-4C2996961421}" type="datetime1">
              <a:rPr lang="fr-BE" smtClean="0"/>
              <a:t>09-05-20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734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7972-94DF-4962-BC2A-0964E236D7F0}" type="datetime1">
              <a:rPr lang="fr-BE" smtClean="0"/>
              <a:t>09-05-20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514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EEA6-FCF1-4C81-A319-4E20A9013B1B}" type="datetime1">
              <a:rPr lang="fr-BE" smtClean="0"/>
              <a:t>09-05-20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73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54C001-5CC1-4104-9033-1CA102EF4C59}" type="datetime1">
              <a:rPr lang="fr-BE" smtClean="0"/>
              <a:t>09-05-20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985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04652C-0C53-47A4-8ACA-C15F4F5DADCD}" type="datetime1">
              <a:rPr lang="fr-BE" smtClean="0"/>
              <a:t>09-05-20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793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960" y="6569026"/>
            <a:ext cx="1135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49"/>
            <a:ext cx="751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F1B836B8-3517-4367-A884-A24B89A30D7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73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hyperlink" Target="mailto:leclercq@ulg.ac.be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clercq@ulg.ac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8319" y="4365045"/>
            <a:ext cx="6400800" cy="18536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 smtClean="0">
                <a:latin typeface="Times New Roman" pitchFamily="18" charset="0"/>
                <a:hlinkClick r:id="rId4"/>
              </a:rPr>
              <a:t>leclercq@uliege.be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orbi.uliege.be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584147" y="1331949"/>
            <a:ext cx="6363403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  <a:r>
              <a:rPr lang="fr-BE" altLang="fr-FR" sz="1800" b="1" dirty="0" smtClean="0">
                <a:latin typeface="Times New Roman" pitchFamily="18" charset="0"/>
              </a:rPr>
              <a:t>et </a:t>
            </a:r>
            <a:r>
              <a:rPr lang="fr-BE" altLang="fr-FR" sz="1800" b="1" dirty="0">
                <a:latin typeface="Times New Roman" pitchFamily="18" charset="0"/>
              </a:rPr>
              <a:t>modèle </a:t>
            </a:r>
            <a:r>
              <a:rPr lang="fr-BE" altLang="fr-FR" sz="1800" b="1" dirty="0" smtClean="0">
                <a:latin typeface="Times New Roman" pitchFamily="18" charset="0"/>
              </a:rPr>
              <a:t>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 smtClean="0">
                <a:latin typeface="Times New Roman" pitchFamily="18" charset="0"/>
              </a:rPr>
              <a:t>      </a:t>
            </a:r>
            <a:r>
              <a:rPr lang="fr-BE" altLang="fr-FR" sz="3600" b="1" dirty="0" err="1" smtClean="0">
                <a:latin typeface="Times New Roman" pitchFamily="18" charset="0"/>
              </a:rPr>
              <a:t>avoir-faire</a:t>
            </a:r>
            <a:r>
              <a:rPr lang="fr-BE" altLang="fr-FR" sz="3600" b="1" dirty="0" smtClean="0">
                <a:latin typeface="Times New Roman" pitchFamily="18" charset="0"/>
              </a:rPr>
              <a:t> </a:t>
            </a:r>
            <a:r>
              <a:rPr lang="fr-BE" altLang="fr-FR" sz="2400" b="1" dirty="0" smtClean="0">
                <a:latin typeface="Times New Roman" pitchFamily="18" charset="0"/>
              </a:rPr>
              <a:t>&amp;</a:t>
            </a:r>
            <a:r>
              <a:rPr lang="fr-BE" altLang="fr-FR" sz="3600" b="1" dirty="0" smtClean="0">
                <a:latin typeface="Times New Roman" pitchFamily="18" charset="0"/>
              </a:rPr>
              <a:t> automatismes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792613" y="4437013"/>
            <a:ext cx="1665480" cy="1709747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9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57743" y="121018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290875" y="548320"/>
            <a:ext cx="117852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altLang="fr-FR" sz="19900" b="1" dirty="0">
                <a:latin typeface="Times New Roman" pitchFamily="18" charset="0"/>
              </a:rPr>
              <a:t>s</a:t>
            </a:r>
            <a:endParaRPr lang="fr-BE" sz="19900" dirty="0"/>
          </a:p>
        </p:txBody>
      </p:sp>
      <p:sp>
        <p:nvSpPr>
          <p:cNvPr id="6" name="ZoneTexte 5"/>
          <p:cNvSpPr txBox="1"/>
          <p:nvPr/>
        </p:nvSpPr>
        <p:spPr>
          <a:xfrm>
            <a:off x="4168783" y="3215371"/>
            <a:ext cx="496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S1. Le conditionnement opérant</a:t>
            </a:r>
            <a:endParaRPr lang="fr-BE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0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3"/>
    </mc:Choice>
    <mc:Fallback xmlns="">
      <p:transition spd="slow" advTm="737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0" t="14922" r="16489" b="25020"/>
          <a:stretch/>
        </p:blipFill>
        <p:spPr bwMode="auto">
          <a:xfrm>
            <a:off x="5847443" y="178548"/>
            <a:ext cx="4401209" cy="5336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14448" r="23984" b="20838"/>
          <a:stretch/>
        </p:blipFill>
        <p:spPr bwMode="auto">
          <a:xfrm>
            <a:off x="211583" y="0"/>
            <a:ext cx="5205873" cy="5341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083684" y="3736668"/>
            <a:ext cx="3518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/>
              <a:t>électromyogramme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75328" y="5484137"/>
            <a:ext cx="2114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/>
              <a:t>Harby</a:t>
            </a:r>
            <a:r>
              <a:rPr lang="fr-BE" sz="2800" b="1" dirty="0"/>
              <a:t> (1971)</a:t>
            </a:r>
          </a:p>
        </p:txBody>
      </p:sp>
      <p:sp>
        <p:nvSpPr>
          <p:cNvPr id="8" name="Rectangle 7"/>
          <p:cNvSpPr/>
          <p:nvPr/>
        </p:nvSpPr>
        <p:spPr>
          <a:xfrm>
            <a:off x="8862616" y="5514915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Lejeune, 1996</a:t>
            </a:r>
            <a:endParaRPr lang="fr-BE" sz="24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31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mistersmoke.com/images/19.2.71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28" y="1317171"/>
            <a:ext cx="4790660" cy="47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2"/>
          <a:stretch/>
        </p:blipFill>
        <p:spPr bwMode="auto">
          <a:xfrm>
            <a:off x="4583832" y="116632"/>
            <a:ext cx="6084168" cy="59766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24000" y="411922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/>
              <a:t>Lorant</a:t>
            </a:r>
            <a:r>
              <a:rPr lang="fr-BE" sz="2800" b="1" dirty="0"/>
              <a:t> (2016)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16038" y="0"/>
            <a:ext cx="4980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/>
              <a:t>http://visio.univ-littoral.fr/revue-staps/pdf/240.pdf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0115" y="905808"/>
            <a:ext cx="1863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/>
              <a:t>fléchettes</a:t>
            </a:r>
          </a:p>
        </p:txBody>
      </p:sp>
      <p:sp>
        <p:nvSpPr>
          <p:cNvPr id="2" name="ZoneTexte 1"/>
          <p:cNvSpPr txBox="1"/>
          <p:nvPr/>
        </p:nvSpPr>
        <p:spPr>
          <a:xfrm rot="18600053">
            <a:off x="8115520" y="1305916"/>
            <a:ext cx="207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Répétition mentale </a:t>
            </a:r>
            <a:endParaRPr lang="fr-BE" b="1" dirty="0"/>
          </a:p>
        </p:txBody>
      </p:sp>
      <p:sp>
        <p:nvSpPr>
          <p:cNvPr id="10" name="ZoneTexte 9"/>
          <p:cNvSpPr txBox="1"/>
          <p:nvPr/>
        </p:nvSpPr>
        <p:spPr>
          <a:xfrm rot="20857341">
            <a:off x="7566879" y="3761565"/>
            <a:ext cx="258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FF0000"/>
                </a:solidFill>
              </a:rPr>
              <a:t>Vide</a:t>
            </a:r>
            <a:r>
              <a:rPr lang="fr-BE" b="1" dirty="0" smtClean="0"/>
              <a:t> + répétition motrice</a:t>
            </a:r>
            <a:endParaRPr lang="fr-BE" b="1" dirty="0"/>
          </a:p>
        </p:txBody>
      </p:sp>
      <p:sp>
        <p:nvSpPr>
          <p:cNvPr id="11" name="ZoneTexte 10"/>
          <p:cNvSpPr txBox="1"/>
          <p:nvPr/>
        </p:nvSpPr>
        <p:spPr>
          <a:xfrm rot="18822879">
            <a:off x="7672784" y="2482995"/>
            <a:ext cx="178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Exercice  mental </a:t>
            </a:r>
            <a:endParaRPr lang="fr-BE" b="1" dirty="0"/>
          </a:p>
        </p:txBody>
      </p:sp>
      <p:sp>
        <p:nvSpPr>
          <p:cNvPr id="12" name="ZoneTexte 11"/>
          <p:cNvSpPr txBox="1"/>
          <p:nvPr/>
        </p:nvSpPr>
        <p:spPr>
          <a:xfrm rot="18633798">
            <a:off x="7994554" y="2687437"/>
            <a:ext cx="20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Répétition  motrice </a:t>
            </a:r>
            <a:endParaRPr lang="fr-BE" b="1" dirty="0"/>
          </a:p>
        </p:txBody>
      </p:sp>
      <p:sp>
        <p:nvSpPr>
          <p:cNvPr id="13" name="Rectangle 12"/>
          <p:cNvSpPr/>
          <p:nvPr/>
        </p:nvSpPr>
        <p:spPr>
          <a:xfrm>
            <a:off x="5525877" y="401819"/>
            <a:ext cx="2336923" cy="2113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56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57200" y="4504775"/>
            <a:ext cx="6400800" cy="216068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>
                <a:latin typeface="Times New Roman" pitchFamily="18" charset="0"/>
                <a:hlinkClick r:id="rId3"/>
              </a:rPr>
              <a:t>leclercq@ulg.ac.be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http://</a:t>
            </a:r>
            <a:r>
              <a:rPr lang="fr-BE" altLang="fr-FR" sz="1600" b="1" dirty="0" smtClean="0">
                <a:latin typeface="Times New Roman" pitchFamily="18" charset="0"/>
              </a:rPr>
              <a:t>orbi.ulg.ac.be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 smtClean="0">
                <a:latin typeface="Times New Roman" pitchFamily="18" charset="0"/>
              </a:rPr>
              <a:t>Mai </a:t>
            </a: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78" y="168275"/>
            <a:ext cx="20240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4" y="-45575"/>
            <a:ext cx="1900900" cy="19009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468452" y="3677967"/>
            <a:ext cx="1950033" cy="200186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AEA-12BA-4D91-B51A-4F3EEF18DED3}" type="slidenum">
              <a:rPr lang="fr-BE" smtClean="0"/>
              <a:t>2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001917" y="1011155"/>
            <a:ext cx="46587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sz="16600" b="1" dirty="0" smtClean="0">
                <a:latin typeface="Times New Roman" pitchFamily="18" charset="0"/>
              </a:rPr>
              <a:t>s</a:t>
            </a:r>
            <a:r>
              <a:rPr lang="fr-BE" altLang="fr-FR" sz="2400" b="1" dirty="0" smtClean="0">
                <a:latin typeface="Times New Roman" pitchFamily="18" charset="0"/>
              </a:rPr>
              <a:t>avoir faire</a:t>
            </a:r>
            <a:r>
              <a:rPr lang="fr-BE" altLang="fr-FR" sz="4800" b="1" dirty="0" smtClean="0">
                <a:latin typeface="Times New Roman" pitchFamily="18" charset="0"/>
              </a:rPr>
              <a:t> </a:t>
            </a:r>
            <a:r>
              <a:rPr lang="fr-BE" altLang="fr-FR" sz="2400" b="1" dirty="0" smtClean="0">
                <a:latin typeface="Times New Roman" pitchFamily="18" charset="0"/>
              </a:rPr>
              <a:t>et automatismes</a:t>
            </a:r>
            <a:endParaRPr lang="fr-BE" sz="2400" dirty="0"/>
          </a:p>
        </p:txBody>
      </p:sp>
      <p:sp>
        <p:nvSpPr>
          <p:cNvPr id="6" name="Rectangle 5"/>
          <p:cNvSpPr/>
          <p:nvPr/>
        </p:nvSpPr>
        <p:spPr>
          <a:xfrm>
            <a:off x="2887385" y="3288113"/>
            <a:ext cx="6225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BE" altLang="fr-FR" sz="2800" b="1" dirty="0" smtClean="0">
                <a:latin typeface="Times New Roman" pitchFamily="18" charset="0"/>
              </a:rPr>
              <a:t>S4. </a:t>
            </a:r>
            <a:r>
              <a:rPr lang="fr-BE" altLang="fr-FR" sz="2800" b="1" dirty="0">
                <a:latin typeface="Times New Roman" pitchFamily="18" charset="0"/>
              </a:rPr>
              <a:t>N</a:t>
            </a:r>
            <a:r>
              <a:rPr lang="fr-BE" altLang="fr-FR" sz="2800" b="1" dirty="0" smtClean="0">
                <a:latin typeface="Times New Roman" pitchFamily="18" charset="0"/>
              </a:rPr>
              <a:t>eurones miroirs, imagerie mentale  et </a:t>
            </a:r>
            <a:r>
              <a:rPr lang="fr-BE" altLang="fr-FR" sz="2800" b="1" dirty="0" err="1" smtClean="0">
                <a:latin typeface="Times New Roman" pitchFamily="18" charset="0"/>
              </a:rPr>
              <a:t>auto-contrôle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6987" y="1298880"/>
            <a:ext cx="4718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altLang="fr-FR" b="1" dirty="0">
                <a:latin typeface="Times New Roman" pitchFamily="18" charset="0"/>
              </a:rPr>
              <a:t>Modification des conduites et modèle ASCID</a:t>
            </a:r>
            <a:r>
              <a:rPr lang="fr-BE" altLang="fr-FR" sz="4000" b="1" dirty="0">
                <a:latin typeface="Times New Roman" pitchFamily="18" charset="0"/>
              </a:rPr>
              <a:t> 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2887385" y="1979418"/>
            <a:ext cx="6417225" cy="23551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91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88082" y="382453"/>
            <a:ext cx="56158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4800" b="1" dirty="0"/>
              <a:t>Neurones miroirs </a:t>
            </a:r>
            <a:endParaRPr lang="fr-BE" sz="4800" b="1" dirty="0" smtClean="0"/>
          </a:p>
          <a:p>
            <a:pPr algn="ctr"/>
            <a:r>
              <a:rPr lang="fr-BE" sz="4800" b="1" dirty="0" smtClean="0"/>
              <a:t>&amp;</a:t>
            </a:r>
          </a:p>
          <a:p>
            <a:pPr algn="ctr"/>
            <a:r>
              <a:rPr lang="fr-BE" sz="4800" b="1" dirty="0" smtClean="0"/>
              <a:t>entraînement </a:t>
            </a:r>
            <a:r>
              <a:rPr lang="fr-BE" sz="4800" b="1" dirty="0"/>
              <a:t>mental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3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3481513" y="3471033"/>
            <a:ext cx="5034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err="1" smtClean="0">
                <a:solidFill>
                  <a:srgbClr val="FF0000"/>
                </a:solidFill>
              </a:rPr>
              <a:t>Auto-contrôle</a:t>
            </a:r>
            <a:endParaRPr lang="fr-FR" sz="4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Auto-manipulation</a:t>
            </a:r>
            <a:endParaRPr lang="fr-B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33587" r="27216" b="20451"/>
          <a:stretch/>
        </p:blipFill>
        <p:spPr bwMode="auto">
          <a:xfrm>
            <a:off x="1129072" y="0"/>
            <a:ext cx="9223242" cy="59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19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s : Hitach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8" b="11457"/>
          <a:stretch/>
        </p:blipFill>
        <p:spPr bwMode="auto">
          <a:xfrm>
            <a:off x="474404" y="954107"/>
            <a:ext cx="4212771" cy="519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://reseauinternational.net/wp-content/uploads/2015/09/1152448_la_meditation_validee_-1728x800_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r="20698"/>
          <a:stretch/>
        </p:blipFill>
        <p:spPr bwMode="auto">
          <a:xfrm>
            <a:off x="4687175" y="-1"/>
            <a:ext cx="7504825" cy="61504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0"/>
            <a:ext cx="4051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FF0000"/>
                </a:solidFill>
              </a:rPr>
              <a:t>I</a:t>
            </a:r>
            <a:r>
              <a:rPr lang="fr-BE" sz="2800" b="1" dirty="0"/>
              <a:t>magerie </a:t>
            </a:r>
            <a:r>
              <a:rPr lang="fr-BE" sz="2800" b="1" dirty="0" smtClean="0"/>
              <a:t>à </a:t>
            </a:r>
            <a:r>
              <a:rPr lang="fr-BE" sz="2800" b="1" dirty="0" smtClean="0">
                <a:solidFill>
                  <a:srgbClr val="FF0000"/>
                </a:solidFill>
              </a:rPr>
              <a:t>R</a:t>
            </a:r>
            <a:r>
              <a:rPr lang="fr-BE" sz="2800" b="1" dirty="0" smtClean="0"/>
              <a:t>ésonance </a:t>
            </a:r>
            <a:endParaRPr lang="fr-BE" sz="2800" b="1" dirty="0"/>
          </a:p>
          <a:p>
            <a:r>
              <a:rPr lang="fr-BE" sz="2800" b="1" dirty="0" smtClean="0">
                <a:solidFill>
                  <a:srgbClr val="FF0000"/>
                </a:solidFill>
              </a:rPr>
              <a:t>M</a:t>
            </a:r>
            <a:r>
              <a:rPr lang="fr-BE" sz="2800" b="1" dirty="0" smtClean="0"/>
              <a:t>agnétique </a:t>
            </a:r>
            <a:r>
              <a:rPr lang="fr-BE" sz="2800" b="1" dirty="0" smtClean="0">
                <a:solidFill>
                  <a:srgbClr val="FF0000"/>
                </a:solidFill>
              </a:rPr>
              <a:t>f</a:t>
            </a:r>
            <a:r>
              <a:rPr lang="fr-BE" sz="2800" b="1" dirty="0" smtClean="0"/>
              <a:t>onctionnelle</a:t>
            </a:r>
            <a:endParaRPr lang="fr-BE" sz="28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405340" y="259578"/>
            <a:ext cx="28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Matthieu </a:t>
            </a:r>
            <a:r>
              <a:rPr lang="fr-BE" b="1" dirty="0"/>
              <a:t>R</a:t>
            </a:r>
            <a:r>
              <a:rPr lang="fr-BE" b="1" dirty="0" smtClean="0"/>
              <a:t>ICARD à l’</a:t>
            </a:r>
            <a:r>
              <a:rPr lang="fr-BE" b="1" dirty="0" err="1" smtClean="0"/>
              <a:t>ULiège</a:t>
            </a:r>
            <a:endParaRPr lang="fr-BE" b="1" dirty="0" smtClean="0"/>
          </a:p>
          <a:p>
            <a:r>
              <a:rPr lang="fr-BE" b="1" dirty="0" smtClean="0"/>
              <a:t>(Prof. Steven LAUREYS)</a:t>
            </a:r>
            <a:endParaRPr lang="fr-BE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06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7" t="10266" r="52249" b="10173"/>
          <a:stretch/>
        </p:blipFill>
        <p:spPr bwMode="auto">
          <a:xfrm>
            <a:off x="8309211" y="47030"/>
            <a:ext cx="3882789" cy="6309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199" y="1052737"/>
            <a:ext cx="94270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fr-FR" sz="2800" b="1" dirty="0"/>
              <a:t>mouvement simple du doigt</a:t>
            </a:r>
          </a:p>
          <a:p>
            <a:endParaRPr lang="es-CL" sz="2800" b="1" dirty="0"/>
          </a:p>
          <a:p>
            <a:endParaRPr lang="es-CL" sz="2800" b="1" dirty="0"/>
          </a:p>
          <a:p>
            <a:endParaRPr lang="es-CL" sz="2800" b="1" dirty="0"/>
          </a:p>
          <a:p>
            <a:r>
              <a:rPr lang="fr-FR" sz="2800" b="1" dirty="0"/>
              <a:t>B. séquence complexe de mouvements des doigts</a:t>
            </a:r>
          </a:p>
          <a:p>
            <a:endParaRPr lang="fr-FR" sz="2800" b="1" dirty="0"/>
          </a:p>
          <a:p>
            <a:endParaRPr lang="fr-FR" sz="2800" b="1" dirty="0"/>
          </a:p>
          <a:p>
            <a:endParaRPr lang="es-CL" sz="2800" b="1" dirty="0"/>
          </a:p>
          <a:p>
            <a:r>
              <a:rPr lang="fr-FR" sz="2800" b="1" dirty="0"/>
              <a:t>C. répétition mentale d’une séquence motrice sans l’effectuer </a:t>
            </a:r>
            <a:endParaRPr lang="es-CL" sz="2800" b="1" dirty="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5246914" y="1317171"/>
            <a:ext cx="3062297" cy="108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7"/>
          <p:cNvCxnSpPr/>
          <p:nvPr/>
        </p:nvCxnSpPr>
        <p:spPr bwMode="auto">
          <a:xfrm>
            <a:off x="7757356" y="3037896"/>
            <a:ext cx="79208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24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699" y="3134382"/>
            <a:ext cx="263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Giacomo </a:t>
            </a:r>
            <a:r>
              <a:rPr lang="fr-BE" sz="2400" b="1" dirty="0" err="1"/>
              <a:t>Rizzolatti</a:t>
            </a:r>
            <a:r>
              <a:rPr lang="fr-BE" sz="2400" b="1" dirty="0"/>
              <a:t> </a:t>
            </a:r>
            <a:endParaRPr lang="fr-BE" sz="2400" b="1" dirty="0" smtClean="0"/>
          </a:p>
          <a:p>
            <a:pPr algn="ctr"/>
            <a:r>
              <a:rPr lang="fr-BE" sz="2400" b="1" dirty="0" smtClean="0"/>
              <a:t>U. Parma</a:t>
            </a:r>
            <a:endParaRPr lang="fr-BE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03714" y="-1166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http://fpcfs.constellations-lahore.com/fr/articles/neurones-miroirs/</a:t>
            </a: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00" r="3334" b="12500"/>
          <a:stretch/>
        </p:blipFill>
        <p:spPr bwMode="auto">
          <a:xfrm>
            <a:off x="2645229" y="272143"/>
            <a:ext cx="9427029" cy="6199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http://www.iicnewyork.esteri.it/IIC_NewYork/webform/..%5C..%5CIICManager%5CUpload%5CIMG%5C%5CNewYork%5Crizzolatti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r="12197" b="18023"/>
          <a:stretch/>
        </p:blipFill>
        <p:spPr bwMode="auto">
          <a:xfrm>
            <a:off x="12699" y="0"/>
            <a:ext cx="2491015" cy="3015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4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4" t="9358" r="31410"/>
          <a:stretch/>
        </p:blipFill>
        <p:spPr bwMode="auto">
          <a:xfrm>
            <a:off x="0" y="526029"/>
            <a:ext cx="3312368" cy="5210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ensées 3"/>
          <p:cNvSpPr/>
          <p:nvPr/>
        </p:nvSpPr>
        <p:spPr bwMode="auto">
          <a:xfrm>
            <a:off x="3799113" y="16024"/>
            <a:ext cx="8196943" cy="4196748"/>
          </a:xfrm>
          <a:prstGeom prst="cloudCallout">
            <a:avLst>
              <a:gd name="adj1" fmla="val -63777"/>
              <a:gd name="adj2" fmla="val -22414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2400">
              <a:latin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0"/>
          <a:stretch/>
        </p:blipFill>
        <p:spPr bwMode="auto">
          <a:xfrm>
            <a:off x="4576462" y="96291"/>
            <a:ext cx="6506883" cy="472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4871864" y="1340768"/>
            <a:ext cx="216024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2400">
              <a:latin typeface="Times New Roman" pitchFamily="18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511824" y="1340768"/>
            <a:ext cx="216024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2400">
              <a:latin typeface="Times New Roman" pitchFamily="18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079776" y="1268760"/>
            <a:ext cx="216024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240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836B8-3517-4367-A884-A24B89A30D7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7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PSY ASCID S1-S4 Sensori-motricité Automatismes . DSSP Université de Liège   LEPS Univ. Paris 13. Sorbonne Paris Cité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8AEA-12BA-4D91-B51A-4F3EEF18DED3}" type="slidenum">
              <a:rPr lang="fr-BE" smtClean="0"/>
              <a:t>9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1419" t="86257" r="22177" b="10161"/>
          <a:stretch/>
        </p:blipFill>
        <p:spPr>
          <a:xfrm>
            <a:off x="2351584" y="6150311"/>
            <a:ext cx="7120408" cy="2160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1354" t="39566" r="31889" b="39408"/>
          <a:stretch/>
        </p:blipFill>
        <p:spPr>
          <a:xfrm>
            <a:off x="0" y="5363"/>
            <a:ext cx="11940475" cy="52778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9771" t="31422" r="40948" b="66252"/>
          <a:stretch/>
        </p:blipFill>
        <p:spPr>
          <a:xfrm>
            <a:off x="3339182" y="5363"/>
            <a:ext cx="4826918" cy="68043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84896" y="5283200"/>
            <a:ext cx="2334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Geste réel</a:t>
            </a:r>
            <a:endParaRPr lang="fr-BE" sz="4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454900" y="5283200"/>
            <a:ext cx="3694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 smtClean="0"/>
              <a:t>Geste en pensée</a:t>
            </a:r>
            <a:endParaRPr lang="fr-BE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94790" y="4698425"/>
            <a:ext cx="162778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chemeClr val="bg1"/>
                </a:solidFill>
              </a:rPr>
              <a:t>Gauche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17590" y="4674493"/>
            <a:ext cx="162778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chemeClr val="bg1"/>
                </a:solidFill>
              </a:rPr>
              <a:t>Droit</a:t>
            </a:r>
            <a:endParaRPr lang="fr-BE" sz="32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03305" y="11712"/>
            <a:ext cx="3130995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bg1"/>
                </a:solidFill>
              </a:rPr>
              <a:t>Main droite</a:t>
            </a:r>
            <a:endParaRPr lang="fr-B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542</Words>
  <Application>Microsoft Office PowerPoint</Application>
  <PresentationFormat>Grand écran</PresentationFormat>
  <Paragraphs>88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48</cp:revision>
  <cp:lastPrinted>2020-05-04T14:27:54Z</cp:lastPrinted>
  <dcterms:created xsi:type="dcterms:W3CDTF">2020-05-04T09:42:12Z</dcterms:created>
  <dcterms:modified xsi:type="dcterms:W3CDTF">2020-05-09T15:57:21Z</dcterms:modified>
</cp:coreProperties>
</file>