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6" r:id="rId2"/>
    <p:sldId id="284" r:id="rId3"/>
    <p:sldId id="283" r:id="rId4"/>
    <p:sldId id="277" r:id="rId5"/>
    <p:sldId id="278" r:id="rId6"/>
    <p:sldId id="281" r:id="rId7"/>
    <p:sldId id="282" r:id="rId8"/>
    <p:sldId id="279" r:id="rId9"/>
    <p:sldId id="280" r:id="rId10"/>
    <p:sldId id="275" r:id="rId11"/>
  </p:sldIdLst>
  <p:sldSz cx="12192000" cy="6858000"/>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7" d="100"/>
          <a:sy n="87" d="100"/>
        </p:scale>
        <p:origin x="480" y="8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416CE85C-2C65-43FD-A505-3B43D257B801}" type="datetimeFigureOut">
              <a:rPr lang="fr-BE" smtClean="0"/>
              <a:t>14-05-20</a:t>
            </a:fld>
            <a:endParaRPr lang="fr-BE"/>
          </a:p>
        </p:txBody>
      </p:sp>
      <p:sp>
        <p:nvSpPr>
          <p:cNvPr id="4" name="Espace réservé de l'image des diapositives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DD27A716-3802-4C21-9B78-A23605D519C5}" type="slidenum">
              <a:rPr lang="fr-BE" smtClean="0"/>
              <a:t>‹N°›</a:t>
            </a:fld>
            <a:endParaRPr lang="fr-BE"/>
          </a:p>
        </p:txBody>
      </p:sp>
    </p:spTree>
    <p:extLst>
      <p:ext uri="{BB962C8B-B14F-4D97-AF65-F5344CB8AC3E}">
        <p14:creationId xmlns:p14="http://schemas.microsoft.com/office/powerpoint/2010/main" val="181880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ftr" sz="quarter" idx="4"/>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fr-BE" altLang="fr-FR" smtClean="0"/>
              <a:t>D. Leclercq (2017). Savoir-Faire et Automatismes. Université de Liège LEPS Paris 13 Sorbonne Paris Cité</a:t>
            </a:r>
            <a:endParaRPr lang="en-US" altLang="fr-FR" smtClean="0"/>
          </a:p>
        </p:txBody>
      </p:sp>
      <p:sp>
        <p:nvSpPr>
          <p:cNvPr id="150531"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F92EFA-8AD1-4649-83AB-A1B66A2BA438}" type="slidenum">
              <a:rPr lang="en-US" altLang="fr-FR" smtClean="0"/>
              <a:pPr eaLnBrk="1" hangingPunct="1">
                <a:spcBef>
                  <a:spcPct val="0"/>
                </a:spcBef>
              </a:pPr>
              <a:t>1</a:t>
            </a:fld>
            <a:endParaRPr lang="en-US" altLang="fr-FR" smtClean="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xfrm>
            <a:off x="679606" y="4689243"/>
            <a:ext cx="5438464" cy="4444518"/>
          </a:xfrm>
          <a:noFill/>
        </p:spPr>
        <p:txBody>
          <a:bodyPr/>
          <a:lstStyle/>
          <a:p>
            <a:pPr eaLnBrk="1" hangingPunct="1"/>
            <a:endParaRPr lang="fr-FR" altLang="fr-FR" smtClean="0"/>
          </a:p>
        </p:txBody>
      </p:sp>
    </p:spTree>
    <p:extLst>
      <p:ext uri="{BB962C8B-B14F-4D97-AF65-F5344CB8AC3E}">
        <p14:creationId xmlns:p14="http://schemas.microsoft.com/office/powerpoint/2010/main" val="413608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BE"/>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091BC66-F002-4EC8-9AAA-145E2517BBEA}" type="datetime1">
              <a:rPr lang="fr-BE" smtClean="0"/>
              <a:t>14-05-20</a:t>
            </a:fld>
            <a:endParaRPr lang="fr-BE"/>
          </a:p>
        </p:txBody>
      </p:sp>
      <p:sp>
        <p:nvSpPr>
          <p:cNvPr id="5" name="Espace réservé du pied de page 4"/>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6" name="Espace réservé du numéro de diapositive 5"/>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246467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A178600D-6E9D-42A9-9DB2-BBFDE0C0FD13}" type="datetime1">
              <a:rPr lang="fr-BE" smtClean="0"/>
              <a:t>14-05-20</a:t>
            </a:fld>
            <a:endParaRPr lang="fr-BE"/>
          </a:p>
        </p:txBody>
      </p:sp>
      <p:sp>
        <p:nvSpPr>
          <p:cNvPr id="5" name="Espace réservé du pied de page 4"/>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6" name="Espace réservé du numéro de diapositive 5"/>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276080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48DEDDC-6095-4C28-A488-B482355E9A74}" type="datetime1">
              <a:rPr lang="fr-BE" smtClean="0"/>
              <a:t>14-05-20</a:t>
            </a:fld>
            <a:endParaRPr lang="fr-BE"/>
          </a:p>
        </p:txBody>
      </p:sp>
      <p:sp>
        <p:nvSpPr>
          <p:cNvPr id="5" name="Espace réservé du pied de page 4"/>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6" name="Espace réservé du numéro de diapositive 5"/>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32640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32817AD8-15F5-44FA-BCD1-9A842C5A4196}" type="datetime1">
              <a:rPr lang="fr-BE" smtClean="0"/>
              <a:t>14-05-20</a:t>
            </a:fld>
            <a:endParaRPr lang="fr-BE"/>
          </a:p>
        </p:txBody>
      </p:sp>
      <p:sp>
        <p:nvSpPr>
          <p:cNvPr id="5" name="Espace réservé du pied de page 4"/>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6" name="Espace réservé du numéro de diapositive 5"/>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346366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B706AD51-D9D2-42E9-B3EC-A57558BD9572}" type="datetime1">
              <a:rPr lang="fr-BE" smtClean="0"/>
              <a:t>14-05-20</a:t>
            </a:fld>
            <a:endParaRPr lang="fr-BE"/>
          </a:p>
        </p:txBody>
      </p:sp>
      <p:sp>
        <p:nvSpPr>
          <p:cNvPr id="5" name="Espace réservé du pied de page 4"/>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6" name="Espace réservé du numéro de diapositive 5"/>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214152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087EAFB8-FC10-44F5-B37C-EB68372FA7E0}" type="datetime1">
              <a:rPr lang="fr-BE" smtClean="0"/>
              <a:t>14-05-20</a:t>
            </a:fld>
            <a:endParaRPr lang="fr-BE"/>
          </a:p>
        </p:txBody>
      </p:sp>
      <p:sp>
        <p:nvSpPr>
          <p:cNvPr id="6" name="Espace réservé du pied de page 5"/>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7" name="Espace réservé du numéro de diapositive 6"/>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304607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CCDA1A08-8C97-45E0-9C18-5F89D078E7A1}" type="datetime1">
              <a:rPr lang="fr-BE" smtClean="0"/>
              <a:t>14-05-20</a:t>
            </a:fld>
            <a:endParaRPr lang="fr-BE"/>
          </a:p>
        </p:txBody>
      </p:sp>
      <p:sp>
        <p:nvSpPr>
          <p:cNvPr id="8" name="Espace réservé du pied de page 7"/>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9" name="Espace réservé du numéro de diapositive 8"/>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177411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FBB326E6-B3BC-429E-96E1-5AC3B7250B0A}" type="datetime1">
              <a:rPr lang="fr-BE" smtClean="0"/>
              <a:t>14-05-20</a:t>
            </a:fld>
            <a:endParaRPr lang="fr-BE"/>
          </a:p>
        </p:txBody>
      </p:sp>
      <p:sp>
        <p:nvSpPr>
          <p:cNvPr id="4" name="Espace réservé du pied de page 3"/>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5" name="Espace réservé du numéro de diapositive 4"/>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218675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497771EA-8081-490A-BC3B-415298FC5777}" type="datetime1">
              <a:rPr lang="fr-BE" smtClean="0"/>
              <a:t>14-05-20</a:t>
            </a:fld>
            <a:endParaRPr lang="fr-BE"/>
          </a:p>
        </p:txBody>
      </p:sp>
      <p:sp>
        <p:nvSpPr>
          <p:cNvPr id="3" name="Espace réservé du pied de page 2"/>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4" name="Espace réservé du numéro de diapositive 3"/>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86157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AF84BAE6-F4B4-4F69-98DE-8294DC16CAF8}" type="datetime1">
              <a:rPr lang="fr-BE" smtClean="0"/>
              <a:t>14-05-20</a:t>
            </a:fld>
            <a:endParaRPr lang="fr-BE"/>
          </a:p>
        </p:txBody>
      </p:sp>
      <p:sp>
        <p:nvSpPr>
          <p:cNvPr id="6" name="Espace réservé du pied de page 5"/>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7" name="Espace réservé du numéro de diapositive 6"/>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251367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83397FD7-EBE0-4BF8-984F-54DBD33F9A07}" type="datetime1">
              <a:rPr lang="fr-BE" smtClean="0"/>
              <a:t>14-05-20</a:t>
            </a:fld>
            <a:endParaRPr lang="fr-BE"/>
          </a:p>
        </p:txBody>
      </p:sp>
      <p:sp>
        <p:nvSpPr>
          <p:cNvPr id="6" name="Espace réservé du pied de page 5"/>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7" name="Espace réservé du numéro de diapositive 6"/>
          <p:cNvSpPr>
            <a:spLocks noGrp="1"/>
          </p:cNvSpPr>
          <p:nvPr>
            <p:ph type="sldNum" sz="quarter" idx="12"/>
          </p:nvPr>
        </p:nvSpPr>
        <p:spPr/>
        <p:txBody>
          <a:bodyPr/>
          <a:lstStyle/>
          <a:p>
            <a:fld id="{DABC3A11-9BF6-436B-A2EE-03363F62422F}" type="slidenum">
              <a:rPr lang="fr-BE" smtClean="0"/>
              <a:t>‹N°›</a:t>
            </a:fld>
            <a:endParaRPr lang="fr-BE"/>
          </a:p>
        </p:txBody>
      </p:sp>
    </p:spTree>
    <p:extLst>
      <p:ext uri="{BB962C8B-B14F-4D97-AF65-F5344CB8AC3E}">
        <p14:creationId xmlns:p14="http://schemas.microsoft.com/office/powerpoint/2010/main" val="226480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3"/>
          </p:nvPr>
        </p:nvSpPr>
        <p:spPr>
          <a:xfrm>
            <a:off x="113211" y="6422663"/>
            <a:ext cx="11240589" cy="365125"/>
          </a:xfrm>
          <a:prstGeom prst="rect">
            <a:avLst/>
          </a:prstGeom>
        </p:spPr>
        <p:txBody>
          <a:bodyPr vert="horz" lIns="91440" tIns="45720" rIns="91440" bIns="45720" rtlCol="0" anchor="ctr"/>
          <a:lstStyle>
            <a:lvl1pPr algn="ctr">
              <a:defRPr sz="1100" b="1">
                <a:solidFill>
                  <a:schemeClr val="tx1"/>
                </a:solidFill>
              </a:defRPr>
            </a:lvl1pPr>
          </a:lstStyle>
          <a:p>
            <a:r>
              <a:rPr lang="fr-FR" smtClean="0"/>
              <a:t>D. Leclercq (2017). ¨SY ASCID S2 Savoir-Faire et Automatismes. L'attrition synaptique.  Université de Liège LEPS Paris 13 Sorbonne Paris Cité</a:t>
            </a:r>
            <a:endParaRPr lang="fr-BE" dirty="0"/>
          </a:p>
        </p:txBody>
      </p:sp>
      <p:sp>
        <p:nvSpPr>
          <p:cNvPr id="6" name="Espace réservé du numéro de diapositive 5"/>
          <p:cNvSpPr>
            <a:spLocks noGrp="1"/>
          </p:cNvSpPr>
          <p:nvPr>
            <p:ph type="sldNum" sz="quarter" idx="4"/>
          </p:nvPr>
        </p:nvSpPr>
        <p:spPr>
          <a:xfrm>
            <a:off x="11512730" y="6381569"/>
            <a:ext cx="555171"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DABC3A11-9BF6-436B-A2EE-03363F62422F}" type="slidenum">
              <a:rPr lang="fr-BE" smtClean="0"/>
              <a:pPr/>
              <a:t>‹N°›</a:t>
            </a:fld>
            <a:endParaRPr lang="fr-BE" dirty="0"/>
          </a:p>
        </p:txBody>
      </p:sp>
    </p:spTree>
    <p:extLst>
      <p:ext uri="{BB962C8B-B14F-4D97-AF65-F5344CB8AC3E}">
        <p14:creationId xmlns:p14="http://schemas.microsoft.com/office/powerpoint/2010/main" val="302716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leclercq@ulg.ac.be"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8" Type="http://schemas.openxmlformats.org/officeDocument/2006/relationships/hyperlink" Target="http://vetopsy.fr/chien/Anatomie/Appareil%20nerveux/Histologie%20SN/Neurones-structure.html#anchor698196" TargetMode="External"/><Relationship Id="rId13" Type="http://schemas.openxmlformats.org/officeDocument/2006/relationships/hyperlink" Target="http://en.wikipedia.org/wiki/Gerald_Edelman" TargetMode="External"/><Relationship Id="rId3" Type="http://schemas.openxmlformats.org/officeDocument/2006/relationships/hyperlink" Target="http://vetopsy.fr/developpement/neurones.htm" TargetMode="External"/><Relationship Id="rId7" Type="http://schemas.openxmlformats.org/officeDocument/2006/relationships/hyperlink" Target="http://vetopsy.fr/chien/Anatomie/Appareil%20nerveux/Histologie%20SN/Neurones-structure.html#anchor698664" TargetMode="External"/><Relationship Id="rId12" Type="http://schemas.openxmlformats.org/officeDocument/2006/relationships/hyperlink" Target="http://boris.saulnier.free.fr/DOCS/200306_Saulnier_DarwinismeNeuronal.pdf" TargetMode="External"/><Relationship Id="rId2" Type="http://schemas.openxmlformats.org/officeDocument/2006/relationships/hyperlink" Target="http://vetopsy.fr/developpement/periode-postnatale-theorie-changeux.php" TargetMode="External"/><Relationship Id="rId1" Type="http://schemas.openxmlformats.org/officeDocument/2006/relationships/slideLayout" Target="../slideLayouts/slideLayout7.xml"/><Relationship Id="rId6" Type="http://schemas.openxmlformats.org/officeDocument/2006/relationships/hyperlink" Target="http://vetopsy.fr/neurologie/synapses/synapses.php" TargetMode="External"/><Relationship Id="rId11" Type="http://schemas.openxmlformats.org/officeDocument/2006/relationships/hyperlink" Target="http://en.wikipedia.org/wiki/Neurotrophin" TargetMode="External"/><Relationship Id="rId5" Type="http://schemas.openxmlformats.org/officeDocument/2006/relationships/hyperlink" Target="http://vetopsy.fr/chien/Anatomie/Appareil%20nerveux/Develop-vieilSN/synaptog%D5n%BFse.html" TargetMode="External"/><Relationship Id="rId10" Type="http://schemas.openxmlformats.org/officeDocument/2006/relationships/hyperlink" Target="http://vetopsy.fr/developpement/apoptose" TargetMode="External"/><Relationship Id="rId4" Type="http://schemas.openxmlformats.org/officeDocument/2006/relationships/hyperlink" Target="http://vetopsy.fr/developpement/dendrites.htm" TargetMode="External"/><Relationship Id="rId9" Type="http://schemas.openxmlformats.org/officeDocument/2006/relationships/hyperlink" Target="http://vetopsy.fr/neurologie/neurotransmetteurs/neurotransmetteurs.php" TargetMode="External"/><Relationship Id="rId14" Type="http://schemas.openxmlformats.org/officeDocument/2006/relationships/hyperlink" Target="http://andreipb.free.fr/textes/edelman_glossair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subTitle" idx="1"/>
          </p:nvPr>
        </p:nvSpPr>
        <p:spPr>
          <a:xfrm>
            <a:off x="2708031" y="4543064"/>
            <a:ext cx="6400800" cy="1743436"/>
          </a:xfrm>
        </p:spPr>
        <p:txBody>
          <a:bodyPr>
            <a:normAutofit lnSpcReduction="10000"/>
          </a:bodyPr>
          <a:lstStyle/>
          <a:p>
            <a:pPr eaLnBrk="1" hangingPunct="1">
              <a:lnSpc>
                <a:spcPct val="80000"/>
              </a:lnSpc>
            </a:pPr>
            <a:r>
              <a:rPr lang="fr-BE" altLang="fr-FR" sz="2000" b="1" dirty="0">
                <a:latin typeface="Times New Roman" pitchFamily="18" charset="0"/>
              </a:rPr>
              <a:t>Dieudonné </a:t>
            </a:r>
            <a:r>
              <a:rPr lang="fr-BE" altLang="fr-FR" sz="2000" b="1" dirty="0" smtClean="0">
                <a:latin typeface="Times New Roman" pitchFamily="18" charset="0"/>
              </a:rPr>
              <a:t>Leclercq</a:t>
            </a:r>
            <a:endParaRPr lang="fr-BE" altLang="fr-FR" sz="1800" b="1" dirty="0">
              <a:latin typeface="Times New Roman" pitchFamily="18" charset="0"/>
            </a:endParaRPr>
          </a:p>
          <a:p>
            <a:pPr eaLnBrk="1" hangingPunct="1">
              <a:lnSpc>
                <a:spcPct val="80000"/>
              </a:lnSpc>
            </a:pPr>
            <a:r>
              <a:rPr lang="fr-BE" altLang="fr-FR" sz="1600" b="1" dirty="0">
                <a:latin typeface="Times New Roman" pitchFamily="18" charset="0"/>
              </a:rPr>
              <a:t>d. </a:t>
            </a:r>
            <a:r>
              <a:rPr lang="fr-BE" altLang="fr-FR" sz="1600" b="1" dirty="0">
                <a:latin typeface="Times New Roman" pitchFamily="18" charset="0"/>
                <a:hlinkClick r:id="rId3"/>
              </a:rPr>
              <a:t>leclercq@ulg.ac.be</a:t>
            </a:r>
            <a:endParaRPr lang="fr-BE" altLang="fr-FR" sz="1600" b="1" dirty="0">
              <a:latin typeface="Times New Roman" pitchFamily="18" charset="0"/>
            </a:endParaRPr>
          </a:p>
          <a:p>
            <a:pPr eaLnBrk="1" hangingPunct="1">
              <a:lnSpc>
                <a:spcPct val="80000"/>
              </a:lnSpc>
            </a:pPr>
            <a:r>
              <a:rPr lang="fr-BE" altLang="fr-FR" sz="1600" b="1" dirty="0">
                <a:latin typeface="Times New Roman" pitchFamily="18" charset="0"/>
              </a:rPr>
              <a:t>Ecrits téléchargeables gratuitement </a:t>
            </a:r>
          </a:p>
          <a:p>
            <a:pPr eaLnBrk="1" hangingPunct="1">
              <a:lnSpc>
                <a:spcPct val="80000"/>
              </a:lnSpc>
            </a:pPr>
            <a:r>
              <a:rPr lang="fr-BE" altLang="fr-FR" sz="1600" b="1" dirty="0">
                <a:latin typeface="Times New Roman" pitchFamily="18" charset="0"/>
              </a:rPr>
              <a:t>à partir de http://</a:t>
            </a:r>
            <a:r>
              <a:rPr lang="fr-BE" altLang="fr-FR" sz="1600" b="1" dirty="0" smtClean="0">
                <a:latin typeface="Times New Roman" pitchFamily="18" charset="0"/>
              </a:rPr>
              <a:t>orbi.ulg.ac.be</a:t>
            </a:r>
            <a:endParaRPr lang="fr-BE" altLang="fr-FR" sz="1600" b="1" dirty="0">
              <a:latin typeface="Times New Roman" pitchFamily="18" charset="0"/>
            </a:endParaRPr>
          </a:p>
          <a:p>
            <a:pPr eaLnBrk="1" hangingPunct="1">
              <a:lnSpc>
                <a:spcPct val="80000"/>
              </a:lnSpc>
            </a:pPr>
            <a:r>
              <a:rPr lang="fr-BE" altLang="fr-FR" sz="1600" b="1" dirty="0" smtClean="0">
                <a:latin typeface="Times New Roman" pitchFamily="18" charset="0"/>
              </a:rPr>
              <a:t>Mai </a:t>
            </a:r>
            <a:r>
              <a:rPr lang="fr-BE" altLang="fr-FR" sz="2800" b="1" dirty="0" smtClean="0">
                <a:latin typeface="Times New Roman" pitchFamily="18" charset="0"/>
              </a:rPr>
              <a:t>2020</a:t>
            </a:r>
            <a:endParaRPr lang="en-US" altLang="fr-FR" sz="2800" b="1" dirty="0">
              <a:latin typeface="Times New Roman" pitchFamily="18" charset="0"/>
            </a:endParaRPr>
          </a:p>
        </p:txBody>
      </p:sp>
      <p:sp>
        <p:nvSpPr>
          <p:cNvPr id="9221" name="Text Box 8"/>
          <p:cNvSpPr txBox="1">
            <a:spLocks noChangeArrowheads="1"/>
          </p:cNvSpPr>
          <p:nvPr/>
        </p:nvSpPr>
        <p:spPr bwMode="auto">
          <a:xfrm>
            <a:off x="2643033" y="1903857"/>
            <a:ext cx="6758133" cy="20621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BE" altLang="fr-FR" sz="1800" b="1" dirty="0">
                <a:latin typeface="Times New Roman" pitchFamily="18" charset="0"/>
              </a:rPr>
              <a:t>Modification des conduites </a:t>
            </a:r>
            <a:r>
              <a:rPr lang="fr-BE" altLang="fr-FR" sz="1800" b="1" dirty="0" smtClean="0">
                <a:latin typeface="Times New Roman" pitchFamily="18" charset="0"/>
              </a:rPr>
              <a:t>et </a:t>
            </a:r>
            <a:r>
              <a:rPr lang="fr-BE" altLang="fr-FR" sz="1800" b="1" dirty="0">
                <a:latin typeface="Times New Roman" pitchFamily="18" charset="0"/>
              </a:rPr>
              <a:t>modèle </a:t>
            </a:r>
            <a:r>
              <a:rPr lang="fr-BE" altLang="fr-FR" sz="1800" b="1" dirty="0" smtClean="0">
                <a:latin typeface="Times New Roman" pitchFamily="18" charset="0"/>
              </a:rPr>
              <a:t>ASCID</a:t>
            </a:r>
            <a:r>
              <a:rPr lang="fr-BE" altLang="fr-FR" sz="4000" b="1" dirty="0" smtClean="0">
                <a:latin typeface="Times New Roman" pitchFamily="18" charset="0"/>
              </a:rPr>
              <a:t> </a:t>
            </a:r>
            <a:endParaRPr lang="fr-BE" altLang="fr-FR" sz="4000" b="1" dirty="0">
              <a:latin typeface="Times New Roman" pitchFamily="18" charset="0"/>
            </a:endParaRPr>
          </a:p>
          <a:p>
            <a:pPr algn="ctr" eaLnBrk="1" hangingPunct="1">
              <a:spcBef>
                <a:spcPct val="0"/>
              </a:spcBef>
              <a:buFontTx/>
              <a:buNone/>
            </a:pPr>
            <a:r>
              <a:rPr lang="fr-BE" altLang="fr-FR" sz="4800" b="1" dirty="0" smtClean="0">
                <a:latin typeface="Times New Roman" pitchFamily="18" charset="0"/>
              </a:rPr>
              <a:t>S</a:t>
            </a:r>
            <a:r>
              <a:rPr lang="fr-BE" altLang="fr-FR" b="1" dirty="0" smtClean="0">
                <a:latin typeface="Times New Roman" pitchFamily="18" charset="0"/>
              </a:rPr>
              <a:t>2 </a:t>
            </a:r>
            <a:r>
              <a:rPr lang="fr-BE" altLang="fr-FR" b="1" dirty="0" smtClean="0">
                <a:latin typeface="Times New Roman" pitchFamily="18" charset="0"/>
              </a:rPr>
              <a:t>Les savoir faire</a:t>
            </a:r>
            <a:r>
              <a:rPr lang="fr-BE" altLang="fr-FR" sz="4000" b="1" dirty="0" smtClean="0">
                <a:latin typeface="Times New Roman" pitchFamily="18" charset="0"/>
              </a:rPr>
              <a:t> </a:t>
            </a:r>
            <a:r>
              <a:rPr lang="fr-BE" altLang="fr-FR" b="1" dirty="0" smtClean="0">
                <a:latin typeface="Times New Roman" pitchFamily="18" charset="0"/>
              </a:rPr>
              <a:t>et automatismes</a:t>
            </a:r>
          </a:p>
          <a:p>
            <a:pPr algn="ctr" eaLnBrk="1" hangingPunct="1">
              <a:spcBef>
                <a:spcPct val="0"/>
              </a:spcBef>
              <a:buFontTx/>
              <a:buNone/>
            </a:pPr>
            <a:r>
              <a:rPr lang="fr-BE" altLang="fr-FR" sz="4000" b="1" dirty="0" smtClean="0">
                <a:latin typeface="Times New Roman" pitchFamily="18" charset="0"/>
              </a:rPr>
              <a:t>L’attrition synaptique</a:t>
            </a:r>
            <a:endParaRPr lang="en-US" altLang="fr-FR" sz="4000" b="1" dirty="0">
              <a:latin typeface="Times New Roman" pitchFamily="18"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11" y="-45575"/>
            <a:ext cx="1900900" cy="1900900"/>
          </a:xfrm>
          <a:prstGeom prst="rect">
            <a:avLst/>
          </a:prstGeom>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8409" b="17839"/>
          <a:stretch/>
        </p:blipFill>
        <p:spPr>
          <a:xfrm>
            <a:off x="365222" y="4203574"/>
            <a:ext cx="1396877" cy="1434005"/>
          </a:xfrm>
          <a:prstGeom prst="rect">
            <a:avLst/>
          </a:prstGeom>
        </p:spPr>
      </p:pic>
      <p:sp>
        <p:nvSpPr>
          <p:cNvPr id="3" name="Espace réservé du pied de page 2"/>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4" name="Espace réservé du numéro de diapositive 3"/>
          <p:cNvSpPr>
            <a:spLocks noGrp="1"/>
          </p:cNvSpPr>
          <p:nvPr>
            <p:ph type="sldNum" sz="quarter" idx="12"/>
          </p:nvPr>
        </p:nvSpPr>
        <p:spPr/>
        <p:txBody>
          <a:bodyPr/>
          <a:lstStyle/>
          <a:p>
            <a:fld id="{0BE98AEA-12BA-4D91-B51A-4F3EEF18DED3}" type="slidenum">
              <a:rPr lang="fr-BE" smtClean="0"/>
              <a:t>1</a:t>
            </a:fld>
            <a:endParaRPr lang="fr-BE"/>
          </a:p>
        </p:txBody>
      </p:sp>
      <p:pic>
        <p:nvPicPr>
          <p:cNvPr id="9" name="Picture 2" descr="Image result for université paris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6489" y="99704"/>
            <a:ext cx="1952625" cy="570230"/>
          </a:xfrm>
          <a:prstGeom prst="rect">
            <a:avLst/>
          </a:prstGeom>
          <a:noFill/>
          <a:extLst/>
        </p:spPr>
      </p:pic>
      <p:pic>
        <p:nvPicPr>
          <p:cNvPr id="10" name="Imag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8093" y="705495"/>
            <a:ext cx="1710690" cy="460375"/>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pic>
        <p:nvPicPr>
          <p:cNvPr id="11" name="Image 10"/>
          <p:cNvPicPr/>
          <p:nvPr/>
        </p:nvPicPr>
        <p:blipFill rotWithShape="1">
          <a:blip r:embed="rId8"/>
          <a:srcRect l="41278" t="22743" r="44384" b="68500"/>
          <a:stretch/>
        </p:blipFill>
        <p:spPr>
          <a:xfrm>
            <a:off x="9949843" y="904875"/>
            <a:ext cx="1896157" cy="600698"/>
          </a:xfrm>
          <a:prstGeom prst="rect">
            <a:avLst/>
          </a:prstGeom>
        </p:spPr>
      </p:pic>
      <p:pic>
        <p:nvPicPr>
          <p:cNvPr id="12" name="Image 11"/>
          <p:cNvPicPr/>
          <p:nvPr/>
        </p:nvPicPr>
        <p:blipFill>
          <a:blip r:embed="rId9" cstate="print">
            <a:extLst>
              <a:ext uri="{28A0092B-C50C-407E-A947-70E740481C1C}">
                <a14:useLocalDpi xmlns:a14="http://schemas.microsoft.com/office/drawing/2010/main" val="0"/>
              </a:ext>
            </a:extLst>
          </a:blip>
          <a:stretch>
            <a:fillRect/>
          </a:stretch>
        </p:blipFill>
        <p:spPr>
          <a:xfrm>
            <a:off x="9817738" y="0"/>
            <a:ext cx="2028262" cy="953063"/>
          </a:xfrm>
          <a:prstGeom prst="rect">
            <a:avLst/>
          </a:prstGeom>
        </p:spPr>
      </p:pic>
      <p:sp>
        <p:nvSpPr>
          <p:cNvPr id="13" name="ZoneTexte 12"/>
          <p:cNvSpPr txBox="1"/>
          <p:nvPr/>
        </p:nvSpPr>
        <p:spPr>
          <a:xfrm>
            <a:off x="2357743" y="1210181"/>
            <a:ext cx="700576" cy="276999"/>
          </a:xfrm>
          <a:prstGeom prst="rect">
            <a:avLst/>
          </a:prstGeom>
          <a:noFill/>
        </p:spPr>
        <p:txBody>
          <a:bodyPr wrap="none" rtlCol="0">
            <a:spAutoFit/>
          </a:bodyPr>
          <a:lstStyle/>
          <a:p>
            <a:r>
              <a:rPr lang="fr-FR" sz="1200" b="1" dirty="0" smtClean="0"/>
              <a:t>EA 3412</a:t>
            </a:r>
            <a:endParaRPr lang="fr-BE" sz="1200" b="1" dirty="0"/>
          </a:p>
        </p:txBody>
      </p:sp>
    </p:spTree>
    <p:extLst>
      <p:ext uri="{BB962C8B-B14F-4D97-AF65-F5344CB8AC3E}">
        <p14:creationId xmlns:p14="http://schemas.microsoft.com/office/powerpoint/2010/main" val="56542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6138" y="597877"/>
            <a:ext cx="558166" cy="830997"/>
          </a:xfrm>
          <a:prstGeom prst="rect">
            <a:avLst/>
          </a:prstGeom>
          <a:noFill/>
        </p:spPr>
        <p:txBody>
          <a:bodyPr wrap="none" rtlCol="0">
            <a:spAutoFit/>
          </a:bodyPr>
          <a:lstStyle/>
          <a:p>
            <a:r>
              <a:rPr lang="fr-FR" sz="4800" b="1" dirty="0" smtClean="0"/>
              <a:t>A</a:t>
            </a:r>
            <a:endParaRPr lang="fr-BE" sz="4800" b="1" dirty="0"/>
          </a:p>
        </p:txBody>
      </p:sp>
      <p:sp>
        <p:nvSpPr>
          <p:cNvPr id="5" name="ZoneTexte 4"/>
          <p:cNvSpPr txBox="1"/>
          <p:nvPr/>
        </p:nvSpPr>
        <p:spPr>
          <a:xfrm>
            <a:off x="756138" y="1248172"/>
            <a:ext cx="558166" cy="830997"/>
          </a:xfrm>
          <a:prstGeom prst="rect">
            <a:avLst/>
          </a:prstGeom>
          <a:noFill/>
        </p:spPr>
        <p:txBody>
          <a:bodyPr wrap="none" rtlCol="0">
            <a:spAutoFit/>
          </a:bodyPr>
          <a:lstStyle/>
          <a:p>
            <a:r>
              <a:rPr lang="fr-FR" sz="4800" b="1" dirty="0" smtClean="0"/>
              <a:t>A</a:t>
            </a:r>
            <a:endParaRPr lang="fr-BE" sz="4800" b="1" dirty="0"/>
          </a:p>
        </p:txBody>
      </p:sp>
      <p:sp>
        <p:nvSpPr>
          <p:cNvPr id="6" name="ZoneTexte 5"/>
          <p:cNvSpPr txBox="1"/>
          <p:nvPr/>
        </p:nvSpPr>
        <p:spPr>
          <a:xfrm>
            <a:off x="792335" y="-28637"/>
            <a:ext cx="558166" cy="830997"/>
          </a:xfrm>
          <a:prstGeom prst="rect">
            <a:avLst/>
          </a:prstGeom>
          <a:noFill/>
        </p:spPr>
        <p:txBody>
          <a:bodyPr wrap="none" rtlCol="0">
            <a:spAutoFit/>
          </a:bodyPr>
          <a:lstStyle/>
          <a:p>
            <a:r>
              <a:rPr lang="fr-FR" sz="4800" b="1" dirty="0" smtClean="0"/>
              <a:t>A</a:t>
            </a:r>
            <a:endParaRPr lang="fr-BE" sz="4800" b="1" dirty="0"/>
          </a:p>
        </p:txBody>
      </p:sp>
      <p:sp>
        <p:nvSpPr>
          <p:cNvPr id="7" name="ZoneTexte 6"/>
          <p:cNvSpPr txBox="1"/>
          <p:nvPr/>
        </p:nvSpPr>
        <p:spPr>
          <a:xfrm>
            <a:off x="756138" y="1850905"/>
            <a:ext cx="558166" cy="830997"/>
          </a:xfrm>
          <a:prstGeom prst="rect">
            <a:avLst/>
          </a:prstGeom>
          <a:noFill/>
        </p:spPr>
        <p:txBody>
          <a:bodyPr wrap="none" rtlCol="0">
            <a:spAutoFit/>
          </a:bodyPr>
          <a:lstStyle/>
          <a:p>
            <a:r>
              <a:rPr lang="fr-FR" sz="4800" b="1" dirty="0" smtClean="0"/>
              <a:t>A</a:t>
            </a:r>
            <a:endParaRPr lang="fr-BE" sz="4800" b="1" dirty="0"/>
          </a:p>
        </p:txBody>
      </p:sp>
      <p:sp>
        <p:nvSpPr>
          <p:cNvPr id="8" name="ZoneTexte 7"/>
          <p:cNvSpPr txBox="1"/>
          <p:nvPr/>
        </p:nvSpPr>
        <p:spPr>
          <a:xfrm>
            <a:off x="769180" y="2614916"/>
            <a:ext cx="558166" cy="830997"/>
          </a:xfrm>
          <a:prstGeom prst="rect">
            <a:avLst/>
          </a:prstGeom>
          <a:noFill/>
        </p:spPr>
        <p:txBody>
          <a:bodyPr wrap="none" rtlCol="0">
            <a:spAutoFit/>
          </a:bodyPr>
          <a:lstStyle/>
          <a:p>
            <a:r>
              <a:rPr lang="fr-FR" sz="4800" b="1" dirty="0" smtClean="0"/>
              <a:t>A</a:t>
            </a:r>
            <a:endParaRPr lang="fr-BE" sz="4800" b="1" dirty="0"/>
          </a:p>
        </p:txBody>
      </p:sp>
      <p:sp>
        <p:nvSpPr>
          <p:cNvPr id="9" name="ZoneTexte 8"/>
          <p:cNvSpPr txBox="1"/>
          <p:nvPr/>
        </p:nvSpPr>
        <p:spPr>
          <a:xfrm>
            <a:off x="736942" y="3487615"/>
            <a:ext cx="558166" cy="830997"/>
          </a:xfrm>
          <a:prstGeom prst="rect">
            <a:avLst/>
          </a:prstGeom>
          <a:noFill/>
        </p:spPr>
        <p:txBody>
          <a:bodyPr wrap="none" rtlCol="0">
            <a:spAutoFit/>
          </a:bodyPr>
          <a:lstStyle/>
          <a:p>
            <a:r>
              <a:rPr lang="fr-FR" sz="4800" b="1" dirty="0" smtClean="0"/>
              <a:t>A</a:t>
            </a:r>
            <a:endParaRPr lang="fr-BE" sz="4800" b="1" dirty="0"/>
          </a:p>
        </p:txBody>
      </p:sp>
      <p:sp>
        <p:nvSpPr>
          <p:cNvPr id="10" name="ZoneTexte 9"/>
          <p:cNvSpPr txBox="1"/>
          <p:nvPr/>
        </p:nvSpPr>
        <p:spPr>
          <a:xfrm>
            <a:off x="744414" y="4296507"/>
            <a:ext cx="558166" cy="830997"/>
          </a:xfrm>
          <a:prstGeom prst="rect">
            <a:avLst/>
          </a:prstGeom>
          <a:noFill/>
        </p:spPr>
        <p:txBody>
          <a:bodyPr wrap="none" rtlCol="0">
            <a:spAutoFit/>
          </a:bodyPr>
          <a:lstStyle/>
          <a:p>
            <a:r>
              <a:rPr lang="fr-FR" sz="4800" b="1" dirty="0" smtClean="0"/>
              <a:t>A</a:t>
            </a:r>
            <a:endParaRPr lang="fr-BE" sz="4800" b="1" dirty="0"/>
          </a:p>
        </p:txBody>
      </p:sp>
      <p:sp>
        <p:nvSpPr>
          <p:cNvPr id="11" name="ZoneTexte 10"/>
          <p:cNvSpPr txBox="1"/>
          <p:nvPr/>
        </p:nvSpPr>
        <p:spPr>
          <a:xfrm>
            <a:off x="9376902" y="941742"/>
            <a:ext cx="2042547" cy="3770263"/>
          </a:xfrm>
          <a:prstGeom prst="rect">
            <a:avLst/>
          </a:prstGeom>
          <a:noFill/>
        </p:spPr>
        <p:txBody>
          <a:bodyPr wrap="none" rtlCol="0">
            <a:spAutoFit/>
          </a:bodyPr>
          <a:lstStyle/>
          <a:p>
            <a:r>
              <a:rPr lang="fr-FR" sz="23900" b="1" dirty="0" smtClean="0"/>
              <a:t>A</a:t>
            </a:r>
            <a:endParaRPr lang="fr-BE" sz="23900" b="1" dirty="0"/>
          </a:p>
        </p:txBody>
      </p:sp>
      <p:sp>
        <p:nvSpPr>
          <p:cNvPr id="12" name="ZoneTexte 11"/>
          <p:cNvSpPr txBox="1"/>
          <p:nvPr/>
        </p:nvSpPr>
        <p:spPr>
          <a:xfrm>
            <a:off x="10414870" y="4972267"/>
            <a:ext cx="293670" cy="307777"/>
          </a:xfrm>
          <a:prstGeom prst="rect">
            <a:avLst/>
          </a:prstGeom>
          <a:noFill/>
        </p:spPr>
        <p:txBody>
          <a:bodyPr wrap="none" rtlCol="0">
            <a:spAutoFit/>
          </a:bodyPr>
          <a:lstStyle/>
          <a:p>
            <a:r>
              <a:rPr lang="fr-FR" sz="1400" b="1" dirty="0" smtClean="0"/>
              <a:t>A</a:t>
            </a:r>
            <a:endParaRPr lang="fr-BE" sz="1400" b="1" dirty="0"/>
          </a:p>
        </p:txBody>
      </p:sp>
      <p:sp>
        <p:nvSpPr>
          <p:cNvPr id="13" name="ZoneTexte 12"/>
          <p:cNvSpPr txBox="1"/>
          <p:nvPr/>
        </p:nvSpPr>
        <p:spPr>
          <a:xfrm>
            <a:off x="10389767" y="287123"/>
            <a:ext cx="426533" cy="307777"/>
          </a:xfrm>
          <a:prstGeom prst="rect">
            <a:avLst/>
          </a:prstGeom>
          <a:noFill/>
        </p:spPr>
        <p:txBody>
          <a:bodyPr wrap="square" rtlCol="0">
            <a:spAutoFit/>
          </a:bodyPr>
          <a:lstStyle/>
          <a:p>
            <a:r>
              <a:rPr lang="fr-FR" sz="1400" b="1" dirty="0" smtClean="0"/>
              <a:t>A</a:t>
            </a:r>
            <a:endParaRPr lang="fr-BE" sz="1400" b="1" dirty="0"/>
          </a:p>
        </p:txBody>
      </p:sp>
      <p:sp>
        <p:nvSpPr>
          <p:cNvPr id="14" name="ZoneTexte 13"/>
          <p:cNvSpPr txBox="1"/>
          <p:nvPr/>
        </p:nvSpPr>
        <p:spPr>
          <a:xfrm>
            <a:off x="10409305" y="594900"/>
            <a:ext cx="293670" cy="307777"/>
          </a:xfrm>
          <a:prstGeom prst="rect">
            <a:avLst/>
          </a:prstGeom>
          <a:noFill/>
        </p:spPr>
        <p:txBody>
          <a:bodyPr wrap="none" rtlCol="0">
            <a:spAutoFit/>
          </a:bodyPr>
          <a:lstStyle/>
          <a:p>
            <a:r>
              <a:rPr lang="fr-FR" sz="1400" b="1" dirty="0" smtClean="0"/>
              <a:t>A</a:t>
            </a:r>
            <a:endParaRPr lang="fr-BE" sz="1400" b="1" dirty="0"/>
          </a:p>
        </p:txBody>
      </p:sp>
      <p:sp>
        <p:nvSpPr>
          <p:cNvPr id="15" name="ZoneTexte 14"/>
          <p:cNvSpPr txBox="1"/>
          <p:nvPr/>
        </p:nvSpPr>
        <p:spPr>
          <a:xfrm>
            <a:off x="10403739" y="940253"/>
            <a:ext cx="293671" cy="307777"/>
          </a:xfrm>
          <a:prstGeom prst="rect">
            <a:avLst/>
          </a:prstGeom>
          <a:noFill/>
        </p:spPr>
        <p:txBody>
          <a:bodyPr wrap="square" rtlCol="0">
            <a:spAutoFit/>
          </a:bodyPr>
          <a:lstStyle/>
          <a:p>
            <a:r>
              <a:rPr lang="fr-FR" sz="1400" b="1" dirty="0" smtClean="0"/>
              <a:t>A</a:t>
            </a:r>
            <a:endParaRPr lang="fr-BE" sz="1400" b="1" dirty="0"/>
          </a:p>
        </p:txBody>
      </p:sp>
      <p:sp>
        <p:nvSpPr>
          <p:cNvPr id="16" name="ZoneTexte 15"/>
          <p:cNvSpPr txBox="1"/>
          <p:nvPr/>
        </p:nvSpPr>
        <p:spPr>
          <a:xfrm>
            <a:off x="10414870" y="1355893"/>
            <a:ext cx="293670" cy="307777"/>
          </a:xfrm>
          <a:prstGeom prst="rect">
            <a:avLst/>
          </a:prstGeom>
          <a:noFill/>
        </p:spPr>
        <p:txBody>
          <a:bodyPr wrap="none" rtlCol="0">
            <a:spAutoFit/>
          </a:bodyPr>
          <a:lstStyle/>
          <a:p>
            <a:r>
              <a:rPr lang="fr-FR" sz="1400" b="1" dirty="0" smtClean="0"/>
              <a:t>A</a:t>
            </a:r>
            <a:endParaRPr lang="fr-BE" sz="1400" b="1" dirty="0"/>
          </a:p>
        </p:txBody>
      </p:sp>
      <p:sp>
        <p:nvSpPr>
          <p:cNvPr id="17" name="ZoneTexte 16"/>
          <p:cNvSpPr txBox="1"/>
          <p:nvPr/>
        </p:nvSpPr>
        <p:spPr>
          <a:xfrm>
            <a:off x="10389767" y="3903113"/>
            <a:ext cx="293670" cy="307777"/>
          </a:xfrm>
          <a:prstGeom prst="rect">
            <a:avLst/>
          </a:prstGeom>
          <a:noFill/>
        </p:spPr>
        <p:txBody>
          <a:bodyPr wrap="none" rtlCol="0">
            <a:spAutoFit/>
          </a:bodyPr>
          <a:lstStyle/>
          <a:p>
            <a:r>
              <a:rPr lang="fr-FR" sz="1400" b="1" dirty="0" smtClean="0"/>
              <a:t>A</a:t>
            </a:r>
            <a:endParaRPr lang="fr-BE" sz="1400" b="1" dirty="0"/>
          </a:p>
        </p:txBody>
      </p:sp>
      <p:sp>
        <p:nvSpPr>
          <p:cNvPr id="18" name="ZoneTexte 17"/>
          <p:cNvSpPr txBox="1"/>
          <p:nvPr/>
        </p:nvSpPr>
        <p:spPr>
          <a:xfrm>
            <a:off x="10396416" y="4296507"/>
            <a:ext cx="293670" cy="307777"/>
          </a:xfrm>
          <a:prstGeom prst="rect">
            <a:avLst/>
          </a:prstGeom>
          <a:noFill/>
        </p:spPr>
        <p:txBody>
          <a:bodyPr wrap="none" rtlCol="0">
            <a:spAutoFit/>
          </a:bodyPr>
          <a:lstStyle/>
          <a:p>
            <a:r>
              <a:rPr lang="fr-FR" sz="1400" b="1" dirty="0" smtClean="0"/>
              <a:t>A</a:t>
            </a:r>
            <a:endParaRPr lang="fr-BE" sz="1400" b="1" dirty="0"/>
          </a:p>
        </p:txBody>
      </p:sp>
      <p:sp>
        <p:nvSpPr>
          <p:cNvPr id="19" name="ZoneTexte 18"/>
          <p:cNvSpPr txBox="1"/>
          <p:nvPr/>
        </p:nvSpPr>
        <p:spPr>
          <a:xfrm>
            <a:off x="10396416" y="4712005"/>
            <a:ext cx="293670" cy="307777"/>
          </a:xfrm>
          <a:prstGeom prst="rect">
            <a:avLst/>
          </a:prstGeom>
          <a:noFill/>
        </p:spPr>
        <p:txBody>
          <a:bodyPr wrap="none" rtlCol="0">
            <a:spAutoFit/>
          </a:bodyPr>
          <a:lstStyle/>
          <a:p>
            <a:r>
              <a:rPr lang="fr-FR" sz="1400" b="1" dirty="0" smtClean="0"/>
              <a:t>A</a:t>
            </a:r>
            <a:endParaRPr lang="fr-BE" sz="1400" b="1" dirty="0"/>
          </a:p>
        </p:txBody>
      </p:sp>
      <p:cxnSp>
        <p:nvCxnSpPr>
          <p:cNvPr id="21" name="Connecteur droit avec flèche 20"/>
          <p:cNvCxnSpPr/>
          <p:nvPr/>
        </p:nvCxnSpPr>
        <p:spPr>
          <a:xfrm>
            <a:off x="1626577" y="3030414"/>
            <a:ext cx="788670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505365" y="132688"/>
            <a:ext cx="3653757" cy="892552"/>
          </a:xfrm>
          <a:prstGeom prst="rect">
            <a:avLst/>
          </a:prstGeom>
          <a:noFill/>
        </p:spPr>
        <p:txBody>
          <a:bodyPr wrap="none" rtlCol="0">
            <a:spAutoFit/>
          </a:bodyPr>
          <a:lstStyle/>
          <a:p>
            <a:pPr algn="ctr"/>
            <a:r>
              <a:rPr lang="fr-FR" sz="3200" b="1" dirty="0" smtClean="0"/>
              <a:t>Attrition</a:t>
            </a:r>
          </a:p>
          <a:p>
            <a:pPr algn="ctr"/>
            <a:r>
              <a:rPr lang="fr-FR" sz="2000" b="1" dirty="0" smtClean="0"/>
              <a:t>Des tâtonnements à la précision </a:t>
            </a:r>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486" y="127151"/>
            <a:ext cx="2131343" cy="1120879"/>
          </a:xfrm>
          <a:prstGeom prst="rect">
            <a:avLst/>
          </a:prstGeom>
        </p:spPr>
      </p:pic>
      <p:pic>
        <p:nvPicPr>
          <p:cNvPr id="20" name="Image 19"/>
          <p:cNvPicPr>
            <a:picLocks noChangeAspect="1"/>
          </p:cNvPicPr>
          <p:nvPr/>
        </p:nvPicPr>
        <p:blipFill rotWithShape="1">
          <a:blip r:embed="rId3">
            <a:extLst>
              <a:ext uri="{28A0092B-C50C-407E-A947-70E740481C1C}">
                <a14:useLocalDpi xmlns:a14="http://schemas.microsoft.com/office/drawing/2010/main" val="0"/>
              </a:ext>
            </a:extLst>
          </a:blip>
          <a:srcRect l="22836" r="32164"/>
          <a:stretch/>
        </p:blipFill>
        <p:spPr>
          <a:xfrm>
            <a:off x="1589965" y="1355893"/>
            <a:ext cx="1524613" cy="1905766"/>
          </a:xfrm>
          <a:prstGeom prst="rect">
            <a:avLst/>
          </a:prstGeom>
        </p:spPr>
      </p:pic>
      <p:pic>
        <p:nvPicPr>
          <p:cNvPr id="22" name="Image 21"/>
          <p:cNvPicPr>
            <a:picLocks noChangeAspect="1"/>
          </p:cNvPicPr>
          <p:nvPr/>
        </p:nvPicPr>
        <p:blipFill rotWithShape="1">
          <a:blip r:embed="rId4">
            <a:extLst>
              <a:ext uri="{28A0092B-C50C-407E-A947-70E740481C1C}">
                <a14:useLocalDpi xmlns:a14="http://schemas.microsoft.com/office/drawing/2010/main" val="0"/>
              </a:ext>
            </a:extLst>
          </a:blip>
          <a:srcRect l="21527" r="14805"/>
          <a:stretch/>
        </p:blipFill>
        <p:spPr>
          <a:xfrm>
            <a:off x="3211997" y="2308776"/>
            <a:ext cx="1711333" cy="1509345"/>
          </a:xfrm>
          <a:prstGeom prst="rect">
            <a:avLst/>
          </a:prstGeom>
        </p:spPr>
      </p:pic>
      <p:pic>
        <p:nvPicPr>
          <p:cNvPr id="24" name="Image 23"/>
          <p:cNvPicPr>
            <a:picLocks noChangeAspect="1"/>
          </p:cNvPicPr>
          <p:nvPr/>
        </p:nvPicPr>
        <p:blipFill rotWithShape="1">
          <a:blip r:embed="rId5" cstate="print">
            <a:extLst>
              <a:ext uri="{28A0092B-C50C-407E-A947-70E740481C1C}">
                <a14:useLocalDpi xmlns:a14="http://schemas.microsoft.com/office/drawing/2010/main" val="0"/>
              </a:ext>
            </a:extLst>
          </a:blip>
          <a:srcRect l="43309" r="11200"/>
          <a:stretch/>
        </p:blipFill>
        <p:spPr>
          <a:xfrm>
            <a:off x="1495910" y="3336702"/>
            <a:ext cx="1691321" cy="2480603"/>
          </a:xfrm>
          <a:prstGeom prst="rect">
            <a:avLst/>
          </a:prstGeom>
        </p:spPr>
      </p:pic>
      <p:pic>
        <p:nvPicPr>
          <p:cNvPr id="25" name="Image 24"/>
          <p:cNvPicPr>
            <a:picLocks noChangeAspect="1"/>
          </p:cNvPicPr>
          <p:nvPr/>
        </p:nvPicPr>
        <p:blipFill rotWithShape="1">
          <a:blip r:embed="rId6" cstate="print">
            <a:extLst>
              <a:ext uri="{28A0092B-C50C-407E-A947-70E740481C1C}">
                <a14:useLocalDpi xmlns:a14="http://schemas.microsoft.com/office/drawing/2010/main" val="0"/>
              </a:ext>
            </a:extLst>
          </a:blip>
          <a:srcRect l="11899" t="7739" r="6300"/>
          <a:stretch/>
        </p:blipFill>
        <p:spPr>
          <a:xfrm>
            <a:off x="8565049" y="70089"/>
            <a:ext cx="3699641" cy="6255099"/>
          </a:xfrm>
          <a:prstGeom prst="rect">
            <a:avLst/>
          </a:prstGeom>
        </p:spPr>
      </p:pic>
      <p:sp>
        <p:nvSpPr>
          <p:cNvPr id="4" name="Espace réservé du pied de page 3"/>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26" name="Espace réservé du numéro de diapositive 25"/>
          <p:cNvSpPr>
            <a:spLocks noGrp="1"/>
          </p:cNvSpPr>
          <p:nvPr>
            <p:ph type="sldNum" sz="quarter" idx="12"/>
          </p:nvPr>
        </p:nvSpPr>
        <p:spPr/>
        <p:txBody>
          <a:bodyPr/>
          <a:lstStyle/>
          <a:p>
            <a:fld id="{DABC3A11-9BF6-436B-A2EE-03363F62422F}" type="slidenum">
              <a:rPr lang="fr-BE" smtClean="0"/>
              <a:t>10</a:t>
            </a:fld>
            <a:endParaRPr lang="fr-BE"/>
          </a:p>
        </p:txBody>
      </p:sp>
    </p:spTree>
    <p:extLst>
      <p:ext uri="{BB962C8B-B14F-4D97-AF65-F5344CB8AC3E}">
        <p14:creationId xmlns:p14="http://schemas.microsoft.com/office/powerpoint/2010/main" val="178702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608" y="132884"/>
            <a:ext cx="11614638" cy="6041397"/>
          </a:xfrm>
          <a:prstGeom prst="rect">
            <a:avLst/>
          </a:prstGeom>
        </p:spPr>
        <p:txBody>
          <a:bodyPr wrap="square">
            <a:spAutoFit/>
          </a:bodyPr>
          <a:lstStyle/>
          <a:p>
            <a:pPr>
              <a:lnSpc>
                <a:spcPct val="107000"/>
              </a:lnSpc>
              <a:spcAft>
                <a:spcPts val="800"/>
              </a:spcAft>
            </a:pPr>
            <a:r>
              <a:rPr lang="fr-BE" sz="1600" dirty="0" smtClean="0">
                <a:latin typeface="Times New Roman" panose="02020603050405020304" pitchFamily="18" charset="0"/>
                <a:ea typeface="Times New Roman" panose="02020603050405020304" pitchFamily="18" charset="0"/>
                <a:cs typeface="Times New Roman" panose="02020603050405020304" pitchFamily="18" charset="0"/>
              </a:rPr>
              <a:t>Ce qui suit est extrait </a:t>
            </a:r>
            <a:r>
              <a:rPr lang="fr-BE" sz="1600"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de       </a:t>
            </a:r>
            <a:r>
              <a:rPr lang="fr-BE" sz="1600"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a:t>
            </a:r>
            <a:r>
              <a:rPr lang="fr-BE" sz="1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fr-BE" sz="1600"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hlinkClick r:id="rId2"/>
              </a:rPr>
              <a:t>vetopsy.fr/developpement/periode-postnatale-theorie-changeux.php</a:t>
            </a:r>
            <a:endParaRPr lang="fr-BE" sz="1600"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fr-BE" sz="1400" dirty="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r>
              <a:rPr lang="fr-BE" sz="1600" b="1" dirty="0">
                <a:latin typeface="Times New Roman" panose="02020603050405020304" pitchFamily="18" charset="0"/>
                <a:ea typeface="Times New Roman" panose="02020603050405020304" pitchFamily="18" charset="0"/>
              </a:rPr>
              <a:t>La génération de synapses</a:t>
            </a:r>
            <a:r>
              <a:rPr lang="fr-BE" sz="1600" dirty="0">
                <a:latin typeface="Times New Roman" panose="02020603050405020304" pitchFamily="18" charset="0"/>
                <a:ea typeface="Times New Roman" panose="02020603050405020304" pitchFamily="18" charset="0"/>
              </a:rPr>
              <a:t>. Sous l'influence d'un programme génétique de prolifération, les </a:t>
            </a:r>
            <a:r>
              <a:rPr lang="fr-BE" sz="1600" u="sng" dirty="0">
                <a:solidFill>
                  <a:srgbClr val="0000FF"/>
                </a:solidFill>
                <a:latin typeface="Times New Roman" panose="02020603050405020304" pitchFamily="18" charset="0"/>
                <a:ea typeface="Times New Roman" panose="02020603050405020304" pitchFamily="18" charset="0"/>
                <a:hlinkClick r:id="rId3"/>
              </a:rPr>
              <a:t>neurones</a:t>
            </a:r>
            <a:r>
              <a:rPr lang="fr-BE" sz="1600" dirty="0">
                <a:latin typeface="Times New Roman" panose="02020603050405020304" pitchFamily="18" charset="0"/>
                <a:ea typeface="Times New Roman" panose="02020603050405020304" pitchFamily="18" charset="0"/>
              </a:rPr>
              <a:t> se multiplient de façon intense et envoient de très nombreux prolongements </a:t>
            </a:r>
            <a:r>
              <a:rPr lang="fr-BE" sz="1600" u="sng" dirty="0">
                <a:solidFill>
                  <a:srgbClr val="0000FF"/>
                </a:solidFill>
                <a:latin typeface="Times New Roman" panose="02020603050405020304" pitchFamily="18" charset="0"/>
                <a:ea typeface="Times New Roman" panose="02020603050405020304" pitchFamily="18" charset="0"/>
                <a:hlinkClick r:id="rId4"/>
              </a:rPr>
              <a:t>dendritiques</a:t>
            </a:r>
            <a:r>
              <a:rPr lang="fr-BE" sz="1600" dirty="0">
                <a:latin typeface="Times New Roman" panose="02020603050405020304" pitchFamily="18" charset="0"/>
                <a:ea typeface="Times New Roman" panose="02020603050405020304" pitchFamily="18" charset="0"/>
              </a:rPr>
              <a:t>. Chez l'homme, on pense que le nombre de neurones, pendant la phase de prolifération, atteint 1000 milliards de neurones ! la </a:t>
            </a:r>
            <a:r>
              <a:rPr lang="fr-BE" sz="1600" u="sng" dirty="0" err="1">
                <a:solidFill>
                  <a:srgbClr val="0000FF"/>
                </a:solidFill>
                <a:latin typeface="Times New Roman" panose="02020603050405020304" pitchFamily="18" charset="0"/>
                <a:ea typeface="Times New Roman" panose="02020603050405020304" pitchFamily="18" charset="0"/>
                <a:hlinkClick r:id="rId5"/>
              </a:rPr>
              <a:t>synaptogénèse</a:t>
            </a:r>
            <a:r>
              <a:rPr lang="fr-BE" sz="1600" dirty="0">
                <a:latin typeface="Times New Roman" panose="02020603050405020304" pitchFamily="18" charset="0"/>
                <a:ea typeface="Times New Roman" panose="02020603050405020304" pitchFamily="18" charset="0"/>
              </a:rPr>
              <a:t> consiste en la formation des </a:t>
            </a:r>
            <a:r>
              <a:rPr lang="fr-BE" sz="1600" u="sng" dirty="0">
                <a:solidFill>
                  <a:srgbClr val="0000FF"/>
                </a:solidFill>
                <a:latin typeface="Times New Roman" panose="02020603050405020304" pitchFamily="18" charset="0"/>
                <a:ea typeface="Times New Roman" panose="02020603050405020304" pitchFamily="18" charset="0"/>
                <a:hlinkClick r:id="rId6"/>
              </a:rPr>
              <a:t>connexions synaptiques</a:t>
            </a:r>
            <a:r>
              <a:rPr lang="fr-BE" sz="1600" dirty="0">
                <a:latin typeface="Times New Roman" panose="02020603050405020304" pitchFamily="18" charset="0"/>
                <a:ea typeface="Times New Roman" panose="02020603050405020304" pitchFamily="18" charset="0"/>
              </a:rPr>
              <a:t> à mesure que les </a:t>
            </a:r>
            <a:r>
              <a:rPr lang="fr-BE" sz="1600" u="sng" dirty="0">
                <a:solidFill>
                  <a:srgbClr val="0000FF"/>
                </a:solidFill>
                <a:latin typeface="Times New Roman" panose="02020603050405020304" pitchFamily="18" charset="0"/>
                <a:ea typeface="Times New Roman" panose="02020603050405020304" pitchFamily="18" charset="0"/>
                <a:hlinkClick r:id="rId7"/>
              </a:rPr>
              <a:t>axones</a:t>
            </a:r>
            <a:r>
              <a:rPr lang="fr-BE" sz="1600" dirty="0">
                <a:latin typeface="Times New Roman" panose="02020603050405020304" pitchFamily="18" charset="0"/>
                <a:ea typeface="Times New Roman" panose="02020603050405020304" pitchFamily="18" charset="0"/>
              </a:rPr>
              <a:t> et les </a:t>
            </a:r>
            <a:r>
              <a:rPr lang="fr-BE" sz="1600" u="sng" dirty="0">
                <a:solidFill>
                  <a:srgbClr val="0000FF"/>
                </a:solidFill>
                <a:latin typeface="Times New Roman" panose="02020603050405020304" pitchFamily="18" charset="0"/>
                <a:ea typeface="Times New Roman" panose="02020603050405020304" pitchFamily="18" charset="0"/>
                <a:hlinkClick r:id="rId8"/>
              </a:rPr>
              <a:t>dendrites</a:t>
            </a:r>
            <a:r>
              <a:rPr lang="fr-BE" sz="1600" dirty="0">
                <a:latin typeface="Times New Roman" panose="02020603050405020304" pitchFamily="18" charset="0"/>
                <a:ea typeface="Times New Roman" panose="02020603050405020304" pitchFamily="18" charset="0"/>
              </a:rPr>
              <a:t> se développent. La </a:t>
            </a:r>
            <a:r>
              <a:rPr lang="fr-BE" sz="1600" dirty="0" err="1">
                <a:latin typeface="Times New Roman" panose="02020603050405020304" pitchFamily="18" charset="0"/>
                <a:ea typeface="Times New Roman" panose="02020603050405020304" pitchFamily="18" charset="0"/>
              </a:rPr>
              <a:t>synaptogenèse</a:t>
            </a:r>
            <a:r>
              <a:rPr lang="fr-BE" sz="1600" dirty="0">
                <a:latin typeface="Times New Roman" panose="02020603050405020304" pitchFamily="18" charset="0"/>
                <a:ea typeface="Times New Roman" panose="02020603050405020304" pitchFamily="18" charset="0"/>
              </a:rPr>
              <a:t> s'effectue par l'apparition de boutons synaptiques, avec leur récepteurs et leurs </a:t>
            </a:r>
            <a:r>
              <a:rPr lang="fr-BE" sz="1600" u="sng" dirty="0">
                <a:solidFill>
                  <a:srgbClr val="0000FF"/>
                </a:solidFill>
                <a:latin typeface="Times New Roman" panose="02020603050405020304" pitchFamily="18" charset="0"/>
                <a:ea typeface="Times New Roman" panose="02020603050405020304" pitchFamily="18" charset="0"/>
                <a:hlinkClick r:id="rId9"/>
              </a:rPr>
              <a:t>neurotransmetteurs</a:t>
            </a:r>
            <a:r>
              <a:rPr lang="fr-BE" sz="1600" dirty="0">
                <a:latin typeface="Times New Roman" panose="02020603050405020304" pitchFamily="18" charset="0"/>
                <a:ea typeface="Times New Roman" panose="02020603050405020304" pitchFamily="18" charset="0"/>
              </a:rPr>
              <a:t>. Cette première phase construit un réseau extrêmement complexe, peu organisé, et caractérisé par une certaine redondance qui nécessite une organisation. Dans un second temps, certains contacts synaptiques se stabilisent.</a:t>
            </a:r>
          </a:p>
          <a:p>
            <a:pPr>
              <a:lnSpc>
                <a:spcPct val="107000"/>
              </a:lnSpc>
              <a:spcAft>
                <a:spcPts val="800"/>
              </a:spcAft>
            </a:pPr>
            <a:r>
              <a:rPr lang="fr-BE" sz="1600" b="1" dirty="0">
                <a:latin typeface="Times New Roman" panose="02020603050405020304" pitchFamily="18" charset="0"/>
                <a:ea typeface="Times New Roman" panose="02020603050405020304" pitchFamily="18" charset="0"/>
                <a:cs typeface="Times New Roman" panose="02020603050405020304" pitchFamily="18" charset="0"/>
              </a:rPr>
              <a:t>La stabilisation</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 ou l'absence de stabilisation (puis, la mort neuronale) dépend des impulsions électriques qui circulent dans la synapse, et donc des signaux reçus par la cellule post-synaptique</a:t>
            </a:r>
            <a:r>
              <a:rPr lang="fr-BE" sz="1400" dirty="0">
                <a:latin typeface="Calibri" panose="020F0502020204030204" pitchFamily="34" charset="0"/>
                <a:ea typeface="Calibri" panose="020F0502020204030204" pitchFamily="34" charset="0"/>
                <a:cs typeface="Times New Roman" panose="02020603050405020304" pitchFamily="18" charset="0"/>
              </a:rPr>
              <a:t>. </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C’est </a:t>
            </a:r>
            <a:r>
              <a:rPr lang="fr-BE" sz="1600" b="1" dirty="0">
                <a:latin typeface="Times New Roman" panose="02020603050405020304" pitchFamily="18" charset="0"/>
                <a:ea typeface="Times New Roman" panose="02020603050405020304" pitchFamily="18" charset="0"/>
                <a:cs typeface="Times New Roman" panose="02020603050405020304" pitchFamily="18" charset="0"/>
              </a:rPr>
              <a:t>la loi de </a:t>
            </a:r>
            <a:r>
              <a:rPr lang="fr-BE" sz="1600" b="1" dirty="0" err="1">
                <a:latin typeface="Times New Roman" panose="02020603050405020304" pitchFamily="18" charset="0"/>
                <a:ea typeface="Times New Roman" panose="02020603050405020304" pitchFamily="18" charset="0"/>
                <a:cs typeface="Times New Roman" panose="02020603050405020304" pitchFamily="18" charset="0"/>
              </a:rPr>
              <a:t>Hebb</a:t>
            </a:r>
            <a:r>
              <a:rPr lang="fr-BE" sz="1600" b="1" dirty="0">
                <a:latin typeface="Times New Roman" panose="02020603050405020304" pitchFamily="18" charset="0"/>
                <a:ea typeface="Times New Roman" panose="02020603050405020304" pitchFamily="18" charset="0"/>
                <a:cs typeface="Times New Roman" panose="02020603050405020304" pitchFamily="18" charset="0"/>
              </a:rPr>
              <a:t> : </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 Quand l'axone d'une cellule A se trouve suffisamment près d'une cellule B pour pouvoir la stimuler et participer à son excitation de façon répétitive ou persistante, il se produit certains processus de croissance ou des changements métaboliques de sorte que l’efficacité de A sur les décharges de B est accrue. »</a:t>
            </a:r>
          </a:p>
          <a:p>
            <a:pPr>
              <a:spcAft>
                <a:spcPts val="1200"/>
              </a:spcAft>
            </a:pPr>
            <a:r>
              <a:rPr lang="fr-BE" sz="1600" b="1" dirty="0">
                <a:latin typeface="Times New Roman" panose="02020603050405020304" pitchFamily="18" charset="0"/>
                <a:ea typeface="Times New Roman" panose="02020603050405020304" pitchFamily="18" charset="0"/>
              </a:rPr>
              <a:t>Attrition </a:t>
            </a:r>
            <a:r>
              <a:rPr lang="fr-BE" sz="1600" dirty="0">
                <a:latin typeface="Times New Roman" panose="02020603050405020304" pitchFamily="18" charset="0"/>
                <a:ea typeface="Times New Roman" panose="02020603050405020304" pitchFamily="18" charset="0"/>
              </a:rPr>
              <a:t>: Les contacts synaptiques non stabilisés, c'est-à-dire insuffisamment stimulés au cours de l'étape précédente, régressent et dégénèrent. Ces synapses sont définitivement perdues ! A partir des 1000 milliards de neurones de départ, on pense que des centaines de milliards sont détruits par </a:t>
            </a:r>
            <a:r>
              <a:rPr lang="fr-BE" sz="1600" u="sng" dirty="0">
                <a:solidFill>
                  <a:srgbClr val="0000FF"/>
                </a:solidFill>
                <a:latin typeface="Times New Roman" panose="02020603050405020304" pitchFamily="18" charset="0"/>
                <a:ea typeface="Times New Roman" panose="02020603050405020304" pitchFamily="18" charset="0"/>
                <a:hlinkClick r:id="rId10"/>
              </a:rPr>
              <a:t>apoptose</a:t>
            </a:r>
            <a:r>
              <a:rPr lang="fr-BE" sz="1600" dirty="0">
                <a:latin typeface="Times New Roman" panose="02020603050405020304" pitchFamily="18" charset="0"/>
                <a:ea typeface="Times New Roman" panose="02020603050405020304" pitchFamily="18" charset="0"/>
              </a:rPr>
              <a:t> (du grec, ptosis ou chute et </a:t>
            </a:r>
            <a:r>
              <a:rPr lang="fr-BE" sz="1600" dirty="0" err="1">
                <a:latin typeface="Times New Roman" panose="02020603050405020304" pitchFamily="18" charset="0"/>
                <a:ea typeface="Times New Roman" panose="02020603050405020304" pitchFamily="18" charset="0"/>
              </a:rPr>
              <a:t>apo</a:t>
            </a:r>
            <a:r>
              <a:rPr lang="fr-BE" sz="1600" dirty="0">
                <a:latin typeface="Times New Roman" panose="02020603050405020304" pitchFamily="18" charset="0"/>
                <a:ea typeface="Times New Roman" panose="02020603050405020304" pitchFamily="18" charset="0"/>
              </a:rPr>
              <a:t>, l'éloignement) entre la conception et la naissance. Il n'en restera que 100 milliards. Cette mort neuronale est due à divers phénomènes dont un programme génétique d'autodestruction par concurrence neuronale, par manque de </a:t>
            </a:r>
            <a:r>
              <a:rPr lang="fr-BE" sz="1600" u="sng" dirty="0" err="1">
                <a:solidFill>
                  <a:srgbClr val="0000FF"/>
                </a:solidFill>
                <a:latin typeface="Times New Roman" panose="02020603050405020304" pitchFamily="18" charset="0"/>
                <a:ea typeface="Times New Roman" panose="02020603050405020304" pitchFamily="18" charset="0"/>
                <a:hlinkClick r:id="rId11"/>
              </a:rPr>
              <a:t>neurotrophines</a:t>
            </a:r>
            <a:r>
              <a:rPr lang="fr-BE" sz="1600" dirty="0">
                <a:latin typeface="Times New Roman" panose="02020603050405020304" pitchFamily="18" charset="0"/>
                <a:ea typeface="Times New Roman" panose="02020603050405020304" pitchFamily="18" charset="0"/>
              </a:rPr>
              <a:t> par exemple,</a:t>
            </a:r>
          </a:p>
          <a:p>
            <a:r>
              <a:rPr lang="fr-BE" sz="1600" b="1" dirty="0">
                <a:latin typeface="Times New Roman" panose="02020603050405020304" pitchFamily="18" charset="0"/>
                <a:ea typeface="Times New Roman" panose="02020603050405020304" pitchFamily="18" charset="0"/>
              </a:rPr>
              <a:t>Le darwinisme neuronal</a:t>
            </a:r>
            <a:r>
              <a:rPr lang="fr-BE" sz="1600" dirty="0">
                <a:latin typeface="Times New Roman" panose="02020603050405020304" pitchFamily="18" charset="0"/>
                <a:ea typeface="Times New Roman" panose="02020603050405020304" pitchFamily="18" charset="0"/>
              </a:rPr>
              <a:t> : Le modèle de Changeux peut être considéré comme le précurseur du " </a:t>
            </a:r>
            <a:r>
              <a:rPr lang="fr-BE" sz="1600" u="sng" dirty="0">
                <a:solidFill>
                  <a:srgbClr val="0000FF"/>
                </a:solidFill>
                <a:latin typeface="Times New Roman" panose="02020603050405020304" pitchFamily="18" charset="0"/>
                <a:ea typeface="Times New Roman" panose="02020603050405020304" pitchFamily="18" charset="0"/>
                <a:hlinkClick r:id="rId12"/>
              </a:rPr>
              <a:t>Darwinisme neuronal</a:t>
            </a:r>
            <a:r>
              <a:rPr lang="fr-BE" sz="1600" dirty="0">
                <a:latin typeface="Times New Roman" panose="02020603050405020304" pitchFamily="18" charset="0"/>
                <a:ea typeface="Times New Roman" panose="02020603050405020304" pitchFamily="18" charset="0"/>
              </a:rPr>
              <a:t> " de </a:t>
            </a:r>
            <a:r>
              <a:rPr lang="fr-BE" sz="1600" u="sng" dirty="0">
                <a:solidFill>
                  <a:srgbClr val="0000FF"/>
                </a:solidFill>
                <a:latin typeface="Times New Roman" panose="02020603050405020304" pitchFamily="18" charset="0"/>
                <a:ea typeface="Times New Roman" panose="02020603050405020304" pitchFamily="18" charset="0"/>
                <a:hlinkClick r:id="rId13"/>
              </a:rPr>
              <a:t>Gerald Maurice </a:t>
            </a:r>
            <a:r>
              <a:rPr lang="fr-BE" sz="1600" u="sng" dirty="0" err="1">
                <a:solidFill>
                  <a:srgbClr val="0000FF"/>
                </a:solidFill>
                <a:latin typeface="Times New Roman" panose="02020603050405020304" pitchFamily="18" charset="0"/>
                <a:ea typeface="Times New Roman" panose="02020603050405020304" pitchFamily="18" charset="0"/>
                <a:hlinkClick r:id="rId13"/>
              </a:rPr>
              <a:t>Edelman</a:t>
            </a:r>
            <a:r>
              <a:rPr lang="fr-BE" sz="1600" dirty="0">
                <a:latin typeface="Times New Roman" panose="02020603050405020304" pitchFamily="18" charset="0"/>
                <a:ea typeface="Times New Roman" panose="02020603050405020304" pitchFamily="18" charset="0"/>
              </a:rPr>
              <a:t>, </a:t>
            </a:r>
            <a:r>
              <a:rPr lang="fr-BE" sz="1600" dirty="0" err="1">
                <a:latin typeface="Times New Roman" panose="02020603050405020304" pitchFamily="18" charset="0"/>
                <a:ea typeface="Times New Roman" panose="02020603050405020304" pitchFamily="18" charset="0"/>
              </a:rPr>
              <a:t>c-à-d</a:t>
            </a:r>
            <a:r>
              <a:rPr lang="fr-BE" sz="1600" dirty="0">
                <a:latin typeface="Times New Roman" panose="02020603050405020304" pitchFamily="18" charset="0"/>
                <a:ea typeface="Times New Roman" panose="02020603050405020304" pitchFamily="18" charset="0"/>
              </a:rPr>
              <a:t> « … une théorie générale de l’organisation et du fonctionnement du cerveau, intégrant biologie, anatomie et psychologie, et proposant sous un angle biologique une vision unifiée de la perception, de la mémoire, de l’apprentissage, du langage et de la conscience. Au </a:t>
            </a:r>
            <a:r>
              <a:rPr lang="fr-BE" sz="1600" dirty="0" err="1">
                <a:latin typeface="Times New Roman" panose="02020603050405020304" pitchFamily="18" charset="0"/>
                <a:ea typeface="Times New Roman" panose="02020603050405020304" pitchFamily="18" charset="0"/>
              </a:rPr>
              <a:t>coeur</a:t>
            </a:r>
            <a:r>
              <a:rPr lang="fr-BE" sz="1600" dirty="0">
                <a:latin typeface="Times New Roman" panose="02020603050405020304" pitchFamily="18" charset="0"/>
                <a:ea typeface="Times New Roman" panose="02020603050405020304" pitchFamily="18" charset="0"/>
              </a:rPr>
              <a:t> de cet ambitieux édifice théorique, la “ </a:t>
            </a:r>
            <a:r>
              <a:rPr lang="fr-BE" sz="1600" u="sng" dirty="0">
                <a:solidFill>
                  <a:srgbClr val="0000FF"/>
                </a:solidFill>
                <a:latin typeface="Times New Roman" panose="02020603050405020304" pitchFamily="18" charset="0"/>
                <a:ea typeface="Times New Roman" panose="02020603050405020304" pitchFamily="18" charset="0"/>
                <a:hlinkClick r:id="rId14"/>
              </a:rPr>
              <a:t>théorie de sélection des groupes neuronaux </a:t>
            </a:r>
            <a:r>
              <a:rPr lang="fr-BE" sz="1600" dirty="0">
                <a:latin typeface="Times New Roman" panose="02020603050405020304" pitchFamily="18" charset="0"/>
                <a:ea typeface="Times New Roman" panose="02020603050405020304" pitchFamily="18" charset="0"/>
              </a:rPr>
              <a:t>” - TSGN - rend compte de l’organisation du réseau neuronal selon un processus de sélection darwinien. » </a:t>
            </a:r>
            <a:r>
              <a:rPr lang="fr-BE" sz="1600" i="1" dirty="0">
                <a:latin typeface="Times New Roman" panose="02020603050405020304" pitchFamily="18" charset="0"/>
                <a:ea typeface="Times New Roman" panose="02020603050405020304" pitchFamily="18" charset="0"/>
              </a:rPr>
              <a:t>Boris Saulnier</a:t>
            </a:r>
            <a:endParaRPr lang="fr-BE" sz="1600" dirty="0">
              <a:latin typeface="Times New Roman" panose="02020603050405020304" pitchFamily="18" charset="0"/>
              <a:ea typeface="Times New Roman" panose="02020603050405020304" pitchFamily="18" charset="0"/>
            </a:endParaRPr>
          </a:p>
        </p:txBody>
      </p:sp>
      <p:sp>
        <p:nvSpPr>
          <p:cNvPr id="3" name="Espace réservé du pied de page 2"/>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4" name="Espace réservé du numéro de diapositive 3"/>
          <p:cNvSpPr>
            <a:spLocks noGrp="1"/>
          </p:cNvSpPr>
          <p:nvPr>
            <p:ph type="sldNum" sz="quarter" idx="12"/>
          </p:nvPr>
        </p:nvSpPr>
        <p:spPr/>
        <p:txBody>
          <a:bodyPr/>
          <a:lstStyle/>
          <a:p>
            <a:fld id="{DABC3A11-9BF6-436B-A2EE-03363F62422F}" type="slidenum">
              <a:rPr lang="fr-BE" smtClean="0"/>
              <a:t>2</a:t>
            </a:fld>
            <a:endParaRPr lang="fr-BE"/>
          </a:p>
        </p:txBody>
      </p:sp>
    </p:spTree>
    <p:extLst>
      <p:ext uri="{BB962C8B-B14F-4D97-AF65-F5344CB8AC3E}">
        <p14:creationId xmlns:p14="http://schemas.microsoft.com/office/powerpoint/2010/main" val="315808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99063" y="2586445"/>
            <a:ext cx="8433463" cy="954107"/>
          </a:xfrm>
          <a:prstGeom prst="rect">
            <a:avLst/>
          </a:prstGeom>
          <a:noFill/>
        </p:spPr>
        <p:txBody>
          <a:bodyPr wrap="none" rtlCol="0">
            <a:spAutoFit/>
          </a:bodyPr>
          <a:lstStyle/>
          <a:p>
            <a:pPr algn="ctr"/>
            <a:r>
              <a:rPr lang="fr-BE" sz="2800" dirty="0" smtClean="0"/>
              <a:t>Suivent des exemples d’attrition : </a:t>
            </a:r>
          </a:p>
          <a:p>
            <a:pPr algn="ctr"/>
            <a:r>
              <a:rPr lang="fr-BE" sz="2800" dirty="0" smtClean="0"/>
              <a:t>réduction du nombre, mais renforcement de ce qui reste</a:t>
            </a:r>
            <a:endParaRPr lang="fr-BE" sz="2800" dirty="0"/>
          </a:p>
        </p:txBody>
      </p:sp>
      <p:sp>
        <p:nvSpPr>
          <p:cNvPr id="2" name="Espace réservé du pied de page 1"/>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3" name="Espace réservé du numéro de diapositive 2"/>
          <p:cNvSpPr>
            <a:spLocks noGrp="1"/>
          </p:cNvSpPr>
          <p:nvPr>
            <p:ph type="sldNum" sz="quarter" idx="12"/>
          </p:nvPr>
        </p:nvSpPr>
        <p:spPr/>
        <p:txBody>
          <a:bodyPr/>
          <a:lstStyle/>
          <a:p>
            <a:fld id="{DABC3A11-9BF6-436B-A2EE-03363F62422F}" type="slidenum">
              <a:rPr lang="fr-BE" smtClean="0"/>
              <a:t>3</a:t>
            </a:fld>
            <a:endParaRPr lang="fr-BE"/>
          </a:p>
        </p:txBody>
      </p:sp>
    </p:spTree>
    <p:extLst>
      <p:ext uri="{BB962C8B-B14F-4D97-AF65-F5344CB8AC3E}">
        <p14:creationId xmlns:p14="http://schemas.microsoft.com/office/powerpoint/2010/main" val="381860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71" y="-79132"/>
            <a:ext cx="11844208" cy="6620609"/>
          </a:xfrm>
          <a:prstGeom prst="rect">
            <a:avLst/>
          </a:prstGeom>
        </p:spPr>
      </p:pic>
      <p:sp>
        <p:nvSpPr>
          <p:cNvPr id="2" name="ZoneTexte 1"/>
          <p:cNvSpPr txBox="1"/>
          <p:nvPr/>
        </p:nvSpPr>
        <p:spPr>
          <a:xfrm>
            <a:off x="740229" y="5878286"/>
            <a:ext cx="11195437" cy="369332"/>
          </a:xfrm>
          <a:prstGeom prst="rect">
            <a:avLst/>
          </a:prstGeom>
          <a:solidFill>
            <a:schemeClr val="bg1"/>
          </a:solidFill>
        </p:spPr>
        <p:txBody>
          <a:bodyPr wrap="none" rtlCol="0">
            <a:spAutoFit/>
          </a:bodyPr>
          <a:lstStyle/>
          <a:p>
            <a:r>
              <a:rPr lang="fr-BE" b="1" dirty="0" smtClean="0"/>
              <a:t>Liège. Gravure de 1623. La Meuse et l’Ourthe se rejoignent à plusieurs endroits et forment des îlots, des marécages.</a:t>
            </a:r>
            <a:endParaRPr lang="fr-BE" b="1" dirty="0"/>
          </a:p>
        </p:txBody>
      </p:sp>
      <p:sp>
        <p:nvSpPr>
          <p:cNvPr id="4" name="Espace réservé du pied de page 3"/>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5" name="Espace réservé du numéro de diapositive 4"/>
          <p:cNvSpPr>
            <a:spLocks noGrp="1"/>
          </p:cNvSpPr>
          <p:nvPr>
            <p:ph type="sldNum" sz="quarter" idx="12"/>
          </p:nvPr>
        </p:nvSpPr>
        <p:spPr/>
        <p:txBody>
          <a:bodyPr/>
          <a:lstStyle/>
          <a:p>
            <a:fld id="{DABC3A11-9BF6-436B-A2EE-03363F62422F}" type="slidenum">
              <a:rPr lang="fr-BE" smtClean="0"/>
              <a:t>4</a:t>
            </a:fld>
            <a:endParaRPr lang="fr-BE"/>
          </a:p>
        </p:txBody>
      </p:sp>
    </p:spTree>
    <p:extLst>
      <p:ext uri="{BB962C8B-B14F-4D97-AF65-F5344CB8AC3E}">
        <p14:creationId xmlns:p14="http://schemas.microsoft.com/office/powerpoint/2010/main" val="418318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141" y="0"/>
            <a:ext cx="10147718" cy="6858000"/>
          </a:xfrm>
          <a:prstGeom prst="rect">
            <a:avLst/>
          </a:prstGeom>
        </p:spPr>
      </p:pic>
      <p:sp>
        <p:nvSpPr>
          <p:cNvPr id="3" name="ZoneTexte 2"/>
          <p:cNvSpPr txBox="1"/>
          <p:nvPr/>
        </p:nvSpPr>
        <p:spPr>
          <a:xfrm>
            <a:off x="0" y="61546"/>
            <a:ext cx="1632370" cy="584775"/>
          </a:xfrm>
          <a:prstGeom prst="rect">
            <a:avLst/>
          </a:prstGeom>
          <a:solidFill>
            <a:schemeClr val="bg1"/>
          </a:solidFill>
        </p:spPr>
        <p:txBody>
          <a:bodyPr wrap="none" rtlCol="0">
            <a:spAutoFit/>
          </a:bodyPr>
          <a:lstStyle/>
          <a:p>
            <a:r>
              <a:rPr lang="fr-FR" sz="3200" b="1" dirty="0" smtClean="0"/>
              <a:t>Attrition</a:t>
            </a:r>
            <a:endParaRPr lang="fr-BE" sz="3200" b="1" dirty="0"/>
          </a:p>
        </p:txBody>
      </p:sp>
      <p:sp>
        <p:nvSpPr>
          <p:cNvPr id="4" name="Espace réservé du pied de page 3"/>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5" name="Espace réservé du numéro de diapositive 4"/>
          <p:cNvSpPr>
            <a:spLocks noGrp="1"/>
          </p:cNvSpPr>
          <p:nvPr>
            <p:ph type="sldNum" sz="quarter" idx="12"/>
          </p:nvPr>
        </p:nvSpPr>
        <p:spPr/>
        <p:txBody>
          <a:bodyPr/>
          <a:lstStyle/>
          <a:p>
            <a:fld id="{DABC3A11-9BF6-436B-A2EE-03363F62422F}" type="slidenum">
              <a:rPr lang="fr-BE" smtClean="0"/>
              <a:t>5</a:t>
            </a:fld>
            <a:endParaRPr lang="fr-BE"/>
          </a:p>
        </p:txBody>
      </p:sp>
    </p:spTree>
    <p:extLst>
      <p:ext uri="{BB962C8B-B14F-4D97-AF65-F5344CB8AC3E}">
        <p14:creationId xmlns:p14="http://schemas.microsoft.com/office/powerpoint/2010/main" val="350290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973"/>
            <a:ext cx="5565062" cy="5996354"/>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897" y="518746"/>
            <a:ext cx="6241103" cy="599635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082" y="5514927"/>
            <a:ext cx="1373632" cy="914400"/>
          </a:xfrm>
          <a:prstGeom prst="rect">
            <a:avLst/>
          </a:prstGeom>
        </p:spPr>
      </p:pic>
      <p:sp>
        <p:nvSpPr>
          <p:cNvPr id="7" name="ZoneTexte 6"/>
          <p:cNvSpPr txBox="1"/>
          <p:nvPr/>
        </p:nvSpPr>
        <p:spPr>
          <a:xfrm>
            <a:off x="8229600" y="2290291"/>
            <a:ext cx="1917641" cy="707886"/>
          </a:xfrm>
          <a:prstGeom prst="rect">
            <a:avLst/>
          </a:prstGeom>
          <a:noFill/>
        </p:spPr>
        <p:txBody>
          <a:bodyPr wrap="none" rtlCol="0">
            <a:spAutoFit/>
          </a:bodyPr>
          <a:lstStyle/>
          <a:p>
            <a:r>
              <a:rPr lang="fr-FR" sz="4000" b="1" dirty="0" smtClean="0"/>
              <a:t>Français</a:t>
            </a:r>
            <a:endParaRPr lang="fr-BE" sz="4000" b="1" dirty="0"/>
          </a:p>
        </p:txBody>
      </p:sp>
      <p:sp>
        <p:nvSpPr>
          <p:cNvPr id="8" name="ZoneTexte 7"/>
          <p:cNvSpPr txBox="1"/>
          <p:nvPr/>
        </p:nvSpPr>
        <p:spPr>
          <a:xfrm>
            <a:off x="6372354" y="0"/>
            <a:ext cx="5819646" cy="584775"/>
          </a:xfrm>
          <a:prstGeom prst="rect">
            <a:avLst/>
          </a:prstGeom>
          <a:solidFill>
            <a:schemeClr val="bg1"/>
          </a:solidFill>
        </p:spPr>
        <p:txBody>
          <a:bodyPr wrap="square" rtlCol="0">
            <a:spAutoFit/>
          </a:bodyPr>
          <a:lstStyle/>
          <a:p>
            <a:r>
              <a:rPr lang="fr-FR" sz="3200" b="1" dirty="0" smtClean="0"/>
              <a:t>Attrition</a:t>
            </a:r>
            <a:r>
              <a:rPr lang="fr-FR" sz="3200" dirty="0" smtClean="0"/>
              <a:t> linguistique </a:t>
            </a:r>
          </a:p>
        </p:txBody>
      </p:sp>
      <p:sp>
        <p:nvSpPr>
          <p:cNvPr id="4" name="Espace réservé du pied de page 3"/>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5" name="Espace réservé du numéro de diapositive 4"/>
          <p:cNvSpPr>
            <a:spLocks noGrp="1"/>
          </p:cNvSpPr>
          <p:nvPr>
            <p:ph type="sldNum" sz="quarter" idx="12"/>
          </p:nvPr>
        </p:nvSpPr>
        <p:spPr/>
        <p:txBody>
          <a:bodyPr/>
          <a:lstStyle/>
          <a:p>
            <a:fld id="{DABC3A11-9BF6-436B-A2EE-03363F62422F}" type="slidenum">
              <a:rPr lang="fr-BE" smtClean="0"/>
              <a:t>6</a:t>
            </a:fld>
            <a:endParaRPr lang="fr-BE"/>
          </a:p>
        </p:txBody>
      </p:sp>
    </p:spTree>
    <p:extLst>
      <p:ext uri="{BB962C8B-B14F-4D97-AF65-F5344CB8AC3E}">
        <p14:creationId xmlns:p14="http://schemas.microsoft.com/office/powerpoint/2010/main" val="152779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10449" b="15207"/>
          <a:stretch/>
        </p:blipFill>
        <p:spPr>
          <a:xfrm>
            <a:off x="-1" y="0"/>
            <a:ext cx="6040315" cy="6385476"/>
          </a:xfrm>
          <a:prstGeom prst="rect">
            <a:avLst/>
          </a:prstGeom>
        </p:spPr>
      </p:pic>
      <p:sp>
        <p:nvSpPr>
          <p:cNvPr id="3" name="ZoneTexte 2"/>
          <p:cNvSpPr txBox="1"/>
          <p:nvPr/>
        </p:nvSpPr>
        <p:spPr>
          <a:xfrm>
            <a:off x="6040314" y="17640"/>
            <a:ext cx="1138517" cy="1200329"/>
          </a:xfrm>
          <a:prstGeom prst="rect">
            <a:avLst/>
          </a:prstGeom>
          <a:noFill/>
        </p:spPr>
        <p:txBody>
          <a:bodyPr wrap="none" rtlCol="0">
            <a:spAutoFit/>
          </a:bodyPr>
          <a:lstStyle/>
          <a:p>
            <a:r>
              <a:rPr lang="fr-FR" dirty="0" smtClean="0"/>
              <a:t>Drapeaux </a:t>
            </a:r>
          </a:p>
          <a:p>
            <a:r>
              <a:rPr lang="fr-FR" dirty="0" smtClean="0"/>
              <a:t>des </a:t>
            </a:r>
          </a:p>
          <a:p>
            <a:r>
              <a:rPr lang="fr-FR" dirty="0" smtClean="0"/>
              <a:t>provinces </a:t>
            </a:r>
          </a:p>
          <a:p>
            <a:r>
              <a:rPr lang="fr-FR" dirty="0" smtClean="0"/>
              <a:t>de France</a:t>
            </a:r>
            <a:endParaRPr lang="fr-BE"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84213" r="82921" b="5696"/>
          <a:stretch/>
        </p:blipFill>
        <p:spPr>
          <a:xfrm>
            <a:off x="6139961" y="5419047"/>
            <a:ext cx="1063894" cy="89382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097" y="1902075"/>
            <a:ext cx="4501661" cy="2996668"/>
          </a:xfrm>
          <a:prstGeom prst="rect">
            <a:avLst/>
          </a:prstGeom>
          <a:ln w="19050">
            <a:solidFill>
              <a:schemeClr val="tx1"/>
            </a:solidFill>
          </a:ln>
        </p:spPr>
      </p:pic>
      <p:sp>
        <p:nvSpPr>
          <p:cNvPr id="6" name="ZoneTexte 5"/>
          <p:cNvSpPr txBox="1"/>
          <p:nvPr/>
        </p:nvSpPr>
        <p:spPr>
          <a:xfrm>
            <a:off x="7957398" y="33029"/>
            <a:ext cx="3476957" cy="584775"/>
          </a:xfrm>
          <a:prstGeom prst="rect">
            <a:avLst/>
          </a:prstGeom>
          <a:solidFill>
            <a:schemeClr val="bg1"/>
          </a:solidFill>
        </p:spPr>
        <p:txBody>
          <a:bodyPr wrap="square" rtlCol="0">
            <a:spAutoFit/>
          </a:bodyPr>
          <a:lstStyle/>
          <a:p>
            <a:r>
              <a:rPr lang="fr-FR" sz="3200" b="1" dirty="0" smtClean="0"/>
              <a:t>Attrition culturelle</a:t>
            </a:r>
          </a:p>
        </p:txBody>
      </p:sp>
      <p:sp>
        <p:nvSpPr>
          <p:cNvPr id="7" name="Espace réservé du pied de page 6"/>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8" name="Espace réservé du numéro de diapositive 7"/>
          <p:cNvSpPr>
            <a:spLocks noGrp="1"/>
          </p:cNvSpPr>
          <p:nvPr>
            <p:ph type="sldNum" sz="quarter" idx="12"/>
          </p:nvPr>
        </p:nvSpPr>
        <p:spPr/>
        <p:txBody>
          <a:bodyPr/>
          <a:lstStyle/>
          <a:p>
            <a:fld id="{DABC3A11-9BF6-436B-A2EE-03363F62422F}" type="slidenum">
              <a:rPr lang="fr-BE" smtClean="0"/>
              <a:t>7</a:t>
            </a:fld>
            <a:endParaRPr lang="fr-BE"/>
          </a:p>
        </p:txBody>
      </p:sp>
    </p:spTree>
    <p:extLst>
      <p:ext uri="{BB962C8B-B14F-4D97-AF65-F5344CB8AC3E}">
        <p14:creationId xmlns:p14="http://schemas.microsoft.com/office/powerpoint/2010/main" val="241914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6138" y="597877"/>
            <a:ext cx="558166" cy="830997"/>
          </a:xfrm>
          <a:prstGeom prst="rect">
            <a:avLst/>
          </a:prstGeom>
          <a:noFill/>
        </p:spPr>
        <p:txBody>
          <a:bodyPr wrap="none" rtlCol="0">
            <a:spAutoFit/>
          </a:bodyPr>
          <a:lstStyle/>
          <a:p>
            <a:r>
              <a:rPr lang="fr-FR" sz="4800" b="1" dirty="0" smtClean="0"/>
              <a:t>A</a:t>
            </a:r>
            <a:endParaRPr lang="fr-BE" sz="4800" b="1" dirty="0"/>
          </a:p>
        </p:txBody>
      </p:sp>
      <p:sp>
        <p:nvSpPr>
          <p:cNvPr id="5" name="ZoneTexte 4"/>
          <p:cNvSpPr txBox="1"/>
          <p:nvPr/>
        </p:nvSpPr>
        <p:spPr>
          <a:xfrm>
            <a:off x="756138" y="1248172"/>
            <a:ext cx="558166" cy="830997"/>
          </a:xfrm>
          <a:prstGeom prst="rect">
            <a:avLst/>
          </a:prstGeom>
          <a:noFill/>
        </p:spPr>
        <p:txBody>
          <a:bodyPr wrap="none" rtlCol="0">
            <a:spAutoFit/>
          </a:bodyPr>
          <a:lstStyle/>
          <a:p>
            <a:r>
              <a:rPr lang="fr-FR" sz="4800" b="1" dirty="0" smtClean="0"/>
              <a:t>A</a:t>
            </a:r>
            <a:endParaRPr lang="fr-BE" sz="4800" b="1" dirty="0"/>
          </a:p>
        </p:txBody>
      </p:sp>
      <p:sp>
        <p:nvSpPr>
          <p:cNvPr id="6" name="ZoneTexte 5"/>
          <p:cNvSpPr txBox="1"/>
          <p:nvPr/>
        </p:nvSpPr>
        <p:spPr>
          <a:xfrm>
            <a:off x="792335" y="-28637"/>
            <a:ext cx="558166" cy="830997"/>
          </a:xfrm>
          <a:prstGeom prst="rect">
            <a:avLst/>
          </a:prstGeom>
          <a:noFill/>
        </p:spPr>
        <p:txBody>
          <a:bodyPr wrap="none" rtlCol="0">
            <a:spAutoFit/>
          </a:bodyPr>
          <a:lstStyle/>
          <a:p>
            <a:r>
              <a:rPr lang="fr-FR" sz="4800" b="1" dirty="0" smtClean="0"/>
              <a:t>A</a:t>
            </a:r>
            <a:endParaRPr lang="fr-BE" sz="4800" b="1" dirty="0"/>
          </a:p>
        </p:txBody>
      </p:sp>
      <p:sp>
        <p:nvSpPr>
          <p:cNvPr id="7" name="ZoneTexte 6"/>
          <p:cNvSpPr txBox="1"/>
          <p:nvPr/>
        </p:nvSpPr>
        <p:spPr>
          <a:xfrm>
            <a:off x="756138" y="1850905"/>
            <a:ext cx="558166" cy="830997"/>
          </a:xfrm>
          <a:prstGeom prst="rect">
            <a:avLst/>
          </a:prstGeom>
          <a:noFill/>
        </p:spPr>
        <p:txBody>
          <a:bodyPr wrap="none" rtlCol="0">
            <a:spAutoFit/>
          </a:bodyPr>
          <a:lstStyle/>
          <a:p>
            <a:r>
              <a:rPr lang="fr-FR" sz="4800" b="1" dirty="0" smtClean="0"/>
              <a:t>A</a:t>
            </a:r>
            <a:endParaRPr lang="fr-BE" sz="4800" b="1" dirty="0"/>
          </a:p>
        </p:txBody>
      </p:sp>
      <p:sp>
        <p:nvSpPr>
          <p:cNvPr id="8" name="ZoneTexte 7"/>
          <p:cNvSpPr txBox="1"/>
          <p:nvPr/>
        </p:nvSpPr>
        <p:spPr>
          <a:xfrm>
            <a:off x="769180" y="2614916"/>
            <a:ext cx="558166" cy="830997"/>
          </a:xfrm>
          <a:prstGeom prst="rect">
            <a:avLst/>
          </a:prstGeom>
          <a:noFill/>
        </p:spPr>
        <p:txBody>
          <a:bodyPr wrap="none" rtlCol="0">
            <a:spAutoFit/>
          </a:bodyPr>
          <a:lstStyle/>
          <a:p>
            <a:r>
              <a:rPr lang="fr-FR" sz="4800" b="1" dirty="0" smtClean="0"/>
              <a:t>A</a:t>
            </a:r>
            <a:endParaRPr lang="fr-BE" sz="4800" b="1" dirty="0"/>
          </a:p>
        </p:txBody>
      </p:sp>
      <p:sp>
        <p:nvSpPr>
          <p:cNvPr id="9" name="ZoneTexte 8"/>
          <p:cNvSpPr txBox="1"/>
          <p:nvPr/>
        </p:nvSpPr>
        <p:spPr>
          <a:xfrm>
            <a:off x="736942" y="3487615"/>
            <a:ext cx="558166" cy="830997"/>
          </a:xfrm>
          <a:prstGeom prst="rect">
            <a:avLst/>
          </a:prstGeom>
          <a:noFill/>
        </p:spPr>
        <p:txBody>
          <a:bodyPr wrap="none" rtlCol="0">
            <a:spAutoFit/>
          </a:bodyPr>
          <a:lstStyle/>
          <a:p>
            <a:r>
              <a:rPr lang="fr-FR" sz="4800" b="1" dirty="0" smtClean="0"/>
              <a:t>A</a:t>
            </a:r>
            <a:endParaRPr lang="fr-BE" sz="4800" b="1" dirty="0"/>
          </a:p>
        </p:txBody>
      </p:sp>
      <p:sp>
        <p:nvSpPr>
          <p:cNvPr id="10" name="ZoneTexte 9"/>
          <p:cNvSpPr txBox="1"/>
          <p:nvPr/>
        </p:nvSpPr>
        <p:spPr>
          <a:xfrm>
            <a:off x="744414" y="4296507"/>
            <a:ext cx="558166" cy="830997"/>
          </a:xfrm>
          <a:prstGeom prst="rect">
            <a:avLst/>
          </a:prstGeom>
          <a:noFill/>
        </p:spPr>
        <p:txBody>
          <a:bodyPr wrap="none" rtlCol="0">
            <a:spAutoFit/>
          </a:bodyPr>
          <a:lstStyle/>
          <a:p>
            <a:r>
              <a:rPr lang="fr-FR" sz="4800" b="1" dirty="0" smtClean="0"/>
              <a:t>A</a:t>
            </a:r>
            <a:endParaRPr lang="fr-BE" sz="4800" b="1" dirty="0"/>
          </a:p>
        </p:txBody>
      </p:sp>
      <p:sp>
        <p:nvSpPr>
          <p:cNvPr id="11" name="ZoneTexte 10"/>
          <p:cNvSpPr txBox="1"/>
          <p:nvPr/>
        </p:nvSpPr>
        <p:spPr>
          <a:xfrm>
            <a:off x="9376902" y="941742"/>
            <a:ext cx="2042547" cy="3770263"/>
          </a:xfrm>
          <a:prstGeom prst="rect">
            <a:avLst/>
          </a:prstGeom>
          <a:noFill/>
        </p:spPr>
        <p:txBody>
          <a:bodyPr wrap="none" rtlCol="0">
            <a:spAutoFit/>
          </a:bodyPr>
          <a:lstStyle/>
          <a:p>
            <a:r>
              <a:rPr lang="fr-FR" sz="23900" b="1" dirty="0" smtClean="0"/>
              <a:t>A</a:t>
            </a:r>
            <a:endParaRPr lang="fr-BE" sz="23900" b="1" dirty="0"/>
          </a:p>
        </p:txBody>
      </p:sp>
      <p:sp>
        <p:nvSpPr>
          <p:cNvPr id="12" name="ZoneTexte 11"/>
          <p:cNvSpPr txBox="1"/>
          <p:nvPr/>
        </p:nvSpPr>
        <p:spPr>
          <a:xfrm>
            <a:off x="10414870" y="4972267"/>
            <a:ext cx="293670" cy="307777"/>
          </a:xfrm>
          <a:prstGeom prst="rect">
            <a:avLst/>
          </a:prstGeom>
          <a:noFill/>
        </p:spPr>
        <p:txBody>
          <a:bodyPr wrap="none" rtlCol="0">
            <a:spAutoFit/>
          </a:bodyPr>
          <a:lstStyle/>
          <a:p>
            <a:r>
              <a:rPr lang="fr-FR" sz="1400" b="1" dirty="0" smtClean="0"/>
              <a:t>A</a:t>
            </a:r>
            <a:endParaRPr lang="fr-BE" sz="1400" b="1" dirty="0"/>
          </a:p>
        </p:txBody>
      </p:sp>
      <p:sp>
        <p:nvSpPr>
          <p:cNvPr id="13" name="ZoneTexte 12"/>
          <p:cNvSpPr txBox="1"/>
          <p:nvPr/>
        </p:nvSpPr>
        <p:spPr>
          <a:xfrm>
            <a:off x="10389767" y="287123"/>
            <a:ext cx="426533" cy="307777"/>
          </a:xfrm>
          <a:prstGeom prst="rect">
            <a:avLst/>
          </a:prstGeom>
          <a:noFill/>
        </p:spPr>
        <p:txBody>
          <a:bodyPr wrap="square" rtlCol="0">
            <a:spAutoFit/>
          </a:bodyPr>
          <a:lstStyle/>
          <a:p>
            <a:r>
              <a:rPr lang="fr-FR" sz="1400" b="1" dirty="0" smtClean="0"/>
              <a:t>A</a:t>
            </a:r>
            <a:endParaRPr lang="fr-BE" sz="1400" b="1" dirty="0"/>
          </a:p>
        </p:txBody>
      </p:sp>
      <p:sp>
        <p:nvSpPr>
          <p:cNvPr id="14" name="ZoneTexte 13"/>
          <p:cNvSpPr txBox="1"/>
          <p:nvPr/>
        </p:nvSpPr>
        <p:spPr>
          <a:xfrm>
            <a:off x="10409305" y="594900"/>
            <a:ext cx="293670" cy="307777"/>
          </a:xfrm>
          <a:prstGeom prst="rect">
            <a:avLst/>
          </a:prstGeom>
          <a:noFill/>
        </p:spPr>
        <p:txBody>
          <a:bodyPr wrap="none" rtlCol="0">
            <a:spAutoFit/>
          </a:bodyPr>
          <a:lstStyle/>
          <a:p>
            <a:r>
              <a:rPr lang="fr-FR" sz="1400" b="1" dirty="0" smtClean="0"/>
              <a:t>A</a:t>
            </a:r>
            <a:endParaRPr lang="fr-BE" sz="1400" b="1" dirty="0"/>
          </a:p>
        </p:txBody>
      </p:sp>
      <p:sp>
        <p:nvSpPr>
          <p:cNvPr id="15" name="ZoneTexte 14"/>
          <p:cNvSpPr txBox="1"/>
          <p:nvPr/>
        </p:nvSpPr>
        <p:spPr>
          <a:xfrm>
            <a:off x="10403739" y="940253"/>
            <a:ext cx="293671" cy="307777"/>
          </a:xfrm>
          <a:prstGeom prst="rect">
            <a:avLst/>
          </a:prstGeom>
          <a:noFill/>
        </p:spPr>
        <p:txBody>
          <a:bodyPr wrap="square" rtlCol="0">
            <a:spAutoFit/>
          </a:bodyPr>
          <a:lstStyle/>
          <a:p>
            <a:r>
              <a:rPr lang="fr-FR" sz="1400" b="1" dirty="0" smtClean="0"/>
              <a:t>A</a:t>
            </a:r>
            <a:endParaRPr lang="fr-BE" sz="1400" b="1" dirty="0"/>
          </a:p>
        </p:txBody>
      </p:sp>
      <p:sp>
        <p:nvSpPr>
          <p:cNvPr id="16" name="ZoneTexte 15"/>
          <p:cNvSpPr txBox="1"/>
          <p:nvPr/>
        </p:nvSpPr>
        <p:spPr>
          <a:xfrm>
            <a:off x="10414870" y="1355893"/>
            <a:ext cx="293670" cy="307777"/>
          </a:xfrm>
          <a:prstGeom prst="rect">
            <a:avLst/>
          </a:prstGeom>
          <a:noFill/>
        </p:spPr>
        <p:txBody>
          <a:bodyPr wrap="none" rtlCol="0">
            <a:spAutoFit/>
          </a:bodyPr>
          <a:lstStyle/>
          <a:p>
            <a:r>
              <a:rPr lang="fr-FR" sz="1400" b="1" dirty="0" smtClean="0"/>
              <a:t>A</a:t>
            </a:r>
            <a:endParaRPr lang="fr-BE" sz="1400" b="1" dirty="0"/>
          </a:p>
        </p:txBody>
      </p:sp>
      <p:sp>
        <p:nvSpPr>
          <p:cNvPr id="17" name="ZoneTexte 16"/>
          <p:cNvSpPr txBox="1"/>
          <p:nvPr/>
        </p:nvSpPr>
        <p:spPr>
          <a:xfrm>
            <a:off x="10389767" y="3903113"/>
            <a:ext cx="293670" cy="307777"/>
          </a:xfrm>
          <a:prstGeom prst="rect">
            <a:avLst/>
          </a:prstGeom>
          <a:noFill/>
        </p:spPr>
        <p:txBody>
          <a:bodyPr wrap="none" rtlCol="0">
            <a:spAutoFit/>
          </a:bodyPr>
          <a:lstStyle/>
          <a:p>
            <a:r>
              <a:rPr lang="fr-FR" sz="1400" b="1" dirty="0" smtClean="0"/>
              <a:t>A</a:t>
            </a:r>
            <a:endParaRPr lang="fr-BE" sz="1400" b="1" dirty="0"/>
          </a:p>
        </p:txBody>
      </p:sp>
      <p:sp>
        <p:nvSpPr>
          <p:cNvPr id="18" name="ZoneTexte 17"/>
          <p:cNvSpPr txBox="1"/>
          <p:nvPr/>
        </p:nvSpPr>
        <p:spPr>
          <a:xfrm>
            <a:off x="10396416" y="4296507"/>
            <a:ext cx="293670" cy="307777"/>
          </a:xfrm>
          <a:prstGeom prst="rect">
            <a:avLst/>
          </a:prstGeom>
          <a:noFill/>
        </p:spPr>
        <p:txBody>
          <a:bodyPr wrap="none" rtlCol="0">
            <a:spAutoFit/>
          </a:bodyPr>
          <a:lstStyle/>
          <a:p>
            <a:r>
              <a:rPr lang="fr-FR" sz="1400" b="1" dirty="0" smtClean="0"/>
              <a:t>A</a:t>
            </a:r>
            <a:endParaRPr lang="fr-BE" sz="1400" b="1" dirty="0"/>
          </a:p>
        </p:txBody>
      </p:sp>
      <p:sp>
        <p:nvSpPr>
          <p:cNvPr id="19" name="ZoneTexte 18"/>
          <p:cNvSpPr txBox="1"/>
          <p:nvPr/>
        </p:nvSpPr>
        <p:spPr>
          <a:xfrm>
            <a:off x="10396416" y="4712005"/>
            <a:ext cx="293670" cy="307777"/>
          </a:xfrm>
          <a:prstGeom prst="rect">
            <a:avLst/>
          </a:prstGeom>
          <a:noFill/>
        </p:spPr>
        <p:txBody>
          <a:bodyPr wrap="none" rtlCol="0">
            <a:spAutoFit/>
          </a:bodyPr>
          <a:lstStyle/>
          <a:p>
            <a:r>
              <a:rPr lang="fr-FR" sz="1400" b="1" dirty="0" smtClean="0"/>
              <a:t>A</a:t>
            </a:r>
            <a:endParaRPr lang="fr-BE" sz="1400" b="1" dirty="0"/>
          </a:p>
        </p:txBody>
      </p:sp>
      <p:cxnSp>
        <p:nvCxnSpPr>
          <p:cNvPr id="21" name="Connecteur droit avec flèche 20"/>
          <p:cNvCxnSpPr/>
          <p:nvPr/>
        </p:nvCxnSpPr>
        <p:spPr>
          <a:xfrm>
            <a:off x="1626577" y="3030414"/>
            <a:ext cx="788670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072130" y="17529"/>
            <a:ext cx="995594" cy="369332"/>
          </a:xfrm>
          <a:prstGeom prst="rect">
            <a:avLst/>
          </a:prstGeom>
          <a:noFill/>
        </p:spPr>
        <p:txBody>
          <a:bodyPr wrap="none" rtlCol="0">
            <a:spAutoFit/>
          </a:bodyPr>
          <a:lstStyle/>
          <a:p>
            <a:r>
              <a:rPr lang="fr-FR" b="1" dirty="0" smtClean="0"/>
              <a:t>Attrition</a:t>
            </a:r>
            <a:endParaRPr lang="fr-BE" b="1" dirty="0"/>
          </a:p>
        </p:txBody>
      </p:sp>
      <p:pic>
        <p:nvPicPr>
          <p:cNvPr id="26" name="Image 25"/>
          <p:cNvPicPr>
            <a:picLocks noChangeAspect="1"/>
          </p:cNvPicPr>
          <p:nvPr/>
        </p:nvPicPr>
        <p:blipFill rotWithShape="1">
          <a:blip r:embed="rId2"/>
          <a:srcRect l="47500" t="33678" r="38357" b="37787"/>
          <a:stretch/>
        </p:blipFill>
        <p:spPr>
          <a:xfrm>
            <a:off x="2824368" y="1562688"/>
            <a:ext cx="2586542" cy="2935452"/>
          </a:xfrm>
          <a:prstGeom prst="rect">
            <a:avLst/>
          </a:prstGeom>
        </p:spPr>
      </p:pic>
      <p:sp>
        <p:nvSpPr>
          <p:cNvPr id="27" name="ZoneTexte 26"/>
          <p:cNvSpPr txBox="1"/>
          <p:nvPr/>
        </p:nvSpPr>
        <p:spPr>
          <a:xfrm>
            <a:off x="3134870" y="4527339"/>
            <a:ext cx="2242665" cy="369332"/>
          </a:xfrm>
          <a:prstGeom prst="rect">
            <a:avLst/>
          </a:prstGeom>
          <a:noFill/>
        </p:spPr>
        <p:txBody>
          <a:bodyPr wrap="none" rtlCol="0">
            <a:spAutoFit/>
          </a:bodyPr>
          <a:lstStyle/>
          <a:p>
            <a:r>
              <a:rPr lang="fr-FR" b="1" dirty="0" smtClean="0"/>
              <a:t>Jean-Pierre Changeux</a:t>
            </a:r>
            <a:endParaRPr lang="fr-BE" b="1" dirty="0"/>
          </a:p>
        </p:txBody>
      </p:sp>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743" y="1013375"/>
            <a:ext cx="2943225" cy="4752975"/>
          </a:xfrm>
          <a:prstGeom prst="rect">
            <a:avLst/>
          </a:prstGeom>
        </p:spPr>
      </p:pic>
      <p:sp>
        <p:nvSpPr>
          <p:cNvPr id="3" name="Espace réservé du pied de page 2"/>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4" name="Espace réservé du numéro de diapositive 3"/>
          <p:cNvSpPr>
            <a:spLocks noGrp="1"/>
          </p:cNvSpPr>
          <p:nvPr>
            <p:ph type="sldNum" sz="quarter" idx="12"/>
          </p:nvPr>
        </p:nvSpPr>
        <p:spPr/>
        <p:txBody>
          <a:bodyPr/>
          <a:lstStyle/>
          <a:p>
            <a:fld id="{DABC3A11-9BF6-436B-A2EE-03363F62422F}" type="slidenum">
              <a:rPr lang="fr-BE" smtClean="0"/>
              <a:t>8</a:t>
            </a:fld>
            <a:endParaRPr lang="fr-BE"/>
          </a:p>
        </p:txBody>
      </p:sp>
    </p:spTree>
    <p:extLst>
      <p:ext uri="{BB962C8B-B14F-4D97-AF65-F5344CB8AC3E}">
        <p14:creationId xmlns:p14="http://schemas.microsoft.com/office/powerpoint/2010/main" val="88023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980" t="30686" r="2019" b="19381"/>
          <a:stretch/>
        </p:blipFill>
        <p:spPr>
          <a:xfrm>
            <a:off x="1406769" y="0"/>
            <a:ext cx="8660920" cy="6400800"/>
          </a:xfrm>
          <a:prstGeom prst="rect">
            <a:avLst/>
          </a:prstGeom>
        </p:spPr>
      </p:pic>
      <p:sp>
        <p:nvSpPr>
          <p:cNvPr id="3" name="Forme libre 2"/>
          <p:cNvSpPr/>
          <p:nvPr/>
        </p:nvSpPr>
        <p:spPr>
          <a:xfrm>
            <a:off x="4300617" y="43962"/>
            <a:ext cx="1203368" cy="2433238"/>
          </a:xfrm>
          <a:custGeom>
            <a:avLst/>
            <a:gdLst>
              <a:gd name="connsiteX0" fmla="*/ 7614 w 1203368"/>
              <a:gd name="connsiteY0" fmla="*/ 2347546 h 2433238"/>
              <a:gd name="connsiteX1" fmla="*/ 7614 w 1203368"/>
              <a:gd name="connsiteY1" fmla="*/ 2400300 h 2433238"/>
              <a:gd name="connsiteX2" fmla="*/ 86745 w 1203368"/>
              <a:gd name="connsiteY2" fmla="*/ 1907930 h 2433238"/>
              <a:gd name="connsiteX3" fmla="*/ 209837 w 1203368"/>
              <a:gd name="connsiteY3" fmla="*/ 1521069 h 2433238"/>
              <a:gd name="connsiteX4" fmla="*/ 262591 w 1203368"/>
              <a:gd name="connsiteY4" fmla="*/ 1318846 h 2433238"/>
              <a:gd name="connsiteX5" fmla="*/ 368098 w 1203368"/>
              <a:gd name="connsiteY5" fmla="*/ 1143000 h 2433238"/>
              <a:gd name="connsiteX6" fmla="*/ 570321 w 1203368"/>
              <a:gd name="connsiteY6" fmla="*/ 958361 h 2433238"/>
              <a:gd name="connsiteX7" fmla="*/ 842883 w 1203368"/>
              <a:gd name="connsiteY7" fmla="*/ 483576 h 2433238"/>
              <a:gd name="connsiteX8" fmla="*/ 1203368 w 1203368"/>
              <a:gd name="connsiteY8" fmla="*/ 0 h 243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368" h="2433238">
                <a:moveTo>
                  <a:pt x="7614" y="2347546"/>
                </a:moveTo>
                <a:cubicBezTo>
                  <a:pt x="1019" y="2410557"/>
                  <a:pt x="-5575" y="2473569"/>
                  <a:pt x="7614" y="2400300"/>
                </a:cubicBezTo>
                <a:cubicBezTo>
                  <a:pt x="20803" y="2327031"/>
                  <a:pt x="53041" y="2054468"/>
                  <a:pt x="86745" y="1907930"/>
                </a:cubicBezTo>
                <a:cubicBezTo>
                  <a:pt x="120449" y="1761392"/>
                  <a:pt x="180529" y="1619250"/>
                  <a:pt x="209837" y="1521069"/>
                </a:cubicBezTo>
                <a:cubicBezTo>
                  <a:pt x="239145" y="1422888"/>
                  <a:pt x="236214" y="1381857"/>
                  <a:pt x="262591" y="1318846"/>
                </a:cubicBezTo>
                <a:cubicBezTo>
                  <a:pt x="288968" y="1255834"/>
                  <a:pt x="316810" y="1203081"/>
                  <a:pt x="368098" y="1143000"/>
                </a:cubicBezTo>
                <a:cubicBezTo>
                  <a:pt x="419386" y="1082919"/>
                  <a:pt x="491190" y="1068265"/>
                  <a:pt x="570321" y="958361"/>
                </a:cubicBezTo>
                <a:cubicBezTo>
                  <a:pt x="649452" y="848457"/>
                  <a:pt x="737375" y="643303"/>
                  <a:pt x="842883" y="483576"/>
                </a:cubicBezTo>
                <a:cubicBezTo>
                  <a:pt x="948391" y="323849"/>
                  <a:pt x="1075879" y="161924"/>
                  <a:pt x="1203368" y="0"/>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orme libre 3"/>
          <p:cNvSpPr/>
          <p:nvPr/>
        </p:nvSpPr>
        <p:spPr>
          <a:xfrm>
            <a:off x="1793631" y="35169"/>
            <a:ext cx="2526957" cy="2339726"/>
          </a:xfrm>
          <a:custGeom>
            <a:avLst/>
            <a:gdLst>
              <a:gd name="connsiteX0" fmla="*/ 2505807 w 2526957"/>
              <a:gd name="connsiteY0" fmla="*/ 2259623 h 2339726"/>
              <a:gd name="connsiteX1" fmla="*/ 2505807 w 2526957"/>
              <a:gd name="connsiteY1" fmla="*/ 2312377 h 2339726"/>
              <a:gd name="connsiteX2" fmla="*/ 2286000 w 2526957"/>
              <a:gd name="connsiteY2" fmla="*/ 1881554 h 2339726"/>
              <a:gd name="connsiteX3" fmla="*/ 2022231 w 2526957"/>
              <a:gd name="connsiteY3" fmla="*/ 1644162 h 2339726"/>
              <a:gd name="connsiteX4" fmla="*/ 1793631 w 2526957"/>
              <a:gd name="connsiteY4" fmla="*/ 1521069 h 2339726"/>
              <a:gd name="connsiteX5" fmla="*/ 1538654 w 2526957"/>
              <a:gd name="connsiteY5" fmla="*/ 1204546 h 2339726"/>
              <a:gd name="connsiteX6" fmla="*/ 1415561 w 2526957"/>
              <a:gd name="connsiteY6" fmla="*/ 967154 h 2339726"/>
              <a:gd name="connsiteX7" fmla="*/ 1151792 w 2526957"/>
              <a:gd name="connsiteY7" fmla="*/ 738554 h 2339726"/>
              <a:gd name="connsiteX8" fmla="*/ 914400 w 2526957"/>
              <a:gd name="connsiteY8" fmla="*/ 509954 h 2339726"/>
              <a:gd name="connsiteX9" fmla="*/ 536331 w 2526957"/>
              <a:gd name="connsiteY9" fmla="*/ 395654 h 2339726"/>
              <a:gd name="connsiteX10" fmla="*/ 386861 w 2526957"/>
              <a:gd name="connsiteY10" fmla="*/ 298939 h 2339726"/>
              <a:gd name="connsiteX11" fmla="*/ 0 w 2526957"/>
              <a:gd name="connsiteY11" fmla="*/ 0 h 233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6957" h="2339726">
                <a:moveTo>
                  <a:pt x="2505807" y="2259623"/>
                </a:moveTo>
                <a:cubicBezTo>
                  <a:pt x="2524124" y="2317505"/>
                  <a:pt x="2542441" y="2375388"/>
                  <a:pt x="2505807" y="2312377"/>
                </a:cubicBezTo>
                <a:cubicBezTo>
                  <a:pt x="2469173" y="2249366"/>
                  <a:pt x="2366596" y="1992923"/>
                  <a:pt x="2286000" y="1881554"/>
                </a:cubicBezTo>
                <a:cubicBezTo>
                  <a:pt x="2205404" y="1770185"/>
                  <a:pt x="2104292" y="1704243"/>
                  <a:pt x="2022231" y="1644162"/>
                </a:cubicBezTo>
                <a:cubicBezTo>
                  <a:pt x="1940170" y="1584081"/>
                  <a:pt x="1874227" y="1594338"/>
                  <a:pt x="1793631" y="1521069"/>
                </a:cubicBezTo>
                <a:cubicBezTo>
                  <a:pt x="1713035" y="1447800"/>
                  <a:pt x="1601666" y="1296865"/>
                  <a:pt x="1538654" y="1204546"/>
                </a:cubicBezTo>
                <a:cubicBezTo>
                  <a:pt x="1475642" y="1112227"/>
                  <a:pt x="1480038" y="1044819"/>
                  <a:pt x="1415561" y="967154"/>
                </a:cubicBezTo>
                <a:cubicBezTo>
                  <a:pt x="1351084" y="889489"/>
                  <a:pt x="1235319" y="814754"/>
                  <a:pt x="1151792" y="738554"/>
                </a:cubicBezTo>
                <a:cubicBezTo>
                  <a:pt x="1068265" y="662354"/>
                  <a:pt x="1016977" y="567104"/>
                  <a:pt x="914400" y="509954"/>
                </a:cubicBezTo>
                <a:cubicBezTo>
                  <a:pt x="811823" y="452804"/>
                  <a:pt x="624254" y="430823"/>
                  <a:pt x="536331" y="395654"/>
                </a:cubicBezTo>
                <a:cubicBezTo>
                  <a:pt x="448408" y="360485"/>
                  <a:pt x="476250" y="364881"/>
                  <a:pt x="386861" y="298939"/>
                </a:cubicBezTo>
                <a:cubicBezTo>
                  <a:pt x="297472" y="232997"/>
                  <a:pt x="148736" y="116498"/>
                  <a:pt x="0" y="0"/>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orme libre 4"/>
          <p:cNvSpPr/>
          <p:nvPr/>
        </p:nvSpPr>
        <p:spPr>
          <a:xfrm>
            <a:off x="1749669" y="2501729"/>
            <a:ext cx="2771213" cy="3802356"/>
          </a:xfrm>
          <a:custGeom>
            <a:avLst/>
            <a:gdLst>
              <a:gd name="connsiteX0" fmla="*/ 2593731 w 2771213"/>
              <a:gd name="connsiteY0" fmla="*/ 12871 h 3802356"/>
              <a:gd name="connsiteX1" fmla="*/ 2593731 w 2771213"/>
              <a:gd name="connsiteY1" fmla="*/ 65625 h 3802356"/>
              <a:gd name="connsiteX2" fmla="*/ 2716823 w 2771213"/>
              <a:gd name="connsiteY2" fmla="*/ 522825 h 3802356"/>
              <a:gd name="connsiteX3" fmla="*/ 2751993 w 2771213"/>
              <a:gd name="connsiteY3" fmla="*/ 909686 h 3802356"/>
              <a:gd name="connsiteX4" fmla="*/ 2734408 w 2771213"/>
              <a:gd name="connsiteY4" fmla="*/ 1349302 h 3802356"/>
              <a:gd name="connsiteX5" fmla="*/ 2338754 w 2771213"/>
              <a:gd name="connsiteY5" fmla="*/ 1736163 h 3802356"/>
              <a:gd name="connsiteX6" fmla="*/ 1828800 w 2771213"/>
              <a:gd name="connsiteY6" fmla="*/ 2070271 h 3802356"/>
              <a:gd name="connsiteX7" fmla="*/ 1459523 w 2771213"/>
              <a:gd name="connsiteY7" fmla="*/ 2193363 h 3802356"/>
              <a:gd name="connsiteX8" fmla="*/ 1266093 w 2771213"/>
              <a:gd name="connsiteY8" fmla="*/ 2835202 h 3802356"/>
              <a:gd name="connsiteX9" fmla="*/ 861646 w 2771213"/>
              <a:gd name="connsiteY9" fmla="*/ 3055009 h 3802356"/>
              <a:gd name="connsiteX10" fmla="*/ 457200 w 2771213"/>
              <a:gd name="connsiteY10" fmla="*/ 3353948 h 3802356"/>
              <a:gd name="connsiteX11" fmla="*/ 0 w 2771213"/>
              <a:gd name="connsiteY11" fmla="*/ 3802356 h 380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1213" h="3802356">
                <a:moveTo>
                  <a:pt x="2593731" y="12871"/>
                </a:moveTo>
                <a:cubicBezTo>
                  <a:pt x="2583473" y="-3248"/>
                  <a:pt x="2573216" y="-19367"/>
                  <a:pt x="2593731" y="65625"/>
                </a:cubicBezTo>
                <a:cubicBezTo>
                  <a:pt x="2614246" y="150617"/>
                  <a:pt x="2690446" y="382148"/>
                  <a:pt x="2716823" y="522825"/>
                </a:cubicBezTo>
                <a:cubicBezTo>
                  <a:pt x="2743200" y="663502"/>
                  <a:pt x="2749062" y="771940"/>
                  <a:pt x="2751993" y="909686"/>
                </a:cubicBezTo>
                <a:cubicBezTo>
                  <a:pt x="2754924" y="1047432"/>
                  <a:pt x="2803281" y="1211556"/>
                  <a:pt x="2734408" y="1349302"/>
                </a:cubicBezTo>
                <a:cubicBezTo>
                  <a:pt x="2665535" y="1487048"/>
                  <a:pt x="2489689" y="1616002"/>
                  <a:pt x="2338754" y="1736163"/>
                </a:cubicBezTo>
                <a:cubicBezTo>
                  <a:pt x="2187819" y="1856324"/>
                  <a:pt x="1975338" y="1994071"/>
                  <a:pt x="1828800" y="2070271"/>
                </a:cubicBezTo>
                <a:cubicBezTo>
                  <a:pt x="1682262" y="2146471"/>
                  <a:pt x="1553307" y="2065875"/>
                  <a:pt x="1459523" y="2193363"/>
                </a:cubicBezTo>
                <a:cubicBezTo>
                  <a:pt x="1365739" y="2320851"/>
                  <a:pt x="1365739" y="2691594"/>
                  <a:pt x="1266093" y="2835202"/>
                </a:cubicBezTo>
                <a:cubicBezTo>
                  <a:pt x="1166447" y="2978810"/>
                  <a:pt x="996461" y="2968551"/>
                  <a:pt x="861646" y="3055009"/>
                </a:cubicBezTo>
                <a:cubicBezTo>
                  <a:pt x="726831" y="3141467"/>
                  <a:pt x="600808" y="3229390"/>
                  <a:pt x="457200" y="3353948"/>
                </a:cubicBezTo>
                <a:cubicBezTo>
                  <a:pt x="313592" y="3478506"/>
                  <a:pt x="156796" y="3640431"/>
                  <a:pt x="0" y="3802356"/>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orme libre 5"/>
          <p:cNvSpPr/>
          <p:nvPr/>
        </p:nvSpPr>
        <p:spPr>
          <a:xfrm>
            <a:off x="1462859" y="1872604"/>
            <a:ext cx="2581603" cy="783411"/>
          </a:xfrm>
          <a:custGeom>
            <a:avLst/>
            <a:gdLst>
              <a:gd name="connsiteX0" fmla="*/ 2581603 w 2581603"/>
              <a:gd name="connsiteY0" fmla="*/ 17742 h 783411"/>
              <a:gd name="connsiteX1" fmla="*/ 2194741 w 2581603"/>
              <a:gd name="connsiteY1" fmla="*/ 96873 h 783411"/>
              <a:gd name="connsiteX2" fmla="*/ 1913387 w 2581603"/>
              <a:gd name="connsiteY2" fmla="*/ 158 h 783411"/>
              <a:gd name="connsiteX3" fmla="*/ 1491356 w 2581603"/>
              <a:gd name="connsiteY3" fmla="*/ 79288 h 783411"/>
              <a:gd name="connsiteX4" fmla="*/ 1060533 w 2581603"/>
              <a:gd name="connsiteY4" fmla="*/ 263927 h 783411"/>
              <a:gd name="connsiteX5" fmla="*/ 550579 w 2581603"/>
              <a:gd name="connsiteY5" fmla="*/ 659581 h 783411"/>
              <a:gd name="connsiteX6" fmla="*/ 190095 w 2581603"/>
              <a:gd name="connsiteY6" fmla="*/ 773881 h 783411"/>
              <a:gd name="connsiteX7" fmla="*/ 5456 w 2581603"/>
              <a:gd name="connsiteY7" fmla="*/ 773881 h 783411"/>
              <a:gd name="connsiteX8" fmla="*/ 67003 w 2581603"/>
              <a:gd name="connsiteY8" fmla="*/ 747504 h 78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1603" h="783411">
                <a:moveTo>
                  <a:pt x="2581603" y="17742"/>
                </a:moveTo>
                <a:cubicBezTo>
                  <a:pt x="2443856" y="58773"/>
                  <a:pt x="2306110" y="99804"/>
                  <a:pt x="2194741" y="96873"/>
                </a:cubicBezTo>
                <a:cubicBezTo>
                  <a:pt x="2083372" y="93942"/>
                  <a:pt x="2030618" y="3089"/>
                  <a:pt x="1913387" y="158"/>
                </a:cubicBezTo>
                <a:cubicBezTo>
                  <a:pt x="1796156" y="-2773"/>
                  <a:pt x="1633498" y="35327"/>
                  <a:pt x="1491356" y="79288"/>
                </a:cubicBezTo>
                <a:cubicBezTo>
                  <a:pt x="1349214" y="123249"/>
                  <a:pt x="1217329" y="167212"/>
                  <a:pt x="1060533" y="263927"/>
                </a:cubicBezTo>
                <a:cubicBezTo>
                  <a:pt x="903737" y="360642"/>
                  <a:pt x="695652" y="574589"/>
                  <a:pt x="550579" y="659581"/>
                </a:cubicBezTo>
                <a:cubicBezTo>
                  <a:pt x="405506" y="744573"/>
                  <a:pt x="280949" y="754831"/>
                  <a:pt x="190095" y="773881"/>
                </a:cubicBezTo>
                <a:cubicBezTo>
                  <a:pt x="99241" y="792931"/>
                  <a:pt x="25971" y="778277"/>
                  <a:pt x="5456" y="773881"/>
                </a:cubicBezTo>
                <a:cubicBezTo>
                  <a:pt x="-15059" y="769485"/>
                  <a:pt x="25972" y="758494"/>
                  <a:pt x="67003" y="747504"/>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orme libre 6"/>
          <p:cNvSpPr/>
          <p:nvPr/>
        </p:nvSpPr>
        <p:spPr>
          <a:xfrm>
            <a:off x="1556238" y="4193931"/>
            <a:ext cx="2338754" cy="241612"/>
          </a:xfrm>
          <a:custGeom>
            <a:avLst/>
            <a:gdLst>
              <a:gd name="connsiteX0" fmla="*/ 2338754 w 2338754"/>
              <a:gd name="connsiteY0" fmla="*/ 114300 h 241612"/>
              <a:gd name="connsiteX1" fmla="*/ 1951893 w 2338754"/>
              <a:gd name="connsiteY1" fmla="*/ 237392 h 241612"/>
              <a:gd name="connsiteX2" fmla="*/ 1635370 w 2338754"/>
              <a:gd name="connsiteY2" fmla="*/ 202223 h 241612"/>
              <a:gd name="connsiteX3" fmla="*/ 1397977 w 2338754"/>
              <a:gd name="connsiteY3" fmla="*/ 96715 h 241612"/>
              <a:gd name="connsiteX4" fmla="*/ 1266093 w 2338754"/>
              <a:gd name="connsiteY4" fmla="*/ 114300 h 241612"/>
              <a:gd name="connsiteX5" fmla="*/ 1090247 w 2338754"/>
              <a:gd name="connsiteY5" fmla="*/ 0 h 241612"/>
              <a:gd name="connsiteX6" fmla="*/ 694593 w 2338754"/>
              <a:gd name="connsiteY6" fmla="*/ 114300 h 241612"/>
              <a:gd name="connsiteX7" fmla="*/ 386862 w 2338754"/>
              <a:gd name="connsiteY7" fmla="*/ 123092 h 241612"/>
              <a:gd name="connsiteX8" fmla="*/ 0 w 2338754"/>
              <a:gd name="connsiteY8" fmla="*/ 123092 h 24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754" h="241612">
                <a:moveTo>
                  <a:pt x="2338754" y="114300"/>
                </a:moveTo>
                <a:cubicBezTo>
                  <a:pt x="2203939" y="168519"/>
                  <a:pt x="2069124" y="222738"/>
                  <a:pt x="1951893" y="237392"/>
                </a:cubicBezTo>
                <a:cubicBezTo>
                  <a:pt x="1834662" y="252046"/>
                  <a:pt x="1727689" y="225669"/>
                  <a:pt x="1635370" y="202223"/>
                </a:cubicBezTo>
                <a:cubicBezTo>
                  <a:pt x="1543051" y="178777"/>
                  <a:pt x="1459523" y="111369"/>
                  <a:pt x="1397977" y="96715"/>
                </a:cubicBezTo>
                <a:cubicBezTo>
                  <a:pt x="1336431" y="82061"/>
                  <a:pt x="1317381" y="130419"/>
                  <a:pt x="1266093" y="114300"/>
                </a:cubicBezTo>
                <a:cubicBezTo>
                  <a:pt x="1214805" y="98181"/>
                  <a:pt x="1185497" y="0"/>
                  <a:pt x="1090247" y="0"/>
                </a:cubicBezTo>
                <a:cubicBezTo>
                  <a:pt x="994997" y="0"/>
                  <a:pt x="811824" y="93785"/>
                  <a:pt x="694593" y="114300"/>
                </a:cubicBezTo>
                <a:cubicBezTo>
                  <a:pt x="577362" y="134815"/>
                  <a:pt x="502627" y="121627"/>
                  <a:pt x="386862" y="123092"/>
                </a:cubicBezTo>
                <a:cubicBezTo>
                  <a:pt x="271097" y="124557"/>
                  <a:pt x="135548" y="123824"/>
                  <a:pt x="0" y="123092"/>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5646213" y="43962"/>
            <a:ext cx="5819646" cy="646331"/>
          </a:xfrm>
          <a:prstGeom prst="rect">
            <a:avLst/>
          </a:prstGeom>
          <a:solidFill>
            <a:schemeClr val="bg1"/>
          </a:solidFill>
        </p:spPr>
        <p:txBody>
          <a:bodyPr wrap="square" rtlCol="0">
            <a:spAutoFit/>
          </a:bodyPr>
          <a:lstStyle/>
          <a:p>
            <a:r>
              <a:rPr lang="fr-FR" sz="3600" dirty="0" smtClean="0"/>
              <a:t>Attrition neuronale</a:t>
            </a:r>
          </a:p>
        </p:txBody>
      </p:sp>
      <p:sp>
        <p:nvSpPr>
          <p:cNvPr id="10" name="ZoneTexte 9"/>
          <p:cNvSpPr txBox="1"/>
          <p:nvPr/>
        </p:nvSpPr>
        <p:spPr>
          <a:xfrm>
            <a:off x="0" y="885857"/>
            <a:ext cx="1811843" cy="923330"/>
          </a:xfrm>
          <a:prstGeom prst="rect">
            <a:avLst/>
          </a:prstGeom>
          <a:solidFill>
            <a:schemeClr val="bg1"/>
          </a:solidFill>
        </p:spPr>
        <p:txBody>
          <a:bodyPr wrap="none" rtlCol="0">
            <a:spAutoFit/>
          </a:bodyPr>
          <a:lstStyle/>
          <a:p>
            <a:r>
              <a:rPr lang="fr-BE" b="1" dirty="0" smtClean="0"/>
              <a:t>En jaune : </a:t>
            </a:r>
          </a:p>
          <a:p>
            <a:r>
              <a:rPr lang="fr-BE" b="1" dirty="0" smtClean="0"/>
              <a:t>Voies plus larges </a:t>
            </a:r>
          </a:p>
          <a:p>
            <a:r>
              <a:rPr lang="fr-BE" b="1" dirty="0" smtClean="0"/>
              <a:t>et plus rapides</a:t>
            </a:r>
            <a:endParaRPr lang="fr-BE" b="1" dirty="0"/>
          </a:p>
        </p:txBody>
      </p:sp>
      <p:sp>
        <p:nvSpPr>
          <p:cNvPr id="9" name="Espace réservé du pied de page 8"/>
          <p:cNvSpPr>
            <a:spLocks noGrp="1"/>
          </p:cNvSpPr>
          <p:nvPr>
            <p:ph type="ftr" sz="quarter" idx="11"/>
          </p:nvPr>
        </p:nvSpPr>
        <p:spPr/>
        <p:txBody>
          <a:bodyPr/>
          <a:lstStyle/>
          <a:p>
            <a:r>
              <a:rPr lang="fr-FR" smtClean="0"/>
              <a:t>D. Leclercq (2017). ¨SY ASCID S2 Savoir-Faire et Automatismes. L'attrition synaptique.  Université de Liège LEPS Paris 13 Sorbonne Paris Cité</a:t>
            </a:r>
            <a:endParaRPr lang="fr-BE"/>
          </a:p>
        </p:txBody>
      </p:sp>
      <p:sp>
        <p:nvSpPr>
          <p:cNvPr id="11" name="Espace réservé du numéro de diapositive 10"/>
          <p:cNvSpPr>
            <a:spLocks noGrp="1"/>
          </p:cNvSpPr>
          <p:nvPr>
            <p:ph type="sldNum" sz="quarter" idx="12"/>
          </p:nvPr>
        </p:nvSpPr>
        <p:spPr/>
        <p:txBody>
          <a:bodyPr/>
          <a:lstStyle/>
          <a:p>
            <a:fld id="{DABC3A11-9BF6-436B-A2EE-03363F62422F}" type="slidenum">
              <a:rPr lang="fr-BE" smtClean="0"/>
              <a:t>9</a:t>
            </a:fld>
            <a:endParaRPr lang="fr-BE"/>
          </a:p>
        </p:txBody>
      </p:sp>
    </p:spTree>
    <p:extLst>
      <p:ext uri="{BB962C8B-B14F-4D97-AF65-F5344CB8AC3E}">
        <p14:creationId xmlns:p14="http://schemas.microsoft.com/office/powerpoint/2010/main" val="1957555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861</Words>
  <Application>Microsoft Office PowerPoint</Application>
  <PresentationFormat>Grand écran</PresentationFormat>
  <Paragraphs>88</Paragraphs>
  <Slides>10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d.leclercq@uliege.be</dc:creator>
  <cp:lastModifiedBy>d.leclercq@uliege.be</cp:lastModifiedBy>
  <cp:revision>28</cp:revision>
  <cp:lastPrinted>2020-05-04T09:39:28Z</cp:lastPrinted>
  <dcterms:created xsi:type="dcterms:W3CDTF">2020-05-04T03:57:00Z</dcterms:created>
  <dcterms:modified xsi:type="dcterms:W3CDTF">2020-05-14T12:10:26Z</dcterms:modified>
</cp:coreProperties>
</file>