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58" r:id="rId3"/>
    <p:sldId id="315" r:id="rId4"/>
    <p:sldId id="314" r:id="rId5"/>
    <p:sldId id="263" r:id="rId6"/>
    <p:sldId id="344" r:id="rId7"/>
    <p:sldId id="262" r:id="rId8"/>
    <p:sldId id="311" r:id="rId9"/>
    <p:sldId id="312" r:id="rId10"/>
    <p:sldId id="313" r:id="rId11"/>
    <p:sldId id="301" r:id="rId12"/>
    <p:sldId id="264" r:id="rId13"/>
    <p:sldId id="265" r:id="rId14"/>
    <p:sldId id="266" r:id="rId15"/>
    <p:sldId id="270" r:id="rId16"/>
    <p:sldId id="267" r:id="rId17"/>
    <p:sldId id="268" r:id="rId18"/>
    <p:sldId id="318" r:id="rId19"/>
    <p:sldId id="319" r:id="rId20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FF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AA47-AEAF-4C63-85B5-2EB32394A2C0}" type="datetimeFigureOut">
              <a:rPr lang="fr-BE" smtClean="0"/>
              <a:t>14-05-20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B03C-C51B-4256-841E-1C55A14D8A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23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591" y="5549006"/>
            <a:ext cx="5414335" cy="5259411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3901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3E310B-6711-4A39-9E28-AD529D1183B1}" type="slidenum">
              <a:rPr lang="fr-BE" sz="1200" smtClean="0"/>
              <a:pPr/>
              <a:t>5</a:t>
            </a:fld>
            <a:endParaRPr lang="fr-BE" sz="1200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780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3E310B-6711-4A39-9E28-AD529D1183B1}" type="slidenum">
              <a:rPr lang="fr-BE" sz="1200" smtClean="0"/>
              <a:pPr/>
              <a:t>6</a:t>
            </a:fld>
            <a:endParaRPr lang="fr-BE" sz="1200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996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745455-9BED-4A60-B74D-54655EB0349B}" type="slidenum">
              <a:rPr lang="fr-BE" sz="1200" smtClean="0"/>
              <a:pPr/>
              <a:t>7</a:t>
            </a:fld>
            <a:endParaRPr lang="fr-BE" sz="1200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1312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B7B527-59A9-48AC-BBAC-213A0047E425}" type="slidenum">
              <a:rPr lang="fr-BE" sz="1200" smtClean="0"/>
              <a:pPr/>
              <a:t>12</a:t>
            </a:fld>
            <a:endParaRPr lang="fr-BE" sz="1200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4227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5E1394-477C-421A-B02F-589CE2F8C284}" type="slidenum">
              <a:rPr lang="fr-BE" sz="1200" smtClean="0"/>
              <a:pPr/>
              <a:t>13</a:t>
            </a:fld>
            <a:endParaRPr lang="fr-BE" sz="1200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9812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488" indent="-284418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672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742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10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2880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7949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018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087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(2017). Savoir-Faire et Automatismes. Université de Liège LEPS Paris 13 Sorbonne Paris Cité</a:t>
            </a:r>
            <a:endParaRPr lang="en-US" altLang="fr-FR" smtClean="0"/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488" indent="-284418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672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742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10" indent="-227534" defTabSz="9275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2880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7949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018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087" indent="-227534" defTabSz="927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3880E4-FD44-4DF3-B0ED-A5C55E61D476}" type="slidenum">
              <a:rPr lang="en-US" altLang="fr-F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fr-FR" smtClean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4" y="4690824"/>
            <a:ext cx="4985393" cy="4442937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3155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275AB9-414B-4FB3-A7A5-47D5CBCBC8EA}" type="slidenum">
              <a:rPr lang="fr-BE" sz="1200" smtClean="0"/>
              <a:pPr/>
              <a:t>16</a:t>
            </a:fld>
            <a:endParaRPr lang="fr-BE" sz="1200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0585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200" smtClean="0"/>
              <a:t>D. Leclercq (2016) 6. S Sensori-motricité Cours Psychologie des Apprentissages. LEPS Univ. Paris 13. Sorbonne Paris Cité</a:t>
            </a:r>
            <a:endParaRPr lang="fr-BE" sz="120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1589C5-CD18-4A5F-9440-B66EE1ED3742}" type="slidenum">
              <a:rPr lang="fr-BE" sz="1200" smtClean="0"/>
              <a:pPr/>
              <a:t>17</a:t>
            </a:fld>
            <a:endParaRPr lang="fr-BE" sz="1200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9498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4FA070-7897-4399-9822-338A29328DDB}" type="datetime1">
              <a:rPr lang="fr-BE" smtClean="0"/>
              <a:t>14-05-20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32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90A6A-F774-4C41-BB40-573DC8AC3427}" type="datetime1">
              <a:rPr lang="fr-BE" smtClean="0"/>
              <a:t>14-05-20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65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B4799-000E-4D41-991A-494829178A40}" type="datetime1">
              <a:rPr lang="fr-BE" smtClean="0"/>
              <a:t>14-05-20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38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69E4F6-DC9F-426F-B58F-D966C4FDD4F1}" type="datetime1">
              <a:rPr lang="fr-BE" smtClean="0"/>
              <a:t>14-05-20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7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3C82C8-A219-41D3-8FC3-1764D719B7E3}" type="datetime1">
              <a:rPr lang="fr-BE" smtClean="0"/>
              <a:t>14-05-20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33628B-AF7F-462B-B002-4C8A0B5AC41F}" type="datetime1">
              <a:rPr lang="fr-BE" smtClean="0"/>
              <a:t>14-05-20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5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EC5478-618D-4CE8-8016-56474AEBEA52}" type="datetime1">
              <a:rPr lang="fr-BE" smtClean="0"/>
              <a:t>14-05-20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73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39727-8710-4B2F-9D4C-3AE89B01408C}" type="datetime1">
              <a:rPr lang="fr-BE" smtClean="0"/>
              <a:t>14-05-20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514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29A82-1C09-44C9-8DF1-E8DE951D6AD0}" type="datetime1">
              <a:rPr lang="fr-BE" smtClean="0"/>
              <a:t>14-05-20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7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BF794-6388-4161-8F71-DCCBDEE35DC1}" type="datetime1">
              <a:rPr lang="fr-BE" smtClean="0"/>
              <a:t>14-05-20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98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46AEE-55E4-4AD6-A9CB-3D5E0569934C}" type="datetime1">
              <a:rPr lang="fr-BE" smtClean="0"/>
              <a:t>14-05-20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79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" y="6569026"/>
            <a:ext cx="1135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751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F1B836B8-3517-4367-A884-A24B89A30D7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3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hyperlink" Target="mailto:leclercq@ulg.ac.be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montaigne.org/evenements/la-petite-enfance-cle-de-legalite-des-chances" TargetMode="External"/><Relationship Id="rId2" Type="http://schemas.openxmlformats.org/officeDocument/2006/relationships/hyperlink" Target="http://tnova.fr/system/contents/files/000/001/400/original/31052017_-_Investissons_dans_la_petite_enfance.pdf?149693859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8319" y="4365045"/>
            <a:ext cx="6400800" cy="18536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4"/>
              </a:rPr>
              <a:t>leclercq@uliege.be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584147" y="1331949"/>
            <a:ext cx="6363403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  <a:r>
              <a:rPr lang="fr-BE" altLang="fr-FR" sz="1800" b="1" dirty="0" smtClean="0">
                <a:latin typeface="Times New Roman" pitchFamily="18" charset="0"/>
              </a:rPr>
              <a:t>et </a:t>
            </a:r>
            <a:r>
              <a:rPr lang="fr-BE" altLang="fr-FR" sz="1800" b="1" dirty="0">
                <a:latin typeface="Times New Roman" pitchFamily="18" charset="0"/>
              </a:rPr>
              <a:t>modèle </a:t>
            </a:r>
            <a:r>
              <a:rPr lang="fr-BE" altLang="fr-FR" sz="1800" b="1" dirty="0" smtClean="0">
                <a:latin typeface="Times New Roman" pitchFamily="18" charset="0"/>
              </a:rPr>
              <a:t>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 smtClean="0">
                <a:latin typeface="Times New Roman" pitchFamily="18" charset="0"/>
              </a:rPr>
              <a:t>      </a:t>
            </a:r>
            <a:r>
              <a:rPr lang="fr-BE" altLang="fr-FR" sz="3600" b="1" dirty="0" err="1" smtClean="0">
                <a:latin typeface="Times New Roman" pitchFamily="18" charset="0"/>
              </a:rPr>
              <a:t>avoir-faire</a:t>
            </a:r>
            <a:r>
              <a:rPr lang="fr-BE" altLang="fr-FR" sz="3600" b="1" dirty="0" smtClean="0">
                <a:latin typeface="Times New Roman" pitchFamily="18" charset="0"/>
              </a:rPr>
              <a:t> </a:t>
            </a:r>
            <a:r>
              <a:rPr lang="fr-BE" altLang="fr-FR" sz="2400" b="1" dirty="0" smtClean="0">
                <a:latin typeface="Times New Roman" pitchFamily="18" charset="0"/>
              </a:rPr>
              <a:t>&amp;</a:t>
            </a:r>
            <a:r>
              <a:rPr lang="fr-BE" altLang="fr-FR" sz="3600" b="1" dirty="0" smtClean="0">
                <a:latin typeface="Times New Roman" pitchFamily="18" charset="0"/>
              </a:rPr>
              <a:t> automatismes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792613" y="4437013"/>
            <a:ext cx="1665480" cy="1709747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9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7743" y="121018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290875" y="548320"/>
            <a:ext cx="117852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altLang="fr-FR" sz="19900" b="1" dirty="0">
                <a:latin typeface="Times New Roman" pitchFamily="18" charset="0"/>
              </a:rPr>
              <a:t>s</a:t>
            </a:r>
            <a:endParaRPr lang="fr-BE" sz="19900" dirty="0"/>
          </a:p>
        </p:txBody>
      </p:sp>
      <p:sp>
        <p:nvSpPr>
          <p:cNvPr id="6" name="ZoneTexte 5"/>
          <p:cNvSpPr txBox="1"/>
          <p:nvPr/>
        </p:nvSpPr>
        <p:spPr>
          <a:xfrm>
            <a:off x="4168783" y="3215371"/>
            <a:ext cx="496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S1. Le conditionnement opérant</a:t>
            </a:r>
            <a:endParaRPr lang="fr-BE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0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3"/>
    </mc:Choice>
    <mc:Fallback xmlns="">
      <p:transition spd="slow" advTm="737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60" y="1048938"/>
            <a:ext cx="5299584" cy="46658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09839" y="-8134"/>
            <a:ext cx="5082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/>
              <a:t>Le circuit de la récompense (du plaisir)</a:t>
            </a:r>
          </a:p>
          <a:p>
            <a:pPr algn="ctr"/>
            <a:r>
              <a:rPr lang="fr-BE" sz="2400" b="1" dirty="0"/>
              <a:t>i</a:t>
            </a:r>
            <a:r>
              <a:rPr lang="fr-BE" sz="2400" b="1" dirty="0" smtClean="0"/>
              <a:t>mplique les trois</a:t>
            </a:r>
            <a:endParaRPr lang="fr-B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7839" y="5653749"/>
            <a:ext cx="78903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dirty="0" smtClean="0"/>
              <a:t>https://www.bing.com/images/search?view=detailV2&amp;id=1580C2C618A74F0B52AD687D699B7E6AEA4BF4C3&amp;thid=OIP.Y-K4YXL9ErmYNhelx6u9bAHaFj&amp;mediaurl=https%3A%2F%2Fi.ytimg.com%2Fvi%2Fo2kru13qC6g%2Fhqdefault.jpg&amp;exph=360&amp;expw=480&amp;q=circuit+de+la+r%c3%a9compense&amp;selectedindex=21&amp;ajaxhist=0&amp;vt=0&amp;eim=0,1,6</a:t>
            </a:r>
            <a:endParaRPr lang="fr-BE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" y="1094207"/>
            <a:ext cx="3805085" cy="40659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96915" y="1094207"/>
            <a:ext cx="1248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cortex</a:t>
            </a:r>
            <a:endParaRPr lang="fr-BE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15862" y="2603964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Thalamus</a:t>
            </a:r>
            <a:endParaRPr lang="fr-BE" sz="2800" b="1" dirty="0"/>
          </a:p>
        </p:txBody>
      </p:sp>
      <p:sp>
        <p:nvSpPr>
          <p:cNvPr id="9" name="Forme libre 8"/>
          <p:cNvSpPr/>
          <p:nvPr/>
        </p:nvSpPr>
        <p:spPr>
          <a:xfrm>
            <a:off x="2525412" y="3266323"/>
            <a:ext cx="664077" cy="1069598"/>
          </a:xfrm>
          <a:custGeom>
            <a:avLst/>
            <a:gdLst>
              <a:gd name="connsiteX0" fmla="*/ 6773 w 664077"/>
              <a:gd name="connsiteY0" fmla="*/ 101131 h 1069598"/>
              <a:gd name="connsiteX1" fmla="*/ 138657 w 664077"/>
              <a:gd name="connsiteY1" fmla="*/ 971569 h 1069598"/>
              <a:gd name="connsiteX2" fmla="*/ 402426 w 664077"/>
              <a:gd name="connsiteY2" fmla="*/ 989154 h 1069598"/>
              <a:gd name="connsiteX3" fmla="*/ 595857 w 664077"/>
              <a:gd name="connsiteY3" fmla="*/ 435239 h 1069598"/>
              <a:gd name="connsiteX4" fmla="*/ 648611 w 664077"/>
              <a:gd name="connsiteY4" fmla="*/ 153885 h 1069598"/>
              <a:gd name="connsiteX5" fmla="*/ 340880 w 664077"/>
              <a:gd name="connsiteY5" fmla="*/ 22000 h 1069598"/>
              <a:gd name="connsiteX6" fmla="*/ 6773 w 664077"/>
              <a:gd name="connsiteY6" fmla="*/ 101131 h 106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077" h="1069598">
                <a:moveTo>
                  <a:pt x="6773" y="101131"/>
                </a:moveTo>
                <a:cubicBezTo>
                  <a:pt x="-26931" y="259392"/>
                  <a:pt x="72715" y="823565"/>
                  <a:pt x="138657" y="971569"/>
                </a:cubicBezTo>
                <a:cubicBezTo>
                  <a:pt x="204599" y="1119573"/>
                  <a:pt x="326226" y="1078542"/>
                  <a:pt x="402426" y="989154"/>
                </a:cubicBezTo>
                <a:cubicBezTo>
                  <a:pt x="478626" y="899766"/>
                  <a:pt x="554826" y="574451"/>
                  <a:pt x="595857" y="435239"/>
                </a:cubicBezTo>
                <a:cubicBezTo>
                  <a:pt x="636888" y="296027"/>
                  <a:pt x="691107" y="222758"/>
                  <a:pt x="648611" y="153885"/>
                </a:cubicBezTo>
                <a:cubicBezTo>
                  <a:pt x="606115" y="85012"/>
                  <a:pt x="446388" y="27862"/>
                  <a:pt x="340880" y="22000"/>
                </a:cubicBezTo>
                <a:cubicBezTo>
                  <a:pt x="235372" y="16138"/>
                  <a:pt x="40477" y="-57130"/>
                  <a:pt x="6773" y="1011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248636" y="3918949"/>
            <a:ext cx="139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REFLEXES</a:t>
            </a:r>
            <a:endParaRPr lang="fr-BE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4846" y="3539512"/>
            <a:ext cx="230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Tronc cérébral</a:t>
            </a:r>
            <a:endParaRPr lang="fr-BE" sz="2800" b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10</a:t>
            </a:fld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60960" y="-54672"/>
            <a:ext cx="5458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Trois « couches » du cerveau = </a:t>
            </a:r>
          </a:p>
          <a:p>
            <a:r>
              <a:rPr lang="fr-BE" sz="2400" b="1" dirty="0" smtClean="0"/>
              <a:t>de la plus profonde à la plus superficielle 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862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67108" y="212143"/>
            <a:ext cx="4023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800" b="1" dirty="0">
                <a:solidFill>
                  <a:srgbClr val="FF0000"/>
                </a:solidFill>
              </a:rPr>
              <a:t>LOI DE L’EFFET</a:t>
            </a:r>
            <a:r>
              <a:rPr lang="fr-BE" sz="2800" b="1" dirty="0"/>
              <a:t> </a:t>
            </a:r>
            <a:r>
              <a:rPr lang="fr-BE" sz="2800" b="1" dirty="0" smtClean="0"/>
              <a:t>(1911)</a:t>
            </a:r>
            <a:endParaRPr lang="en-US" sz="2800" b="1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4" y="144382"/>
            <a:ext cx="2073660" cy="27842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328" y="3034615"/>
            <a:ext cx="2045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Robert Thorndike</a:t>
            </a:r>
            <a:endParaRPr lang="fr-BE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982876" y="1142930"/>
            <a:ext cx="597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Une conséquence </a:t>
            </a:r>
            <a:r>
              <a:rPr lang="fr-FR" sz="2800" b="1" dirty="0" smtClean="0">
                <a:solidFill>
                  <a:srgbClr val="00B050"/>
                </a:solidFill>
              </a:rPr>
              <a:t>positive renforce </a:t>
            </a:r>
          </a:p>
          <a:p>
            <a:pPr algn="ctr"/>
            <a:r>
              <a:rPr lang="fr-FR" sz="2800" b="1" dirty="0" smtClean="0"/>
              <a:t>la probabilité de l’action qui la produit.</a:t>
            </a:r>
            <a:endParaRPr lang="fr-BE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941648" y="2331844"/>
            <a:ext cx="6020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Une conséquence </a:t>
            </a:r>
            <a:r>
              <a:rPr lang="fr-FR" sz="2800" b="1" dirty="0" smtClean="0">
                <a:solidFill>
                  <a:srgbClr val="FF0000"/>
                </a:solidFill>
              </a:rPr>
              <a:t>négative diminue </a:t>
            </a:r>
          </a:p>
          <a:p>
            <a:pPr algn="ctr"/>
            <a:r>
              <a:rPr lang="fr-FR" sz="2800" b="1" dirty="0" smtClean="0"/>
              <a:t>la probabilité de l’action qui la produit.</a:t>
            </a:r>
            <a:endParaRPr lang="fr-BE" sz="28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11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7016750" y="856701"/>
            <a:ext cx="10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99"/>
                </a:solidFill>
              </a:rPr>
              <a:t>Feedback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10" name="Étoile à 5 branches 9"/>
          <p:cNvSpPr/>
          <p:nvPr/>
        </p:nvSpPr>
        <p:spPr>
          <a:xfrm>
            <a:off x="8102112" y="864978"/>
            <a:ext cx="413238" cy="307731"/>
          </a:xfrm>
          <a:prstGeom prst="star5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36557" y="203407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0099"/>
                </a:solidFill>
              </a:rPr>
              <a:t>FB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13" name="Étoile à 5 branches 12"/>
          <p:cNvSpPr/>
          <p:nvPr/>
        </p:nvSpPr>
        <p:spPr>
          <a:xfrm>
            <a:off x="7559431" y="1989659"/>
            <a:ext cx="413238" cy="3077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364146" y="5340658"/>
            <a:ext cx="6585438" cy="6817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b="1" dirty="0" smtClean="0">
                <a:latin typeface="+mn-lt"/>
              </a:rPr>
              <a:t>Une séquence A-</a:t>
            </a:r>
            <a:r>
              <a:rPr lang="fr-BE" sz="3200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24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sz="3200" b="1" dirty="0" smtClean="0">
                <a:latin typeface="+mn-lt"/>
              </a:rPr>
              <a:t>-A-</a:t>
            </a:r>
            <a:r>
              <a:rPr lang="fr-BE" sz="3200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24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sz="3200" b="1" dirty="0" smtClean="0">
                <a:latin typeface="+mn-lt"/>
              </a:rPr>
              <a:t>-A-</a:t>
            </a:r>
            <a:r>
              <a:rPr lang="fr-BE" sz="3200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24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sz="3200" b="1" dirty="0" smtClean="0">
                <a:latin typeface="+mn-lt"/>
              </a:rPr>
              <a:t>-A-</a:t>
            </a:r>
            <a:r>
              <a:rPr lang="fr-BE" sz="3200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24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sz="2400" b="1" dirty="0" smtClean="0">
                <a:solidFill>
                  <a:srgbClr val="CC0099"/>
                </a:solidFill>
                <a:latin typeface="+mn-lt"/>
              </a:rPr>
              <a:t>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20905" y="4050089"/>
            <a:ext cx="5231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 smtClean="0"/>
              <a:t>Feedback (FB) = </a:t>
            </a:r>
            <a:r>
              <a:rPr lang="fr-BE" sz="2800" b="1" dirty="0" err="1" smtClean="0"/>
              <a:t>Feedforward</a:t>
            </a:r>
            <a:r>
              <a:rPr lang="fr-BE" sz="2800" b="1" dirty="0" smtClean="0"/>
              <a:t> </a:t>
            </a:r>
            <a:r>
              <a:rPr lang="fr-BE" sz="2800" b="1" dirty="0"/>
              <a:t>(</a:t>
            </a:r>
            <a:r>
              <a:rPr lang="fr-BE" sz="2800" b="1" dirty="0" smtClean="0"/>
              <a:t>FF) </a:t>
            </a:r>
            <a:endParaRPr lang="fr-BE" sz="28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49469" y="3604846"/>
            <a:ext cx="1148275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8252" y="4458842"/>
            <a:ext cx="311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Automatisme : </a:t>
            </a:r>
            <a:endParaRPr lang="fr-BE" sz="3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033676" y="4545075"/>
            <a:ext cx="375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= Stimulus discriminatif (</a:t>
            </a:r>
            <a:r>
              <a:rPr lang="fr-FR" sz="2400" b="1" dirty="0" err="1" smtClean="0">
                <a:solidFill>
                  <a:srgbClr val="CC0099"/>
                </a:solidFill>
              </a:rPr>
              <a:t>Sd</a:t>
            </a:r>
            <a:r>
              <a:rPr lang="fr-FR" sz="2400" b="1" dirty="0" smtClean="0"/>
              <a:t>)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1494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16" y="48734"/>
            <a:ext cx="7786384" cy="507827"/>
          </a:xfrm>
          <a:noFill/>
        </p:spPr>
        <p:txBody>
          <a:bodyPr>
            <a:normAutofit fontScale="90000"/>
          </a:bodyPr>
          <a:lstStyle/>
          <a:p>
            <a:r>
              <a:rPr lang="fr-BE" b="1" dirty="0" smtClean="0">
                <a:latin typeface="+mn-lt"/>
              </a:rPr>
              <a:t>Une séquence A-</a:t>
            </a:r>
            <a:r>
              <a:rPr lang="fr-BE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31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b="1" dirty="0" smtClean="0">
                <a:latin typeface="+mn-lt"/>
              </a:rPr>
              <a:t>-A-</a:t>
            </a:r>
            <a:r>
              <a:rPr lang="fr-BE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31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b="1" dirty="0" smtClean="0">
                <a:latin typeface="+mn-lt"/>
              </a:rPr>
              <a:t>-A-</a:t>
            </a:r>
            <a:r>
              <a:rPr lang="fr-BE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3100" b="1" dirty="0" err="1" smtClean="0">
                <a:solidFill>
                  <a:srgbClr val="CC0099"/>
                </a:solidFill>
                <a:latin typeface="+mn-lt"/>
              </a:rPr>
              <a:t>d</a:t>
            </a:r>
            <a:r>
              <a:rPr lang="fr-BE" b="1" dirty="0" smtClean="0">
                <a:latin typeface="+mn-lt"/>
              </a:rPr>
              <a:t>-A-</a:t>
            </a:r>
            <a:r>
              <a:rPr lang="fr-BE" b="1" dirty="0" err="1" smtClean="0">
                <a:solidFill>
                  <a:srgbClr val="CC0099"/>
                </a:solidFill>
                <a:latin typeface="+mn-lt"/>
              </a:rPr>
              <a:t>S</a:t>
            </a:r>
            <a:r>
              <a:rPr lang="fr-BE" sz="3100" b="1" dirty="0" err="1" smtClean="0">
                <a:solidFill>
                  <a:srgbClr val="CC0099"/>
                </a:solidFill>
                <a:latin typeface="+mn-lt"/>
              </a:rPr>
              <a:t>d</a:t>
            </a:r>
            <a:endParaRPr lang="fr-BE" sz="3100" b="1" dirty="0" smtClean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30" y="4808326"/>
            <a:ext cx="917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06" y="1731817"/>
            <a:ext cx="1634857" cy="8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99" y="5071223"/>
            <a:ext cx="16319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0"/>
          <a:stretch/>
        </p:blipFill>
        <p:spPr bwMode="auto">
          <a:xfrm>
            <a:off x="3078959" y="1808116"/>
            <a:ext cx="1785678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15" y="2887947"/>
            <a:ext cx="94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4933" y="687050"/>
            <a:ext cx="33054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 smtClean="0"/>
              <a:t>1</a:t>
            </a:r>
            <a:r>
              <a:rPr lang="fr-BE" b="1" dirty="0"/>
              <a:t>. Je cherche où </a:t>
            </a:r>
          </a:p>
          <a:p>
            <a:r>
              <a:rPr lang="fr-BE" b="1" dirty="0"/>
              <a:t>est la </a:t>
            </a:r>
            <a:r>
              <a:rPr lang="fr-BE" b="1" dirty="0" smtClean="0"/>
              <a:t>machine  </a:t>
            </a:r>
            <a:r>
              <a:rPr lang="fr-BE" b="1" dirty="0"/>
              <a:t>à café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864359" y="2468715"/>
            <a:ext cx="914400" cy="57019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4616" y="2867825"/>
            <a:ext cx="22859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 smtClean="0"/>
              <a:t>2</a:t>
            </a:r>
            <a:r>
              <a:rPr lang="fr-BE" b="1" dirty="0"/>
              <a:t>. Je la mets </a:t>
            </a:r>
            <a:endParaRPr lang="fr-BE" b="1" dirty="0" smtClean="0"/>
          </a:p>
          <a:p>
            <a:r>
              <a:rPr lang="fr-BE" b="1" dirty="0" smtClean="0"/>
              <a:t>en </a:t>
            </a:r>
            <a:r>
              <a:rPr lang="fr-BE" b="1" dirty="0"/>
              <a:t>route</a:t>
            </a:r>
            <a:endParaRPr lang="fr-BE" sz="900" b="1" dirty="0"/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6179894" y="2278811"/>
            <a:ext cx="914400" cy="67281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459512" y="2951627"/>
            <a:ext cx="2514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 smtClean="0"/>
              <a:t>4</a:t>
            </a:r>
            <a:r>
              <a:rPr lang="fr-BE" b="1" dirty="0"/>
              <a:t>. Je verse le </a:t>
            </a:r>
          </a:p>
          <a:p>
            <a:r>
              <a:rPr lang="fr-BE" b="1" dirty="0"/>
              <a:t>café  dans  la tasse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8825385" y="1032669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665492" y="409827"/>
            <a:ext cx="23255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 smtClean="0"/>
              <a:t>3</a:t>
            </a:r>
            <a:r>
              <a:rPr lang="fr-BE" b="1" dirty="0"/>
              <a:t>. Je regarde </a:t>
            </a:r>
          </a:p>
          <a:p>
            <a:r>
              <a:rPr lang="fr-BE" b="1" dirty="0"/>
              <a:t>le niveau</a:t>
            </a:r>
            <a:endParaRPr lang="fr-BE" sz="900" b="1" dirty="0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 rot="17099582">
            <a:off x="3108995" y="2911003"/>
            <a:ext cx="3992265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" y="3774893"/>
            <a:ext cx="13716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0706" y="1802372"/>
            <a:ext cx="164623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9892185" y="807355"/>
            <a:ext cx="18373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/>
              <a:t>5</a:t>
            </a:r>
            <a:r>
              <a:rPr lang="fr-BE" b="1" dirty="0" smtClean="0"/>
              <a:t>. </a:t>
            </a:r>
            <a:r>
              <a:rPr lang="fr-BE" b="1" dirty="0"/>
              <a:t>Je </a:t>
            </a:r>
            <a:r>
              <a:rPr lang="fr-BE" b="1" dirty="0" smtClean="0"/>
              <a:t>bois </a:t>
            </a:r>
          </a:p>
          <a:p>
            <a:r>
              <a:rPr lang="fr-BE" b="1" dirty="0"/>
              <a:t>u</a:t>
            </a:r>
            <a:r>
              <a:rPr lang="fr-BE" b="1" dirty="0" smtClean="0"/>
              <a:t>ne gorgée</a:t>
            </a:r>
            <a:endParaRPr lang="fr-BE" b="1" dirty="0"/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10171043" y="2468715"/>
            <a:ext cx="9144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6358" y="1630619"/>
            <a:ext cx="152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la vois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5509" y="5321719"/>
            <a:ext cx="4952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l’entends  fonctionner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                                              et </a:t>
            </a:r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je sens son arôme</a:t>
            </a:r>
            <a:endParaRPr lang="fr-BE" b="1" dirty="0">
              <a:solidFill>
                <a:srgbClr val="CC0099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4" t="48492" r="-2558" b="-1"/>
          <a:stretch/>
        </p:blipFill>
        <p:spPr bwMode="auto">
          <a:xfrm>
            <a:off x="5956402" y="3457768"/>
            <a:ext cx="1273006" cy="19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624681" y="1588870"/>
            <a:ext cx="1823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vois qu’il 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est atteint  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009356" y="5456026"/>
            <a:ext cx="2340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vois qu’elle 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est remplie  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-24487" y="4395941"/>
            <a:ext cx="305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vois la petite lumière 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-12450" y="4736724"/>
            <a:ext cx="30199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A3</a:t>
            </a:r>
            <a:r>
              <a:rPr lang="fr-BE" b="1" dirty="0" smtClean="0"/>
              <a:t>. J’attends 1 min</a:t>
            </a:r>
            <a:endParaRPr lang="fr-BE" sz="900" b="1" dirty="0"/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46" y="1108634"/>
            <a:ext cx="13716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8959196" y="1764268"/>
            <a:ext cx="1829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me brûle </a:t>
            </a:r>
          </a:p>
          <a:p>
            <a:r>
              <a:rPr lang="fr-FR" b="1" dirty="0" smtClean="0">
                <a:solidFill>
                  <a:srgbClr val="CC0099"/>
                </a:solidFill>
              </a:rPr>
              <a:t>les lèvres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692978" y="3009590"/>
            <a:ext cx="32808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smtClean="0"/>
              <a:t>A</a:t>
            </a:r>
            <a:r>
              <a:rPr lang="fr-BE" b="1" dirty="0" smtClean="0"/>
              <a:t>6. J’ajoute un peu</a:t>
            </a:r>
          </a:p>
          <a:p>
            <a:r>
              <a:rPr lang="fr-BE" b="1" dirty="0" smtClean="0"/>
              <a:t> d’eau froide et je goûte</a:t>
            </a:r>
            <a:endParaRPr lang="fr-BE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9281082" y="4168788"/>
            <a:ext cx="2572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CC0099"/>
                </a:solidFill>
              </a:rPr>
              <a:t>S</a:t>
            </a:r>
            <a:r>
              <a:rPr lang="fr-FR" b="1" dirty="0" err="1" smtClean="0">
                <a:solidFill>
                  <a:srgbClr val="CC0099"/>
                </a:solidFill>
              </a:rPr>
              <a:t>d</a:t>
            </a:r>
            <a:r>
              <a:rPr lang="fr-FR" b="1" dirty="0" smtClean="0">
                <a:solidFill>
                  <a:srgbClr val="CC0099"/>
                </a:solidFill>
              </a:rPr>
              <a:t> = Je goûte : pas assez </a:t>
            </a:r>
          </a:p>
          <a:p>
            <a:pPr algn="ctr"/>
            <a:r>
              <a:rPr lang="fr-FR" b="1" dirty="0" smtClean="0">
                <a:solidFill>
                  <a:srgbClr val="CC0099"/>
                </a:solidFill>
              </a:rPr>
              <a:t>de sucre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 rot="17099582">
            <a:off x="6102324" y="3118994"/>
            <a:ext cx="3992265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12</a:t>
            </a:fld>
            <a:endParaRPr lang="fr-BE"/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1137791" y="4714026"/>
            <a:ext cx="914400" cy="32539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Étoile à 5 branches 48"/>
          <p:cNvSpPr/>
          <p:nvPr/>
        </p:nvSpPr>
        <p:spPr>
          <a:xfrm>
            <a:off x="319880" y="1981680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0" name="Étoile à 5 branches 49"/>
          <p:cNvSpPr/>
          <p:nvPr/>
        </p:nvSpPr>
        <p:spPr>
          <a:xfrm>
            <a:off x="3433517" y="6007287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1" name="Étoile à 5 branches 50"/>
          <p:cNvSpPr/>
          <p:nvPr/>
        </p:nvSpPr>
        <p:spPr>
          <a:xfrm>
            <a:off x="402238" y="5650737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2" name="Étoile à 5 branches 51"/>
          <p:cNvSpPr/>
          <p:nvPr/>
        </p:nvSpPr>
        <p:spPr>
          <a:xfrm>
            <a:off x="108283" y="4146694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3" name="Étoile à 5 branches 52"/>
          <p:cNvSpPr/>
          <p:nvPr/>
        </p:nvSpPr>
        <p:spPr>
          <a:xfrm>
            <a:off x="5512858" y="5005551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4" name="Étoile à 5 branches 53"/>
          <p:cNvSpPr/>
          <p:nvPr/>
        </p:nvSpPr>
        <p:spPr>
          <a:xfrm>
            <a:off x="5926256" y="1363706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5" name="Étoile à 5 branches 54"/>
          <p:cNvSpPr/>
          <p:nvPr/>
        </p:nvSpPr>
        <p:spPr>
          <a:xfrm>
            <a:off x="9108523" y="1541253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  <p:sp>
        <p:nvSpPr>
          <p:cNvPr id="56" name="Étoile à 5 branches 55"/>
          <p:cNvSpPr/>
          <p:nvPr/>
        </p:nvSpPr>
        <p:spPr>
          <a:xfrm>
            <a:off x="9587100" y="4446489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 animBg="1"/>
      <p:bldP spid="46090" grpId="0"/>
      <p:bldP spid="46091" grpId="0" animBg="1"/>
      <p:bldP spid="46092" grpId="0"/>
      <p:bldP spid="46093" grpId="0" animBg="1"/>
      <p:bldP spid="46095" grpId="0"/>
      <p:bldP spid="46096" grpId="0" animBg="1"/>
      <p:bldP spid="46103" grpId="0"/>
      <p:bldP spid="46104" grpId="0" animBg="1"/>
      <p:bldP spid="3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667000" y="25146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200400" y="2178050"/>
            <a:ext cx="69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</a:t>
            </a:r>
            <a:r>
              <a:rPr lang="fr-BE" sz="3600" b="1" dirty="0">
                <a:solidFill>
                  <a:srgbClr val="00B050"/>
                </a:solidFill>
              </a:rPr>
              <a:t>+</a:t>
            </a:r>
            <a:endParaRPr lang="fr-BE" b="1" dirty="0">
              <a:solidFill>
                <a:srgbClr val="00B050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429000" y="2743200"/>
            <a:ext cx="0" cy="304800"/>
          </a:xfrm>
          <a:prstGeom prst="line">
            <a:avLst/>
          </a:prstGeom>
          <a:noFill/>
          <a:ln w="50800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00400" y="28956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  <a:endParaRPr lang="fr-BE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</a:t>
            </a:r>
            <a:r>
              <a:rPr lang="fr-BE" sz="3600" b="1" dirty="0">
                <a:solidFill>
                  <a:srgbClr val="FF0000"/>
                </a:solidFill>
              </a:rPr>
              <a:t>-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562600" y="29718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 </a:t>
            </a:r>
            <a:r>
              <a:rPr lang="fr-BE" sz="36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791200" y="3505200"/>
            <a:ext cx="0" cy="304800"/>
          </a:xfrm>
          <a:prstGeom prst="line">
            <a:avLst/>
          </a:prstGeom>
          <a:noFill/>
          <a:ln w="50800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486400" y="38100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  <a:endParaRPr lang="fr-BE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6400800" y="38100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</a:t>
            </a:r>
            <a:r>
              <a:rPr lang="fr-BE" sz="3600" dirty="0"/>
              <a:t> </a:t>
            </a:r>
            <a:r>
              <a:rPr lang="fr-BE" sz="36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6629400" y="4419600"/>
            <a:ext cx="0" cy="304800"/>
          </a:xfrm>
          <a:prstGeom prst="line">
            <a:avLst/>
          </a:prstGeom>
          <a:noFill/>
          <a:ln w="50800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324600" y="47244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  <a:endParaRPr lang="fr-BE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858000" y="51054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7391400" y="47244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</a:t>
            </a:r>
            <a:r>
              <a:rPr lang="fr-BE" sz="3600" dirty="0"/>
              <a:t> </a:t>
            </a:r>
            <a:r>
              <a:rPr lang="fr-BE" sz="36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7620000" y="5257800"/>
            <a:ext cx="0" cy="304800"/>
          </a:xfrm>
          <a:prstGeom prst="line">
            <a:avLst/>
          </a:prstGeom>
          <a:noFill/>
          <a:ln w="50800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7391400" y="55626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  <a:endParaRPr lang="fr-BE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7848600" y="58674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8382000" y="54864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600" b="1" dirty="0">
                <a:solidFill>
                  <a:srgbClr val="CC0099"/>
                </a:solidFill>
              </a:rPr>
              <a:t>S</a:t>
            </a:r>
            <a:r>
              <a:rPr lang="fr-BE" sz="3600" dirty="0"/>
              <a:t> </a:t>
            </a:r>
            <a:r>
              <a:rPr lang="fr-BE" sz="36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0" y="22098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  <a:endParaRPr lang="fr-BE"/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4648200" y="2895600"/>
            <a:ext cx="4572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sz="3600" b="1"/>
              <a:t>A</a:t>
            </a: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5105400" y="3276600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43" name="Text Box 32"/>
          <p:cNvSpPr txBox="1">
            <a:spLocks noChangeArrowheads="1"/>
          </p:cNvSpPr>
          <p:nvPr/>
        </p:nvSpPr>
        <p:spPr bwMode="auto">
          <a:xfrm>
            <a:off x="183821" y="492445"/>
            <a:ext cx="84525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200" b="1" dirty="0" smtClean="0"/>
              <a:t>Que doit-on apprendre dans un automatisme ? </a:t>
            </a:r>
            <a:endParaRPr lang="fr-BE" sz="3200" b="1" dirty="0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464972" y="1979593"/>
            <a:ext cx="18325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BE" sz="2800" b="1" dirty="0" smtClean="0">
                <a:solidFill>
                  <a:srgbClr val="0000CC"/>
                </a:solidFill>
              </a:rPr>
              <a:t>1. Chaque </a:t>
            </a:r>
          </a:p>
          <a:p>
            <a:pPr algn="ctr"/>
            <a:r>
              <a:rPr lang="fr-BE" sz="2800" b="1" dirty="0" smtClean="0">
                <a:solidFill>
                  <a:srgbClr val="0000CC"/>
                </a:solidFill>
              </a:rPr>
              <a:t>action 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7124700" y="2481590"/>
            <a:ext cx="41953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800" b="1" dirty="0" smtClean="0">
                <a:solidFill>
                  <a:srgbClr val="CC0099"/>
                </a:solidFill>
              </a:rPr>
              <a:t>3. à </a:t>
            </a:r>
            <a:r>
              <a:rPr lang="fr-BE" sz="2800" b="1" dirty="0">
                <a:solidFill>
                  <a:srgbClr val="CC0099"/>
                </a:solidFill>
              </a:rPr>
              <a:t>interpréter les Stimuli</a:t>
            </a:r>
            <a:endParaRPr lang="en-US" sz="2800" b="1" dirty="0">
              <a:solidFill>
                <a:srgbClr val="CC0099"/>
              </a:solidFill>
            </a:endParaRPr>
          </a:p>
        </p:txBody>
      </p:sp>
      <p:sp>
        <p:nvSpPr>
          <p:cNvPr id="48166" name="AutoShape 38"/>
          <p:cNvSpPr>
            <a:spLocks/>
          </p:cNvSpPr>
          <p:nvPr/>
        </p:nvSpPr>
        <p:spPr bwMode="auto">
          <a:xfrm rot="17986928" flipH="1">
            <a:off x="6734175" y="127000"/>
            <a:ext cx="503238" cy="6243638"/>
          </a:xfrm>
          <a:prstGeom prst="leftBrace">
            <a:avLst>
              <a:gd name="adj1" fmla="val 103391"/>
              <a:gd name="adj2" fmla="val 539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 rot="2092733">
            <a:off x="2180756" y="4468302"/>
            <a:ext cx="4127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rgbClr val="0000CC"/>
                </a:solidFill>
                <a:latin typeface="Times New Roman" pitchFamily="18" charset="0"/>
              </a:rPr>
              <a:t>2. à </a:t>
            </a:r>
            <a:r>
              <a:rPr lang="fr-BE" sz="2800" b="1" dirty="0">
                <a:solidFill>
                  <a:srgbClr val="0000CC"/>
                </a:solidFill>
                <a:latin typeface="Times New Roman" pitchFamily="18" charset="0"/>
              </a:rPr>
              <a:t>enchaîner </a:t>
            </a:r>
            <a:r>
              <a:rPr lang="fr-BE" sz="2800" b="1" dirty="0" smtClean="0">
                <a:solidFill>
                  <a:srgbClr val="0000CC"/>
                </a:solidFill>
                <a:latin typeface="Times New Roman" pitchFamily="18" charset="0"/>
              </a:rPr>
              <a:t>les Actions</a:t>
            </a:r>
          </a:p>
          <a:p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(l’ordre)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209800" y="2971800"/>
            <a:ext cx="4724401" cy="3155950"/>
          </a:xfrm>
          <a:prstGeom prst="straightConnector1">
            <a:avLst/>
          </a:prstGeom>
          <a:ln w="38100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13</a:t>
            </a:fld>
            <a:endParaRPr lang="fr-BE"/>
          </a:p>
        </p:txBody>
      </p:sp>
      <p:sp>
        <p:nvSpPr>
          <p:cNvPr id="35" name="Étoile à 5 branches 34"/>
          <p:cNvSpPr/>
          <p:nvPr/>
        </p:nvSpPr>
        <p:spPr>
          <a:xfrm>
            <a:off x="10313988" y="2941088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utoUpdateAnimBg="0"/>
      <p:bldP spid="48135" grpId="0" animBg="1"/>
      <p:bldP spid="48136" grpId="0" animBg="1" autoUpdateAnimBg="0"/>
      <p:bldP spid="48137" grpId="0" animBg="1"/>
      <p:bldP spid="48139" grpId="0" autoUpdateAnimBg="0"/>
      <p:bldP spid="48144" grpId="0" autoUpdateAnimBg="0"/>
      <p:bldP spid="48145" grpId="0" animBg="1"/>
      <p:bldP spid="48146" grpId="0" animBg="1" autoUpdateAnimBg="0"/>
      <p:bldP spid="48147" grpId="0" animBg="1"/>
      <p:bldP spid="48149" grpId="0" autoUpdateAnimBg="0"/>
      <p:bldP spid="48150" grpId="0" animBg="1"/>
      <p:bldP spid="48151" grpId="0" animBg="1" autoUpdateAnimBg="0"/>
      <p:bldP spid="48152" grpId="0" animBg="1"/>
      <p:bldP spid="48153" grpId="0" autoUpdateAnimBg="0"/>
      <p:bldP spid="48154" grpId="0" animBg="1"/>
      <p:bldP spid="48155" grpId="0" animBg="1" autoUpdateAnimBg="0"/>
      <p:bldP spid="48156" grpId="0" animBg="1"/>
      <p:bldP spid="48157" grpId="0" autoUpdateAnimBg="0"/>
      <p:bldP spid="48131" grpId="0" animBg="1" autoUpdateAnimBg="0"/>
      <p:bldP spid="48158" grpId="0" animBg="1" autoUpdateAnimBg="0"/>
      <p:bldP spid="48159" grpId="0" animBg="1"/>
      <p:bldP spid="48163" grpId="0"/>
      <p:bldP spid="48164" grpId="0"/>
      <p:bldP spid="48166" grpId="0" animBg="1"/>
      <p:bldP spid="3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69" y="-46636"/>
            <a:ext cx="8493369" cy="549275"/>
          </a:xfrm>
        </p:spPr>
        <p:txBody>
          <a:bodyPr>
            <a:noAutofit/>
          </a:bodyPr>
          <a:lstStyle/>
          <a:p>
            <a:r>
              <a:rPr lang="fr-BE" sz="2400" b="1" dirty="0" smtClean="0">
                <a:latin typeface="+mn-lt"/>
              </a:rPr>
              <a:t>Les Actions successives de l’</a:t>
            </a:r>
            <a:r>
              <a:rPr lang="fr-BE" sz="2400" b="1" dirty="0" err="1" smtClean="0">
                <a:latin typeface="+mn-lt"/>
              </a:rPr>
              <a:t>auto-Injection</a:t>
            </a:r>
            <a:r>
              <a:rPr lang="fr-BE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36479" r="48035" b="9645"/>
          <a:stretch>
            <a:fillRect/>
          </a:stretch>
        </p:blipFill>
        <p:spPr bwMode="auto">
          <a:xfrm>
            <a:off x="74613" y="1098550"/>
            <a:ext cx="4257676" cy="45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 descr="injection sous-cutan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28" y="662931"/>
            <a:ext cx="7268841" cy="50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010880" y="593080"/>
            <a:ext cx="2280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0000CC"/>
                </a:solidFill>
              </a:rPr>
              <a:t>1. Choisir le site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905394" y="690550"/>
            <a:ext cx="19712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0000CC"/>
                </a:solidFill>
              </a:rPr>
              <a:t>2. Créer le pli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8543925" y="769579"/>
            <a:ext cx="138050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smtClean="0">
                <a:solidFill>
                  <a:srgbClr val="0000CC"/>
                </a:solidFill>
              </a:rPr>
              <a:t>3. Piquer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7485185" y="5678375"/>
            <a:ext cx="39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0000CC"/>
                </a:solidFill>
              </a:rPr>
              <a:t>4. Interpréter les hématomes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8543925" y="3789363"/>
            <a:ext cx="431800" cy="431800"/>
          </a:xfrm>
          <a:prstGeom prst="ellipse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 flipH="1" flipV="1">
            <a:off x="8832850" y="4149725"/>
            <a:ext cx="71438" cy="136683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14</a:t>
            </a:fld>
            <a:endParaRPr lang="fr-BE"/>
          </a:p>
        </p:txBody>
      </p:sp>
      <p:sp>
        <p:nvSpPr>
          <p:cNvPr id="13" name="Étoile à 5 branches 12"/>
          <p:cNvSpPr/>
          <p:nvPr/>
        </p:nvSpPr>
        <p:spPr>
          <a:xfrm>
            <a:off x="7071947" y="5740818"/>
            <a:ext cx="413238" cy="307731"/>
          </a:xfrm>
          <a:prstGeom prst="star5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5" grpId="0"/>
      <p:bldP spid="157706" grpId="0" animBg="1"/>
      <p:bldP spid="157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6" descr="exercis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9426" r="20715" b="28088"/>
          <a:stretch/>
        </p:blipFill>
        <p:spPr bwMode="auto">
          <a:xfrm>
            <a:off x="4575052" y="845032"/>
            <a:ext cx="6130210" cy="51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784607" y="460312"/>
            <a:ext cx="24432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4400" b="1" dirty="0">
                <a:solidFill>
                  <a:srgbClr val="0000CC"/>
                </a:solidFill>
              </a:rPr>
              <a:t>Guidage</a:t>
            </a:r>
            <a:endParaRPr lang="en-US" altLang="fr-FR" sz="4400" b="1" dirty="0">
              <a:solidFill>
                <a:srgbClr val="0000CC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AEA-12BA-4D91-B51A-4F3EEF18DED3}" type="slidenum">
              <a:rPr lang="fr-BE" smtClean="0"/>
              <a:t>15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12934" y="610018"/>
            <a:ext cx="404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Apprentissage </a:t>
            </a:r>
            <a:r>
              <a:rPr lang="fr-BE" sz="2400" b="1" dirty="0" smtClean="0"/>
              <a:t>- </a:t>
            </a:r>
            <a:r>
              <a:rPr lang="fr-BE" sz="2400" b="1" dirty="0" smtClean="0">
                <a:solidFill>
                  <a:srgbClr val="0000CC"/>
                </a:solidFill>
              </a:rPr>
              <a:t>Enseignement</a:t>
            </a:r>
          </a:p>
          <a:p>
            <a:r>
              <a:rPr lang="fr-BE" sz="2400" b="1" dirty="0"/>
              <a:t>p</a:t>
            </a:r>
            <a:r>
              <a:rPr lang="fr-BE" sz="2400" b="1" dirty="0" smtClean="0"/>
              <a:t>ar conditionnement opérant</a:t>
            </a:r>
            <a:endParaRPr lang="fr-BE" sz="24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8018584" y="4543158"/>
            <a:ext cx="2479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0000"/>
                </a:solidFill>
              </a:rPr>
              <a:t>Exercisation</a:t>
            </a:r>
            <a:r>
              <a:rPr lang="es-ES" sz="3200" b="1" dirty="0" smtClean="0">
                <a:solidFill>
                  <a:srgbClr val="FF0000"/>
                </a:solidFill>
              </a:rPr>
              <a:t>   </a:t>
            </a:r>
            <a:endParaRPr lang="es-ES" sz="3200" b="1" dirty="0">
              <a:solidFill>
                <a:srgbClr val="FF0000"/>
              </a:solidFill>
            </a:endParaRP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b="1" dirty="0" err="1">
                <a:solidFill>
                  <a:srgbClr val="FF0000"/>
                </a:solidFill>
              </a:rPr>
              <a:t>P</a:t>
            </a:r>
            <a:r>
              <a:rPr lang="es-ES" sz="3200" b="1" dirty="0" err="1" smtClean="0">
                <a:solidFill>
                  <a:srgbClr val="FF0000"/>
                </a:solidFill>
              </a:rPr>
              <a:t>ratique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152400"/>
            <a:ext cx="7119257" cy="474428"/>
          </a:xfrm>
        </p:spPr>
        <p:txBody>
          <a:bodyPr>
            <a:normAutofit fontScale="90000"/>
          </a:bodyPr>
          <a:lstStyle/>
          <a:p>
            <a:r>
              <a:rPr lang="fr-BE" sz="3600" b="1" dirty="0">
                <a:latin typeface="+mn-lt"/>
              </a:rPr>
              <a:t>Dressage </a:t>
            </a:r>
            <a:r>
              <a:rPr lang="fr-BE" sz="3600" b="1" dirty="0" smtClean="0">
                <a:latin typeface="+mn-lt"/>
              </a:rPr>
              <a:t>par conditionnement opérant</a:t>
            </a:r>
            <a:endParaRPr lang="fr-BE" b="1" dirty="0" smtClean="0">
              <a:latin typeface="+mn-lt"/>
            </a:endParaRPr>
          </a:p>
        </p:txBody>
      </p:sp>
      <p:sp>
        <p:nvSpPr>
          <p:cNvPr id="11270" name="Line 19"/>
          <p:cNvSpPr>
            <a:spLocks noChangeShapeType="1"/>
          </p:cNvSpPr>
          <p:nvPr/>
        </p:nvSpPr>
        <p:spPr bwMode="auto">
          <a:xfrm flipV="1">
            <a:off x="1232581" y="1828800"/>
            <a:ext cx="7682819" cy="1185862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Line 21"/>
          <p:cNvSpPr>
            <a:spLocks noChangeShapeType="1"/>
          </p:cNvSpPr>
          <p:nvPr/>
        </p:nvSpPr>
        <p:spPr bwMode="auto">
          <a:xfrm>
            <a:off x="1232581" y="2955812"/>
            <a:ext cx="0" cy="2133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2" name="Line 22"/>
          <p:cNvSpPr>
            <a:spLocks noChangeShapeType="1"/>
          </p:cNvSpPr>
          <p:nvPr/>
        </p:nvSpPr>
        <p:spPr bwMode="auto">
          <a:xfrm>
            <a:off x="8915400" y="1905000"/>
            <a:ext cx="0" cy="1371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120" name="Picture 24" descr="Otari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6" y="5449888"/>
            <a:ext cx="18256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Otari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5" y="3875082"/>
            <a:ext cx="2206627" cy="21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8493354" y="4391031"/>
            <a:ext cx="2206626" cy="2057399"/>
            <a:chOff x="2544" y="2976"/>
            <a:chExt cx="1102" cy="1014"/>
          </a:xfrm>
        </p:grpSpPr>
        <p:pic>
          <p:nvPicPr>
            <p:cNvPr id="11322" name="Picture 27" descr="Otari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16"/>
              <a:ext cx="110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23" name="Group 28"/>
            <p:cNvGrpSpPr>
              <a:grpSpLocks/>
            </p:cNvGrpSpPr>
            <p:nvPr/>
          </p:nvGrpSpPr>
          <p:grpSpPr bwMode="auto">
            <a:xfrm>
              <a:off x="2544" y="2976"/>
              <a:ext cx="144" cy="384"/>
              <a:chOff x="1968" y="2160"/>
              <a:chExt cx="144" cy="384"/>
            </a:xfrm>
          </p:grpSpPr>
          <p:sp>
            <p:nvSpPr>
              <p:cNvPr id="11324" name="AutoShape 29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25" name="AutoShape 30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4127" name="Picture 31" descr="Otari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449888"/>
            <a:ext cx="18256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2" descr="Otari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267199"/>
            <a:ext cx="2116365" cy="20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6934201" y="4724401"/>
            <a:ext cx="2046514" cy="1887128"/>
            <a:chOff x="3888" y="1536"/>
            <a:chExt cx="1102" cy="966"/>
          </a:xfrm>
        </p:grpSpPr>
        <p:pic>
          <p:nvPicPr>
            <p:cNvPr id="11318" name="Picture 34" descr="Otari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28"/>
              <a:ext cx="110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19" name="Group 35"/>
            <p:cNvGrpSpPr>
              <a:grpSpLocks/>
            </p:cNvGrpSpPr>
            <p:nvPr/>
          </p:nvGrpSpPr>
          <p:grpSpPr bwMode="auto">
            <a:xfrm>
              <a:off x="3888" y="1536"/>
              <a:ext cx="144" cy="384"/>
              <a:chOff x="1968" y="2160"/>
              <a:chExt cx="144" cy="384"/>
            </a:xfrm>
          </p:grpSpPr>
          <p:sp>
            <p:nvSpPr>
              <p:cNvPr id="11320" name="AutoShape 36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21" name="AutoShape 37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5445353" y="4419600"/>
            <a:ext cx="2165579" cy="1997074"/>
            <a:chOff x="3888" y="1536"/>
            <a:chExt cx="1102" cy="966"/>
          </a:xfrm>
        </p:grpSpPr>
        <p:pic>
          <p:nvPicPr>
            <p:cNvPr id="11310" name="Picture 44" descr="Otari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28"/>
              <a:ext cx="110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11" name="Group 45"/>
            <p:cNvGrpSpPr>
              <a:grpSpLocks/>
            </p:cNvGrpSpPr>
            <p:nvPr/>
          </p:nvGrpSpPr>
          <p:grpSpPr bwMode="auto">
            <a:xfrm>
              <a:off x="3888" y="1536"/>
              <a:ext cx="144" cy="384"/>
              <a:chOff x="1968" y="2160"/>
              <a:chExt cx="144" cy="384"/>
            </a:xfrm>
          </p:grpSpPr>
          <p:sp>
            <p:nvSpPr>
              <p:cNvPr id="11312" name="AutoShape 46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13" name="AutoShape 47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4144" name="Picture 48" descr="Otari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868863"/>
            <a:ext cx="18256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5" name="Group 49"/>
          <p:cNvGrpSpPr>
            <a:grpSpLocks/>
          </p:cNvGrpSpPr>
          <p:nvPr/>
        </p:nvGrpSpPr>
        <p:grpSpPr bwMode="auto">
          <a:xfrm>
            <a:off x="4402364" y="3689985"/>
            <a:ext cx="2223863" cy="2181225"/>
            <a:chOff x="2160" y="1344"/>
            <a:chExt cx="1104" cy="1221"/>
          </a:xfrm>
        </p:grpSpPr>
        <p:pic>
          <p:nvPicPr>
            <p:cNvPr id="11306" name="Picture 50" descr="Otari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88"/>
              <a:ext cx="1104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07" name="Group 51"/>
            <p:cNvGrpSpPr>
              <a:grpSpLocks/>
            </p:cNvGrpSpPr>
            <p:nvPr/>
          </p:nvGrpSpPr>
          <p:grpSpPr bwMode="auto">
            <a:xfrm>
              <a:off x="2352" y="1344"/>
              <a:ext cx="144" cy="384"/>
              <a:chOff x="1968" y="2160"/>
              <a:chExt cx="144" cy="384"/>
            </a:xfrm>
          </p:grpSpPr>
          <p:sp>
            <p:nvSpPr>
              <p:cNvPr id="11308" name="AutoShape 52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9" name="AutoShape 53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50" name="Group 54"/>
          <p:cNvGrpSpPr>
            <a:grpSpLocks/>
          </p:cNvGrpSpPr>
          <p:nvPr/>
        </p:nvGrpSpPr>
        <p:grpSpPr bwMode="auto">
          <a:xfrm>
            <a:off x="3595541" y="3769296"/>
            <a:ext cx="1752600" cy="1938338"/>
            <a:chOff x="2160" y="1344"/>
            <a:chExt cx="1104" cy="1221"/>
          </a:xfrm>
        </p:grpSpPr>
        <p:pic>
          <p:nvPicPr>
            <p:cNvPr id="11302" name="Picture 55" descr="Otari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88"/>
              <a:ext cx="1104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03" name="Group 56"/>
            <p:cNvGrpSpPr>
              <a:grpSpLocks/>
            </p:cNvGrpSpPr>
            <p:nvPr/>
          </p:nvGrpSpPr>
          <p:grpSpPr bwMode="auto">
            <a:xfrm>
              <a:off x="2352" y="1344"/>
              <a:ext cx="144" cy="384"/>
              <a:chOff x="1968" y="2160"/>
              <a:chExt cx="144" cy="384"/>
            </a:xfrm>
          </p:grpSpPr>
          <p:sp>
            <p:nvSpPr>
              <p:cNvPr id="11304" name="AutoShape 57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5" name="AutoShape 58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55" name="Group 59"/>
          <p:cNvGrpSpPr>
            <a:grpSpLocks/>
          </p:cNvGrpSpPr>
          <p:nvPr/>
        </p:nvGrpSpPr>
        <p:grpSpPr bwMode="auto">
          <a:xfrm>
            <a:off x="3177164" y="3039205"/>
            <a:ext cx="2133599" cy="2190751"/>
            <a:chOff x="2160" y="1344"/>
            <a:chExt cx="1104" cy="1221"/>
          </a:xfrm>
        </p:grpSpPr>
        <p:pic>
          <p:nvPicPr>
            <p:cNvPr id="11298" name="Picture 60" descr="Otari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88"/>
              <a:ext cx="1104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9" name="Group 61"/>
            <p:cNvGrpSpPr>
              <a:grpSpLocks/>
            </p:cNvGrpSpPr>
            <p:nvPr/>
          </p:nvGrpSpPr>
          <p:grpSpPr bwMode="auto">
            <a:xfrm>
              <a:off x="2352" y="1344"/>
              <a:ext cx="144" cy="384"/>
              <a:chOff x="1968" y="2160"/>
              <a:chExt cx="144" cy="384"/>
            </a:xfrm>
          </p:grpSpPr>
          <p:sp>
            <p:nvSpPr>
              <p:cNvPr id="11300" name="AutoShape 62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01" name="AutoShape 63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60" name="Group 64"/>
          <p:cNvGrpSpPr>
            <a:grpSpLocks/>
          </p:cNvGrpSpPr>
          <p:nvPr/>
        </p:nvGrpSpPr>
        <p:grpSpPr bwMode="auto">
          <a:xfrm>
            <a:off x="1841223" y="2828007"/>
            <a:ext cx="2133600" cy="2081213"/>
            <a:chOff x="1536" y="1158"/>
            <a:chExt cx="1344" cy="1311"/>
          </a:xfrm>
        </p:grpSpPr>
        <p:pic>
          <p:nvPicPr>
            <p:cNvPr id="11294" name="Picture 65" descr="Otari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8"/>
              <a:ext cx="1344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5" name="Group 66"/>
            <p:cNvGrpSpPr>
              <a:grpSpLocks/>
            </p:cNvGrpSpPr>
            <p:nvPr/>
          </p:nvGrpSpPr>
          <p:grpSpPr bwMode="auto">
            <a:xfrm>
              <a:off x="2352" y="1344"/>
              <a:ext cx="144" cy="384"/>
              <a:chOff x="1968" y="2160"/>
              <a:chExt cx="144" cy="384"/>
            </a:xfrm>
          </p:grpSpPr>
          <p:sp>
            <p:nvSpPr>
              <p:cNvPr id="11296" name="AutoShape 67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144" cy="288"/>
              </a:xfrm>
              <a:prstGeom prst="flowChartCollat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97" name="AutoShape 68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144" cy="192"/>
              </a:xfrm>
              <a:prstGeom prst="flowChartSor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66" name="Group 70"/>
          <p:cNvGrpSpPr>
            <a:grpSpLocks/>
          </p:cNvGrpSpPr>
          <p:nvPr/>
        </p:nvGrpSpPr>
        <p:grpSpPr bwMode="auto">
          <a:xfrm>
            <a:off x="82552" y="1273175"/>
            <a:ext cx="2365373" cy="2286000"/>
            <a:chOff x="1392" y="1056"/>
            <a:chExt cx="1104" cy="1173"/>
          </a:xfrm>
        </p:grpSpPr>
        <p:pic>
          <p:nvPicPr>
            <p:cNvPr id="11292" name="Picture 69" descr="Otari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52"/>
              <a:ext cx="1104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293" name="Object 20"/>
            <p:cNvGraphicFramePr>
              <a:graphicFrameLocks noChangeAspect="1"/>
            </p:cNvGraphicFramePr>
            <p:nvPr/>
          </p:nvGraphicFramePr>
          <p:xfrm>
            <a:off x="1584" y="1056"/>
            <a:ext cx="21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Clip" r:id="rId7" imgW="333242" imgH="333242" progId="MS_ClipArt_Gallery.2">
                    <p:embed/>
                  </p:oleObj>
                </mc:Choice>
                <mc:Fallback>
                  <p:oleObj name="Clip" r:id="rId7" imgW="333242" imgH="333242" progId="MS_ClipArt_Gallery.2">
                    <p:embed/>
                    <p:pic>
                      <p:nvPicPr>
                        <p:cNvPr id="1129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056"/>
                          <a:ext cx="21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387352" y="968375"/>
            <a:ext cx="308527" cy="748358"/>
            <a:chOff x="1968" y="2160"/>
            <a:chExt cx="144" cy="384"/>
          </a:xfrm>
        </p:grpSpPr>
        <p:sp>
          <p:nvSpPr>
            <p:cNvPr id="11290" name="AutoShape 72"/>
            <p:cNvSpPr>
              <a:spLocks noChangeArrowheads="1"/>
            </p:cNvSpPr>
            <p:nvPr/>
          </p:nvSpPr>
          <p:spPr bwMode="auto">
            <a:xfrm>
              <a:off x="1968" y="2160"/>
              <a:ext cx="144" cy="288"/>
            </a:xfrm>
            <a:prstGeom prst="flowChartCollat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91" name="AutoShape 73"/>
            <p:cNvSpPr>
              <a:spLocks noChangeArrowheads="1"/>
            </p:cNvSpPr>
            <p:nvPr/>
          </p:nvSpPr>
          <p:spPr bwMode="auto">
            <a:xfrm>
              <a:off x="1968" y="2352"/>
              <a:ext cx="144" cy="192"/>
            </a:xfrm>
            <a:prstGeom prst="flowChartSor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1288" name="Picture 74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29" y="0"/>
            <a:ext cx="2076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 Box 75"/>
          <p:cNvSpPr txBox="1">
            <a:spLocks noChangeArrowheads="1"/>
          </p:cNvSpPr>
          <p:nvPr/>
        </p:nvSpPr>
        <p:spPr bwMode="auto">
          <a:xfrm>
            <a:off x="10086671" y="2438400"/>
            <a:ext cx="1823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/>
              <a:t>B.F. </a:t>
            </a:r>
            <a:r>
              <a:rPr lang="fr-BE" b="1" dirty="0" smtClean="0"/>
              <a:t>Skinner</a:t>
            </a:r>
            <a:endParaRPr lang="fr-BE" b="1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121229" y="34885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1273629" y="36409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1426029" y="37933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1578429" y="39457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1730829" y="40981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1883229" y="42505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2035629" y="44029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2188029" y="45553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2340429" y="47077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2492829" y="48601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2645229" y="50125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V="1">
            <a:off x="2797629" y="51649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2950029" y="53173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flipV="1">
            <a:off x="3102429" y="5469736"/>
            <a:ext cx="1077685" cy="321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30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1125"/>
            <a:ext cx="7772400" cy="371475"/>
          </a:xfrm>
        </p:spPr>
        <p:txBody>
          <a:bodyPr>
            <a:normAutofit fontScale="90000"/>
          </a:bodyPr>
          <a:lstStyle/>
          <a:p>
            <a:r>
              <a:rPr lang="fr-BE" sz="4000" b="1">
                <a:latin typeface="+mn-lt"/>
              </a:rPr>
              <a:t>Conditionnements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74241" y="702196"/>
            <a:ext cx="21002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FF0000"/>
                </a:solidFill>
              </a:rPr>
              <a:t>Répondant</a:t>
            </a:r>
            <a:r>
              <a:rPr lang="fr-BE" b="1" dirty="0"/>
              <a:t> </a:t>
            </a:r>
            <a:endParaRPr lang="fr-BE" b="1" dirty="0" smtClean="0"/>
          </a:p>
          <a:p>
            <a:r>
              <a:rPr lang="fr-BE" b="1" dirty="0" smtClean="0"/>
              <a:t>(</a:t>
            </a:r>
            <a:r>
              <a:rPr lang="fr-BE" b="1" dirty="0"/>
              <a:t>pavlovien)</a:t>
            </a:r>
          </a:p>
          <a:p>
            <a:r>
              <a:rPr lang="fr-BE" b="1" dirty="0"/>
              <a:t>ou classique  : 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205967" y="665655"/>
            <a:ext cx="7359657" cy="646114"/>
            <a:chOff x="1505" y="1226"/>
            <a:chExt cx="4636" cy="407"/>
          </a:xfrm>
        </p:grpSpPr>
        <p:sp>
          <p:nvSpPr>
            <p:cNvPr id="12321" name="Text Box 4"/>
            <p:cNvSpPr txBox="1">
              <a:spLocks noChangeArrowheads="1"/>
            </p:cNvSpPr>
            <p:nvPr/>
          </p:nvSpPr>
          <p:spPr bwMode="auto">
            <a:xfrm>
              <a:off x="1505" y="1226"/>
              <a:ext cx="46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BE" sz="3600" b="1" dirty="0" smtClean="0"/>
                <a:t>S </a:t>
              </a:r>
              <a:r>
                <a:rPr lang="fr-BE" sz="2800" b="1" dirty="0" smtClean="0"/>
                <a:t>inconditionnel</a:t>
              </a:r>
              <a:r>
                <a:rPr lang="fr-BE" sz="3600" b="1" dirty="0" smtClean="0"/>
                <a:t>                 R </a:t>
              </a:r>
              <a:r>
                <a:rPr lang="fr-BE" sz="2800" b="1" dirty="0" smtClean="0"/>
                <a:t>inconditionnel</a:t>
              </a:r>
              <a:endParaRPr lang="fr-BE" sz="2800" b="1" dirty="0"/>
            </a:p>
          </p:txBody>
        </p:sp>
        <p:sp>
          <p:nvSpPr>
            <p:cNvPr id="12322" name="AutoShape 5"/>
            <p:cNvSpPr>
              <a:spLocks noChangeArrowheads="1"/>
            </p:cNvSpPr>
            <p:nvPr/>
          </p:nvSpPr>
          <p:spPr bwMode="auto">
            <a:xfrm>
              <a:off x="3418" y="1404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800" b="1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08602" y="1502029"/>
            <a:ext cx="135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smtClean="0"/>
              <a:t>S neutre </a:t>
            </a:r>
            <a:endParaRPr lang="fr-BE" b="1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086475" y="1235569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421337" y="3261151"/>
            <a:ext cx="29626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err="1">
                <a:solidFill>
                  <a:srgbClr val="FF0000"/>
                </a:solidFill>
              </a:rPr>
              <a:t>Operant</a:t>
            </a:r>
            <a:r>
              <a:rPr lang="fr-BE" b="1" dirty="0"/>
              <a:t> (</a:t>
            </a:r>
            <a:r>
              <a:rPr lang="fr-BE" b="1" dirty="0" err="1"/>
              <a:t>skinnérien</a:t>
            </a:r>
            <a:r>
              <a:rPr lang="fr-BE" b="1" dirty="0"/>
              <a:t>)</a:t>
            </a:r>
          </a:p>
          <a:p>
            <a:r>
              <a:rPr lang="fr-BE" b="1" dirty="0"/>
              <a:t>ou instrumental :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690891" y="3837057"/>
            <a:ext cx="755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 b="1" dirty="0" err="1"/>
              <a:t>Sd</a:t>
            </a:r>
            <a:endParaRPr lang="fr-BE" sz="4000" b="1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070726" y="34290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/>
              <a:t>A1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553450" y="3429000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2800" b="1" dirty="0" err="1">
                <a:solidFill>
                  <a:srgbClr val="FF0000"/>
                </a:solidFill>
              </a:rPr>
              <a:t>Rf</a:t>
            </a:r>
            <a:r>
              <a:rPr lang="fr-BE" sz="2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86601" y="39624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/>
              <a:t>A2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086601" y="44958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/>
              <a:t>A3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534400" y="396240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err="1">
                <a:solidFill>
                  <a:srgbClr val="FF0000"/>
                </a:solidFill>
              </a:rPr>
              <a:t>Rf</a:t>
            </a:r>
            <a:r>
              <a:rPr lang="fr-BE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534400" y="4419600"/>
            <a:ext cx="68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err="1">
                <a:solidFill>
                  <a:srgbClr val="006600"/>
                </a:solidFill>
              </a:rPr>
              <a:t>Rf</a:t>
            </a:r>
            <a:r>
              <a:rPr lang="fr-BE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6172200" y="3733800"/>
            <a:ext cx="990600" cy="457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6248400" y="4343400"/>
            <a:ext cx="838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248400" y="4419600"/>
            <a:ext cx="9144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620000" y="36576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696200" y="41910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7696200" y="4724400"/>
            <a:ext cx="914400" cy="762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2" name="Freeform 26"/>
          <p:cNvSpPr>
            <a:spLocks/>
          </p:cNvSpPr>
          <p:nvPr/>
        </p:nvSpPr>
        <p:spPr bwMode="auto">
          <a:xfrm>
            <a:off x="7315200" y="3048000"/>
            <a:ext cx="1524000" cy="457200"/>
          </a:xfrm>
          <a:custGeom>
            <a:avLst/>
            <a:gdLst>
              <a:gd name="T0" fmla="*/ 2147483647 w 960"/>
              <a:gd name="T1" fmla="*/ 2147483647 h 288"/>
              <a:gd name="T2" fmla="*/ 2147483647 w 960"/>
              <a:gd name="T3" fmla="*/ 2147483647 h 288"/>
              <a:gd name="T4" fmla="*/ 2147483647 w 960"/>
              <a:gd name="T5" fmla="*/ 0 h 288"/>
              <a:gd name="T6" fmla="*/ 2147483647 w 960"/>
              <a:gd name="T7" fmla="*/ 2147483647 h 288"/>
              <a:gd name="T8" fmla="*/ 0 w 960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288">
                <a:moveTo>
                  <a:pt x="960" y="288"/>
                </a:moveTo>
                <a:cubicBezTo>
                  <a:pt x="944" y="216"/>
                  <a:pt x="928" y="144"/>
                  <a:pt x="864" y="96"/>
                </a:cubicBezTo>
                <a:cubicBezTo>
                  <a:pt x="800" y="48"/>
                  <a:pt x="696" y="0"/>
                  <a:pt x="576" y="0"/>
                </a:cubicBezTo>
                <a:cubicBezTo>
                  <a:pt x="456" y="0"/>
                  <a:pt x="240" y="48"/>
                  <a:pt x="144" y="96"/>
                </a:cubicBezTo>
                <a:cubicBezTo>
                  <a:pt x="48" y="144"/>
                  <a:pt x="24" y="256"/>
                  <a:pt x="0" y="288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7848601" y="2514601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4000"/>
              <a:t>-</a:t>
            </a:r>
            <a:endParaRPr lang="fr-BE"/>
          </a:p>
        </p:txBody>
      </p:sp>
      <p:sp>
        <p:nvSpPr>
          <p:cNvPr id="12314" name="Freeform 28"/>
          <p:cNvSpPr>
            <a:spLocks/>
          </p:cNvSpPr>
          <p:nvPr/>
        </p:nvSpPr>
        <p:spPr bwMode="auto">
          <a:xfrm>
            <a:off x="7391400" y="4800600"/>
            <a:ext cx="1536700" cy="685800"/>
          </a:xfrm>
          <a:custGeom>
            <a:avLst/>
            <a:gdLst>
              <a:gd name="T0" fmla="*/ 2147483647 w 968"/>
              <a:gd name="T1" fmla="*/ 0 h 432"/>
              <a:gd name="T2" fmla="*/ 2147483647 w 968"/>
              <a:gd name="T3" fmla="*/ 2147483647 h 432"/>
              <a:gd name="T4" fmla="*/ 2147483647 w 968"/>
              <a:gd name="T5" fmla="*/ 2147483647 h 432"/>
              <a:gd name="T6" fmla="*/ 2147483647 w 968"/>
              <a:gd name="T7" fmla="*/ 2147483647 h 432"/>
              <a:gd name="T8" fmla="*/ 0 w 968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432">
                <a:moveTo>
                  <a:pt x="960" y="0"/>
                </a:moveTo>
                <a:cubicBezTo>
                  <a:pt x="964" y="88"/>
                  <a:pt x="968" y="176"/>
                  <a:pt x="912" y="240"/>
                </a:cubicBezTo>
                <a:cubicBezTo>
                  <a:pt x="856" y="304"/>
                  <a:pt x="736" y="360"/>
                  <a:pt x="624" y="384"/>
                </a:cubicBezTo>
                <a:cubicBezTo>
                  <a:pt x="512" y="408"/>
                  <a:pt x="344" y="432"/>
                  <a:pt x="240" y="384"/>
                </a:cubicBezTo>
                <a:cubicBezTo>
                  <a:pt x="136" y="336"/>
                  <a:pt x="40" y="144"/>
                  <a:pt x="0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15" name="Text Box 29"/>
          <p:cNvSpPr txBox="1">
            <a:spLocks noChangeArrowheads="1"/>
          </p:cNvSpPr>
          <p:nvPr/>
        </p:nvSpPr>
        <p:spPr bwMode="auto">
          <a:xfrm>
            <a:off x="8042276" y="49022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3200" b="1"/>
              <a:t>+</a:t>
            </a:r>
            <a:endParaRPr lang="fr-BE"/>
          </a:p>
        </p:txBody>
      </p:sp>
      <p:sp>
        <p:nvSpPr>
          <p:cNvPr id="12316" name="Text Box 30"/>
          <p:cNvSpPr txBox="1">
            <a:spLocks noChangeArrowheads="1"/>
          </p:cNvSpPr>
          <p:nvPr/>
        </p:nvSpPr>
        <p:spPr bwMode="auto">
          <a:xfrm>
            <a:off x="2657179" y="4055145"/>
            <a:ext cx="31165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smtClean="0"/>
              <a:t>Stimulus discriminatif</a:t>
            </a:r>
          </a:p>
          <a:p>
            <a:r>
              <a:rPr lang="fr-BE" b="1" dirty="0" smtClean="0"/>
              <a:t> Renforcement = </a:t>
            </a:r>
            <a:r>
              <a:rPr lang="fr-BE" b="1" dirty="0" err="1" smtClean="0">
                <a:solidFill>
                  <a:srgbClr val="CC0099"/>
                </a:solidFill>
              </a:rPr>
              <a:t>Rf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6086475" y="103030"/>
            <a:ext cx="260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>
                <a:solidFill>
                  <a:srgbClr val="FF0000"/>
                </a:solidFill>
              </a:rPr>
              <a:t>Le corps </a:t>
            </a:r>
            <a:r>
              <a:rPr lang="fr-BE" b="1">
                <a:solidFill>
                  <a:srgbClr val="FF0000"/>
                </a:solidFill>
              </a:rPr>
              <a:t>déclenche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9238253" y="3688925"/>
            <a:ext cx="264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FF0000"/>
                </a:solidFill>
              </a:rPr>
              <a:t>Le cerveau retient </a:t>
            </a:r>
          </a:p>
          <a:p>
            <a:r>
              <a:rPr lang="fr-BE" b="1" dirty="0">
                <a:solidFill>
                  <a:srgbClr val="FF0000"/>
                </a:solidFill>
              </a:rPr>
              <a:t>les conséquences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319" name="ZoneTexte 1"/>
          <p:cNvSpPr txBox="1">
            <a:spLocks noChangeArrowheads="1"/>
          </p:cNvSpPr>
          <p:nvPr/>
        </p:nvSpPr>
        <p:spPr bwMode="auto">
          <a:xfrm>
            <a:off x="7836129" y="5257800"/>
            <a:ext cx="6848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5400" b="1" dirty="0"/>
              <a:t>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81942" y="1025721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latin typeface="Times New Roman" pitchFamily="18" charset="0"/>
              </a:rPr>
              <a:t>inné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553990" y="982855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latin typeface="Times New Roman" pitchFamily="18" charset="0"/>
              </a:rPr>
              <a:t>inné</a:t>
            </a:r>
          </a:p>
        </p:txBody>
      </p:sp>
      <p:pic>
        <p:nvPicPr>
          <p:cNvPr id="37" name="Picture 7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0" y="2971800"/>
            <a:ext cx="2076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8" y="562416"/>
            <a:ext cx="1799938" cy="22130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17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8764575" y="1283982"/>
            <a:ext cx="242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600" b="1" dirty="0"/>
              <a:t>R </a:t>
            </a:r>
            <a:r>
              <a:rPr lang="fr-BE" sz="2800" b="1" dirty="0" smtClean="0"/>
              <a:t>conditionnel</a:t>
            </a:r>
            <a:endParaRPr lang="fr-BE" sz="2800" dirty="0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6603023" y="1718169"/>
            <a:ext cx="2007576" cy="2857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ZoneTexte 38"/>
          <p:cNvSpPr txBox="1"/>
          <p:nvPr/>
        </p:nvSpPr>
        <p:spPr>
          <a:xfrm>
            <a:off x="9464221" y="16992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latin typeface="Times New Roman" pitchFamily="18" charset="0"/>
              </a:rPr>
              <a:t>appris</a:t>
            </a:r>
            <a:endParaRPr lang="fr-BE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7" grpId="0"/>
      <p:bldP spid="348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138" y="597877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6138" y="1248172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2335" y="-28637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6138" y="1850905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9180" y="2614916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36942" y="3487615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44414" y="4296507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A</a:t>
            </a:r>
            <a:endParaRPr lang="fr-BE" sz="4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376902" y="941742"/>
            <a:ext cx="204254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b="1" dirty="0" smtClean="0"/>
              <a:t>A</a:t>
            </a:r>
            <a:endParaRPr lang="fr-BE" sz="239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14870" y="4972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389767" y="287123"/>
            <a:ext cx="42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09305" y="5949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03739" y="940253"/>
            <a:ext cx="29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414870" y="135589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0389767" y="390311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396416" y="429650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396416" y="471200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</a:t>
            </a:r>
            <a:endParaRPr lang="fr-BE" sz="1400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626577" y="3030414"/>
            <a:ext cx="788670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077418" y="-35829"/>
            <a:ext cx="20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Attrition - sélection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50501" y="4360322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punition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28765" y="448343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</a:t>
            </a:r>
            <a:endParaRPr lang="fr-BE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370039" y="690209"/>
            <a:ext cx="253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récompense</a:t>
            </a:r>
            <a:endParaRPr lang="fr-BE" sz="3600" b="1" dirty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962622" y="155423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A</a:t>
            </a:r>
            <a:endParaRPr lang="fr-BE" sz="9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95108" y="1977281"/>
            <a:ext cx="238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soulagement</a:t>
            </a:r>
            <a:endParaRPr lang="fr-BE" sz="3200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934637" y="1402434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A</a:t>
            </a:r>
            <a:endParaRPr lang="fr-BE" sz="9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327346" y="3545519"/>
            <a:ext cx="191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privation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329032" y="363324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</a:t>
            </a:r>
            <a:endParaRPr lang="fr-BE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055242" y="3739901"/>
            <a:ext cx="441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amendes, retrait permis de conduire, Prison </a:t>
            </a:r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4055242" y="4575766"/>
            <a:ext cx="312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menaces, coups, peine de mort</a:t>
            </a:r>
            <a:endParaRPr lang="fr-BE" dirty="0"/>
          </a:p>
        </p:txBody>
      </p:sp>
      <p:sp>
        <p:nvSpPr>
          <p:cNvPr id="33" name="ZoneTexte 32"/>
          <p:cNvSpPr txBox="1"/>
          <p:nvPr/>
        </p:nvSpPr>
        <p:spPr>
          <a:xfrm>
            <a:off x="5123748" y="858324"/>
            <a:ext cx="300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Salaire, prix, louanges, drogue</a:t>
            </a:r>
            <a:endParaRPr lang="fr-BE" dirty="0"/>
          </a:p>
        </p:txBody>
      </p:sp>
      <p:sp>
        <p:nvSpPr>
          <p:cNvPr id="34" name="ZoneTexte 33"/>
          <p:cNvSpPr txBox="1"/>
          <p:nvPr/>
        </p:nvSpPr>
        <p:spPr>
          <a:xfrm>
            <a:off x="5106948" y="2131636"/>
            <a:ext cx="305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Anti-douleur</a:t>
            </a:r>
            <a:r>
              <a:rPr lang="fr-FR" dirty="0" smtClean="0"/>
              <a:t>, morphine, alcool</a:t>
            </a:r>
            <a:endParaRPr lang="fr-BE" dirty="0"/>
          </a:p>
        </p:txBody>
      </p:sp>
      <p:sp>
        <p:nvSpPr>
          <p:cNvPr id="35" name="ZoneTexte 34"/>
          <p:cNvSpPr txBox="1"/>
          <p:nvPr/>
        </p:nvSpPr>
        <p:spPr>
          <a:xfrm>
            <a:off x="5106948" y="-144285"/>
            <a:ext cx="592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 par conditionnement opérant : A -&gt; </a:t>
            </a:r>
            <a:r>
              <a:rPr lang="fr-FR" sz="2800" b="1" dirty="0" err="1" smtClean="0"/>
              <a:t>Rf</a:t>
            </a:r>
            <a:endParaRPr lang="fr-BE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768553" y="1838781"/>
            <a:ext cx="1285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soulagement</a:t>
            </a:r>
            <a:endParaRPr lang="fr-BE" sz="1600" b="1" dirty="0">
              <a:solidFill>
                <a:srgbClr val="00B05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062971" y="622513"/>
            <a:ext cx="122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récompense</a:t>
            </a:r>
            <a:endParaRPr lang="fr-BE" sz="1600" b="1" dirty="0">
              <a:solidFill>
                <a:srgbClr val="00B05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855272" y="4002271"/>
            <a:ext cx="953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privation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855272" y="4760432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punition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40" name="Triangle rectangle 39"/>
          <p:cNvSpPr/>
          <p:nvPr/>
        </p:nvSpPr>
        <p:spPr>
          <a:xfrm flipH="1">
            <a:off x="4864700" y="4426187"/>
            <a:ext cx="3936496" cy="593595"/>
          </a:xfrm>
          <a:prstGeom prst="rtTriangl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Triangle rectangle 40"/>
          <p:cNvSpPr/>
          <p:nvPr/>
        </p:nvSpPr>
        <p:spPr>
          <a:xfrm flipH="1">
            <a:off x="4793120" y="3771458"/>
            <a:ext cx="4024763" cy="593595"/>
          </a:xfrm>
          <a:prstGeom prst="rtTriangl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Triangle rectangle 41"/>
          <p:cNvSpPr/>
          <p:nvPr/>
        </p:nvSpPr>
        <p:spPr>
          <a:xfrm flipH="1">
            <a:off x="4912223" y="732273"/>
            <a:ext cx="3786558" cy="593595"/>
          </a:xfrm>
          <a:prstGeom prst="rtTriangle">
            <a:avLst/>
          </a:prstGeom>
          <a:solidFill>
            <a:srgbClr val="008000">
              <a:alpha val="23922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Triangle rectangle 42"/>
          <p:cNvSpPr/>
          <p:nvPr/>
        </p:nvSpPr>
        <p:spPr>
          <a:xfrm flipH="1">
            <a:off x="4978928" y="2072809"/>
            <a:ext cx="3719853" cy="593595"/>
          </a:xfrm>
          <a:prstGeom prst="rtTriangle">
            <a:avLst/>
          </a:prstGeom>
          <a:solidFill>
            <a:srgbClr val="008000">
              <a:alpha val="23922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1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8" y="1981643"/>
            <a:ext cx="115403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S'appuyant sur une étude américaine, Terra Nova affirme qu'</a:t>
            </a:r>
            <a:r>
              <a:rPr lang="fr-FR" sz="2800" b="1" dirty="0" smtClean="0"/>
              <a:t>à</a:t>
            </a:r>
            <a:r>
              <a:rPr lang="fr-FR" dirty="0" smtClean="0"/>
              <a:t> </a:t>
            </a:r>
            <a:r>
              <a:rPr lang="fr-FR" sz="2800" b="1" dirty="0" smtClean="0"/>
              <a:t>4 ans</a:t>
            </a:r>
            <a:r>
              <a:rPr lang="fr-FR" dirty="0" smtClean="0"/>
              <a:t>, un enfant issu d'un milieu défavorisé a entendu</a:t>
            </a:r>
          </a:p>
          <a:p>
            <a:pPr algn="ctr"/>
            <a:r>
              <a:rPr lang="fr-FR" dirty="0" smtClean="0"/>
              <a:t> </a:t>
            </a:r>
            <a:r>
              <a:rPr lang="fr-FR" sz="3600" b="1" dirty="0" smtClean="0"/>
              <a:t>30 millions de mots de moins </a:t>
            </a:r>
          </a:p>
          <a:p>
            <a:pPr algn="ctr"/>
            <a:r>
              <a:rPr lang="fr-FR" dirty="0" smtClean="0"/>
              <a:t>que celui venant d'une famille aisée. Il en maîtrise aussi deux fois moins. 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80998" y="3701646"/>
            <a:ext cx="119187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Terra Nova </a:t>
            </a:r>
            <a:r>
              <a:rPr lang="fr-FR" sz="1600" dirty="0" smtClean="0">
                <a:hlinkClick r:id="rId2"/>
              </a:rPr>
              <a:t>« Investissons dans la petite enfance, L’égalité des chances se joue avant la maternelle » </a:t>
            </a:r>
            <a:endParaRPr lang="fr-FR" sz="1600" dirty="0"/>
          </a:p>
          <a:p>
            <a:r>
              <a:rPr lang="fr-FR" sz="1600" dirty="0" smtClean="0"/>
              <a:t>Florent de </a:t>
            </a:r>
            <a:r>
              <a:rPr lang="fr-FR" sz="1600" dirty="0" err="1" smtClean="0"/>
              <a:t>Bodman</a:t>
            </a:r>
            <a:r>
              <a:rPr lang="fr-FR" sz="1600" dirty="0" smtClean="0"/>
              <a:t>, Clément de Chaisemartin, Romain </a:t>
            </a:r>
            <a:r>
              <a:rPr lang="fr-FR" sz="1600" dirty="0" err="1" smtClean="0"/>
              <a:t>Dugravier</a:t>
            </a:r>
            <a:r>
              <a:rPr lang="fr-FR" sz="1600" dirty="0" smtClean="0"/>
              <a:t>, Marc </a:t>
            </a:r>
            <a:r>
              <a:rPr lang="fr-FR" sz="1600" dirty="0" err="1" smtClean="0"/>
              <a:t>Gurgand</a:t>
            </a:r>
            <a:r>
              <a:rPr lang="fr-FR" sz="1600" dirty="0" smtClean="0"/>
              <a:t>  mai 2017 </a:t>
            </a:r>
          </a:p>
          <a:p>
            <a:r>
              <a:rPr lang="fr-FR" sz="1600" dirty="0" smtClean="0"/>
              <a:t>Lequel rapport s’inscrivait dans la suite d’</a:t>
            </a:r>
            <a:r>
              <a:rPr lang="fr-FR" sz="1600" dirty="0" smtClean="0">
                <a:hlinkClick r:id="rId3"/>
              </a:rPr>
              <a:t>un travail conduit avec l’institut Montaigne en 2014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3192836" y="4698110"/>
            <a:ext cx="8536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 smtClean="0"/>
              <a:t>https://blogs.mediapart.fr/marc-bablet/blog/161018/30-millions-de-mots-de-moins-quatre-ans</a:t>
            </a:r>
            <a:endParaRPr lang="fr-BE" sz="1600" dirty="0"/>
          </a:p>
        </p:txBody>
      </p:sp>
      <p:sp>
        <p:nvSpPr>
          <p:cNvPr id="6" name="Rectangle 5"/>
          <p:cNvSpPr/>
          <p:nvPr/>
        </p:nvSpPr>
        <p:spPr>
          <a:xfrm>
            <a:off x="28902" y="5589714"/>
            <a:ext cx="122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dvP8900"/>
              </a:rPr>
              <a:t>Hart B and </a:t>
            </a:r>
            <a:r>
              <a:rPr lang="en-US" sz="1200" dirty="0" err="1">
                <a:latin typeface="AdvP8900"/>
              </a:rPr>
              <a:t>Risley</a:t>
            </a:r>
            <a:r>
              <a:rPr lang="en-US" sz="1200" dirty="0">
                <a:latin typeface="AdvP8900"/>
              </a:rPr>
              <a:t> TR (1995) </a:t>
            </a:r>
            <a:r>
              <a:rPr lang="en-US" sz="1200" dirty="0">
                <a:latin typeface="AdvP8903"/>
              </a:rPr>
              <a:t>Meaningful Differences in the Everyday Experience of Young </a:t>
            </a:r>
            <a:r>
              <a:rPr lang="en-US" sz="1200" dirty="0" smtClean="0">
                <a:latin typeface="AdvP8903"/>
              </a:rPr>
              <a:t>American Children</a:t>
            </a:r>
            <a:r>
              <a:rPr lang="en-US" sz="1200" dirty="0">
                <a:latin typeface="AdvP8900"/>
              </a:rPr>
              <a:t>. Baltimore, Maryland: Paul H Brookes Publishing.</a:t>
            </a:r>
          </a:p>
          <a:p>
            <a:r>
              <a:rPr lang="en-US" sz="1200" dirty="0">
                <a:latin typeface="AdvP8900"/>
              </a:rPr>
              <a:t>Hart B and </a:t>
            </a:r>
            <a:r>
              <a:rPr lang="en-US" sz="1200" dirty="0" err="1">
                <a:latin typeface="AdvP8900"/>
              </a:rPr>
              <a:t>Risley</a:t>
            </a:r>
            <a:r>
              <a:rPr lang="en-US" sz="1200" dirty="0">
                <a:latin typeface="AdvP8900"/>
              </a:rPr>
              <a:t> TR (2003) The early catastrophe: The 30 million word gap by </a:t>
            </a:r>
            <a:r>
              <a:rPr lang="en-US" sz="1200" dirty="0" smtClean="0">
                <a:latin typeface="AdvP8900"/>
              </a:rPr>
              <a:t>age </a:t>
            </a:r>
            <a:r>
              <a:rPr lang="fr-BE" sz="1200" dirty="0" smtClean="0">
                <a:latin typeface="AdvP8900"/>
              </a:rPr>
              <a:t>3</a:t>
            </a:r>
            <a:r>
              <a:rPr lang="fr-BE" sz="1200" dirty="0">
                <a:latin typeface="AdvP8900"/>
              </a:rPr>
              <a:t>. </a:t>
            </a:r>
            <a:r>
              <a:rPr lang="fr-BE" sz="1200" dirty="0">
                <a:latin typeface="AdvP8903"/>
              </a:rPr>
              <a:t>American </a:t>
            </a:r>
            <a:r>
              <a:rPr lang="fr-BE" sz="1200" dirty="0" err="1">
                <a:latin typeface="AdvP8903"/>
              </a:rPr>
              <a:t>Educator</a:t>
            </a:r>
            <a:r>
              <a:rPr lang="fr-BE" sz="1200" dirty="0">
                <a:latin typeface="AdvP8903"/>
              </a:rPr>
              <a:t> </a:t>
            </a:r>
            <a:r>
              <a:rPr lang="fr-BE" sz="1200" dirty="0">
                <a:latin typeface="AdvP8900"/>
              </a:rPr>
              <a:t>27(1): 4–9.</a:t>
            </a:r>
            <a:endParaRPr lang="fr-BE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4422514"/>
            <a:ext cx="455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Cette étude est </a:t>
            </a:r>
            <a:r>
              <a:rPr lang="fr-FR" sz="2400" b="1" dirty="0" smtClean="0">
                <a:solidFill>
                  <a:srgbClr val="FF0000"/>
                </a:solidFill>
              </a:rPr>
              <a:t>critiquée</a:t>
            </a:r>
            <a:r>
              <a:rPr lang="fr-FR" dirty="0" smtClean="0"/>
              <a:t> </a:t>
            </a:r>
            <a:r>
              <a:rPr lang="fr-FR" dirty="0" smtClean="0"/>
              <a:t>(à </a:t>
            </a:r>
            <a:r>
              <a:rPr lang="fr-FR" dirty="0" err="1" smtClean="0"/>
              <a:t>juse</a:t>
            </a:r>
            <a:r>
              <a:rPr lang="fr-FR" dirty="0" smtClean="0"/>
              <a:t> titre) dans 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04951" y="-24951"/>
            <a:ext cx="11892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La répétition    </a:t>
            </a:r>
            <a:r>
              <a:rPr lang="fr-FR" sz="3600" b="1" dirty="0"/>
              <a:t>La </a:t>
            </a:r>
            <a:r>
              <a:rPr lang="fr-FR" sz="3600" b="1" dirty="0" smtClean="0"/>
              <a:t>répétition     </a:t>
            </a:r>
            <a:r>
              <a:rPr lang="fr-FR" sz="3600" b="1" dirty="0"/>
              <a:t>La </a:t>
            </a:r>
            <a:r>
              <a:rPr lang="fr-FR" sz="3600" b="1" dirty="0" smtClean="0"/>
              <a:t>répétition   </a:t>
            </a:r>
            <a:r>
              <a:rPr lang="fr-FR" sz="3600" b="1" dirty="0"/>
              <a:t>La </a:t>
            </a:r>
            <a:r>
              <a:rPr lang="fr-FR" sz="3600" b="1" dirty="0" smtClean="0"/>
              <a:t>répétition</a:t>
            </a:r>
          </a:p>
          <a:p>
            <a:r>
              <a:rPr lang="fr-FR" sz="3600" b="1" dirty="0"/>
              <a:t>La répétition    La répétition     La répétition   La </a:t>
            </a:r>
            <a:r>
              <a:rPr lang="fr-FR" sz="3600" b="1" dirty="0" smtClean="0"/>
              <a:t>répétition</a:t>
            </a:r>
          </a:p>
          <a:p>
            <a:r>
              <a:rPr lang="fr-FR" sz="3600" b="1" dirty="0"/>
              <a:t>La répétition    La répétition     La répétition   La </a:t>
            </a:r>
            <a:r>
              <a:rPr lang="fr-FR" sz="3600" b="1" dirty="0" smtClean="0"/>
              <a:t>répétition</a:t>
            </a:r>
            <a:endParaRPr lang="fr-BE" sz="3600" b="1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19</a:t>
            </a:fld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0960" y="5036664"/>
            <a:ext cx="661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Elle donne cependant une idée de l’ordre de grandeur de répétitions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60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4"/>
          <p:cNvSpPr txBox="1">
            <a:spLocks noChangeArrowheads="1"/>
          </p:cNvSpPr>
          <p:nvPr/>
        </p:nvSpPr>
        <p:spPr bwMode="auto">
          <a:xfrm>
            <a:off x="2943397" y="160353"/>
            <a:ext cx="4248471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BE" altLang="fr-FR" sz="6000" b="1" dirty="0" smtClean="0">
                <a:latin typeface="Times New Roman" pitchFamily="18" charset="0"/>
              </a:rPr>
              <a:t>S</a:t>
            </a:r>
            <a:r>
              <a:rPr lang="fr-BE" altLang="fr-FR" sz="3600" b="1" dirty="0" smtClean="0">
                <a:latin typeface="Times New Roman" pitchFamily="18" charset="0"/>
              </a:rPr>
              <a:t>avoir-faire (</a:t>
            </a:r>
            <a:r>
              <a:rPr lang="fr-BE" altLang="fr-FR" sz="4400" b="1" dirty="0" err="1" smtClean="0">
                <a:latin typeface="Times New Roman" pitchFamily="18" charset="0"/>
              </a:rPr>
              <a:t>S</a:t>
            </a:r>
            <a:r>
              <a:rPr lang="fr-BE" altLang="fr-FR" sz="3600" b="1" dirty="0" err="1" smtClean="0">
                <a:latin typeface="Times New Roman" pitchFamily="18" charset="0"/>
              </a:rPr>
              <a:t>kills</a:t>
            </a:r>
            <a:r>
              <a:rPr lang="fr-BE" altLang="fr-FR" sz="3600" b="1" dirty="0" smtClean="0">
                <a:latin typeface="Times New Roman" pitchFamily="18" charset="0"/>
              </a:rPr>
              <a:t>)</a:t>
            </a:r>
            <a:endParaRPr lang="en-US" altLang="fr-FR" sz="36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36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4400" b="1" dirty="0" err="1" smtClean="0">
                <a:latin typeface="Times New Roman" pitchFamily="18" charset="0"/>
              </a:rPr>
              <a:t>S</a:t>
            </a:r>
            <a:r>
              <a:rPr lang="fr-BE" altLang="fr-FR" sz="3600" b="1" dirty="0" err="1" smtClean="0">
                <a:latin typeface="Times New Roman" pitchFamily="18" charset="0"/>
              </a:rPr>
              <a:t>ensori</a:t>
            </a:r>
            <a:r>
              <a:rPr lang="fr-BE" altLang="fr-FR" sz="3600" b="1" dirty="0" smtClean="0">
                <a:latin typeface="Times New Roman" pitchFamily="18" charset="0"/>
              </a:rPr>
              <a:t>-cognitifs</a:t>
            </a:r>
          </a:p>
        </p:txBody>
      </p:sp>
      <p:sp>
        <p:nvSpPr>
          <p:cNvPr id="43013" name="Text Box 45"/>
          <p:cNvSpPr txBox="1">
            <a:spLocks noChangeArrowheads="1"/>
          </p:cNvSpPr>
          <p:nvPr/>
        </p:nvSpPr>
        <p:spPr bwMode="auto">
          <a:xfrm>
            <a:off x="5558118" y="4577273"/>
            <a:ext cx="4146177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solidFill>
                  <a:srgbClr val="FF0000"/>
                </a:solidFill>
              </a:rPr>
              <a:t> </a:t>
            </a:r>
            <a:r>
              <a:rPr lang="fr-BE" altLang="fr-FR" sz="2000" b="1" dirty="0" smtClean="0"/>
              <a:t>-</a:t>
            </a:r>
            <a:r>
              <a:rPr lang="fr-BE" altLang="fr-FR" sz="2000" b="1" dirty="0"/>
              <a:t>manipulation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-manutention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-position du corps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/>
              <a:t>-déplacement, respiration</a:t>
            </a:r>
            <a:r>
              <a:rPr lang="fr-BE" altLang="fr-FR" sz="2000" b="1" dirty="0" smtClean="0"/>
              <a:t>,</a:t>
            </a:r>
            <a:endParaRPr lang="fr-BE" alt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93328" y="-91570"/>
            <a:ext cx="2688557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1300" b="1" dirty="0"/>
              <a:t>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AEA-12BA-4D91-B51A-4F3EEF18DED3}" type="slidenum">
              <a:rPr lang="fr-BE" smtClean="0"/>
              <a:t>2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367894" y="3152458"/>
            <a:ext cx="19159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3600" b="1" dirty="0" err="1">
                <a:latin typeface="Times New Roman" pitchFamily="18" charset="0"/>
              </a:rPr>
              <a:t>Sensori</a:t>
            </a:r>
            <a:r>
              <a:rPr lang="fr-BE" altLang="fr-FR" sz="3600" b="1" dirty="0">
                <a:latin typeface="Times New Roman" pitchFamily="18" charset="0"/>
              </a:rPr>
              <a:t>- </a:t>
            </a:r>
            <a:endParaRPr lang="fr-BE" altLang="fr-FR" sz="3600" b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fr-FR" altLang="fr-FR" sz="3600" b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fr-BE" altLang="fr-FR" sz="3600" b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fr-BE" altLang="fr-FR" sz="3600" b="1" dirty="0" smtClean="0">
                <a:latin typeface="Times New Roman" pitchFamily="18" charset="0"/>
              </a:rPr>
              <a:t>moteurs</a:t>
            </a:r>
            <a:endParaRPr lang="fr-BE" altLang="fr-FR" sz="3600" b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1944" y="2577127"/>
            <a:ext cx="1428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2400" b="1" dirty="0" smtClean="0"/>
              <a:t>tactile</a:t>
            </a:r>
            <a:r>
              <a:rPr lang="fr-BE" altLang="fr-FR" sz="2400" b="1" dirty="0"/>
              <a:t>, </a:t>
            </a:r>
            <a:endParaRPr lang="fr-BE" altLang="fr-FR" sz="2400" b="1" dirty="0" smtClean="0"/>
          </a:p>
          <a:p>
            <a:pPr>
              <a:spcBef>
                <a:spcPct val="0"/>
              </a:spcBef>
            </a:pPr>
            <a:r>
              <a:rPr lang="fr-BE" altLang="fr-FR" sz="2400" b="1" dirty="0" smtClean="0"/>
              <a:t>olfactive</a:t>
            </a:r>
            <a:r>
              <a:rPr lang="fr-BE" altLang="fr-FR" sz="2400" b="1" dirty="0"/>
              <a:t>, </a:t>
            </a:r>
            <a:endParaRPr lang="fr-BE" altLang="fr-FR" sz="2400" b="1" dirty="0" smtClean="0"/>
          </a:p>
          <a:p>
            <a:pPr>
              <a:spcBef>
                <a:spcPct val="0"/>
              </a:spcBef>
            </a:pPr>
            <a:r>
              <a:rPr lang="fr-BE" altLang="fr-FR" sz="2400" b="1" dirty="0" smtClean="0"/>
              <a:t>visuelle</a:t>
            </a:r>
            <a:r>
              <a:rPr lang="fr-BE" altLang="fr-FR" sz="2400" b="1" dirty="0"/>
              <a:t>, </a:t>
            </a:r>
            <a:endParaRPr lang="fr-BE" altLang="fr-FR" sz="2400" b="1" dirty="0" smtClean="0"/>
          </a:p>
          <a:p>
            <a:pPr>
              <a:spcBef>
                <a:spcPct val="0"/>
              </a:spcBef>
            </a:pPr>
            <a:r>
              <a:rPr lang="fr-BE" altLang="fr-FR" sz="2400" b="1" dirty="0" smtClean="0"/>
              <a:t>auditive</a:t>
            </a:r>
            <a:r>
              <a:rPr lang="fr-BE" altLang="fr-FR" sz="2400" b="1" dirty="0"/>
              <a:t>, </a:t>
            </a:r>
            <a:endParaRPr lang="fr-BE" altLang="fr-FR" sz="2400" b="1" dirty="0" smtClean="0"/>
          </a:p>
          <a:p>
            <a:pPr>
              <a:spcBef>
                <a:spcPct val="0"/>
              </a:spcBef>
            </a:pPr>
            <a:r>
              <a:rPr lang="fr-BE" altLang="fr-FR" sz="2400" b="1" dirty="0" smtClean="0"/>
              <a:t>gustative</a:t>
            </a:r>
            <a:endParaRPr lang="fr-BE" altLang="fr-FR" sz="2400" b="1" dirty="0"/>
          </a:p>
        </p:txBody>
      </p:sp>
      <p:sp>
        <p:nvSpPr>
          <p:cNvPr id="7" name="Accolade ouvrante 6"/>
          <p:cNvSpPr/>
          <p:nvPr/>
        </p:nvSpPr>
        <p:spPr>
          <a:xfrm>
            <a:off x="5209184" y="2650972"/>
            <a:ext cx="358588" cy="1738854"/>
          </a:xfrm>
          <a:prstGeom prst="leftBrace">
            <a:avLst>
              <a:gd name="adj1" fmla="val 458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Accolade ouvrante 9"/>
          <p:cNvSpPr/>
          <p:nvPr/>
        </p:nvSpPr>
        <p:spPr>
          <a:xfrm>
            <a:off x="5199530" y="4503660"/>
            <a:ext cx="358588" cy="1458608"/>
          </a:xfrm>
          <a:prstGeom prst="leftBrace">
            <a:avLst>
              <a:gd name="adj1" fmla="val 458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713308" y="3647914"/>
            <a:ext cx="157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2400" b="1" dirty="0"/>
              <a:t>perception</a:t>
            </a:r>
            <a:endParaRPr lang="fr-BE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759388" y="1811022"/>
            <a:ext cx="408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Lire (écrit, symboles, musique)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7772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987062" y="2189285"/>
            <a:ext cx="7413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err="1" smtClean="0"/>
              <a:t>lêrousîdipouchî</a:t>
            </a:r>
            <a:endParaRPr lang="fr-BE" sz="8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44588" y="298938"/>
            <a:ext cx="308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En Angleterre</a:t>
            </a:r>
            <a:endParaRPr lang="fr-BE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84960" y="1375954"/>
            <a:ext cx="827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Mon hôte (anglais ne connaissant pas le français) lit, à haute voix, le titre de mon livre :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55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4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3722" r="21650"/>
          <a:stretch/>
        </p:blipFill>
        <p:spPr>
          <a:xfrm>
            <a:off x="4141176" y="509954"/>
            <a:ext cx="3745524" cy="55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027" descr="Tintin et le russe N et 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9"/>
          <a:stretch/>
        </p:blipFill>
        <p:spPr bwMode="auto">
          <a:xfrm>
            <a:off x="7152501" y="0"/>
            <a:ext cx="5039499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5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2454001" y="3526218"/>
            <a:ext cx="2562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5400" b="1" dirty="0" err="1"/>
              <a:t>русский</a:t>
            </a:r>
            <a:endParaRPr lang="fr-BE" sz="5400" b="1" dirty="0"/>
          </a:p>
        </p:txBody>
      </p:sp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7611" y="339635"/>
            <a:ext cx="5756366" cy="2473234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800" b="1" dirty="0" smtClean="0">
                <a:latin typeface="+mn-lt"/>
              </a:rPr>
              <a:t>Automatismes cognitifs </a:t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(</a:t>
            </a:r>
            <a:r>
              <a:rPr lang="fr-BE" sz="2800" b="1" dirty="0">
                <a:latin typeface="+mn-lt"/>
              </a:rPr>
              <a:t>ex : lire) </a:t>
            </a:r>
            <a:r>
              <a:rPr lang="fr-BE" sz="2800" b="1" dirty="0" smtClean="0">
                <a:latin typeface="+mn-lt"/>
              </a:rPr>
              <a:t/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basés sur </a:t>
            </a:r>
            <a:r>
              <a:rPr lang="fr-BE" sz="2800" b="1" dirty="0">
                <a:latin typeface="+mn-lt"/>
              </a:rPr>
              <a:t>des liens </a:t>
            </a:r>
            <a:r>
              <a:rPr lang="fr-BE" sz="2800" b="1" dirty="0" smtClean="0">
                <a:latin typeface="+mn-lt"/>
              </a:rPr>
              <a:t>ARBITRAIRES</a:t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/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entre lettres et syllabes</a:t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-écrites et </a:t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-prononcées</a:t>
            </a:r>
            <a:br>
              <a:rPr lang="fr-BE" sz="2800" b="1" dirty="0" smtClean="0">
                <a:latin typeface="+mn-lt"/>
              </a:rPr>
            </a:br>
            <a:r>
              <a:rPr lang="fr-BE" sz="2800" b="1" dirty="0" smtClean="0">
                <a:latin typeface="+mn-lt"/>
              </a:rPr>
              <a:t>…et leur signification </a:t>
            </a:r>
            <a:endParaRPr lang="fr-BE" b="1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5006" y="243840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Ex : </a:t>
            </a:r>
            <a:endParaRPr lang="fr-BE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23108" y="3884024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EX : 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355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69643" y="1240030"/>
            <a:ext cx="158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/>
              <a:t>Cucu</a:t>
            </a:r>
            <a:endParaRPr lang="fr-BE" sz="5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66706" y="3788370"/>
            <a:ext cx="271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(Or, en espagnol)</a:t>
            </a:r>
            <a:endParaRPr lang="fr-BE" sz="28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6</a:t>
            </a:fld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174430" y="4481171"/>
            <a:ext cx="3528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err="1" smtClean="0"/>
              <a:t>Cucurucucu</a:t>
            </a:r>
            <a:endParaRPr lang="fr-BE" sz="5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880036" y="134886"/>
            <a:ext cx="611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Lire devient un mécanisme irrépressible</a:t>
            </a:r>
          </a:p>
          <a:p>
            <a:pPr algn="ctr"/>
            <a:r>
              <a:rPr lang="fr-FR" sz="2800" b="1" dirty="0" smtClean="0"/>
              <a:t>(devenu un quasi réflexe cognitif)</a:t>
            </a:r>
            <a:endParaRPr lang="fr-B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52846" y="1593669"/>
            <a:ext cx="462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Nous ne pouvons nous empêcher de lire   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8976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Plongeon dans un bacqu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 bwMode="auto">
          <a:xfrm>
            <a:off x="2442935" y="25911"/>
            <a:ext cx="9685356" cy="48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07" y="25911"/>
            <a:ext cx="5672364" cy="396875"/>
          </a:xfrm>
        </p:spPr>
        <p:txBody>
          <a:bodyPr>
            <a:noAutofit/>
          </a:bodyPr>
          <a:lstStyle/>
          <a:p>
            <a:pPr algn="l"/>
            <a:r>
              <a:rPr lang="fr-BE" sz="2800" b="1">
                <a:latin typeface="+mn-lt"/>
              </a:rPr>
              <a:t>Que sont les Savoir-faire (ou Skills) ?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16807" y="4864736"/>
            <a:ext cx="106636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>
                <a:solidFill>
                  <a:srgbClr val="FF0000"/>
                </a:solidFill>
              </a:rPr>
              <a:t>Chaînes </a:t>
            </a:r>
            <a:r>
              <a:rPr lang="fr-BE" b="1" dirty="0" smtClean="0">
                <a:solidFill>
                  <a:srgbClr val="FF0000"/>
                </a:solidFill>
              </a:rPr>
              <a:t>sensori-motrices </a:t>
            </a:r>
            <a:r>
              <a:rPr lang="fr-BE" b="1" dirty="0"/>
              <a:t>: écrire, danser, nager, plonger, conduire une voiture, dactylographier, jouer d’un instruments, manier un outil, un ballon, etc.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08904" y="297999"/>
            <a:ext cx="4201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b="1" dirty="0" smtClean="0"/>
              <a:t>des </a:t>
            </a:r>
            <a:r>
              <a:rPr lang="fr-BE" b="1" dirty="0">
                <a:solidFill>
                  <a:srgbClr val="FF0000"/>
                </a:solidFill>
              </a:rPr>
              <a:t>chaînes sensori-motrices</a:t>
            </a:r>
            <a:r>
              <a:rPr lang="fr-BE" b="1" dirty="0"/>
              <a:t>…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34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13757" r="8800" b="43604"/>
          <a:stretch/>
        </p:blipFill>
        <p:spPr>
          <a:xfrm>
            <a:off x="5993027" y="175846"/>
            <a:ext cx="6198973" cy="45986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2" t="14247" r="34610" b="79551"/>
          <a:stretch/>
        </p:blipFill>
        <p:spPr>
          <a:xfrm>
            <a:off x="0" y="1997041"/>
            <a:ext cx="7831162" cy="2525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28800"/>
            <a:ext cx="3481754" cy="64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915581" y="3933405"/>
            <a:ext cx="3768896" cy="841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5776547" y="2952034"/>
            <a:ext cx="2195184" cy="6154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vers le haut 8"/>
          <p:cNvSpPr/>
          <p:nvPr/>
        </p:nvSpPr>
        <p:spPr>
          <a:xfrm>
            <a:off x="5993027" y="3562626"/>
            <a:ext cx="826477" cy="15984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4404946" y="5203828"/>
            <a:ext cx="457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Non : un automatisme 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03027" y="85727"/>
            <a:ext cx="537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/>
              <a:t>Lavage des mains  et crevasses</a:t>
            </a:r>
            <a:endParaRPr lang="fr-BE" sz="28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8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61" y="-85999"/>
            <a:ext cx="4901702" cy="63021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461"/>
            <a:ext cx="7247964" cy="4831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95672" y="3930162"/>
            <a:ext cx="1857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Fistule </a:t>
            </a:r>
          </a:p>
          <a:p>
            <a:r>
              <a:rPr lang="fr-BE" sz="2800" b="1" dirty="0" smtClean="0"/>
              <a:t>glandulaire</a:t>
            </a:r>
            <a:endParaRPr lang="fr-BE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4639" y="0"/>
            <a:ext cx="5811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Réflexe salivaire </a:t>
            </a:r>
            <a:r>
              <a:rPr lang="fr-BE" sz="2800" b="1" dirty="0" smtClean="0">
                <a:solidFill>
                  <a:srgbClr val="FF0000"/>
                </a:solidFill>
              </a:rPr>
              <a:t>(irrépressible)</a:t>
            </a:r>
          </a:p>
          <a:p>
            <a:r>
              <a:rPr lang="fr-BE" sz="2400" b="1" dirty="0" smtClean="0"/>
              <a:t>chez le chien (</a:t>
            </a:r>
            <a:r>
              <a:rPr lang="fr-BE" sz="2400" b="1" dirty="0" err="1" smtClean="0"/>
              <a:t>Léningrad</a:t>
            </a:r>
            <a:r>
              <a:rPr lang="fr-BE" sz="2400" b="1" dirty="0" smtClean="0"/>
              <a:t>) </a:t>
            </a:r>
            <a:endParaRPr lang="fr-B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9744327" y="5064342"/>
            <a:ext cx="2263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FF0000"/>
                </a:solidFill>
              </a:rPr>
              <a:t>(irrépressible)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 Sensori-motricité Automatismes . S1 Le conditionnement opérant DSSP Université de Liège   LEPS Univ. Paris 13. Sorbonne Paris Cité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20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1625</Words>
  <Application>Microsoft Office PowerPoint</Application>
  <PresentationFormat>Grand écran</PresentationFormat>
  <Paragraphs>264</Paragraphs>
  <Slides>19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AdvP8900</vt:lpstr>
      <vt:lpstr>AdvP8903</vt:lpstr>
      <vt:lpstr>Arial</vt:lpstr>
      <vt:lpstr>Calibri</vt:lpstr>
      <vt:lpstr>Calibri Light</vt:lpstr>
      <vt:lpstr>Times New Roman</vt:lpstr>
      <vt:lpstr>Thème Office</vt:lpstr>
      <vt:lpstr>Clip</vt:lpstr>
      <vt:lpstr>Présentation PowerPoint</vt:lpstr>
      <vt:lpstr>Présentation PowerPoint</vt:lpstr>
      <vt:lpstr>Présentation PowerPoint</vt:lpstr>
      <vt:lpstr>Présentation PowerPoint</vt:lpstr>
      <vt:lpstr>Automatismes cognitifs  (ex : lire)  basés sur des liens ARBITRAIRES  entre lettres et syllabes -écrites et  -prononcées …et leur signification </vt:lpstr>
      <vt:lpstr>Présentation PowerPoint</vt:lpstr>
      <vt:lpstr>Que sont les Savoir-faire (ou Skills) ? </vt:lpstr>
      <vt:lpstr>Présentation PowerPoint</vt:lpstr>
      <vt:lpstr>Présentation PowerPoint</vt:lpstr>
      <vt:lpstr>Présentation PowerPoint</vt:lpstr>
      <vt:lpstr>Présentation PowerPoint</vt:lpstr>
      <vt:lpstr>Une séquence A-Sd-A-Sd-A-Sd-A-Sd</vt:lpstr>
      <vt:lpstr>Présentation PowerPoint</vt:lpstr>
      <vt:lpstr>Les Actions successives de l’auto-Injection </vt:lpstr>
      <vt:lpstr>Présentation PowerPoint</vt:lpstr>
      <vt:lpstr>Dressage par conditionnement opérant</vt:lpstr>
      <vt:lpstr>Conditionnements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49</cp:revision>
  <cp:lastPrinted>2020-05-04T14:27:54Z</cp:lastPrinted>
  <dcterms:created xsi:type="dcterms:W3CDTF">2020-05-04T09:42:12Z</dcterms:created>
  <dcterms:modified xsi:type="dcterms:W3CDTF">2020-05-14T12:04:53Z</dcterms:modified>
</cp:coreProperties>
</file>