
<file path=[Content_Types].xml><?xml version="1.0" encoding="utf-8"?>
<Types xmlns="http://schemas.openxmlformats.org/package/2006/content-types">
  <Default Extension="jfif" ContentType="image/j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4" r:id="rId2"/>
    <p:sldId id="366" r:id="rId3"/>
    <p:sldId id="365" r:id="rId4"/>
    <p:sldId id="367" r:id="rId5"/>
    <p:sldId id="368" r:id="rId6"/>
    <p:sldId id="369" r:id="rId7"/>
    <p:sldId id="370" r:id="rId8"/>
    <p:sldId id="371" r:id="rId9"/>
    <p:sldId id="373" r:id="rId10"/>
    <p:sldId id="372" r:id="rId11"/>
    <p:sldId id="363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D43"/>
    <a:srgbClr val="53B7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6" autoAdjust="0"/>
    <p:restoredTop sz="82058" autoAdjust="0"/>
  </p:normalViewPr>
  <p:slideViewPr>
    <p:cSldViewPr snapToGrid="0">
      <p:cViewPr varScale="1">
        <p:scale>
          <a:sx n="60" d="100"/>
          <a:sy n="60" d="100"/>
        </p:scale>
        <p:origin x="144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>
        <p:scale>
          <a:sx n="120" d="100"/>
          <a:sy n="120" d="100"/>
        </p:scale>
        <p:origin x="1915" y="-378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gif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gif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0C431-CD5F-4F27-9FBA-38BF081394B0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BA0FB12F-90C4-43A7-AEFA-C56D7673E615}">
      <dgm:prSet phldrT="[Text]"/>
      <dgm:spPr/>
      <dgm:t>
        <a:bodyPr/>
        <a:lstStyle/>
        <a:p>
          <a:r>
            <a:rPr lang="en-US" dirty="0" smtClean="0"/>
            <a:t>NI FEM model</a:t>
          </a:r>
          <a:endParaRPr lang="en-US" dirty="0"/>
        </a:p>
      </dgm:t>
    </dgm:pt>
    <dgm:pt modelId="{563968D8-C412-4FB6-B7CE-98328F195DB3}" type="parTrans" cxnId="{FA0FF2DA-EC54-4FF3-B895-348F084674AD}">
      <dgm:prSet/>
      <dgm:spPr/>
      <dgm:t>
        <a:bodyPr/>
        <a:lstStyle/>
        <a:p>
          <a:endParaRPr lang="en-US"/>
        </a:p>
      </dgm:t>
    </dgm:pt>
    <dgm:pt modelId="{06EF499E-B17F-4DC3-AF4A-73EB43D989D6}" type="sibTrans" cxnId="{FA0FF2DA-EC54-4FF3-B895-348F084674AD}">
      <dgm:prSet/>
      <dgm:spPr/>
      <dgm:t>
        <a:bodyPr/>
        <a:lstStyle/>
        <a:p>
          <a:endParaRPr lang="en-US"/>
        </a:p>
      </dgm:t>
    </dgm:pt>
    <dgm:pt modelId="{1CA1FC11-341F-45F3-9F79-6C9EF5AF7C74}" type="pres">
      <dgm:prSet presAssocID="{8CC0C431-CD5F-4F27-9FBA-38BF081394B0}" presName="linearFlow" presStyleCnt="0">
        <dgm:presLayoutVars>
          <dgm:dir/>
          <dgm:resizeHandles val="exact"/>
        </dgm:presLayoutVars>
      </dgm:prSet>
      <dgm:spPr/>
    </dgm:pt>
    <dgm:pt modelId="{19A4B0DF-A2F2-4EA5-8C3A-0F01E63C82C1}" type="pres">
      <dgm:prSet presAssocID="{BA0FB12F-90C4-43A7-AEFA-C56D7673E615}" presName="composite" presStyleCnt="0"/>
      <dgm:spPr/>
    </dgm:pt>
    <dgm:pt modelId="{89BC9E47-81A3-4438-97F3-7AE083B5AD90}" type="pres">
      <dgm:prSet presAssocID="{BA0FB12F-90C4-43A7-AEFA-C56D7673E615}" presName="imgShp" presStyleLbl="fgImgPlace1" presStyleIdx="0" presStyleCnt="1" custScaleX="149027" custScaleY="1436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28575">
          <a:solidFill>
            <a:schemeClr val="accent1"/>
          </a:solidFill>
        </a:ln>
      </dgm:spPr>
    </dgm:pt>
    <dgm:pt modelId="{13ADE09C-161D-45E9-8FF8-3961DB466765}" type="pres">
      <dgm:prSet presAssocID="{BA0FB12F-90C4-43A7-AEFA-C56D7673E615}" presName="txShp" presStyleLbl="node1" presStyleIdx="0" presStyleCnt="1" custLinFactNeighborX="3382" custLinFactNeighborY="1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2E8653-7AAE-469F-8092-2418D04C06AF}" type="presOf" srcId="{8CC0C431-CD5F-4F27-9FBA-38BF081394B0}" destId="{1CA1FC11-341F-45F3-9F79-6C9EF5AF7C74}" srcOrd="0" destOrd="0" presId="urn:microsoft.com/office/officeart/2005/8/layout/vList3"/>
    <dgm:cxn modelId="{B9BD29DC-781F-40D3-9E6C-57A1FD7BAD69}" type="presOf" srcId="{BA0FB12F-90C4-43A7-AEFA-C56D7673E615}" destId="{13ADE09C-161D-45E9-8FF8-3961DB466765}" srcOrd="0" destOrd="0" presId="urn:microsoft.com/office/officeart/2005/8/layout/vList3"/>
    <dgm:cxn modelId="{FA0FF2DA-EC54-4FF3-B895-348F084674AD}" srcId="{8CC0C431-CD5F-4F27-9FBA-38BF081394B0}" destId="{BA0FB12F-90C4-43A7-AEFA-C56D7673E615}" srcOrd="0" destOrd="0" parTransId="{563968D8-C412-4FB6-B7CE-98328F195DB3}" sibTransId="{06EF499E-B17F-4DC3-AF4A-73EB43D989D6}"/>
    <dgm:cxn modelId="{8D8FAA0B-6913-4D0A-BE06-6F401A143C10}" type="presParOf" srcId="{1CA1FC11-341F-45F3-9F79-6C9EF5AF7C74}" destId="{19A4B0DF-A2F2-4EA5-8C3A-0F01E63C82C1}" srcOrd="0" destOrd="0" presId="urn:microsoft.com/office/officeart/2005/8/layout/vList3"/>
    <dgm:cxn modelId="{F5B70F5E-06E2-4774-A476-7B8FC9B5B7AB}" type="presParOf" srcId="{19A4B0DF-A2F2-4EA5-8C3A-0F01E63C82C1}" destId="{89BC9E47-81A3-4438-97F3-7AE083B5AD90}" srcOrd="0" destOrd="0" presId="urn:microsoft.com/office/officeart/2005/8/layout/vList3"/>
    <dgm:cxn modelId="{A4553BBD-9C31-4AB8-89ED-D84A692934A7}" type="presParOf" srcId="{19A4B0DF-A2F2-4EA5-8C3A-0F01E63C82C1}" destId="{13ADE09C-161D-45E9-8FF8-3961DB4667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2BB753-7B83-4729-979E-E29EEE1138F3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E7940E1E-410E-4D3B-A790-B60F2C90D278}">
      <dgm:prSet phldrT="[Text]"/>
      <dgm:spPr/>
      <dgm:t>
        <a:bodyPr/>
        <a:lstStyle/>
        <a:p>
          <a:r>
            <a:rPr lang="en-US" dirty="0" smtClean="0"/>
            <a:t>NI test data</a:t>
          </a:r>
          <a:endParaRPr lang="en-US" dirty="0"/>
        </a:p>
      </dgm:t>
    </dgm:pt>
    <dgm:pt modelId="{C160642B-914E-4A4F-A0AE-F4BD00292C05}" type="parTrans" cxnId="{CE17B769-0276-4A07-A2A8-928B6D2CB520}">
      <dgm:prSet/>
      <dgm:spPr/>
      <dgm:t>
        <a:bodyPr/>
        <a:lstStyle/>
        <a:p>
          <a:endParaRPr lang="en-US"/>
        </a:p>
      </dgm:t>
    </dgm:pt>
    <dgm:pt modelId="{32FD7AA9-FF76-420A-A699-5FD8ED72549E}" type="sibTrans" cxnId="{CE17B769-0276-4A07-A2A8-928B6D2CB520}">
      <dgm:prSet/>
      <dgm:spPr/>
      <dgm:t>
        <a:bodyPr/>
        <a:lstStyle/>
        <a:p>
          <a:endParaRPr lang="en-US"/>
        </a:p>
      </dgm:t>
    </dgm:pt>
    <dgm:pt modelId="{D3806AB6-6158-4657-A1B3-F33AAE8A6F83}" type="pres">
      <dgm:prSet presAssocID="{042BB753-7B83-4729-979E-E29EEE1138F3}" presName="linearFlow" presStyleCnt="0">
        <dgm:presLayoutVars>
          <dgm:dir/>
          <dgm:resizeHandles val="exact"/>
        </dgm:presLayoutVars>
      </dgm:prSet>
      <dgm:spPr/>
    </dgm:pt>
    <dgm:pt modelId="{C5780BEC-68F5-4B2E-BADF-A75420E8071E}" type="pres">
      <dgm:prSet presAssocID="{E7940E1E-410E-4D3B-A790-B60F2C90D278}" presName="composite" presStyleCnt="0"/>
      <dgm:spPr/>
    </dgm:pt>
    <dgm:pt modelId="{CEEFEB52-5761-4614-A421-9092C0268154}" type="pres">
      <dgm:prSet presAssocID="{E7940E1E-410E-4D3B-A790-B60F2C90D278}" presName="imgShp" presStyleLbl="fgImgPlace1" presStyleIdx="0" presStyleCnt="1" custScaleX="121429" custScaleY="12142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8575">
          <a:solidFill>
            <a:schemeClr val="accent1"/>
          </a:solidFill>
        </a:ln>
      </dgm:spPr>
    </dgm:pt>
    <dgm:pt modelId="{69BA6080-259E-4BD1-B796-DB4A537B1DE0}" type="pres">
      <dgm:prSet presAssocID="{E7940E1E-410E-4D3B-A790-B60F2C90D278}" presName="txShp" presStyleLbl="node1" presStyleIdx="0" presStyleCnt="1" custScaleX="79957" custScaleY="79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5DFAAE-710D-4439-81FC-E19EEC6E4FAD}" type="presOf" srcId="{E7940E1E-410E-4D3B-A790-B60F2C90D278}" destId="{69BA6080-259E-4BD1-B796-DB4A537B1DE0}" srcOrd="0" destOrd="0" presId="urn:microsoft.com/office/officeart/2005/8/layout/vList3"/>
    <dgm:cxn modelId="{8B3ACCB6-AA7A-40E3-8674-28CAEF68D480}" type="presOf" srcId="{042BB753-7B83-4729-979E-E29EEE1138F3}" destId="{D3806AB6-6158-4657-A1B3-F33AAE8A6F83}" srcOrd="0" destOrd="0" presId="urn:microsoft.com/office/officeart/2005/8/layout/vList3"/>
    <dgm:cxn modelId="{CE17B769-0276-4A07-A2A8-928B6D2CB520}" srcId="{042BB753-7B83-4729-979E-E29EEE1138F3}" destId="{E7940E1E-410E-4D3B-A790-B60F2C90D278}" srcOrd="0" destOrd="0" parTransId="{C160642B-914E-4A4F-A0AE-F4BD00292C05}" sibTransId="{32FD7AA9-FF76-420A-A699-5FD8ED72549E}"/>
    <dgm:cxn modelId="{E27BAFF1-FC9F-4237-B867-A7DE9FDC456B}" type="presParOf" srcId="{D3806AB6-6158-4657-A1B3-F33AAE8A6F83}" destId="{C5780BEC-68F5-4B2E-BADF-A75420E8071E}" srcOrd="0" destOrd="0" presId="urn:microsoft.com/office/officeart/2005/8/layout/vList3"/>
    <dgm:cxn modelId="{6CFB2D66-D730-416F-A211-8DD58CDF5654}" type="presParOf" srcId="{C5780BEC-68F5-4B2E-BADF-A75420E8071E}" destId="{CEEFEB52-5761-4614-A421-9092C0268154}" srcOrd="0" destOrd="0" presId="urn:microsoft.com/office/officeart/2005/8/layout/vList3"/>
    <dgm:cxn modelId="{9DB72AE5-5310-4452-A869-676658791C44}" type="presParOf" srcId="{C5780BEC-68F5-4B2E-BADF-A75420E8071E}" destId="{69BA6080-259E-4BD1-B796-DB4A537B1DE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610487-4886-4A76-9065-1476442F199F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56F3BA51-5546-473A-B6F2-7F5EDA1BED48}">
      <dgm:prSet phldrT="[Text]"/>
      <dgm:spPr/>
      <dgm:t>
        <a:bodyPr/>
        <a:lstStyle/>
        <a:p>
          <a:r>
            <a:rPr lang="en-US" dirty="0" smtClean="0"/>
            <a:t>Constitutive laws from tensile test/reverse FEM</a:t>
          </a:r>
          <a:endParaRPr lang="en-US" dirty="0"/>
        </a:p>
      </dgm:t>
    </dgm:pt>
    <dgm:pt modelId="{EA7D9DA9-C5E1-43A2-A56A-F0EB457C919A}" type="parTrans" cxnId="{705C1396-4BF5-4A9A-85CC-AA623B9064DE}">
      <dgm:prSet/>
      <dgm:spPr/>
      <dgm:t>
        <a:bodyPr/>
        <a:lstStyle/>
        <a:p>
          <a:endParaRPr lang="en-US"/>
        </a:p>
      </dgm:t>
    </dgm:pt>
    <dgm:pt modelId="{BAE0274B-3B54-4B02-B79E-6C2300986910}" type="sibTrans" cxnId="{705C1396-4BF5-4A9A-85CC-AA623B9064DE}">
      <dgm:prSet/>
      <dgm:spPr/>
      <dgm:t>
        <a:bodyPr/>
        <a:lstStyle/>
        <a:p>
          <a:endParaRPr lang="en-US"/>
        </a:p>
      </dgm:t>
    </dgm:pt>
    <dgm:pt modelId="{9E9EF8FD-7CC7-4ACA-8A15-16978DE80C49}" type="pres">
      <dgm:prSet presAssocID="{BB610487-4886-4A76-9065-1476442F199F}" presName="linearFlow" presStyleCnt="0">
        <dgm:presLayoutVars>
          <dgm:dir/>
          <dgm:resizeHandles val="exact"/>
        </dgm:presLayoutVars>
      </dgm:prSet>
      <dgm:spPr/>
    </dgm:pt>
    <dgm:pt modelId="{97EBADD9-4038-40DD-8348-6E0072465D6E}" type="pres">
      <dgm:prSet presAssocID="{56F3BA51-5546-473A-B6F2-7F5EDA1BED48}" presName="composite" presStyleCnt="0"/>
      <dgm:spPr/>
    </dgm:pt>
    <dgm:pt modelId="{29C66A55-AE2F-41FA-BE27-C82A666AE80E}" type="pres">
      <dgm:prSet presAssocID="{56F3BA51-5546-473A-B6F2-7F5EDA1BED48}" presName="imgShp" presStyleLbl="fgImgPlace1" presStyleIdx="0" presStyleCnt="1" custScaleX="108884" custScaleY="1088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857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A60AC3AE-4931-4B01-9E2D-1AFEA1AE8968}" type="pres">
      <dgm:prSet presAssocID="{56F3BA51-5546-473A-B6F2-7F5EDA1BED48}" presName="txShp" presStyleLbl="node1" presStyleIdx="0" presStyleCnt="1" custScaleX="88898" custScaleY="130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E5CEE4-FFF1-4A0D-A0AA-324C72F2EFF6}" type="presOf" srcId="{BB610487-4886-4A76-9065-1476442F199F}" destId="{9E9EF8FD-7CC7-4ACA-8A15-16978DE80C49}" srcOrd="0" destOrd="0" presId="urn:microsoft.com/office/officeart/2005/8/layout/vList3"/>
    <dgm:cxn modelId="{CC48A937-4A33-44C8-A660-17230E1C1374}" type="presOf" srcId="{56F3BA51-5546-473A-B6F2-7F5EDA1BED48}" destId="{A60AC3AE-4931-4B01-9E2D-1AFEA1AE8968}" srcOrd="0" destOrd="0" presId="urn:microsoft.com/office/officeart/2005/8/layout/vList3"/>
    <dgm:cxn modelId="{705C1396-4BF5-4A9A-85CC-AA623B9064DE}" srcId="{BB610487-4886-4A76-9065-1476442F199F}" destId="{56F3BA51-5546-473A-B6F2-7F5EDA1BED48}" srcOrd="0" destOrd="0" parTransId="{EA7D9DA9-C5E1-43A2-A56A-F0EB457C919A}" sibTransId="{BAE0274B-3B54-4B02-B79E-6C2300986910}"/>
    <dgm:cxn modelId="{33BA1EEB-F714-4C11-B3AD-3581FE3BFB34}" type="presParOf" srcId="{9E9EF8FD-7CC7-4ACA-8A15-16978DE80C49}" destId="{97EBADD9-4038-40DD-8348-6E0072465D6E}" srcOrd="0" destOrd="0" presId="urn:microsoft.com/office/officeart/2005/8/layout/vList3"/>
    <dgm:cxn modelId="{3C82F907-D2C2-428D-BB0D-3706364D1505}" type="presParOf" srcId="{97EBADD9-4038-40DD-8348-6E0072465D6E}" destId="{29C66A55-AE2F-41FA-BE27-C82A666AE80E}" srcOrd="0" destOrd="0" presId="urn:microsoft.com/office/officeart/2005/8/layout/vList3"/>
    <dgm:cxn modelId="{4C4501FF-C4F8-4CD9-A468-7292913B65DE}" type="presParOf" srcId="{97EBADD9-4038-40DD-8348-6E0072465D6E}" destId="{A60AC3AE-4931-4B01-9E2D-1AFEA1AE89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C3F661-B7F1-46DC-AF3F-EFEC210FC7EC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BBDA0B94-B5B4-493C-BC02-10C47E932010}">
      <dgm:prSet phldrT="[Text]"/>
      <dgm:spPr/>
      <dgm:t>
        <a:bodyPr/>
        <a:lstStyle/>
        <a:p>
          <a:r>
            <a:rPr lang="en-US" dirty="0" smtClean="0"/>
            <a:t>Irradiation effect</a:t>
          </a:r>
          <a:endParaRPr lang="en-US" dirty="0"/>
        </a:p>
      </dgm:t>
    </dgm:pt>
    <dgm:pt modelId="{BE9C95F2-E23D-4426-ADBD-A34F6D7B9995}" type="parTrans" cxnId="{7DD20629-0088-4BFB-8A21-3C7C75D5BEC8}">
      <dgm:prSet/>
      <dgm:spPr/>
      <dgm:t>
        <a:bodyPr/>
        <a:lstStyle/>
        <a:p>
          <a:endParaRPr lang="en-US"/>
        </a:p>
      </dgm:t>
    </dgm:pt>
    <dgm:pt modelId="{D570406E-C13F-4ED1-865E-723500AFB7A8}" type="sibTrans" cxnId="{7DD20629-0088-4BFB-8A21-3C7C75D5BEC8}">
      <dgm:prSet/>
      <dgm:spPr/>
      <dgm:t>
        <a:bodyPr/>
        <a:lstStyle/>
        <a:p>
          <a:endParaRPr lang="en-US"/>
        </a:p>
      </dgm:t>
    </dgm:pt>
    <dgm:pt modelId="{32D997EE-03F4-4199-8F43-D2E4AE15332A}" type="pres">
      <dgm:prSet presAssocID="{BCC3F661-B7F1-46DC-AF3F-EFEC210FC7EC}" presName="linearFlow" presStyleCnt="0">
        <dgm:presLayoutVars>
          <dgm:dir/>
          <dgm:resizeHandles val="exact"/>
        </dgm:presLayoutVars>
      </dgm:prSet>
      <dgm:spPr/>
    </dgm:pt>
    <dgm:pt modelId="{EE891F2C-ACC3-40F3-8C16-2CEC360F98B4}" type="pres">
      <dgm:prSet presAssocID="{BBDA0B94-B5B4-493C-BC02-10C47E932010}" presName="composite" presStyleCnt="0"/>
      <dgm:spPr/>
    </dgm:pt>
    <dgm:pt modelId="{2AED1EFB-4D03-4ADD-BE33-FA23AD3390EA}" type="pres">
      <dgm:prSet presAssocID="{BBDA0B94-B5B4-493C-BC02-10C47E932010}" presName="imgShp" presStyleLbl="fgImgPlace1" presStyleIdx="0" presStyleCnt="1" custAng="9896205" custScaleX="106353" custScaleY="106352"/>
      <dgm:spPr>
        <a:blipFill>
          <a:blip xmlns:r="http://schemas.openxmlformats.org/officeDocument/2006/relationships" r:embed="rId1"/>
          <a:srcRect/>
          <a:stretch>
            <a:fillRect l="-9000" r="-9000"/>
          </a:stretch>
        </a:blipFill>
        <a:ln w="2857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B542AF25-09F7-4188-ABBC-F6ACAD13E334}" type="pres">
      <dgm:prSet presAssocID="{BBDA0B94-B5B4-493C-BC02-10C47E93201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D20629-0088-4BFB-8A21-3C7C75D5BEC8}" srcId="{BCC3F661-B7F1-46DC-AF3F-EFEC210FC7EC}" destId="{BBDA0B94-B5B4-493C-BC02-10C47E932010}" srcOrd="0" destOrd="0" parTransId="{BE9C95F2-E23D-4426-ADBD-A34F6D7B9995}" sibTransId="{D570406E-C13F-4ED1-865E-723500AFB7A8}"/>
    <dgm:cxn modelId="{68BAD847-99EC-46D9-B780-69044F685D3D}" type="presOf" srcId="{BCC3F661-B7F1-46DC-AF3F-EFEC210FC7EC}" destId="{32D997EE-03F4-4199-8F43-D2E4AE15332A}" srcOrd="0" destOrd="0" presId="urn:microsoft.com/office/officeart/2005/8/layout/vList3"/>
    <dgm:cxn modelId="{F514A957-AAEF-49BC-91C9-D6C12FA36419}" type="presOf" srcId="{BBDA0B94-B5B4-493C-BC02-10C47E932010}" destId="{B542AF25-09F7-4188-ABBC-F6ACAD13E334}" srcOrd="0" destOrd="0" presId="urn:microsoft.com/office/officeart/2005/8/layout/vList3"/>
    <dgm:cxn modelId="{B74F1DDA-EB16-4083-8A67-F4FF2760BC26}" type="presParOf" srcId="{32D997EE-03F4-4199-8F43-D2E4AE15332A}" destId="{EE891F2C-ACC3-40F3-8C16-2CEC360F98B4}" srcOrd="0" destOrd="0" presId="urn:microsoft.com/office/officeart/2005/8/layout/vList3"/>
    <dgm:cxn modelId="{2D1BEC82-D47B-424D-8780-5BDE5EBAF39C}" type="presParOf" srcId="{EE891F2C-ACC3-40F3-8C16-2CEC360F98B4}" destId="{2AED1EFB-4D03-4ADD-BE33-FA23AD3390EA}" srcOrd="0" destOrd="0" presId="urn:microsoft.com/office/officeart/2005/8/layout/vList3"/>
    <dgm:cxn modelId="{D0DB3368-96DA-47AD-938A-FB08C2A1D1EB}" type="presParOf" srcId="{EE891F2C-ACC3-40F3-8C16-2CEC360F98B4}" destId="{B542AF25-09F7-4188-ABBC-F6ACAD13E3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DE09C-161D-45E9-8FF8-3961DB466765}">
      <dsp:nvSpPr>
        <dsp:cNvPr id="0" name=""/>
        <dsp:cNvSpPr/>
      </dsp:nvSpPr>
      <dsp:spPr>
        <a:xfrm rot="10800000">
          <a:off x="789825" y="198566"/>
          <a:ext cx="1669112" cy="84000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421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NI FEM model</a:t>
          </a:r>
          <a:endParaRPr lang="en-US" sz="2200" kern="1200" dirty="0"/>
        </a:p>
      </dsp:txBody>
      <dsp:txXfrm rot="10800000">
        <a:off x="999827" y="198566"/>
        <a:ext cx="1459110" cy="840009"/>
      </dsp:txXfrm>
    </dsp:sp>
    <dsp:sp modelId="{89BC9E47-81A3-4438-97F3-7AE083B5AD90}">
      <dsp:nvSpPr>
        <dsp:cNvPr id="0" name=""/>
        <dsp:cNvSpPr/>
      </dsp:nvSpPr>
      <dsp:spPr>
        <a:xfrm>
          <a:off x="107455" y="588"/>
          <a:ext cx="1251841" cy="12067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A6080-259E-4BD1-B796-DB4A537B1DE0}">
      <dsp:nvSpPr>
        <dsp:cNvPr id="0" name=""/>
        <dsp:cNvSpPr/>
      </dsp:nvSpPr>
      <dsp:spPr>
        <a:xfrm rot="10800000">
          <a:off x="1120506" y="716845"/>
          <a:ext cx="1613899" cy="80572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838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NI test data</a:t>
          </a:r>
          <a:endParaRPr lang="en-US" sz="2100" kern="1200" dirty="0"/>
        </a:p>
      </dsp:txBody>
      <dsp:txXfrm rot="10800000">
        <a:off x="1321937" y="716845"/>
        <a:ext cx="1412468" cy="805726"/>
      </dsp:txXfrm>
    </dsp:sp>
    <dsp:sp modelId="{CEEFEB52-5761-4614-A421-9092C0268154}">
      <dsp:nvSpPr>
        <dsp:cNvPr id="0" name=""/>
        <dsp:cNvSpPr/>
      </dsp:nvSpPr>
      <dsp:spPr>
        <a:xfrm>
          <a:off x="300870" y="502352"/>
          <a:ext cx="1234711" cy="12347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AC3AE-4931-4B01-9E2D-1AFEA1AE8968}">
      <dsp:nvSpPr>
        <dsp:cNvPr id="0" name=""/>
        <dsp:cNvSpPr/>
      </dsp:nvSpPr>
      <dsp:spPr>
        <a:xfrm rot="10800000">
          <a:off x="1115805" y="511314"/>
          <a:ext cx="2100329" cy="155864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484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Constitutive laws from tensile test/reverse FEM</a:t>
          </a:r>
          <a:endParaRPr lang="en-US" sz="1600" kern="1200" dirty="0"/>
        </a:p>
      </dsp:txBody>
      <dsp:txXfrm rot="10800000">
        <a:off x="1505466" y="511314"/>
        <a:ext cx="1710668" cy="1558645"/>
      </dsp:txXfrm>
    </dsp:sp>
    <dsp:sp modelId="{29C66A55-AE2F-41FA-BE27-C82A666AE80E}">
      <dsp:nvSpPr>
        <dsp:cNvPr id="0" name=""/>
        <dsp:cNvSpPr/>
      </dsp:nvSpPr>
      <dsp:spPr>
        <a:xfrm>
          <a:off x="336689" y="642670"/>
          <a:ext cx="1295933" cy="12959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2AF25-09F7-4188-ABBC-F6ACAD13E334}">
      <dsp:nvSpPr>
        <dsp:cNvPr id="0" name=""/>
        <dsp:cNvSpPr/>
      </dsp:nvSpPr>
      <dsp:spPr>
        <a:xfrm rot="10800000">
          <a:off x="761911" y="769620"/>
          <a:ext cx="1974782" cy="99481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68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Irradiation effect</a:t>
          </a:r>
          <a:endParaRPr lang="en-US" sz="1900" kern="1200" dirty="0"/>
        </a:p>
      </dsp:txBody>
      <dsp:txXfrm rot="10800000">
        <a:off x="1010614" y="769620"/>
        <a:ext cx="1726079" cy="994814"/>
      </dsp:txXfrm>
    </dsp:sp>
    <dsp:sp modelId="{2AED1EFB-4D03-4ADD-BE33-FA23AD3390EA}">
      <dsp:nvSpPr>
        <dsp:cNvPr id="0" name=""/>
        <dsp:cNvSpPr/>
      </dsp:nvSpPr>
      <dsp:spPr>
        <a:xfrm rot="9896205">
          <a:off x="232903" y="738025"/>
          <a:ext cx="1058015" cy="105800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9000" r="-9000"/>
          </a:stretch>
        </a:blip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69285" y="9489316"/>
            <a:ext cx="791559" cy="437322"/>
            <a:chOff x="222512" y="4397202"/>
            <a:chExt cx="798584" cy="402843"/>
          </a:xfrm>
        </p:grpSpPr>
        <p:cxnSp>
          <p:nvCxnSpPr>
            <p:cNvPr id="32" name="Rechte verbindingslijn 15">
              <a:extLst>
                <a:ext uri="{FF2B5EF4-FFF2-40B4-BE49-F238E27FC236}">
                  <a16:creationId xmlns:a16="http://schemas.microsoft.com/office/drawing/2014/main" id="{37B50A3E-DDAF-4A5F-ADED-8187508C78E1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96" y="4397202"/>
              <a:ext cx="0" cy="4028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Afbeelding 13">
              <a:extLst>
                <a:ext uri="{FF2B5EF4-FFF2-40B4-BE49-F238E27FC236}">
                  <a16:creationId xmlns:a16="http://schemas.microsoft.com/office/drawing/2014/main" id="{522606A1-5983-4956-9002-1FC101450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12" y="4481976"/>
              <a:ext cx="720000" cy="164148"/>
            </a:xfrm>
            <a:prstGeom prst="rect">
              <a:avLst/>
            </a:prstGeom>
          </p:spPr>
        </p:pic>
      </p:grpSp>
      <p:sp>
        <p:nvSpPr>
          <p:cNvPr id="37" name="Footer Placeholder 36"/>
          <p:cNvSpPr>
            <a:spLocks noGrp="1"/>
          </p:cNvSpPr>
          <p:nvPr>
            <p:ph type="ftr" sz="quarter" idx="2"/>
          </p:nvPr>
        </p:nvSpPr>
        <p:spPr>
          <a:xfrm>
            <a:off x="1060844" y="8815040"/>
            <a:ext cx="538111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ea typeface="Times New Roman" pitchFamily="18" charset="0"/>
                <a:cs typeface="Arial" charset="0"/>
              </a:rPr>
              <a:t>Copyright © SCK CEN -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SCK CEN.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282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 title="AlexandriaReference"/>
          <p:cNvSpPr txBox="1"/>
          <p:nvPr/>
        </p:nvSpPr>
        <p:spPr>
          <a:xfrm>
            <a:off x="993230" y="9469838"/>
            <a:ext cx="142733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&lt;generated automatically&gt;</a:t>
            </a:r>
            <a:endParaRPr kumimoji="0" lang="nl-BE" sz="800" b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 title="AlexandriaDistributionLimitations"/>
          <p:cNvSpPr txBox="1"/>
          <p:nvPr/>
        </p:nvSpPr>
        <p:spPr>
          <a:xfrm>
            <a:off x="4881610" y="9653529"/>
            <a:ext cx="164609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fr-FR" sz="800" b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Restricted</a:t>
            </a:r>
            <a:endParaRPr kumimoji="0" lang="fr-FR" sz="800" b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Box 16" title="AlexandriaAlternativeReference"/>
          <p:cNvSpPr txBox="1"/>
          <p:nvPr/>
        </p:nvSpPr>
        <p:spPr>
          <a:xfrm>
            <a:off x="993230" y="9625846"/>
            <a:ext cx="142733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altenative reference</a:t>
            </a:r>
            <a:endParaRPr kumimoji="0" lang="nl-BE" sz="800" b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 txBox="1">
            <a:spLocks/>
          </p:cNvSpPr>
          <p:nvPr/>
        </p:nvSpPr>
        <p:spPr>
          <a:xfrm>
            <a:off x="3716690" y="9536746"/>
            <a:ext cx="2719070" cy="15543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14E660-BF25-4843-B2A0-93C6E2B6253B}" type="slidenum">
              <a:rPr lang="en-BE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B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/>
        </p:nvCxnSpPr>
        <p:spPr>
          <a:xfrm>
            <a:off x="6527709" y="9536747"/>
            <a:ext cx="0" cy="4373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/>
        </p:nvCxnSpPr>
        <p:spPr>
          <a:xfrm>
            <a:off x="1012114" y="9509061"/>
            <a:ext cx="0" cy="4373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5" y="9516065"/>
            <a:ext cx="713667" cy="178197"/>
          </a:xfrm>
          <a:prstGeom prst="rect">
            <a:avLst/>
          </a:prstGeom>
        </p:spPr>
      </p:pic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97454" y="336899"/>
            <a:ext cx="5402768" cy="3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Copyright </a:t>
            </a:r>
            <a:r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© SCK CEN </a:t>
            </a:r>
            <a:r>
              <a:rPr lang="en-GB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-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of </a:t>
            </a:r>
            <a:r>
              <a:rPr lang="en-US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SCK CEN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.</a:t>
            </a:r>
            <a:endParaRPr lang="en-US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Times New Roman" pitchFamily="18" charset="0"/>
              <a:cs typeface="Arial" charset="0"/>
            </a:endParaRPr>
          </a:p>
        </p:txBody>
      </p:sp>
      <p:sp>
        <p:nvSpPr>
          <p:cNvPr id="41" name="Notes Placeholder 40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2" name="Slide Image Placeholder 4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987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6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nl-BE" sz="900" dirty="0" smtClean="0">
                <a:solidFill>
                  <a:schemeClr val="accent6">
                    <a:lumMod val="25000"/>
                  </a:schemeClr>
                </a:solidFill>
                <a:cs typeface="Segoe UI" pitchFamily="34" charset="0"/>
              </a:rPr>
              <a:t>We target to elaborate the FEM </a:t>
            </a:r>
            <a:r>
              <a:rPr lang="en-US" altLang="nl-BE" sz="900" dirty="0" err="1" smtClean="0">
                <a:solidFill>
                  <a:schemeClr val="accent6">
                    <a:lumMod val="25000"/>
                  </a:schemeClr>
                </a:solidFill>
                <a:cs typeface="Segoe UI" pitchFamily="34" charset="0"/>
              </a:rPr>
              <a:t>nanoindentation</a:t>
            </a:r>
            <a:r>
              <a:rPr lang="en-US" altLang="nl-BE" sz="900" dirty="0" smtClean="0">
                <a:solidFill>
                  <a:schemeClr val="accent6">
                    <a:lumMod val="25000"/>
                  </a:schemeClr>
                </a:solidFill>
                <a:cs typeface="Segoe UI" pitchFamily="34" charset="0"/>
              </a:rPr>
              <a:t> model as a user-oriented tool, which does not require or requires a minimum of coding or validation from the end user.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5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6" y="1943619"/>
            <a:ext cx="8308966" cy="20598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3600"/>
            </a:lvl1pPr>
          </a:lstStyle>
          <a:p>
            <a:endParaRPr lang="en-BE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9408312" y="800496"/>
            <a:ext cx="2013743" cy="5287567"/>
            <a:chOff x="9408312" y="800496"/>
            <a:chExt cx="2013743" cy="5287567"/>
          </a:xfrm>
          <a:solidFill>
            <a:schemeClr val="bg1">
              <a:lumMod val="95000"/>
            </a:schemeClr>
          </a:solidFill>
        </p:grpSpPr>
        <p:sp>
          <p:nvSpPr>
            <p:cNvPr id="673" name="Oval 672"/>
            <p:cNvSpPr/>
            <p:nvPr/>
          </p:nvSpPr>
          <p:spPr>
            <a:xfrm>
              <a:off x="10003624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>
              <a:off x="10598936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>
              <a:off x="10896592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/>
            <p:nvPr/>
          </p:nvSpPr>
          <p:spPr>
            <a:xfrm>
              <a:off x="11194248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>
              <a:off x="10301280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>
              <a:off x="10598936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>
              <a:off x="10896592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>
              <a:off x="11194248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>
              <a:off x="10003624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 userDrawn="1"/>
          </p:nvSpPr>
          <p:spPr>
            <a:xfrm>
              <a:off x="10301280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>
              <a:off x="10896592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>
              <a:off x="11194248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/>
            <p:nvPr/>
          </p:nvSpPr>
          <p:spPr>
            <a:xfrm>
              <a:off x="10301280" y="4966720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/>
            <p:cNvSpPr/>
            <p:nvPr/>
          </p:nvSpPr>
          <p:spPr>
            <a:xfrm>
              <a:off x="11194248" y="4966720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>
              <a:off x="10003624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>
            <a:xfrm>
              <a:off x="10301280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10598936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10896592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11194248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9705968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10301280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10598936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10896592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11194248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10003624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10301280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10598936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11194248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>
              <a:off x="10598936" y="377564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10896592" y="377564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11194248" y="377564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9408312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9705968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10003624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10301280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10598936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10896592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11194248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9705968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10003624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10896592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11194248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10003624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10301280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10598936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10896592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11194248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10598936" y="258167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10896592" y="258167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9705968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10301280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10896592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11194248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10003624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10598936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10896592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11194248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9408312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0598936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10896592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11194248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10003624" y="140158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10598936" y="140158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1194248" y="140158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0301280" y="109776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0896592" y="109776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1194248" y="109776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705968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0301280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0598936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1194248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ijdelijke aanduiding voor tekst 8">
            <a:extLst>
              <a:ext uri="{FF2B5EF4-FFF2-40B4-BE49-F238E27FC236}">
                <a16:creationId xmlns:a16="http://schemas.microsoft.com/office/drawing/2014/main" id="{013F778B-D9C1-4802-970E-A23E39CC2A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41" y="4671672"/>
            <a:ext cx="8308966" cy="64693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accent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nl-NL" dirty="0"/>
          </a:p>
        </p:txBody>
      </p:sp>
      <p:pic>
        <p:nvPicPr>
          <p:cNvPr id="1026" name="Picture 1" descr="image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8" y="6456176"/>
            <a:ext cx="73930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96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271572"/>
            <a:ext cx="10956870" cy="5250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600"/>
            </a:lvl1pPr>
          </a:lstStyle>
          <a:p>
            <a:endParaRPr lang="en-BE" dirty="0"/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66761" y="890981"/>
            <a:ext cx="5400000" cy="547395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0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82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49999" y="901178"/>
            <a:ext cx="5373634" cy="54739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7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271572"/>
            <a:ext cx="10956870" cy="5250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600"/>
            </a:lvl1pPr>
          </a:lstStyle>
          <a:p>
            <a:endParaRPr lang="en-BE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66763" y="905435"/>
            <a:ext cx="10956870" cy="54595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174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52500" y="985600"/>
            <a:ext cx="10287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b="1" dirty="0">
                <a:solidFill>
                  <a:schemeClr val="accent2"/>
                </a:solidFill>
              </a:rPr>
              <a:t>Copyright © </a:t>
            </a:r>
            <a:r>
              <a:rPr lang="en-GB" sz="2000" b="1" dirty="0" smtClean="0">
                <a:solidFill>
                  <a:schemeClr val="accent2"/>
                </a:solidFill>
              </a:rPr>
              <a:t>2020 – SCK CEN</a:t>
            </a:r>
            <a:endParaRPr lang="en-GB" sz="2000" b="1" dirty="0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</a:pPr>
            <a:endParaRPr lang="en-GB" sz="1400" b="1" dirty="0"/>
          </a:p>
          <a:p>
            <a:pPr algn="ctr">
              <a:spcBef>
                <a:spcPct val="0"/>
              </a:spcBef>
            </a:pPr>
            <a:r>
              <a:rPr lang="en-GB" sz="1400" dirty="0"/>
              <a:t>PLEASE NOTE!</a:t>
            </a:r>
          </a:p>
          <a:p>
            <a:pPr algn="ctr">
              <a:spcBef>
                <a:spcPct val="0"/>
              </a:spcBef>
            </a:pPr>
            <a:r>
              <a:rPr lang="en-US" sz="1400" dirty="0"/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1400" dirty="0" smtClean="0"/>
              <a:t>SCK CEN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/>
              <a:t>If this explicit written permission has been obtained, please reference the author, followed by ‘by courtesy of </a:t>
            </a:r>
            <a:r>
              <a:rPr lang="en-US" sz="1400" dirty="0" smtClean="0"/>
              <a:t>SCK CEN</a:t>
            </a:r>
            <a:r>
              <a:rPr lang="en-US" sz="1400" dirty="0"/>
              <a:t>’.</a:t>
            </a:r>
          </a:p>
          <a:p>
            <a:pPr algn="ctr">
              <a:spcBef>
                <a:spcPct val="0"/>
              </a:spcBef>
            </a:pPr>
            <a:endParaRPr lang="en-US" sz="1400" dirty="0"/>
          </a:p>
          <a:p>
            <a:pPr algn="ctr">
              <a:spcBef>
                <a:spcPct val="0"/>
              </a:spcBef>
            </a:pPr>
            <a:r>
              <a:rPr lang="en-US" sz="1400" dirty="0"/>
              <a:t>Any infringement to this rule is illegal and entitles to claim damages from the infringer, without prejudice to any other right in case of granting a patent or registration in the field of intellectual property.</a:t>
            </a:r>
          </a:p>
          <a:p>
            <a:pPr algn="ctr">
              <a:spcBef>
                <a:spcPct val="0"/>
              </a:spcBef>
            </a:pPr>
            <a:endParaRPr lang="en-GB" sz="1400" dirty="0"/>
          </a:p>
          <a:p>
            <a:pPr algn="ctr">
              <a:spcBef>
                <a:spcPct val="0"/>
              </a:spcBef>
            </a:pPr>
            <a:endParaRPr lang="en-GB" sz="1400" dirty="0"/>
          </a:p>
          <a:p>
            <a:pPr algn="ctr">
              <a:spcBef>
                <a:spcPct val="0"/>
              </a:spcBef>
            </a:pPr>
            <a:r>
              <a:rPr lang="en-GB" sz="1400" b="1" dirty="0" smtClean="0"/>
              <a:t>SCK CEN</a:t>
            </a:r>
            <a:endParaRPr lang="en-GB" sz="1400" b="1" dirty="0"/>
          </a:p>
          <a:p>
            <a:pPr algn="ctr">
              <a:spcBef>
                <a:spcPct val="0"/>
              </a:spcBef>
            </a:pPr>
            <a:r>
              <a:rPr lang="en-GB" sz="1400" dirty="0" err="1"/>
              <a:t>Studiecentrum</a:t>
            </a:r>
            <a:r>
              <a:rPr lang="en-GB" sz="1400" dirty="0"/>
              <a:t> </a:t>
            </a:r>
            <a:r>
              <a:rPr lang="en-GB" sz="1400" dirty="0" err="1"/>
              <a:t>voor</a:t>
            </a:r>
            <a:r>
              <a:rPr lang="en-GB" sz="1400" dirty="0"/>
              <a:t> </a:t>
            </a:r>
            <a:r>
              <a:rPr lang="en-GB" sz="1400" dirty="0" err="1"/>
              <a:t>Kernenergie</a:t>
            </a:r>
            <a:endParaRPr lang="en-GB" sz="1400" dirty="0"/>
          </a:p>
          <a:p>
            <a:pPr algn="ctr">
              <a:spcBef>
                <a:spcPct val="0"/>
              </a:spcBef>
            </a:pPr>
            <a:r>
              <a:rPr lang="en-GB" sz="1400" dirty="0"/>
              <a:t>Centre </a:t>
            </a:r>
            <a:r>
              <a:rPr lang="en-GB" sz="1400" dirty="0" err="1"/>
              <a:t>d'Etude</a:t>
            </a:r>
            <a:r>
              <a:rPr lang="en-GB" sz="1400" dirty="0"/>
              <a:t> de </a:t>
            </a:r>
            <a:r>
              <a:rPr lang="en-GB" sz="1400" dirty="0" err="1"/>
              <a:t>l'Energie</a:t>
            </a:r>
            <a:r>
              <a:rPr lang="en-GB" sz="1400" dirty="0"/>
              <a:t> </a:t>
            </a:r>
            <a:r>
              <a:rPr lang="en-GB" sz="1400" dirty="0" err="1"/>
              <a:t>Nucléaire</a:t>
            </a:r>
            <a:endParaRPr lang="en-GB" sz="1400" dirty="0"/>
          </a:p>
          <a:p>
            <a:pPr algn="ctr">
              <a:spcBef>
                <a:spcPct val="0"/>
              </a:spcBef>
            </a:pPr>
            <a:r>
              <a:rPr lang="en-GB" sz="1400" dirty="0"/>
              <a:t>Belgian Nuclear </a:t>
            </a:r>
            <a:r>
              <a:rPr lang="en-US" sz="1400" dirty="0"/>
              <a:t>Research</a:t>
            </a:r>
            <a:r>
              <a:rPr lang="en-GB" sz="1400" dirty="0"/>
              <a:t> Centre</a:t>
            </a:r>
          </a:p>
          <a:p>
            <a:pPr algn="ctr">
              <a:spcBef>
                <a:spcPct val="0"/>
              </a:spcBef>
            </a:pPr>
            <a:endParaRPr lang="en-GB" sz="1400" dirty="0"/>
          </a:p>
          <a:p>
            <a:pPr algn="ctr">
              <a:spcBef>
                <a:spcPct val="0"/>
              </a:spcBef>
            </a:pPr>
            <a:r>
              <a:rPr lang="en-GB" sz="1400" dirty="0" err="1"/>
              <a:t>Stichting</a:t>
            </a:r>
            <a:r>
              <a:rPr lang="en-GB" sz="1400" dirty="0"/>
              <a:t> van </a:t>
            </a:r>
            <a:r>
              <a:rPr lang="en-GB" sz="1400" dirty="0" err="1"/>
              <a:t>Openbaar</a:t>
            </a:r>
            <a:r>
              <a:rPr lang="en-GB" sz="1400" dirty="0"/>
              <a:t> Nut </a:t>
            </a:r>
          </a:p>
          <a:p>
            <a:pPr algn="ctr">
              <a:spcBef>
                <a:spcPct val="0"/>
              </a:spcBef>
            </a:pPr>
            <a:r>
              <a:rPr lang="en-GB" sz="1400" dirty="0" err="1"/>
              <a:t>Fondation</a:t>
            </a:r>
            <a:r>
              <a:rPr lang="en-GB" sz="1400" dirty="0"/>
              <a:t> </a:t>
            </a:r>
            <a:r>
              <a:rPr lang="en-GB" sz="1400" dirty="0" err="1"/>
              <a:t>d'Utilité</a:t>
            </a:r>
            <a:r>
              <a:rPr lang="en-GB" sz="1400" dirty="0"/>
              <a:t> </a:t>
            </a:r>
            <a:r>
              <a:rPr lang="en-GB" sz="1400" dirty="0" err="1"/>
              <a:t>Publique</a:t>
            </a:r>
            <a:r>
              <a:rPr lang="en-GB" sz="1400" dirty="0"/>
              <a:t> </a:t>
            </a:r>
          </a:p>
          <a:p>
            <a:pPr algn="ctr">
              <a:spcBef>
                <a:spcPct val="0"/>
              </a:spcBef>
            </a:pPr>
            <a:r>
              <a:rPr lang="en-GB" sz="1400" dirty="0"/>
              <a:t>Foundation of Public Utility</a:t>
            </a:r>
          </a:p>
          <a:p>
            <a:pPr algn="ctr">
              <a:spcBef>
                <a:spcPct val="0"/>
              </a:spcBef>
            </a:pPr>
            <a:endParaRPr lang="en-GB" sz="1400" dirty="0"/>
          </a:p>
          <a:p>
            <a:pPr algn="ctr">
              <a:spcBef>
                <a:spcPct val="0"/>
              </a:spcBef>
            </a:pPr>
            <a:r>
              <a:rPr lang="en-GB" sz="1400" dirty="0"/>
              <a:t>Registered Office: Avenue Herrmann-</a:t>
            </a:r>
            <a:r>
              <a:rPr lang="en-GB" sz="1400" dirty="0" err="1"/>
              <a:t>Debrouxlaan</a:t>
            </a:r>
            <a:r>
              <a:rPr lang="en-GB" sz="1400" dirty="0"/>
              <a:t> 40 – BE-1160 BRUSSELS</a:t>
            </a:r>
          </a:p>
          <a:p>
            <a:pPr algn="ctr">
              <a:spcBef>
                <a:spcPct val="0"/>
              </a:spcBef>
            </a:pPr>
            <a:r>
              <a:rPr lang="en-GB" sz="1400" dirty="0"/>
              <a:t>Operational Office: Boeretang 200 – BE-2400 MOL </a:t>
            </a:r>
          </a:p>
        </p:txBody>
      </p:sp>
    </p:spTree>
    <p:extLst>
      <p:ext uri="{BB962C8B-B14F-4D97-AF65-F5344CB8AC3E}">
        <p14:creationId xmlns:p14="http://schemas.microsoft.com/office/powerpoint/2010/main" val="28487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6211"/>
            <a:ext cx="10515600" cy="884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69091"/>
            <a:ext cx="733149" cy="167146"/>
          </a:xfrm>
          <a:prstGeom prst="rect">
            <a:avLst/>
          </a:prstGeom>
        </p:spPr>
      </p:pic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68226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69" r:id="rId2"/>
    <p:sldLayoutId id="2147483694" r:id="rId3"/>
    <p:sldLayoutId id="2147483697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556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504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f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8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11.gif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Nanoindentation</a:t>
            </a:r>
            <a:r>
              <a:rPr lang="en-US" dirty="0" smtClean="0"/>
              <a:t> for sub-miniaturized testing of irradiated steels: finite element modeling and experiments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31841" y="3759200"/>
            <a:ext cx="8308966" cy="102032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Tymofii Khvan</a:t>
            </a:r>
          </a:p>
          <a:p>
            <a:r>
              <a:rPr lang="en-US" sz="2100" dirty="0" smtClean="0"/>
              <a:t>SCK•CEN mentor: Dmitry </a:t>
            </a:r>
            <a:r>
              <a:rPr lang="en-US" sz="2100" dirty="0" err="1" smtClean="0"/>
              <a:t>Terentyev</a:t>
            </a:r>
            <a:endParaRPr lang="en-US" sz="2100" dirty="0" smtClean="0"/>
          </a:p>
          <a:p>
            <a:r>
              <a:rPr lang="en-US" sz="2100" dirty="0"/>
              <a:t>University of </a:t>
            </a:r>
            <a:r>
              <a:rPr lang="en-US" sz="2100" dirty="0" smtClean="0"/>
              <a:t>Liège promoter: Ludovic Noels</a:t>
            </a:r>
            <a:endParaRPr lang="en-US" sz="21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31841" y="5819036"/>
            <a:ext cx="8308966" cy="6469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Tx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/>
              <a:t>Internal workshop on finite element modelling</a:t>
            </a:r>
          </a:p>
          <a:p>
            <a:r>
              <a:rPr lang="en-US" sz="1050" dirty="0" smtClean="0"/>
              <a:t>04.02.2020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1746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689" y="917456"/>
            <a:ext cx="5512758" cy="52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6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2</a:t>
            </a:fld>
            <a:endParaRPr lang="en-B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Nanoindentation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843519" y="905435"/>
            <a:ext cx="3880113" cy="545950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Pyramid-like (not only) indenter probes a material by immersio</a:t>
            </a:r>
            <a:r>
              <a:rPr lang="en-US" sz="1800" dirty="0"/>
              <a:t>n</a:t>
            </a:r>
            <a:endParaRPr lang="en-US" sz="1800" dirty="0" smtClean="0"/>
          </a:p>
          <a:p>
            <a:r>
              <a:rPr lang="en-US" sz="1800" dirty="0" smtClean="0"/>
              <a:t>Affects a small volume of material (miniaturization concept)</a:t>
            </a:r>
          </a:p>
          <a:p>
            <a:r>
              <a:rPr lang="en-US" sz="1800" dirty="0" smtClean="0"/>
              <a:t>Has a lot of applications:</a:t>
            </a:r>
          </a:p>
          <a:p>
            <a:pPr lvl="1"/>
            <a:r>
              <a:rPr lang="en-US" sz="1800" dirty="0" smtClean="0"/>
              <a:t>Testing of thin ion-irradiated sub-surface layer</a:t>
            </a:r>
          </a:p>
          <a:p>
            <a:pPr lvl="1"/>
            <a:r>
              <a:rPr lang="en-US" sz="1800" dirty="0" smtClean="0"/>
              <a:t>Testing of in-service structures where small piece of material can be safely cut out</a:t>
            </a:r>
          </a:p>
          <a:p>
            <a:pPr lvl="1"/>
            <a:r>
              <a:rPr lang="en-US" sz="1800" dirty="0"/>
              <a:t>Characterization of mechanical properties when tensile testing is not achievable: strain softening, embrittlement (irradiation effects)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marL="88900" indent="0">
              <a:buNone/>
            </a:pP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9" b="16387"/>
          <a:stretch/>
        </p:blipFill>
        <p:spPr>
          <a:xfrm>
            <a:off x="766763" y="1097280"/>
            <a:ext cx="3535680" cy="190381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65" y="1097280"/>
            <a:ext cx="2595263" cy="190381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Picture 2" descr="ÐÐ°ÑÑÐ¸Ð½ÐºÐ¸ Ð¿Ð¾ Ð·Ð°Ð¿ÑÐ¾ÑÑ ion irradiation lay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4037" b="-221"/>
          <a:stretch/>
        </p:blipFill>
        <p:spPr bwMode="auto">
          <a:xfrm>
            <a:off x="766763" y="3325356"/>
            <a:ext cx="2852982" cy="257690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6763" y="3086280"/>
            <a:ext cx="12634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2020 Anton </a:t>
            </a:r>
            <a:r>
              <a:rPr lang="en-US" sz="800" dirty="0" err="1" smtClean="0"/>
              <a:t>Paar</a:t>
            </a:r>
            <a:r>
              <a:rPr lang="en-US" sz="800" dirty="0" smtClean="0"/>
              <a:t> GmbH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766763" y="5990875"/>
            <a:ext cx="29514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Q.R. </a:t>
            </a:r>
            <a:r>
              <a:rPr lang="en-US" sz="800" dirty="0" err="1" smtClean="0"/>
              <a:t>Xie</a:t>
            </a:r>
            <a:r>
              <a:rPr lang="en-US" sz="800" dirty="0" smtClean="0"/>
              <a:t>. Journal of Solid State Chemistry 231 (2015) 159-162</a:t>
            </a:r>
            <a:endParaRPr lang="en-US" sz="800" dirty="0"/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2989" y="3325356"/>
            <a:ext cx="3043639" cy="257690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122989" y="5985495"/>
            <a:ext cx="3352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Scooped </a:t>
            </a:r>
            <a:r>
              <a:rPr lang="en-US" sz="800" dirty="0"/>
              <a:t>boat-shaped coupon from reactor core shroud, BARC, India.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312" y="1871098"/>
            <a:ext cx="6105525" cy="35052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578827" y="5026881"/>
            <a:ext cx="81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Strain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673201" y="3453680"/>
            <a:ext cx="81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Stress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814979" y="2063127"/>
            <a:ext cx="213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Normal test curve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 rot="861257">
            <a:off x="3236186" y="3626259"/>
            <a:ext cx="191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3B7E8"/>
                </a:solidFill>
              </a:rPr>
              <a:t>Strain softening</a:t>
            </a:r>
            <a:endParaRPr lang="en-US" b="1" dirty="0">
              <a:solidFill>
                <a:srgbClr val="53B7E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9573712">
            <a:off x="1558739" y="4305523"/>
            <a:ext cx="182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D3D43"/>
                </a:solidFill>
              </a:rPr>
              <a:t>Brittle material</a:t>
            </a:r>
            <a:endParaRPr lang="en-US" b="1" dirty="0">
              <a:solidFill>
                <a:srgbClr val="ED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modelling of </a:t>
            </a:r>
            <a:r>
              <a:rPr lang="en-US" dirty="0" err="1" smtClean="0"/>
              <a:t>nanoindentation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</p:spPr>
        <p:txBody>
          <a:bodyPr/>
          <a:lstStyle/>
          <a:p>
            <a:fld id="{A814E660-BF25-4843-B2A0-93C6E2B6253B}" type="slidenum">
              <a:rPr lang="en-BE" smtClean="0"/>
              <a:pPr/>
              <a:t>3</a:t>
            </a:fld>
            <a:endParaRPr lang="en-BE" dirty="0"/>
          </a:p>
        </p:txBody>
      </p:sp>
      <p:sp>
        <p:nvSpPr>
          <p:cNvPr id="6" name="Curved Down Arrow 5"/>
          <p:cNvSpPr/>
          <p:nvPr/>
        </p:nvSpPr>
        <p:spPr bwMode="auto">
          <a:xfrm rot="20303556" flipV="1">
            <a:off x="3589173" y="4407977"/>
            <a:ext cx="2686756" cy="1204231"/>
          </a:xfrm>
          <a:prstGeom prst="curvedDownArrow">
            <a:avLst>
              <a:gd name="adj1" fmla="val 25000"/>
              <a:gd name="adj2" fmla="val 63991"/>
              <a:gd name="adj3" fmla="val 4635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urved Down Arrow 6"/>
          <p:cNvSpPr/>
          <p:nvPr/>
        </p:nvSpPr>
        <p:spPr bwMode="auto">
          <a:xfrm rot="1124500">
            <a:off x="3495983" y="1306946"/>
            <a:ext cx="2686756" cy="1162755"/>
          </a:xfrm>
          <a:prstGeom prst="curvedDownArrow">
            <a:avLst>
              <a:gd name="adj1" fmla="val 25000"/>
              <a:gd name="adj2" fmla="val 63991"/>
              <a:gd name="adj3" fmla="val 4635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31639" y="3022988"/>
            <a:ext cx="1745133" cy="843570"/>
            <a:chOff x="789825" y="198566"/>
            <a:chExt cx="1669112" cy="840009"/>
          </a:xfrm>
          <a:scene3d>
            <a:camera prst="orthographicFront"/>
            <a:lightRig rig="flat" dir="t"/>
          </a:scene3d>
        </p:grpSpPr>
        <p:sp>
          <p:nvSpPr>
            <p:cNvPr id="9" name="Pentagon 8"/>
            <p:cNvSpPr/>
            <p:nvPr/>
          </p:nvSpPr>
          <p:spPr>
            <a:xfrm rot="10800000">
              <a:off x="789825" y="198566"/>
              <a:ext cx="1669112" cy="840009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Pentagon 4"/>
            <p:cNvSpPr txBox="1"/>
            <p:nvPr/>
          </p:nvSpPr>
          <p:spPr>
            <a:xfrm rot="21600000">
              <a:off x="999827" y="198566"/>
              <a:ext cx="1459110" cy="8400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70421" tIns="83820" rIns="156464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 Irradiated </a:t>
              </a:r>
              <a:br>
                <a:rPr lang="en-US" sz="1400" kern="1200" dirty="0" smtClean="0"/>
              </a:br>
              <a:r>
                <a:rPr lang="en-US" sz="1400" kern="1200" dirty="0" smtClean="0"/>
                <a:t>stress-strain curve</a:t>
              </a:r>
              <a:endParaRPr lang="en-US" sz="1400" kern="1200" dirty="0"/>
            </a:p>
          </p:txBody>
        </p:sp>
      </p:grpSp>
      <p:sp>
        <p:nvSpPr>
          <p:cNvPr id="11" name="Oval 10"/>
          <p:cNvSpPr/>
          <p:nvPr/>
        </p:nvSpPr>
        <p:spPr>
          <a:xfrm rot="9896205">
            <a:off x="8221860" y="2716316"/>
            <a:ext cx="759618" cy="759611"/>
          </a:xfrm>
          <a:prstGeom prst="ellipse">
            <a:avLst/>
          </a:prstGeom>
          <a:blipFill>
            <a:blip r:embed="rId3"/>
            <a:srcRect/>
            <a:stretch>
              <a:fillRect l="-9000" r="-9000"/>
            </a:stretch>
          </a:blipFill>
          <a:ln w="28575">
            <a:solidFill>
              <a:schemeClr val="accent1"/>
            </a:solidFill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759832499"/>
              </p:ext>
            </p:extLst>
          </p:nvPr>
        </p:nvGraphicFramePr>
        <p:xfrm>
          <a:off x="4786327" y="2806024"/>
          <a:ext cx="2509943" cy="120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86122741"/>
              </p:ext>
            </p:extLst>
          </p:nvPr>
        </p:nvGraphicFramePr>
        <p:xfrm>
          <a:off x="977841" y="796650"/>
          <a:ext cx="3035277" cy="2239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701963996"/>
              </p:ext>
            </p:extLst>
          </p:nvPr>
        </p:nvGraphicFramePr>
        <p:xfrm>
          <a:off x="906463" y="2119342"/>
          <a:ext cx="3552825" cy="258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282108817"/>
              </p:ext>
            </p:extLst>
          </p:nvPr>
        </p:nvGraphicFramePr>
        <p:xfrm>
          <a:off x="1382247" y="3687818"/>
          <a:ext cx="2969597" cy="253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6" name="Oval 15"/>
          <p:cNvSpPr/>
          <p:nvPr/>
        </p:nvSpPr>
        <p:spPr>
          <a:xfrm>
            <a:off x="8360044" y="3239952"/>
            <a:ext cx="930435" cy="930435"/>
          </a:xfrm>
          <a:prstGeom prst="ellipse">
            <a:avLst/>
          </a:prstGeom>
          <a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  <a:ln w="28575">
            <a:solidFill>
              <a:schemeClr val="accent1"/>
            </a:solidFill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ight Arrow 16"/>
          <p:cNvSpPr/>
          <p:nvPr/>
        </p:nvSpPr>
        <p:spPr bwMode="auto">
          <a:xfrm>
            <a:off x="4480560" y="3022988"/>
            <a:ext cx="393949" cy="751985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7264120" y="3056387"/>
            <a:ext cx="1016901" cy="751985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Prediction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0800000">
            <a:off x="4119500" y="3024187"/>
            <a:ext cx="369149" cy="749296"/>
          </a:xfrm>
          <a:prstGeom prst="rightArrow">
            <a:avLst/>
          </a:prstGeom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7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13" grpId="0">
        <p:bldAsOne/>
      </p:bldGraphic>
      <p:bldGraphic spid="14" grpId="0">
        <p:bldAsOne/>
      </p:bldGraphic>
      <p:bldGraphic spid="15" grpId="0">
        <p:bldAsOne/>
      </p:bldGraphic>
      <p:bldP spid="17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CM3Libraries for </a:t>
            </a:r>
            <a:r>
              <a:rPr lang="en-US" dirty="0" err="1" smtClean="0"/>
              <a:t>Gmsh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4</a:t>
            </a:fld>
            <a:endParaRPr lang="en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8"/>
          <a:stretch/>
        </p:blipFill>
        <p:spPr>
          <a:xfrm>
            <a:off x="9813552" y="95496"/>
            <a:ext cx="2378448" cy="999150"/>
          </a:xfrm>
          <a:prstGeom prst="rect">
            <a:avLst/>
          </a:prstGeom>
        </p:spPr>
      </p:pic>
      <p:cxnSp>
        <p:nvCxnSpPr>
          <p:cNvPr id="8" name="Straight Connector 7"/>
          <p:cNvCxnSpPr>
            <a:endCxn id="6" idx="1"/>
          </p:cNvCxnSpPr>
          <p:nvPr/>
        </p:nvCxnSpPr>
        <p:spPr>
          <a:xfrm>
            <a:off x="9813552" y="59507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66761" y="890981"/>
            <a:ext cx="5400000" cy="5819468"/>
          </a:xfrm>
        </p:spPr>
        <p:txBody>
          <a:bodyPr>
            <a:normAutofit lnSpcReduction="10000"/>
          </a:bodyPr>
          <a:lstStyle/>
          <a:p>
            <a:pPr marL="88900" indent="0">
              <a:buNone/>
            </a:pPr>
            <a:r>
              <a:rPr lang="en-US" dirty="0" smtClean="0"/>
              <a:t>Features:</a:t>
            </a:r>
          </a:p>
          <a:p>
            <a:r>
              <a:rPr lang="en-US" dirty="0" smtClean="0"/>
              <a:t>Solver is based on dis-/continuous </a:t>
            </a:r>
            <a:r>
              <a:rPr lang="en-US" dirty="0" err="1" smtClean="0"/>
              <a:t>Galerkin</a:t>
            </a:r>
            <a:r>
              <a:rPr lang="en-US" dirty="0" smtClean="0"/>
              <a:t> </a:t>
            </a:r>
            <a:r>
              <a:rPr lang="en-US" dirty="0" smtClean="0"/>
              <a:t>method</a:t>
            </a:r>
          </a:p>
          <a:p>
            <a:r>
              <a:rPr lang="en-US" dirty="0"/>
              <a:t>Allows to apply different theoretical models to different domains</a:t>
            </a:r>
          </a:p>
          <a:p>
            <a:r>
              <a:rPr lang="en-US" dirty="0"/>
              <a:t>Allows to apply an </a:t>
            </a:r>
            <a:r>
              <a:rPr lang="en-US" dirty="0" err="1" smtClean="0"/>
              <a:t>interdomain</a:t>
            </a:r>
            <a:endParaRPr lang="en-US" dirty="0" smtClean="0"/>
          </a:p>
          <a:p>
            <a:r>
              <a:rPr lang="en-US" dirty="0" smtClean="0"/>
              <a:t>Includes different theoretical </a:t>
            </a:r>
            <a:r>
              <a:rPr lang="en-US" dirty="0" smtClean="0"/>
              <a:t>models</a:t>
            </a:r>
          </a:p>
          <a:p>
            <a:r>
              <a:rPr lang="en-US" dirty="0" smtClean="0"/>
              <a:t>Connected </a:t>
            </a:r>
            <a:r>
              <a:rPr lang="en-US" dirty="0" smtClean="0"/>
              <a:t>to </a:t>
            </a:r>
            <a:r>
              <a:rPr lang="en-US" dirty="0" err="1" smtClean="0"/>
              <a:t>Gmsh</a:t>
            </a:r>
            <a:r>
              <a:rPr lang="en-US" dirty="0" smtClean="0"/>
              <a:t> mesh generator</a:t>
            </a:r>
          </a:p>
          <a:p>
            <a:r>
              <a:rPr lang="en-US" dirty="0" smtClean="0"/>
              <a:t>Allows user improvements (highly useful in case of numerical instabilities)</a:t>
            </a:r>
          </a:p>
          <a:p>
            <a:r>
              <a:rPr lang="en-US" dirty="0" smtClean="0"/>
              <a:t>Non-commercial and free to use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303" y="972727"/>
            <a:ext cx="2284330" cy="2420714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74" y="993787"/>
            <a:ext cx="2439759" cy="2125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714" y="3924194"/>
            <a:ext cx="2997508" cy="227584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11" y="3689297"/>
            <a:ext cx="2945683" cy="25310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91775" y="3209154"/>
            <a:ext cx="2537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J2 </a:t>
            </a:r>
            <a:r>
              <a:rPr lang="en-US" sz="1600" dirty="0" smtClean="0"/>
              <a:t>flow theory of plasticity</a:t>
            </a:r>
            <a:endParaRPr lang="en-US" sz="16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9507103" y="3421522"/>
            <a:ext cx="2148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Cohesive crack model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563622" y="6187015"/>
            <a:ext cx="239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Non-local </a:t>
            </a:r>
            <a:r>
              <a:rPr lang="en-US" sz="1600" dirty="0" err="1" smtClean="0"/>
              <a:t>Gurson</a:t>
            </a:r>
            <a:r>
              <a:rPr lang="en-US" sz="1600" dirty="0" smtClean="0"/>
              <a:t> failure model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382397" y="6187016"/>
            <a:ext cx="239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Composite laminates failure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10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Indentation of </a:t>
            </a:r>
            <a:r>
              <a:rPr lang="en-US" dirty="0" smtClean="0"/>
              <a:t>single crystal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5</a:t>
            </a:fld>
            <a:endParaRPr lang="en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98" y="1123557"/>
            <a:ext cx="7162800" cy="5029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119120" y="2727960"/>
            <a:ext cx="0" cy="257556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2549573" y="3831073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Indentation of </a:t>
            </a:r>
            <a:r>
              <a:rPr lang="en-US" dirty="0" err="1" smtClean="0"/>
              <a:t>polycrystal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6</a:t>
            </a:fld>
            <a:endParaRPr lang="en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98" y="1123557"/>
            <a:ext cx="7162800" cy="5029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119120" y="4210050"/>
            <a:ext cx="0" cy="5334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2487078" y="4292083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38" y="2399341"/>
            <a:ext cx="5548312" cy="82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Tensile test of </a:t>
            </a:r>
            <a:r>
              <a:rPr lang="en-US" dirty="0" err="1" smtClean="0"/>
              <a:t>dogbone</a:t>
            </a:r>
            <a:r>
              <a:rPr lang="en-US" dirty="0" smtClean="0"/>
              <a:t> </a:t>
            </a:r>
            <a:r>
              <a:rPr lang="en-US" dirty="0" err="1" smtClean="0"/>
              <a:t>polycrystal</a:t>
            </a:r>
            <a:r>
              <a:rPr lang="en-US" dirty="0" smtClean="0"/>
              <a:t> (</a:t>
            </a:r>
            <a:r>
              <a:rPr lang="el-GR" i="1" dirty="0" smtClean="0"/>
              <a:t>ε</a:t>
            </a:r>
            <a:r>
              <a:rPr lang="en-US" i="1" dirty="0" smtClean="0"/>
              <a:t> = </a:t>
            </a:r>
            <a:r>
              <a:rPr lang="en-US" dirty="0" smtClean="0"/>
              <a:t>2%, </a:t>
            </a:r>
            <a:r>
              <a:rPr lang="en-US" i="1" dirty="0" smtClean="0"/>
              <a:t>T = </a:t>
            </a:r>
            <a:r>
              <a:rPr lang="en-US" dirty="0" smtClean="0"/>
              <a:t>400 C)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7</a:t>
            </a:fld>
            <a:endParaRPr lang="en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98" y="1237857"/>
            <a:ext cx="7162800" cy="5029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833620" y="1962150"/>
            <a:ext cx="0" cy="36004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4201556" y="361538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mm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924" y="1885095"/>
            <a:ext cx="1331901" cy="382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6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Tensile test of </a:t>
            </a:r>
            <a:r>
              <a:rPr lang="en-US" dirty="0" err="1" smtClean="0"/>
              <a:t>dogbone</a:t>
            </a:r>
            <a:r>
              <a:rPr lang="en-US" dirty="0" smtClean="0"/>
              <a:t> </a:t>
            </a:r>
            <a:r>
              <a:rPr lang="en-US" dirty="0" err="1" smtClean="0"/>
              <a:t>polycrystal</a:t>
            </a:r>
            <a:r>
              <a:rPr lang="en-US" dirty="0" smtClean="0"/>
              <a:t> with </a:t>
            </a:r>
            <a:r>
              <a:rPr lang="en-US" dirty="0" err="1" smtClean="0"/>
              <a:t>intergranular</a:t>
            </a:r>
            <a:r>
              <a:rPr lang="en-US" dirty="0" smtClean="0"/>
              <a:t> fracture (</a:t>
            </a:r>
            <a:r>
              <a:rPr lang="en-US" i="1" dirty="0" smtClean="0"/>
              <a:t>T =</a:t>
            </a:r>
            <a:r>
              <a:rPr lang="en-US" dirty="0" smtClean="0"/>
              <a:t> 0 C)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8</a:t>
            </a:fld>
            <a:endParaRPr lang="en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98" y="1237821"/>
            <a:ext cx="7162800" cy="5029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833620" y="1962150"/>
            <a:ext cx="0" cy="36004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4201556" y="361538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mm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924" y="1885095"/>
            <a:ext cx="1331901" cy="382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algn="ctr"/>
            <a:r>
              <a:rPr lang="en-US" sz="6000" dirty="0" smtClean="0"/>
              <a:t>Thank you for your attention!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9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0685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8186</TotalTime>
  <Words>320</Words>
  <Application>Microsoft Office PowerPoint</Application>
  <PresentationFormat>Widescreen</PresentationFormat>
  <Paragraphs>65</Paragraphs>
  <Slides>11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Segoe UI</vt:lpstr>
      <vt:lpstr>Segoe UI Black</vt:lpstr>
      <vt:lpstr>Segoe UI Light</vt:lpstr>
      <vt:lpstr>Segoe UI Semibold</vt:lpstr>
      <vt:lpstr>Times New Roman</vt:lpstr>
      <vt:lpstr>Office Theme</vt:lpstr>
      <vt:lpstr>Nanoindentation for sub-miniaturized testing of irradiated steels: finite element modeling and experiments</vt:lpstr>
      <vt:lpstr>Nanoindentation test</vt:lpstr>
      <vt:lpstr>Finite element modelling of nanoindentation</vt:lpstr>
      <vt:lpstr>CM3Libraries for Gmsh</vt:lpstr>
      <vt:lpstr>Indentation of single crystal</vt:lpstr>
      <vt:lpstr>Indentation of polycrystal</vt:lpstr>
      <vt:lpstr>Tensile test of dogbone polycrystal (ε = 2%, T = 400 C)</vt:lpstr>
      <vt:lpstr>Tensile test of dogbone polycrystal with intergranular fracture (T = 0 C)</vt:lpstr>
      <vt:lpstr>Thank you for your attention!</vt:lpstr>
      <vt:lpstr>PowerPoint Presentation</vt:lpstr>
      <vt:lpstr>PowerPoint Presentation</vt:lpstr>
    </vt:vector>
  </TitlesOfParts>
  <Company>SCK-CEN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Dillen Roel</dc:creator>
  <cp:lastModifiedBy>Khvan Tymofii</cp:lastModifiedBy>
  <cp:revision>343</cp:revision>
  <cp:lastPrinted>2020-01-30T14:06:51Z</cp:lastPrinted>
  <dcterms:created xsi:type="dcterms:W3CDTF">2019-10-21T09:10:33Z</dcterms:created>
  <dcterms:modified xsi:type="dcterms:W3CDTF">2020-02-04T08:23:16Z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exandriaPath">
    <vt:lpwstr/>
  </property>
  <property fmtid="{D5CDD505-2E9C-101B-9397-08002B2CF9AE}" pid="3" name="ID">
    <vt:lpwstr>36937628</vt:lpwstr>
  </property>
  <property fmtid="{D5CDD505-2E9C-101B-9397-08002B2CF9AE}" pid="4" name="Name">
    <vt:lpwstr>PPT template SCKCEN 2020_ACA.pptx</vt:lpwstr>
  </property>
  <property fmtid="{D5CDD505-2E9C-101B-9397-08002B2CF9AE}" pid="5" name="SuppMarkings">
    <vt:lpwstr> </vt:lpwstr>
  </property>
  <property fmtid="{D5CDD505-2E9C-101B-9397-08002B2CF9AE}" pid="6" name="Security Clearance">
    <vt:lpwstr> </vt:lpwstr>
  </property>
  <property fmtid="{D5CDD505-2E9C-101B-9397-08002B2CF9AE}" pid="7" name="HyperLink">
    <vt:lpwstr>https://ecm.sckcen.be/OTCS/llisapi.dll/open/36937628</vt:lpwstr>
  </property>
  <property fmtid="{D5CDD505-2E9C-101B-9397-08002B2CF9AE}" pid="8" name="Common Attributes_Reference Number">
    <vt:lpwstr>SCK•CEN/36937628/2</vt:lpwstr>
  </property>
  <property fmtid="{D5CDD505-2E9C-101B-9397-08002B2CF9AE}" pid="9" name="Common Attributes_Short Reference">
    <vt:lpwstr>SCK•CEN/36937628</vt:lpwstr>
  </property>
  <property fmtid="{D5CDD505-2E9C-101B-9397-08002B2CF9AE}" pid="10" name="Common Attributes_Alternative Reference">
    <vt:lpwstr> </vt:lpwstr>
  </property>
  <property fmtid="{D5CDD505-2E9C-101B-9397-08002B2CF9AE}" pid="11" name="Common Attributes_Document Type">
    <vt:lpwstr> </vt:lpwstr>
  </property>
  <property fmtid="{D5CDD505-2E9C-101B-9397-08002B2CF9AE}" pid="12" name="Common Attributes_Author_Author Name">
    <vt:lpwstr>Griet Vanderperren</vt:lpwstr>
  </property>
  <property fmtid="{D5CDD505-2E9C-101B-9397-08002B2CF9AE}" pid="13" name="Common Attributes_Author_Author Affiliation">
    <vt:lpwstr>SCK•CEN</vt:lpwstr>
  </property>
  <property fmtid="{D5CDD505-2E9C-101B-9397-08002B2CF9AE}" pid="14" name="Common Attributes_Information Security Classification">
    <vt:lpwstr>Restricted</vt:lpwstr>
  </property>
  <property fmtid="{D5CDD505-2E9C-101B-9397-08002B2CF9AE}" pid="15" name="Common Attributes_ISC Motivation">
    <vt:lpwstr>ISC was automatically assigned.</vt:lpwstr>
  </property>
</Properties>
</file>