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364" r:id="rId2"/>
    <p:sldId id="385" r:id="rId3"/>
    <p:sldId id="374" r:id="rId4"/>
    <p:sldId id="373" r:id="rId5"/>
    <p:sldId id="386" r:id="rId6"/>
    <p:sldId id="375" r:id="rId7"/>
    <p:sldId id="376" r:id="rId8"/>
    <p:sldId id="365" r:id="rId9"/>
    <p:sldId id="369" r:id="rId10"/>
    <p:sldId id="370" r:id="rId11"/>
    <p:sldId id="366" r:id="rId12"/>
    <p:sldId id="367" r:id="rId13"/>
    <p:sldId id="368" r:id="rId14"/>
    <p:sldId id="371" r:id="rId15"/>
    <p:sldId id="372" r:id="rId16"/>
    <p:sldId id="377" r:id="rId17"/>
    <p:sldId id="383" r:id="rId18"/>
    <p:sldId id="381" r:id="rId19"/>
    <p:sldId id="384" r:id="rId20"/>
    <p:sldId id="380" r:id="rId21"/>
    <p:sldId id="378" r:id="rId22"/>
    <p:sldId id="379" r:id="rId23"/>
    <p:sldId id="387" r:id="rId24"/>
    <p:sldId id="36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40" autoAdjust="0"/>
    <p:restoredTop sz="86314" autoAdjust="0"/>
  </p:normalViewPr>
  <p:slideViewPr>
    <p:cSldViewPr snapToGrid="0">
      <p:cViewPr varScale="1">
        <p:scale>
          <a:sx n="63" d="100"/>
          <a:sy n="63" d="100"/>
        </p:scale>
        <p:origin x="1176" y="7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97" d="100"/>
          <a:sy n="97" d="100"/>
        </p:scale>
        <p:origin x="268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6" name="Group 35"/>
          <p:cNvGrpSpPr/>
          <p:nvPr/>
        </p:nvGrpSpPr>
        <p:grpSpPr>
          <a:xfrm>
            <a:off x="271675" y="8741157"/>
            <a:ext cx="798584" cy="402843"/>
            <a:chOff x="222512" y="4397202"/>
            <a:chExt cx="798584" cy="402843"/>
          </a:xfrm>
        </p:grpSpPr>
        <p:cxnSp>
          <p:nvCxnSpPr>
            <p:cNvPr id="32" name="Rechte verbindingslijn 15">
              <a:extLst>
                <a:ext uri="{FF2B5EF4-FFF2-40B4-BE49-F238E27FC236}">
                  <a16:creationId xmlns:a16="http://schemas.microsoft.com/office/drawing/2014/main" id="{37B50A3E-DDAF-4A5F-ADED-8187508C78E1}"/>
                </a:ext>
              </a:extLst>
            </p:cNvPr>
            <p:cNvCxnSpPr>
              <a:cxnSpLocks/>
            </p:cNvCxnSpPr>
            <p:nvPr/>
          </p:nvCxnSpPr>
          <p:spPr>
            <a:xfrm>
              <a:off x="1021096" y="4397202"/>
              <a:ext cx="0" cy="4028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Afbeelding 13">
              <a:extLst>
                <a:ext uri="{FF2B5EF4-FFF2-40B4-BE49-F238E27FC236}">
                  <a16:creationId xmlns:a16="http://schemas.microsoft.com/office/drawing/2014/main" id="{522606A1-5983-4956-9002-1FC101450F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512" y="4481976"/>
              <a:ext cx="720000" cy="164148"/>
            </a:xfrm>
            <a:prstGeom prst="rect">
              <a:avLst/>
            </a:prstGeom>
          </p:spPr>
        </p:pic>
      </p:grpSp>
      <p:sp>
        <p:nvSpPr>
          <p:cNvPr id="37" name="Footer Placeholder 36"/>
          <p:cNvSpPr>
            <a:spLocks noGrp="1"/>
          </p:cNvSpPr>
          <p:nvPr>
            <p:ph type="ftr" sz="quarter" idx="2"/>
          </p:nvPr>
        </p:nvSpPr>
        <p:spPr>
          <a:xfrm>
            <a:off x="1178414" y="8026453"/>
            <a:ext cx="5428864" cy="458787"/>
          </a:xfrm>
          <a:prstGeom prst="rect">
            <a:avLst/>
          </a:prstGeom>
        </p:spPr>
        <p:txBody>
          <a:bodyPr vert="horz" lIns="91440" tIns="45720" rIns="91440" bIns="45720" rtlCol="0" anchor="b"/>
          <a:lstStyle>
            <a:lvl1pPr algn="l">
              <a:defRPr sz="1200"/>
            </a:lvl1pPr>
          </a:lstStyle>
          <a:p>
            <a:pPr>
              <a:defRPr/>
            </a:pPr>
            <a:r>
              <a:rPr lang="en-GB" sz="800">
                <a:solidFill>
                  <a:schemeClr val="tx1">
                    <a:lumMod val="50000"/>
                    <a:lumOff val="50000"/>
                  </a:schemeClr>
                </a:solidFill>
                <a:ea typeface="Times New Roman" pitchFamily="18" charset="0"/>
                <a:cs typeface="Arial" charset="0"/>
              </a:rPr>
              <a:t>Copyright © SCK CEN - </a:t>
            </a:r>
            <a:r>
              <a:rPr lang="en-US" sz="800">
                <a:solidFill>
                  <a:schemeClr val="tx1">
                    <a:lumMod val="50000"/>
                    <a:lumOff val="50000"/>
                  </a:schemeClr>
                </a:solidFill>
                <a:ea typeface="Times New Roman" pitchFamily="18" charset="0"/>
                <a:cs typeface="Arial" charset="0"/>
              </a:rPr>
              <a:t>This presentation contains data, information and formats for dedicated use only and may not be communicated, copied, reproduced, distributed or cited without the explicit written permission of SCK CEN.</a:t>
            </a:r>
            <a:endParaRPr lang="en-US" sz="800" dirty="0">
              <a:solidFill>
                <a:schemeClr val="tx1">
                  <a:lumMod val="50000"/>
                  <a:lumOff val="50000"/>
                </a:schemeClr>
              </a:solidFill>
              <a:ea typeface="Times New Roman" pitchFamily="18" charset="0"/>
              <a:cs typeface="Arial" charset="0"/>
            </a:endParaRPr>
          </a:p>
        </p:txBody>
      </p:sp>
    </p:spTree>
    <p:extLst>
      <p:ext uri="{BB962C8B-B14F-4D97-AF65-F5344CB8AC3E}">
        <p14:creationId xmlns:p14="http://schemas.microsoft.com/office/powerpoint/2010/main" val="157572824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extBox 14" title="AlexandriaReference"/>
          <p:cNvSpPr txBox="1"/>
          <p:nvPr/>
        </p:nvSpPr>
        <p:spPr>
          <a:xfrm>
            <a:off x="1002044" y="8723215"/>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en-US" sz="800" b="0" u="none" strike="noStrike" kern="1200" cap="none" spc="0" normalizeH="0" baseline="0" noProof="0" smtClean="0">
                <a:ln>
                  <a:noFill/>
                </a:ln>
                <a:solidFill>
                  <a:prstClr val="white">
                    <a:lumMod val="50000"/>
                  </a:prstClr>
                </a:solidFill>
                <a:effectLst/>
                <a:uLnTx/>
                <a:uFillTx/>
                <a:latin typeface="Segoe UI" pitchFamily="34" charset="0"/>
                <a:ea typeface="Segoe UI" pitchFamily="34" charset="0"/>
                <a:cs typeface="Segoe UI" pitchFamily="34" charset="0"/>
              </a:rPr>
              <a:t>&lt;generated automatically&gt;</a:t>
            </a:r>
            <a:endParaRPr kumimoji="0" lang="nl-BE" sz="800" b="0" u="none" strike="noStrike" kern="1200" cap="none" spc="0" normalizeH="0" baseline="0" noProof="0" dirty="0" smtClean="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6" name="TextBox 15" title="AlexandriaDistributionLimitations"/>
          <p:cNvSpPr txBox="1"/>
          <p:nvPr/>
        </p:nvSpPr>
        <p:spPr>
          <a:xfrm>
            <a:off x="4924931" y="8892424"/>
            <a:ext cx="1660707" cy="215444"/>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fr-FR" sz="800" b="0" u="none" strike="noStrike" kern="1200" cap="none" spc="0" normalizeH="0" baseline="0" noProof="0" smtClean="0">
                <a:ln>
                  <a:noFill/>
                </a:ln>
                <a:solidFill>
                  <a:prstClr val="white">
                    <a:lumMod val="50000"/>
                  </a:prstClr>
                </a:solidFill>
                <a:effectLst/>
                <a:uLnTx/>
                <a:uFillTx/>
                <a:latin typeface="Segoe UI" pitchFamily="34" charset="0"/>
                <a:ea typeface="Segoe UI" pitchFamily="34" charset="0"/>
                <a:cs typeface="Segoe UI" pitchFamily="34" charset="0"/>
              </a:rPr>
              <a:t>ISC: Restricted</a:t>
            </a:r>
            <a:endParaRPr kumimoji="0" lang="fr-FR" sz="800" b="0" u="none" strike="noStrike" kern="1200" cap="none" spc="0" normalizeH="0" baseline="0" noProof="0" dirty="0" smtClean="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7" name="TextBox 16" title="AlexandriaAlternativeReference"/>
          <p:cNvSpPr txBox="1"/>
          <p:nvPr/>
        </p:nvSpPr>
        <p:spPr>
          <a:xfrm>
            <a:off x="1002044" y="8866923"/>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en-US" sz="800" b="0" u="none" strike="noStrike" kern="1200" cap="none" spc="0" normalizeH="0" baseline="0" noProof="0" smtClean="0">
                <a:ln>
                  <a:noFill/>
                </a:ln>
                <a:solidFill>
                  <a:prstClr val="white">
                    <a:lumMod val="50000"/>
                  </a:prstClr>
                </a:solidFill>
                <a:effectLst/>
                <a:uLnTx/>
                <a:uFillTx/>
                <a:latin typeface="Segoe UI" pitchFamily="34" charset="0"/>
                <a:ea typeface="Segoe UI" pitchFamily="34" charset="0"/>
                <a:cs typeface="Segoe UI" pitchFamily="34" charset="0"/>
              </a:rPr>
              <a:t>altenative reference</a:t>
            </a:r>
            <a:endParaRPr kumimoji="0" lang="nl-BE" sz="800" b="0" u="none" strike="noStrike" kern="1200" cap="none" spc="0" normalizeH="0" baseline="0" noProof="0" dirty="0" smtClean="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8" name="Tijdelijke aanduiding voor dianummer 5">
            <a:extLst>
              <a:ext uri="{FF2B5EF4-FFF2-40B4-BE49-F238E27FC236}">
                <a16:creationId xmlns:a16="http://schemas.microsoft.com/office/drawing/2014/main" id="{85ACB9A7-77F2-41DA-BDAD-3E1B26CA8CAF}"/>
              </a:ext>
            </a:extLst>
          </p:cNvPr>
          <p:cNvSpPr txBox="1">
            <a:spLocks/>
          </p:cNvSpPr>
          <p:nvPr/>
        </p:nvSpPr>
        <p:spPr>
          <a:xfrm>
            <a:off x="3749673" y="8784848"/>
            <a:ext cx="2743200" cy="143176"/>
          </a:xfrm>
          <a:prstGeom prst="rect">
            <a:avLst/>
          </a:prstGeom>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j-lt"/>
                <a:ea typeface="Segoe UI Black" panose="020B0A02040204020203" pitchFamily="34" charset="0"/>
                <a:cs typeface="Segoe UI Semibold" panose="020B07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4E660-BF25-4843-B2A0-93C6E2B6253B}" type="slidenum">
              <a:rPr lang="en-BE" sz="900" smtClean="0">
                <a:solidFill>
                  <a:schemeClr val="tx1">
                    <a:lumMod val="50000"/>
                    <a:lumOff val="50000"/>
                  </a:schemeClr>
                </a:solidFill>
              </a:rPr>
              <a:pPr/>
              <a:t>‹#›</a:t>
            </a:fld>
            <a:endParaRPr lang="en-BE" sz="900" dirty="0">
              <a:solidFill>
                <a:schemeClr val="tx1">
                  <a:lumMod val="50000"/>
                  <a:lumOff val="50000"/>
                </a:schemeClr>
              </a:solidFill>
            </a:endParaRPr>
          </a:p>
        </p:txBody>
      </p:sp>
      <p:cxnSp>
        <p:nvCxnSpPr>
          <p:cNvPr id="19" name="Rechte verbindingslijn 15">
            <a:extLst>
              <a:ext uri="{FF2B5EF4-FFF2-40B4-BE49-F238E27FC236}">
                <a16:creationId xmlns:a16="http://schemas.microsoft.com/office/drawing/2014/main" id="{37B50A3E-DDAF-4A5F-ADED-8187508C78E1}"/>
              </a:ext>
            </a:extLst>
          </p:cNvPr>
          <p:cNvCxnSpPr>
            <a:cxnSpLocks/>
          </p:cNvCxnSpPr>
          <p:nvPr/>
        </p:nvCxnSpPr>
        <p:spPr>
          <a:xfrm>
            <a:off x="6585638" y="8784848"/>
            <a:ext cx="0" cy="4028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5">
            <a:extLst>
              <a:ext uri="{FF2B5EF4-FFF2-40B4-BE49-F238E27FC236}">
                <a16:creationId xmlns:a16="http://schemas.microsoft.com/office/drawing/2014/main" id="{37B50A3E-DDAF-4A5F-ADED-8187508C78E1}"/>
              </a:ext>
            </a:extLst>
          </p:cNvPr>
          <p:cNvCxnSpPr>
            <a:cxnSpLocks/>
          </p:cNvCxnSpPr>
          <p:nvPr/>
        </p:nvCxnSpPr>
        <p:spPr>
          <a:xfrm>
            <a:off x="1021096" y="8759345"/>
            <a:ext cx="0" cy="4028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Afbeelding 13">
            <a:extLst>
              <a:ext uri="{FF2B5EF4-FFF2-40B4-BE49-F238E27FC236}">
                <a16:creationId xmlns:a16="http://schemas.microsoft.com/office/drawing/2014/main" id="{522606A1-5983-4956-9002-1FC101450F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512" y="8765797"/>
            <a:ext cx="720000" cy="164148"/>
          </a:xfrm>
          <a:prstGeom prst="rect">
            <a:avLst/>
          </a:prstGeom>
        </p:spPr>
      </p:pic>
      <p:sp>
        <p:nvSpPr>
          <p:cNvPr id="37" name="Text Box 11"/>
          <p:cNvSpPr txBox="1">
            <a:spLocks noChangeArrowheads="1"/>
          </p:cNvSpPr>
          <p:nvPr/>
        </p:nvSpPr>
        <p:spPr bwMode="auto">
          <a:xfrm>
            <a:off x="703643" y="310337"/>
            <a:ext cx="5450714" cy="3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95" tIns="45747" rIns="91495" bIns="45747">
            <a:spAutoFit/>
          </a:bodyPr>
          <a:lstStyle>
            <a:lvl1pPr>
              <a:tabLst>
                <a:tab pos="9331325" algn="r"/>
              </a:tabLst>
              <a:defRPr sz="2400">
                <a:solidFill>
                  <a:schemeClr val="tx1"/>
                </a:solidFill>
                <a:latin typeface="Times New Roman" pitchFamily="18" charset="0"/>
              </a:defRPr>
            </a:lvl1pPr>
            <a:lvl2pPr>
              <a:tabLst>
                <a:tab pos="9331325" algn="r"/>
              </a:tabLst>
              <a:defRPr sz="2400">
                <a:solidFill>
                  <a:schemeClr val="tx1"/>
                </a:solidFill>
                <a:latin typeface="Times New Roman" pitchFamily="18" charset="0"/>
              </a:defRPr>
            </a:lvl2pPr>
            <a:lvl3pPr>
              <a:tabLst>
                <a:tab pos="9331325" algn="r"/>
              </a:tabLst>
              <a:defRPr sz="2400">
                <a:solidFill>
                  <a:schemeClr val="tx1"/>
                </a:solidFill>
                <a:latin typeface="Times New Roman" pitchFamily="18" charset="0"/>
              </a:defRPr>
            </a:lvl3pPr>
            <a:lvl4pPr marL="1373188">
              <a:tabLst>
                <a:tab pos="9331325" algn="r"/>
              </a:tabLst>
              <a:defRPr sz="2400">
                <a:solidFill>
                  <a:schemeClr val="tx1"/>
                </a:solidFill>
                <a:latin typeface="Times New Roman" pitchFamily="18" charset="0"/>
              </a:defRPr>
            </a:lvl4pPr>
            <a:lvl5pPr marL="1830388">
              <a:tabLst>
                <a:tab pos="9331325" algn="r"/>
              </a:tabLst>
              <a:defRPr sz="2400">
                <a:solidFill>
                  <a:schemeClr val="tx1"/>
                </a:solidFill>
                <a:latin typeface="Times New Roman" pitchFamily="18" charset="0"/>
              </a:defRPr>
            </a:lvl5pPr>
            <a:lvl6pPr marL="2287588" eaLnBrk="0" fontAlgn="base" hangingPunct="0">
              <a:spcBef>
                <a:spcPct val="0"/>
              </a:spcBef>
              <a:spcAft>
                <a:spcPct val="0"/>
              </a:spcAft>
              <a:tabLst>
                <a:tab pos="9331325" algn="r"/>
              </a:tabLst>
              <a:defRPr sz="2400">
                <a:solidFill>
                  <a:schemeClr val="tx1"/>
                </a:solidFill>
                <a:latin typeface="Times New Roman" pitchFamily="18" charset="0"/>
              </a:defRPr>
            </a:lvl6pPr>
            <a:lvl7pPr marL="2744788" eaLnBrk="0" fontAlgn="base" hangingPunct="0">
              <a:spcBef>
                <a:spcPct val="0"/>
              </a:spcBef>
              <a:spcAft>
                <a:spcPct val="0"/>
              </a:spcAft>
              <a:tabLst>
                <a:tab pos="9331325" algn="r"/>
              </a:tabLst>
              <a:defRPr sz="2400">
                <a:solidFill>
                  <a:schemeClr val="tx1"/>
                </a:solidFill>
                <a:latin typeface="Times New Roman" pitchFamily="18" charset="0"/>
              </a:defRPr>
            </a:lvl7pPr>
            <a:lvl8pPr marL="3201988" eaLnBrk="0" fontAlgn="base" hangingPunct="0">
              <a:spcBef>
                <a:spcPct val="0"/>
              </a:spcBef>
              <a:spcAft>
                <a:spcPct val="0"/>
              </a:spcAft>
              <a:tabLst>
                <a:tab pos="9331325" algn="r"/>
              </a:tabLst>
              <a:defRPr sz="2400">
                <a:solidFill>
                  <a:schemeClr val="tx1"/>
                </a:solidFill>
                <a:latin typeface="Times New Roman" pitchFamily="18" charset="0"/>
              </a:defRPr>
            </a:lvl8pPr>
            <a:lvl9pPr marL="3659188" eaLnBrk="0" fontAlgn="base" hangingPunct="0">
              <a:spcBef>
                <a:spcPct val="0"/>
              </a:spcBef>
              <a:spcAft>
                <a:spcPct val="0"/>
              </a:spcAft>
              <a:tabLst>
                <a:tab pos="9331325" algn="r"/>
              </a:tabLst>
              <a:defRPr sz="2400">
                <a:solidFill>
                  <a:schemeClr val="tx1"/>
                </a:solidFill>
                <a:latin typeface="Times New Roman" pitchFamily="18" charset="0"/>
              </a:defRPr>
            </a:lvl9pPr>
          </a:lstStyle>
          <a:p>
            <a:pPr>
              <a:defRPr/>
            </a:pPr>
            <a:r>
              <a:rPr lang="en-GB" sz="800" dirty="0" smtClean="0">
                <a:solidFill>
                  <a:schemeClr val="tx1">
                    <a:lumMod val="50000"/>
                    <a:lumOff val="50000"/>
                  </a:schemeClr>
                </a:solidFill>
                <a:latin typeface="+mj-lt"/>
                <a:ea typeface="Times New Roman" pitchFamily="18" charset="0"/>
                <a:cs typeface="Arial" charset="0"/>
              </a:rPr>
              <a:t>Copyright </a:t>
            </a:r>
            <a:r>
              <a:rPr lang="en-GB" sz="800" smtClean="0">
                <a:solidFill>
                  <a:schemeClr val="tx1">
                    <a:lumMod val="50000"/>
                    <a:lumOff val="50000"/>
                  </a:schemeClr>
                </a:solidFill>
                <a:latin typeface="+mj-lt"/>
                <a:ea typeface="Times New Roman" pitchFamily="18" charset="0"/>
                <a:cs typeface="Arial" charset="0"/>
              </a:rPr>
              <a:t>© SCK CEN </a:t>
            </a:r>
            <a:r>
              <a:rPr lang="en-GB" sz="800" dirty="0" smtClean="0">
                <a:solidFill>
                  <a:schemeClr val="tx1">
                    <a:lumMod val="50000"/>
                    <a:lumOff val="50000"/>
                  </a:schemeClr>
                </a:solidFill>
                <a:latin typeface="+mj-lt"/>
                <a:ea typeface="Times New Roman" pitchFamily="18" charset="0"/>
                <a:cs typeface="Arial" charset="0"/>
              </a:rPr>
              <a:t>- </a:t>
            </a:r>
            <a:r>
              <a:rPr lang="en-US" sz="800" dirty="0">
                <a:solidFill>
                  <a:schemeClr val="tx1">
                    <a:lumMod val="50000"/>
                    <a:lumOff val="50000"/>
                  </a:schemeClr>
                </a:solidFill>
                <a:latin typeface="+mj-lt"/>
                <a:ea typeface="Times New Roman" pitchFamily="18" charset="0"/>
                <a:cs typeface="Arial" charset="0"/>
              </a:rPr>
              <a:t>This presentation contains data, information and formats for dedicated use only and may not be communicated, copied, reproduced, distributed or cited without the explicit written permission </a:t>
            </a:r>
            <a:r>
              <a:rPr lang="en-US" sz="800">
                <a:solidFill>
                  <a:schemeClr val="tx1">
                    <a:lumMod val="50000"/>
                    <a:lumOff val="50000"/>
                  </a:schemeClr>
                </a:solidFill>
                <a:latin typeface="+mj-lt"/>
                <a:ea typeface="Times New Roman" pitchFamily="18" charset="0"/>
                <a:cs typeface="Arial" charset="0"/>
              </a:rPr>
              <a:t>of </a:t>
            </a:r>
            <a:r>
              <a:rPr lang="en-US" sz="800" smtClean="0">
                <a:solidFill>
                  <a:schemeClr val="tx1">
                    <a:lumMod val="50000"/>
                    <a:lumOff val="50000"/>
                  </a:schemeClr>
                </a:solidFill>
                <a:latin typeface="+mj-lt"/>
                <a:ea typeface="Times New Roman" pitchFamily="18" charset="0"/>
                <a:cs typeface="Arial" charset="0"/>
              </a:rPr>
              <a:t>SCK CEN</a:t>
            </a:r>
            <a:r>
              <a:rPr lang="en-US" sz="800" dirty="0">
                <a:solidFill>
                  <a:schemeClr val="tx1">
                    <a:lumMod val="50000"/>
                    <a:lumOff val="50000"/>
                  </a:schemeClr>
                </a:solidFill>
                <a:latin typeface="+mj-lt"/>
                <a:ea typeface="Times New Roman" pitchFamily="18" charset="0"/>
                <a:cs typeface="Arial" charset="0"/>
              </a:rPr>
              <a:t>.</a:t>
            </a:r>
            <a:endParaRPr lang="en-US" sz="800" dirty="0" smtClean="0">
              <a:solidFill>
                <a:schemeClr val="tx1">
                  <a:lumMod val="50000"/>
                  <a:lumOff val="50000"/>
                </a:schemeClr>
              </a:solidFill>
              <a:latin typeface="+mj-lt"/>
              <a:ea typeface="Times New Roman" pitchFamily="18" charset="0"/>
              <a:cs typeface="Arial" charset="0"/>
            </a:endParaRPr>
          </a:p>
        </p:txBody>
      </p:sp>
      <p:sp>
        <p:nvSpPr>
          <p:cNvPr id="41" name="Notes Placeholder 40"/>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2" name="Slide Image Placeholder 4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394389876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900" kern="1200">
        <a:solidFill>
          <a:schemeClr val="tx1"/>
        </a:solidFill>
        <a:latin typeface="+mn-lt"/>
        <a:ea typeface="+mn-ea"/>
        <a:cs typeface="+mn-cs"/>
      </a:defRPr>
    </a:lvl2pPr>
    <a:lvl3pPr marL="914400" algn="l" defTabSz="914400" rtl="0" eaLnBrk="1" latinLnBrk="0" hangingPunct="1">
      <a:defRPr sz="900" kern="1200">
        <a:solidFill>
          <a:schemeClr val="tx1"/>
        </a:solidFill>
        <a:latin typeface="+mn-lt"/>
        <a:ea typeface="+mn-ea"/>
        <a:cs typeface="+mn-cs"/>
      </a:defRPr>
    </a:lvl3pPr>
    <a:lvl4pPr marL="1371600" algn="l" defTabSz="914400" rtl="0" eaLnBrk="1" latinLnBrk="0" hangingPunct="1">
      <a:defRPr sz="900" kern="1200">
        <a:solidFill>
          <a:schemeClr val="tx1"/>
        </a:solidFill>
        <a:latin typeface="+mn-lt"/>
        <a:ea typeface="+mn-ea"/>
        <a:cs typeface="+mn-cs"/>
      </a:defRPr>
    </a:lvl4pPr>
    <a:lvl5pPr marL="1828800" algn="l" defTabSz="914400" rtl="0" eaLnBrk="1" latinLnBrk="0" hangingPunct="1">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will start from the reminder of the main purpose of my project. This is the miniaturization concept in nuclear materials research. It is an important approach which has the following features: ! smaller specimens have less activity on contact, ! it saves the human resources by lowering the irradiation dose to personnel involved in post-irradiation testing, ! decreases irradiation time and costs. ! It is also a great solution for limited availability of irradiation space and ! has a good scalability with the decrease of specimen dimensions what you can see on the graphs on the right. Plastic and strength properties match very well for the specimens of different sizes from the picture above. Regarding </a:t>
            </a:r>
            <a:r>
              <a:rPr lang="en-US" baseline="0" dirty="0" err="1" smtClean="0"/>
              <a:t>nanoindentation</a:t>
            </a:r>
            <a:r>
              <a:rPr lang="en-US" baseline="0" dirty="0" smtClean="0"/>
              <a:t>, ! we can say that it provides almost unlimited reusability of specimens, ! it is non-destructive test and ! requires microscale volume for testing. On top of these, ! it is well informative technique in materials sciences.</a:t>
            </a:r>
            <a:endParaRPr lang="en-US" dirty="0"/>
          </a:p>
        </p:txBody>
      </p:sp>
    </p:spTree>
    <p:extLst>
      <p:ext uri="{BB962C8B-B14F-4D97-AF65-F5344CB8AC3E}">
        <p14:creationId xmlns:p14="http://schemas.microsoft.com/office/powerpoint/2010/main" val="7765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fitting the constitutive laws, so that could be potentially used to simulate the indentation of iron. P</a:t>
            </a:r>
            <a:r>
              <a:rPr lang="en-US" dirty="0" smtClean="0"/>
              <a:t>arallelepiped single</a:t>
            </a:r>
            <a:r>
              <a:rPr lang="en-US" baseline="0" dirty="0" smtClean="0"/>
              <a:t> grain</a:t>
            </a:r>
            <a:r>
              <a:rPr lang="en-US" dirty="0" smtClean="0"/>
              <a:t> specimen with dimensions</a:t>
            </a:r>
            <a:r>
              <a:rPr lang="en-US" baseline="0" dirty="0" smtClean="0"/>
              <a:t> of 60 60 30 um and the </a:t>
            </a:r>
            <a:r>
              <a:rPr lang="en-US" baseline="0" dirty="0" err="1" smtClean="0"/>
              <a:t>Berkovich</a:t>
            </a:r>
            <a:r>
              <a:rPr lang="en-US" baseline="0" dirty="0" smtClean="0"/>
              <a:t> three sided pyramid in the center of XY plane were built for FEM analysis. Boundary conditions were: ! displacement of the pyramid on 1.5 um down along Z and fixed along XY and the bottom ! XY plane (shown as red) fixed along XYZ. The force was archived also from the bottom XY plane. ! Temperature was 273 K and ! in total three simulations were performed to see the dependence of the grain orientation. ! Mesh was refined around the potential contact. ! You can see the animation of the immersion process from the inside, so that only one side of the pyramid and the corresponding piece of the specimen are shown.</a:t>
            </a:r>
            <a:endParaRPr lang="en-US" dirty="0"/>
          </a:p>
        </p:txBody>
      </p:sp>
    </p:spTree>
    <p:extLst>
      <p:ext uri="{BB962C8B-B14F-4D97-AF65-F5344CB8AC3E}">
        <p14:creationId xmlns:p14="http://schemas.microsoft.com/office/powerpoint/2010/main" val="3823502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compare the</a:t>
            </a:r>
            <a:r>
              <a:rPr lang="en-US" baseline="0" dirty="0" smtClean="0"/>
              <a:t> simulation output with an experimental data the pure iron product was indented with respect to grain orientations. For this, some scratches were made with a sharp tool for better orientation on the specimen surface and then EBSD map was acquired. </a:t>
            </a:r>
            <a:endParaRPr lang="en-US" dirty="0"/>
          </a:p>
        </p:txBody>
      </p:sp>
    </p:spTree>
    <p:extLst>
      <p:ext uri="{BB962C8B-B14F-4D97-AF65-F5344CB8AC3E}">
        <p14:creationId xmlns:p14="http://schemas.microsoft.com/office/powerpoint/2010/main" val="3816036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overlapping</a:t>
            </a:r>
            <a:r>
              <a:rPr lang="en-US" baseline="0" dirty="0" smtClean="0"/>
              <a:t> the optical microscope photo of indents and EBSD map, we can see the grains were indented. The averaged load displacement curves are then compared and as it can be seen on the graph on the right they coincide very well, so we can assume that the material response on the indenter immersion is not depended on the grain orientation at least for 101 and 111 directions. 001 can be also done for confirm the conclusion, but I don’t see any argument against it.</a:t>
            </a:r>
            <a:endParaRPr lang="en-US" dirty="0"/>
          </a:p>
        </p:txBody>
      </p:sp>
    </p:spTree>
    <p:extLst>
      <p:ext uri="{BB962C8B-B14F-4D97-AF65-F5344CB8AC3E}">
        <p14:creationId xmlns:p14="http://schemas.microsoft.com/office/powerpoint/2010/main" val="954476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comparison</a:t>
            </a:r>
            <a:r>
              <a:rPr lang="en-US" baseline="0" dirty="0" smtClean="0"/>
              <a:t> of FEM and experimental results we can see a good match. First two graphs compare the experimental and FEM force displacement curves in corresponding grain orientation. The third one on the very right compares only FEM curves for all three orientations. The same comparison was also made for </a:t>
            </a:r>
            <a:r>
              <a:rPr lang="en-US" baseline="0" dirty="0" err="1" smtClean="0"/>
              <a:t>iter</a:t>
            </a:r>
            <a:r>
              <a:rPr lang="en-US" baseline="0" dirty="0" smtClean="0"/>
              <a:t> grade tungsten previously used in ALAMEL, but the difference is quite high. I can assume, that it happens due to sub-grains 0.6 – 4 um size which were not included in the geometry of the model.</a:t>
            </a:r>
            <a:endParaRPr lang="en-US" dirty="0"/>
          </a:p>
        </p:txBody>
      </p:sp>
    </p:spTree>
    <p:extLst>
      <p:ext uri="{BB962C8B-B14F-4D97-AF65-F5344CB8AC3E}">
        <p14:creationId xmlns:p14="http://schemas.microsoft.com/office/powerpoint/2010/main" val="1096983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other draft</a:t>
            </a:r>
            <a:r>
              <a:rPr lang="en-US" baseline="0" dirty="0" smtClean="0"/>
              <a:t> simulations and geometries I was working on</a:t>
            </a:r>
            <a:endParaRPr lang="en-US" dirty="0"/>
          </a:p>
        </p:txBody>
      </p:sp>
    </p:spTree>
    <p:extLst>
      <p:ext uri="{BB962C8B-B14F-4D97-AF65-F5344CB8AC3E}">
        <p14:creationId xmlns:p14="http://schemas.microsoft.com/office/powerpoint/2010/main" val="3802226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Nanoindentation</a:t>
            </a:r>
            <a:r>
              <a:rPr lang="en-US" baseline="0" dirty="0" smtClean="0"/>
              <a:t> load displacement curves for different reference and irradiated iron and tungsten products from the test table mentioned in methodology slide</a:t>
            </a:r>
            <a:endParaRPr lang="en-US" dirty="0"/>
          </a:p>
        </p:txBody>
      </p:sp>
    </p:spTree>
    <p:extLst>
      <p:ext uri="{BB962C8B-B14F-4D97-AF65-F5344CB8AC3E}">
        <p14:creationId xmlns:p14="http://schemas.microsoft.com/office/powerpoint/2010/main" val="170032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interesting work using </a:t>
            </a:r>
            <a:r>
              <a:rPr lang="en-US" dirty="0" smtClean="0"/>
              <a:t>focused</a:t>
            </a:r>
            <a:r>
              <a:rPr lang="en-US" baseline="0" dirty="0" smtClean="0"/>
              <a:t> ion beam</a:t>
            </a:r>
            <a:r>
              <a:rPr lang="en-US" dirty="0" smtClean="0"/>
              <a:t> </a:t>
            </a:r>
            <a:r>
              <a:rPr lang="en-US" dirty="0" smtClean="0"/>
              <a:t>was</a:t>
            </a:r>
            <a:r>
              <a:rPr lang="en-US" baseline="0" dirty="0" smtClean="0"/>
              <a:t> performed in our lab. The indent adjacent area in irradiated and reference iron specimen was burnt using FIB and investigated with SEM and TEM. On the pictogram you can see the schematic indent made with normal lines and the removed area with dashed rectangles. ! Firstly, the area far away from the indent were investigated, to make suggestions about affection of this zone by indentation. As you can see both reference on the top and irradiated on the bottom specimens do not show any distortions, despite of the random inclusion, so one can say that only the area below the indent was affected as it can be seen here. ! From these SEM photos it is hard to say that the damage propagates differently in both reference and irradiated specimen so let’s take a look on the TEM results</a:t>
            </a:r>
            <a:endParaRPr lang="en-US" dirty="0"/>
          </a:p>
        </p:txBody>
      </p:sp>
    </p:spTree>
    <p:extLst>
      <p:ext uri="{BB962C8B-B14F-4D97-AF65-F5344CB8AC3E}">
        <p14:creationId xmlns:p14="http://schemas.microsoft.com/office/powerpoint/2010/main" val="3053461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this slide you can see the TEM photos of reference on the left and irradiated on the right areas under indents. The first important thing to be observed, ! it is the difference in dislocation density close to the tip. In reference specimen, (9a) the individual lines are clearly seen and the density can be calculated which is </a:t>
            </a:r>
            <a:r>
              <a:rPr lang="en-US" baseline="0" dirty="0" smtClean="0"/>
              <a:t>1,37 by ten to the fifteenth reversed squared </a:t>
            </a:r>
            <a:r>
              <a:rPr lang="en-US" baseline="0" dirty="0" err="1" smtClean="0"/>
              <a:t>meteres</a:t>
            </a:r>
            <a:r>
              <a:rPr lang="en-US" baseline="0" dirty="0" smtClean="0"/>
              <a:t>. </a:t>
            </a:r>
            <a:r>
              <a:rPr lang="en-US" baseline="0" dirty="0" smtClean="0"/>
              <a:t>In the irradiated specimen, some areas had so high deformation area, so the individual lines could not be observed. It means more plastic deformation in the irradiated specimen. ! Second observation, is dislocation density far from the tip. As it was calculated, for the reference specimen it equals to </a:t>
            </a:r>
            <a:r>
              <a:rPr lang="en-US" baseline="0" dirty="0" smtClean="0"/>
              <a:t>0.85 by ten to the fifteenth reversed squared </a:t>
            </a:r>
            <a:r>
              <a:rPr lang="en-US" baseline="0" dirty="0" err="1" smtClean="0"/>
              <a:t>meteres</a:t>
            </a:r>
            <a:r>
              <a:rPr lang="en-US" baseline="0" dirty="0" smtClean="0"/>
              <a:t> and by ten to the fifteenth reversed squared </a:t>
            </a:r>
            <a:r>
              <a:rPr lang="en-US" baseline="0" dirty="0" err="1" smtClean="0"/>
              <a:t>meteres</a:t>
            </a:r>
            <a:r>
              <a:rPr lang="en-US" baseline="0" dirty="0" smtClean="0"/>
              <a:t> </a:t>
            </a:r>
            <a:r>
              <a:rPr lang="en-US" baseline="0" dirty="0" smtClean="0"/>
              <a:t>for the irradiated one. This means that in the irradiated specimen, the plastic deformation zone does not propagate further then in the reference one. ! The third thing to be noted – circular defects in the irradiated specimen, which are most likely ion-induced dislocation loops. They act as obstacles for dislocation movement and keep the deformation in a certain zone.</a:t>
            </a:r>
          </a:p>
          <a:p>
            <a:r>
              <a:rPr lang="en-US" baseline="0" dirty="0" smtClean="0"/>
              <a:t>! The last thing to be noted is a formation of slip bands which can transform into low angle grain boundaries at high dislocation density values.</a:t>
            </a:r>
            <a:endParaRPr lang="en-US" dirty="0"/>
          </a:p>
        </p:txBody>
      </p:sp>
    </p:spTree>
    <p:extLst>
      <p:ext uri="{BB962C8B-B14F-4D97-AF65-F5344CB8AC3E}">
        <p14:creationId xmlns:p14="http://schemas.microsoft.com/office/powerpoint/2010/main" val="71062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conclude:</a:t>
            </a:r>
            <a:endParaRPr lang="en-US" dirty="0"/>
          </a:p>
        </p:txBody>
      </p:sp>
    </p:spTree>
    <p:extLst>
      <p:ext uri="{BB962C8B-B14F-4D97-AF65-F5344CB8AC3E}">
        <p14:creationId xmlns:p14="http://schemas.microsoft.com/office/powerpoint/2010/main" val="925533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649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about</a:t>
            </a:r>
            <a:r>
              <a:rPr lang="en-US" baseline="0" dirty="0" smtClean="0"/>
              <a:t> the goals. ! The first goal or how we also call it – baseline goal, is to develop and validate the </a:t>
            </a:r>
            <a:r>
              <a:rPr lang="en-US" baseline="0" dirty="0" err="1" smtClean="0"/>
              <a:t>nanoindentation</a:t>
            </a:r>
            <a:r>
              <a:rPr lang="en-US" baseline="0" dirty="0" smtClean="0"/>
              <a:t> FEM model for fusion and fission materials and then the use of it to derive the elastoplastic-deformation laws of these materials in irradiated state. ! The primary materials of interests are BCC steel and tungsten, ! the model should include different parameters …. ! Crystal plasticity theory is chosen as a basis, one of the main reasons for this – is the expected possibility to add an additional parameter tau </a:t>
            </a:r>
            <a:r>
              <a:rPr lang="en-US" baseline="0" dirty="0" err="1" smtClean="0"/>
              <a:t>irr</a:t>
            </a:r>
            <a:r>
              <a:rPr lang="en-US" baseline="0" dirty="0" smtClean="0"/>
              <a:t> which can be a term or a function on top of crystal plasticity critical resolved shear stress formulation for simulating the irradiation hardening. ! In case of ion irradiation it is important to describe the effect of irradiated hardening distributed in non-uniform damage profile. ! As an example of the NI model application is to input </a:t>
            </a:r>
            <a:r>
              <a:rPr lang="en-US" baseline="0" dirty="0" err="1" smtClean="0"/>
              <a:t>nanoindentation</a:t>
            </a:r>
            <a:r>
              <a:rPr lang="en-US" baseline="0" dirty="0" smtClean="0"/>
              <a:t> test data, true stress-strain curve from tensile test or even from reverse FEM and receive an irradiated constitutive law.</a:t>
            </a:r>
          </a:p>
          <a:p>
            <a:r>
              <a:rPr lang="en-US" baseline="0" dirty="0" smtClean="0"/>
              <a:t>The second goal or medium-ambitious goal, is to demonstrate the predictive capability of the model by simulating tensile or 3-point bending tests and the third one or ultimate goal is to assess or to support an assessment of important mechanical tests applied to harvest the design data such as fracture toughness or plastic deformation capacity before and mainly after irradiation.</a:t>
            </a:r>
            <a:endParaRPr lang="en-US" dirty="0"/>
          </a:p>
        </p:txBody>
      </p:sp>
    </p:spTree>
    <p:extLst>
      <p:ext uri="{BB962C8B-B14F-4D97-AF65-F5344CB8AC3E}">
        <p14:creationId xmlns:p14="http://schemas.microsoft.com/office/powerpoint/2010/main" val="897451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finish the presentation, I want to discuss my future 4 year and closest plans. This is the table I use to show my PhD 4 year plan which I use since I was a candidate for this position. I have added these blue cells to expand it a bit because of the increase of my understanding. I want to note that at the moment everything is going according to the plan, and the experiments and validation should be going step-by-step to satisfy the appearing new needs.</a:t>
            </a:r>
            <a:endParaRPr lang="en-US" dirty="0"/>
          </a:p>
        </p:txBody>
      </p:sp>
    </p:spTree>
    <p:extLst>
      <p:ext uri="{BB962C8B-B14F-4D97-AF65-F5344CB8AC3E}">
        <p14:creationId xmlns:p14="http://schemas.microsoft.com/office/powerpoint/2010/main" val="2840129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plans</a:t>
            </a:r>
            <a:r>
              <a:rPr lang="en-US" baseline="0" dirty="0" smtClean="0"/>
              <a:t> until the end of the year. In the end of May or in the beginning of June we have already agreed a small experimental campaign to perform some elevated temperature </a:t>
            </a:r>
            <a:r>
              <a:rPr lang="en-US" baseline="0" dirty="0" err="1" smtClean="0"/>
              <a:t>nanoindentation</a:t>
            </a:r>
            <a:r>
              <a:rPr lang="en-US" baseline="0" dirty="0" smtClean="0"/>
              <a:t> tests of reference steel and iron up to 400-500C. Then this data can be used to validate the output of FEM at the elevated temperature. Meanwhile, I will be working on the deformed Fe constitution. To start, I will keep the set of constants as in reference Fe, but the initial value of dislocations density I will set higher, and the saturated value I will calculate to keep the same ratio in the end. Let’s see what it will give</a:t>
            </a:r>
          </a:p>
          <a:p>
            <a:r>
              <a:rPr lang="en-US" baseline="0" dirty="0" smtClean="0"/>
              <a:t>In the end of summer I am planning to start to work on the geometry and constitutive laws for </a:t>
            </a:r>
            <a:r>
              <a:rPr lang="en-US" baseline="0" dirty="0" err="1" smtClean="0"/>
              <a:t>FeCrC</a:t>
            </a:r>
            <a:r>
              <a:rPr lang="en-US" baseline="0" dirty="0" smtClean="0"/>
              <a:t> or steel. As I understand, laths, blocks, packets should be implemented in geometry, it is still a topic for discussion. Also the implementation of irradiation effect should be started soon, as I see it should be the most complicated thing.</a:t>
            </a:r>
            <a:endParaRPr lang="en-US" dirty="0"/>
          </a:p>
        </p:txBody>
      </p:sp>
    </p:spTree>
    <p:extLst>
      <p:ext uri="{BB962C8B-B14F-4D97-AF65-F5344CB8AC3E}">
        <p14:creationId xmlns:p14="http://schemas.microsoft.com/office/powerpoint/2010/main" val="3664713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a:t>
            </a:r>
            <a:r>
              <a:rPr lang="en-US" baseline="0" dirty="0" smtClean="0"/>
              <a:t> about the second and the third goals, let’s consider exemplary deformation curves. After the derivation of a deformation law by crystal plasticity NI FEM, the obtained data can be used to simulate tensile and 3-point bending tests by using combinations of other theories like J2 plasticity </a:t>
            </a:r>
            <a:r>
              <a:rPr lang="en-US" sz="900" kern="1200" dirty="0" smtClean="0">
                <a:solidFill>
                  <a:schemeClr val="tx1"/>
                </a:solidFill>
                <a:effectLst/>
                <a:latin typeface="+mn-lt"/>
                <a:ea typeface="+mn-ea"/>
                <a:cs typeface="+mn-cs"/>
              </a:rPr>
              <a:t>in combination with damage model (</a:t>
            </a:r>
            <a:r>
              <a:rPr lang="en-US" sz="900" kern="1200" dirty="0" err="1" smtClean="0">
                <a:solidFill>
                  <a:schemeClr val="tx1"/>
                </a:solidFill>
                <a:effectLst/>
                <a:latin typeface="+mn-lt"/>
                <a:ea typeface="+mn-ea"/>
                <a:cs typeface="+mn-cs"/>
              </a:rPr>
              <a:t>Gurson</a:t>
            </a:r>
            <a:r>
              <a:rPr lang="en-US" sz="900" kern="1200" dirty="0" smtClean="0">
                <a:solidFill>
                  <a:schemeClr val="tx1"/>
                </a:solidFill>
                <a:effectLst/>
                <a:latin typeface="+mn-lt"/>
                <a:ea typeface="+mn-ea"/>
                <a:cs typeface="+mn-cs"/>
              </a:rPr>
              <a:t>, </a:t>
            </a:r>
            <a:r>
              <a:rPr lang="en-US" sz="900" kern="1200" dirty="0" err="1" smtClean="0">
                <a:solidFill>
                  <a:schemeClr val="tx1"/>
                </a:solidFill>
                <a:effectLst/>
                <a:latin typeface="+mn-lt"/>
                <a:ea typeface="+mn-ea"/>
                <a:cs typeface="+mn-cs"/>
              </a:rPr>
              <a:t>Chaboche</a:t>
            </a:r>
            <a:r>
              <a:rPr lang="en-US" sz="900" kern="1200" dirty="0" smtClean="0">
                <a:solidFill>
                  <a:schemeClr val="tx1"/>
                </a:solidFill>
                <a:effectLst/>
                <a:latin typeface="+mn-lt"/>
                <a:ea typeface="+mn-ea"/>
                <a:cs typeface="+mn-cs"/>
              </a:rPr>
              <a:t>) but </a:t>
            </a:r>
            <a:r>
              <a:rPr lang="en-US" sz="900" kern="1200" dirty="0" smtClean="0">
                <a:solidFill>
                  <a:schemeClr val="tx1"/>
                </a:solidFill>
                <a:effectLst/>
                <a:latin typeface="+mn-lt"/>
                <a:ea typeface="+mn-ea"/>
                <a:cs typeface="+mn-cs"/>
              </a:rPr>
              <a:t>the last one is not </a:t>
            </a:r>
            <a:r>
              <a:rPr lang="en-US" sz="900" kern="1200" dirty="0" smtClean="0">
                <a:solidFill>
                  <a:schemeClr val="tx1"/>
                </a:solidFill>
                <a:effectLst/>
                <a:latin typeface="+mn-lt"/>
                <a:ea typeface="+mn-ea"/>
                <a:cs typeface="+mn-cs"/>
              </a:rPr>
              <a:t>compulsory. One can demonstrate that the same J2 model, whose parameterization was assisted by NI results, can describe tensile and three point bending tests applied at least on the initial stage of plastic deformation (before the void damage begin to operate) to the chosen material. </a:t>
            </a:r>
          </a:p>
          <a:p>
            <a:r>
              <a:rPr lang="en-US" sz="900" kern="1200" dirty="0" smtClean="0">
                <a:solidFill>
                  <a:schemeClr val="tx1"/>
                </a:solidFill>
                <a:effectLst/>
                <a:latin typeface="+mn-lt"/>
                <a:ea typeface="+mn-ea"/>
                <a:cs typeface="+mn-cs"/>
              </a:rPr>
              <a:t>For the third goal</a:t>
            </a:r>
            <a:r>
              <a:rPr lang="en-US" sz="900" kern="1200" baseline="0" dirty="0" smtClean="0">
                <a:solidFill>
                  <a:schemeClr val="tx1"/>
                </a:solidFill>
                <a:effectLst/>
                <a:latin typeface="+mn-lt"/>
                <a:ea typeface="+mn-ea"/>
                <a:cs typeface="+mn-cs"/>
              </a:rPr>
              <a:t> </a:t>
            </a:r>
            <a:r>
              <a:rPr lang="en-US" sz="900" kern="1200" dirty="0" smtClean="0">
                <a:solidFill>
                  <a:schemeClr val="tx1"/>
                </a:solidFill>
                <a:effectLst/>
                <a:latin typeface="+mn-lt"/>
                <a:ea typeface="+mn-ea"/>
                <a:cs typeface="+mn-cs"/>
              </a:rPr>
              <a:t>a combination of J2 FEM and damage model will be used to estimate</a:t>
            </a:r>
            <a:r>
              <a:rPr lang="en-US" sz="900" kern="1200" baseline="0" dirty="0" smtClean="0">
                <a:solidFill>
                  <a:schemeClr val="tx1"/>
                </a:solidFill>
                <a:effectLst/>
                <a:latin typeface="+mn-lt"/>
                <a:ea typeface="+mn-ea"/>
                <a:cs typeface="+mn-cs"/>
              </a:rPr>
              <a:t> the fracture toughness or plastic deformation capacity</a:t>
            </a:r>
            <a:r>
              <a:rPr lang="en-US" sz="900" kern="1200" dirty="0" smtClean="0">
                <a:solidFill>
                  <a:schemeClr val="tx1"/>
                </a:solidFill>
                <a:effectLst/>
                <a:latin typeface="+mn-lt"/>
                <a:ea typeface="+mn-ea"/>
                <a:cs typeface="+mn-cs"/>
              </a:rPr>
              <a:t>. In the very end, the set of the tools mentioned above have to demonstrate that all of the prescribed steps could be (or not) performed and confirmed with experiments for a chosen material (say iron or Eurofer97 steel, or tungsten).</a:t>
            </a:r>
            <a:endParaRPr lang="en-US" dirty="0"/>
          </a:p>
        </p:txBody>
      </p:sp>
    </p:spTree>
    <p:extLst>
      <p:ext uri="{BB962C8B-B14F-4D97-AF65-F5344CB8AC3E}">
        <p14:creationId xmlns:p14="http://schemas.microsoft.com/office/powerpoint/2010/main" val="307487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onward discussed skills are important for successful implementation of the goals. From the </a:t>
            </a:r>
            <a:r>
              <a:rPr lang="en-US" baseline="0" dirty="0" err="1" smtClean="0"/>
              <a:t>nanoindentation</a:t>
            </a:r>
            <a:r>
              <a:rPr lang="en-US" baseline="0" dirty="0" smtClean="0"/>
              <a:t> point of view ! I had to study the operation process for testing machine and ! specimen preparation process. Both skills are obtained. Other important testing benches are ! tensile testing machine, ! 3-point bending testing machine and ! fracture toughness testing machine. Tensile and 3 point bending are studied, fracture toughness is not yet. But should not be a problem because they all are very similar to each other.</a:t>
            </a:r>
          </a:p>
          <a:p>
            <a:r>
              <a:rPr lang="en-US" baseline="0" dirty="0" smtClean="0"/>
              <a:t>! For microstructure investigations SEM and ! EBSD were important. Both I can do myself, the pictures on the slide were taken by me.</a:t>
            </a:r>
          </a:p>
          <a:p>
            <a:r>
              <a:rPr lang="en-US" baseline="0" dirty="0" smtClean="0"/>
              <a:t>And from the modelling point of view I presumed two main points – ! the use of the code of Ludovic and ! general understanding of the FEM principles. I would call my progress as “Partly obtained” for both, because one is a strong tool with a lot of different features and another is a huge scientific field. Some of the things are clear to me, some I just know how to use, some I am still studying and some are yet far from my understanding.</a:t>
            </a:r>
            <a:endParaRPr lang="en-US" dirty="0"/>
          </a:p>
        </p:txBody>
      </p:sp>
    </p:spTree>
    <p:extLst>
      <p:ext uri="{BB962C8B-B14F-4D97-AF65-F5344CB8AC3E}">
        <p14:creationId xmlns:p14="http://schemas.microsoft.com/office/powerpoint/2010/main" val="1170726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want to speak</a:t>
            </a:r>
            <a:r>
              <a:rPr lang="en-US" baseline="0" dirty="0" smtClean="0"/>
              <a:t> about methodology. The list of experiments needed for the model implementation is the following: ! for this first goal – </a:t>
            </a:r>
            <a:r>
              <a:rPr lang="en-US" baseline="0" dirty="0" err="1" smtClean="0"/>
              <a:t>nanoindentation</a:t>
            </a:r>
            <a:r>
              <a:rPr lang="en-US" baseline="0" dirty="0" smtClean="0"/>
              <a:t> tests, the list of performed tests you can see on the right. As it was decided, an implementation of the steel will be performed in several steps of raising complexity, from pure iron product to F/M steel. Green cells are performed tests, red are need to be performed, yellow – still an open question if it is needed and the blue ones are performed with some remark. ! For further validation, the corresponding tensile tests should be also performed and some of them are already done.</a:t>
            </a:r>
          </a:p>
          <a:p>
            <a:r>
              <a:rPr lang="en-US" baseline="0" dirty="0" smtClean="0"/>
              <a:t>! For the second goal the tensile tests… and also ! 3point bending tests under different conditions. ! For the third goal only the fracture toughness tests are expected.</a:t>
            </a:r>
            <a:endParaRPr lang="en-US" dirty="0"/>
          </a:p>
        </p:txBody>
      </p:sp>
    </p:spTree>
    <p:extLst>
      <p:ext uri="{BB962C8B-B14F-4D97-AF65-F5344CB8AC3E}">
        <p14:creationId xmlns:p14="http://schemas.microsoft.com/office/powerpoint/2010/main" val="1996839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modelling</a:t>
            </a:r>
            <a:r>
              <a:rPr lang="en-US" baseline="0" dirty="0" smtClean="0"/>
              <a:t> point of view, the following steps are needed for ! the first goal completion: step by step complication of the material constitution in crystal plasticity, ! an implementation of tau </a:t>
            </a:r>
            <a:r>
              <a:rPr lang="en-US" baseline="0" dirty="0" err="1" smtClean="0"/>
              <a:t>irr</a:t>
            </a:r>
            <a:r>
              <a:rPr lang="en-US" baseline="0" dirty="0" smtClean="0"/>
              <a:t> term to simulate the irradiation contribution, which is still a totally open question. ! Depending on this implementation, further description of non-uniform ion-irradiated layer is needed. One of the ideas is to divide the </a:t>
            </a:r>
            <a:r>
              <a:rPr lang="en-US" baseline="0" dirty="0" smtClean="0"/>
              <a:t>specimen geometry </a:t>
            </a:r>
            <a:r>
              <a:rPr lang="en-US" baseline="0" dirty="0" smtClean="0"/>
              <a:t>model into thin layers (domains) whereas each is having the same reference material constitution and different tau </a:t>
            </a:r>
            <a:r>
              <a:rPr lang="en-US" baseline="0" dirty="0" err="1" smtClean="0"/>
              <a:t>irr</a:t>
            </a:r>
            <a:r>
              <a:rPr lang="en-US" baseline="0" dirty="0" smtClean="0"/>
              <a:t> depended on depth. But still it is a topic for discussion.</a:t>
            </a:r>
          </a:p>
          <a:p>
            <a:r>
              <a:rPr lang="en-US" baseline="0" dirty="0" smtClean="0"/>
              <a:t>! If needed, some minor </a:t>
            </a:r>
            <a:r>
              <a:rPr lang="en-US" baseline="0" dirty="0" err="1" smtClean="0"/>
              <a:t>impovements</a:t>
            </a:r>
            <a:r>
              <a:rPr lang="en-US" baseline="0" dirty="0" smtClean="0"/>
              <a:t> can be considered and performed. ! Validation with test.</a:t>
            </a:r>
          </a:p>
          <a:p>
            <a:r>
              <a:rPr lang="en-US" baseline="0" dirty="0" smtClean="0"/>
              <a:t>The steps </a:t>
            </a:r>
            <a:r>
              <a:rPr lang="en-US" baseline="0" dirty="0" err="1" smtClean="0"/>
              <a:t>bla</a:t>
            </a:r>
            <a:r>
              <a:rPr lang="en-US" baseline="0" dirty="0" smtClean="0"/>
              <a:t> </a:t>
            </a:r>
            <a:r>
              <a:rPr lang="en-US" baseline="0" dirty="0" err="1" smtClean="0"/>
              <a:t>bla</a:t>
            </a:r>
            <a:r>
              <a:rPr lang="en-US" baseline="0" dirty="0" smtClean="0"/>
              <a:t>…</a:t>
            </a:r>
            <a:endParaRPr lang="en-US" dirty="0"/>
          </a:p>
        </p:txBody>
      </p:sp>
    </p:spTree>
    <p:extLst>
      <p:ext uri="{BB962C8B-B14F-4D97-AF65-F5344CB8AC3E}">
        <p14:creationId xmlns:p14="http://schemas.microsoft.com/office/powerpoint/2010/main" val="496132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want to talk about</a:t>
            </a:r>
            <a:r>
              <a:rPr lang="en-US" baseline="0" dirty="0" smtClean="0"/>
              <a:t> my progress and the main objectives done for the past year. </a:t>
            </a:r>
            <a:endParaRPr lang="en-US" dirty="0"/>
          </a:p>
        </p:txBody>
      </p:sp>
    </p:spTree>
    <p:extLst>
      <p:ext uri="{BB962C8B-B14F-4D97-AF65-F5344CB8AC3E}">
        <p14:creationId xmlns:p14="http://schemas.microsoft.com/office/powerpoint/2010/main" val="3430946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start from ALAMEL.</a:t>
            </a:r>
            <a:r>
              <a:rPr lang="en-US" baseline="0" dirty="0" smtClean="0"/>
              <a:t> What is ALAMEL? It is…</a:t>
            </a:r>
          </a:p>
          <a:p>
            <a:r>
              <a:rPr lang="en-US" baseline="0" dirty="0" smtClean="0"/>
              <a:t>This are the ones I use to get the constitutive law for the materials of interests.</a:t>
            </a:r>
          </a:p>
          <a:p>
            <a:r>
              <a:rPr lang="en-US" baseline="0" dirty="0" smtClean="0"/>
              <a:t>Standalone mode is the calculation mode without any geometry, where theoretical crystal of around 1000 grains is considered to behave under prescribed deformation tensor.</a:t>
            </a:r>
          </a:p>
          <a:p>
            <a:r>
              <a:rPr lang="en-US" baseline="0" dirty="0" smtClean="0"/>
              <a:t>On the right you can see the validation with ALAMEL-ABAQUS combination, which has already been used to successfully perform another PhD project.</a:t>
            </a:r>
            <a:r>
              <a:rPr lang="ru-RU" baseline="0" dirty="0" smtClean="0"/>
              <a:t> </a:t>
            </a:r>
            <a:r>
              <a:rPr lang="en-US" baseline="0" dirty="0" smtClean="0"/>
              <a:t>As you can see it perfectly coincides.</a:t>
            </a:r>
            <a:endParaRPr lang="en-US" dirty="0"/>
          </a:p>
        </p:txBody>
      </p:sp>
    </p:spTree>
    <p:extLst>
      <p:ext uri="{BB962C8B-B14F-4D97-AF65-F5344CB8AC3E}">
        <p14:creationId xmlns:p14="http://schemas.microsoft.com/office/powerpoint/2010/main" val="706794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fit the pure iron product</a:t>
            </a:r>
            <a:r>
              <a:rPr lang="en-US" baseline="0" dirty="0" smtClean="0"/>
              <a:t> in </a:t>
            </a:r>
            <a:r>
              <a:rPr lang="en-US" baseline="0" dirty="0" err="1" smtClean="0"/>
              <a:t>alamel</a:t>
            </a:r>
            <a:r>
              <a:rPr lang="en-US" baseline="0" dirty="0" smtClean="0"/>
              <a:t>, parameters in the table were used. Nothing is really special there, just a value for kink pair formation enthalpy is two times higher than in literature, but the minimal possible value for the correct work of ALAMEL </a:t>
            </a:r>
            <a:r>
              <a:rPr lang="en-US" baseline="0" dirty="0" smtClean="0"/>
              <a:t>was </a:t>
            </a:r>
            <a:r>
              <a:rPr lang="en-US" baseline="0" dirty="0" smtClean="0"/>
              <a:t>chosen, below it the model simply crashes. On the right you can see the match of experimental true stress-strain curve and the ones given by ALAMEL with this set of parameters.</a:t>
            </a:r>
            <a:endParaRPr lang="en-US" dirty="0"/>
          </a:p>
        </p:txBody>
      </p:sp>
    </p:spTree>
    <p:extLst>
      <p:ext uri="{BB962C8B-B14F-4D97-AF65-F5344CB8AC3E}">
        <p14:creationId xmlns:p14="http://schemas.microsoft.com/office/powerpoint/2010/main" val="3799154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ext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766766" y="1943619"/>
            <a:ext cx="8308966" cy="2059836"/>
          </a:xfrm>
          <a:prstGeom prst="rect">
            <a:avLst/>
          </a:prstGeom>
        </p:spPr>
        <p:txBody>
          <a:bodyPr lIns="0" tIns="0" rIns="0" bIns="0">
            <a:noAutofit/>
          </a:bodyPr>
          <a:lstStyle>
            <a:lvl1pPr algn="ctr">
              <a:defRPr sz="3600"/>
            </a:lvl1pPr>
          </a:lstStyle>
          <a:p>
            <a:endParaRPr lang="en-BE" dirty="0"/>
          </a:p>
        </p:txBody>
      </p:sp>
      <p:grpSp>
        <p:nvGrpSpPr>
          <p:cNvPr id="3" name="Group 2"/>
          <p:cNvGrpSpPr/>
          <p:nvPr userDrawn="1"/>
        </p:nvGrpSpPr>
        <p:grpSpPr>
          <a:xfrm>
            <a:off x="9408312" y="800496"/>
            <a:ext cx="2013743" cy="5287567"/>
            <a:chOff x="9408312" y="800496"/>
            <a:chExt cx="2013743" cy="5287567"/>
          </a:xfrm>
          <a:solidFill>
            <a:schemeClr val="bg1">
              <a:lumMod val="95000"/>
            </a:schemeClr>
          </a:solidFill>
        </p:grpSpPr>
        <p:sp>
          <p:nvSpPr>
            <p:cNvPr id="673" name="Oval 672"/>
            <p:cNvSpPr/>
            <p:nvPr/>
          </p:nvSpPr>
          <p:spPr>
            <a:xfrm>
              <a:off x="10003624" y="586025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p:cNvSpPr/>
            <p:nvPr/>
          </p:nvSpPr>
          <p:spPr>
            <a:xfrm>
              <a:off x="10598936" y="586025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p:cNvSpPr/>
            <p:nvPr/>
          </p:nvSpPr>
          <p:spPr>
            <a:xfrm>
              <a:off x="10896592" y="586025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p:cNvSpPr/>
            <p:nvPr/>
          </p:nvSpPr>
          <p:spPr>
            <a:xfrm>
              <a:off x="11194248" y="586025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a:off x="10301280" y="555863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p:cNvSpPr/>
            <p:nvPr/>
          </p:nvSpPr>
          <p:spPr>
            <a:xfrm>
              <a:off x="10598936" y="555863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a:off x="10896592" y="555863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p:cNvSpPr/>
            <p:nvPr/>
          </p:nvSpPr>
          <p:spPr>
            <a:xfrm>
              <a:off x="11194248" y="555863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p:cNvSpPr/>
            <p:nvPr/>
          </p:nvSpPr>
          <p:spPr>
            <a:xfrm>
              <a:off x="10003624" y="526399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p:cNvSpPr/>
            <p:nvPr userDrawn="1"/>
          </p:nvSpPr>
          <p:spPr>
            <a:xfrm>
              <a:off x="10301280" y="526399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p:cNvSpPr/>
            <p:nvPr/>
          </p:nvSpPr>
          <p:spPr>
            <a:xfrm>
              <a:off x="10896592" y="526399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p:cNvSpPr/>
            <p:nvPr/>
          </p:nvSpPr>
          <p:spPr>
            <a:xfrm>
              <a:off x="11194248" y="526399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p:cNvSpPr/>
            <p:nvPr/>
          </p:nvSpPr>
          <p:spPr>
            <a:xfrm>
              <a:off x="10301280" y="4966720"/>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p:cNvSpPr/>
            <p:nvPr/>
          </p:nvSpPr>
          <p:spPr>
            <a:xfrm>
              <a:off x="11194248" y="4966720"/>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p:cNvSpPr/>
            <p:nvPr/>
          </p:nvSpPr>
          <p:spPr>
            <a:xfrm>
              <a:off x="10003624"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p:cNvSpPr/>
            <p:nvPr/>
          </p:nvSpPr>
          <p:spPr>
            <a:xfrm>
              <a:off x="10301280"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p:cNvSpPr/>
            <p:nvPr/>
          </p:nvSpPr>
          <p:spPr>
            <a:xfrm>
              <a:off x="10598936"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p:cNvSpPr/>
            <p:nvPr/>
          </p:nvSpPr>
          <p:spPr>
            <a:xfrm>
              <a:off x="10896592"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532"/>
            <p:cNvSpPr/>
            <p:nvPr/>
          </p:nvSpPr>
          <p:spPr>
            <a:xfrm>
              <a:off x="11194248"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p:cNvSpPr/>
            <p:nvPr/>
          </p:nvSpPr>
          <p:spPr>
            <a:xfrm>
              <a:off x="9705968"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p:cNvSpPr/>
            <p:nvPr/>
          </p:nvSpPr>
          <p:spPr>
            <a:xfrm>
              <a:off x="10301280"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p:cNvSpPr/>
            <p:nvPr/>
          </p:nvSpPr>
          <p:spPr>
            <a:xfrm>
              <a:off x="10598936"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p:cNvSpPr/>
            <p:nvPr/>
          </p:nvSpPr>
          <p:spPr>
            <a:xfrm>
              <a:off x="10896592"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p:cNvSpPr/>
            <p:nvPr/>
          </p:nvSpPr>
          <p:spPr>
            <a:xfrm>
              <a:off x="11194248"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p:cNvSpPr/>
            <p:nvPr/>
          </p:nvSpPr>
          <p:spPr>
            <a:xfrm>
              <a:off x="10003624" y="407477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p:cNvSpPr/>
            <p:nvPr/>
          </p:nvSpPr>
          <p:spPr>
            <a:xfrm>
              <a:off x="10301280" y="407477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p:cNvSpPr/>
            <p:nvPr/>
          </p:nvSpPr>
          <p:spPr>
            <a:xfrm>
              <a:off x="10598936" y="407477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p:cNvSpPr/>
            <p:nvPr/>
          </p:nvSpPr>
          <p:spPr>
            <a:xfrm>
              <a:off x="11194248" y="407477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p:cNvSpPr/>
            <p:nvPr/>
          </p:nvSpPr>
          <p:spPr>
            <a:xfrm>
              <a:off x="10598936" y="377564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p:cNvSpPr/>
            <p:nvPr/>
          </p:nvSpPr>
          <p:spPr>
            <a:xfrm>
              <a:off x="10896592" y="377564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p:cNvSpPr/>
            <p:nvPr/>
          </p:nvSpPr>
          <p:spPr>
            <a:xfrm>
              <a:off x="11194248" y="377564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p:cNvSpPr/>
            <p:nvPr/>
          </p:nvSpPr>
          <p:spPr>
            <a:xfrm>
              <a:off x="9408312"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9705968"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a:off x="10003624"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p:cNvSpPr/>
            <p:nvPr/>
          </p:nvSpPr>
          <p:spPr>
            <a:xfrm>
              <a:off x="10301280"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p:cNvSpPr/>
            <p:nvPr/>
          </p:nvSpPr>
          <p:spPr>
            <a:xfrm>
              <a:off x="10598936"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p:cNvSpPr/>
            <p:nvPr/>
          </p:nvSpPr>
          <p:spPr>
            <a:xfrm>
              <a:off x="10896592"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p:cNvSpPr/>
            <p:nvPr/>
          </p:nvSpPr>
          <p:spPr>
            <a:xfrm>
              <a:off x="11194248"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p:cNvSpPr/>
            <p:nvPr/>
          </p:nvSpPr>
          <p:spPr>
            <a:xfrm>
              <a:off x="9705968" y="318276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10003624" y="318276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a:off x="10896592" y="318276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a:off x="11194248" y="318276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10003624"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10301280"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10598936"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10896592"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11194248"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10598936" y="258167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a:off x="10896592" y="258167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9705968" y="229360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10301280" y="229360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10896592" y="229360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11194248" y="229360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0003624" y="199447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10598936" y="199447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10896592" y="199447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11194248" y="199447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9408312" y="169602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10598936" y="169602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10896592" y="169602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11194248" y="169602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0003624" y="140158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0598936" y="140158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11194248" y="140158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0301280" y="109776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0896592" y="109776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1194248" y="109776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705968" y="80049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0301280" y="80049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0598936" y="80049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194248" y="80049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ijdelijke aanduiding voor tekst 8">
            <a:extLst>
              <a:ext uri="{FF2B5EF4-FFF2-40B4-BE49-F238E27FC236}">
                <a16:creationId xmlns:a16="http://schemas.microsoft.com/office/drawing/2014/main" id="{013F778B-D9C1-4802-970E-A23E39CC2A98}"/>
              </a:ext>
            </a:extLst>
          </p:cNvPr>
          <p:cNvSpPr>
            <a:spLocks noGrp="1"/>
          </p:cNvSpPr>
          <p:nvPr>
            <p:ph type="body" sz="quarter" idx="14"/>
          </p:nvPr>
        </p:nvSpPr>
        <p:spPr>
          <a:xfrm>
            <a:off x="731841" y="4671672"/>
            <a:ext cx="8308966" cy="646935"/>
          </a:xfrm>
          <a:prstGeom prst="rect">
            <a:avLst/>
          </a:prstGeom>
        </p:spPr>
        <p:txBody>
          <a:bodyPr lIns="0" tIns="0" rIns="0" bIns="0" anchor="t">
            <a:normAutofit/>
          </a:bodyPr>
          <a:lstStyle>
            <a:lvl1pPr marL="0" indent="0" algn="ctr">
              <a:buFontTx/>
              <a:buNone/>
              <a:defRPr sz="2800">
                <a:solidFill>
                  <a:schemeClr val="accent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nl-NL" dirty="0"/>
          </a:p>
        </p:txBody>
      </p:sp>
      <p:pic>
        <p:nvPicPr>
          <p:cNvPr id="1026" name="Picture 1" descr="image00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598" y="6456176"/>
            <a:ext cx="739308"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9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766763" y="271572"/>
            <a:ext cx="10956870" cy="525078"/>
          </a:xfrm>
          <a:prstGeom prst="rect">
            <a:avLst/>
          </a:prstGeom>
        </p:spPr>
        <p:txBody>
          <a:bodyPr lIns="0" tIns="0" rIns="0" bIns="0">
            <a:noAutofit/>
          </a:bodyPr>
          <a:lstStyle>
            <a:lvl1pPr>
              <a:defRPr sz="3600"/>
            </a:lvl1pPr>
          </a:lstStyle>
          <a:p>
            <a:endParaRPr lang="en-BE" dirty="0"/>
          </a:p>
        </p:txBody>
      </p:sp>
      <p:sp>
        <p:nvSpPr>
          <p:cNvPr id="81" name="Text Placeholder 4"/>
          <p:cNvSpPr>
            <a:spLocks noGrp="1"/>
          </p:cNvSpPr>
          <p:nvPr>
            <p:ph type="body" sz="quarter" idx="15"/>
          </p:nvPr>
        </p:nvSpPr>
        <p:spPr>
          <a:xfrm>
            <a:off x="766761" y="890981"/>
            <a:ext cx="5400000" cy="5473959"/>
          </a:xfrm>
        </p:spPr>
        <p:txBody>
          <a:bodyPr/>
          <a:lstStyle>
            <a:lvl5pPr>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0"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82"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 Placeholder 4"/>
          <p:cNvSpPr>
            <a:spLocks noGrp="1"/>
          </p:cNvSpPr>
          <p:nvPr>
            <p:ph type="body" sz="quarter" idx="16"/>
          </p:nvPr>
        </p:nvSpPr>
        <p:spPr>
          <a:xfrm>
            <a:off x="6349999" y="901178"/>
            <a:ext cx="5373634" cy="54739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3380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el 1">
            <a:extLst>
              <a:ext uri="{FF2B5EF4-FFF2-40B4-BE49-F238E27FC236}">
                <a16:creationId xmlns:a16="http://schemas.microsoft.com/office/drawing/2014/main" id="{F8EDE2AA-5EC7-4E82-852A-FE7B050223C2}"/>
              </a:ext>
            </a:extLst>
          </p:cNvPr>
          <p:cNvSpPr>
            <a:spLocks noGrp="1"/>
          </p:cNvSpPr>
          <p:nvPr>
            <p:ph type="title"/>
          </p:nvPr>
        </p:nvSpPr>
        <p:spPr>
          <a:xfrm>
            <a:off x="766763" y="271572"/>
            <a:ext cx="10956870" cy="525078"/>
          </a:xfrm>
          <a:prstGeom prst="rect">
            <a:avLst/>
          </a:prstGeom>
        </p:spPr>
        <p:txBody>
          <a:bodyPr lIns="0" tIns="0" rIns="0" bIns="0">
            <a:noAutofit/>
          </a:bodyPr>
          <a:lstStyle>
            <a:lvl1pPr>
              <a:defRPr sz="3600"/>
            </a:lvl1pPr>
          </a:lstStyle>
          <a:p>
            <a:endParaRPr lang="en-BE" dirty="0"/>
          </a:p>
        </p:txBody>
      </p:sp>
      <p:sp>
        <p:nvSpPr>
          <p:cNvPr id="9" name="Text Placeholder 4"/>
          <p:cNvSpPr>
            <a:spLocks noGrp="1"/>
          </p:cNvSpPr>
          <p:nvPr>
            <p:ph type="body" sz="quarter" idx="15"/>
          </p:nvPr>
        </p:nvSpPr>
        <p:spPr>
          <a:xfrm>
            <a:off x="766763" y="905435"/>
            <a:ext cx="10956870" cy="545950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487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footer">
    <p:spTree>
      <p:nvGrpSpPr>
        <p:cNvPr id="1" name=""/>
        <p:cNvGrpSpPr/>
        <p:nvPr/>
      </p:nvGrpSpPr>
      <p:grpSpPr>
        <a:xfrm>
          <a:off x="0" y="0"/>
          <a:ext cx="0" cy="0"/>
          <a:chOff x="0" y="0"/>
          <a:chExt cx="0" cy="0"/>
        </a:xfrm>
      </p:grpSpPr>
      <p:cxnSp>
        <p:nvCxnSpPr>
          <p:cNvPr id="9"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spTree>
    <p:extLst>
      <p:ext uri="{BB962C8B-B14F-4D97-AF65-F5344CB8AC3E}">
        <p14:creationId xmlns:p14="http://schemas.microsoft.com/office/powerpoint/2010/main" val="2217405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p:cNvSpPr/>
          <p:nvPr userDrawn="1"/>
        </p:nvSpPr>
        <p:spPr>
          <a:xfrm>
            <a:off x="952500" y="985600"/>
            <a:ext cx="10287000" cy="4893647"/>
          </a:xfrm>
          <a:prstGeom prst="rect">
            <a:avLst/>
          </a:prstGeom>
        </p:spPr>
        <p:txBody>
          <a:bodyPr wrap="square">
            <a:spAutoFit/>
          </a:bodyPr>
          <a:lstStyle/>
          <a:p>
            <a:pPr algn="ctr">
              <a:spcBef>
                <a:spcPct val="0"/>
              </a:spcBef>
            </a:pPr>
            <a:r>
              <a:rPr lang="en-GB" sz="2000" b="1" dirty="0">
                <a:solidFill>
                  <a:schemeClr val="accent2"/>
                </a:solidFill>
              </a:rPr>
              <a:t>Copyright © </a:t>
            </a:r>
            <a:r>
              <a:rPr lang="en-GB" sz="2000" b="1" dirty="0" smtClean="0">
                <a:solidFill>
                  <a:schemeClr val="accent2"/>
                </a:solidFill>
              </a:rPr>
              <a:t>2020 – SCK CEN</a:t>
            </a:r>
            <a:endParaRPr lang="en-GB" sz="2000" b="1" dirty="0">
              <a:solidFill>
                <a:schemeClr val="accent2"/>
              </a:solidFill>
            </a:endParaRPr>
          </a:p>
          <a:p>
            <a:pPr algn="ctr">
              <a:spcBef>
                <a:spcPct val="0"/>
              </a:spcBef>
            </a:pPr>
            <a:endParaRPr lang="en-GB" sz="1400" b="1" dirty="0"/>
          </a:p>
          <a:p>
            <a:pPr algn="ctr">
              <a:spcBef>
                <a:spcPct val="0"/>
              </a:spcBef>
            </a:pPr>
            <a:r>
              <a:rPr lang="en-GB" sz="1400" dirty="0"/>
              <a:t>PLEASE NOTE!</a:t>
            </a:r>
          </a:p>
          <a:p>
            <a:pPr algn="ctr">
              <a:spcBef>
                <a:spcPct val="0"/>
              </a:spcBef>
            </a:pPr>
            <a:r>
              <a:rPr lang="en-US" sz="1400" dirty="0"/>
              <a:t>This presentation contains data, information and formats for dedicated use only and may not be communicated, copied, reproduced, distributed or cited without the explicit written permission of </a:t>
            </a:r>
            <a:r>
              <a:rPr lang="en-US" sz="1400" dirty="0" smtClean="0"/>
              <a:t>SCK CEN</a:t>
            </a:r>
            <a:r>
              <a:rPr lang="en-US" sz="1400" dirty="0"/>
              <a:t>.</a:t>
            </a:r>
            <a:br>
              <a:rPr lang="en-US" sz="1400" dirty="0"/>
            </a:br>
            <a:r>
              <a:rPr lang="en-US" sz="1400" dirty="0"/>
              <a:t>If this explicit written permission has been obtained, please reference the author, followed by ‘by courtesy of </a:t>
            </a:r>
            <a:r>
              <a:rPr lang="en-US" sz="1400" dirty="0" smtClean="0"/>
              <a:t>SCK CEN</a:t>
            </a:r>
            <a:r>
              <a:rPr lang="en-US" sz="1400" dirty="0"/>
              <a:t>’.</a:t>
            </a:r>
          </a:p>
          <a:p>
            <a:pPr algn="ctr">
              <a:spcBef>
                <a:spcPct val="0"/>
              </a:spcBef>
            </a:pPr>
            <a:endParaRPr lang="en-US" sz="1400" dirty="0"/>
          </a:p>
          <a:p>
            <a:pPr algn="ctr">
              <a:spcBef>
                <a:spcPct val="0"/>
              </a:spcBef>
            </a:pPr>
            <a:r>
              <a:rPr lang="en-US" sz="1400" dirty="0"/>
              <a:t>Any infringement to this rule is illegal and entitles to claim damages from the infringer, without prejudice to any other right in case of granting a patent or registration in the field of intellectual property.</a:t>
            </a:r>
          </a:p>
          <a:p>
            <a:pPr algn="ctr">
              <a:spcBef>
                <a:spcPct val="0"/>
              </a:spcBef>
            </a:pPr>
            <a:endParaRPr lang="en-GB" sz="1400" dirty="0"/>
          </a:p>
          <a:p>
            <a:pPr algn="ctr">
              <a:spcBef>
                <a:spcPct val="0"/>
              </a:spcBef>
            </a:pPr>
            <a:endParaRPr lang="en-GB" sz="1400" dirty="0"/>
          </a:p>
          <a:p>
            <a:pPr algn="ctr">
              <a:spcBef>
                <a:spcPct val="0"/>
              </a:spcBef>
            </a:pPr>
            <a:r>
              <a:rPr lang="en-GB" sz="1400" b="1" dirty="0" smtClean="0"/>
              <a:t>SCK CEN</a:t>
            </a:r>
            <a:endParaRPr lang="en-GB" sz="1400" b="1" dirty="0"/>
          </a:p>
          <a:p>
            <a:pPr algn="ctr">
              <a:spcBef>
                <a:spcPct val="0"/>
              </a:spcBef>
            </a:pPr>
            <a:r>
              <a:rPr lang="en-GB" sz="1400" dirty="0" err="1"/>
              <a:t>Studiecentrum</a:t>
            </a:r>
            <a:r>
              <a:rPr lang="en-GB" sz="1400" dirty="0"/>
              <a:t> </a:t>
            </a:r>
            <a:r>
              <a:rPr lang="en-GB" sz="1400" dirty="0" err="1"/>
              <a:t>voor</a:t>
            </a:r>
            <a:r>
              <a:rPr lang="en-GB" sz="1400" dirty="0"/>
              <a:t> </a:t>
            </a:r>
            <a:r>
              <a:rPr lang="en-GB" sz="1400" dirty="0" err="1"/>
              <a:t>Kernenergie</a:t>
            </a:r>
            <a:endParaRPr lang="en-GB" sz="1400" dirty="0"/>
          </a:p>
          <a:p>
            <a:pPr algn="ctr">
              <a:spcBef>
                <a:spcPct val="0"/>
              </a:spcBef>
            </a:pPr>
            <a:r>
              <a:rPr lang="en-GB" sz="1400" dirty="0"/>
              <a:t>Centre </a:t>
            </a:r>
            <a:r>
              <a:rPr lang="en-GB" sz="1400" dirty="0" err="1"/>
              <a:t>d'Etude</a:t>
            </a:r>
            <a:r>
              <a:rPr lang="en-GB" sz="1400" dirty="0"/>
              <a:t> de </a:t>
            </a:r>
            <a:r>
              <a:rPr lang="en-GB" sz="1400" dirty="0" err="1"/>
              <a:t>l'Energie</a:t>
            </a:r>
            <a:r>
              <a:rPr lang="en-GB" sz="1400" dirty="0"/>
              <a:t> </a:t>
            </a:r>
            <a:r>
              <a:rPr lang="en-GB" sz="1400" dirty="0" err="1"/>
              <a:t>Nucléaire</a:t>
            </a:r>
            <a:endParaRPr lang="en-GB" sz="1400" dirty="0"/>
          </a:p>
          <a:p>
            <a:pPr algn="ctr">
              <a:spcBef>
                <a:spcPct val="0"/>
              </a:spcBef>
            </a:pPr>
            <a:r>
              <a:rPr lang="en-GB" sz="1400" dirty="0"/>
              <a:t>Belgian Nuclear </a:t>
            </a:r>
            <a:r>
              <a:rPr lang="en-US" sz="1400" dirty="0"/>
              <a:t>Research</a:t>
            </a:r>
            <a:r>
              <a:rPr lang="en-GB" sz="1400" dirty="0"/>
              <a:t> Centre</a:t>
            </a:r>
          </a:p>
          <a:p>
            <a:pPr algn="ctr">
              <a:spcBef>
                <a:spcPct val="0"/>
              </a:spcBef>
            </a:pPr>
            <a:endParaRPr lang="en-GB" sz="1400" dirty="0"/>
          </a:p>
          <a:p>
            <a:pPr algn="ctr">
              <a:spcBef>
                <a:spcPct val="0"/>
              </a:spcBef>
            </a:pPr>
            <a:r>
              <a:rPr lang="en-GB" sz="1400" dirty="0" err="1"/>
              <a:t>Stichting</a:t>
            </a:r>
            <a:r>
              <a:rPr lang="en-GB" sz="1400" dirty="0"/>
              <a:t> van </a:t>
            </a:r>
            <a:r>
              <a:rPr lang="en-GB" sz="1400" dirty="0" err="1"/>
              <a:t>Openbaar</a:t>
            </a:r>
            <a:r>
              <a:rPr lang="en-GB" sz="1400" dirty="0"/>
              <a:t> Nut </a:t>
            </a:r>
          </a:p>
          <a:p>
            <a:pPr algn="ctr">
              <a:spcBef>
                <a:spcPct val="0"/>
              </a:spcBef>
            </a:pPr>
            <a:r>
              <a:rPr lang="en-GB" sz="1400" dirty="0" err="1"/>
              <a:t>Fondation</a:t>
            </a:r>
            <a:r>
              <a:rPr lang="en-GB" sz="1400" dirty="0"/>
              <a:t> </a:t>
            </a:r>
            <a:r>
              <a:rPr lang="en-GB" sz="1400" dirty="0" err="1"/>
              <a:t>d'Utilité</a:t>
            </a:r>
            <a:r>
              <a:rPr lang="en-GB" sz="1400" dirty="0"/>
              <a:t> </a:t>
            </a:r>
            <a:r>
              <a:rPr lang="en-GB" sz="1400" dirty="0" err="1"/>
              <a:t>Publique</a:t>
            </a:r>
            <a:r>
              <a:rPr lang="en-GB" sz="1400" dirty="0"/>
              <a:t> </a:t>
            </a:r>
          </a:p>
          <a:p>
            <a:pPr algn="ctr">
              <a:spcBef>
                <a:spcPct val="0"/>
              </a:spcBef>
            </a:pPr>
            <a:r>
              <a:rPr lang="en-GB" sz="1400" dirty="0"/>
              <a:t>Foundation of Public Utility</a:t>
            </a:r>
          </a:p>
          <a:p>
            <a:pPr algn="ctr">
              <a:spcBef>
                <a:spcPct val="0"/>
              </a:spcBef>
            </a:pPr>
            <a:endParaRPr lang="en-GB" sz="1400" dirty="0"/>
          </a:p>
          <a:p>
            <a:pPr algn="ctr">
              <a:spcBef>
                <a:spcPct val="0"/>
              </a:spcBef>
            </a:pPr>
            <a:r>
              <a:rPr lang="en-GB" sz="1400" dirty="0"/>
              <a:t>Registered Office: Avenue Herrmann-</a:t>
            </a:r>
            <a:r>
              <a:rPr lang="en-GB" sz="1400" dirty="0" err="1"/>
              <a:t>Debrouxlaan</a:t>
            </a:r>
            <a:r>
              <a:rPr lang="en-GB" sz="1400" dirty="0"/>
              <a:t> 40 – BE-1160 BRUSSELS</a:t>
            </a:r>
          </a:p>
          <a:p>
            <a:pPr algn="ctr">
              <a:spcBef>
                <a:spcPct val="0"/>
              </a:spcBef>
            </a:pPr>
            <a:r>
              <a:rPr lang="en-GB" sz="1400" dirty="0"/>
              <a:t>Operational Office: Boeretang 200 – BE-2400 MOL </a:t>
            </a:r>
          </a:p>
        </p:txBody>
      </p:sp>
    </p:spTree>
    <p:extLst>
      <p:ext uri="{BB962C8B-B14F-4D97-AF65-F5344CB8AC3E}">
        <p14:creationId xmlns:p14="http://schemas.microsoft.com/office/powerpoint/2010/main" val="28487858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06211"/>
            <a:ext cx="10515600" cy="884477"/>
          </a:xfrm>
          <a:prstGeom prst="rect">
            <a:avLst/>
          </a:prstGeom>
        </p:spPr>
        <p:txBody>
          <a:bodyPr vert="horz" lIns="91440" tIns="45720" rIns="91440" bIns="45720" rtlCol="0" anchor="t">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1" name="Afbeelding 13">
            <a:extLst>
              <a:ext uri="{FF2B5EF4-FFF2-40B4-BE49-F238E27FC236}">
                <a16:creationId xmlns:a16="http://schemas.microsoft.com/office/drawing/2014/main" id="{522606A1-5983-4956-9002-1FC101450FA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5321" y="6469091"/>
            <a:ext cx="733149" cy="167146"/>
          </a:xfrm>
          <a:prstGeom prst="rect">
            <a:avLst/>
          </a:prstGeom>
        </p:spPr>
      </p:pic>
      <p:sp>
        <p:nvSpPr>
          <p:cNvPr id="5"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spTree>
    <p:extLst>
      <p:ext uri="{BB962C8B-B14F-4D97-AF65-F5344CB8AC3E}">
        <p14:creationId xmlns:p14="http://schemas.microsoft.com/office/powerpoint/2010/main" val="682264741"/>
      </p:ext>
    </p:extLst>
  </p:cSld>
  <p:clrMap bg1="lt1" tx1="dk1" bg2="lt2" tx2="dk2" accent1="accent1" accent2="accent2" accent3="accent3" accent4="accent4" accent5="accent5" accent6="accent6" hlink="hlink" folHlink="folHlink"/>
  <p:sldLayoutIdLst>
    <p:sldLayoutId id="2147483702" r:id="rId1"/>
    <p:sldLayoutId id="2147483669" r:id="rId2"/>
    <p:sldLayoutId id="2147483694" r:id="rId3"/>
    <p:sldLayoutId id="2147483697" r:id="rId4"/>
    <p:sldLayoutId id="2147483703" r:id="rId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p:titleStyle>
    <p:body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guide id="3" pos="483">
          <p15:clr>
            <a:srgbClr val="F26B43"/>
          </p15:clr>
        </p15:guide>
        <p15:guide id="4" pos="7197">
          <p15:clr>
            <a:srgbClr val="F26B43"/>
          </p15:clr>
        </p15:guide>
        <p15:guide id="5" orient="horz" pos="504">
          <p15:clr>
            <a:srgbClr val="F26B43"/>
          </p15:clr>
        </p15:guide>
        <p15:guide id="6" orient="horz" pos="38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6.png"/><Relationship Id="rId5" Type="http://schemas.openxmlformats.org/officeDocument/2006/relationships/image" Target="../media/image25.w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12.xml"/><Relationship Id="rId7"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1.ti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3.xml"/><Relationship Id="rId7" Type="http://schemas.openxmlformats.org/officeDocument/2006/relationships/image" Target="../media/image38.wm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oleObject" Target="../embeddings/oleObject7.bin"/><Relationship Id="rId11" Type="http://schemas.openxmlformats.org/officeDocument/2006/relationships/image" Target="../media/image40.wmf"/><Relationship Id="rId5" Type="http://schemas.openxmlformats.org/officeDocument/2006/relationships/image" Target="../media/image37.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39.wmf"/></Relationships>
</file>

<file path=ppt/slides/_rels/slide15.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41.gif"/><Relationship Id="rId7" Type="http://schemas.openxmlformats.org/officeDocument/2006/relationships/image" Target="../media/image44.gi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20.gif"/><Relationship Id="rId4" Type="http://schemas.openxmlformats.org/officeDocument/2006/relationships/image" Target="../media/image42.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51.wmf"/><Relationship Id="rId3" Type="http://schemas.openxmlformats.org/officeDocument/2006/relationships/notesSlide" Target="../notesSlides/notesSlide15.xml"/><Relationship Id="rId7" Type="http://schemas.openxmlformats.org/officeDocument/2006/relationships/image" Target="../media/image48.wmf"/><Relationship Id="rId12"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1.bin"/><Relationship Id="rId11" Type="http://schemas.openxmlformats.org/officeDocument/2006/relationships/image" Target="../media/image50.wmf"/><Relationship Id="rId5" Type="http://schemas.openxmlformats.org/officeDocument/2006/relationships/image" Target="../media/image47.wmf"/><Relationship Id="rId15" Type="http://schemas.openxmlformats.org/officeDocument/2006/relationships/image" Target="../media/image52.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49.wmf"/><Relationship Id="rId14"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png"/><Relationship Id="rId7" Type="http://schemas.openxmlformats.org/officeDocument/2006/relationships/image" Target="../media/image17.jfif"/><Relationship Id="rId12" Type="http://schemas.openxmlformats.org/officeDocument/2006/relationships/image" Target="../media/image21.jf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fif"/><Relationship Id="rId11" Type="http://schemas.openxmlformats.org/officeDocument/2006/relationships/image" Target="../media/image20.gif"/><Relationship Id="rId5" Type="http://schemas.openxmlformats.org/officeDocument/2006/relationships/image" Target="../media/image15.jfif"/><Relationship Id="rId10" Type="http://schemas.microsoft.com/office/2007/relationships/hdphoto" Target="../media/hdphoto1.wdp"/><Relationship Id="rId4" Type="http://schemas.openxmlformats.org/officeDocument/2006/relationships/image" Target="../media/image14.jpe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3.w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PhD progress presentation</a:t>
            </a:r>
            <a:endParaRPr lang="en-US" dirty="0"/>
          </a:p>
        </p:txBody>
      </p:sp>
      <p:sp>
        <p:nvSpPr>
          <p:cNvPr id="4" name="Text Placeholder 3"/>
          <p:cNvSpPr>
            <a:spLocks noGrp="1"/>
          </p:cNvSpPr>
          <p:nvPr>
            <p:ph type="body" sz="quarter" idx="14"/>
          </p:nvPr>
        </p:nvSpPr>
        <p:spPr>
          <a:xfrm>
            <a:off x="766766" y="2781912"/>
            <a:ext cx="8308966" cy="646935"/>
          </a:xfrm>
        </p:spPr>
        <p:txBody>
          <a:bodyPr>
            <a:normAutofit fontScale="92500" lnSpcReduction="20000"/>
          </a:bodyPr>
          <a:lstStyle/>
          <a:p>
            <a:r>
              <a:rPr lang="en-US" b="1" dirty="0" err="1" smtClean="0"/>
              <a:t>Nanoindentation</a:t>
            </a:r>
            <a:r>
              <a:rPr lang="en-US" b="1" dirty="0" smtClean="0"/>
              <a:t> </a:t>
            </a:r>
            <a:r>
              <a:rPr lang="en-US" b="1" dirty="0"/>
              <a:t>for sub-miniaturized testing of irradiated materials: FEM analysis and experiments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495" y="3902996"/>
            <a:ext cx="3393754" cy="77552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572" y="3551603"/>
            <a:ext cx="3498533" cy="169859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7669" y="5152671"/>
            <a:ext cx="3947160" cy="911985"/>
          </a:xfrm>
          <a:prstGeom prst="rect">
            <a:avLst/>
          </a:prstGeom>
        </p:spPr>
      </p:pic>
    </p:spTree>
    <p:extLst>
      <p:ext uri="{BB962C8B-B14F-4D97-AF65-F5344CB8AC3E}">
        <p14:creationId xmlns:p14="http://schemas.microsoft.com/office/powerpoint/2010/main" val="917461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constants fitting</a:t>
            </a:r>
            <a:endParaRPr lang="en-US" dirty="0"/>
          </a:p>
        </p:txBody>
      </p:sp>
      <p:sp>
        <p:nvSpPr>
          <p:cNvPr id="4" name="Slide Number Placeholder 3"/>
          <p:cNvSpPr>
            <a:spLocks noGrp="1"/>
          </p:cNvSpPr>
          <p:nvPr>
            <p:ph type="sldNum" sz="quarter" idx="4"/>
          </p:nvPr>
        </p:nvSpPr>
        <p:spPr/>
        <p:txBody>
          <a:bodyPr/>
          <a:lstStyle/>
          <a:p>
            <a:fld id="{A814E660-BF25-4843-B2A0-93C6E2B6253B}" type="slidenum">
              <a:rPr lang="en-BE" smtClean="0"/>
              <a:pPr/>
              <a:t>10</a:t>
            </a:fld>
            <a:endParaRPr lang="en-BE" dirty="0"/>
          </a:p>
        </p:txBody>
      </p:sp>
      <p:graphicFrame>
        <p:nvGraphicFramePr>
          <p:cNvPr id="6" name="Object 5"/>
          <p:cNvGraphicFramePr>
            <a:graphicFrameLocks noChangeAspect="1"/>
          </p:cNvGraphicFramePr>
          <p:nvPr>
            <p:extLst>
              <p:ext uri="{D42A27DB-BD31-4B8C-83A1-F6EECF244321}">
                <p14:modId xmlns:p14="http://schemas.microsoft.com/office/powerpoint/2010/main" val="2446717793"/>
              </p:ext>
            </p:extLst>
          </p:nvPr>
        </p:nvGraphicFramePr>
        <p:xfrm>
          <a:off x="6359236" y="1260366"/>
          <a:ext cx="5752521" cy="4401727"/>
        </p:xfrm>
        <a:graphic>
          <a:graphicData uri="http://schemas.openxmlformats.org/presentationml/2006/ole">
            <mc:AlternateContent xmlns:mc="http://schemas.openxmlformats.org/markup-compatibility/2006">
              <mc:Choice xmlns:v="urn:schemas-microsoft-com:vml" Requires="v">
                <p:oleObj spid="_x0000_s4355" name="Graph" r:id="rId4" imgW="3920760" imgH="3000960" progId="Origin95.Graph">
                  <p:embed/>
                </p:oleObj>
              </mc:Choice>
              <mc:Fallback>
                <p:oleObj name="Graph" r:id="rId4" imgW="3920760" imgH="3000960" progId="Origin95.Graph">
                  <p:embed/>
                  <p:pic>
                    <p:nvPicPr>
                      <p:cNvPr id="0" name=""/>
                      <p:cNvPicPr/>
                      <p:nvPr/>
                    </p:nvPicPr>
                    <p:blipFill>
                      <a:blip r:embed="rId5"/>
                      <a:stretch>
                        <a:fillRect/>
                      </a:stretch>
                    </p:blipFill>
                    <p:spPr>
                      <a:xfrm>
                        <a:off x="6359236" y="1260366"/>
                        <a:ext cx="5752521" cy="440172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953845309"/>
                  </p:ext>
                </p:extLst>
              </p:nvPr>
            </p:nvGraphicFramePr>
            <p:xfrm>
              <a:off x="612863" y="946630"/>
              <a:ext cx="5746373" cy="5307973"/>
            </p:xfrm>
            <a:graphic>
              <a:graphicData uri="http://schemas.openxmlformats.org/drawingml/2006/table">
                <a:tbl>
                  <a:tblPr firstRow="1" bandRow="1">
                    <a:tableStyleId>{21E4AEA4-8DFA-4A89-87EB-49C32662AFE0}</a:tableStyleId>
                  </a:tblPr>
                  <a:tblGrid>
                    <a:gridCol w="1515194">
                      <a:extLst>
                        <a:ext uri="{9D8B030D-6E8A-4147-A177-3AD203B41FA5}">
                          <a16:colId xmlns:a16="http://schemas.microsoft.com/office/drawing/2014/main" val="4031967112"/>
                        </a:ext>
                      </a:extLst>
                    </a:gridCol>
                    <a:gridCol w="939339">
                      <a:extLst>
                        <a:ext uri="{9D8B030D-6E8A-4147-A177-3AD203B41FA5}">
                          <a16:colId xmlns:a16="http://schemas.microsoft.com/office/drawing/2014/main" val="174608398"/>
                        </a:ext>
                      </a:extLst>
                    </a:gridCol>
                    <a:gridCol w="1429789">
                      <a:extLst>
                        <a:ext uri="{9D8B030D-6E8A-4147-A177-3AD203B41FA5}">
                          <a16:colId xmlns:a16="http://schemas.microsoft.com/office/drawing/2014/main" val="3372423061"/>
                        </a:ext>
                      </a:extLst>
                    </a:gridCol>
                    <a:gridCol w="1862051">
                      <a:extLst>
                        <a:ext uri="{9D8B030D-6E8A-4147-A177-3AD203B41FA5}">
                          <a16:colId xmlns:a16="http://schemas.microsoft.com/office/drawing/2014/main" val="33464577"/>
                        </a:ext>
                      </a:extLst>
                    </a:gridCol>
                  </a:tblGrid>
                  <a:tr h="257365">
                    <a:tc>
                      <a:txBody>
                        <a:bodyPr/>
                        <a:lstStyle/>
                        <a:p>
                          <a:pPr algn="ctr"/>
                          <a:r>
                            <a:rPr lang="en-US" sz="1100" dirty="0" smtClean="0"/>
                            <a:t>Description</a:t>
                          </a:r>
                          <a:endParaRPr lang="en-US" sz="1100" dirty="0"/>
                        </a:p>
                      </a:txBody>
                      <a:tcPr anchor="ctr"/>
                    </a:tc>
                    <a:tc>
                      <a:txBody>
                        <a:bodyPr/>
                        <a:lstStyle/>
                        <a:p>
                          <a:pPr algn="ctr"/>
                          <a:r>
                            <a:rPr lang="en-US" sz="1100" dirty="0" smtClean="0"/>
                            <a:t>Constant</a:t>
                          </a:r>
                          <a:endParaRPr lang="en-US" sz="1100" dirty="0"/>
                        </a:p>
                      </a:txBody>
                      <a:tcPr anchor="ctr"/>
                    </a:tc>
                    <a:tc>
                      <a:txBody>
                        <a:bodyPr/>
                        <a:lstStyle/>
                        <a:p>
                          <a:pPr algn="ctr"/>
                          <a:r>
                            <a:rPr lang="en-US" sz="1100" dirty="0" smtClean="0"/>
                            <a:t>Value</a:t>
                          </a:r>
                          <a:endParaRPr lang="en-US" sz="1100" dirty="0"/>
                        </a:p>
                      </a:txBody>
                      <a:tcPr anchor="ctr"/>
                    </a:tc>
                    <a:tc>
                      <a:txBody>
                        <a:bodyPr/>
                        <a:lstStyle/>
                        <a:p>
                          <a:pPr algn="ctr"/>
                          <a:r>
                            <a:rPr lang="en-US" sz="1100" dirty="0" smtClean="0"/>
                            <a:t>Comment</a:t>
                          </a:r>
                          <a:endParaRPr lang="en-US" sz="1100" dirty="0"/>
                        </a:p>
                      </a:txBody>
                      <a:tcPr anchor="ctr"/>
                    </a:tc>
                    <a:extLst>
                      <a:ext uri="{0D108BD9-81ED-4DB2-BD59-A6C34878D82A}">
                        <a16:rowId xmlns:a16="http://schemas.microsoft.com/office/drawing/2014/main" val="1544535862"/>
                      </a:ext>
                    </a:extLst>
                  </a:tr>
                  <a:tr h="600519">
                    <a:tc>
                      <a:txBody>
                        <a:bodyPr/>
                        <a:lstStyle/>
                        <a:p>
                          <a:pPr algn="ctr"/>
                          <a:r>
                            <a:rPr lang="en-US" sz="1100" dirty="0" smtClean="0"/>
                            <a:t>Elastic coefficients</a:t>
                          </a:r>
                          <a:endParaRPr lang="en-US" sz="1100" dirty="0"/>
                        </a:p>
                      </a:txBody>
                      <a:tcPr anchor="ctr"/>
                    </a:tc>
                    <a:tc>
                      <a:txBody>
                        <a:bodyPr/>
                        <a:lstStyle/>
                        <a:p>
                          <a:pPr algn="ctr"/>
                          <a:r>
                            <a:rPr lang="en-US" sz="1100" dirty="0" smtClean="0"/>
                            <a:t>C11</a:t>
                          </a:r>
                        </a:p>
                        <a:p>
                          <a:pPr algn="ctr"/>
                          <a:r>
                            <a:rPr lang="en-US" sz="1100" dirty="0" smtClean="0"/>
                            <a:t>C12</a:t>
                          </a:r>
                        </a:p>
                        <a:p>
                          <a:pPr algn="ctr"/>
                          <a:r>
                            <a:rPr lang="en-US" sz="1100" dirty="0" smtClean="0"/>
                            <a:t>C44</a:t>
                          </a:r>
                          <a:endParaRPr lang="en-US" sz="1100" dirty="0"/>
                        </a:p>
                      </a:txBody>
                      <a:tcPr anchor="ctr"/>
                    </a:tc>
                    <a:tc>
                      <a:txBody>
                        <a:bodyPr/>
                        <a:lstStyle/>
                        <a:p>
                          <a:pPr algn="ctr"/>
                          <a:r>
                            <a:rPr lang="en-US" sz="1100" dirty="0" smtClean="0"/>
                            <a:t>239,5e3 [MPa]</a:t>
                          </a:r>
                        </a:p>
                        <a:p>
                          <a:pPr algn="ctr"/>
                          <a:r>
                            <a:rPr lang="en-US" sz="1100" dirty="0" smtClean="0"/>
                            <a:t>135,78e3 [MPa]</a:t>
                          </a:r>
                        </a:p>
                        <a:p>
                          <a:pPr algn="ctr"/>
                          <a:r>
                            <a:rPr lang="en-US" sz="1100" dirty="0" smtClean="0"/>
                            <a:t>120,75e3 [MPa]</a:t>
                          </a:r>
                          <a:endParaRPr lang="en-US" sz="1100" dirty="0"/>
                        </a:p>
                      </a:txBody>
                      <a:tcPr anchor="ctr"/>
                    </a:tc>
                    <a:tc>
                      <a:txBody>
                        <a:bodyPr/>
                        <a:lstStyle/>
                        <a:p>
                          <a:pPr algn="ctr"/>
                          <a:r>
                            <a:rPr lang="en-US" sz="1100" dirty="0" smtClean="0"/>
                            <a:t>Literature</a:t>
                          </a:r>
                          <a:endParaRPr lang="en-US" sz="1100" dirty="0"/>
                        </a:p>
                      </a:txBody>
                      <a:tcPr anchor="ctr"/>
                    </a:tc>
                    <a:extLst>
                      <a:ext uri="{0D108BD9-81ED-4DB2-BD59-A6C34878D82A}">
                        <a16:rowId xmlns:a16="http://schemas.microsoft.com/office/drawing/2014/main" val="3227406384"/>
                      </a:ext>
                    </a:extLst>
                  </a:tr>
                  <a:tr h="257365">
                    <a:tc>
                      <a:txBody>
                        <a:bodyPr/>
                        <a:lstStyle/>
                        <a:p>
                          <a:pPr algn="ctr"/>
                          <a:r>
                            <a:rPr lang="en-US" sz="1100" dirty="0" smtClean="0"/>
                            <a:t>Burgers vector</a:t>
                          </a:r>
                          <a:endParaRPr lang="en-US" sz="1100" dirty="0"/>
                        </a:p>
                      </a:txBody>
                      <a:tcPr anchor="ctr"/>
                    </a:tc>
                    <a:tc>
                      <a:txBody>
                        <a:bodyPr/>
                        <a:lstStyle/>
                        <a:p>
                          <a:pPr algn="ctr"/>
                          <a:r>
                            <a:rPr lang="en-US" sz="1100" b="0" i="1" dirty="0" smtClean="0"/>
                            <a:t>b</a:t>
                          </a:r>
                          <a:endParaRPr lang="en-US" sz="1100" b="0" i="1" dirty="0"/>
                        </a:p>
                      </a:txBody>
                      <a:tcPr anchor="ctr"/>
                    </a:tc>
                    <a:tc>
                      <a:txBody>
                        <a:bodyPr/>
                        <a:lstStyle/>
                        <a:p>
                          <a:pPr algn="ctr"/>
                          <a:r>
                            <a:rPr lang="en-US" sz="1100" dirty="0" smtClean="0"/>
                            <a:t>2.482e-10 [m]</a:t>
                          </a:r>
                          <a:endParaRPr lang="en-US" sz="1100" dirty="0"/>
                        </a:p>
                      </a:txBody>
                      <a:tcPr anchor="ctr"/>
                    </a:tc>
                    <a:tc>
                      <a:txBody>
                        <a:bodyPr/>
                        <a:lstStyle/>
                        <a:p>
                          <a:pPr algn="ctr"/>
                          <a:r>
                            <a:rPr lang="en-US" sz="1100" dirty="0" smtClean="0"/>
                            <a:t>Literature/calculated</a:t>
                          </a:r>
                          <a:endParaRPr lang="en-US" sz="1100" dirty="0"/>
                        </a:p>
                      </a:txBody>
                      <a:tcPr anchor="ctr"/>
                    </a:tc>
                    <a:extLst>
                      <a:ext uri="{0D108BD9-81ED-4DB2-BD59-A6C34878D82A}">
                        <a16:rowId xmlns:a16="http://schemas.microsoft.com/office/drawing/2014/main" val="2396207743"/>
                      </a:ext>
                    </a:extLst>
                  </a:tr>
                  <a:tr h="600519">
                    <a:tc>
                      <a:txBody>
                        <a:bodyPr/>
                        <a:lstStyle/>
                        <a:p>
                          <a:pPr algn="ctr"/>
                          <a:r>
                            <a:rPr lang="en-US" sz="1100" dirty="0" smtClean="0"/>
                            <a:t>Kink pair formation enthalpy</a:t>
                          </a:r>
                          <a:r>
                            <a:rPr lang="en-US" sz="1100" baseline="0" dirty="0" smtClean="0"/>
                            <a:t> (</a:t>
                          </a:r>
                          <a:r>
                            <a:rPr lang="en-US" sz="1100" i="1" baseline="0" dirty="0" smtClean="0"/>
                            <a:t>F</a:t>
                          </a:r>
                          <a:r>
                            <a:rPr lang="en-US" sz="1100" i="1" baseline="-25000" dirty="0" smtClean="0"/>
                            <a:t>0</a:t>
                          </a:r>
                          <a:r>
                            <a:rPr lang="en-US" sz="1100" i="0" baseline="0" dirty="0" smtClean="0"/>
                            <a:t>)</a:t>
                          </a:r>
                          <a:endParaRPr lang="en-US" sz="1100" dirty="0"/>
                        </a:p>
                      </a:txBody>
                      <a:tcPr anchor="ctr"/>
                    </a:tc>
                    <a:tc>
                      <a:txBody>
                        <a:bodyPr/>
                        <a:lstStyle/>
                        <a:p>
                          <a:pPr algn="ctr"/>
                          <a:r>
                            <a:rPr lang="el-GR" sz="1100" b="0" i="1" dirty="0" smtClean="0"/>
                            <a:t>β</a:t>
                          </a:r>
                          <a:r>
                            <a:rPr lang="en-US" sz="1100" b="0" i="1" dirty="0" smtClean="0"/>
                            <a:t> </a:t>
                          </a:r>
                          <a:r>
                            <a:rPr lang="en-US" sz="1100" b="0" i="0" dirty="0" smtClean="0"/>
                            <a:t>in</a:t>
                          </a:r>
                          <a:r>
                            <a:rPr lang="en-US" sz="1100" b="0" i="0" baseline="0" dirty="0" smtClean="0"/>
                            <a:t> </a:t>
                          </a:r>
                        </a:p>
                        <a:p>
                          <a:pPr algn="ctr"/>
                          <a:r>
                            <a:rPr lang="en-US" sz="1100" b="0" i="1" baseline="0" dirty="0" smtClean="0"/>
                            <a:t>F</a:t>
                          </a:r>
                          <a:r>
                            <a:rPr lang="en-US" sz="1100" b="0" i="1" baseline="-25000" dirty="0" smtClean="0"/>
                            <a:t>0</a:t>
                          </a:r>
                          <a:r>
                            <a:rPr lang="en-US" sz="1100" b="0" i="1" baseline="0" dirty="0" smtClean="0"/>
                            <a:t> = </a:t>
                          </a:r>
                          <a:r>
                            <a:rPr lang="el-GR" sz="1100" b="0" i="1" baseline="0" dirty="0" err="1" smtClean="0"/>
                            <a:t>βμ</a:t>
                          </a:r>
                          <a:r>
                            <a:rPr lang="en-US" sz="1100" b="0" i="1" baseline="0" dirty="0" smtClean="0"/>
                            <a:t>b</a:t>
                          </a:r>
                          <a:r>
                            <a:rPr lang="en-US" sz="1100" b="0" i="1" baseline="30000" dirty="0" smtClean="0"/>
                            <a:t>3</a:t>
                          </a:r>
                          <a:endParaRPr lang="en-US" sz="1100" b="0" i="1" dirty="0"/>
                        </a:p>
                      </a:txBody>
                      <a:tcPr anchor="ctr"/>
                    </a:tc>
                    <a:tc>
                      <a:txBody>
                        <a:bodyPr/>
                        <a:lstStyle/>
                        <a:p>
                          <a:pPr algn="ctr"/>
                          <a:r>
                            <a:rPr lang="en-US" sz="1100" dirty="0" smtClean="0"/>
                            <a:t>0,2 (~1,46 [eV])</a:t>
                          </a:r>
                          <a:endParaRPr lang="en-US" sz="1100" dirty="0"/>
                        </a:p>
                      </a:txBody>
                      <a:tcPr anchor="ctr"/>
                    </a:tc>
                    <a:tc>
                      <a:txBody>
                        <a:bodyPr/>
                        <a:lstStyle/>
                        <a:p>
                          <a:pPr algn="ctr"/>
                          <a:r>
                            <a:rPr lang="en-US" sz="1100" dirty="0" smtClean="0"/>
                            <a:t>Minimal working value</a:t>
                          </a:r>
                          <a:r>
                            <a:rPr lang="en-US" sz="1100" baseline="0" dirty="0" smtClean="0"/>
                            <a:t> (0.0987 (~0,73 [eV] in literature)</a:t>
                          </a:r>
                          <a:endParaRPr lang="en-US" sz="1100" dirty="0"/>
                        </a:p>
                      </a:txBody>
                      <a:tcPr anchor="ctr"/>
                    </a:tc>
                    <a:extLst>
                      <a:ext uri="{0D108BD9-81ED-4DB2-BD59-A6C34878D82A}">
                        <a16:rowId xmlns:a16="http://schemas.microsoft.com/office/drawing/2014/main" val="1663995640"/>
                      </a:ext>
                    </a:extLst>
                  </a:tr>
                  <a:tr h="772096">
                    <a:tc>
                      <a:txBody>
                        <a:bodyPr/>
                        <a:lstStyle/>
                        <a:p>
                          <a:pPr algn="ctr"/>
                          <a:r>
                            <a:rPr lang="en-US" sz="1100" dirty="0" smtClean="0"/>
                            <a:t>Dislocation-dislocation</a:t>
                          </a:r>
                          <a:r>
                            <a:rPr lang="en-US" sz="1100" baseline="0" dirty="0" smtClean="0"/>
                            <a:t> interaction parameter</a:t>
                          </a:r>
                          <a:endParaRPr lang="en-US" sz="1100" dirty="0"/>
                        </a:p>
                      </a:txBody>
                      <a:tcPr anchor="ctr"/>
                    </a:tc>
                    <a:tc>
                      <a:txBody>
                        <a:bodyPr/>
                        <a:lstStyle/>
                        <a:p>
                          <a:pPr algn="ctr"/>
                          <a:r>
                            <a:rPr lang="el-GR" sz="1100" i="1" dirty="0" smtClean="0"/>
                            <a:t>α</a:t>
                          </a:r>
                          <a:r>
                            <a:rPr lang="en-US" sz="1100" i="1" dirty="0" smtClean="0"/>
                            <a:t> (h)</a:t>
                          </a:r>
                          <a:endParaRPr lang="en-US" sz="1100" i="1" dirty="0"/>
                        </a:p>
                      </a:txBody>
                      <a:tcPr anchor="ctr"/>
                    </a:tc>
                    <a:tc>
                      <a:txBody>
                        <a:bodyPr/>
                        <a:lstStyle/>
                        <a:p>
                          <a:pPr algn="ctr"/>
                          <a:r>
                            <a:rPr lang="en-US" sz="1100" dirty="0" smtClean="0"/>
                            <a:t>0.65</a:t>
                          </a:r>
                          <a:endParaRPr lang="en-US" sz="1100" dirty="0"/>
                        </a:p>
                      </a:txBody>
                      <a:tcPr anchor="ctr"/>
                    </a:tc>
                    <a:tc>
                      <a:txBody>
                        <a:bodyPr/>
                        <a:lstStyle/>
                        <a:p>
                          <a:pPr algn="ctr"/>
                          <a:r>
                            <a:rPr lang="en-US" sz="1100" dirty="0" smtClean="0"/>
                            <a:t>Fitted</a:t>
                          </a:r>
                          <a:endParaRPr lang="en-US" sz="1100" dirty="0"/>
                        </a:p>
                      </a:txBody>
                      <a:tcPr anchor="ctr"/>
                    </a:tc>
                    <a:extLst>
                      <a:ext uri="{0D108BD9-81ED-4DB2-BD59-A6C34878D82A}">
                        <a16:rowId xmlns:a16="http://schemas.microsoft.com/office/drawing/2014/main" val="215282915"/>
                      </a:ext>
                    </a:extLst>
                  </a:tr>
                  <a:tr h="428942">
                    <a:tc>
                      <a:txBody>
                        <a:bodyPr/>
                        <a:lstStyle/>
                        <a:p>
                          <a:pPr algn="ctr"/>
                          <a:r>
                            <a:rPr lang="en-US" sz="1100" dirty="0" smtClean="0"/>
                            <a:t>Initial dislocation density</a:t>
                          </a:r>
                          <a:endParaRPr lang="en-US" sz="1100" dirty="0"/>
                        </a:p>
                      </a:txBody>
                      <a:tcPr anchor="ctr"/>
                    </a:tc>
                    <a:tc>
                      <a:txBody>
                        <a:bodyPr/>
                        <a:lstStyle/>
                        <a:p>
                          <a:pPr algn="ctr"/>
                          <a:r>
                            <a:rPr lang="el-GR" sz="1100" i="1" dirty="0" smtClean="0">
                              <a:latin typeface="Times New Roman" panose="02020603050405020304" pitchFamily="18" charset="0"/>
                              <a:cs typeface="Times New Roman" panose="02020603050405020304" pitchFamily="18" charset="0"/>
                            </a:rPr>
                            <a:t>ρ</a:t>
                          </a:r>
                          <a:r>
                            <a:rPr lang="en-US" sz="1100" i="1" baseline="-25000" dirty="0" smtClean="0">
                              <a:latin typeface="Times New Roman" panose="02020603050405020304" pitchFamily="18" charset="0"/>
                              <a:cs typeface="Times New Roman" panose="02020603050405020304" pitchFamily="18" charset="0"/>
                            </a:rPr>
                            <a:t>0</a:t>
                          </a:r>
                          <a:endParaRPr lang="en-US" sz="1100" i="1" dirty="0"/>
                        </a:p>
                      </a:txBody>
                      <a:tcPr anchor="ctr"/>
                    </a:tc>
                    <a:tc>
                      <a:txBody>
                        <a:bodyPr/>
                        <a:lstStyle/>
                        <a:p>
                          <a:pPr algn="ctr"/>
                          <a:r>
                            <a:rPr lang="en-US" sz="1100" dirty="0" smtClean="0"/>
                            <a:t>4e10 [m</a:t>
                          </a:r>
                          <a:r>
                            <a:rPr lang="en-US" sz="1100" baseline="30000" dirty="0" smtClean="0"/>
                            <a:t>-2</a:t>
                          </a:r>
                          <a:r>
                            <a:rPr lang="en-US" sz="1100" baseline="0" dirty="0" smtClean="0"/>
                            <a:t>]</a:t>
                          </a:r>
                          <a:endParaRPr lang="en-US" sz="1100" dirty="0"/>
                        </a:p>
                      </a:txBody>
                      <a:tcPr anchor="ctr"/>
                    </a:tc>
                    <a:tc>
                      <a:txBody>
                        <a:bodyPr/>
                        <a:lstStyle/>
                        <a:p>
                          <a:pPr algn="ctr"/>
                          <a:r>
                            <a:rPr lang="en-US" sz="1100" dirty="0" smtClean="0"/>
                            <a:t>Fitted</a:t>
                          </a:r>
                          <a:endParaRPr lang="en-US" sz="1100" dirty="0"/>
                        </a:p>
                      </a:txBody>
                      <a:tcPr anchor="ctr"/>
                    </a:tc>
                    <a:extLst>
                      <a:ext uri="{0D108BD9-81ED-4DB2-BD59-A6C34878D82A}">
                        <a16:rowId xmlns:a16="http://schemas.microsoft.com/office/drawing/2014/main" val="4185625640"/>
                      </a:ext>
                    </a:extLst>
                  </a:tr>
                  <a:tr h="428942">
                    <a:tc>
                      <a:txBody>
                        <a:bodyPr/>
                        <a:lstStyle/>
                        <a:p>
                          <a:pPr algn="ctr"/>
                          <a:r>
                            <a:rPr lang="en-US" sz="1100" dirty="0" err="1" smtClean="0"/>
                            <a:t>Kocks-Mecking</a:t>
                          </a:r>
                          <a:r>
                            <a:rPr lang="en-US" sz="1100" baseline="0" dirty="0" smtClean="0"/>
                            <a:t> parameter</a:t>
                          </a:r>
                          <a:endParaRPr lang="en-US" sz="1100" dirty="0"/>
                        </a:p>
                      </a:txBody>
                      <a:tcPr anchor="ctr"/>
                    </a:tc>
                    <a:tc>
                      <a:txBody>
                        <a:bodyPr/>
                        <a:lstStyle/>
                        <a:p>
                          <a:pPr algn="ctr"/>
                          <a:r>
                            <a:rPr lang="en-US" sz="1100" i="1" dirty="0" smtClean="0"/>
                            <a:t>k</a:t>
                          </a:r>
                          <a:r>
                            <a:rPr lang="en-US" sz="1100" i="1" baseline="-25000" dirty="0" smtClean="0"/>
                            <a:t>1</a:t>
                          </a:r>
                          <a:endParaRPr lang="en-US" sz="1100" i="1" dirty="0"/>
                        </a:p>
                      </a:txBody>
                      <a:tcPr anchor="ctr"/>
                    </a:tc>
                    <a:tc>
                      <a:txBody>
                        <a:bodyPr/>
                        <a:lstStyle/>
                        <a:p>
                          <a:pPr algn="ctr"/>
                          <a:r>
                            <a:rPr lang="en-US" sz="1100" dirty="0" smtClean="0"/>
                            <a:t>7,4e7 [1/m]</a:t>
                          </a:r>
                          <a:endParaRPr lang="en-US" sz="1100" dirty="0"/>
                        </a:p>
                      </a:txBody>
                      <a:tcPr anchor="ctr"/>
                    </a:tc>
                    <a:tc>
                      <a:txBody>
                        <a:bodyPr/>
                        <a:lstStyle/>
                        <a:p>
                          <a:pPr algn="ctr"/>
                          <a:r>
                            <a:rPr lang="en-US" sz="1100" dirty="0" smtClean="0"/>
                            <a:t>Fitted</a:t>
                          </a:r>
                          <a:endParaRPr lang="en-US" sz="1100" dirty="0"/>
                        </a:p>
                      </a:txBody>
                      <a:tcPr anchor="ctr"/>
                    </a:tc>
                    <a:extLst>
                      <a:ext uri="{0D108BD9-81ED-4DB2-BD59-A6C34878D82A}">
                        <a16:rowId xmlns:a16="http://schemas.microsoft.com/office/drawing/2014/main" val="3978579194"/>
                      </a:ext>
                    </a:extLst>
                  </a:tr>
                  <a:tr h="600519">
                    <a:tc>
                      <a:txBody>
                        <a:bodyPr/>
                        <a:lstStyle/>
                        <a:p>
                          <a:pPr algn="ctr"/>
                          <a:r>
                            <a:rPr lang="en-US" sz="1100" dirty="0" smtClean="0"/>
                            <a:t>Saturated</a:t>
                          </a:r>
                          <a:r>
                            <a:rPr lang="en-US" sz="1100" baseline="0" dirty="0" smtClean="0"/>
                            <a:t>/initial dislocation density ratio</a:t>
                          </a:r>
                          <a:endParaRPr lang="en-US" sz="11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100" i="1" dirty="0" smtClean="0">
                              <a:latin typeface="Times New Roman" panose="02020603050405020304" pitchFamily="18" charset="0"/>
                              <a:cs typeface="Times New Roman" panose="02020603050405020304" pitchFamily="18" charset="0"/>
                            </a:rPr>
                            <a:t>ρ</a:t>
                          </a:r>
                          <a:r>
                            <a:rPr lang="en-US" sz="1100" i="1" baseline="-25000" dirty="0" smtClean="0">
                              <a:latin typeface="Times New Roman" panose="02020603050405020304" pitchFamily="18" charset="0"/>
                              <a:cs typeface="Times New Roman" panose="02020603050405020304" pitchFamily="18" charset="0"/>
                            </a:rPr>
                            <a:t>sat</a:t>
                          </a:r>
                          <a:r>
                            <a:rPr lang="en-US" sz="1100" i="1" baseline="0" dirty="0" smtClean="0">
                              <a:latin typeface="Times New Roman" panose="02020603050405020304" pitchFamily="18" charset="0"/>
                              <a:cs typeface="Times New Roman" panose="02020603050405020304" pitchFamily="18" charset="0"/>
                            </a:rPr>
                            <a:t>/</a:t>
                          </a:r>
                          <a:r>
                            <a:rPr lang="el-GR" sz="1100" i="1" dirty="0" smtClean="0">
                              <a:latin typeface="Times New Roman" panose="02020603050405020304" pitchFamily="18" charset="0"/>
                              <a:cs typeface="Times New Roman" panose="02020603050405020304" pitchFamily="18" charset="0"/>
                            </a:rPr>
                            <a:t>ρ</a:t>
                          </a:r>
                          <a:r>
                            <a:rPr lang="en-US" sz="1100" i="1" baseline="-25000" dirty="0" smtClean="0">
                              <a:latin typeface="Times New Roman" panose="02020603050405020304" pitchFamily="18" charset="0"/>
                              <a:cs typeface="Times New Roman" panose="02020603050405020304" pitchFamily="18" charset="0"/>
                            </a:rPr>
                            <a:t>0</a:t>
                          </a:r>
                          <a:endParaRPr lang="en-US" sz="1100" i="1" dirty="0" smtClean="0"/>
                        </a:p>
                        <a:p>
                          <a:pPr algn="ctr"/>
                          <a:endParaRPr lang="en-US" sz="1100" dirty="0"/>
                        </a:p>
                      </a:txBody>
                      <a:tcPr anchor="ctr"/>
                    </a:tc>
                    <a:tc>
                      <a:txBody>
                        <a:bodyPr/>
                        <a:lstStyle/>
                        <a:p>
                          <a:pPr algn="ctr"/>
                          <a:r>
                            <a:rPr lang="en-US" sz="1100" dirty="0" smtClean="0"/>
                            <a:t>2,8e4</a:t>
                          </a:r>
                          <a:endParaRPr lang="en-US" sz="1100" dirty="0"/>
                        </a:p>
                      </a:txBody>
                      <a:tcPr anchor="ctr"/>
                    </a:tc>
                    <a:tc>
                      <a:txBody>
                        <a:bodyPr/>
                        <a:lstStyle/>
                        <a:p>
                          <a:pPr algn="ctr"/>
                          <a:r>
                            <a:rPr lang="en-US" sz="1100" dirty="0" smtClean="0"/>
                            <a:t>Fitted</a:t>
                          </a:r>
                        </a:p>
                      </a:txBody>
                      <a:tcPr anchor="ctr"/>
                    </a:tc>
                    <a:extLst>
                      <a:ext uri="{0D108BD9-81ED-4DB2-BD59-A6C34878D82A}">
                        <a16:rowId xmlns:a16="http://schemas.microsoft.com/office/drawing/2014/main" val="330467062"/>
                      </a:ext>
                    </a:extLst>
                  </a:tr>
                  <a:tr h="772096">
                    <a:tc>
                      <a:txBody>
                        <a:bodyPr/>
                        <a:lstStyle/>
                        <a:p>
                          <a:pPr algn="ctr"/>
                          <a:r>
                            <a:rPr lang="en-US" sz="1100" dirty="0" smtClean="0"/>
                            <a:t>Maximal</a:t>
                          </a:r>
                          <a:r>
                            <a:rPr lang="en-US" sz="1100" baseline="0" dirty="0" smtClean="0"/>
                            <a:t> t</a:t>
                          </a:r>
                          <a:r>
                            <a:rPr lang="en-US" sz="1100" dirty="0" smtClean="0"/>
                            <a:t>hermal stress</a:t>
                          </a:r>
                          <a:endParaRPr lang="en-US" sz="1100" dirty="0"/>
                        </a:p>
                      </a:txBody>
                      <a:tcPr anchor="ctr"/>
                    </a:tc>
                    <a:tc>
                      <a:txBody>
                        <a:bodyPr/>
                        <a:lstStyle/>
                        <a:p>
                          <a:pPr algn="ctr"/>
                          <a14:m>
                            <m:oMathPara xmlns:m="http://schemas.openxmlformats.org/officeDocument/2006/math">
                              <m:oMathParaPr>
                                <m:jc m:val="center"/>
                              </m:oMathParaPr>
                              <m:oMath xmlns:m="http://schemas.openxmlformats.org/officeDocument/2006/math">
                                <m:acc>
                                  <m:accPr>
                                    <m:chr m:val="̂"/>
                                    <m:ctrlPr>
                                      <a:rPr lang="en-US" sz="1100" i="1" smtClean="0">
                                        <a:latin typeface="Cambria Math" panose="02040503050406030204" pitchFamily="18" charset="0"/>
                                      </a:rPr>
                                    </m:ctrlPr>
                                  </m:accPr>
                                  <m:e>
                                    <m:r>
                                      <a:rPr lang="en-US" sz="1100" i="1" smtClean="0">
                                        <a:latin typeface="Cambria Math" panose="02040503050406030204" pitchFamily="18" charset="0"/>
                                        <a:ea typeface="Cambria Math" panose="02040503050406030204" pitchFamily="18" charset="0"/>
                                      </a:rPr>
                                      <m:t>𝜏</m:t>
                                    </m:r>
                                  </m:e>
                                </m:acc>
                              </m:oMath>
                            </m:oMathPara>
                          </a14:m>
                          <a:endParaRPr lang="en-US" sz="1100" dirty="0"/>
                        </a:p>
                      </a:txBody>
                      <a:tcPr anchor="ctr"/>
                    </a:tc>
                    <a:tc>
                      <a:txBody>
                        <a:bodyPr/>
                        <a:lstStyle/>
                        <a:p>
                          <a:pPr algn="ctr"/>
                          <a:r>
                            <a:rPr lang="en-US" sz="1100" dirty="0" smtClean="0"/>
                            <a:t>150,42</a:t>
                          </a:r>
                          <a:r>
                            <a:rPr lang="en-US" sz="1100" baseline="0" dirty="0" smtClean="0"/>
                            <a:t> [MPa]</a:t>
                          </a:r>
                          <a:endParaRPr lang="en-US" sz="1100" dirty="0"/>
                        </a:p>
                      </a:txBody>
                      <a:tcPr anchor="ctr"/>
                    </a:tc>
                    <a:tc>
                      <a:txBody>
                        <a:bodyPr/>
                        <a:lstStyle/>
                        <a:p>
                          <a:pPr algn="ctr"/>
                          <a:r>
                            <a:rPr lang="en-US" sz="1100" dirty="0" smtClean="0"/>
                            <a:t>Fitted</a:t>
                          </a:r>
                        </a:p>
                      </a:txBody>
                      <a:tcPr anchor="ctr"/>
                    </a:tc>
                    <a:extLst>
                      <a:ext uri="{0D108BD9-81ED-4DB2-BD59-A6C34878D82A}">
                        <a16:rowId xmlns:a16="http://schemas.microsoft.com/office/drawing/2014/main" val="3568700550"/>
                      </a:ext>
                    </a:extLst>
                  </a:tr>
                  <a:tr h="586180">
                    <a:tc>
                      <a:txBody>
                        <a:bodyPr/>
                        <a:lstStyle/>
                        <a:p>
                          <a:pPr algn="ctr"/>
                          <a:r>
                            <a:rPr lang="en-US" sz="1100" dirty="0" err="1" smtClean="0"/>
                            <a:t>Athermal</a:t>
                          </a:r>
                          <a:r>
                            <a:rPr lang="en-US" sz="1100" dirty="0" smtClean="0"/>
                            <a:t> stress</a:t>
                          </a:r>
                          <a:endParaRPr lang="en-US" sz="1100" dirty="0"/>
                        </a:p>
                      </a:txBody>
                      <a:tcPr anchor="ctr"/>
                    </a:tc>
                    <a:tc>
                      <a:txBody>
                        <a:bodyPr/>
                        <a:lstStyle/>
                        <a:p>
                          <a:pPr algn="ctr"/>
                          <a:r>
                            <a:rPr lang="el-GR" sz="1100" i="1" dirty="0" smtClean="0"/>
                            <a:t>τ</a:t>
                          </a:r>
                          <a:r>
                            <a:rPr lang="en-US" sz="1100" i="1" baseline="-25000" dirty="0" smtClean="0"/>
                            <a:t>0</a:t>
                          </a:r>
                          <a:endParaRPr lang="en-US" sz="1100" i="1" dirty="0"/>
                        </a:p>
                      </a:txBody>
                      <a:tcPr anchor="ctr"/>
                    </a:tc>
                    <a:tc>
                      <a:txBody>
                        <a:bodyPr/>
                        <a:lstStyle/>
                        <a:p>
                          <a:pPr algn="ctr"/>
                          <a:r>
                            <a:rPr lang="en-US" sz="1100" dirty="0" smtClean="0"/>
                            <a:t>6.0 [MPa]</a:t>
                          </a:r>
                          <a:endParaRPr lang="en-US" sz="1100" dirty="0"/>
                        </a:p>
                      </a:txBody>
                      <a:tcPr anchor="ctr"/>
                    </a:tc>
                    <a:tc>
                      <a:txBody>
                        <a:bodyPr/>
                        <a:lstStyle/>
                        <a:p>
                          <a:pPr algn="ctr"/>
                          <a:r>
                            <a:rPr lang="en-US" sz="1100" dirty="0" smtClean="0"/>
                            <a:t>Fitted</a:t>
                          </a:r>
                        </a:p>
                      </a:txBody>
                      <a:tcPr anchor="ctr"/>
                    </a:tc>
                    <a:extLst>
                      <a:ext uri="{0D108BD9-81ED-4DB2-BD59-A6C34878D82A}">
                        <a16:rowId xmlns:a16="http://schemas.microsoft.com/office/drawing/2014/main" val="653818031"/>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953845309"/>
                  </p:ext>
                </p:extLst>
              </p:nvPr>
            </p:nvGraphicFramePr>
            <p:xfrm>
              <a:off x="612863" y="946630"/>
              <a:ext cx="5746373" cy="5307973"/>
            </p:xfrm>
            <a:graphic>
              <a:graphicData uri="http://schemas.openxmlformats.org/drawingml/2006/table">
                <a:tbl>
                  <a:tblPr firstRow="1" bandRow="1">
                    <a:tableStyleId>{21E4AEA4-8DFA-4A89-87EB-49C32662AFE0}</a:tableStyleId>
                  </a:tblPr>
                  <a:tblGrid>
                    <a:gridCol w="1515194">
                      <a:extLst>
                        <a:ext uri="{9D8B030D-6E8A-4147-A177-3AD203B41FA5}">
                          <a16:colId xmlns:a16="http://schemas.microsoft.com/office/drawing/2014/main" val="4031967112"/>
                        </a:ext>
                      </a:extLst>
                    </a:gridCol>
                    <a:gridCol w="939339">
                      <a:extLst>
                        <a:ext uri="{9D8B030D-6E8A-4147-A177-3AD203B41FA5}">
                          <a16:colId xmlns:a16="http://schemas.microsoft.com/office/drawing/2014/main" val="174608398"/>
                        </a:ext>
                      </a:extLst>
                    </a:gridCol>
                    <a:gridCol w="1429789">
                      <a:extLst>
                        <a:ext uri="{9D8B030D-6E8A-4147-A177-3AD203B41FA5}">
                          <a16:colId xmlns:a16="http://schemas.microsoft.com/office/drawing/2014/main" val="3372423061"/>
                        </a:ext>
                      </a:extLst>
                    </a:gridCol>
                    <a:gridCol w="1862051">
                      <a:extLst>
                        <a:ext uri="{9D8B030D-6E8A-4147-A177-3AD203B41FA5}">
                          <a16:colId xmlns:a16="http://schemas.microsoft.com/office/drawing/2014/main" val="33464577"/>
                        </a:ext>
                      </a:extLst>
                    </a:gridCol>
                  </a:tblGrid>
                  <a:tr h="259080">
                    <a:tc>
                      <a:txBody>
                        <a:bodyPr/>
                        <a:lstStyle/>
                        <a:p>
                          <a:pPr algn="ctr"/>
                          <a:r>
                            <a:rPr lang="en-US" sz="1100" dirty="0" smtClean="0"/>
                            <a:t>Description</a:t>
                          </a:r>
                          <a:endParaRPr lang="en-US" sz="1100" dirty="0"/>
                        </a:p>
                      </a:txBody>
                      <a:tcPr anchor="ctr"/>
                    </a:tc>
                    <a:tc>
                      <a:txBody>
                        <a:bodyPr/>
                        <a:lstStyle/>
                        <a:p>
                          <a:pPr algn="ctr"/>
                          <a:r>
                            <a:rPr lang="en-US" sz="1100" dirty="0" smtClean="0"/>
                            <a:t>Constant</a:t>
                          </a:r>
                          <a:endParaRPr lang="en-US" sz="1100" dirty="0"/>
                        </a:p>
                      </a:txBody>
                      <a:tcPr anchor="ctr"/>
                    </a:tc>
                    <a:tc>
                      <a:txBody>
                        <a:bodyPr/>
                        <a:lstStyle/>
                        <a:p>
                          <a:pPr algn="ctr"/>
                          <a:r>
                            <a:rPr lang="en-US" sz="1100" dirty="0" smtClean="0"/>
                            <a:t>Value</a:t>
                          </a:r>
                          <a:endParaRPr lang="en-US" sz="1100" dirty="0"/>
                        </a:p>
                      </a:txBody>
                      <a:tcPr anchor="ctr"/>
                    </a:tc>
                    <a:tc>
                      <a:txBody>
                        <a:bodyPr/>
                        <a:lstStyle/>
                        <a:p>
                          <a:pPr algn="ctr"/>
                          <a:r>
                            <a:rPr lang="en-US" sz="1100" dirty="0" smtClean="0"/>
                            <a:t>Comment</a:t>
                          </a:r>
                          <a:endParaRPr lang="en-US" sz="1100" dirty="0"/>
                        </a:p>
                      </a:txBody>
                      <a:tcPr anchor="ctr"/>
                    </a:tc>
                    <a:extLst>
                      <a:ext uri="{0D108BD9-81ED-4DB2-BD59-A6C34878D82A}">
                        <a16:rowId xmlns:a16="http://schemas.microsoft.com/office/drawing/2014/main" val="1544535862"/>
                      </a:ext>
                    </a:extLst>
                  </a:tr>
                  <a:tr h="600519">
                    <a:tc>
                      <a:txBody>
                        <a:bodyPr/>
                        <a:lstStyle/>
                        <a:p>
                          <a:pPr algn="ctr"/>
                          <a:r>
                            <a:rPr lang="en-US" sz="1100" dirty="0" smtClean="0"/>
                            <a:t>Elastic coefficients</a:t>
                          </a:r>
                          <a:endParaRPr lang="en-US" sz="1100" dirty="0"/>
                        </a:p>
                      </a:txBody>
                      <a:tcPr anchor="ctr"/>
                    </a:tc>
                    <a:tc>
                      <a:txBody>
                        <a:bodyPr/>
                        <a:lstStyle/>
                        <a:p>
                          <a:pPr algn="ctr"/>
                          <a:r>
                            <a:rPr lang="en-US" sz="1100" dirty="0" smtClean="0"/>
                            <a:t>C11</a:t>
                          </a:r>
                        </a:p>
                        <a:p>
                          <a:pPr algn="ctr"/>
                          <a:r>
                            <a:rPr lang="en-US" sz="1100" dirty="0" smtClean="0"/>
                            <a:t>C12</a:t>
                          </a:r>
                        </a:p>
                        <a:p>
                          <a:pPr algn="ctr"/>
                          <a:r>
                            <a:rPr lang="en-US" sz="1100" dirty="0" smtClean="0"/>
                            <a:t>C44</a:t>
                          </a:r>
                          <a:endParaRPr lang="en-US" sz="1100" dirty="0"/>
                        </a:p>
                      </a:txBody>
                      <a:tcPr anchor="ctr"/>
                    </a:tc>
                    <a:tc>
                      <a:txBody>
                        <a:bodyPr/>
                        <a:lstStyle/>
                        <a:p>
                          <a:pPr algn="ctr"/>
                          <a:r>
                            <a:rPr lang="en-US" sz="1100" dirty="0" smtClean="0"/>
                            <a:t>239,5e3 </a:t>
                          </a:r>
                          <a:r>
                            <a:rPr lang="en-US" sz="1100" dirty="0" smtClean="0"/>
                            <a:t>[MPa</a:t>
                          </a:r>
                          <a:r>
                            <a:rPr lang="en-US" sz="1100" dirty="0" smtClean="0"/>
                            <a:t>]</a:t>
                          </a:r>
                        </a:p>
                        <a:p>
                          <a:pPr algn="ctr"/>
                          <a:r>
                            <a:rPr lang="en-US" sz="1100" dirty="0" smtClean="0"/>
                            <a:t>135,78e3 </a:t>
                          </a:r>
                          <a:r>
                            <a:rPr lang="en-US" sz="1100" dirty="0" smtClean="0"/>
                            <a:t>[MPa</a:t>
                          </a:r>
                          <a:r>
                            <a:rPr lang="en-US" sz="1100" dirty="0" smtClean="0"/>
                            <a:t>]</a:t>
                          </a:r>
                        </a:p>
                        <a:p>
                          <a:pPr algn="ctr"/>
                          <a:r>
                            <a:rPr lang="en-US" sz="1100" dirty="0" smtClean="0"/>
                            <a:t>120,75e3 </a:t>
                          </a:r>
                          <a:r>
                            <a:rPr lang="en-US" sz="1100" dirty="0" smtClean="0"/>
                            <a:t>[MPa</a:t>
                          </a:r>
                          <a:r>
                            <a:rPr lang="en-US" sz="1100" dirty="0" smtClean="0"/>
                            <a:t>]</a:t>
                          </a:r>
                          <a:endParaRPr lang="en-US" sz="1100" dirty="0"/>
                        </a:p>
                      </a:txBody>
                      <a:tcPr anchor="ctr"/>
                    </a:tc>
                    <a:tc>
                      <a:txBody>
                        <a:bodyPr/>
                        <a:lstStyle/>
                        <a:p>
                          <a:pPr algn="ctr"/>
                          <a:r>
                            <a:rPr lang="en-US" sz="1100" dirty="0" smtClean="0"/>
                            <a:t>Literature</a:t>
                          </a:r>
                          <a:endParaRPr lang="en-US" sz="1100" dirty="0"/>
                        </a:p>
                      </a:txBody>
                      <a:tcPr anchor="ctr"/>
                    </a:tc>
                    <a:extLst>
                      <a:ext uri="{0D108BD9-81ED-4DB2-BD59-A6C34878D82A}">
                        <a16:rowId xmlns:a16="http://schemas.microsoft.com/office/drawing/2014/main" val="3227406384"/>
                      </a:ext>
                    </a:extLst>
                  </a:tr>
                  <a:tr h="259080">
                    <a:tc>
                      <a:txBody>
                        <a:bodyPr/>
                        <a:lstStyle/>
                        <a:p>
                          <a:pPr algn="ctr"/>
                          <a:r>
                            <a:rPr lang="en-US" sz="1100" dirty="0" smtClean="0"/>
                            <a:t>Burgers vector</a:t>
                          </a:r>
                          <a:endParaRPr lang="en-US" sz="1100" dirty="0"/>
                        </a:p>
                      </a:txBody>
                      <a:tcPr anchor="ctr"/>
                    </a:tc>
                    <a:tc>
                      <a:txBody>
                        <a:bodyPr/>
                        <a:lstStyle/>
                        <a:p>
                          <a:pPr algn="ctr"/>
                          <a:r>
                            <a:rPr lang="en-US" sz="1100" b="0" i="1" dirty="0" smtClean="0"/>
                            <a:t>b</a:t>
                          </a:r>
                          <a:endParaRPr lang="en-US" sz="1100" b="0" i="1" dirty="0"/>
                        </a:p>
                      </a:txBody>
                      <a:tcPr anchor="ctr"/>
                    </a:tc>
                    <a:tc>
                      <a:txBody>
                        <a:bodyPr/>
                        <a:lstStyle/>
                        <a:p>
                          <a:pPr algn="ctr"/>
                          <a:r>
                            <a:rPr lang="en-US" sz="1100" dirty="0" smtClean="0"/>
                            <a:t>2.482e-10 [m]</a:t>
                          </a:r>
                          <a:endParaRPr lang="en-US" sz="1100" dirty="0"/>
                        </a:p>
                      </a:txBody>
                      <a:tcPr anchor="ctr"/>
                    </a:tc>
                    <a:tc>
                      <a:txBody>
                        <a:bodyPr/>
                        <a:lstStyle/>
                        <a:p>
                          <a:pPr algn="ctr"/>
                          <a:r>
                            <a:rPr lang="en-US" sz="1100" dirty="0" smtClean="0"/>
                            <a:t>Literature/calculated</a:t>
                          </a:r>
                          <a:endParaRPr lang="en-US" sz="1100" dirty="0"/>
                        </a:p>
                      </a:txBody>
                      <a:tcPr anchor="ctr"/>
                    </a:tc>
                    <a:extLst>
                      <a:ext uri="{0D108BD9-81ED-4DB2-BD59-A6C34878D82A}">
                        <a16:rowId xmlns:a16="http://schemas.microsoft.com/office/drawing/2014/main" val="2396207743"/>
                      </a:ext>
                    </a:extLst>
                  </a:tr>
                  <a:tr h="600519">
                    <a:tc>
                      <a:txBody>
                        <a:bodyPr/>
                        <a:lstStyle/>
                        <a:p>
                          <a:pPr algn="ctr"/>
                          <a:r>
                            <a:rPr lang="en-US" sz="1100" dirty="0" smtClean="0"/>
                            <a:t>Kink pair </a:t>
                          </a:r>
                          <a:r>
                            <a:rPr lang="en-US" sz="1100" dirty="0" smtClean="0"/>
                            <a:t>formation enthalpy</a:t>
                          </a:r>
                          <a:r>
                            <a:rPr lang="en-US" sz="1100" baseline="0" dirty="0" smtClean="0"/>
                            <a:t> (</a:t>
                          </a:r>
                          <a:r>
                            <a:rPr lang="en-US" sz="1100" i="1" baseline="0" dirty="0" smtClean="0"/>
                            <a:t>F</a:t>
                          </a:r>
                          <a:r>
                            <a:rPr lang="en-US" sz="1100" i="1" baseline="-25000" dirty="0" smtClean="0"/>
                            <a:t>0</a:t>
                          </a:r>
                          <a:r>
                            <a:rPr lang="en-US" sz="1100" i="0" baseline="0" dirty="0" smtClean="0"/>
                            <a:t>)</a:t>
                          </a:r>
                          <a:endParaRPr lang="en-US" sz="1100" dirty="0"/>
                        </a:p>
                      </a:txBody>
                      <a:tcPr anchor="ctr"/>
                    </a:tc>
                    <a:tc>
                      <a:txBody>
                        <a:bodyPr/>
                        <a:lstStyle/>
                        <a:p>
                          <a:pPr algn="ctr"/>
                          <a:r>
                            <a:rPr lang="el-GR" sz="1100" b="0" i="1" dirty="0" smtClean="0"/>
                            <a:t>β</a:t>
                          </a:r>
                          <a:r>
                            <a:rPr lang="en-US" sz="1100" b="0" i="1" dirty="0" smtClean="0"/>
                            <a:t> </a:t>
                          </a:r>
                          <a:r>
                            <a:rPr lang="en-US" sz="1100" b="0" i="0" dirty="0" smtClean="0"/>
                            <a:t>in</a:t>
                          </a:r>
                          <a:r>
                            <a:rPr lang="en-US" sz="1100" b="0" i="0" baseline="0" dirty="0" smtClean="0"/>
                            <a:t> </a:t>
                          </a:r>
                        </a:p>
                        <a:p>
                          <a:pPr algn="ctr"/>
                          <a:r>
                            <a:rPr lang="en-US" sz="1100" b="0" i="1" baseline="0" dirty="0" smtClean="0"/>
                            <a:t>F</a:t>
                          </a:r>
                          <a:r>
                            <a:rPr lang="en-US" sz="1100" b="0" i="1" baseline="-25000" dirty="0" smtClean="0"/>
                            <a:t>0</a:t>
                          </a:r>
                          <a:r>
                            <a:rPr lang="en-US" sz="1100" b="0" i="1" baseline="0" dirty="0" smtClean="0"/>
                            <a:t> = </a:t>
                          </a:r>
                          <a:r>
                            <a:rPr lang="el-GR" sz="1100" b="0" i="1" baseline="0" dirty="0" err="1" smtClean="0"/>
                            <a:t>βμ</a:t>
                          </a:r>
                          <a:r>
                            <a:rPr lang="en-US" sz="1100" b="0" i="1" baseline="0" dirty="0" smtClean="0"/>
                            <a:t>b</a:t>
                          </a:r>
                          <a:r>
                            <a:rPr lang="en-US" sz="1100" b="0" i="1" baseline="30000" dirty="0" smtClean="0"/>
                            <a:t>3</a:t>
                          </a:r>
                          <a:endParaRPr lang="en-US" sz="1100" b="0" i="1" dirty="0"/>
                        </a:p>
                      </a:txBody>
                      <a:tcPr anchor="ctr"/>
                    </a:tc>
                    <a:tc>
                      <a:txBody>
                        <a:bodyPr/>
                        <a:lstStyle/>
                        <a:p>
                          <a:pPr algn="ctr"/>
                          <a:r>
                            <a:rPr lang="en-US" sz="1100" dirty="0" smtClean="0"/>
                            <a:t>0,2 (~1,46 [eV])</a:t>
                          </a:r>
                          <a:endParaRPr lang="en-US" sz="1100" dirty="0"/>
                        </a:p>
                      </a:txBody>
                      <a:tcPr anchor="ctr"/>
                    </a:tc>
                    <a:tc>
                      <a:txBody>
                        <a:bodyPr/>
                        <a:lstStyle/>
                        <a:p>
                          <a:pPr algn="ctr"/>
                          <a:r>
                            <a:rPr lang="en-US" sz="1100" dirty="0" smtClean="0"/>
                            <a:t>Minimal working value</a:t>
                          </a:r>
                          <a:r>
                            <a:rPr lang="en-US" sz="1100" baseline="0" dirty="0" smtClean="0"/>
                            <a:t> (</a:t>
                          </a:r>
                          <a:r>
                            <a:rPr lang="en-US" sz="1100" baseline="0" dirty="0" smtClean="0"/>
                            <a:t>0.0987 (~0,73 [eV] </a:t>
                          </a:r>
                          <a:r>
                            <a:rPr lang="en-US" sz="1100" baseline="0" dirty="0" smtClean="0"/>
                            <a:t>in literature)</a:t>
                          </a:r>
                          <a:endParaRPr lang="en-US" sz="1100" dirty="0"/>
                        </a:p>
                      </a:txBody>
                      <a:tcPr anchor="ctr"/>
                    </a:tc>
                    <a:extLst>
                      <a:ext uri="{0D108BD9-81ED-4DB2-BD59-A6C34878D82A}">
                        <a16:rowId xmlns:a16="http://schemas.microsoft.com/office/drawing/2014/main" val="1663995640"/>
                      </a:ext>
                    </a:extLst>
                  </a:tr>
                  <a:tr h="772096">
                    <a:tc>
                      <a:txBody>
                        <a:bodyPr/>
                        <a:lstStyle/>
                        <a:p>
                          <a:pPr algn="ctr"/>
                          <a:r>
                            <a:rPr lang="en-US" sz="1100" dirty="0" smtClean="0"/>
                            <a:t>Dislocation-dislocation</a:t>
                          </a:r>
                          <a:r>
                            <a:rPr lang="en-US" sz="1100" baseline="0" dirty="0" smtClean="0"/>
                            <a:t> interaction parameter</a:t>
                          </a:r>
                          <a:endParaRPr lang="en-US" sz="1100" dirty="0"/>
                        </a:p>
                      </a:txBody>
                      <a:tcPr anchor="ctr"/>
                    </a:tc>
                    <a:tc>
                      <a:txBody>
                        <a:bodyPr/>
                        <a:lstStyle/>
                        <a:p>
                          <a:pPr algn="ctr"/>
                          <a:r>
                            <a:rPr lang="el-GR" sz="1100" i="1" dirty="0" smtClean="0"/>
                            <a:t>α</a:t>
                          </a:r>
                          <a:r>
                            <a:rPr lang="en-US" sz="1100" i="1" dirty="0" smtClean="0"/>
                            <a:t> (h)</a:t>
                          </a:r>
                          <a:endParaRPr lang="en-US" sz="1100" i="1" dirty="0"/>
                        </a:p>
                      </a:txBody>
                      <a:tcPr anchor="ctr"/>
                    </a:tc>
                    <a:tc>
                      <a:txBody>
                        <a:bodyPr/>
                        <a:lstStyle/>
                        <a:p>
                          <a:pPr algn="ctr"/>
                          <a:r>
                            <a:rPr lang="en-US" sz="1100" dirty="0" smtClean="0"/>
                            <a:t>0.65</a:t>
                          </a:r>
                          <a:endParaRPr lang="en-US" sz="1100" dirty="0"/>
                        </a:p>
                      </a:txBody>
                      <a:tcPr anchor="ctr"/>
                    </a:tc>
                    <a:tc>
                      <a:txBody>
                        <a:bodyPr/>
                        <a:lstStyle/>
                        <a:p>
                          <a:pPr algn="ctr"/>
                          <a:r>
                            <a:rPr lang="en-US" sz="1100" dirty="0" smtClean="0"/>
                            <a:t>Fitted</a:t>
                          </a:r>
                          <a:endParaRPr lang="en-US" sz="1100" dirty="0"/>
                        </a:p>
                      </a:txBody>
                      <a:tcPr anchor="ctr"/>
                    </a:tc>
                    <a:extLst>
                      <a:ext uri="{0D108BD9-81ED-4DB2-BD59-A6C34878D82A}">
                        <a16:rowId xmlns:a16="http://schemas.microsoft.com/office/drawing/2014/main" val="215282915"/>
                      </a:ext>
                    </a:extLst>
                  </a:tr>
                  <a:tr h="428942">
                    <a:tc>
                      <a:txBody>
                        <a:bodyPr/>
                        <a:lstStyle/>
                        <a:p>
                          <a:pPr algn="ctr"/>
                          <a:r>
                            <a:rPr lang="en-US" sz="1100" dirty="0" smtClean="0"/>
                            <a:t>Initial dislocation density</a:t>
                          </a:r>
                          <a:endParaRPr lang="en-US" sz="1100" dirty="0"/>
                        </a:p>
                      </a:txBody>
                      <a:tcPr anchor="ctr"/>
                    </a:tc>
                    <a:tc>
                      <a:txBody>
                        <a:bodyPr/>
                        <a:lstStyle/>
                        <a:p>
                          <a:pPr algn="ctr"/>
                          <a:r>
                            <a:rPr lang="el-GR" sz="1100" i="1" dirty="0" smtClean="0">
                              <a:latin typeface="Times New Roman" panose="02020603050405020304" pitchFamily="18" charset="0"/>
                              <a:cs typeface="Times New Roman" panose="02020603050405020304" pitchFamily="18" charset="0"/>
                            </a:rPr>
                            <a:t>ρ</a:t>
                          </a:r>
                          <a:r>
                            <a:rPr lang="en-US" sz="1100" i="1" baseline="-25000" dirty="0" smtClean="0">
                              <a:latin typeface="Times New Roman" panose="02020603050405020304" pitchFamily="18" charset="0"/>
                              <a:cs typeface="Times New Roman" panose="02020603050405020304" pitchFamily="18" charset="0"/>
                            </a:rPr>
                            <a:t>0</a:t>
                          </a:r>
                          <a:endParaRPr lang="en-US" sz="1100" i="1" dirty="0"/>
                        </a:p>
                      </a:txBody>
                      <a:tcPr anchor="ctr"/>
                    </a:tc>
                    <a:tc>
                      <a:txBody>
                        <a:bodyPr/>
                        <a:lstStyle/>
                        <a:p>
                          <a:pPr algn="ctr"/>
                          <a:r>
                            <a:rPr lang="en-US" sz="1100" dirty="0" smtClean="0"/>
                            <a:t>4e10 [m</a:t>
                          </a:r>
                          <a:r>
                            <a:rPr lang="en-US" sz="1100" baseline="30000" dirty="0" smtClean="0"/>
                            <a:t>-2</a:t>
                          </a:r>
                          <a:r>
                            <a:rPr lang="en-US" sz="1100" baseline="0" dirty="0" smtClean="0"/>
                            <a:t>]</a:t>
                          </a:r>
                          <a:endParaRPr lang="en-US" sz="1100" dirty="0"/>
                        </a:p>
                      </a:txBody>
                      <a:tcPr anchor="ctr"/>
                    </a:tc>
                    <a:tc>
                      <a:txBody>
                        <a:bodyPr/>
                        <a:lstStyle/>
                        <a:p>
                          <a:pPr algn="ctr"/>
                          <a:r>
                            <a:rPr lang="en-US" sz="1100" dirty="0" smtClean="0"/>
                            <a:t>Fitted</a:t>
                          </a:r>
                          <a:endParaRPr lang="en-US" sz="1100" dirty="0"/>
                        </a:p>
                      </a:txBody>
                      <a:tcPr anchor="ctr"/>
                    </a:tc>
                    <a:extLst>
                      <a:ext uri="{0D108BD9-81ED-4DB2-BD59-A6C34878D82A}">
                        <a16:rowId xmlns:a16="http://schemas.microsoft.com/office/drawing/2014/main" val="4185625640"/>
                      </a:ext>
                    </a:extLst>
                  </a:tr>
                  <a:tr h="428942">
                    <a:tc>
                      <a:txBody>
                        <a:bodyPr/>
                        <a:lstStyle/>
                        <a:p>
                          <a:pPr algn="ctr"/>
                          <a:r>
                            <a:rPr lang="en-US" sz="1100" dirty="0" err="1" smtClean="0"/>
                            <a:t>Kocks-Mecking</a:t>
                          </a:r>
                          <a:r>
                            <a:rPr lang="en-US" sz="1100" baseline="0" dirty="0" smtClean="0"/>
                            <a:t> parameter</a:t>
                          </a:r>
                          <a:endParaRPr lang="en-US" sz="1100" dirty="0"/>
                        </a:p>
                      </a:txBody>
                      <a:tcPr anchor="ctr"/>
                    </a:tc>
                    <a:tc>
                      <a:txBody>
                        <a:bodyPr/>
                        <a:lstStyle/>
                        <a:p>
                          <a:pPr algn="ctr"/>
                          <a:r>
                            <a:rPr lang="en-US" sz="1100" i="1" dirty="0" smtClean="0"/>
                            <a:t>k</a:t>
                          </a:r>
                          <a:r>
                            <a:rPr lang="en-US" sz="1100" i="1" baseline="-25000" dirty="0" smtClean="0"/>
                            <a:t>1</a:t>
                          </a:r>
                          <a:endParaRPr lang="en-US" sz="1100" i="1" dirty="0"/>
                        </a:p>
                      </a:txBody>
                      <a:tcPr anchor="ctr"/>
                    </a:tc>
                    <a:tc>
                      <a:txBody>
                        <a:bodyPr/>
                        <a:lstStyle/>
                        <a:p>
                          <a:pPr algn="ctr"/>
                          <a:r>
                            <a:rPr lang="en-US" sz="1100" dirty="0" smtClean="0"/>
                            <a:t>7,4e7 </a:t>
                          </a:r>
                          <a:r>
                            <a:rPr lang="en-US" sz="1100" dirty="0" smtClean="0"/>
                            <a:t>[1/m</a:t>
                          </a:r>
                          <a:r>
                            <a:rPr lang="en-US" sz="1100" dirty="0" smtClean="0"/>
                            <a:t>]</a:t>
                          </a:r>
                          <a:endParaRPr lang="en-US" sz="1100" dirty="0"/>
                        </a:p>
                      </a:txBody>
                      <a:tcPr anchor="ctr"/>
                    </a:tc>
                    <a:tc>
                      <a:txBody>
                        <a:bodyPr/>
                        <a:lstStyle/>
                        <a:p>
                          <a:pPr algn="ctr"/>
                          <a:r>
                            <a:rPr lang="en-US" sz="1100" dirty="0" smtClean="0"/>
                            <a:t>Fitted</a:t>
                          </a:r>
                          <a:endParaRPr lang="en-US" sz="1100" dirty="0"/>
                        </a:p>
                      </a:txBody>
                      <a:tcPr anchor="ctr"/>
                    </a:tc>
                    <a:extLst>
                      <a:ext uri="{0D108BD9-81ED-4DB2-BD59-A6C34878D82A}">
                        <a16:rowId xmlns:a16="http://schemas.microsoft.com/office/drawing/2014/main" val="3978579194"/>
                      </a:ext>
                    </a:extLst>
                  </a:tr>
                  <a:tr h="600519">
                    <a:tc>
                      <a:txBody>
                        <a:bodyPr/>
                        <a:lstStyle/>
                        <a:p>
                          <a:pPr algn="ctr"/>
                          <a:r>
                            <a:rPr lang="en-US" sz="1100" dirty="0" smtClean="0"/>
                            <a:t>Saturated</a:t>
                          </a:r>
                          <a:r>
                            <a:rPr lang="en-US" sz="1100" baseline="0" dirty="0" smtClean="0"/>
                            <a:t>/initial dislocation density ratio</a:t>
                          </a:r>
                          <a:endParaRPr lang="en-US" sz="11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100" i="1" dirty="0" smtClean="0">
                              <a:latin typeface="Times New Roman" panose="02020603050405020304" pitchFamily="18" charset="0"/>
                              <a:cs typeface="Times New Roman" panose="02020603050405020304" pitchFamily="18" charset="0"/>
                            </a:rPr>
                            <a:t>ρ</a:t>
                          </a:r>
                          <a:r>
                            <a:rPr lang="en-US" sz="1100" i="1" baseline="-25000" dirty="0" smtClean="0">
                              <a:latin typeface="Times New Roman" panose="02020603050405020304" pitchFamily="18" charset="0"/>
                              <a:cs typeface="Times New Roman" panose="02020603050405020304" pitchFamily="18" charset="0"/>
                            </a:rPr>
                            <a:t>sat</a:t>
                          </a:r>
                          <a:r>
                            <a:rPr lang="en-US" sz="1100" i="1" baseline="0" dirty="0" smtClean="0">
                              <a:latin typeface="Times New Roman" panose="02020603050405020304" pitchFamily="18" charset="0"/>
                              <a:cs typeface="Times New Roman" panose="02020603050405020304" pitchFamily="18" charset="0"/>
                            </a:rPr>
                            <a:t>/</a:t>
                          </a:r>
                          <a:r>
                            <a:rPr lang="el-GR" sz="1100" i="1" dirty="0" smtClean="0">
                              <a:latin typeface="Times New Roman" panose="02020603050405020304" pitchFamily="18" charset="0"/>
                              <a:cs typeface="Times New Roman" panose="02020603050405020304" pitchFamily="18" charset="0"/>
                            </a:rPr>
                            <a:t>ρ</a:t>
                          </a:r>
                          <a:r>
                            <a:rPr lang="en-US" sz="1100" i="1" baseline="-25000" dirty="0" smtClean="0">
                              <a:latin typeface="Times New Roman" panose="02020603050405020304" pitchFamily="18" charset="0"/>
                              <a:cs typeface="Times New Roman" panose="02020603050405020304" pitchFamily="18" charset="0"/>
                            </a:rPr>
                            <a:t>0</a:t>
                          </a:r>
                          <a:endParaRPr lang="en-US" sz="1100" i="1" dirty="0" smtClean="0"/>
                        </a:p>
                        <a:p>
                          <a:pPr algn="ctr"/>
                          <a:endParaRPr lang="en-US" sz="1100" dirty="0"/>
                        </a:p>
                      </a:txBody>
                      <a:tcPr anchor="ctr"/>
                    </a:tc>
                    <a:tc>
                      <a:txBody>
                        <a:bodyPr/>
                        <a:lstStyle/>
                        <a:p>
                          <a:pPr algn="ctr"/>
                          <a:r>
                            <a:rPr lang="en-US" sz="1100" dirty="0" smtClean="0"/>
                            <a:t>2,8e4</a:t>
                          </a:r>
                          <a:endParaRPr lang="en-US" sz="1100" dirty="0"/>
                        </a:p>
                      </a:txBody>
                      <a:tcPr anchor="ctr"/>
                    </a:tc>
                    <a:tc>
                      <a:txBody>
                        <a:bodyPr/>
                        <a:lstStyle/>
                        <a:p>
                          <a:pPr algn="ctr"/>
                          <a:r>
                            <a:rPr lang="en-US" sz="1100" dirty="0" smtClean="0"/>
                            <a:t>Fitted</a:t>
                          </a:r>
                        </a:p>
                      </a:txBody>
                      <a:tcPr anchor="ctr"/>
                    </a:tc>
                    <a:extLst>
                      <a:ext uri="{0D108BD9-81ED-4DB2-BD59-A6C34878D82A}">
                        <a16:rowId xmlns:a16="http://schemas.microsoft.com/office/drawing/2014/main" val="330467062"/>
                      </a:ext>
                    </a:extLst>
                  </a:tr>
                  <a:tr h="772096">
                    <a:tc>
                      <a:txBody>
                        <a:bodyPr/>
                        <a:lstStyle/>
                        <a:p>
                          <a:pPr algn="ctr"/>
                          <a:r>
                            <a:rPr lang="en-US" sz="1100" dirty="0" smtClean="0"/>
                            <a:t>Maximal</a:t>
                          </a:r>
                          <a:r>
                            <a:rPr lang="en-US" sz="1100" baseline="0" dirty="0" smtClean="0"/>
                            <a:t> t</a:t>
                          </a:r>
                          <a:r>
                            <a:rPr lang="en-US" sz="1100" dirty="0" smtClean="0"/>
                            <a:t>hermal stress</a:t>
                          </a:r>
                          <a:endParaRPr lang="en-US" sz="1100" dirty="0"/>
                        </a:p>
                      </a:txBody>
                      <a:tcPr anchor="ctr"/>
                    </a:tc>
                    <a:tc>
                      <a:txBody>
                        <a:bodyPr/>
                        <a:lstStyle/>
                        <a:p>
                          <a:endParaRPr lang="en-US"/>
                        </a:p>
                      </a:txBody>
                      <a:tcPr anchor="ctr">
                        <a:blipFill>
                          <a:blip r:embed="rId6"/>
                          <a:stretch>
                            <a:fillRect l="-162338" t="-511811" r="-353896" b="-77165"/>
                          </a:stretch>
                        </a:blipFill>
                      </a:tcPr>
                    </a:tc>
                    <a:tc>
                      <a:txBody>
                        <a:bodyPr/>
                        <a:lstStyle/>
                        <a:p>
                          <a:pPr algn="ctr"/>
                          <a:r>
                            <a:rPr lang="en-US" sz="1100" dirty="0" smtClean="0"/>
                            <a:t>150,42</a:t>
                          </a:r>
                          <a:r>
                            <a:rPr lang="en-US" sz="1100" baseline="0" dirty="0" smtClean="0"/>
                            <a:t> </a:t>
                          </a:r>
                          <a:r>
                            <a:rPr lang="en-US" sz="1100" baseline="0" dirty="0" smtClean="0"/>
                            <a:t>[MPa]</a:t>
                          </a:r>
                          <a:endParaRPr lang="en-US" sz="1100" dirty="0"/>
                        </a:p>
                      </a:txBody>
                      <a:tcPr anchor="ctr"/>
                    </a:tc>
                    <a:tc>
                      <a:txBody>
                        <a:bodyPr/>
                        <a:lstStyle/>
                        <a:p>
                          <a:pPr algn="ctr"/>
                          <a:r>
                            <a:rPr lang="en-US" sz="1100" dirty="0" smtClean="0"/>
                            <a:t>Fitted</a:t>
                          </a:r>
                        </a:p>
                      </a:txBody>
                      <a:tcPr anchor="ctr"/>
                    </a:tc>
                    <a:extLst>
                      <a:ext uri="{0D108BD9-81ED-4DB2-BD59-A6C34878D82A}">
                        <a16:rowId xmlns:a16="http://schemas.microsoft.com/office/drawing/2014/main" val="3568700550"/>
                      </a:ext>
                    </a:extLst>
                  </a:tr>
                  <a:tr h="586180">
                    <a:tc>
                      <a:txBody>
                        <a:bodyPr/>
                        <a:lstStyle/>
                        <a:p>
                          <a:pPr algn="ctr"/>
                          <a:r>
                            <a:rPr lang="en-US" sz="1100" dirty="0" err="1" smtClean="0"/>
                            <a:t>Athermal</a:t>
                          </a:r>
                          <a:r>
                            <a:rPr lang="en-US" sz="1100" dirty="0" smtClean="0"/>
                            <a:t> stress</a:t>
                          </a:r>
                          <a:endParaRPr lang="en-US" sz="1100" dirty="0"/>
                        </a:p>
                      </a:txBody>
                      <a:tcPr anchor="ctr"/>
                    </a:tc>
                    <a:tc>
                      <a:txBody>
                        <a:bodyPr/>
                        <a:lstStyle/>
                        <a:p>
                          <a:pPr algn="ctr"/>
                          <a:r>
                            <a:rPr lang="el-GR" sz="1100" i="1" dirty="0" smtClean="0"/>
                            <a:t>τ</a:t>
                          </a:r>
                          <a:r>
                            <a:rPr lang="en-US" sz="1100" i="1" baseline="-25000" dirty="0" smtClean="0"/>
                            <a:t>0</a:t>
                          </a:r>
                          <a:endParaRPr lang="en-US" sz="1100" i="1" dirty="0"/>
                        </a:p>
                      </a:txBody>
                      <a:tcPr anchor="ctr"/>
                    </a:tc>
                    <a:tc>
                      <a:txBody>
                        <a:bodyPr/>
                        <a:lstStyle/>
                        <a:p>
                          <a:pPr algn="ctr"/>
                          <a:r>
                            <a:rPr lang="en-US" sz="1100" dirty="0" smtClean="0"/>
                            <a:t>6.0 [MPa]</a:t>
                          </a:r>
                          <a:endParaRPr lang="en-US" sz="1100" dirty="0"/>
                        </a:p>
                      </a:txBody>
                      <a:tcPr anchor="ctr"/>
                    </a:tc>
                    <a:tc>
                      <a:txBody>
                        <a:bodyPr/>
                        <a:lstStyle/>
                        <a:p>
                          <a:pPr algn="ctr"/>
                          <a:r>
                            <a:rPr lang="en-US" sz="1100" dirty="0" smtClean="0"/>
                            <a:t>Fitted</a:t>
                          </a:r>
                          <a:endParaRPr lang="en-US" sz="1100" dirty="0" smtClean="0"/>
                        </a:p>
                      </a:txBody>
                      <a:tcPr anchor="ctr"/>
                    </a:tc>
                    <a:extLst>
                      <a:ext uri="{0D108BD9-81ED-4DB2-BD59-A6C34878D82A}">
                        <a16:rowId xmlns:a16="http://schemas.microsoft.com/office/drawing/2014/main" val="653818031"/>
                      </a:ext>
                    </a:extLst>
                  </a:tr>
                </a:tbl>
              </a:graphicData>
            </a:graphic>
          </p:graphicFrame>
        </mc:Fallback>
      </mc:AlternateContent>
    </p:spTree>
    <p:extLst>
      <p:ext uri="{BB962C8B-B14F-4D97-AF65-F5344CB8AC3E}">
        <p14:creationId xmlns:p14="http://schemas.microsoft.com/office/powerpoint/2010/main" val="1998676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A814E660-BF25-4843-B2A0-93C6E2B6253B}" type="slidenum">
              <a:rPr lang="en-BE" smtClean="0"/>
              <a:pPr/>
              <a:t>11</a:t>
            </a:fld>
            <a:endParaRPr lang="en-BE" dirty="0"/>
          </a:p>
        </p:txBody>
      </p:sp>
      <p:sp>
        <p:nvSpPr>
          <p:cNvPr id="6" name="Title 5"/>
          <p:cNvSpPr>
            <a:spLocks noGrp="1"/>
          </p:cNvSpPr>
          <p:nvPr>
            <p:ph type="title"/>
          </p:nvPr>
        </p:nvSpPr>
        <p:spPr/>
        <p:txBody>
          <a:bodyPr/>
          <a:lstStyle/>
          <a:p>
            <a:r>
              <a:rPr lang="en-US" dirty="0" smtClean="0"/>
              <a:t>FEM of </a:t>
            </a:r>
            <a:r>
              <a:rPr lang="en-US" dirty="0" err="1" smtClean="0"/>
              <a:t>nanoindentation</a:t>
            </a:r>
            <a:r>
              <a:rPr lang="en-US" dirty="0" smtClean="0"/>
              <a:t>: geometry and meshing</a:t>
            </a:r>
            <a:endParaRPr lang="en-US" dirty="0"/>
          </a:p>
        </p:txBody>
      </p:sp>
      <p:pic>
        <p:nvPicPr>
          <p:cNvPr id="8" name="Picture 7"/>
          <p:cNvPicPr>
            <a:picLocks noChangeAspect="1"/>
          </p:cNvPicPr>
          <p:nvPr/>
        </p:nvPicPr>
        <p:blipFill>
          <a:blip r:embed="rId3"/>
          <a:stretch>
            <a:fillRect/>
          </a:stretch>
        </p:blipFill>
        <p:spPr>
          <a:xfrm>
            <a:off x="667010" y="893971"/>
            <a:ext cx="3054836" cy="269712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667011" y="4400583"/>
            <a:ext cx="3054835" cy="151781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8980433" y="1672311"/>
            <a:ext cx="2571660" cy="1591189"/>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535910" y="4400583"/>
            <a:ext cx="3418575" cy="1815882"/>
          </a:xfrm>
          <a:prstGeom prst="rect">
            <a:avLst/>
          </a:prstGeom>
          <a:noFill/>
        </p:spPr>
        <p:txBody>
          <a:bodyPr wrap="square" rtlCol="0">
            <a:spAutoFit/>
          </a:bodyPr>
          <a:lstStyle/>
          <a:p>
            <a:r>
              <a:rPr lang="en-US" sz="1400" dirty="0" smtClean="0"/>
              <a:t>Model parameters:</a:t>
            </a:r>
          </a:p>
          <a:p>
            <a:pPr marL="285750" indent="-285750">
              <a:buFont typeface="Arial" panose="020B0604020202020204" pitchFamily="34" charset="0"/>
              <a:buChar char="•"/>
            </a:pPr>
            <a:r>
              <a:rPr lang="en-US" sz="1400" dirty="0" smtClean="0"/>
              <a:t>Specimen dimensions: 60x60x30 </a:t>
            </a:r>
            <a:r>
              <a:rPr lang="el-GR" sz="1400" dirty="0" smtClean="0"/>
              <a:t>μ</a:t>
            </a:r>
            <a:r>
              <a:rPr lang="en-US" sz="1400" dirty="0" smtClean="0"/>
              <a:t>m</a:t>
            </a:r>
          </a:p>
          <a:p>
            <a:pPr marL="285750" indent="-285750">
              <a:buFont typeface="Arial" panose="020B0604020202020204" pitchFamily="34" charset="0"/>
              <a:buChar char="•"/>
            </a:pPr>
            <a:r>
              <a:rPr lang="en-US" sz="1400" dirty="0">
                <a:latin typeface="Segoe UI" panose="020B0502040204020203" pitchFamily="34" charset="0"/>
                <a:cs typeface="Segoe UI" panose="020B0502040204020203" pitchFamily="34" charset="0"/>
              </a:rPr>
              <a:t>Single </a:t>
            </a:r>
            <a:r>
              <a:rPr lang="en-US" sz="1400" dirty="0" smtClean="0">
                <a:latin typeface="Segoe UI" panose="020B0502040204020203" pitchFamily="34" charset="0"/>
                <a:cs typeface="Segoe UI" panose="020B0502040204020203" pitchFamily="34" charset="0"/>
              </a:rPr>
              <a:t>crystal</a:t>
            </a:r>
            <a:endParaRPr lang="en-US" sz="1400" dirty="0" smtClean="0"/>
          </a:p>
          <a:p>
            <a:pPr marL="285750" indent="-285750">
              <a:buFont typeface="Arial" panose="020B0604020202020204" pitchFamily="34" charset="0"/>
              <a:buChar char="•"/>
            </a:pPr>
            <a:r>
              <a:rPr lang="en-US" sz="1400" dirty="0" smtClean="0"/>
              <a:t>Indenter immersion: 1,5 </a:t>
            </a:r>
            <a:r>
              <a:rPr lang="el-GR" sz="1400" dirty="0" smtClean="0">
                <a:latin typeface="Segoe UI" panose="020B0502040204020203" pitchFamily="34" charset="0"/>
                <a:cs typeface="Segoe UI" panose="020B0502040204020203" pitchFamily="34" charset="0"/>
              </a:rPr>
              <a:t>μ</a:t>
            </a:r>
            <a:r>
              <a:rPr lang="en-US" sz="1400" dirty="0" smtClean="0">
                <a:latin typeface="Segoe UI" panose="020B0502040204020203" pitchFamily="34" charset="0"/>
                <a:cs typeface="Segoe UI" panose="020B0502040204020203" pitchFamily="34" charset="0"/>
              </a:rPr>
              <a:t>m in 140 s</a:t>
            </a:r>
          </a:p>
          <a:p>
            <a:pPr marL="285750" indent="-285750">
              <a:buFont typeface="Arial" panose="020B0604020202020204" pitchFamily="34" charset="0"/>
              <a:buChar char="•"/>
            </a:pPr>
            <a:r>
              <a:rPr lang="en-US" sz="1400" dirty="0" smtClean="0">
                <a:latin typeface="Segoe UI" panose="020B0502040204020203" pitchFamily="34" charset="0"/>
                <a:cs typeface="Segoe UI" panose="020B0502040204020203" pitchFamily="34" charset="0"/>
              </a:rPr>
              <a:t>XYZ constrained on the </a:t>
            </a:r>
            <a:r>
              <a:rPr lang="en-US" sz="1400" dirty="0" smtClean="0">
                <a:solidFill>
                  <a:srgbClr val="FF0000"/>
                </a:solidFill>
                <a:latin typeface="Segoe UI" panose="020B0502040204020203" pitchFamily="34" charset="0"/>
                <a:cs typeface="Segoe UI" panose="020B0502040204020203" pitchFamily="34" charset="0"/>
              </a:rPr>
              <a:t>bottom</a:t>
            </a:r>
          </a:p>
          <a:p>
            <a:pPr marL="285750" indent="-285750">
              <a:buFont typeface="Arial" panose="020B0604020202020204" pitchFamily="34" charset="0"/>
              <a:buChar char="•"/>
            </a:pPr>
            <a:r>
              <a:rPr lang="en-US" sz="1400" dirty="0" smtClean="0">
                <a:latin typeface="Segoe UI" panose="020B0502040204020203" pitchFamily="34" charset="0"/>
                <a:cs typeface="Segoe UI" panose="020B0502040204020203" pitchFamily="34" charset="0"/>
              </a:rPr>
              <a:t>Temperature: 273 K</a:t>
            </a:r>
          </a:p>
          <a:p>
            <a:pPr marL="285750" indent="-285750">
              <a:buFont typeface="Arial" panose="020B0604020202020204" pitchFamily="34" charset="0"/>
              <a:buChar char="•"/>
            </a:pPr>
            <a:r>
              <a:rPr lang="en-US" sz="1400" dirty="0" smtClean="0">
                <a:latin typeface="Segoe UI" panose="020B0502040204020203" pitchFamily="34" charset="0"/>
                <a:cs typeface="Segoe UI" panose="020B0502040204020203" pitchFamily="34" charset="0"/>
              </a:rPr>
              <a:t>&lt;111&gt;, &lt;100&gt; and &lt;101&gt; orientations</a:t>
            </a:r>
            <a:endParaRPr lang="en-US" sz="1400" dirty="0">
              <a:latin typeface="Segoe UI" panose="020B0502040204020203" pitchFamily="34" charset="0"/>
              <a:cs typeface="Segoe UI" panose="020B0502040204020203" pitchFamily="34"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0388" y="905806"/>
            <a:ext cx="4449618" cy="3124200"/>
          </a:xfrm>
          <a:prstGeom prst="rect">
            <a:avLst/>
          </a:prstGeom>
        </p:spPr>
      </p:pic>
      <p:cxnSp>
        <p:nvCxnSpPr>
          <p:cNvPr id="3" name="Straight Connector 2"/>
          <p:cNvCxnSpPr/>
          <p:nvPr/>
        </p:nvCxnSpPr>
        <p:spPr>
          <a:xfrm>
            <a:off x="853874" y="5750502"/>
            <a:ext cx="239640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374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500"/>
                                        <p:tgtEl>
                                          <p:spTgt spid="1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fade">
                                      <p:cBhvr>
                                        <p:cTn id="17" dur="500"/>
                                        <p:tgtEl>
                                          <p:spTgt spid="11">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fade">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A814E660-BF25-4843-B2A0-93C6E2B6253B}" type="slidenum">
              <a:rPr lang="en-BE" smtClean="0"/>
              <a:pPr/>
              <a:t>12</a:t>
            </a:fld>
            <a:endParaRPr lang="en-BE" dirty="0"/>
          </a:p>
        </p:txBody>
      </p:sp>
      <p:sp>
        <p:nvSpPr>
          <p:cNvPr id="6" name="Title 5"/>
          <p:cNvSpPr>
            <a:spLocks noGrp="1"/>
          </p:cNvSpPr>
          <p:nvPr>
            <p:ph type="title"/>
          </p:nvPr>
        </p:nvSpPr>
        <p:spPr/>
        <p:txBody>
          <a:bodyPr/>
          <a:lstStyle/>
          <a:p>
            <a:r>
              <a:rPr lang="en-US" dirty="0" err="1" smtClean="0"/>
              <a:t>Nanoindentation</a:t>
            </a:r>
            <a:r>
              <a:rPr lang="en-US" dirty="0" smtClean="0"/>
              <a:t> of iron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795" y="1066778"/>
            <a:ext cx="4084780" cy="3063584"/>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8180" y="1064697"/>
            <a:ext cx="3674026" cy="3065665"/>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927794" y="4193877"/>
            <a:ext cx="6213645" cy="307777"/>
          </a:xfrm>
          <a:prstGeom prst="rect">
            <a:avLst/>
          </a:prstGeom>
          <a:noFill/>
        </p:spPr>
        <p:txBody>
          <a:bodyPr wrap="square" rtlCol="0">
            <a:spAutoFit/>
          </a:bodyPr>
          <a:lstStyle/>
          <a:p>
            <a:pPr algn="ctr"/>
            <a:r>
              <a:rPr lang="en-US" sz="1400" i="1" dirty="0" smtClean="0"/>
              <a:t>EBSD map</a:t>
            </a:r>
            <a:r>
              <a:rPr lang="ru-RU" sz="1400" i="1" dirty="0" smtClean="0"/>
              <a:t> </a:t>
            </a:r>
            <a:r>
              <a:rPr lang="en-US" sz="1400" i="1" dirty="0" smtClean="0"/>
              <a:t>of pure iron marked with scratch lines </a:t>
            </a:r>
            <a:r>
              <a:rPr lang="en-US" sz="1400" i="1" dirty="0"/>
              <a:t>and orientation legend </a:t>
            </a:r>
          </a:p>
        </p:txBody>
      </p:sp>
      <p:sp>
        <p:nvSpPr>
          <p:cNvPr id="16" name="TextBox 15"/>
          <p:cNvSpPr txBox="1"/>
          <p:nvPr/>
        </p:nvSpPr>
        <p:spPr>
          <a:xfrm>
            <a:off x="7508180" y="4193877"/>
            <a:ext cx="3674026" cy="523220"/>
          </a:xfrm>
          <a:prstGeom prst="rect">
            <a:avLst/>
          </a:prstGeom>
          <a:noFill/>
        </p:spPr>
        <p:txBody>
          <a:bodyPr wrap="square" rtlCol="0">
            <a:spAutoFit/>
          </a:bodyPr>
          <a:lstStyle/>
          <a:p>
            <a:pPr algn="ctr"/>
            <a:r>
              <a:rPr lang="en-US" sz="1400" i="1" dirty="0" smtClean="0"/>
              <a:t>Photo of the same area made by optical microscope</a:t>
            </a:r>
            <a:endParaRPr lang="en-US" sz="1400" i="1" dirty="0"/>
          </a:p>
        </p:txBody>
      </p:sp>
      <p:pic>
        <p:nvPicPr>
          <p:cNvPr id="18" name="Picture 17"/>
          <p:cNvPicPr>
            <a:picLocks noChangeAspect="1"/>
          </p:cNvPicPr>
          <p:nvPr/>
        </p:nvPicPr>
        <p:blipFill>
          <a:blip r:embed="rId5"/>
          <a:stretch>
            <a:fillRect/>
          </a:stretch>
        </p:blipFill>
        <p:spPr>
          <a:xfrm>
            <a:off x="5379315" y="2492062"/>
            <a:ext cx="1762125" cy="1638300"/>
          </a:xfrm>
          <a:prstGeom prst="rect">
            <a:avLst/>
          </a:prstGeom>
        </p:spPr>
      </p:pic>
      <p:sp>
        <p:nvSpPr>
          <p:cNvPr id="19" name="TextBox 18"/>
          <p:cNvSpPr txBox="1"/>
          <p:nvPr/>
        </p:nvSpPr>
        <p:spPr>
          <a:xfrm>
            <a:off x="927794" y="5013605"/>
            <a:ext cx="9277004"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scratches (black lines on the EBSD map) were manually made with a sharp tool for better orientation on the surface area</a:t>
            </a:r>
          </a:p>
          <a:p>
            <a:pPr marL="285750" indent="-285750">
              <a:buFont typeface="Arial" panose="020B0604020202020204" pitchFamily="34" charset="0"/>
              <a:buChar char="•"/>
            </a:pPr>
            <a:r>
              <a:rPr lang="en-US" dirty="0" smtClean="0"/>
              <a:t>Differently oriented grains of the same iron specimen were indented to compare hardness and load-displacement curves</a:t>
            </a:r>
            <a:endParaRPr lang="en-US" dirty="0"/>
          </a:p>
        </p:txBody>
      </p:sp>
    </p:spTree>
    <p:extLst>
      <p:ext uri="{BB962C8B-B14F-4D97-AF65-F5344CB8AC3E}">
        <p14:creationId xmlns:p14="http://schemas.microsoft.com/office/powerpoint/2010/main" val="3036184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814E660-BF25-4843-B2A0-93C6E2B6253B}" type="slidenum">
              <a:rPr lang="en-BE" smtClean="0"/>
              <a:pPr/>
              <a:t>13</a:t>
            </a:fld>
            <a:endParaRPr lang="en-BE" dirty="0"/>
          </a:p>
        </p:txBody>
      </p:sp>
      <p:sp>
        <p:nvSpPr>
          <p:cNvPr id="3" name="Title 2"/>
          <p:cNvSpPr>
            <a:spLocks noGrp="1"/>
          </p:cNvSpPr>
          <p:nvPr>
            <p:ph type="title"/>
          </p:nvPr>
        </p:nvSpPr>
        <p:spPr/>
        <p:txBody>
          <a:bodyPr/>
          <a:lstStyle/>
          <a:p>
            <a:r>
              <a:rPr lang="en-US" dirty="0" err="1"/>
              <a:t>Nanoindentation</a:t>
            </a:r>
            <a:r>
              <a:rPr lang="en-US" dirty="0"/>
              <a:t> of iron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61" y="1222836"/>
            <a:ext cx="5822459" cy="436684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631779" y="1084363"/>
            <a:ext cx="4778688" cy="3875045"/>
          </a:xfrm>
          <a:prstGeom prst="rect">
            <a:avLst/>
          </a:prstGeom>
          <a:blipFill dpi="0" rotWithShape="1">
            <a:blip r:embed="rId5">
              <a:alphaModFix amt="69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256116" y="2527069"/>
            <a:ext cx="590204" cy="5902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741026" y="3114455"/>
            <a:ext cx="590204" cy="5902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971247" y="3643746"/>
            <a:ext cx="590204" cy="5902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706880" y="3298193"/>
            <a:ext cx="1204444" cy="12044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007824" y="3768436"/>
            <a:ext cx="590204" cy="5902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531064" y="2593570"/>
            <a:ext cx="359235" cy="3592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709297" y="2180704"/>
            <a:ext cx="359235" cy="3592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708404" y="144820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839232" y="455162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315828" y="454607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124934" y="1872151"/>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7467" y="5662873"/>
            <a:ext cx="6213645" cy="307777"/>
          </a:xfrm>
          <a:prstGeom prst="rect">
            <a:avLst/>
          </a:prstGeom>
          <a:noFill/>
        </p:spPr>
        <p:txBody>
          <a:bodyPr wrap="square" rtlCol="0">
            <a:spAutoFit/>
          </a:bodyPr>
          <a:lstStyle/>
          <a:p>
            <a:pPr algn="ctr"/>
            <a:r>
              <a:rPr lang="en-US" sz="1400" i="1" dirty="0" smtClean="0"/>
              <a:t>Overlapping (not 100% precise) of EBSD map and microscope picture</a:t>
            </a:r>
            <a:endParaRPr lang="en-US" sz="1400" i="1" dirty="0"/>
          </a:p>
        </p:txBody>
      </p:sp>
      <p:pic>
        <p:nvPicPr>
          <p:cNvPr id="19" name="Picture 18"/>
          <p:cNvPicPr>
            <a:picLocks noChangeAspect="1"/>
          </p:cNvPicPr>
          <p:nvPr/>
        </p:nvPicPr>
        <p:blipFill>
          <a:blip r:embed="rId6"/>
          <a:stretch>
            <a:fillRect/>
          </a:stretch>
        </p:blipFill>
        <p:spPr>
          <a:xfrm>
            <a:off x="7009716" y="3938848"/>
            <a:ext cx="1762125" cy="1638300"/>
          </a:xfrm>
          <a:prstGeom prst="rect">
            <a:avLst/>
          </a:prstGeom>
        </p:spPr>
      </p:pic>
      <p:sp>
        <p:nvSpPr>
          <p:cNvPr id="20" name="TextBox 19"/>
          <p:cNvSpPr txBox="1"/>
          <p:nvPr/>
        </p:nvSpPr>
        <p:spPr>
          <a:xfrm>
            <a:off x="6864380" y="2899493"/>
            <a:ext cx="2116053" cy="738664"/>
          </a:xfrm>
          <a:prstGeom prst="rect">
            <a:avLst/>
          </a:prstGeom>
          <a:noFill/>
        </p:spPr>
        <p:txBody>
          <a:bodyPr wrap="square" rtlCol="0">
            <a:spAutoFit/>
          </a:bodyPr>
          <a:lstStyle/>
          <a:p>
            <a:r>
              <a:rPr lang="en-US" sz="1400" b="1" dirty="0" smtClean="0"/>
              <a:t>In summary:</a:t>
            </a:r>
          </a:p>
          <a:p>
            <a:pPr marL="285750" indent="-285750">
              <a:buFont typeface="Arial" panose="020B0604020202020204" pitchFamily="34" charset="0"/>
              <a:buChar char="•"/>
            </a:pPr>
            <a:r>
              <a:rPr lang="en-US" sz="1400" dirty="0" smtClean="0"/>
              <a:t>20 indents for [101]</a:t>
            </a:r>
          </a:p>
          <a:p>
            <a:pPr marL="285750" indent="-285750">
              <a:buFont typeface="Arial" panose="020B0604020202020204" pitchFamily="34" charset="0"/>
              <a:buChar char="•"/>
            </a:pPr>
            <a:r>
              <a:rPr lang="en-US" sz="1400" dirty="0" smtClean="0"/>
              <a:t>18 indents for [111]</a:t>
            </a:r>
            <a:endParaRPr lang="en-US" sz="1400" dirty="0"/>
          </a:p>
        </p:txBody>
      </p:sp>
      <p:graphicFrame>
        <p:nvGraphicFramePr>
          <p:cNvPr id="21" name="Object 20"/>
          <p:cNvGraphicFramePr>
            <a:graphicFrameLocks noChangeAspect="1"/>
          </p:cNvGraphicFramePr>
          <p:nvPr>
            <p:extLst>
              <p:ext uri="{D42A27DB-BD31-4B8C-83A1-F6EECF244321}">
                <p14:modId xmlns:p14="http://schemas.microsoft.com/office/powerpoint/2010/main" val="961053238"/>
              </p:ext>
            </p:extLst>
          </p:nvPr>
        </p:nvGraphicFramePr>
        <p:xfrm>
          <a:off x="8695214" y="1947830"/>
          <a:ext cx="3452758" cy="2641989"/>
        </p:xfrm>
        <a:graphic>
          <a:graphicData uri="http://schemas.openxmlformats.org/presentationml/2006/ole">
            <mc:AlternateContent xmlns:mc="http://schemas.openxmlformats.org/markup-compatibility/2006">
              <mc:Choice xmlns:v="urn:schemas-microsoft-com:vml" Requires="v">
                <p:oleObj spid="_x0000_s2306" name="Graph" r:id="rId7" imgW="3920760" imgH="3000960" progId="Origin95.Graph">
                  <p:embed/>
                </p:oleObj>
              </mc:Choice>
              <mc:Fallback>
                <p:oleObj name="Graph" r:id="rId7" imgW="3920760" imgH="3000960" progId="Origin95.Graph">
                  <p:embed/>
                  <p:pic>
                    <p:nvPicPr>
                      <p:cNvPr id="0" name=""/>
                      <p:cNvPicPr/>
                      <p:nvPr/>
                    </p:nvPicPr>
                    <p:blipFill>
                      <a:blip r:embed="rId8"/>
                      <a:stretch>
                        <a:fillRect/>
                      </a:stretch>
                    </p:blipFill>
                    <p:spPr>
                      <a:xfrm>
                        <a:off x="8695214" y="1947830"/>
                        <a:ext cx="3452758" cy="2641989"/>
                      </a:xfrm>
                      <a:prstGeom prst="rect">
                        <a:avLst/>
                      </a:prstGeom>
                    </p:spPr>
                  </p:pic>
                </p:oleObj>
              </mc:Fallback>
            </mc:AlternateContent>
          </a:graphicData>
        </a:graphic>
      </p:graphicFrame>
    </p:spTree>
    <p:extLst>
      <p:ext uri="{BB962C8B-B14F-4D97-AF65-F5344CB8AC3E}">
        <p14:creationId xmlns:p14="http://schemas.microsoft.com/office/powerpoint/2010/main" val="2711414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814E660-BF25-4843-B2A0-93C6E2B6253B}" type="slidenum">
              <a:rPr lang="en-BE" smtClean="0"/>
              <a:pPr/>
              <a:t>14</a:t>
            </a:fld>
            <a:endParaRPr lang="en-BE" dirty="0"/>
          </a:p>
        </p:txBody>
      </p:sp>
      <p:sp>
        <p:nvSpPr>
          <p:cNvPr id="3" name="Title 2"/>
          <p:cNvSpPr>
            <a:spLocks noGrp="1"/>
          </p:cNvSpPr>
          <p:nvPr>
            <p:ph type="title"/>
          </p:nvPr>
        </p:nvSpPr>
        <p:spPr/>
        <p:txBody>
          <a:bodyPr/>
          <a:lstStyle/>
          <a:p>
            <a:r>
              <a:rPr lang="en-US" dirty="0" smtClean="0"/>
              <a:t>FEM and experimental results comparison</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39364375"/>
              </p:ext>
            </p:extLst>
          </p:nvPr>
        </p:nvGraphicFramePr>
        <p:xfrm>
          <a:off x="312484" y="630437"/>
          <a:ext cx="4268442" cy="3266136"/>
        </p:xfrm>
        <a:graphic>
          <a:graphicData uri="http://schemas.openxmlformats.org/presentationml/2006/ole">
            <mc:AlternateContent xmlns:mc="http://schemas.openxmlformats.org/markup-compatibility/2006">
              <mc:Choice xmlns:v="urn:schemas-microsoft-com:vml" Requires="v">
                <p:oleObj spid="_x0000_s6114" name="Graph" r:id="rId4" imgW="3920760" imgH="3000960" progId="Origin95.Graph">
                  <p:embed/>
                </p:oleObj>
              </mc:Choice>
              <mc:Fallback>
                <p:oleObj name="Graph" r:id="rId4" imgW="3920760" imgH="3000960" progId="Origin95.Graph">
                  <p:embed/>
                  <p:pic>
                    <p:nvPicPr>
                      <p:cNvPr id="0" name=""/>
                      <p:cNvPicPr/>
                      <p:nvPr/>
                    </p:nvPicPr>
                    <p:blipFill>
                      <a:blip r:embed="rId5"/>
                      <a:stretch>
                        <a:fillRect/>
                      </a:stretch>
                    </p:blipFill>
                    <p:spPr>
                      <a:xfrm>
                        <a:off x="312484" y="630437"/>
                        <a:ext cx="4268442" cy="326613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91416916"/>
              </p:ext>
            </p:extLst>
          </p:nvPr>
        </p:nvGraphicFramePr>
        <p:xfrm>
          <a:off x="4138340" y="630437"/>
          <a:ext cx="4268443" cy="3266137"/>
        </p:xfrm>
        <a:graphic>
          <a:graphicData uri="http://schemas.openxmlformats.org/presentationml/2006/ole">
            <mc:AlternateContent xmlns:mc="http://schemas.openxmlformats.org/markup-compatibility/2006">
              <mc:Choice xmlns:v="urn:schemas-microsoft-com:vml" Requires="v">
                <p:oleObj spid="_x0000_s6115" name="Graph" r:id="rId6" imgW="3920760" imgH="3000960" progId="Origin95.Graph">
                  <p:embed/>
                </p:oleObj>
              </mc:Choice>
              <mc:Fallback>
                <p:oleObj name="Graph" r:id="rId6" imgW="3920760" imgH="3000960" progId="Origin95.Graph">
                  <p:embed/>
                  <p:pic>
                    <p:nvPicPr>
                      <p:cNvPr id="0" name=""/>
                      <p:cNvPicPr/>
                      <p:nvPr/>
                    </p:nvPicPr>
                    <p:blipFill>
                      <a:blip r:embed="rId7"/>
                      <a:stretch>
                        <a:fillRect/>
                      </a:stretch>
                    </p:blipFill>
                    <p:spPr>
                      <a:xfrm>
                        <a:off x="4138340" y="630437"/>
                        <a:ext cx="4268443" cy="326613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3069746"/>
              </p:ext>
            </p:extLst>
          </p:nvPr>
        </p:nvGraphicFramePr>
        <p:xfrm>
          <a:off x="7956436" y="630437"/>
          <a:ext cx="4274272" cy="3270597"/>
        </p:xfrm>
        <a:graphic>
          <a:graphicData uri="http://schemas.openxmlformats.org/presentationml/2006/ole">
            <mc:AlternateContent xmlns:mc="http://schemas.openxmlformats.org/markup-compatibility/2006">
              <mc:Choice xmlns:v="urn:schemas-microsoft-com:vml" Requires="v">
                <p:oleObj spid="_x0000_s6116" name="Graph" r:id="rId8" imgW="3920760" imgH="3000960" progId="Origin95.Graph">
                  <p:embed/>
                </p:oleObj>
              </mc:Choice>
              <mc:Fallback>
                <p:oleObj name="Graph" r:id="rId8" imgW="3920760" imgH="3000960" progId="Origin95.Graph">
                  <p:embed/>
                  <p:pic>
                    <p:nvPicPr>
                      <p:cNvPr id="0" name=""/>
                      <p:cNvPicPr/>
                      <p:nvPr/>
                    </p:nvPicPr>
                    <p:blipFill>
                      <a:blip r:embed="rId9"/>
                      <a:stretch>
                        <a:fillRect/>
                      </a:stretch>
                    </p:blipFill>
                    <p:spPr>
                      <a:xfrm>
                        <a:off x="7956436" y="630437"/>
                        <a:ext cx="4274272" cy="3270597"/>
                      </a:xfrm>
                      <a:prstGeom prst="rect">
                        <a:avLst/>
                      </a:prstGeom>
                    </p:spPr>
                  </p:pic>
                </p:oleObj>
              </mc:Fallback>
            </mc:AlternateContent>
          </a:graphicData>
        </a:graphic>
      </p:graphicFrame>
      <p:sp>
        <p:nvSpPr>
          <p:cNvPr id="11" name="TextBox 10"/>
          <p:cNvSpPr txBox="1"/>
          <p:nvPr/>
        </p:nvSpPr>
        <p:spPr>
          <a:xfrm>
            <a:off x="-660118" y="3742169"/>
            <a:ext cx="6213645" cy="276999"/>
          </a:xfrm>
          <a:prstGeom prst="rect">
            <a:avLst/>
          </a:prstGeom>
          <a:noFill/>
        </p:spPr>
        <p:txBody>
          <a:bodyPr wrap="square" rtlCol="0">
            <a:spAutoFit/>
          </a:bodyPr>
          <a:lstStyle/>
          <a:p>
            <a:pPr algn="ctr"/>
            <a:r>
              <a:rPr lang="en-US" sz="1200" i="1" dirty="0" smtClean="0"/>
              <a:t>Displacement-force curves for [111] oriented crystal</a:t>
            </a:r>
            <a:endParaRPr lang="en-US" sz="1200" i="1" dirty="0"/>
          </a:p>
        </p:txBody>
      </p:sp>
      <p:sp>
        <p:nvSpPr>
          <p:cNvPr id="12" name="TextBox 11"/>
          <p:cNvSpPr txBox="1"/>
          <p:nvPr/>
        </p:nvSpPr>
        <p:spPr>
          <a:xfrm>
            <a:off x="3165738" y="3742171"/>
            <a:ext cx="6213645" cy="276999"/>
          </a:xfrm>
          <a:prstGeom prst="rect">
            <a:avLst/>
          </a:prstGeom>
          <a:noFill/>
        </p:spPr>
        <p:txBody>
          <a:bodyPr wrap="square" rtlCol="0">
            <a:spAutoFit/>
          </a:bodyPr>
          <a:lstStyle/>
          <a:p>
            <a:pPr algn="ctr"/>
            <a:r>
              <a:rPr lang="en-US" sz="1200" i="1" dirty="0" smtClean="0"/>
              <a:t>Displacement-force curves for [101] oriented crystal</a:t>
            </a:r>
            <a:endParaRPr lang="en-US" sz="1200" i="1" dirty="0"/>
          </a:p>
        </p:txBody>
      </p:sp>
      <p:sp>
        <p:nvSpPr>
          <p:cNvPr id="13" name="TextBox 12"/>
          <p:cNvSpPr txBox="1"/>
          <p:nvPr/>
        </p:nvSpPr>
        <p:spPr>
          <a:xfrm>
            <a:off x="6991594" y="3649835"/>
            <a:ext cx="6213645" cy="461665"/>
          </a:xfrm>
          <a:prstGeom prst="rect">
            <a:avLst/>
          </a:prstGeom>
          <a:noFill/>
        </p:spPr>
        <p:txBody>
          <a:bodyPr wrap="square" rtlCol="0">
            <a:spAutoFit/>
          </a:bodyPr>
          <a:lstStyle/>
          <a:p>
            <a:pPr algn="ctr"/>
            <a:r>
              <a:rPr lang="en-US" sz="1200" i="1" dirty="0" smtClean="0"/>
              <a:t>Displacement-force FEM curves for [100], [101] </a:t>
            </a:r>
          </a:p>
          <a:p>
            <a:pPr algn="ctr"/>
            <a:r>
              <a:rPr lang="en-US" sz="1200" i="1" dirty="0" smtClean="0"/>
              <a:t>and [111] oriented crystals</a:t>
            </a:r>
            <a:endParaRPr lang="en-US" sz="1200" i="1" dirty="0"/>
          </a:p>
        </p:txBody>
      </p:sp>
      <p:graphicFrame>
        <p:nvGraphicFramePr>
          <p:cNvPr id="14" name="Object 13"/>
          <p:cNvGraphicFramePr>
            <a:graphicFrameLocks noChangeAspect="1"/>
          </p:cNvGraphicFramePr>
          <p:nvPr>
            <p:extLst>
              <p:ext uri="{D42A27DB-BD31-4B8C-83A1-F6EECF244321}">
                <p14:modId xmlns:p14="http://schemas.microsoft.com/office/powerpoint/2010/main" val="3844929325"/>
              </p:ext>
            </p:extLst>
          </p:nvPr>
        </p:nvGraphicFramePr>
        <p:xfrm>
          <a:off x="766763" y="4154481"/>
          <a:ext cx="3038733" cy="2325184"/>
        </p:xfrm>
        <a:graphic>
          <a:graphicData uri="http://schemas.openxmlformats.org/presentationml/2006/ole">
            <mc:AlternateContent xmlns:mc="http://schemas.openxmlformats.org/markup-compatibility/2006">
              <mc:Choice xmlns:v="urn:schemas-microsoft-com:vml" Requires="v">
                <p:oleObj spid="_x0000_s6117" name="Graph" r:id="rId10" imgW="3920760" imgH="3000960" progId="Origin95.Graph">
                  <p:embed/>
                </p:oleObj>
              </mc:Choice>
              <mc:Fallback>
                <p:oleObj name="Graph" r:id="rId10" imgW="3920760" imgH="3000960" progId="Origin95.Graph">
                  <p:embed/>
                  <p:pic>
                    <p:nvPicPr>
                      <p:cNvPr id="0" name=""/>
                      <p:cNvPicPr/>
                      <p:nvPr/>
                    </p:nvPicPr>
                    <p:blipFill>
                      <a:blip r:embed="rId11"/>
                      <a:stretch>
                        <a:fillRect/>
                      </a:stretch>
                    </p:blipFill>
                    <p:spPr>
                      <a:xfrm>
                        <a:off x="766763" y="4154481"/>
                        <a:ext cx="3038733" cy="2325184"/>
                      </a:xfrm>
                      <a:prstGeom prst="rect">
                        <a:avLst/>
                      </a:prstGeom>
                    </p:spPr>
                  </p:pic>
                </p:oleObj>
              </mc:Fallback>
            </mc:AlternateContent>
          </a:graphicData>
        </a:graphic>
      </p:graphicFrame>
      <p:sp>
        <p:nvSpPr>
          <p:cNvPr id="15" name="TextBox 14"/>
          <p:cNvSpPr txBox="1"/>
          <p:nvPr/>
        </p:nvSpPr>
        <p:spPr>
          <a:xfrm>
            <a:off x="3382780" y="4374038"/>
            <a:ext cx="2950119" cy="1754326"/>
          </a:xfrm>
          <a:prstGeom prst="rect">
            <a:avLst/>
          </a:prstGeom>
          <a:noFill/>
        </p:spPr>
        <p:txBody>
          <a:bodyPr wrap="square" rtlCol="0">
            <a:spAutoFit/>
          </a:bodyPr>
          <a:lstStyle/>
          <a:p>
            <a:pPr algn="ctr"/>
            <a:r>
              <a:rPr lang="en-US" dirty="0" smtClean="0"/>
              <a:t>The same comparison for IGP tungsten.</a:t>
            </a:r>
          </a:p>
          <a:p>
            <a:pPr algn="ctr"/>
            <a:r>
              <a:rPr lang="en-US" dirty="0" smtClean="0"/>
              <a:t>Such divergence is probably due to sub-grains 0.6 – 4 </a:t>
            </a:r>
            <a:r>
              <a:rPr lang="el-GR" dirty="0" smtClean="0"/>
              <a:t>μ</a:t>
            </a:r>
            <a:r>
              <a:rPr lang="en-US" dirty="0" smtClean="0"/>
              <a:t>m size</a:t>
            </a:r>
            <a:r>
              <a:rPr lang="ru-RU" dirty="0" smtClean="0"/>
              <a:t> </a:t>
            </a:r>
            <a:r>
              <a:rPr lang="en-US" dirty="0" smtClean="0"/>
              <a:t>which were not included in modelling</a:t>
            </a:r>
            <a:endParaRPr lang="en-US" dirty="0"/>
          </a:p>
        </p:txBody>
      </p:sp>
      <p:sp>
        <p:nvSpPr>
          <p:cNvPr id="17" name="Rectangle 16"/>
          <p:cNvSpPr/>
          <p:nvPr/>
        </p:nvSpPr>
        <p:spPr>
          <a:xfrm>
            <a:off x="6658495" y="4281055"/>
            <a:ext cx="4954385" cy="210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Main conclusions:</a:t>
            </a:r>
          </a:p>
          <a:p>
            <a:pPr marL="285750" indent="-285750">
              <a:buFont typeface="Arial" panose="020B0604020202020204" pitchFamily="34" charset="0"/>
              <a:buChar char="•"/>
            </a:pPr>
            <a:r>
              <a:rPr lang="en-US" sz="1400" dirty="0" smtClean="0"/>
              <a:t>The set of constants for user-defined material of ALAMEL simulating pure iron product can be used for establishment of FEM model of </a:t>
            </a:r>
            <a:r>
              <a:rPr lang="en-US" sz="1400" dirty="0" err="1" smtClean="0"/>
              <a:t>nanoindentation</a:t>
            </a:r>
            <a:r>
              <a:rPr lang="en-US" sz="1400" dirty="0" smtClean="0"/>
              <a:t> process at the room temperature</a:t>
            </a:r>
            <a:endParaRPr lang="ru-RU" sz="1400" dirty="0" smtClean="0"/>
          </a:p>
          <a:p>
            <a:pPr marL="285750" indent="-285750">
              <a:buFont typeface="Arial" panose="020B0604020202020204" pitchFamily="34" charset="0"/>
              <a:buChar char="•"/>
            </a:pPr>
            <a:r>
              <a:rPr lang="en-US" sz="1400" dirty="0" smtClean="0"/>
              <a:t>The load-displacement response is not depended on the crystal orientation for this iron product</a:t>
            </a:r>
            <a:endParaRPr lang="en-US" dirty="0"/>
          </a:p>
        </p:txBody>
      </p:sp>
    </p:spTree>
    <p:extLst>
      <p:ext uri="{BB962C8B-B14F-4D97-AF65-F5344CB8AC3E}">
        <p14:creationId xmlns:p14="http://schemas.microsoft.com/office/powerpoint/2010/main" val="891877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fade">
                                      <p:cBhvr>
                                        <p:cTn id="18" dur="500"/>
                                        <p:tgtEl>
                                          <p:spTgt spid="1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fade">
                                      <p:cBhvr>
                                        <p:cTn id="2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814E660-BF25-4843-B2A0-93C6E2B6253B}" type="slidenum">
              <a:rPr lang="en-BE" smtClean="0"/>
              <a:pPr/>
              <a:t>15</a:t>
            </a:fld>
            <a:endParaRPr lang="en-B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085" y="277675"/>
            <a:ext cx="4195935" cy="2946082"/>
          </a:xfrm>
          <a:prstGeom prst="rect">
            <a:avLst/>
          </a:prstGeom>
        </p:spPr>
      </p:pic>
      <p:sp>
        <p:nvSpPr>
          <p:cNvPr id="12" name="Rectangle 11"/>
          <p:cNvSpPr/>
          <p:nvPr/>
        </p:nvSpPr>
        <p:spPr>
          <a:xfrm>
            <a:off x="1214622" y="281901"/>
            <a:ext cx="4709160" cy="955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Other geometries and simulations</a:t>
            </a:r>
            <a:endParaRPr lang="en-US" dirty="0"/>
          </a:p>
        </p:txBody>
      </p:sp>
      <p:cxnSp>
        <p:nvCxnSpPr>
          <p:cNvPr id="6" name="Straight Arrow Connector 5"/>
          <p:cNvCxnSpPr/>
          <p:nvPr/>
        </p:nvCxnSpPr>
        <p:spPr>
          <a:xfrm>
            <a:off x="1783465" y="2084874"/>
            <a:ext cx="0" cy="314325"/>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p:cNvSpPr txBox="1"/>
          <p:nvPr/>
        </p:nvSpPr>
        <p:spPr>
          <a:xfrm rot="16200000">
            <a:off x="1232009" y="2004792"/>
            <a:ext cx="769763" cy="261610"/>
          </a:xfrm>
          <a:prstGeom prst="rect">
            <a:avLst/>
          </a:prstGeom>
          <a:noFill/>
        </p:spPr>
        <p:txBody>
          <a:bodyPr wrap="square" rtlCol="0">
            <a:spAutoFit/>
          </a:bodyPr>
          <a:lstStyle/>
          <a:p>
            <a:r>
              <a:rPr lang="en-US" sz="1100" dirty="0" smtClean="0"/>
              <a:t>1 mm</a:t>
            </a:r>
            <a:endParaRPr lang="en-US" sz="1100" dirty="0"/>
          </a:p>
        </p:txBody>
      </p:sp>
      <p:pic>
        <p:nvPicPr>
          <p:cNvPr id="8" name="Picture 7"/>
          <p:cNvPicPr>
            <a:picLocks noChangeAspect="1"/>
          </p:cNvPicPr>
          <p:nvPr/>
        </p:nvPicPr>
        <p:blipFill>
          <a:blip r:embed="rId4"/>
          <a:stretch>
            <a:fillRect/>
          </a:stretch>
        </p:blipFill>
        <p:spPr>
          <a:xfrm>
            <a:off x="1917479" y="1337328"/>
            <a:ext cx="3250175" cy="481312"/>
          </a:xfrm>
          <a:prstGeom prst="rect">
            <a:avLst/>
          </a:prstGeom>
        </p:spPr>
      </p:pic>
      <p:sp>
        <p:nvSpPr>
          <p:cNvPr id="13" name="TextBox 12"/>
          <p:cNvSpPr txBox="1"/>
          <p:nvPr/>
        </p:nvSpPr>
        <p:spPr>
          <a:xfrm>
            <a:off x="435743" y="3187489"/>
            <a:ext cx="6213645" cy="307777"/>
          </a:xfrm>
          <a:prstGeom prst="rect">
            <a:avLst/>
          </a:prstGeom>
          <a:noFill/>
        </p:spPr>
        <p:txBody>
          <a:bodyPr wrap="square" rtlCol="0">
            <a:spAutoFit/>
          </a:bodyPr>
          <a:lstStyle/>
          <a:p>
            <a:pPr algn="ctr"/>
            <a:r>
              <a:rPr lang="en-US" sz="1400" i="1" dirty="0" smtClean="0"/>
              <a:t>2D Vickers tip indentation of </a:t>
            </a:r>
            <a:r>
              <a:rPr lang="en-US" sz="1400" i="1" dirty="0" err="1" smtClean="0"/>
              <a:t>polycrystal</a:t>
            </a:r>
            <a:endParaRPr lang="en-US" sz="1400" i="1"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1458" y="857080"/>
            <a:ext cx="3368609" cy="2365194"/>
          </a:xfrm>
          <a:prstGeom prst="rect">
            <a:avLst/>
          </a:prstGeom>
        </p:spPr>
      </p:pic>
      <p:pic>
        <p:nvPicPr>
          <p:cNvPr id="17" name="Picture 16"/>
          <p:cNvPicPr>
            <a:picLocks noChangeAspect="1"/>
          </p:cNvPicPr>
          <p:nvPr/>
        </p:nvPicPr>
        <p:blipFill>
          <a:blip r:embed="rId6"/>
          <a:stretch>
            <a:fillRect/>
          </a:stretch>
        </p:blipFill>
        <p:spPr>
          <a:xfrm>
            <a:off x="8667242" y="1162249"/>
            <a:ext cx="626382" cy="1801173"/>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369" y="3611007"/>
            <a:ext cx="3637942" cy="2554300"/>
          </a:xfrm>
          <a:prstGeom prst="rect">
            <a:avLst/>
          </a:prstGeom>
        </p:spPr>
      </p:pic>
      <p:pic>
        <p:nvPicPr>
          <p:cNvPr id="24" name="Picture 23"/>
          <p:cNvPicPr>
            <a:picLocks noChangeAspect="1"/>
          </p:cNvPicPr>
          <p:nvPr/>
        </p:nvPicPr>
        <p:blipFill>
          <a:blip r:embed="rId6"/>
          <a:stretch>
            <a:fillRect/>
          </a:stretch>
        </p:blipFill>
        <p:spPr>
          <a:xfrm>
            <a:off x="3000216" y="3934802"/>
            <a:ext cx="676464" cy="1945184"/>
          </a:xfrm>
          <a:prstGeom prst="rect">
            <a:avLst/>
          </a:prstGeom>
        </p:spPr>
      </p:pic>
      <p:cxnSp>
        <p:nvCxnSpPr>
          <p:cNvPr id="15" name="Straight Arrow Connector 14"/>
          <p:cNvCxnSpPr/>
          <p:nvPr/>
        </p:nvCxnSpPr>
        <p:spPr>
          <a:xfrm>
            <a:off x="2002405" y="3971444"/>
            <a:ext cx="0" cy="1834996"/>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p:cNvSpPr txBox="1"/>
          <p:nvPr/>
        </p:nvSpPr>
        <p:spPr>
          <a:xfrm rot="16200000">
            <a:off x="1477408" y="4639128"/>
            <a:ext cx="796078" cy="253916"/>
          </a:xfrm>
          <a:prstGeom prst="rect">
            <a:avLst/>
          </a:prstGeom>
          <a:noFill/>
        </p:spPr>
        <p:txBody>
          <a:bodyPr wrap="square" rtlCol="0">
            <a:spAutoFit/>
          </a:bodyPr>
          <a:lstStyle/>
          <a:p>
            <a:r>
              <a:rPr lang="en-US" sz="1050" dirty="0" smtClean="0"/>
              <a:t>16 mm</a:t>
            </a:r>
            <a:endParaRPr lang="en-US" sz="1050" dirty="0"/>
          </a:p>
        </p:txBody>
      </p:sp>
      <p:sp>
        <p:nvSpPr>
          <p:cNvPr id="27" name="TextBox 26"/>
          <p:cNvSpPr txBox="1"/>
          <p:nvPr/>
        </p:nvSpPr>
        <p:spPr>
          <a:xfrm>
            <a:off x="4938941" y="3192099"/>
            <a:ext cx="6213645" cy="307777"/>
          </a:xfrm>
          <a:prstGeom prst="rect">
            <a:avLst/>
          </a:prstGeom>
          <a:noFill/>
        </p:spPr>
        <p:txBody>
          <a:bodyPr wrap="square" rtlCol="0">
            <a:spAutoFit/>
          </a:bodyPr>
          <a:lstStyle/>
          <a:p>
            <a:pPr algn="ctr"/>
            <a:r>
              <a:rPr lang="en-US" sz="1400" i="1" dirty="0" smtClean="0"/>
              <a:t>2D Tensile test (</a:t>
            </a:r>
            <a:r>
              <a:rPr lang="el-GR" sz="1400" i="1" dirty="0" smtClean="0"/>
              <a:t>ε</a:t>
            </a:r>
            <a:r>
              <a:rPr lang="en-US" sz="1400" i="1" dirty="0" smtClean="0"/>
              <a:t> = 2%, T = 400 C)</a:t>
            </a:r>
            <a:endParaRPr lang="en-US" sz="1400" i="1" dirty="0"/>
          </a:p>
        </p:txBody>
      </p:sp>
      <p:sp>
        <p:nvSpPr>
          <p:cNvPr id="28" name="TextBox 27"/>
          <p:cNvSpPr txBox="1"/>
          <p:nvPr/>
        </p:nvSpPr>
        <p:spPr>
          <a:xfrm>
            <a:off x="-557483" y="6153142"/>
            <a:ext cx="6213645" cy="307777"/>
          </a:xfrm>
          <a:prstGeom prst="rect">
            <a:avLst/>
          </a:prstGeom>
          <a:noFill/>
        </p:spPr>
        <p:txBody>
          <a:bodyPr wrap="square" rtlCol="0">
            <a:spAutoFit/>
          </a:bodyPr>
          <a:lstStyle/>
          <a:p>
            <a:pPr algn="ctr"/>
            <a:r>
              <a:rPr lang="en-US" sz="1400" i="1" dirty="0" smtClean="0"/>
              <a:t>2D </a:t>
            </a:r>
            <a:r>
              <a:rPr lang="en-US" sz="1400" i="1" dirty="0" err="1" smtClean="0"/>
              <a:t>Intergranular</a:t>
            </a:r>
            <a:r>
              <a:rPr lang="en-US" sz="1400" i="1" dirty="0" smtClean="0"/>
              <a:t> fracture during tensile test</a:t>
            </a:r>
            <a:endParaRPr lang="en-US" sz="1400" i="1" dirty="0"/>
          </a:p>
        </p:txBody>
      </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2227" y="3815855"/>
            <a:ext cx="3192842" cy="2241783"/>
          </a:xfrm>
          <a:prstGeom prst="rect">
            <a:avLst/>
          </a:prstGeom>
        </p:spPr>
      </p:pic>
      <p:pic>
        <p:nvPicPr>
          <p:cNvPr id="30" name="Picture 29"/>
          <p:cNvPicPr>
            <a:picLocks noChangeAspect="1"/>
          </p:cNvPicPr>
          <p:nvPr/>
        </p:nvPicPr>
        <p:blipFill>
          <a:blip r:embed="rId9"/>
          <a:stretch>
            <a:fillRect/>
          </a:stretch>
        </p:blipFill>
        <p:spPr>
          <a:xfrm>
            <a:off x="8131596" y="3799111"/>
            <a:ext cx="2635171" cy="2279367"/>
          </a:xfrm>
          <a:prstGeom prst="rect">
            <a:avLst/>
          </a:prstGeom>
        </p:spPr>
      </p:pic>
      <p:sp>
        <p:nvSpPr>
          <p:cNvPr id="31" name="TextBox 30"/>
          <p:cNvSpPr txBox="1"/>
          <p:nvPr/>
        </p:nvSpPr>
        <p:spPr>
          <a:xfrm>
            <a:off x="3138375" y="6086507"/>
            <a:ext cx="6213645" cy="307777"/>
          </a:xfrm>
          <a:prstGeom prst="rect">
            <a:avLst/>
          </a:prstGeom>
          <a:noFill/>
        </p:spPr>
        <p:txBody>
          <a:bodyPr wrap="square" rtlCol="0">
            <a:spAutoFit/>
          </a:bodyPr>
          <a:lstStyle/>
          <a:p>
            <a:pPr algn="ctr"/>
            <a:r>
              <a:rPr lang="en-US" sz="1400" i="1" dirty="0" smtClean="0"/>
              <a:t>2D E399 CTS single crystal</a:t>
            </a:r>
            <a:endParaRPr lang="en-US" sz="1400" i="1" dirty="0"/>
          </a:p>
        </p:txBody>
      </p:sp>
      <p:sp>
        <p:nvSpPr>
          <p:cNvPr id="32" name="TextBox 31"/>
          <p:cNvSpPr txBox="1"/>
          <p:nvPr/>
        </p:nvSpPr>
        <p:spPr>
          <a:xfrm>
            <a:off x="6342358" y="6057638"/>
            <a:ext cx="6213645" cy="307777"/>
          </a:xfrm>
          <a:prstGeom prst="rect">
            <a:avLst/>
          </a:prstGeom>
          <a:noFill/>
        </p:spPr>
        <p:txBody>
          <a:bodyPr wrap="square" rtlCol="0">
            <a:spAutoFit/>
          </a:bodyPr>
          <a:lstStyle/>
          <a:p>
            <a:pPr algn="ctr"/>
            <a:r>
              <a:rPr lang="en-US" sz="1400" i="1" dirty="0" smtClean="0"/>
              <a:t>2D E399 CTS with </a:t>
            </a:r>
            <a:r>
              <a:rPr lang="en-US" sz="1400" i="1" dirty="0" err="1" smtClean="0"/>
              <a:t>Voronoi</a:t>
            </a:r>
            <a:r>
              <a:rPr lang="en-US" sz="1400" i="1" dirty="0" smtClean="0"/>
              <a:t> pattern</a:t>
            </a:r>
            <a:endParaRPr lang="en-US" sz="1400" i="1" dirty="0"/>
          </a:p>
        </p:txBody>
      </p:sp>
      <p:cxnSp>
        <p:nvCxnSpPr>
          <p:cNvPr id="22" name="Straight Arrow Connector 21"/>
          <p:cNvCxnSpPr/>
          <p:nvPr/>
        </p:nvCxnSpPr>
        <p:spPr>
          <a:xfrm>
            <a:off x="7433387" y="1205345"/>
            <a:ext cx="0" cy="1677786"/>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p:cNvSpPr txBox="1"/>
          <p:nvPr/>
        </p:nvSpPr>
        <p:spPr>
          <a:xfrm rot="16200000">
            <a:off x="6862395" y="1805137"/>
            <a:ext cx="796078" cy="253916"/>
          </a:xfrm>
          <a:prstGeom prst="rect">
            <a:avLst/>
          </a:prstGeom>
          <a:noFill/>
        </p:spPr>
        <p:txBody>
          <a:bodyPr wrap="square" rtlCol="0">
            <a:spAutoFit/>
          </a:bodyPr>
          <a:lstStyle/>
          <a:p>
            <a:r>
              <a:rPr lang="en-US" sz="1050" dirty="0" smtClean="0"/>
              <a:t>16 mm</a:t>
            </a:r>
            <a:endParaRPr lang="en-US" sz="1050" dirty="0"/>
          </a:p>
        </p:txBody>
      </p:sp>
      <p:cxnSp>
        <p:nvCxnSpPr>
          <p:cNvPr id="25" name="Straight Arrow Connector 24"/>
          <p:cNvCxnSpPr/>
          <p:nvPr/>
        </p:nvCxnSpPr>
        <p:spPr>
          <a:xfrm>
            <a:off x="5135971" y="3886953"/>
            <a:ext cx="0" cy="1740763"/>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6" name="TextBox 25"/>
          <p:cNvSpPr txBox="1"/>
          <p:nvPr/>
        </p:nvSpPr>
        <p:spPr>
          <a:xfrm rot="16200000">
            <a:off x="4610974" y="4554637"/>
            <a:ext cx="796078" cy="253916"/>
          </a:xfrm>
          <a:prstGeom prst="rect">
            <a:avLst/>
          </a:prstGeom>
          <a:noFill/>
        </p:spPr>
        <p:txBody>
          <a:bodyPr wrap="square" rtlCol="0">
            <a:spAutoFit/>
          </a:bodyPr>
          <a:lstStyle/>
          <a:p>
            <a:r>
              <a:rPr lang="en-US" sz="1050" dirty="0" smtClean="0"/>
              <a:t>~10 mm</a:t>
            </a:r>
            <a:endParaRPr lang="en-US" sz="1050" dirty="0"/>
          </a:p>
        </p:txBody>
      </p:sp>
      <p:cxnSp>
        <p:nvCxnSpPr>
          <p:cNvPr id="33" name="Straight Arrow Connector 32"/>
          <p:cNvCxnSpPr/>
          <p:nvPr/>
        </p:nvCxnSpPr>
        <p:spPr>
          <a:xfrm>
            <a:off x="8006633" y="3889724"/>
            <a:ext cx="0" cy="2112065"/>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4" name="TextBox 33"/>
          <p:cNvSpPr txBox="1"/>
          <p:nvPr/>
        </p:nvSpPr>
        <p:spPr>
          <a:xfrm rot="16200000">
            <a:off x="7481636" y="4848351"/>
            <a:ext cx="796078" cy="253916"/>
          </a:xfrm>
          <a:prstGeom prst="rect">
            <a:avLst/>
          </a:prstGeom>
          <a:noFill/>
        </p:spPr>
        <p:txBody>
          <a:bodyPr wrap="square" rtlCol="0">
            <a:spAutoFit/>
          </a:bodyPr>
          <a:lstStyle/>
          <a:p>
            <a:r>
              <a:rPr lang="en-US" sz="1050" dirty="0" smtClean="0"/>
              <a:t>~10 mm</a:t>
            </a:r>
            <a:endParaRPr lang="en-US" sz="1050" dirty="0"/>
          </a:p>
        </p:txBody>
      </p:sp>
    </p:spTree>
    <p:extLst>
      <p:ext uri="{BB962C8B-B14F-4D97-AF65-F5344CB8AC3E}">
        <p14:creationId xmlns:p14="http://schemas.microsoft.com/office/powerpoint/2010/main" val="3366303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28" grpId="0"/>
      <p:bldP spid="31" grpId="0"/>
      <p:bldP spid="32" grpId="0"/>
      <p:bldP spid="23" grpId="0"/>
      <p:bldP spid="26"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Nanoindentation</a:t>
            </a:r>
            <a:r>
              <a:rPr lang="en-US" dirty="0" smtClean="0"/>
              <a:t> results</a:t>
            </a:r>
            <a:endParaRPr lang="en-US" dirty="0"/>
          </a:p>
        </p:txBody>
      </p:sp>
      <p:sp>
        <p:nvSpPr>
          <p:cNvPr id="4" name="Slide Number Placeholder 3"/>
          <p:cNvSpPr>
            <a:spLocks noGrp="1"/>
          </p:cNvSpPr>
          <p:nvPr>
            <p:ph type="sldNum" sz="quarter" idx="4"/>
          </p:nvPr>
        </p:nvSpPr>
        <p:spPr/>
        <p:txBody>
          <a:bodyPr/>
          <a:lstStyle/>
          <a:p>
            <a:fld id="{A814E660-BF25-4843-B2A0-93C6E2B6253B}" type="slidenum">
              <a:rPr lang="en-BE" smtClean="0"/>
              <a:pPr/>
              <a:t>16</a:t>
            </a:fld>
            <a:endParaRPr lang="en-BE" dirty="0"/>
          </a:p>
        </p:txBody>
      </p:sp>
      <p:graphicFrame>
        <p:nvGraphicFramePr>
          <p:cNvPr id="7" name="Object 6"/>
          <p:cNvGraphicFramePr>
            <a:graphicFrameLocks noChangeAspect="1"/>
          </p:cNvGraphicFramePr>
          <p:nvPr>
            <p:extLst>
              <p:ext uri="{D42A27DB-BD31-4B8C-83A1-F6EECF244321}">
                <p14:modId xmlns:p14="http://schemas.microsoft.com/office/powerpoint/2010/main" val="3217215852"/>
              </p:ext>
            </p:extLst>
          </p:nvPr>
        </p:nvGraphicFramePr>
        <p:xfrm>
          <a:off x="603686" y="599267"/>
          <a:ext cx="3921125" cy="3000375"/>
        </p:xfrm>
        <a:graphic>
          <a:graphicData uri="http://schemas.openxmlformats.org/presentationml/2006/ole">
            <mc:AlternateContent xmlns:mc="http://schemas.openxmlformats.org/markup-compatibility/2006">
              <mc:Choice xmlns:v="urn:schemas-microsoft-com:vml" Requires="v">
                <p:oleObj spid="_x0000_s8196" name="Graph" r:id="rId4" imgW="3920760" imgH="3000960" progId="Origin95.Graph">
                  <p:embed/>
                </p:oleObj>
              </mc:Choice>
              <mc:Fallback>
                <p:oleObj name="Graph" r:id="rId4" imgW="3920760" imgH="3000960" progId="Origin95.Graph">
                  <p:embed/>
                  <p:pic>
                    <p:nvPicPr>
                      <p:cNvPr id="0" name=""/>
                      <p:cNvPicPr/>
                      <p:nvPr/>
                    </p:nvPicPr>
                    <p:blipFill>
                      <a:blip r:embed="rId5"/>
                      <a:stretch>
                        <a:fillRect/>
                      </a:stretch>
                    </p:blipFill>
                    <p:spPr>
                      <a:xfrm>
                        <a:off x="603686" y="599267"/>
                        <a:ext cx="3921125" cy="30003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12346352"/>
              </p:ext>
            </p:extLst>
          </p:nvPr>
        </p:nvGraphicFramePr>
        <p:xfrm>
          <a:off x="4203097" y="599267"/>
          <a:ext cx="3921125" cy="3000375"/>
        </p:xfrm>
        <a:graphic>
          <a:graphicData uri="http://schemas.openxmlformats.org/presentationml/2006/ole">
            <mc:AlternateContent xmlns:mc="http://schemas.openxmlformats.org/markup-compatibility/2006">
              <mc:Choice xmlns:v="urn:schemas-microsoft-com:vml" Requires="v">
                <p:oleObj spid="_x0000_s8197" name="Graph" r:id="rId6" imgW="3920760" imgH="3000960" progId="Origin95.Graph">
                  <p:embed/>
                </p:oleObj>
              </mc:Choice>
              <mc:Fallback>
                <p:oleObj name="Graph" r:id="rId6" imgW="3920760" imgH="3000960" progId="Origin95.Graph">
                  <p:embed/>
                  <p:pic>
                    <p:nvPicPr>
                      <p:cNvPr id="0" name=""/>
                      <p:cNvPicPr/>
                      <p:nvPr/>
                    </p:nvPicPr>
                    <p:blipFill>
                      <a:blip r:embed="rId7"/>
                      <a:stretch>
                        <a:fillRect/>
                      </a:stretch>
                    </p:blipFill>
                    <p:spPr>
                      <a:xfrm>
                        <a:off x="4203097" y="599267"/>
                        <a:ext cx="3921125" cy="300037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55767869"/>
              </p:ext>
            </p:extLst>
          </p:nvPr>
        </p:nvGraphicFramePr>
        <p:xfrm>
          <a:off x="7802508" y="599266"/>
          <a:ext cx="3921125" cy="3000375"/>
        </p:xfrm>
        <a:graphic>
          <a:graphicData uri="http://schemas.openxmlformats.org/presentationml/2006/ole">
            <mc:AlternateContent xmlns:mc="http://schemas.openxmlformats.org/markup-compatibility/2006">
              <mc:Choice xmlns:v="urn:schemas-microsoft-com:vml" Requires="v">
                <p:oleObj spid="_x0000_s8198" name="Graph" r:id="rId8" imgW="3920760" imgH="3000960" progId="Origin95.Graph">
                  <p:embed/>
                </p:oleObj>
              </mc:Choice>
              <mc:Fallback>
                <p:oleObj name="Graph" r:id="rId8" imgW="3920760" imgH="3000960" progId="Origin95.Graph">
                  <p:embed/>
                  <p:pic>
                    <p:nvPicPr>
                      <p:cNvPr id="0" name=""/>
                      <p:cNvPicPr/>
                      <p:nvPr/>
                    </p:nvPicPr>
                    <p:blipFill>
                      <a:blip r:embed="rId9"/>
                      <a:stretch>
                        <a:fillRect/>
                      </a:stretch>
                    </p:blipFill>
                    <p:spPr>
                      <a:xfrm>
                        <a:off x="7802508" y="599266"/>
                        <a:ext cx="3921125" cy="300037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785908623"/>
              </p:ext>
            </p:extLst>
          </p:nvPr>
        </p:nvGraphicFramePr>
        <p:xfrm>
          <a:off x="603685" y="3374792"/>
          <a:ext cx="3921125" cy="3000375"/>
        </p:xfrm>
        <a:graphic>
          <a:graphicData uri="http://schemas.openxmlformats.org/presentationml/2006/ole">
            <mc:AlternateContent xmlns:mc="http://schemas.openxmlformats.org/markup-compatibility/2006">
              <mc:Choice xmlns:v="urn:schemas-microsoft-com:vml" Requires="v">
                <p:oleObj spid="_x0000_s8199" name="Graph" r:id="rId10" imgW="3920760" imgH="3000960" progId="Origin50.Graph">
                  <p:embed/>
                </p:oleObj>
              </mc:Choice>
              <mc:Fallback>
                <p:oleObj name="Graph" r:id="rId10" imgW="3920760" imgH="3000960" progId="Origin50.Graph">
                  <p:embed/>
                  <p:pic>
                    <p:nvPicPr>
                      <p:cNvPr id="0" name=""/>
                      <p:cNvPicPr/>
                      <p:nvPr/>
                    </p:nvPicPr>
                    <p:blipFill>
                      <a:blip r:embed="rId11"/>
                      <a:stretch>
                        <a:fillRect/>
                      </a:stretch>
                    </p:blipFill>
                    <p:spPr>
                      <a:xfrm>
                        <a:off x="603685" y="3374792"/>
                        <a:ext cx="3921125" cy="30003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57977819"/>
              </p:ext>
            </p:extLst>
          </p:nvPr>
        </p:nvGraphicFramePr>
        <p:xfrm>
          <a:off x="4203097" y="3374793"/>
          <a:ext cx="3921125" cy="3000375"/>
        </p:xfrm>
        <a:graphic>
          <a:graphicData uri="http://schemas.openxmlformats.org/presentationml/2006/ole">
            <mc:AlternateContent xmlns:mc="http://schemas.openxmlformats.org/markup-compatibility/2006">
              <mc:Choice xmlns:v="urn:schemas-microsoft-com:vml" Requires="v">
                <p:oleObj spid="_x0000_s8200" name="Graph" r:id="rId12" imgW="3920760" imgH="3000960" progId="Origin50.Graph">
                  <p:embed/>
                </p:oleObj>
              </mc:Choice>
              <mc:Fallback>
                <p:oleObj name="Graph" r:id="rId12" imgW="3920760" imgH="3000960" progId="Origin50.Graph">
                  <p:embed/>
                  <p:pic>
                    <p:nvPicPr>
                      <p:cNvPr id="0" name=""/>
                      <p:cNvPicPr/>
                      <p:nvPr/>
                    </p:nvPicPr>
                    <p:blipFill>
                      <a:blip r:embed="rId13"/>
                      <a:stretch>
                        <a:fillRect/>
                      </a:stretch>
                    </p:blipFill>
                    <p:spPr>
                      <a:xfrm>
                        <a:off x="4203097" y="3374793"/>
                        <a:ext cx="3921125" cy="30003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32402211"/>
              </p:ext>
            </p:extLst>
          </p:nvPr>
        </p:nvGraphicFramePr>
        <p:xfrm>
          <a:off x="7802508" y="3374792"/>
          <a:ext cx="3921125" cy="3000375"/>
        </p:xfrm>
        <a:graphic>
          <a:graphicData uri="http://schemas.openxmlformats.org/presentationml/2006/ole">
            <mc:AlternateContent xmlns:mc="http://schemas.openxmlformats.org/markup-compatibility/2006">
              <mc:Choice xmlns:v="urn:schemas-microsoft-com:vml" Requires="v">
                <p:oleObj spid="_x0000_s8201" name="Graph" r:id="rId14" imgW="3920760" imgH="3000960" progId="Origin50.Graph">
                  <p:embed/>
                </p:oleObj>
              </mc:Choice>
              <mc:Fallback>
                <p:oleObj name="Graph" r:id="rId14" imgW="3920760" imgH="3000960" progId="Origin50.Graph">
                  <p:embed/>
                  <p:pic>
                    <p:nvPicPr>
                      <p:cNvPr id="0" name=""/>
                      <p:cNvPicPr/>
                      <p:nvPr/>
                    </p:nvPicPr>
                    <p:blipFill>
                      <a:blip r:embed="rId15"/>
                      <a:stretch>
                        <a:fillRect/>
                      </a:stretch>
                    </p:blipFill>
                    <p:spPr>
                      <a:xfrm>
                        <a:off x="7802508" y="3374792"/>
                        <a:ext cx="3921125" cy="3000375"/>
                      </a:xfrm>
                      <a:prstGeom prst="rect">
                        <a:avLst/>
                      </a:prstGeom>
                    </p:spPr>
                  </p:pic>
                </p:oleObj>
              </mc:Fallback>
            </mc:AlternateContent>
          </a:graphicData>
        </a:graphic>
      </p:graphicFrame>
      <p:sp>
        <p:nvSpPr>
          <p:cNvPr id="9" name="TextBox 8"/>
          <p:cNvSpPr txBox="1"/>
          <p:nvPr/>
        </p:nvSpPr>
        <p:spPr>
          <a:xfrm>
            <a:off x="1429426" y="3402294"/>
            <a:ext cx="2492029" cy="307777"/>
          </a:xfrm>
          <a:prstGeom prst="rect">
            <a:avLst/>
          </a:prstGeom>
          <a:noFill/>
        </p:spPr>
        <p:txBody>
          <a:bodyPr wrap="none" rtlCol="0">
            <a:spAutoFit/>
          </a:bodyPr>
          <a:lstStyle/>
          <a:p>
            <a:r>
              <a:rPr lang="en-US" sz="1400" i="1" dirty="0" smtClean="0"/>
              <a:t>Reference and irradiated iron </a:t>
            </a:r>
            <a:endParaRPr lang="en-US" sz="1400" i="1" dirty="0"/>
          </a:p>
        </p:txBody>
      </p:sp>
      <p:sp>
        <p:nvSpPr>
          <p:cNvPr id="11" name="TextBox 10"/>
          <p:cNvSpPr txBox="1"/>
          <p:nvPr/>
        </p:nvSpPr>
        <p:spPr>
          <a:xfrm>
            <a:off x="4607217" y="3402294"/>
            <a:ext cx="3275961" cy="307777"/>
          </a:xfrm>
          <a:prstGeom prst="rect">
            <a:avLst/>
          </a:prstGeom>
          <a:noFill/>
        </p:spPr>
        <p:txBody>
          <a:bodyPr wrap="none" rtlCol="0">
            <a:spAutoFit/>
          </a:bodyPr>
          <a:lstStyle/>
          <a:p>
            <a:r>
              <a:rPr lang="en-US" sz="1400" i="1" dirty="0" smtClean="0"/>
              <a:t>Deformed reference and irradiated iron </a:t>
            </a:r>
            <a:endParaRPr lang="en-US" sz="1400" i="1" dirty="0"/>
          </a:p>
        </p:txBody>
      </p:sp>
      <p:sp>
        <p:nvSpPr>
          <p:cNvPr id="12" name="TextBox 11"/>
          <p:cNvSpPr txBox="1"/>
          <p:nvPr/>
        </p:nvSpPr>
        <p:spPr>
          <a:xfrm>
            <a:off x="8285947" y="3402294"/>
            <a:ext cx="3275961" cy="307777"/>
          </a:xfrm>
          <a:prstGeom prst="rect">
            <a:avLst/>
          </a:prstGeom>
          <a:noFill/>
        </p:spPr>
        <p:txBody>
          <a:bodyPr wrap="none" rtlCol="0">
            <a:spAutoFit/>
          </a:bodyPr>
          <a:lstStyle/>
          <a:p>
            <a:r>
              <a:rPr lang="en-US" sz="1400" i="1" dirty="0" smtClean="0"/>
              <a:t>Deformed reference and irradiated iron </a:t>
            </a:r>
            <a:endParaRPr lang="en-US" sz="1400" i="1" dirty="0"/>
          </a:p>
        </p:txBody>
      </p:sp>
      <p:sp>
        <p:nvSpPr>
          <p:cNvPr id="13" name="TextBox 12"/>
          <p:cNvSpPr txBox="1"/>
          <p:nvPr/>
        </p:nvSpPr>
        <p:spPr>
          <a:xfrm>
            <a:off x="572685" y="6154612"/>
            <a:ext cx="4279248" cy="307777"/>
          </a:xfrm>
          <a:prstGeom prst="rect">
            <a:avLst/>
          </a:prstGeom>
          <a:noFill/>
        </p:spPr>
        <p:txBody>
          <a:bodyPr wrap="none" rtlCol="0">
            <a:spAutoFit/>
          </a:bodyPr>
          <a:lstStyle/>
          <a:p>
            <a:r>
              <a:rPr lang="en-US" sz="1400" i="1" dirty="0" smtClean="0"/>
              <a:t>Reference and irradiated ultrafine-grained tungsten </a:t>
            </a:r>
            <a:endParaRPr lang="en-US" sz="1400" i="1" dirty="0"/>
          </a:p>
        </p:txBody>
      </p:sp>
      <p:sp>
        <p:nvSpPr>
          <p:cNvPr id="14" name="TextBox 13"/>
          <p:cNvSpPr txBox="1"/>
          <p:nvPr/>
        </p:nvSpPr>
        <p:spPr>
          <a:xfrm>
            <a:off x="4816895" y="6160197"/>
            <a:ext cx="2856604" cy="523220"/>
          </a:xfrm>
          <a:prstGeom prst="rect">
            <a:avLst/>
          </a:prstGeom>
          <a:noFill/>
        </p:spPr>
        <p:txBody>
          <a:bodyPr wrap="square" rtlCol="0">
            <a:spAutoFit/>
          </a:bodyPr>
          <a:lstStyle/>
          <a:p>
            <a:pPr algn="ctr"/>
            <a:r>
              <a:rPr lang="en-US" sz="1400" i="1" dirty="0" smtClean="0"/>
              <a:t>Reference and irradiated tungsten with elongated grains</a:t>
            </a:r>
            <a:endParaRPr lang="en-US" sz="1400" i="1" dirty="0"/>
          </a:p>
        </p:txBody>
      </p:sp>
      <p:sp>
        <p:nvSpPr>
          <p:cNvPr id="15" name="TextBox 14"/>
          <p:cNvSpPr txBox="1"/>
          <p:nvPr/>
        </p:nvSpPr>
        <p:spPr>
          <a:xfrm>
            <a:off x="8334768" y="6165806"/>
            <a:ext cx="2856604" cy="523220"/>
          </a:xfrm>
          <a:prstGeom prst="rect">
            <a:avLst/>
          </a:prstGeom>
          <a:noFill/>
        </p:spPr>
        <p:txBody>
          <a:bodyPr wrap="square" rtlCol="0">
            <a:spAutoFit/>
          </a:bodyPr>
          <a:lstStyle/>
          <a:p>
            <a:pPr algn="ctr"/>
            <a:r>
              <a:rPr lang="en-US" sz="1400" i="1" dirty="0" smtClean="0"/>
              <a:t>Deformed reference and irradiated tungsten with elongated grains</a:t>
            </a:r>
            <a:endParaRPr lang="en-US" sz="1400" i="1" dirty="0"/>
          </a:p>
        </p:txBody>
      </p:sp>
    </p:spTree>
    <p:extLst>
      <p:ext uri="{BB962C8B-B14F-4D97-AF65-F5344CB8AC3E}">
        <p14:creationId xmlns:p14="http://schemas.microsoft.com/office/powerpoint/2010/main" val="3364142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814E660-BF25-4843-B2A0-93C6E2B6253B}" type="slidenum">
              <a:rPr lang="en-BE" smtClean="0"/>
              <a:pPr/>
              <a:t>17</a:t>
            </a:fld>
            <a:endParaRPr lang="en-BE" dirty="0"/>
          </a:p>
        </p:txBody>
      </p:sp>
      <p:sp>
        <p:nvSpPr>
          <p:cNvPr id="3" name="Title 2"/>
          <p:cNvSpPr>
            <a:spLocks noGrp="1"/>
          </p:cNvSpPr>
          <p:nvPr>
            <p:ph type="title"/>
          </p:nvPr>
        </p:nvSpPr>
        <p:spPr/>
        <p:txBody>
          <a:bodyPr/>
          <a:lstStyle/>
          <a:p>
            <a:r>
              <a:rPr lang="en-US" dirty="0"/>
              <a:t>Investigations below </a:t>
            </a:r>
            <a:r>
              <a:rPr lang="en-US" dirty="0" smtClean="0"/>
              <a:t>and next to the </a:t>
            </a:r>
            <a:r>
              <a:rPr lang="en-US" dirty="0"/>
              <a:t>indent</a:t>
            </a:r>
          </a:p>
        </p:txBody>
      </p:sp>
      <p:pic>
        <p:nvPicPr>
          <p:cNvPr id="5" name="Afbeelding 30" descr="D7ion_L3_006.jpg"/>
          <p:cNvPicPr/>
          <p:nvPr/>
        </p:nvPicPr>
        <p:blipFill>
          <a:blip r:embed="rId3"/>
          <a:stretch>
            <a:fillRect/>
          </a:stretch>
        </p:blipFill>
        <p:spPr>
          <a:xfrm>
            <a:off x="5600875" y="3477033"/>
            <a:ext cx="2879725" cy="2047875"/>
          </a:xfrm>
          <a:prstGeom prst="rect">
            <a:avLst/>
          </a:prstGeom>
          <a:ln>
            <a:noFill/>
          </a:ln>
          <a:effectLst>
            <a:outerShdw blurRad="292100" dist="139700" dir="2700000" algn="tl" rotWithShape="0">
              <a:srgbClr val="333333">
                <a:alpha val="65000"/>
              </a:srgbClr>
            </a:outerShdw>
          </a:effectLst>
        </p:spPr>
      </p:pic>
      <p:pic>
        <p:nvPicPr>
          <p:cNvPr id="6" name="Afbeelding 23" descr="D12ref_l3_009b.jpg"/>
          <p:cNvPicPr/>
          <p:nvPr/>
        </p:nvPicPr>
        <p:blipFill>
          <a:blip r:embed="rId4" cstate="print"/>
          <a:stretch>
            <a:fillRect/>
          </a:stretch>
        </p:blipFill>
        <p:spPr>
          <a:xfrm>
            <a:off x="5600877" y="971484"/>
            <a:ext cx="2879725" cy="2047875"/>
          </a:xfrm>
          <a:prstGeom prst="rect">
            <a:avLst/>
          </a:prstGeom>
          <a:ln>
            <a:noFill/>
          </a:ln>
          <a:effectLst>
            <a:outerShdw blurRad="292100" dist="139700" dir="2700000" algn="tl" rotWithShape="0">
              <a:srgbClr val="333333">
                <a:alpha val="65000"/>
              </a:srgbClr>
            </a:outerShdw>
          </a:effectLst>
        </p:spPr>
      </p:pic>
      <p:pic>
        <p:nvPicPr>
          <p:cNvPr id="7" name="Afbeelding 27" descr="D7ion_016.jpg"/>
          <p:cNvPicPr/>
          <p:nvPr/>
        </p:nvPicPr>
        <p:blipFill>
          <a:blip r:embed="rId5"/>
          <a:stretch>
            <a:fillRect/>
          </a:stretch>
        </p:blipFill>
        <p:spPr>
          <a:xfrm>
            <a:off x="8742678" y="3477032"/>
            <a:ext cx="2879725" cy="2047875"/>
          </a:xfrm>
          <a:prstGeom prst="rect">
            <a:avLst/>
          </a:prstGeom>
          <a:ln>
            <a:noFill/>
          </a:ln>
          <a:effectLst>
            <a:outerShdw blurRad="292100" dist="139700" dir="2700000" algn="tl" rotWithShape="0">
              <a:srgbClr val="333333">
                <a:alpha val="65000"/>
              </a:srgbClr>
            </a:outerShdw>
          </a:effectLst>
        </p:spPr>
      </p:pic>
      <p:pic>
        <p:nvPicPr>
          <p:cNvPr id="9" name="Afbeelding 19" descr="D12ref_025.jpg"/>
          <p:cNvPicPr/>
          <p:nvPr/>
        </p:nvPicPr>
        <p:blipFill>
          <a:blip r:embed="rId6" cstate="print"/>
          <a:stretch>
            <a:fillRect/>
          </a:stretch>
        </p:blipFill>
        <p:spPr>
          <a:xfrm>
            <a:off x="8742679" y="971484"/>
            <a:ext cx="2879725" cy="2047875"/>
          </a:xfrm>
          <a:prstGeom prst="rect">
            <a:avLst/>
          </a:prstGeom>
          <a:ln>
            <a:noFill/>
          </a:ln>
          <a:effectLst>
            <a:outerShdw blurRad="292100" dist="139700" dir="2700000" algn="tl" rotWithShape="0">
              <a:srgbClr val="333333">
                <a:alpha val="65000"/>
              </a:srgbClr>
            </a:outerShdw>
          </a:effectLst>
        </p:spPr>
      </p:pic>
      <p:sp>
        <p:nvSpPr>
          <p:cNvPr id="10" name="Isosceles Triangle 9"/>
          <p:cNvSpPr/>
          <p:nvPr/>
        </p:nvSpPr>
        <p:spPr>
          <a:xfrm>
            <a:off x="492443" y="1313894"/>
            <a:ext cx="1429788" cy="1200124"/>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0" idx="0"/>
          </p:cNvCxnSpPr>
          <p:nvPr/>
        </p:nvCxnSpPr>
        <p:spPr>
          <a:xfrm>
            <a:off x="1207337" y="1313894"/>
            <a:ext cx="0" cy="7491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10" idx="2"/>
          </p:cNvCxnSpPr>
          <p:nvPr/>
        </p:nvCxnSpPr>
        <p:spPr>
          <a:xfrm flipH="1">
            <a:off x="492443" y="2063052"/>
            <a:ext cx="714894" cy="4509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10" idx="4"/>
          </p:cNvCxnSpPr>
          <p:nvPr/>
        </p:nvCxnSpPr>
        <p:spPr>
          <a:xfrm>
            <a:off x="1207337" y="2063052"/>
            <a:ext cx="714894" cy="4509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58140" y="2178784"/>
            <a:ext cx="1676400" cy="44196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69137" y="1207168"/>
            <a:ext cx="1676400" cy="798018"/>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155336" y="3031262"/>
            <a:ext cx="3066032" cy="307777"/>
          </a:xfrm>
          <a:prstGeom prst="rect">
            <a:avLst/>
          </a:prstGeom>
          <a:noFill/>
        </p:spPr>
        <p:txBody>
          <a:bodyPr wrap="none" rtlCol="0">
            <a:spAutoFit/>
          </a:bodyPr>
          <a:lstStyle/>
          <a:p>
            <a:r>
              <a:rPr lang="en-US" sz="1400" i="1" dirty="0" smtClean="0"/>
              <a:t>Area below the </a:t>
            </a:r>
            <a:r>
              <a:rPr lang="en-US" sz="1400" b="1" i="1" dirty="0" smtClean="0"/>
              <a:t>reference</a:t>
            </a:r>
            <a:r>
              <a:rPr lang="en-US" sz="1400" i="1" dirty="0" smtClean="0"/>
              <a:t> iron indent</a:t>
            </a:r>
            <a:endParaRPr lang="en-US" sz="1400" i="1" dirty="0"/>
          </a:p>
        </p:txBody>
      </p:sp>
      <p:sp>
        <p:nvSpPr>
          <p:cNvPr id="24" name="TextBox 23"/>
          <p:cNvSpPr txBox="1"/>
          <p:nvPr/>
        </p:nvSpPr>
        <p:spPr>
          <a:xfrm>
            <a:off x="6974839" y="5557465"/>
            <a:ext cx="3480696" cy="307777"/>
          </a:xfrm>
          <a:prstGeom prst="rect">
            <a:avLst/>
          </a:prstGeom>
          <a:noFill/>
        </p:spPr>
        <p:txBody>
          <a:bodyPr wrap="none" rtlCol="0">
            <a:spAutoFit/>
          </a:bodyPr>
          <a:lstStyle/>
          <a:p>
            <a:r>
              <a:rPr lang="en-US" sz="1400" i="1" dirty="0" smtClean="0"/>
              <a:t>Area below the </a:t>
            </a:r>
            <a:r>
              <a:rPr lang="en-US" sz="1400" b="1" i="1" dirty="0" smtClean="0"/>
              <a:t>ion-irradiated</a:t>
            </a:r>
            <a:r>
              <a:rPr lang="en-US" sz="1400" i="1" dirty="0" smtClean="0"/>
              <a:t> iron indent</a:t>
            </a:r>
            <a:endParaRPr lang="en-US" sz="1400" i="1" dirty="0"/>
          </a:p>
        </p:txBody>
      </p:sp>
      <p:pic>
        <p:nvPicPr>
          <p:cNvPr id="26" name="Picture 25"/>
          <p:cNvPicPr/>
          <p:nvPr/>
        </p:nvPicPr>
        <p:blipFill>
          <a:blip r:embed="rId7" cstate="print">
            <a:extLst>
              <a:ext uri="{28A0092B-C50C-407E-A947-70E740481C1C}">
                <a14:useLocalDpi xmlns:a14="http://schemas.microsoft.com/office/drawing/2010/main" val="0"/>
              </a:ext>
            </a:extLst>
          </a:blip>
          <a:stretch>
            <a:fillRect/>
          </a:stretch>
        </p:blipFill>
        <p:spPr>
          <a:xfrm>
            <a:off x="2454160" y="971484"/>
            <a:ext cx="2879725" cy="204724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2319857" y="3031262"/>
            <a:ext cx="3292696" cy="307777"/>
          </a:xfrm>
          <a:prstGeom prst="rect">
            <a:avLst/>
          </a:prstGeom>
          <a:noFill/>
        </p:spPr>
        <p:txBody>
          <a:bodyPr wrap="none" rtlCol="0">
            <a:spAutoFit/>
          </a:bodyPr>
          <a:lstStyle/>
          <a:p>
            <a:r>
              <a:rPr lang="en-US" sz="1400" i="1" dirty="0" smtClean="0"/>
              <a:t>Area far from the </a:t>
            </a:r>
            <a:r>
              <a:rPr lang="en-US" sz="1400" b="1" i="1" dirty="0" smtClean="0"/>
              <a:t>reference</a:t>
            </a:r>
            <a:r>
              <a:rPr lang="en-US" sz="1400" i="1" dirty="0" smtClean="0"/>
              <a:t> iron indent</a:t>
            </a:r>
            <a:endParaRPr lang="en-US" sz="1400" i="1" dirty="0"/>
          </a:p>
        </p:txBody>
      </p:sp>
      <p:pic>
        <p:nvPicPr>
          <p:cNvPr id="28" name="Picture 27"/>
          <p:cNvPicPr/>
          <p:nvPr/>
        </p:nvPicPr>
        <p:blipFill>
          <a:blip r:embed="rId8" cstate="print">
            <a:extLst>
              <a:ext uri="{28A0092B-C50C-407E-A947-70E740481C1C}">
                <a14:useLocalDpi xmlns:a14="http://schemas.microsoft.com/office/drawing/2010/main" val="0"/>
              </a:ext>
            </a:extLst>
          </a:blip>
          <a:stretch>
            <a:fillRect/>
          </a:stretch>
        </p:blipFill>
        <p:spPr>
          <a:xfrm>
            <a:off x="2451188" y="3477667"/>
            <a:ext cx="2879725" cy="2047240"/>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2117904" y="5553229"/>
            <a:ext cx="3677545" cy="307777"/>
          </a:xfrm>
          <a:prstGeom prst="rect">
            <a:avLst/>
          </a:prstGeom>
          <a:noFill/>
        </p:spPr>
        <p:txBody>
          <a:bodyPr wrap="none" rtlCol="0">
            <a:spAutoFit/>
          </a:bodyPr>
          <a:lstStyle/>
          <a:p>
            <a:r>
              <a:rPr lang="en-US" sz="1400" i="1" dirty="0" smtClean="0"/>
              <a:t>Area far from the</a:t>
            </a:r>
            <a:r>
              <a:rPr lang="en-US" sz="1400" b="1" i="1" dirty="0" smtClean="0"/>
              <a:t> ion-irradiated </a:t>
            </a:r>
            <a:r>
              <a:rPr lang="en-US" sz="1400" i="1" dirty="0" smtClean="0"/>
              <a:t>iron indent</a:t>
            </a:r>
            <a:endParaRPr lang="en-US" sz="1400" i="1" dirty="0"/>
          </a:p>
        </p:txBody>
      </p:sp>
      <p:sp>
        <p:nvSpPr>
          <p:cNvPr id="30" name="TextBox 29"/>
          <p:cNvSpPr txBox="1"/>
          <p:nvPr/>
        </p:nvSpPr>
        <p:spPr>
          <a:xfrm>
            <a:off x="187350" y="3969080"/>
            <a:ext cx="2132507" cy="954107"/>
          </a:xfrm>
          <a:prstGeom prst="rect">
            <a:avLst/>
          </a:prstGeom>
          <a:noFill/>
        </p:spPr>
        <p:txBody>
          <a:bodyPr wrap="none" rtlCol="0">
            <a:spAutoFit/>
          </a:bodyPr>
          <a:lstStyle/>
          <a:p>
            <a:r>
              <a:rPr lang="en-US" sz="1400" b="1" dirty="0" smtClean="0"/>
              <a:t>Irradiation parameters:</a:t>
            </a:r>
          </a:p>
          <a:p>
            <a:pPr marL="285750" indent="-285750">
              <a:buFont typeface="Arial" panose="020B0604020202020204" pitchFamily="34" charset="0"/>
              <a:buChar char="•"/>
            </a:pPr>
            <a:r>
              <a:rPr lang="en-US" sz="1400" dirty="0" smtClean="0"/>
              <a:t>300 </a:t>
            </a:r>
            <a:r>
              <a:rPr lang="en-US" sz="1400" baseline="30000" dirty="0" err="1" smtClean="0"/>
              <a:t>o</a:t>
            </a:r>
            <a:r>
              <a:rPr lang="en-US" sz="1400" dirty="0" err="1" smtClean="0"/>
              <a:t>C</a:t>
            </a:r>
            <a:endParaRPr lang="en-US" sz="1400" dirty="0" smtClean="0"/>
          </a:p>
          <a:p>
            <a:pPr marL="285750" indent="-285750">
              <a:buFont typeface="Arial" panose="020B0604020202020204" pitchFamily="34" charset="0"/>
              <a:buChar char="•"/>
            </a:pPr>
            <a:r>
              <a:rPr lang="en-US" sz="1400" dirty="0" smtClean="0"/>
              <a:t>Fe</a:t>
            </a:r>
            <a:r>
              <a:rPr lang="en-US" sz="1400" baseline="30000" dirty="0" smtClean="0"/>
              <a:t>2+</a:t>
            </a:r>
            <a:r>
              <a:rPr lang="en-US" sz="1400" dirty="0" smtClean="0"/>
              <a:t> at 5 MeV</a:t>
            </a:r>
          </a:p>
          <a:p>
            <a:pPr marL="285750" indent="-285750">
              <a:buFont typeface="Arial" panose="020B0604020202020204" pitchFamily="34" charset="0"/>
              <a:buChar char="•"/>
            </a:pPr>
            <a:r>
              <a:rPr lang="en-US" sz="1400" dirty="0" smtClean="0"/>
              <a:t>1 </a:t>
            </a:r>
            <a:r>
              <a:rPr lang="en-US" sz="1400" dirty="0" err="1" smtClean="0"/>
              <a:t>dpa</a:t>
            </a:r>
            <a:endParaRPr lang="en-US" sz="1400" dirty="0"/>
          </a:p>
        </p:txBody>
      </p:sp>
    </p:spTree>
    <p:extLst>
      <p:ext uri="{BB962C8B-B14F-4D97-AF65-F5344CB8AC3E}">
        <p14:creationId xmlns:p14="http://schemas.microsoft.com/office/powerpoint/2010/main" val="2898178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7"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814E660-BF25-4843-B2A0-93C6E2B6253B}" type="slidenum">
              <a:rPr lang="en-BE" smtClean="0"/>
              <a:pPr/>
              <a:t>18</a:t>
            </a:fld>
            <a:endParaRPr lang="en-BE" dirty="0"/>
          </a:p>
        </p:txBody>
      </p:sp>
      <p:sp>
        <p:nvSpPr>
          <p:cNvPr id="3" name="Title 2"/>
          <p:cNvSpPr>
            <a:spLocks noGrp="1"/>
          </p:cNvSpPr>
          <p:nvPr>
            <p:ph type="title"/>
          </p:nvPr>
        </p:nvSpPr>
        <p:spPr/>
        <p:txBody>
          <a:bodyPr/>
          <a:lstStyle/>
          <a:p>
            <a:r>
              <a:rPr lang="en-US" dirty="0" smtClean="0"/>
              <a:t>Investigations below the indent</a:t>
            </a:r>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094137" y="925902"/>
            <a:ext cx="4145566" cy="2941105"/>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931244" y="3929869"/>
            <a:ext cx="4526496" cy="307777"/>
          </a:xfrm>
          <a:prstGeom prst="rect">
            <a:avLst/>
          </a:prstGeom>
          <a:noFill/>
        </p:spPr>
        <p:txBody>
          <a:bodyPr wrap="none" rtlCol="0">
            <a:spAutoFit/>
          </a:bodyPr>
          <a:lstStyle/>
          <a:p>
            <a:r>
              <a:rPr lang="en-US" sz="1400" i="1" dirty="0" smtClean="0"/>
              <a:t>TEM images of the area below the </a:t>
            </a:r>
            <a:r>
              <a:rPr lang="en-US" sz="1400" b="1" i="1" dirty="0" smtClean="0"/>
              <a:t>reference</a:t>
            </a:r>
            <a:r>
              <a:rPr lang="en-US" sz="1400" i="1" dirty="0" smtClean="0"/>
              <a:t> iron indent</a:t>
            </a:r>
            <a:endParaRPr lang="en-US" sz="1400" i="1" dirty="0"/>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417340" y="4467785"/>
            <a:ext cx="1257675" cy="1344092"/>
          </a:xfrm>
          <a:prstGeom prst="rect">
            <a:avLst/>
          </a:prstGeom>
          <a:ln>
            <a:noFill/>
          </a:ln>
          <a:effectLst>
            <a:outerShdw blurRad="292100" dist="139700" dir="2700000" algn="tl" rotWithShape="0">
              <a:srgbClr val="333333">
                <a:alpha val="65000"/>
              </a:srgbClr>
            </a:outerShdw>
          </a:effectLst>
        </p:spPr>
      </p:pic>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a:xfrm>
            <a:off x="1772872" y="4467785"/>
            <a:ext cx="1344092" cy="1344092"/>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739288" y="4192886"/>
            <a:ext cx="625492" cy="276999"/>
          </a:xfrm>
          <a:prstGeom prst="rect">
            <a:avLst/>
          </a:prstGeom>
          <a:noFill/>
        </p:spPr>
        <p:txBody>
          <a:bodyPr wrap="none" rtlCol="0">
            <a:spAutoFit/>
          </a:bodyPr>
          <a:lstStyle/>
          <a:p>
            <a:r>
              <a:rPr lang="en-US" sz="1200" dirty="0" smtClean="0"/>
              <a:t>Fig. 9a</a:t>
            </a:r>
            <a:endParaRPr lang="en-US" sz="1200" dirty="0"/>
          </a:p>
        </p:txBody>
      </p:sp>
      <p:sp>
        <p:nvSpPr>
          <p:cNvPr id="14" name="TextBox 13"/>
          <p:cNvSpPr txBox="1"/>
          <p:nvPr/>
        </p:nvSpPr>
        <p:spPr>
          <a:xfrm>
            <a:off x="2126561" y="4197551"/>
            <a:ext cx="636713" cy="276999"/>
          </a:xfrm>
          <a:prstGeom prst="rect">
            <a:avLst/>
          </a:prstGeom>
          <a:noFill/>
        </p:spPr>
        <p:txBody>
          <a:bodyPr wrap="none" rtlCol="0">
            <a:spAutoFit/>
          </a:bodyPr>
          <a:lstStyle/>
          <a:p>
            <a:r>
              <a:rPr lang="en-US" sz="1200" dirty="0" smtClean="0"/>
              <a:t>Fig. 9b</a:t>
            </a:r>
            <a:endParaRPr lang="en-US" sz="1200" dirty="0"/>
          </a:p>
        </p:txBody>
      </p:sp>
      <p:pic>
        <p:nvPicPr>
          <p:cNvPr id="15" name="Picture 14"/>
          <p:cNvPicPr/>
          <p:nvPr/>
        </p:nvPicPr>
        <p:blipFill>
          <a:blip r:embed="rId6" cstate="print">
            <a:extLst>
              <a:ext uri="{28A0092B-C50C-407E-A947-70E740481C1C}">
                <a14:useLocalDpi xmlns:a14="http://schemas.microsoft.com/office/drawing/2010/main" val="0"/>
              </a:ext>
            </a:extLst>
          </a:blip>
          <a:stretch>
            <a:fillRect/>
          </a:stretch>
        </p:blipFill>
        <p:spPr>
          <a:xfrm>
            <a:off x="3212640" y="4467785"/>
            <a:ext cx="1356436" cy="1356436"/>
          </a:xfrm>
          <a:prstGeom prst="rect">
            <a:avLst/>
          </a:prstGeom>
          <a:ln>
            <a:noFill/>
          </a:ln>
          <a:effectLst>
            <a:outerShdw blurRad="292100" dist="139700" dir="2700000" algn="tl" rotWithShape="0">
              <a:srgbClr val="333333">
                <a:alpha val="65000"/>
              </a:srgbClr>
            </a:outerShdw>
          </a:effectLst>
        </p:spPr>
      </p:pic>
      <p:pic>
        <p:nvPicPr>
          <p:cNvPr id="16" name="Picture 15"/>
          <p:cNvPicPr/>
          <p:nvPr/>
        </p:nvPicPr>
        <p:blipFill>
          <a:blip r:embed="rId7" cstate="print">
            <a:extLst>
              <a:ext uri="{28A0092B-C50C-407E-A947-70E740481C1C}">
                <a14:useLocalDpi xmlns:a14="http://schemas.microsoft.com/office/drawing/2010/main" val="0"/>
              </a:ext>
            </a:extLst>
          </a:blip>
          <a:stretch>
            <a:fillRect/>
          </a:stretch>
        </p:blipFill>
        <p:spPr>
          <a:xfrm>
            <a:off x="4664752" y="4467785"/>
            <a:ext cx="1355048" cy="1355048"/>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535894" y="4206918"/>
            <a:ext cx="708848" cy="276999"/>
          </a:xfrm>
          <a:prstGeom prst="rect">
            <a:avLst/>
          </a:prstGeom>
          <a:noFill/>
        </p:spPr>
        <p:txBody>
          <a:bodyPr wrap="none" rtlCol="0">
            <a:spAutoFit/>
          </a:bodyPr>
          <a:lstStyle/>
          <a:p>
            <a:r>
              <a:rPr lang="en-US" sz="1200" dirty="0" smtClean="0"/>
              <a:t>Fig. 10a</a:t>
            </a:r>
            <a:endParaRPr lang="en-US" sz="1200" dirty="0"/>
          </a:p>
        </p:txBody>
      </p:sp>
      <p:sp>
        <p:nvSpPr>
          <p:cNvPr id="18" name="TextBox 17"/>
          <p:cNvSpPr txBox="1"/>
          <p:nvPr/>
        </p:nvSpPr>
        <p:spPr>
          <a:xfrm>
            <a:off x="4981661" y="4195813"/>
            <a:ext cx="720069" cy="276999"/>
          </a:xfrm>
          <a:prstGeom prst="rect">
            <a:avLst/>
          </a:prstGeom>
          <a:noFill/>
        </p:spPr>
        <p:txBody>
          <a:bodyPr wrap="none" rtlCol="0">
            <a:spAutoFit/>
          </a:bodyPr>
          <a:lstStyle/>
          <a:p>
            <a:r>
              <a:rPr lang="en-US" sz="1200" dirty="0" smtClean="0"/>
              <a:t>Fig. 10b</a:t>
            </a:r>
            <a:endParaRPr lang="en-US" sz="1200" dirty="0"/>
          </a:p>
        </p:txBody>
      </p:sp>
      <p:sp>
        <p:nvSpPr>
          <p:cNvPr id="19" name="TextBox 18"/>
          <p:cNvSpPr txBox="1"/>
          <p:nvPr/>
        </p:nvSpPr>
        <p:spPr>
          <a:xfrm>
            <a:off x="80098" y="5798369"/>
            <a:ext cx="3268310" cy="830997"/>
          </a:xfrm>
          <a:prstGeom prst="rect">
            <a:avLst/>
          </a:prstGeom>
          <a:noFill/>
        </p:spPr>
        <p:txBody>
          <a:bodyPr wrap="square" rtlCol="0">
            <a:spAutoFit/>
          </a:bodyPr>
          <a:lstStyle/>
          <a:p>
            <a:pPr algn="ctr"/>
            <a:r>
              <a:rPr lang="en-US" sz="1200" i="1" dirty="0" smtClean="0"/>
              <a:t>Dislocation density: </a:t>
            </a:r>
          </a:p>
          <a:p>
            <a:pPr marL="228600" indent="-228600" algn="ctr">
              <a:buFont typeface="+mj-lt"/>
              <a:buAutoNum type="alphaLcParenR"/>
            </a:pPr>
            <a:r>
              <a:rPr lang="en-US" sz="1200" i="1" dirty="0" smtClean="0"/>
              <a:t>near tip – 1.37 ∙ 10</a:t>
            </a:r>
            <a:r>
              <a:rPr lang="en-US" sz="1200" i="1" baseline="30000" dirty="0" smtClean="0"/>
              <a:t>15</a:t>
            </a:r>
            <a:r>
              <a:rPr lang="en-US" sz="1200" i="1" dirty="0" smtClean="0"/>
              <a:t>/m</a:t>
            </a:r>
            <a:r>
              <a:rPr lang="en-US" sz="1200" i="1" baseline="30000" dirty="0" smtClean="0"/>
              <a:t>2</a:t>
            </a:r>
            <a:r>
              <a:rPr lang="en-US" sz="1200" i="1" dirty="0" smtClean="0"/>
              <a:t> </a:t>
            </a:r>
          </a:p>
          <a:p>
            <a:pPr marL="228600" indent="-228600" algn="ctr">
              <a:buFont typeface="+mj-lt"/>
              <a:buAutoNum type="alphaLcParenR"/>
            </a:pPr>
            <a:r>
              <a:rPr lang="en-US" sz="1200" i="1" dirty="0" smtClean="0"/>
              <a:t>below tip – 0.85 ∙ </a:t>
            </a:r>
            <a:r>
              <a:rPr lang="en-US" sz="1200" i="1" dirty="0"/>
              <a:t>10</a:t>
            </a:r>
            <a:r>
              <a:rPr lang="en-US" sz="1200" i="1" baseline="30000" dirty="0"/>
              <a:t>15</a:t>
            </a:r>
            <a:r>
              <a:rPr lang="en-US" sz="1200" i="1" dirty="0"/>
              <a:t>/m</a:t>
            </a:r>
            <a:r>
              <a:rPr lang="en-US" sz="1200" i="1" baseline="30000" dirty="0"/>
              <a:t>2</a:t>
            </a:r>
            <a:endParaRPr lang="en-US" sz="1200" i="1" dirty="0" smtClean="0"/>
          </a:p>
          <a:p>
            <a:endParaRPr lang="en-US" sz="1200" i="1" dirty="0"/>
          </a:p>
        </p:txBody>
      </p:sp>
      <p:sp>
        <p:nvSpPr>
          <p:cNvPr id="20" name="TextBox 19"/>
          <p:cNvSpPr txBox="1"/>
          <p:nvPr/>
        </p:nvSpPr>
        <p:spPr>
          <a:xfrm>
            <a:off x="2966493" y="5875065"/>
            <a:ext cx="3268310" cy="461665"/>
          </a:xfrm>
          <a:prstGeom prst="rect">
            <a:avLst/>
          </a:prstGeom>
          <a:noFill/>
        </p:spPr>
        <p:txBody>
          <a:bodyPr wrap="square" rtlCol="0">
            <a:spAutoFit/>
          </a:bodyPr>
          <a:lstStyle/>
          <a:p>
            <a:pPr algn="ctr"/>
            <a:r>
              <a:rPr lang="en-US" sz="1200" i="1" dirty="0" smtClean="0"/>
              <a:t>Slip band (a) and low angle grain boundary (b)</a:t>
            </a:r>
          </a:p>
          <a:p>
            <a:endParaRPr lang="en-US" sz="1200" i="1" dirty="0"/>
          </a:p>
        </p:txBody>
      </p:sp>
      <p:pic>
        <p:nvPicPr>
          <p:cNvPr id="21" name="Picture 20"/>
          <p:cNvPicPr/>
          <p:nvPr/>
        </p:nvPicPr>
        <p:blipFill>
          <a:blip r:embed="rId8" cstate="print">
            <a:extLst>
              <a:ext uri="{28A0092B-C50C-407E-A947-70E740481C1C}">
                <a14:useLocalDpi xmlns:a14="http://schemas.microsoft.com/office/drawing/2010/main" val="0"/>
              </a:ext>
            </a:extLst>
          </a:blip>
          <a:stretch>
            <a:fillRect/>
          </a:stretch>
        </p:blipFill>
        <p:spPr>
          <a:xfrm>
            <a:off x="7124699" y="925902"/>
            <a:ext cx="3269775" cy="2990212"/>
          </a:xfrm>
          <a:prstGeom prst="rect">
            <a:avLst/>
          </a:prstGeom>
          <a:ln>
            <a:noFill/>
          </a:ln>
          <a:effectLst>
            <a:outerShdw blurRad="292100" dist="139700" dir="2700000" algn="tl" rotWithShape="0">
              <a:srgbClr val="333333">
                <a:alpha val="65000"/>
              </a:srgbClr>
            </a:outerShdw>
          </a:effectLst>
        </p:spPr>
      </p:pic>
      <p:pic>
        <p:nvPicPr>
          <p:cNvPr id="22" name="Picture 21"/>
          <p:cNvPicPr/>
          <p:nvPr/>
        </p:nvPicPr>
        <p:blipFill>
          <a:blip r:embed="rId9" cstate="print">
            <a:extLst>
              <a:ext uri="{28A0092B-C50C-407E-A947-70E740481C1C}">
                <a14:useLocalDpi xmlns:a14="http://schemas.microsoft.com/office/drawing/2010/main" val="0"/>
              </a:ext>
            </a:extLst>
          </a:blip>
          <a:stretch>
            <a:fillRect/>
          </a:stretch>
        </p:blipFill>
        <p:spPr>
          <a:xfrm>
            <a:off x="9553708" y="4466280"/>
            <a:ext cx="1363980" cy="1363980"/>
          </a:xfrm>
          <a:prstGeom prst="rect">
            <a:avLst/>
          </a:prstGeom>
          <a:ln>
            <a:noFill/>
          </a:ln>
          <a:effectLst>
            <a:outerShdw blurRad="292100" dist="139700" dir="2700000" algn="tl" rotWithShape="0">
              <a:srgbClr val="333333">
                <a:alpha val="65000"/>
              </a:srgbClr>
            </a:outerShdw>
          </a:effectLst>
        </p:spPr>
      </p:pic>
      <p:pic>
        <p:nvPicPr>
          <p:cNvPr id="23" name="Picture 22"/>
          <p:cNvPicPr/>
          <p:nvPr/>
        </p:nvPicPr>
        <p:blipFill>
          <a:blip r:embed="rId10" cstate="print">
            <a:extLst>
              <a:ext uri="{28A0092B-C50C-407E-A947-70E740481C1C}">
                <a14:useLocalDpi xmlns:a14="http://schemas.microsoft.com/office/drawing/2010/main" val="0"/>
              </a:ext>
            </a:extLst>
          </a:blip>
          <a:stretch>
            <a:fillRect/>
          </a:stretch>
        </p:blipFill>
        <p:spPr>
          <a:xfrm>
            <a:off x="6652260" y="4466280"/>
            <a:ext cx="1363980" cy="1363980"/>
          </a:xfrm>
          <a:prstGeom prst="rect">
            <a:avLst/>
          </a:prstGeom>
          <a:ln>
            <a:noFill/>
          </a:ln>
          <a:effectLst>
            <a:outerShdw blurRad="292100" dist="139700" dir="2700000" algn="tl" rotWithShape="0">
              <a:srgbClr val="333333">
                <a:alpha val="65000"/>
              </a:srgbClr>
            </a:outerShdw>
          </a:effectLst>
        </p:spPr>
      </p:pic>
      <p:pic>
        <p:nvPicPr>
          <p:cNvPr id="24" name="Picture 23"/>
          <p:cNvPicPr/>
          <p:nvPr/>
        </p:nvPicPr>
        <p:blipFill>
          <a:blip r:embed="rId11" cstate="print">
            <a:extLst>
              <a:ext uri="{28A0092B-C50C-407E-A947-70E740481C1C}">
                <a14:useLocalDpi xmlns:a14="http://schemas.microsoft.com/office/drawing/2010/main" val="0"/>
              </a:ext>
            </a:extLst>
          </a:blip>
          <a:stretch>
            <a:fillRect/>
          </a:stretch>
        </p:blipFill>
        <p:spPr>
          <a:xfrm>
            <a:off x="8102984" y="4466280"/>
            <a:ext cx="1363980" cy="1363980"/>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6343411" y="3916114"/>
            <a:ext cx="4941161" cy="307777"/>
          </a:xfrm>
          <a:prstGeom prst="rect">
            <a:avLst/>
          </a:prstGeom>
          <a:noFill/>
        </p:spPr>
        <p:txBody>
          <a:bodyPr wrap="none" rtlCol="0">
            <a:spAutoFit/>
          </a:bodyPr>
          <a:lstStyle/>
          <a:p>
            <a:r>
              <a:rPr lang="en-US" sz="1400" i="1" dirty="0" smtClean="0"/>
              <a:t>TEM images of the area below the </a:t>
            </a:r>
            <a:r>
              <a:rPr lang="en-US" sz="1400" b="1" i="1" dirty="0" smtClean="0"/>
              <a:t>ion-irradiated</a:t>
            </a:r>
            <a:r>
              <a:rPr lang="en-US" sz="1400" i="1" dirty="0" smtClean="0"/>
              <a:t> iron indent</a:t>
            </a:r>
            <a:endParaRPr lang="en-US" sz="1400" i="1" dirty="0"/>
          </a:p>
        </p:txBody>
      </p:sp>
      <p:sp>
        <p:nvSpPr>
          <p:cNvPr id="26" name="TextBox 25"/>
          <p:cNvSpPr txBox="1"/>
          <p:nvPr/>
        </p:nvSpPr>
        <p:spPr>
          <a:xfrm>
            <a:off x="6979509" y="4195813"/>
            <a:ext cx="720069" cy="276999"/>
          </a:xfrm>
          <a:prstGeom prst="rect">
            <a:avLst/>
          </a:prstGeom>
          <a:noFill/>
        </p:spPr>
        <p:txBody>
          <a:bodyPr wrap="none" rtlCol="0">
            <a:spAutoFit/>
          </a:bodyPr>
          <a:lstStyle/>
          <a:p>
            <a:r>
              <a:rPr lang="en-US" sz="1200" dirty="0" smtClean="0"/>
              <a:t>Fig. 17a</a:t>
            </a:r>
            <a:endParaRPr lang="en-US" sz="1200" dirty="0"/>
          </a:p>
        </p:txBody>
      </p:sp>
      <p:sp>
        <p:nvSpPr>
          <p:cNvPr id="28" name="TextBox 27"/>
          <p:cNvSpPr txBox="1"/>
          <p:nvPr/>
        </p:nvSpPr>
        <p:spPr>
          <a:xfrm>
            <a:off x="8424939" y="4189281"/>
            <a:ext cx="720069" cy="276999"/>
          </a:xfrm>
          <a:prstGeom prst="rect">
            <a:avLst/>
          </a:prstGeom>
          <a:noFill/>
        </p:spPr>
        <p:txBody>
          <a:bodyPr wrap="none" rtlCol="0">
            <a:spAutoFit/>
          </a:bodyPr>
          <a:lstStyle/>
          <a:p>
            <a:r>
              <a:rPr lang="en-US" sz="1200" dirty="0" smtClean="0"/>
              <a:t>Fig. 17b</a:t>
            </a:r>
            <a:endParaRPr lang="en-US" sz="1200" dirty="0"/>
          </a:p>
        </p:txBody>
      </p:sp>
      <p:sp>
        <p:nvSpPr>
          <p:cNvPr id="29" name="TextBox 28"/>
          <p:cNvSpPr txBox="1"/>
          <p:nvPr/>
        </p:nvSpPr>
        <p:spPr>
          <a:xfrm>
            <a:off x="9920547" y="4188539"/>
            <a:ext cx="630301" cy="276999"/>
          </a:xfrm>
          <a:prstGeom prst="rect">
            <a:avLst/>
          </a:prstGeom>
          <a:noFill/>
        </p:spPr>
        <p:txBody>
          <a:bodyPr wrap="none" rtlCol="0">
            <a:spAutoFit/>
          </a:bodyPr>
          <a:lstStyle/>
          <a:p>
            <a:r>
              <a:rPr lang="en-US" sz="1200" dirty="0" smtClean="0"/>
              <a:t>Fig. 18</a:t>
            </a:r>
            <a:endParaRPr lang="en-US" sz="1200" dirty="0"/>
          </a:p>
        </p:txBody>
      </p:sp>
      <p:sp>
        <p:nvSpPr>
          <p:cNvPr id="30" name="TextBox 29"/>
          <p:cNvSpPr txBox="1"/>
          <p:nvPr/>
        </p:nvSpPr>
        <p:spPr>
          <a:xfrm>
            <a:off x="6468829" y="5875064"/>
            <a:ext cx="3268310" cy="830997"/>
          </a:xfrm>
          <a:prstGeom prst="rect">
            <a:avLst/>
          </a:prstGeom>
          <a:noFill/>
        </p:spPr>
        <p:txBody>
          <a:bodyPr wrap="square" rtlCol="0">
            <a:spAutoFit/>
          </a:bodyPr>
          <a:lstStyle/>
          <a:p>
            <a:pPr algn="ctr"/>
            <a:r>
              <a:rPr lang="en-US" sz="1200" i="1" dirty="0" smtClean="0"/>
              <a:t>Dislocation density </a:t>
            </a:r>
          </a:p>
          <a:p>
            <a:pPr marL="228600" indent="-228600" algn="ctr">
              <a:buFont typeface="+mj-lt"/>
              <a:buAutoNum type="alphaLcParenR"/>
            </a:pPr>
            <a:r>
              <a:rPr lang="en-US" sz="1200" i="1" dirty="0" smtClean="0"/>
              <a:t>undistinguishing high deformation area</a:t>
            </a:r>
          </a:p>
          <a:p>
            <a:pPr marL="228600" indent="-228600" algn="ctr">
              <a:buFont typeface="+mj-lt"/>
              <a:buAutoNum type="alphaLcParenR"/>
            </a:pPr>
            <a:r>
              <a:rPr lang="en-US" sz="1200" i="1" dirty="0" smtClean="0"/>
              <a:t> distinguishing zone - 1.1 </a:t>
            </a:r>
            <a:r>
              <a:rPr lang="en-US" sz="1200" i="1" dirty="0"/>
              <a:t>∙ 10</a:t>
            </a:r>
            <a:r>
              <a:rPr lang="en-US" sz="1200" i="1" baseline="30000" dirty="0"/>
              <a:t>15</a:t>
            </a:r>
            <a:r>
              <a:rPr lang="en-US" sz="1200" i="1" dirty="0"/>
              <a:t>/m</a:t>
            </a:r>
            <a:r>
              <a:rPr lang="en-US" sz="1200" i="1" baseline="30000" dirty="0"/>
              <a:t>2</a:t>
            </a:r>
            <a:endParaRPr lang="en-US" sz="1200" i="1" dirty="0" smtClean="0"/>
          </a:p>
          <a:p>
            <a:endParaRPr lang="en-US" sz="1200" i="1" dirty="0"/>
          </a:p>
        </p:txBody>
      </p:sp>
      <p:sp>
        <p:nvSpPr>
          <p:cNvPr id="31" name="TextBox 30"/>
          <p:cNvSpPr txBox="1"/>
          <p:nvPr/>
        </p:nvSpPr>
        <p:spPr>
          <a:xfrm>
            <a:off x="9145008" y="5854199"/>
            <a:ext cx="2188378" cy="646331"/>
          </a:xfrm>
          <a:prstGeom prst="rect">
            <a:avLst/>
          </a:prstGeom>
          <a:noFill/>
        </p:spPr>
        <p:txBody>
          <a:bodyPr wrap="square" rtlCol="0">
            <a:spAutoFit/>
          </a:bodyPr>
          <a:lstStyle/>
          <a:p>
            <a:pPr algn="ctr"/>
            <a:r>
              <a:rPr lang="en-US" sz="1200" i="1" dirty="0" smtClean="0"/>
              <a:t>Defects associated with ion irradiation damage (dislocation loops)</a:t>
            </a:r>
            <a:endParaRPr lang="en-US" sz="1200" i="1" dirty="0"/>
          </a:p>
        </p:txBody>
      </p:sp>
    </p:spTree>
    <p:extLst>
      <p:ext uri="{BB962C8B-B14F-4D97-AF65-F5344CB8AC3E}">
        <p14:creationId xmlns:p14="http://schemas.microsoft.com/office/powerpoint/2010/main" val="548672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Effect transition="in" filter="fade">
                                      <p:cBhvr>
                                        <p:cTn id="13" dur="500"/>
                                        <p:tgtEl>
                                          <p:spTgt spid="19">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xEl>
                                              <p:pRg st="1" end="1"/>
                                            </p:txEl>
                                          </p:spTgt>
                                        </p:tgtEl>
                                        <p:attrNameLst>
                                          <p:attrName>style.visibility</p:attrName>
                                        </p:attrNameLst>
                                      </p:cBhvr>
                                      <p:to>
                                        <p:strVal val="visible"/>
                                      </p:to>
                                    </p:set>
                                    <p:animEffect transition="in" filter="fade">
                                      <p:cBhvr>
                                        <p:cTn id="16" dur="500"/>
                                        <p:tgtEl>
                                          <p:spTgt spid="30">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xEl>
                                              <p:pRg st="2" end="2"/>
                                            </p:txEl>
                                          </p:spTgt>
                                        </p:tgtEl>
                                        <p:attrNameLst>
                                          <p:attrName>style.visibility</p:attrName>
                                        </p:attrNameLst>
                                      </p:cBhvr>
                                      <p:to>
                                        <p:strVal val="visible"/>
                                      </p:to>
                                    </p:set>
                                    <p:animEffect transition="in" filter="fade">
                                      <p:cBhvr>
                                        <p:cTn id="39" dur="500"/>
                                        <p:tgtEl>
                                          <p:spTgt spid="30">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xEl>
                                              <p:pRg st="2" end="2"/>
                                            </p:txEl>
                                          </p:spTgt>
                                        </p:tgtEl>
                                        <p:attrNameLst>
                                          <p:attrName>style.visibility</p:attrName>
                                        </p:attrNameLst>
                                      </p:cBhvr>
                                      <p:to>
                                        <p:strVal val="visible"/>
                                      </p:to>
                                    </p:set>
                                    <p:animEffect transition="in" filter="fade">
                                      <p:cBhvr>
                                        <p:cTn id="42" dur="500"/>
                                        <p:tgtEl>
                                          <p:spTgt spid="1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P spid="20" grpId="0"/>
      <p:bldP spid="26" grpId="0"/>
      <p:bldP spid="28" grpId="0"/>
      <p:bldP spid="29"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814E660-BF25-4843-B2A0-93C6E2B6253B}" type="slidenum">
              <a:rPr lang="en-BE" smtClean="0"/>
              <a:pPr/>
              <a:t>19</a:t>
            </a:fld>
            <a:endParaRPr lang="en-BE" dirty="0"/>
          </a:p>
        </p:txBody>
      </p:sp>
      <p:sp>
        <p:nvSpPr>
          <p:cNvPr id="4" name="Text Placeholder 3"/>
          <p:cNvSpPr>
            <a:spLocks noGrp="1"/>
          </p:cNvSpPr>
          <p:nvPr>
            <p:ph type="body" sz="quarter" idx="15"/>
          </p:nvPr>
        </p:nvSpPr>
        <p:spPr/>
        <p:txBody>
          <a:bodyPr/>
          <a:lstStyle/>
          <a:p>
            <a:pPr marL="88900" indent="0">
              <a:buNone/>
            </a:pPr>
            <a:r>
              <a:rPr lang="en-US" b="1" dirty="0" smtClean="0"/>
              <a:t>Main conclusions:</a:t>
            </a:r>
          </a:p>
          <a:p>
            <a:r>
              <a:rPr lang="en-US" dirty="0" smtClean="0"/>
              <a:t>The plastic zone propagates close to the indent both in reference and irradiated iron with the radius </a:t>
            </a:r>
            <a:r>
              <a:rPr lang="en-US" dirty="0" smtClean="0"/>
              <a:t>of approximately </a:t>
            </a:r>
            <a:r>
              <a:rPr lang="en-US" dirty="0" smtClean="0"/>
              <a:t>factor 7 to penetration depth</a:t>
            </a:r>
          </a:p>
          <a:p>
            <a:r>
              <a:rPr lang="en-US" dirty="0" smtClean="0"/>
              <a:t>Harder irradiated material needs more force to create an indent with the same size as in the reference one. However, the plastic deformation does not extend deeper in this case, which happens due to blocking of dislocations movement by ion induced defects</a:t>
            </a:r>
          </a:p>
          <a:p>
            <a:r>
              <a:rPr lang="en-US" dirty="0" smtClean="0"/>
              <a:t>Therefore, the amount of plastic deformation in the irradiated specimen is higher, but also limited by a certain zone, which leads to the areas contained such high amount of dislocation, that the individual lines are not visible</a:t>
            </a:r>
          </a:p>
          <a:p>
            <a:r>
              <a:rPr lang="en-US" dirty="0" smtClean="0"/>
              <a:t>At sufficiently high dislocation density, previously formed dislocation slip band can transform into low angle grain boundaries</a:t>
            </a:r>
            <a:endParaRPr lang="en-US" dirty="0"/>
          </a:p>
        </p:txBody>
      </p:sp>
      <p:sp>
        <p:nvSpPr>
          <p:cNvPr id="5" name="Title 2"/>
          <p:cNvSpPr>
            <a:spLocks noGrp="1"/>
          </p:cNvSpPr>
          <p:nvPr>
            <p:ph type="title"/>
          </p:nvPr>
        </p:nvSpPr>
        <p:spPr/>
        <p:txBody>
          <a:bodyPr/>
          <a:lstStyle/>
          <a:p>
            <a:r>
              <a:rPr lang="en-US" dirty="0" smtClean="0"/>
              <a:t>Investigations below the indent</a:t>
            </a:r>
            <a:endParaRPr lang="en-US" dirty="0"/>
          </a:p>
        </p:txBody>
      </p:sp>
    </p:spTree>
    <p:extLst>
      <p:ext uri="{BB962C8B-B14F-4D97-AF65-F5344CB8AC3E}">
        <p14:creationId xmlns:p14="http://schemas.microsoft.com/office/powerpoint/2010/main" val="1097863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the research</a:t>
            </a:r>
            <a:endParaRPr lang="en-US" dirty="0"/>
          </a:p>
        </p:txBody>
      </p:sp>
      <p:sp>
        <p:nvSpPr>
          <p:cNvPr id="3" name="Text Placeholder 2"/>
          <p:cNvSpPr>
            <a:spLocks noGrp="1"/>
          </p:cNvSpPr>
          <p:nvPr>
            <p:ph type="body" sz="quarter" idx="15"/>
          </p:nvPr>
        </p:nvSpPr>
        <p:spPr/>
        <p:txBody>
          <a:bodyPr>
            <a:normAutofit lnSpcReduction="10000"/>
          </a:bodyPr>
          <a:lstStyle/>
          <a:p>
            <a:r>
              <a:rPr lang="en-US" sz="2000" dirty="0" smtClean="0"/>
              <a:t>Miniaturization concept in nuclear materials research:</a:t>
            </a:r>
          </a:p>
          <a:p>
            <a:pPr marL="812800" lvl="1" indent="-457200">
              <a:buFont typeface="+mj-lt"/>
              <a:buAutoNum type="arabicPeriod"/>
            </a:pPr>
            <a:r>
              <a:rPr lang="en-US" sz="2000" dirty="0" smtClean="0"/>
              <a:t>Less activity on contact</a:t>
            </a:r>
          </a:p>
          <a:p>
            <a:pPr marL="812800" lvl="1" indent="-457200">
              <a:buFont typeface="+mj-lt"/>
              <a:buAutoNum type="arabicPeriod"/>
            </a:pPr>
            <a:r>
              <a:rPr lang="en-US" sz="2000" dirty="0" smtClean="0"/>
              <a:t>Saves human resources</a:t>
            </a:r>
          </a:p>
          <a:p>
            <a:pPr marL="812800" lvl="1" indent="-457200">
              <a:buFont typeface="+mj-lt"/>
              <a:buAutoNum type="arabicPeriod"/>
            </a:pPr>
            <a:r>
              <a:rPr lang="en-US" sz="2000" dirty="0" smtClean="0"/>
              <a:t>Decreases time and costs</a:t>
            </a:r>
          </a:p>
          <a:p>
            <a:pPr marL="812800" lvl="1" indent="-457200">
              <a:buFont typeface="+mj-lt"/>
              <a:buAutoNum type="arabicPeriod"/>
            </a:pPr>
            <a:r>
              <a:rPr lang="en-US" sz="2000" dirty="0" smtClean="0"/>
              <a:t>Solution for limited availability of irradiation space</a:t>
            </a:r>
          </a:p>
          <a:p>
            <a:pPr marL="812800" lvl="1" indent="-457200">
              <a:buFont typeface="+mj-lt"/>
              <a:buAutoNum type="arabicPeriod"/>
            </a:pPr>
            <a:r>
              <a:rPr lang="en-US" sz="2000" dirty="0" smtClean="0"/>
              <a:t>Well scalability of mechanical properties with the decrease of dimensions</a:t>
            </a:r>
          </a:p>
          <a:p>
            <a:r>
              <a:rPr lang="en-US" sz="2000" dirty="0" err="1" smtClean="0"/>
              <a:t>Nanoindentation</a:t>
            </a:r>
            <a:r>
              <a:rPr lang="en-US" sz="2000" dirty="0" smtClean="0"/>
              <a:t>:</a:t>
            </a:r>
          </a:p>
          <a:p>
            <a:pPr marL="812800" lvl="1" indent="-457200">
              <a:buFont typeface="+mj-lt"/>
              <a:buAutoNum type="arabicPeriod"/>
            </a:pPr>
            <a:r>
              <a:rPr lang="en-US" sz="2000" dirty="0" smtClean="0"/>
              <a:t>Almost unlimited reusability of specimens</a:t>
            </a:r>
          </a:p>
          <a:p>
            <a:pPr marL="812800" lvl="1" indent="-457200">
              <a:buFont typeface="+mj-lt"/>
              <a:buAutoNum type="arabicPeriod"/>
            </a:pPr>
            <a:r>
              <a:rPr lang="en-US" sz="2000" dirty="0" smtClean="0"/>
              <a:t>Non-destructive</a:t>
            </a:r>
          </a:p>
          <a:p>
            <a:pPr marL="812800" lvl="1" indent="-457200">
              <a:buFont typeface="+mj-lt"/>
              <a:buAutoNum type="arabicPeriod"/>
            </a:pPr>
            <a:r>
              <a:rPr lang="en-US" sz="2000" dirty="0" smtClean="0"/>
              <a:t>Requires microscale volume for testing</a:t>
            </a:r>
          </a:p>
          <a:p>
            <a:pPr marL="812800" lvl="1" indent="-457200">
              <a:buFont typeface="+mj-lt"/>
              <a:buAutoNum type="arabicPeriod"/>
            </a:pPr>
            <a:r>
              <a:rPr lang="en-US" sz="2000" dirty="0" smtClean="0"/>
              <a:t>Well informative technique</a:t>
            </a:r>
            <a:endParaRPr lang="en-US" sz="1800" dirty="0" smtClean="0"/>
          </a:p>
          <a:p>
            <a:pPr marL="1181100" lvl="2" indent="-457200">
              <a:buFont typeface="+mj-lt"/>
              <a:buAutoNum type="arabicPeriod"/>
            </a:pPr>
            <a:endParaRPr lang="en-US" sz="1600" dirty="0"/>
          </a:p>
        </p:txBody>
      </p:sp>
      <p:sp>
        <p:nvSpPr>
          <p:cNvPr id="4" name="Slide Number Placeholder 3"/>
          <p:cNvSpPr>
            <a:spLocks noGrp="1"/>
          </p:cNvSpPr>
          <p:nvPr>
            <p:ph type="sldNum" sz="quarter" idx="4"/>
          </p:nvPr>
        </p:nvSpPr>
        <p:spPr/>
        <p:txBody>
          <a:bodyPr/>
          <a:lstStyle/>
          <a:p>
            <a:fld id="{A814E660-BF25-4843-B2A0-93C6E2B6253B}" type="slidenum">
              <a:rPr lang="en-BE" smtClean="0"/>
              <a:pPr/>
              <a:t>2</a:t>
            </a:fld>
            <a:endParaRPr lang="en-BE" dirty="0"/>
          </a:p>
        </p:txBody>
      </p:sp>
      <p:pic>
        <p:nvPicPr>
          <p:cNvPr id="6" name="Picture 1"/>
          <p:cNvPicPr>
            <a:picLocks noChangeAspect="1"/>
          </p:cNvPicPr>
          <p:nvPr/>
        </p:nvPicPr>
        <p:blipFill>
          <a:blip r:embed="rId3"/>
          <a:stretch>
            <a:fillRect/>
          </a:stretch>
        </p:blipFill>
        <p:spPr>
          <a:xfrm>
            <a:off x="5765502" y="1028142"/>
            <a:ext cx="3035598" cy="1946268"/>
          </a:xfrm>
          <a:prstGeom prst="rect">
            <a:avLst/>
          </a:prstGeom>
          <a:ln>
            <a:noFill/>
          </a:ln>
          <a:effectLst>
            <a:outerShdw blurRad="292100" dist="139700" dir="2700000" algn="tl" rotWithShape="0">
              <a:srgbClr val="333333">
                <a:alpha val="65000"/>
              </a:srgbClr>
            </a:outerShdw>
          </a:effectLst>
        </p:spPr>
      </p:pic>
      <p:pic>
        <p:nvPicPr>
          <p:cNvPr id="7" name="Picture 2"/>
          <p:cNvPicPr>
            <a:picLocks noChangeAspect="1"/>
          </p:cNvPicPr>
          <p:nvPr/>
        </p:nvPicPr>
        <p:blipFill>
          <a:blip r:embed="rId4"/>
          <a:stretch>
            <a:fillRect/>
          </a:stretch>
        </p:blipFill>
        <p:spPr>
          <a:xfrm>
            <a:off x="8980433" y="1028142"/>
            <a:ext cx="3035596" cy="1946268"/>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075713" y="4403917"/>
            <a:ext cx="2439815" cy="1323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098439" y="3393935"/>
            <a:ext cx="1083212" cy="369332"/>
          </a:xfrm>
          <a:prstGeom prst="rect">
            <a:avLst/>
          </a:prstGeom>
          <a:noFill/>
        </p:spPr>
        <p:txBody>
          <a:bodyPr wrap="square" rtlCol="0">
            <a:spAutoFit/>
          </a:bodyPr>
          <a:lstStyle/>
          <a:p>
            <a:pPr algn="ctr"/>
            <a:r>
              <a:rPr lang="en-US" b="1" dirty="0" smtClean="0">
                <a:solidFill>
                  <a:srgbClr val="716FF5"/>
                </a:solidFill>
                <a:latin typeface="Segoe UI" panose="020B0502040204020203" pitchFamily="34" charset="0"/>
                <a:cs typeface="Segoe UI" panose="020B0502040204020203" pitchFamily="34" charset="0"/>
              </a:rPr>
              <a:t>D25mm</a:t>
            </a:r>
            <a:endParaRPr lang="ru-RU" b="1" dirty="0" err="1" smtClean="0">
              <a:solidFill>
                <a:srgbClr val="716FF5"/>
              </a:solidFill>
              <a:latin typeface="Segoe UI" panose="020B0502040204020203" pitchFamily="34" charset="0"/>
              <a:cs typeface="Segoe UI" panose="020B0502040204020203" pitchFamily="34" charset="0"/>
            </a:endParaRPr>
          </a:p>
        </p:txBody>
      </p:sp>
      <p:sp>
        <p:nvSpPr>
          <p:cNvPr id="10" name="TextBox 9"/>
          <p:cNvSpPr txBox="1"/>
          <p:nvPr/>
        </p:nvSpPr>
        <p:spPr>
          <a:xfrm>
            <a:off x="7957596" y="3931992"/>
            <a:ext cx="1298420" cy="369332"/>
          </a:xfrm>
          <a:prstGeom prst="rect">
            <a:avLst/>
          </a:prstGeom>
          <a:noFill/>
        </p:spPr>
        <p:txBody>
          <a:bodyPr wrap="square" rtlCol="0">
            <a:spAutoFit/>
          </a:bodyPr>
          <a:lstStyle/>
          <a:p>
            <a:pPr algn="ctr"/>
            <a:r>
              <a:rPr lang="en-US" b="1" dirty="0" smtClean="0">
                <a:solidFill>
                  <a:srgbClr val="FE0000"/>
                </a:solidFill>
                <a:latin typeface="Segoe UI" panose="020B0502040204020203" pitchFamily="34" charset="0"/>
                <a:cs typeface="Segoe UI" panose="020B0502040204020203" pitchFamily="34" charset="0"/>
              </a:rPr>
              <a:t>D6.25mm</a:t>
            </a:r>
            <a:endParaRPr lang="ru-RU" b="1" dirty="0" err="1" smtClean="0">
              <a:solidFill>
                <a:srgbClr val="FE0000"/>
              </a:solidFill>
              <a:latin typeface="Segoe UI" panose="020B0502040204020203" pitchFamily="34" charset="0"/>
              <a:cs typeface="Segoe UI" panose="020B0502040204020203" pitchFamily="34" charset="0"/>
            </a:endParaRPr>
          </a:p>
        </p:txBody>
      </p:sp>
      <p:sp>
        <p:nvSpPr>
          <p:cNvPr id="11" name="TextBox 10"/>
          <p:cNvSpPr txBox="1"/>
          <p:nvPr/>
        </p:nvSpPr>
        <p:spPr>
          <a:xfrm>
            <a:off x="8002243" y="5766378"/>
            <a:ext cx="1597713" cy="369332"/>
          </a:xfrm>
          <a:prstGeom prst="rect">
            <a:avLst/>
          </a:prstGeom>
          <a:noFill/>
        </p:spPr>
        <p:txBody>
          <a:bodyPr wrap="square" rtlCol="0">
            <a:spAutoFit/>
          </a:bodyPr>
          <a:lstStyle/>
          <a:p>
            <a:pPr algn="ctr"/>
            <a:r>
              <a:rPr lang="en-US" b="1" dirty="0" smtClean="0">
                <a:solidFill>
                  <a:srgbClr val="FF00FF"/>
                </a:solidFill>
                <a:latin typeface="Segoe UI" panose="020B0502040204020203" pitchFamily="34" charset="0"/>
                <a:cs typeface="Segoe UI" panose="020B0502040204020203" pitchFamily="34" charset="0"/>
              </a:rPr>
              <a:t>2.7x2.7 mm</a:t>
            </a:r>
            <a:r>
              <a:rPr lang="en-US" b="1" baseline="30000" dirty="0">
                <a:solidFill>
                  <a:srgbClr val="FF00FF"/>
                </a:solidFill>
                <a:latin typeface="Segoe UI" panose="020B0502040204020203" pitchFamily="34" charset="0"/>
                <a:cs typeface="Segoe UI" panose="020B0502040204020203" pitchFamily="34" charset="0"/>
              </a:rPr>
              <a:t>2</a:t>
            </a:r>
            <a:endParaRPr lang="ru-RU" b="1" dirty="0" err="1" smtClean="0">
              <a:solidFill>
                <a:srgbClr val="FF00FF"/>
              </a:solidFill>
              <a:latin typeface="Segoe UI" panose="020B0502040204020203" pitchFamily="34" charset="0"/>
              <a:cs typeface="Segoe UI" panose="020B0502040204020203" pitchFamily="34" charset="0"/>
            </a:endParaRPr>
          </a:p>
        </p:txBody>
      </p:sp>
      <p:sp>
        <p:nvSpPr>
          <p:cNvPr id="12" name="TextBox 11"/>
          <p:cNvSpPr txBox="1"/>
          <p:nvPr/>
        </p:nvSpPr>
        <p:spPr>
          <a:xfrm>
            <a:off x="6691854" y="6364940"/>
            <a:ext cx="1597713" cy="369332"/>
          </a:xfrm>
          <a:prstGeom prst="rect">
            <a:avLst/>
          </a:prstGeom>
          <a:noFill/>
        </p:spPr>
        <p:txBody>
          <a:bodyPr wrap="square" rtlCol="0">
            <a:spAutoFit/>
          </a:bodyPr>
          <a:lstStyle/>
          <a:p>
            <a:pPr algn="ctr"/>
            <a:r>
              <a:rPr lang="en-US" b="1" dirty="0" smtClean="0">
                <a:solidFill>
                  <a:srgbClr val="00F700"/>
                </a:solidFill>
                <a:latin typeface="Segoe UI" panose="020B0502040204020203" pitchFamily="34" charset="0"/>
                <a:cs typeface="Segoe UI" panose="020B0502040204020203" pitchFamily="34" charset="0"/>
              </a:rPr>
              <a:t>D2.4 mm</a:t>
            </a:r>
            <a:endParaRPr lang="ru-RU" b="1" dirty="0" err="1" smtClean="0">
              <a:solidFill>
                <a:srgbClr val="00F700"/>
              </a:solidFill>
              <a:latin typeface="Segoe UI" panose="020B0502040204020203" pitchFamily="34" charset="0"/>
              <a:cs typeface="Segoe UI" panose="020B0502040204020203" pitchFamily="34" charset="0"/>
            </a:endParaRPr>
          </a:p>
        </p:txBody>
      </p:sp>
      <p:cxnSp>
        <p:nvCxnSpPr>
          <p:cNvPr id="13" name="Прямая со стрелкой 14"/>
          <p:cNvCxnSpPr>
            <a:stCxn id="9" idx="2"/>
          </p:cNvCxnSpPr>
          <p:nvPr/>
        </p:nvCxnSpPr>
        <p:spPr bwMode="auto">
          <a:xfrm flipH="1">
            <a:off x="7093993" y="3763267"/>
            <a:ext cx="546052" cy="322459"/>
          </a:xfrm>
          <a:prstGeom prst="straightConnector1">
            <a:avLst/>
          </a:prstGeom>
          <a:ln>
            <a:solidFill>
              <a:schemeClr val="accent1"/>
            </a:solidFill>
            <a:headEnd type="none" w="med" len="med"/>
            <a:tailEnd type="triangle"/>
          </a:ln>
          <a:extLst/>
        </p:spPr>
        <p:style>
          <a:lnRef idx="1">
            <a:schemeClr val="accent6"/>
          </a:lnRef>
          <a:fillRef idx="0">
            <a:schemeClr val="accent6"/>
          </a:fillRef>
          <a:effectRef idx="0">
            <a:schemeClr val="accent6"/>
          </a:effectRef>
          <a:fontRef idx="minor">
            <a:schemeClr val="tx1"/>
          </a:fontRef>
        </p:style>
      </p:cxnSp>
      <p:cxnSp>
        <p:nvCxnSpPr>
          <p:cNvPr id="14" name="Прямая со стрелкой 21"/>
          <p:cNvCxnSpPr>
            <a:stCxn id="10" idx="2"/>
          </p:cNvCxnSpPr>
          <p:nvPr/>
        </p:nvCxnSpPr>
        <p:spPr bwMode="auto">
          <a:xfrm flipH="1">
            <a:off x="7490711" y="4301324"/>
            <a:ext cx="1116095" cy="501864"/>
          </a:xfrm>
          <a:prstGeom prst="straightConnector1">
            <a:avLst/>
          </a:prstGeom>
          <a:ln>
            <a:solidFill>
              <a:schemeClr val="accent1"/>
            </a:solidFill>
            <a:headEnd type="none" w="med" len="med"/>
            <a:tailEnd type="triangle"/>
          </a:ln>
          <a:extLst/>
        </p:spPr>
        <p:style>
          <a:lnRef idx="1">
            <a:schemeClr val="accent6"/>
          </a:lnRef>
          <a:fillRef idx="0">
            <a:schemeClr val="accent6"/>
          </a:fillRef>
          <a:effectRef idx="0">
            <a:schemeClr val="accent6"/>
          </a:effectRef>
          <a:fontRef idx="minor">
            <a:schemeClr val="tx1"/>
          </a:fontRef>
        </p:style>
      </p:cxnSp>
      <p:cxnSp>
        <p:nvCxnSpPr>
          <p:cNvPr id="15" name="Прямая со стрелкой 24"/>
          <p:cNvCxnSpPr>
            <a:stCxn id="11" idx="0"/>
          </p:cNvCxnSpPr>
          <p:nvPr/>
        </p:nvCxnSpPr>
        <p:spPr bwMode="auto">
          <a:xfrm flipH="1" flipV="1">
            <a:off x="8002243" y="5226576"/>
            <a:ext cx="798857" cy="539802"/>
          </a:xfrm>
          <a:prstGeom prst="straightConnector1">
            <a:avLst/>
          </a:prstGeom>
          <a:ln>
            <a:solidFill>
              <a:schemeClr val="accent1"/>
            </a:solidFill>
            <a:headEnd type="none" w="med" len="med"/>
            <a:tailEnd type="triangle"/>
          </a:ln>
          <a:extLst/>
        </p:spPr>
        <p:style>
          <a:lnRef idx="1">
            <a:schemeClr val="accent6"/>
          </a:lnRef>
          <a:fillRef idx="0">
            <a:schemeClr val="accent6"/>
          </a:fillRef>
          <a:effectRef idx="0">
            <a:schemeClr val="accent6"/>
          </a:effectRef>
          <a:fontRef idx="minor">
            <a:schemeClr val="tx1"/>
          </a:fontRef>
        </p:style>
      </p:cxnSp>
      <p:cxnSp>
        <p:nvCxnSpPr>
          <p:cNvPr id="16" name="Прямая со стрелкой 27"/>
          <p:cNvCxnSpPr>
            <a:stCxn id="12" idx="0"/>
          </p:cNvCxnSpPr>
          <p:nvPr/>
        </p:nvCxnSpPr>
        <p:spPr bwMode="auto">
          <a:xfrm flipV="1">
            <a:off x="7490711" y="5295900"/>
            <a:ext cx="114049" cy="1069040"/>
          </a:xfrm>
          <a:prstGeom prst="straightConnector1">
            <a:avLst/>
          </a:prstGeom>
          <a:ln>
            <a:solidFill>
              <a:schemeClr val="accent1"/>
            </a:solidFill>
            <a:headEnd type="none" w="med" len="med"/>
            <a:tailEnd type="triangle"/>
          </a:ln>
          <a:extLst/>
        </p:spPr>
        <p:style>
          <a:lnRef idx="1">
            <a:schemeClr val="accent6"/>
          </a:lnRef>
          <a:fillRef idx="0">
            <a:schemeClr val="accent6"/>
          </a:fillRef>
          <a:effectRef idx="0">
            <a:schemeClr val="accent6"/>
          </a:effectRef>
          <a:fontRef idx="minor">
            <a:schemeClr val="tx1"/>
          </a:fontRef>
        </p:style>
      </p:cxnSp>
      <p:sp>
        <p:nvSpPr>
          <p:cNvPr id="32" name="TextBox 31"/>
          <p:cNvSpPr txBox="1"/>
          <p:nvPr/>
        </p:nvSpPr>
        <p:spPr>
          <a:xfrm>
            <a:off x="5765502" y="2969594"/>
            <a:ext cx="3035597" cy="461665"/>
          </a:xfrm>
          <a:prstGeom prst="rect">
            <a:avLst/>
          </a:prstGeom>
          <a:noFill/>
        </p:spPr>
        <p:txBody>
          <a:bodyPr wrap="square" rtlCol="0">
            <a:spAutoFit/>
          </a:bodyPr>
          <a:lstStyle/>
          <a:p>
            <a:pPr algn="ctr"/>
            <a:r>
              <a:rPr lang="en-US" sz="1200" i="1" dirty="0" smtClean="0"/>
              <a:t>UTS and yield stress values of temperature for different size specimens</a:t>
            </a:r>
            <a:endParaRPr lang="en-US" sz="1200" i="1" dirty="0"/>
          </a:p>
        </p:txBody>
      </p:sp>
      <p:sp>
        <p:nvSpPr>
          <p:cNvPr id="33" name="TextBox 32"/>
          <p:cNvSpPr txBox="1"/>
          <p:nvPr/>
        </p:nvSpPr>
        <p:spPr>
          <a:xfrm>
            <a:off x="8980433" y="2972239"/>
            <a:ext cx="3035596" cy="646331"/>
          </a:xfrm>
          <a:prstGeom prst="rect">
            <a:avLst/>
          </a:prstGeom>
          <a:noFill/>
        </p:spPr>
        <p:txBody>
          <a:bodyPr wrap="square" rtlCol="0">
            <a:spAutoFit/>
          </a:bodyPr>
          <a:lstStyle/>
          <a:p>
            <a:pPr algn="ctr"/>
            <a:r>
              <a:rPr lang="en-US" sz="1200" i="1" dirty="0" smtClean="0"/>
              <a:t>Reduction of area and uniform elongation values of temperature for different size specimens</a:t>
            </a:r>
            <a:endParaRPr lang="en-US" sz="1200" i="1" dirty="0"/>
          </a:p>
        </p:txBody>
      </p:sp>
      <p:sp>
        <p:nvSpPr>
          <p:cNvPr id="18" name="TextBox 17"/>
          <p:cNvSpPr txBox="1"/>
          <p:nvPr/>
        </p:nvSpPr>
        <p:spPr>
          <a:xfrm>
            <a:off x="8928710" y="4841126"/>
            <a:ext cx="2235283" cy="461665"/>
          </a:xfrm>
          <a:prstGeom prst="rect">
            <a:avLst/>
          </a:prstGeom>
          <a:noFill/>
        </p:spPr>
        <p:txBody>
          <a:bodyPr wrap="square" rtlCol="0">
            <a:spAutoFit/>
          </a:bodyPr>
          <a:lstStyle/>
          <a:p>
            <a:pPr algn="ctr"/>
            <a:r>
              <a:rPr lang="en-US" sz="1200" i="1" dirty="0" smtClean="0"/>
              <a:t>ID font color corresponds to the one from the graphs above</a:t>
            </a:r>
            <a:endParaRPr lang="en-US" sz="1200" i="1" dirty="0"/>
          </a:p>
        </p:txBody>
      </p:sp>
    </p:spTree>
    <p:extLst>
      <p:ext uri="{BB962C8B-B14F-4D97-AF65-F5344CB8AC3E}">
        <p14:creationId xmlns:p14="http://schemas.microsoft.com/office/powerpoint/2010/main" val="1024969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0"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par>
                                <p:cTn id="67" presetID="10" presetClass="entr" presetSubtype="0" fill="hold" nodeType="withEffect">
                                  <p:stCondLst>
                                    <p:cond delay="0"/>
                                  </p:stCondLst>
                                  <p:childTnLst>
                                    <p:set>
                                      <p:cBhvr>
                                        <p:cTn id="68" dur="1" fill="hold">
                                          <p:stCondLst>
                                            <p:cond delay="0"/>
                                          </p:stCondLst>
                                        </p:cTn>
                                        <p:tgtEl>
                                          <p:spTgt spid="3">
                                            <p:txEl>
                                              <p:pRg st="5" end="5"/>
                                            </p:txEl>
                                          </p:spTgt>
                                        </p:tgtEl>
                                        <p:attrNameLst>
                                          <p:attrName>style.visibility</p:attrName>
                                        </p:attrNameLst>
                                      </p:cBhvr>
                                      <p:to>
                                        <p:strVal val="visible"/>
                                      </p:to>
                                    </p:set>
                                    <p:animEffect transition="in" filter="fade">
                                      <p:cBhvr>
                                        <p:cTn id="69" dur="500"/>
                                        <p:tgtEl>
                                          <p:spTgt spid="3">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xEl>
                                              <p:pRg st="7" end="7"/>
                                            </p:txEl>
                                          </p:spTgt>
                                        </p:tgtEl>
                                        <p:attrNameLst>
                                          <p:attrName>style.visibility</p:attrName>
                                        </p:attrNameLst>
                                      </p:cBhvr>
                                      <p:to>
                                        <p:strVal val="visible"/>
                                      </p:to>
                                    </p:set>
                                    <p:animEffect transition="in" filter="fade">
                                      <p:cBhvr>
                                        <p:cTn id="74" dur="500"/>
                                        <p:tgtEl>
                                          <p:spTgt spid="3">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
                                            <p:txEl>
                                              <p:pRg st="8" end="8"/>
                                            </p:txEl>
                                          </p:spTgt>
                                        </p:tgtEl>
                                        <p:attrNameLst>
                                          <p:attrName>style.visibility</p:attrName>
                                        </p:attrNameLst>
                                      </p:cBhvr>
                                      <p:to>
                                        <p:strVal val="visible"/>
                                      </p:to>
                                    </p:set>
                                    <p:animEffect transition="in" filter="fade">
                                      <p:cBhvr>
                                        <p:cTn id="79" dur="500"/>
                                        <p:tgtEl>
                                          <p:spTgt spid="3">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
                                            <p:txEl>
                                              <p:pRg st="9" end="9"/>
                                            </p:txEl>
                                          </p:spTgt>
                                        </p:tgtEl>
                                        <p:attrNameLst>
                                          <p:attrName>style.visibility</p:attrName>
                                        </p:attrNameLst>
                                      </p:cBhvr>
                                      <p:to>
                                        <p:strVal val="visible"/>
                                      </p:to>
                                    </p:set>
                                    <p:animEffect transition="in" filter="fade">
                                      <p:cBhvr>
                                        <p:cTn id="84" dur="500"/>
                                        <p:tgtEl>
                                          <p:spTgt spid="3">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
                                            <p:txEl>
                                              <p:pRg st="10" end="10"/>
                                            </p:txEl>
                                          </p:spTgt>
                                        </p:tgtEl>
                                        <p:attrNameLst>
                                          <p:attrName>style.visibility</p:attrName>
                                        </p:attrNameLst>
                                      </p:cBhvr>
                                      <p:to>
                                        <p:strVal val="visible"/>
                                      </p:to>
                                    </p:set>
                                    <p:animEffect transition="in" filter="fade">
                                      <p:cBhvr>
                                        <p:cTn id="8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32" grpId="0"/>
      <p:bldP spid="33"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814E660-BF25-4843-B2A0-93C6E2B6253B}" type="slidenum">
              <a:rPr lang="en-BE" smtClean="0"/>
              <a:pPr/>
              <a:t>20</a:t>
            </a:fld>
            <a:endParaRPr lang="en-BE" dirty="0"/>
          </a:p>
        </p:txBody>
      </p:sp>
      <p:sp>
        <p:nvSpPr>
          <p:cNvPr id="3" name="Title 2"/>
          <p:cNvSpPr>
            <a:spLocks noGrp="1"/>
          </p:cNvSpPr>
          <p:nvPr>
            <p:ph type="title"/>
          </p:nvPr>
        </p:nvSpPr>
        <p:spPr/>
        <p:txBody>
          <a:bodyPr/>
          <a:lstStyle/>
          <a:p>
            <a:r>
              <a:rPr lang="en-US" dirty="0" smtClean="0"/>
              <a:t>Knowledge dissemination</a:t>
            </a:r>
            <a:endParaRPr lang="en-US" dirty="0"/>
          </a:p>
        </p:txBody>
      </p:sp>
      <p:sp>
        <p:nvSpPr>
          <p:cNvPr id="4" name="Text Placeholder 3"/>
          <p:cNvSpPr>
            <a:spLocks noGrp="1"/>
          </p:cNvSpPr>
          <p:nvPr>
            <p:ph type="body" sz="quarter" idx="15"/>
          </p:nvPr>
        </p:nvSpPr>
        <p:spPr>
          <a:xfrm>
            <a:off x="766763" y="905435"/>
            <a:ext cx="4578321" cy="5459505"/>
          </a:xfrm>
        </p:spPr>
        <p:txBody>
          <a:bodyPr>
            <a:normAutofit/>
          </a:bodyPr>
          <a:lstStyle/>
          <a:p>
            <a:pPr marL="88900" indent="0">
              <a:buNone/>
            </a:pPr>
            <a:r>
              <a:rPr lang="en-US" sz="2000" b="1" dirty="0" smtClean="0"/>
              <a:t>During this year:</a:t>
            </a:r>
          </a:p>
          <a:p>
            <a:r>
              <a:rPr lang="en-US" sz="2000" dirty="0" err="1" smtClean="0"/>
              <a:t>Nanoindentation</a:t>
            </a:r>
            <a:r>
              <a:rPr lang="en-US" sz="2000" dirty="0" smtClean="0"/>
              <a:t> round robin work of several labs determining the indentation size effect</a:t>
            </a:r>
          </a:p>
          <a:p>
            <a:r>
              <a:rPr lang="en-US" sz="2000" dirty="0" smtClean="0"/>
              <a:t>An experimental work on several chromium products</a:t>
            </a:r>
          </a:p>
          <a:p>
            <a:r>
              <a:rPr lang="en-US" sz="2000" dirty="0" err="1" smtClean="0"/>
              <a:t>Nanoindentation</a:t>
            </a:r>
            <a:r>
              <a:rPr lang="en-US" sz="2000" dirty="0" smtClean="0"/>
              <a:t> work on several tungsten products in reference, deformed and irradiated states</a:t>
            </a:r>
            <a:endParaRPr lang="en-US" sz="2000" dirty="0"/>
          </a:p>
        </p:txBody>
      </p:sp>
      <p:cxnSp>
        <p:nvCxnSpPr>
          <p:cNvPr id="6" name="Straight Arrow Connector 5"/>
          <p:cNvCxnSpPr/>
          <p:nvPr/>
        </p:nvCxnSpPr>
        <p:spPr>
          <a:xfrm>
            <a:off x="5727470" y="2743199"/>
            <a:ext cx="1463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747463" y="2143034"/>
            <a:ext cx="3715789"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Poster presentation at PFMC-17, Eindhoven, the Netherlands.</a:t>
            </a:r>
            <a:endParaRPr lang="ru-RU" dirty="0" smtClean="0"/>
          </a:p>
          <a:p>
            <a:pPr marL="285750" indent="-285750">
              <a:buFont typeface="Arial" panose="020B0604020202020204" pitchFamily="34" charset="0"/>
              <a:buChar char="•"/>
            </a:pPr>
            <a:r>
              <a:rPr lang="en-US" dirty="0" smtClean="0"/>
              <a:t>Submitted paper to the Journal of Nuclear Materials</a:t>
            </a:r>
            <a:endParaRPr lang="en-US" dirty="0"/>
          </a:p>
        </p:txBody>
      </p:sp>
      <p:cxnSp>
        <p:nvCxnSpPr>
          <p:cNvPr id="8" name="Straight Arrow Connector 7"/>
          <p:cNvCxnSpPr/>
          <p:nvPr/>
        </p:nvCxnSpPr>
        <p:spPr>
          <a:xfrm>
            <a:off x="5727470" y="1839883"/>
            <a:ext cx="1463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47463" y="1647604"/>
            <a:ext cx="4152206"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Published paper in Nanomaterials </a:t>
            </a:r>
            <a:endParaRPr lang="en-US" dirty="0"/>
          </a:p>
        </p:txBody>
      </p:sp>
      <p:cxnSp>
        <p:nvCxnSpPr>
          <p:cNvPr id="10" name="Straight Arrow Connector 9"/>
          <p:cNvCxnSpPr/>
          <p:nvPr/>
        </p:nvCxnSpPr>
        <p:spPr>
          <a:xfrm>
            <a:off x="5727470" y="3635187"/>
            <a:ext cx="1463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47463" y="3450521"/>
            <a:ext cx="4314304"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Submitted paper to the Journal of Nuclear Materials</a:t>
            </a:r>
            <a:endParaRPr lang="en-US" dirty="0"/>
          </a:p>
        </p:txBody>
      </p:sp>
    </p:spTree>
    <p:extLst>
      <p:ext uri="{BB962C8B-B14F-4D97-AF65-F5344CB8AC3E}">
        <p14:creationId xmlns:p14="http://schemas.microsoft.com/office/powerpoint/2010/main" val="3632061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814E660-BF25-4843-B2A0-93C6E2B6253B}" type="slidenum">
              <a:rPr lang="en-BE" smtClean="0"/>
              <a:pPr/>
              <a:t>21</a:t>
            </a:fld>
            <a:endParaRPr lang="en-BE" dirty="0"/>
          </a:p>
        </p:txBody>
      </p:sp>
      <p:sp>
        <p:nvSpPr>
          <p:cNvPr id="3" name="Title 2"/>
          <p:cNvSpPr>
            <a:spLocks noGrp="1"/>
          </p:cNvSpPr>
          <p:nvPr>
            <p:ph type="title"/>
          </p:nvPr>
        </p:nvSpPr>
        <p:spPr/>
        <p:txBody>
          <a:bodyPr/>
          <a:lstStyle/>
          <a:p>
            <a:r>
              <a:rPr lang="en-US" dirty="0" smtClean="0"/>
              <a:t>4 year plan</a:t>
            </a:r>
            <a:endParaRPr lang="en-US" dirty="0"/>
          </a:p>
        </p:txBody>
      </p:sp>
      <p:graphicFrame>
        <p:nvGraphicFramePr>
          <p:cNvPr id="5" name="Таблица 2"/>
          <p:cNvGraphicFramePr>
            <a:graphicFrameLocks noGrp="1" noChangeAspect="1"/>
          </p:cNvGraphicFramePr>
          <p:nvPr>
            <p:extLst>
              <p:ext uri="{D42A27DB-BD31-4B8C-83A1-F6EECF244321}">
                <p14:modId xmlns:p14="http://schemas.microsoft.com/office/powerpoint/2010/main" val="2630967804"/>
              </p:ext>
            </p:extLst>
          </p:nvPr>
        </p:nvGraphicFramePr>
        <p:xfrm>
          <a:off x="1673200" y="1121017"/>
          <a:ext cx="9143996" cy="5247640"/>
        </p:xfrm>
        <a:graphic>
          <a:graphicData uri="http://schemas.openxmlformats.org/drawingml/2006/table">
            <a:tbl>
              <a:tblPr firstRow="1" bandRow="1">
                <a:tableStyleId>{5C22544A-7EE6-4342-B048-85BDC9FD1C3A}</a:tableStyleId>
              </a:tblPr>
              <a:tblGrid>
                <a:gridCol w="2235200">
                  <a:extLst>
                    <a:ext uri="{9D8B030D-6E8A-4147-A177-3AD203B41FA5}">
                      <a16:colId xmlns:a16="http://schemas.microsoft.com/office/drawing/2014/main" val="20000"/>
                    </a:ext>
                  </a:extLst>
                </a:gridCol>
                <a:gridCol w="431800">
                  <a:extLst>
                    <a:ext uri="{9D8B030D-6E8A-4147-A177-3AD203B41FA5}">
                      <a16:colId xmlns:a16="http://schemas.microsoft.com/office/drawing/2014/main" val="20001"/>
                    </a:ext>
                  </a:extLst>
                </a:gridCol>
                <a:gridCol w="431800">
                  <a:extLst>
                    <a:ext uri="{9D8B030D-6E8A-4147-A177-3AD203B41FA5}">
                      <a16:colId xmlns:a16="http://schemas.microsoft.com/office/drawing/2014/main" val="20002"/>
                    </a:ext>
                  </a:extLst>
                </a:gridCol>
                <a:gridCol w="431800">
                  <a:extLst>
                    <a:ext uri="{9D8B030D-6E8A-4147-A177-3AD203B41FA5}">
                      <a16:colId xmlns:a16="http://schemas.microsoft.com/office/drawing/2014/main" val="20003"/>
                    </a:ext>
                  </a:extLst>
                </a:gridCol>
                <a:gridCol w="431800">
                  <a:extLst>
                    <a:ext uri="{9D8B030D-6E8A-4147-A177-3AD203B41FA5}">
                      <a16:colId xmlns:a16="http://schemas.microsoft.com/office/drawing/2014/main" val="20004"/>
                    </a:ext>
                  </a:extLst>
                </a:gridCol>
                <a:gridCol w="450850">
                  <a:extLst>
                    <a:ext uri="{9D8B030D-6E8A-4147-A177-3AD203B41FA5}">
                      <a16:colId xmlns:a16="http://schemas.microsoft.com/office/drawing/2014/main" val="20005"/>
                    </a:ext>
                  </a:extLst>
                </a:gridCol>
                <a:gridCol w="450850">
                  <a:extLst>
                    <a:ext uri="{9D8B030D-6E8A-4147-A177-3AD203B41FA5}">
                      <a16:colId xmlns:a16="http://schemas.microsoft.com/office/drawing/2014/main" val="20006"/>
                    </a:ext>
                  </a:extLst>
                </a:gridCol>
                <a:gridCol w="450850">
                  <a:extLst>
                    <a:ext uri="{9D8B030D-6E8A-4147-A177-3AD203B41FA5}">
                      <a16:colId xmlns:a16="http://schemas.microsoft.com/office/drawing/2014/main" val="20007"/>
                    </a:ext>
                  </a:extLst>
                </a:gridCol>
                <a:gridCol w="450850">
                  <a:extLst>
                    <a:ext uri="{9D8B030D-6E8A-4147-A177-3AD203B41FA5}">
                      <a16:colId xmlns:a16="http://schemas.microsoft.com/office/drawing/2014/main" val="20008"/>
                    </a:ext>
                  </a:extLst>
                </a:gridCol>
                <a:gridCol w="438150">
                  <a:extLst>
                    <a:ext uri="{9D8B030D-6E8A-4147-A177-3AD203B41FA5}">
                      <a16:colId xmlns:a16="http://schemas.microsoft.com/office/drawing/2014/main" val="20009"/>
                    </a:ext>
                  </a:extLst>
                </a:gridCol>
                <a:gridCol w="438150">
                  <a:extLst>
                    <a:ext uri="{9D8B030D-6E8A-4147-A177-3AD203B41FA5}">
                      <a16:colId xmlns:a16="http://schemas.microsoft.com/office/drawing/2014/main" val="20010"/>
                    </a:ext>
                  </a:extLst>
                </a:gridCol>
                <a:gridCol w="438150">
                  <a:extLst>
                    <a:ext uri="{9D8B030D-6E8A-4147-A177-3AD203B41FA5}">
                      <a16:colId xmlns:a16="http://schemas.microsoft.com/office/drawing/2014/main" val="20011"/>
                    </a:ext>
                  </a:extLst>
                </a:gridCol>
                <a:gridCol w="438150">
                  <a:extLst>
                    <a:ext uri="{9D8B030D-6E8A-4147-A177-3AD203B41FA5}">
                      <a16:colId xmlns:a16="http://schemas.microsoft.com/office/drawing/2014/main" val="20012"/>
                    </a:ext>
                  </a:extLst>
                </a:gridCol>
                <a:gridCol w="406399">
                  <a:extLst>
                    <a:ext uri="{9D8B030D-6E8A-4147-A177-3AD203B41FA5}">
                      <a16:colId xmlns:a16="http://schemas.microsoft.com/office/drawing/2014/main" val="20013"/>
                    </a:ext>
                  </a:extLst>
                </a:gridCol>
                <a:gridCol w="406399">
                  <a:extLst>
                    <a:ext uri="{9D8B030D-6E8A-4147-A177-3AD203B41FA5}">
                      <a16:colId xmlns:a16="http://schemas.microsoft.com/office/drawing/2014/main" val="20014"/>
                    </a:ext>
                  </a:extLst>
                </a:gridCol>
                <a:gridCol w="406399">
                  <a:extLst>
                    <a:ext uri="{9D8B030D-6E8A-4147-A177-3AD203B41FA5}">
                      <a16:colId xmlns:a16="http://schemas.microsoft.com/office/drawing/2014/main" val="20015"/>
                    </a:ext>
                  </a:extLst>
                </a:gridCol>
                <a:gridCol w="406399">
                  <a:extLst>
                    <a:ext uri="{9D8B030D-6E8A-4147-A177-3AD203B41FA5}">
                      <a16:colId xmlns:a16="http://schemas.microsoft.com/office/drawing/2014/main" val="20016"/>
                    </a:ext>
                  </a:extLst>
                </a:gridCol>
              </a:tblGrid>
              <a:tr h="370840">
                <a:tc>
                  <a:txBody>
                    <a:bodyPr/>
                    <a:lstStyle/>
                    <a:p>
                      <a:endParaRPr lang="ru-RU" sz="1400" dirty="0"/>
                    </a:p>
                  </a:txBody>
                  <a:tcPr/>
                </a:tc>
                <a:tc gridSpan="4">
                  <a:txBody>
                    <a:bodyPr/>
                    <a:lstStyle/>
                    <a:p>
                      <a:pPr algn="ctr"/>
                      <a:r>
                        <a:rPr lang="en-US" dirty="0" smtClean="0"/>
                        <a:t>Year 1</a:t>
                      </a:r>
                      <a:endParaRPr lang="ru-RU"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r>
                        <a:rPr lang="en-US" dirty="0" smtClean="0"/>
                        <a:t>Year 2 </a:t>
                      </a:r>
                      <a:endParaRPr lang="ru-RU"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r>
                        <a:rPr lang="en-US" dirty="0" smtClean="0"/>
                        <a:t>Year 3</a:t>
                      </a:r>
                      <a:endParaRPr lang="ru-RU"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r>
                        <a:rPr lang="en-US" dirty="0" smtClean="0"/>
                        <a:t>Year 4</a:t>
                      </a:r>
                      <a:endParaRPr lang="ru-RU" dirty="0"/>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70840">
                <a:tc>
                  <a:txBody>
                    <a:bodyPr/>
                    <a:lstStyle/>
                    <a:p>
                      <a:pPr algn="ctr"/>
                      <a:r>
                        <a:rPr lang="en-US" sz="1400" b="1" dirty="0" smtClean="0">
                          <a:solidFill>
                            <a:schemeClr val="bg1"/>
                          </a:solidFill>
                        </a:rPr>
                        <a:t>Experimental</a:t>
                      </a:r>
                      <a:r>
                        <a:rPr lang="en-US" sz="1400" b="1" baseline="0" dirty="0" smtClean="0">
                          <a:solidFill>
                            <a:schemeClr val="bg1"/>
                          </a:solidFill>
                        </a:rPr>
                        <a:t> part:</a:t>
                      </a:r>
                    </a:p>
                    <a:p>
                      <a:pPr algn="ctr"/>
                      <a:r>
                        <a:rPr lang="en-US" sz="1400" b="1" baseline="0" dirty="0" smtClean="0">
                          <a:solidFill>
                            <a:schemeClr val="bg1"/>
                          </a:solidFill>
                        </a:rPr>
                        <a:t>1. Ref. experiments</a:t>
                      </a:r>
                      <a:endParaRPr lang="ru-RU" sz="1400" b="1" dirty="0">
                        <a:solidFill>
                          <a:schemeClr val="bg1"/>
                        </a:solidFill>
                      </a:endParaRPr>
                    </a:p>
                  </a:txBody>
                  <a:tcPr anchor="ctr">
                    <a:solidFill>
                      <a:schemeClr val="accent1"/>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extLst>
                  <a:ext uri="{0D108BD9-81ED-4DB2-BD59-A6C34878D82A}">
                    <a16:rowId xmlns:a16="http://schemas.microsoft.com/office/drawing/2014/main" val="10001"/>
                  </a:ext>
                </a:extLst>
              </a:tr>
              <a:tr h="370840">
                <a:tc>
                  <a:txBody>
                    <a:bodyPr/>
                    <a:lstStyle/>
                    <a:p>
                      <a:pPr algn="ctr"/>
                      <a:r>
                        <a:rPr lang="en-US" sz="1400" b="1" dirty="0" smtClean="0">
                          <a:solidFill>
                            <a:schemeClr val="bg1"/>
                          </a:solidFill>
                        </a:rPr>
                        <a:t>2.</a:t>
                      </a:r>
                      <a:r>
                        <a:rPr lang="en-US" sz="1400" b="1" baseline="0" dirty="0" smtClean="0">
                          <a:solidFill>
                            <a:schemeClr val="bg1"/>
                          </a:solidFill>
                        </a:rPr>
                        <a:t> Validation</a:t>
                      </a:r>
                    </a:p>
                    <a:p>
                      <a:pPr algn="ctr"/>
                      <a:endParaRPr lang="en-US" sz="1400" b="1" baseline="0" dirty="0" smtClean="0">
                        <a:solidFill>
                          <a:schemeClr val="bg1"/>
                        </a:solidFill>
                      </a:endParaRPr>
                    </a:p>
                  </a:txBody>
                  <a:tcPr anchor="ctr">
                    <a:solidFill>
                      <a:schemeClr val="accent1"/>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extLst>
                  <a:ext uri="{0D108BD9-81ED-4DB2-BD59-A6C34878D82A}">
                    <a16:rowId xmlns:a16="http://schemas.microsoft.com/office/drawing/2014/main" val="10002"/>
                  </a:ext>
                </a:extLst>
              </a:tr>
              <a:tr h="370840">
                <a:tc>
                  <a:txBody>
                    <a:bodyPr/>
                    <a:lstStyle/>
                    <a:p>
                      <a:pPr algn="ctr"/>
                      <a:r>
                        <a:rPr lang="en-US" sz="1400" b="1" dirty="0" smtClean="0">
                          <a:solidFill>
                            <a:schemeClr val="bg1"/>
                          </a:solidFill>
                        </a:rPr>
                        <a:t>Modeling part:</a:t>
                      </a:r>
                    </a:p>
                    <a:p>
                      <a:pPr algn="ctr"/>
                      <a:r>
                        <a:rPr lang="en-US" sz="1400" b="1" dirty="0" smtClean="0">
                          <a:solidFill>
                            <a:schemeClr val="bg1"/>
                          </a:solidFill>
                        </a:rPr>
                        <a:t>3.</a:t>
                      </a:r>
                      <a:r>
                        <a:rPr lang="en-US" sz="1400" b="1" baseline="0" dirty="0" smtClean="0">
                          <a:solidFill>
                            <a:schemeClr val="bg1"/>
                          </a:solidFill>
                        </a:rPr>
                        <a:t> Room temperature</a:t>
                      </a:r>
                      <a:endParaRPr lang="ru-RU" sz="1400" b="1" dirty="0">
                        <a:solidFill>
                          <a:schemeClr val="bg1"/>
                        </a:solidFill>
                      </a:endParaRPr>
                    </a:p>
                  </a:txBody>
                  <a:tcPr anchor="ctr">
                    <a:solidFill>
                      <a:schemeClr val="accent1"/>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extLst>
                  <a:ext uri="{0D108BD9-81ED-4DB2-BD59-A6C34878D82A}">
                    <a16:rowId xmlns:a16="http://schemas.microsoft.com/office/drawing/2014/main" val="10003"/>
                  </a:ext>
                </a:extLst>
              </a:tr>
              <a:tr h="370840">
                <a:tc>
                  <a:txBody>
                    <a:bodyPr/>
                    <a:lstStyle/>
                    <a:p>
                      <a:pPr algn="ctr"/>
                      <a:r>
                        <a:rPr lang="en-US" sz="1400" b="1" dirty="0" smtClean="0">
                          <a:solidFill>
                            <a:schemeClr val="bg1"/>
                          </a:solidFill>
                        </a:rPr>
                        <a:t>4. Elevated temperature</a:t>
                      </a:r>
                    </a:p>
                    <a:p>
                      <a:pPr algn="ctr"/>
                      <a:endParaRPr lang="ru-RU" sz="1400" b="1" dirty="0">
                        <a:solidFill>
                          <a:schemeClr val="bg1"/>
                        </a:solidFill>
                      </a:endParaRPr>
                    </a:p>
                  </a:txBody>
                  <a:tcPr anchor="ctr">
                    <a:solidFill>
                      <a:schemeClr val="accent1"/>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extLst>
                  <a:ext uri="{0D108BD9-81ED-4DB2-BD59-A6C34878D82A}">
                    <a16:rowId xmlns:a16="http://schemas.microsoft.com/office/drawing/2014/main" val="10004"/>
                  </a:ext>
                </a:extLst>
              </a:tr>
              <a:tr h="370840">
                <a:tc>
                  <a:txBody>
                    <a:bodyPr/>
                    <a:lstStyle/>
                    <a:p>
                      <a:pPr algn="ctr"/>
                      <a:r>
                        <a:rPr lang="en-US" sz="1400" b="1" dirty="0" smtClean="0">
                          <a:solidFill>
                            <a:schemeClr val="bg1"/>
                          </a:solidFill>
                        </a:rPr>
                        <a:t>5. Irradiation effect</a:t>
                      </a:r>
                    </a:p>
                    <a:p>
                      <a:pPr algn="ctr"/>
                      <a:endParaRPr lang="ru-RU" sz="1400" b="1" dirty="0">
                        <a:solidFill>
                          <a:schemeClr val="bg1"/>
                        </a:solidFill>
                      </a:endParaRPr>
                    </a:p>
                  </a:txBody>
                  <a:tcPr anchor="ctr">
                    <a:solidFill>
                      <a:schemeClr val="accent1"/>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extLst>
                  <a:ext uri="{0D108BD9-81ED-4DB2-BD59-A6C34878D82A}">
                    <a16:rowId xmlns:a16="http://schemas.microsoft.com/office/drawing/2014/main" val="10005"/>
                  </a:ext>
                </a:extLst>
              </a:tr>
              <a:tr h="370840">
                <a:tc>
                  <a:txBody>
                    <a:bodyPr/>
                    <a:lstStyle/>
                    <a:p>
                      <a:pPr algn="ctr"/>
                      <a:r>
                        <a:rPr lang="en-US" sz="1400" b="1" dirty="0" smtClean="0">
                          <a:solidFill>
                            <a:schemeClr val="bg1"/>
                          </a:solidFill>
                        </a:rPr>
                        <a:t>6. Validation</a:t>
                      </a:r>
                    </a:p>
                    <a:p>
                      <a:pPr algn="ctr"/>
                      <a:endParaRPr lang="ru-RU" sz="1400" b="1" dirty="0">
                        <a:solidFill>
                          <a:schemeClr val="bg1"/>
                        </a:solidFill>
                      </a:endParaRPr>
                    </a:p>
                  </a:txBody>
                  <a:tcPr anchor="ctr">
                    <a:solidFill>
                      <a:schemeClr val="accent1"/>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3"/>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extLst>
                  <a:ext uri="{0D108BD9-81ED-4DB2-BD59-A6C34878D82A}">
                    <a16:rowId xmlns:a16="http://schemas.microsoft.com/office/drawing/2014/main" val="10006"/>
                  </a:ext>
                </a:extLst>
              </a:tr>
              <a:tr h="370840">
                <a:tc>
                  <a:txBody>
                    <a:bodyPr/>
                    <a:lstStyle/>
                    <a:p>
                      <a:pPr algn="ctr"/>
                      <a:r>
                        <a:rPr lang="en-US" sz="1400" b="1" dirty="0" smtClean="0">
                          <a:solidFill>
                            <a:schemeClr val="bg1"/>
                          </a:solidFill>
                        </a:rPr>
                        <a:t>Knowledge dissemination:</a:t>
                      </a:r>
                      <a:r>
                        <a:rPr lang="en-US" sz="1400" b="1" baseline="0" dirty="0" smtClean="0">
                          <a:solidFill>
                            <a:schemeClr val="bg1"/>
                          </a:solidFill>
                        </a:rPr>
                        <a:t> </a:t>
                      </a:r>
                    </a:p>
                    <a:p>
                      <a:pPr algn="ctr"/>
                      <a:r>
                        <a:rPr lang="en-US" sz="1400" b="1" baseline="0" dirty="0" smtClean="0">
                          <a:solidFill>
                            <a:schemeClr val="bg1"/>
                          </a:solidFill>
                        </a:rPr>
                        <a:t>7. Literature review</a:t>
                      </a:r>
                      <a:endParaRPr lang="ru-RU" sz="1400" b="1" dirty="0">
                        <a:solidFill>
                          <a:schemeClr val="bg1"/>
                        </a:solidFill>
                      </a:endParaRPr>
                    </a:p>
                  </a:txBody>
                  <a:tcPr anchor="ctr">
                    <a:solidFill>
                      <a:schemeClr val="accent1"/>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extLst>
                  <a:ext uri="{0D108BD9-81ED-4DB2-BD59-A6C34878D82A}">
                    <a16:rowId xmlns:a16="http://schemas.microsoft.com/office/drawing/2014/main" val="10007"/>
                  </a:ext>
                </a:extLst>
              </a:tr>
              <a:tr h="370840">
                <a:tc>
                  <a:txBody>
                    <a:bodyPr/>
                    <a:lstStyle/>
                    <a:p>
                      <a:pPr algn="ctr"/>
                      <a:r>
                        <a:rPr lang="en-US" sz="1400" b="1" dirty="0" smtClean="0">
                          <a:solidFill>
                            <a:schemeClr val="bg1"/>
                          </a:solidFill>
                        </a:rPr>
                        <a:t>8. Writing</a:t>
                      </a:r>
                      <a:r>
                        <a:rPr lang="en-US" sz="1400" b="1" baseline="0" dirty="0" smtClean="0">
                          <a:solidFill>
                            <a:schemeClr val="bg1"/>
                          </a:solidFill>
                        </a:rPr>
                        <a:t> thesis</a:t>
                      </a:r>
                    </a:p>
                    <a:p>
                      <a:pPr algn="ctr"/>
                      <a:endParaRPr lang="en-US" sz="1400" b="1" baseline="0" dirty="0" smtClean="0">
                        <a:solidFill>
                          <a:schemeClr val="bg1"/>
                        </a:solidFill>
                      </a:endParaRPr>
                    </a:p>
                  </a:txBody>
                  <a:tcPr anchor="ctr">
                    <a:solidFill>
                      <a:schemeClr val="accent1"/>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extLst>
                  <a:ext uri="{0D108BD9-81ED-4DB2-BD59-A6C34878D82A}">
                    <a16:rowId xmlns:a16="http://schemas.microsoft.com/office/drawing/2014/main" val="10008"/>
                  </a:ext>
                </a:extLst>
              </a:tr>
              <a:tr h="370840">
                <a:tc>
                  <a:txBody>
                    <a:bodyPr/>
                    <a:lstStyle/>
                    <a:p>
                      <a:pPr algn="ctr"/>
                      <a:r>
                        <a:rPr lang="en-US" sz="1400" b="1" baseline="0" dirty="0" smtClean="0">
                          <a:solidFill>
                            <a:schemeClr val="bg1"/>
                          </a:solidFill>
                        </a:rPr>
                        <a:t>9. Publications</a:t>
                      </a:r>
                    </a:p>
                    <a:p>
                      <a:pPr algn="ctr"/>
                      <a:endParaRPr lang="en-US" sz="1400" b="1" baseline="0" dirty="0" smtClean="0">
                        <a:solidFill>
                          <a:schemeClr val="bg1"/>
                        </a:solidFill>
                      </a:endParaRPr>
                    </a:p>
                  </a:txBody>
                  <a:tcPr anchor="ctr">
                    <a:solidFill>
                      <a:schemeClr val="accent1"/>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extLst>
                  <a:ext uri="{0D108BD9-81ED-4DB2-BD59-A6C34878D82A}">
                    <a16:rowId xmlns:a16="http://schemas.microsoft.com/office/drawing/2014/main" val="10009"/>
                  </a:ext>
                </a:extLst>
              </a:tr>
            </a:tbl>
          </a:graphicData>
        </a:graphic>
      </p:graphicFrame>
      <p:cxnSp>
        <p:nvCxnSpPr>
          <p:cNvPr id="7" name="Straight Connector 6"/>
          <p:cNvCxnSpPr>
            <a:endCxn id="8" idx="0"/>
          </p:cNvCxnSpPr>
          <p:nvPr/>
        </p:nvCxnSpPr>
        <p:spPr>
          <a:xfrm>
            <a:off x="6533804" y="1504604"/>
            <a:ext cx="0" cy="49307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964382" y="6435329"/>
            <a:ext cx="1138844" cy="260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I am here</a:t>
            </a:r>
            <a:endParaRPr lang="en-US" sz="1400" b="1" dirty="0"/>
          </a:p>
        </p:txBody>
      </p:sp>
    </p:spTree>
    <p:extLst>
      <p:ext uri="{BB962C8B-B14F-4D97-AF65-F5344CB8AC3E}">
        <p14:creationId xmlns:p14="http://schemas.microsoft.com/office/powerpoint/2010/main" val="2863553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814E660-BF25-4843-B2A0-93C6E2B6253B}" type="slidenum">
              <a:rPr lang="en-BE" smtClean="0"/>
              <a:pPr/>
              <a:t>22</a:t>
            </a:fld>
            <a:endParaRPr lang="en-BE" dirty="0"/>
          </a:p>
        </p:txBody>
      </p:sp>
      <p:sp>
        <p:nvSpPr>
          <p:cNvPr id="3" name="Title 2"/>
          <p:cNvSpPr>
            <a:spLocks noGrp="1"/>
          </p:cNvSpPr>
          <p:nvPr>
            <p:ph type="title"/>
          </p:nvPr>
        </p:nvSpPr>
        <p:spPr/>
        <p:txBody>
          <a:bodyPr/>
          <a:lstStyle/>
          <a:p>
            <a:r>
              <a:rPr lang="en-US" dirty="0" smtClean="0"/>
              <a:t>Next year plan</a:t>
            </a:r>
            <a:endParaRPr lang="en-US" dirty="0"/>
          </a:p>
        </p:txBody>
      </p:sp>
      <p:graphicFrame>
        <p:nvGraphicFramePr>
          <p:cNvPr id="5" name="Таблица 3"/>
          <p:cNvGraphicFramePr>
            <a:graphicFrameLocks noGrp="1"/>
          </p:cNvGraphicFramePr>
          <p:nvPr>
            <p:extLst>
              <p:ext uri="{D42A27DB-BD31-4B8C-83A1-F6EECF244321}">
                <p14:modId xmlns:p14="http://schemas.microsoft.com/office/powerpoint/2010/main" val="1573330563"/>
              </p:ext>
            </p:extLst>
          </p:nvPr>
        </p:nvGraphicFramePr>
        <p:xfrm>
          <a:off x="2092993" y="1226422"/>
          <a:ext cx="8304409" cy="4529806"/>
        </p:xfrm>
        <a:graphic>
          <a:graphicData uri="http://schemas.openxmlformats.org/drawingml/2006/table">
            <a:tbl>
              <a:tblPr firstRow="1" bandRow="1">
                <a:tableStyleId>{21E4AEA4-8DFA-4A89-87EB-49C32662AFE0}</a:tableStyleId>
              </a:tblPr>
              <a:tblGrid>
                <a:gridCol w="1411469">
                  <a:extLst>
                    <a:ext uri="{9D8B030D-6E8A-4147-A177-3AD203B41FA5}">
                      <a16:colId xmlns:a16="http://schemas.microsoft.com/office/drawing/2014/main" val="20000"/>
                    </a:ext>
                  </a:extLst>
                </a:gridCol>
                <a:gridCol w="850498">
                  <a:extLst>
                    <a:ext uri="{9D8B030D-6E8A-4147-A177-3AD203B41FA5}">
                      <a16:colId xmlns:a16="http://schemas.microsoft.com/office/drawing/2014/main" val="20001"/>
                    </a:ext>
                  </a:extLst>
                </a:gridCol>
                <a:gridCol w="832403">
                  <a:extLst>
                    <a:ext uri="{9D8B030D-6E8A-4147-A177-3AD203B41FA5}">
                      <a16:colId xmlns:a16="http://schemas.microsoft.com/office/drawing/2014/main" val="20002"/>
                    </a:ext>
                  </a:extLst>
                </a:gridCol>
                <a:gridCol w="814309">
                  <a:extLst>
                    <a:ext uri="{9D8B030D-6E8A-4147-A177-3AD203B41FA5}">
                      <a16:colId xmlns:a16="http://schemas.microsoft.com/office/drawing/2014/main" val="20003"/>
                    </a:ext>
                  </a:extLst>
                </a:gridCol>
                <a:gridCol w="760020">
                  <a:extLst>
                    <a:ext uri="{9D8B030D-6E8A-4147-A177-3AD203B41FA5}">
                      <a16:colId xmlns:a16="http://schemas.microsoft.com/office/drawing/2014/main" val="20004"/>
                    </a:ext>
                  </a:extLst>
                </a:gridCol>
                <a:gridCol w="850498">
                  <a:extLst>
                    <a:ext uri="{9D8B030D-6E8A-4147-A177-3AD203B41FA5}">
                      <a16:colId xmlns:a16="http://schemas.microsoft.com/office/drawing/2014/main" val="20005"/>
                    </a:ext>
                  </a:extLst>
                </a:gridCol>
                <a:gridCol w="967792">
                  <a:extLst>
                    <a:ext uri="{9D8B030D-6E8A-4147-A177-3AD203B41FA5}">
                      <a16:colId xmlns:a16="http://schemas.microsoft.com/office/drawing/2014/main" val="20006"/>
                    </a:ext>
                  </a:extLst>
                </a:gridCol>
                <a:gridCol w="908710">
                  <a:extLst>
                    <a:ext uri="{9D8B030D-6E8A-4147-A177-3AD203B41FA5}">
                      <a16:colId xmlns:a16="http://schemas.microsoft.com/office/drawing/2014/main" val="20007"/>
                    </a:ext>
                  </a:extLst>
                </a:gridCol>
                <a:gridCol w="908710">
                  <a:extLst>
                    <a:ext uri="{9D8B030D-6E8A-4147-A177-3AD203B41FA5}">
                      <a16:colId xmlns:a16="http://schemas.microsoft.com/office/drawing/2014/main" val="20008"/>
                    </a:ext>
                  </a:extLst>
                </a:gridCol>
              </a:tblGrid>
              <a:tr h="378499">
                <a:tc>
                  <a:txBody>
                    <a:bodyPr/>
                    <a:lstStyle/>
                    <a:p>
                      <a:pPr algn="ctr"/>
                      <a:endParaRPr lang="ru-RU" dirty="0"/>
                    </a:p>
                  </a:txBody>
                  <a:tcPr anchor="ctr"/>
                </a:tc>
                <a:tc gridSpan="8">
                  <a:txBody>
                    <a:bodyPr/>
                    <a:lstStyle/>
                    <a:p>
                      <a:pPr algn="ctr"/>
                      <a:r>
                        <a:rPr lang="en-US" dirty="0" smtClean="0"/>
                        <a:t>Year 2 </a:t>
                      </a:r>
                      <a:endParaRPr lang="ru-RU" dirty="0"/>
                    </a:p>
                  </a:txBody>
                  <a:tcPr anchor="ctr"/>
                </a:tc>
                <a:tc hMerge="1">
                  <a:txBody>
                    <a:bodyPr/>
                    <a:lstStyle/>
                    <a:p>
                      <a:pPr algn="ctr"/>
                      <a:endParaRPr lang="ru-RU" dirty="0"/>
                    </a:p>
                  </a:txBody>
                  <a:tcPr anchor="ctr"/>
                </a:tc>
                <a:tc hMerge="1">
                  <a:txBody>
                    <a:bodyPr/>
                    <a:lstStyle/>
                    <a:p>
                      <a:pPr algn="ctr"/>
                      <a:endParaRPr lang="ru-RU" dirty="0"/>
                    </a:p>
                  </a:txBody>
                  <a:tcPr anchor="ctr"/>
                </a:tc>
                <a:tc hMerge="1">
                  <a:txBody>
                    <a:bodyPr/>
                    <a:lstStyle/>
                    <a:p>
                      <a:pPr algn="ctr"/>
                      <a:endParaRPr lang="ru-RU" dirty="0"/>
                    </a:p>
                  </a:txBody>
                  <a:tcPr anchor="ct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10000"/>
                  </a:ext>
                </a:extLst>
              </a:tr>
              <a:tr h="598876">
                <a:tc>
                  <a:txBody>
                    <a:bodyPr/>
                    <a:lstStyle/>
                    <a:p>
                      <a:pPr algn="ctr"/>
                      <a:endParaRPr lang="ru-RU" sz="1800" b="1" dirty="0">
                        <a:solidFill>
                          <a:schemeClr val="bg1"/>
                        </a:solidFill>
                      </a:endParaRPr>
                    </a:p>
                  </a:txBody>
                  <a:tcPr anchor="ctr">
                    <a:solidFill>
                      <a:schemeClr val="accent1"/>
                    </a:solidFill>
                  </a:tcPr>
                </a:tc>
                <a:tc>
                  <a:txBody>
                    <a:bodyPr/>
                    <a:lstStyle/>
                    <a:p>
                      <a:pPr algn="ctr"/>
                      <a:r>
                        <a:rPr lang="en-US" sz="1400" b="1" dirty="0" smtClean="0">
                          <a:solidFill>
                            <a:schemeClr val="bg1"/>
                          </a:solidFill>
                        </a:rPr>
                        <a:t>May</a:t>
                      </a:r>
                      <a:endParaRPr lang="ru-RU" sz="1400" b="1" dirty="0">
                        <a:solidFill>
                          <a:schemeClr val="bg1"/>
                        </a:solidFill>
                      </a:endParaRPr>
                    </a:p>
                  </a:txBody>
                  <a:tcPr anchor="ctr">
                    <a:solidFill>
                      <a:schemeClr val="accent1"/>
                    </a:solidFill>
                  </a:tcPr>
                </a:tc>
                <a:tc>
                  <a:txBody>
                    <a:bodyPr/>
                    <a:lstStyle/>
                    <a:p>
                      <a:pPr algn="ctr"/>
                      <a:r>
                        <a:rPr lang="en-US" sz="1400" b="1" dirty="0" smtClean="0">
                          <a:solidFill>
                            <a:schemeClr val="bg1"/>
                          </a:solidFill>
                        </a:rPr>
                        <a:t>June</a:t>
                      </a:r>
                      <a:endParaRPr lang="ru-RU" sz="1400" b="1" dirty="0">
                        <a:solidFill>
                          <a:schemeClr val="bg1"/>
                        </a:solidFill>
                      </a:endParaRPr>
                    </a:p>
                  </a:txBody>
                  <a:tcPr anchor="ctr">
                    <a:solidFill>
                      <a:schemeClr val="accent1"/>
                    </a:solidFill>
                  </a:tcPr>
                </a:tc>
                <a:tc>
                  <a:txBody>
                    <a:bodyPr/>
                    <a:lstStyle/>
                    <a:p>
                      <a:pPr algn="ctr"/>
                      <a:r>
                        <a:rPr lang="en-US" sz="1400" b="1" dirty="0" smtClean="0">
                          <a:solidFill>
                            <a:schemeClr val="bg1"/>
                          </a:solidFill>
                        </a:rPr>
                        <a:t>July</a:t>
                      </a:r>
                      <a:endParaRPr lang="ru-RU" sz="1400" b="1" dirty="0">
                        <a:solidFill>
                          <a:schemeClr val="bg1"/>
                        </a:solidFill>
                      </a:endParaRPr>
                    </a:p>
                  </a:txBody>
                  <a:tcPr anchor="ctr">
                    <a:solidFill>
                      <a:schemeClr val="accent1"/>
                    </a:solidFill>
                  </a:tcPr>
                </a:tc>
                <a:tc>
                  <a:txBody>
                    <a:bodyPr/>
                    <a:lstStyle/>
                    <a:p>
                      <a:pPr algn="ctr"/>
                      <a:r>
                        <a:rPr lang="en-US" sz="1400" b="1" dirty="0" smtClean="0">
                          <a:solidFill>
                            <a:schemeClr val="bg1"/>
                          </a:solidFill>
                        </a:rPr>
                        <a:t>Aug.</a:t>
                      </a:r>
                      <a:endParaRPr lang="ru-RU" sz="1400" b="1" dirty="0">
                        <a:solidFill>
                          <a:schemeClr val="bg1"/>
                        </a:solidFill>
                      </a:endParaRPr>
                    </a:p>
                  </a:txBody>
                  <a:tcPr anchor="ctr">
                    <a:solidFill>
                      <a:schemeClr val="accent1"/>
                    </a:solidFill>
                  </a:tcPr>
                </a:tc>
                <a:tc>
                  <a:txBody>
                    <a:bodyPr/>
                    <a:lstStyle/>
                    <a:p>
                      <a:pPr algn="ctr"/>
                      <a:r>
                        <a:rPr lang="en-US" sz="1400" b="1" dirty="0" smtClean="0">
                          <a:solidFill>
                            <a:schemeClr val="bg1"/>
                          </a:solidFill>
                        </a:rPr>
                        <a:t>Sept.</a:t>
                      </a:r>
                      <a:endParaRPr lang="ru-RU" sz="1400" b="1" dirty="0">
                        <a:solidFill>
                          <a:schemeClr val="bg1"/>
                        </a:solidFill>
                      </a:endParaRPr>
                    </a:p>
                  </a:txBody>
                  <a:tcPr anchor="ctr">
                    <a:solidFill>
                      <a:schemeClr val="accent1"/>
                    </a:solidFill>
                  </a:tcPr>
                </a:tc>
                <a:tc>
                  <a:txBody>
                    <a:bodyPr/>
                    <a:lstStyle/>
                    <a:p>
                      <a:pPr algn="ctr"/>
                      <a:r>
                        <a:rPr lang="en-US" sz="1400" b="1" dirty="0" smtClean="0">
                          <a:solidFill>
                            <a:schemeClr val="bg1"/>
                          </a:solidFill>
                        </a:rPr>
                        <a:t>Oct.</a:t>
                      </a:r>
                      <a:endParaRPr lang="ru-RU" sz="1400" b="1" dirty="0">
                        <a:solidFill>
                          <a:schemeClr val="bg1"/>
                        </a:solidFill>
                      </a:endParaRPr>
                    </a:p>
                  </a:txBody>
                  <a:tcPr anchor="ctr">
                    <a:solidFill>
                      <a:schemeClr val="accent1"/>
                    </a:solidFill>
                  </a:tcPr>
                </a:tc>
                <a:tc>
                  <a:txBody>
                    <a:bodyPr/>
                    <a:lstStyle/>
                    <a:p>
                      <a:pPr algn="ctr"/>
                      <a:r>
                        <a:rPr lang="en-US" sz="1400" b="1" dirty="0" smtClean="0">
                          <a:solidFill>
                            <a:schemeClr val="bg1"/>
                          </a:solidFill>
                        </a:rPr>
                        <a:t>Nov.</a:t>
                      </a:r>
                      <a:endParaRPr lang="ru-RU" sz="1400" b="1" dirty="0">
                        <a:solidFill>
                          <a:schemeClr val="bg1"/>
                        </a:solidFill>
                      </a:endParaRPr>
                    </a:p>
                  </a:txBody>
                  <a:tcPr anchor="ctr">
                    <a:solidFill>
                      <a:schemeClr val="accent1"/>
                    </a:solidFill>
                  </a:tcPr>
                </a:tc>
                <a:tc>
                  <a:txBody>
                    <a:bodyPr/>
                    <a:lstStyle/>
                    <a:p>
                      <a:pPr algn="ctr"/>
                      <a:r>
                        <a:rPr lang="en-US" sz="1400" b="1" dirty="0" smtClean="0">
                          <a:solidFill>
                            <a:schemeClr val="bg1"/>
                          </a:solidFill>
                        </a:rPr>
                        <a:t>Dec.</a:t>
                      </a:r>
                      <a:endParaRPr lang="ru-RU" sz="1400" b="1" dirty="0">
                        <a:solidFill>
                          <a:schemeClr val="bg1"/>
                        </a:solidFill>
                      </a:endParaRPr>
                    </a:p>
                  </a:txBody>
                  <a:tcPr anchor="ctr">
                    <a:solidFill>
                      <a:schemeClr val="accent1"/>
                    </a:solidFill>
                  </a:tcPr>
                </a:tc>
                <a:extLst>
                  <a:ext uri="{0D108BD9-81ED-4DB2-BD59-A6C34878D82A}">
                    <a16:rowId xmlns:a16="http://schemas.microsoft.com/office/drawing/2014/main" val="10001"/>
                  </a:ext>
                </a:extLst>
              </a:tr>
              <a:tr h="598876">
                <a:tc>
                  <a:txBody>
                    <a:bodyPr/>
                    <a:lstStyle/>
                    <a:p>
                      <a:pPr algn="ctr"/>
                      <a:r>
                        <a:rPr lang="en-US" sz="1100" b="1" dirty="0" smtClean="0">
                          <a:solidFill>
                            <a:schemeClr val="bg1"/>
                          </a:solidFill>
                        </a:rPr>
                        <a:t>Experiments</a:t>
                      </a:r>
                      <a:endParaRPr lang="ru-RU" sz="1100" b="1" dirty="0">
                        <a:solidFill>
                          <a:schemeClr val="bg1"/>
                        </a:solidFill>
                      </a:endParaRPr>
                    </a:p>
                  </a:txBody>
                  <a:tcPr anchor="ctr">
                    <a:solidFill>
                      <a:schemeClr val="accent1"/>
                    </a:solidFill>
                  </a:tcPr>
                </a:tc>
                <a:tc>
                  <a:txBody>
                    <a:bodyPr/>
                    <a:lstStyle/>
                    <a:p>
                      <a:pPr algn="ctr"/>
                      <a:endParaRPr lang="ru-RU" sz="1400" dirty="0"/>
                    </a:p>
                  </a:txBody>
                  <a:tcPr anchor="ctr">
                    <a:solidFill>
                      <a:schemeClr val="accent2"/>
                    </a:solidFill>
                  </a:tcPr>
                </a:tc>
                <a:tc>
                  <a:txBody>
                    <a:bodyPr/>
                    <a:lstStyle/>
                    <a:p>
                      <a:pPr algn="ctr"/>
                      <a:endParaRPr lang="ru-RU" sz="1400" dirty="0"/>
                    </a:p>
                  </a:txBody>
                  <a:tcPr anchor="ctr">
                    <a:solidFill>
                      <a:schemeClr val="accent2"/>
                    </a:solidFill>
                  </a:tcPr>
                </a:tc>
                <a:tc>
                  <a:txBody>
                    <a:bodyPr/>
                    <a:lstStyle/>
                    <a:p>
                      <a:pPr algn="ctr"/>
                      <a:endParaRPr lang="ru-RU" sz="1400" dirty="0"/>
                    </a:p>
                  </a:txBody>
                  <a:tcPr anchor="ctr">
                    <a:solidFill>
                      <a:schemeClr val="accent6"/>
                    </a:solidFill>
                  </a:tcPr>
                </a:tc>
                <a:tc>
                  <a:txBody>
                    <a:bodyPr/>
                    <a:lstStyle/>
                    <a:p>
                      <a:pPr algn="ctr"/>
                      <a:endParaRPr lang="ru-RU" sz="1400" dirty="0"/>
                    </a:p>
                  </a:txBody>
                  <a:tcPr anchor="ctr">
                    <a:solidFill>
                      <a:schemeClr val="accent2"/>
                    </a:solidFill>
                  </a:tcPr>
                </a:tc>
                <a:tc>
                  <a:txBody>
                    <a:bodyPr/>
                    <a:lstStyle/>
                    <a:p>
                      <a:pPr algn="ctr"/>
                      <a:endParaRPr lang="ru-RU" sz="1400" dirty="0"/>
                    </a:p>
                  </a:txBody>
                  <a:tcPr anchor="ctr">
                    <a:solidFill>
                      <a:schemeClr val="accent2"/>
                    </a:solidFill>
                  </a:tcPr>
                </a:tc>
                <a:tc>
                  <a:txBody>
                    <a:bodyPr/>
                    <a:lstStyle/>
                    <a:p>
                      <a:pPr algn="ctr"/>
                      <a:endParaRPr lang="ru-RU" sz="1400" dirty="0"/>
                    </a:p>
                  </a:txBody>
                  <a:tcPr anchor="ctr">
                    <a:solidFill>
                      <a:schemeClr val="accent6"/>
                    </a:solidFill>
                  </a:tcPr>
                </a:tc>
                <a:tc>
                  <a:txBody>
                    <a:bodyPr/>
                    <a:lstStyle/>
                    <a:p>
                      <a:pPr algn="ctr"/>
                      <a:endParaRPr lang="ru-RU" sz="1400" dirty="0"/>
                    </a:p>
                  </a:txBody>
                  <a:tcPr anchor="ctr">
                    <a:solidFill>
                      <a:schemeClr val="accent6"/>
                    </a:solidFill>
                  </a:tcPr>
                </a:tc>
                <a:tc>
                  <a:txBody>
                    <a:bodyPr/>
                    <a:lstStyle/>
                    <a:p>
                      <a:pPr algn="ctr"/>
                      <a:endParaRPr lang="ru-RU" sz="1400" dirty="0"/>
                    </a:p>
                  </a:txBody>
                  <a:tcPr anchor="ctr">
                    <a:solidFill>
                      <a:schemeClr val="accent6"/>
                    </a:solidFill>
                  </a:tcPr>
                </a:tc>
                <a:extLst>
                  <a:ext uri="{0D108BD9-81ED-4DB2-BD59-A6C34878D82A}">
                    <a16:rowId xmlns:a16="http://schemas.microsoft.com/office/drawing/2014/main" val="10002"/>
                  </a:ext>
                </a:extLst>
              </a:tr>
              <a:tr h="661989">
                <a:tc>
                  <a:txBody>
                    <a:bodyPr/>
                    <a:lstStyle/>
                    <a:p>
                      <a:pPr algn="ctr"/>
                      <a:r>
                        <a:rPr lang="en-US" sz="1100" b="1" dirty="0" smtClean="0">
                          <a:solidFill>
                            <a:schemeClr val="bg1"/>
                          </a:solidFill>
                        </a:rPr>
                        <a:t>Modelling of reference Fe at elevated temperature</a:t>
                      </a:r>
                      <a:endParaRPr lang="ru-RU" sz="1100" b="1" dirty="0">
                        <a:solidFill>
                          <a:schemeClr val="bg1"/>
                        </a:solidFill>
                      </a:endParaRPr>
                    </a:p>
                  </a:txBody>
                  <a:tcPr anchor="ctr">
                    <a:solidFill>
                      <a:schemeClr val="accent1"/>
                    </a:solidFill>
                  </a:tcPr>
                </a:tc>
                <a:tc>
                  <a:txBody>
                    <a:bodyPr/>
                    <a:lstStyle/>
                    <a:p>
                      <a:endParaRPr lang="ru-RU" dirty="0"/>
                    </a:p>
                  </a:txBody>
                  <a:tcPr>
                    <a:solidFill>
                      <a:schemeClr val="accent6"/>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extLst>
                  <a:ext uri="{0D108BD9-81ED-4DB2-BD59-A6C34878D82A}">
                    <a16:rowId xmlns:a16="http://schemas.microsoft.com/office/drawing/2014/main" val="10003"/>
                  </a:ext>
                </a:extLst>
              </a:tr>
              <a:tr h="682580">
                <a:tc>
                  <a:txBody>
                    <a:bodyPr/>
                    <a:lstStyle/>
                    <a:p>
                      <a:pPr algn="ctr"/>
                      <a:r>
                        <a:rPr lang="en-US" sz="1100" b="1" dirty="0" smtClean="0">
                          <a:solidFill>
                            <a:schemeClr val="bg1"/>
                          </a:solidFill>
                        </a:rPr>
                        <a:t>Modelling of deformed Fe at RT and elevated</a:t>
                      </a:r>
                      <a:r>
                        <a:rPr lang="en-US" sz="1100" b="1" baseline="0" dirty="0" smtClean="0">
                          <a:solidFill>
                            <a:schemeClr val="bg1"/>
                          </a:solidFill>
                        </a:rPr>
                        <a:t> temperature</a:t>
                      </a:r>
                      <a:endParaRPr lang="ru-RU" sz="1100" b="1" dirty="0">
                        <a:solidFill>
                          <a:schemeClr val="bg1"/>
                        </a:solidFill>
                      </a:endParaRPr>
                    </a:p>
                  </a:txBody>
                  <a:tcPr anchor="ctr">
                    <a:solidFill>
                      <a:schemeClr val="accent1"/>
                    </a:solidFill>
                  </a:tcPr>
                </a:tc>
                <a:tc>
                  <a:txBody>
                    <a:bodyPr/>
                    <a:lstStyle/>
                    <a:p>
                      <a:endParaRPr lang="ru-RU" dirty="0"/>
                    </a:p>
                  </a:txBody>
                  <a:tcPr>
                    <a:solidFill>
                      <a:schemeClr val="accent6"/>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extLst>
                  <a:ext uri="{0D108BD9-81ED-4DB2-BD59-A6C34878D82A}">
                    <a16:rowId xmlns:a16="http://schemas.microsoft.com/office/drawing/2014/main" val="10004"/>
                  </a:ext>
                </a:extLst>
              </a:tr>
              <a:tr h="772732">
                <a:tc>
                  <a:txBody>
                    <a:bodyPr/>
                    <a:lstStyle/>
                    <a:p>
                      <a:pPr algn="ctr"/>
                      <a:r>
                        <a:rPr lang="en-US" sz="1100" b="1" dirty="0" smtClean="0">
                          <a:solidFill>
                            <a:schemeClr val="bg1"/>
                          </a:solidFill>
                        </a:rPr>
                        <a:t>Geometry</a:t>
                      </a:r>
                      <a:r>
                        <a:rPr lang="en-US" sz="1100" b="1" baseline="0" dirty="0" smtClean="0">
                          <a:solidFill>
                            <a:schemeClr val="bg1"/>
                          </a:solidFill>
                        </a:rPr>
                        <a:t> and constitutive laws for </a:t>
                      </a:r>
                      <a:r>
                        <a:rPr lang="en-US" sz="1100" b="1" baseline="0" dirty="0" err="1" smtClean="0">
                          <a:solidFill>
                            <a:schemeClr val="bg1"/>
                          </a:solidFill>
                        </a:rPr>
                        <a:t>FeCrC</a:t>
                      </a:r>
                      <a:r>
                        <a:rPr lang="en-US" sz="1100" b="1" baseline="0" dirty="0" smtClean="0">
                          <a:solidFill>
                            <a:schemeClr val="bg1"/>
                          </a:solidFill>
                        </a:rPr>
                        <a:t> or steel, NI at RT</a:t>
                      </a:r>
                      <a:endParaRPr lang="ru-RU" sz="1100" b="1" dirty="0">
                        <a:solidFill>
                          <a:schemeClr val="bg1"/>
                        </a:solidFill>
                      </a:endParaRPr>
                    </a:p>
                  </a:txBody>
                  <a:tcPr anchor="ctr">
                    <a:solidFill>
                      <a:schemeClr val="accent1"/>
                    </a:solidFill>
                  </a:tcPr>
                </a:tc>
                <a:tc>
                  <a:txBody>
                    <a:bodyPr/>
                    <a:lstStyle/>
                    <a:p>
                      <a:endParaRPr lang="ru-RU"/>
                    </a:p>
                  </a:txBody>
                  <a:tcPr>
                    <a:solidFill>
                      <a:schemeClr val="accent6"/>
                    </a:solidFill>
                  </a:tcPr>
                </a:tc>
                <a:tc>
                  <a:txBody>
                    <a:bodyPr/>
                    <a:lstStyle/>
                    <a:p>
                      <a:endParaRPr lang="ru-RU"/>
                    </a:p>
                  </a:txBody>
                  <a:tcPr>
                    <a:solidFill>
                      <a:schemeClr val="accent6"/>
                    </a:solidFill>
                  </a:tcPr>
                </a:tc>
                <a:tc>
                  <a:txBody>
                    <a:bodyPr/>
                    <a:lstStyle/>
                    <a:p>
                      <a:endParaRPr lang="ru-RU"/>
                    </a:p>
                  </a:txBody>
                  <a:tcPr>
                    <a:solidFill>
                      <a:schemeClr val="accent6"/>
                    </a:solidFill>
                  </a:tcPr>
                </a:tc>
                <a:tc>
                  <a:txBody>
                    <a:bodyPr/>
                    <a:lstStyle/>
                    <a:p>
                      <a:endParaRPr lang="ru-RU" dirty="0"/>
                    </a:p>
                  </a:txBody>
                  <a:tcPr>
                    <a:solidFill>
                      <a:schemeClr val="accent2"/>
                    </a:solidFill>
                  </a:tcPr>
                </a:tc>
                <a:tc>
                  <a:txBody>
                    <a:bodyPr/>
                    <a:lstStyle/>
                    <a:p>
                      <a:endParaRPr lang="ru-RU"/>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extLst>
                  <a:ext uri="{0D108BD9-81ED-4DB2-BD59-A6C34878D82A}">
                    <a16:rowId xmlns:a16="http://schemas.microsoft.com/office/drawing/2014/main" val="10005"/>
                  </a:ext>
                </a:extLst>
              </a:tr>
              <a:tr h="656823">
                <a:tc>
                  <a:txBody>
                    <a:bodyPr/>
                    <a:lstStyle/>
                    <a:p>
                      <a:pPr algn="ctr"/>
                      <a:r>
                        <a:rPr lang="en-US" sz="1100" b="1" dirty="0" smtClean="0">
                          <a:solidFill>
                            <a:schemeClr val="bg1"/>
                          </a:solidFill>
                        </a:rPr>
                        <a:t>Irradiation</a:t>
                      </a:r>
                      <a:r>
                        <a:rPr lang="en-US" sz="1100" b="1" baseline="0" dirty="0" smtClean="0">
                          <a:solidFill>
                            <a:schemeClr val="bg1"/>
                          </a:solidFill>
                        </a:rPr>
                        <a:t> effect implementation</a:t>
                      </a:r>
                      <a:endParaRPr lang="ru-RU" sz="1100" b="1" dirty="0">
                        <a:solidFill>
                          <a:schemeClr val="bg1"/>
                        </a:solidFill>
                      </a:endParaRPr>
                    </a:p>
                  </a:txBody>
                  <a:tcPr anchor="ctr">
                    <a:solidFill>
                      <a:schemeClr val="accent1"/>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6"/>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tc>
                  <a:txBody>
                    <a:bodyPr/>
                    <a:lstStyle/>
                    <a:p>
                      <a:endParaRPr lang="ru-RU" dirty="0"/>
                    </a:p>
                  </a:txBody>
                  <a:tcPr>
                    <a:solidFill>
                      <a:schemeClr val="accent2"/>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46079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814E660-BF25-4843-B2A0-93C6E2B6253B}" type="slidenum">
              <a:rPr lang="en-BE" smtClean="0"/>
              <a:pPr/>
              <a:t>23</a:t>
            </a:fld>
            <a:endParaRPr lang="en-BE" dirty="0"/>
          </a:p>
        </p:txBody>
      </p:sp>
      <p:sp>
        <p:nvSpPr>
          <p:cNvPr id="3" name="Title 2"/>
          <p:cNvSpPr>
            <a:spLocks noGrp="1"/>
          </p:cNvSpPr>
          <p:nvPr>
            <p:ph type="title"/>
          </p:nvPr>
        </p:nvSpPr>
        <p:spPr>
          <a:xfrm>
            <a:off x="0" y="0"/>
            <a:ext cx="12192000" cy="6858000"/>
          </a:xfrm>
        </p:spPr>
        <p:txBody>
          <a:bodyPr anchor="ctr"/>
          <a:lstStyle/>
          <a:p>
            <a:pPr algn="ctr"/>
            <a:r>
              <a:rPr lang="en-US" dirty="0" smtClean="0"/>
              <a:t>Thank you very much for your attention!</a:t>
            </a:r>
            <a:endParaRPr lang="en-US" dirty="0"/>
          </a:p>
        </p:txBody>
      </p:sp>
    </p:spTree>
    <p:extLst>
      <p:ext uri="{BB962C8B-B14F-4D97-AF65-F5344CB8AC3E}">
        <p14:creationId xmlns:p14="http://schemas.microsoft.com/office/powerpoint/2010/main" val="1375058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609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urved Down Arrow 29"/>
          <p:cNvSpPr/>
          <p:nvPr/>
        </p:nvSpPr>
        <p:spPr bwMode="auto">
          <a:xfrm rot="20785153" flipV="1">
            <a:off x="7902868" y="5827531"/>
            <a:ext cx="1228138" cy="550464"/>
          </a:xfrm>
          <a:prstGeom prst="curvedDownArrow">
            <a:avLst>
              <a:gd name="adj1" fmla="val 25000"/>
              <a:gd name="adj2" fmla="val 63991"/>
              <a:gd name="adj3" fmla="val 46359"/>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29" name="Curved Down Arrow 28"/>
          <p:cNvSpPr/>
          <p:nvPr/>
        </p:nvSpPr>
        <p:spPr bwMode="auto">
          <a:xfrm rot="1124500">
            <a:off x="7959129" y="4365988"/>
            <a:ext cx="1176322" cy="438176"/>
          </a:xfrm>
          <a:prstGeom prst="curvedDownArrow">
            <a:avLst>
              <a:gd name="adj1" fmla="val 25000"/>
              <a:gd name="adj2" fmla="val 63991"/>
              <a:gd name="adj3" fmla="val 46359"/>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Goals of the research</a:t>
            </a:r>
            <a:br>
              <a:rPr lang="en-US" dirty="0" smtClean="0"/>
            </a:br>
            <a:endParaRPr lang="en-US" dirty="0"/>
          </a:p>
        </p:txBody>
      </p:sp>
      <p:sp>
        <p:nvSpPr>
          <p:cNvPr id="3" name="Text Placeholder 2"/>
          <p:cNvSpPr>
            <a:spLocks noGrp="1"/>
          </p:cNvSpPr>
          <p:nvPr>
            <p:ph type="body" sz="quarter" idx="15"/>
          </p:nvPr>
        </p:nvSpPr>
        <p:spPr/>
        <p:txBody>
          <a:bodyPr>
            <a:normAutofit fontScale="92500"/>
          </a:bodyPr>
          <a:lstStyle/>
          <a:p>
            <a:pPr marL="88900" indent="0">
              <a:buNone/>
            </a:pPr>
            <a:r>
              <a:rPr lang="en-US" b="1" dirty="0" smtClean="0"/>
              <a:t>Main goals:</a:t>
            </a:r>
          </a:p>
          <a:p>
            <a:pPr marL="546100" indent="-457200">
              <a:buFont typeface="+mj-lt"/>
              <a:buAutoNum type="arabicPeriod"/>
            </a:pPr>
            <a:r>
              <a:rPr lang="en-US" dirty="0" smtClean="0"/>
              <a:t>Development and validation of </a:t>
            </a:r>
            <a:r>
              <a:rPr lang="en-US" dirty="0" err="1" smtClean="0"/>
              <a:t>nanoindentation</a:t>
            </a:r>
            <a:r>
              <a:rPr lang="en-US" dirty="0" smtClean="0"/>
              <a:t> FEM model for reactor materials and the use of it to derive the elastoplastic-deformation laws of irradiated materials</a:t>
            </a:r>
          </a:p>
          <a:p>
            <a:pPr marL="546100" indent="-457200">
              <a:buFont typeface="+mj-lt"/>
              <a:buAutoNum type="arabicPeriod"/>
            </a:pPr>
            <a:r>
              <a:rPr lang="en-US" dirty="0" smtClean="0"/>
              <a:t>Demonstration of predictive capability of the model by simulating conventional tests </a:t>
            </a:r>
          </a:p>
          <a:p>
            <a:pPr marL="546100" indent="-457200">
              <a:buFont typeface="+mj-lt"/>
              <a:buAutoNum type="arabicPeriod"/>
            </a:pPr>
            <a:r>
              <a:rPr lang="en-US" dirty="0" smtClean="0"/>
              <a:t>Support in assessment of mechanical tests applied to harvest the design data such as fracture toughness or plastic deformation capacity before and after irradiation</a:t>
            </a:r>
            <a:endParaRPr lang="en-US" dirty="0"/>
          </a:p>
        </p:txBody>
      </p:sp>
      <p:sp>
        <p:nvSpPr>
          <p:cNvPr id="4" name="Slide Number Placeholder 3"/>
          <p:cNvSpPr>
            <a:spLocks noGrp="1"/>
          </p:cNvSpPr>
          <p:nvPr>
            <p:ph type="sldNum" sz="quarter" idx="4"/>
          </p:nvPr>
        </p:nvSpPr>
        <p:spPr/>
        <p:txBody>
          <a:bodyPr/>
          <a:lstStyle/>
          <a:p>
            <a:fld id="{A814E660-BF25-4843-B2A0-93C6E2B6253B}" type="slidenum">
              <a:rPr lang="en-BE" smtClean="0"/>
              <a:pPr/>
              <a:t>3</a:t>
            </a:fld>
            <a:endParaRPr lang="en-BE" dirty="0"/>
          </a:p>
        </p:txBody>
      </p:sp>
      <mc:AlternateContent xmlns:mc="http://schemas.openxmlformats.org/markup-compatibility/2006" xmlns:a14="http://schemas.microsoft.com/office/drawing/2010/main">
        <mc:Choice Requires="a14">
          <p:sp>
            <p:nvSpPr>
              <p:cNvPr id="5" name="Text Placeholder 4"/>
              <p:cNvSpPr>
                <a:spLocks noGrp="1"/>
              </p:cNvSpPr>
              <p:nvPr>
                <p:ph type="body" sz="quarter" idx="16"/>
              </p:nvPr>
            </p:nvSpPr>
            <p:spPr>
              <a:xfrm>
                <a:off x="6349999" y="834674"/>
                <a:ext cx="5373634" cy="5473959"/>
              </a:xfrm>
            </p:spPr>
            <p:txBody>
              <a:bodyPr/>
              <a:lstStyle/>
              <a:p>
                <a:r>
                  <a:rPr lang="en-US" sz="2000" dirty="0" smtClean="0"/>
                  <a:t>BCC steel and tungsten</a:t>
                </a:r>
              </a:p>
              <a:p>
                <a:r>
                  <a:rPr lang="en-US" sz="2000" dirty="0" smtClean="0"/>
                  <a:t>Different parameters: elevated temperature, irradiation, different indenter geometries</a:t>
                </a:r>
              </a:p>
              <a:p>
                <a:r>
                  <a:rPr lang="en-US" sz="2000" dirty="0" smtClean="0"/>
                  <a:t>Crystal plasticity theory: </a:t>
                </a:r>
                <a14:m>
                  <m:oMath xmlns:m="http://schemas.openxmlformats.org/officeDocument/2006/math">
                    <m:sSub>
                      <m:sSubPr>
                        <m:ctrlPr>
                          <a:rPr lang="en-US" sz="2000" i="1">
                            <a:latin typeface="Cambria Math" panose="02040503050406030204" pitchFamily="18" charset="0"/>
                          </a:rPr>
                        </m:ctrlPr>
                      </m:sSubPr>
                      <m:e>
                        <m:sSup>
                          <m:sSupPr>
                            <m:ctrlPr>
                              <a:rPr lang="en-US" sz="2000" i="1">
                                <a:latin typeface="Cambria Math" panose="02040503050406030204" pitchFamily="18" charset="0"/>
                              </a:rPr>
                            </m:ctrlPr>
                          </m:sSupPr>
                          <m:e>
                            <m:r>
                              <a:rPr lang="en-US" sz="2000" i="1">
                                <a:latin typeface="Cambria Math" panose="02040503050406030204" pitchFamily="18" charset="0"/>
                              </a:rPr>
                              <m:t>𝜏</m:t>
                            </m:r>
                          </m:e>
                          <m:sup>
                            <m:r>
                              <a:rPr lang="en-US" sz="2000" i="1">
                                <a:latin typeface="Cambria Math" panose="02040503050406030204" pitchFamily="18" charset="0"/>
                              </a:rPr>
                              <m:t>𝑎</m:t>
                            </m:r>
                          </m:sup>
                        </m:sSup>
                      </m:e>
                      <m:sub>
                        <m:r>
                          <a:rPr lang="en-US" sz="2000" i="1">
                            <a:latin typeface="Cambria Math" panose="02040503050406030204" pitchFamily="18" charset="0"/>
                          </a:rPr>
                          <m:t>𝐶𝑅𝑆𝑆</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𝜏</m:t>
                        </m:r>
                      </m:e>
                      <m:sub>
                        <m:r>
                          <a:rPr lang="uk-UA" sz="2000" i="1">
                            <a:latin typeface="Cambria Math" panose="02040503050406030204" pitchFamily="18" charset="0"/>
                          </a:rPr>
                          <m:t>𝑓</m:t>
                        </m:r>
                      </m:sub>
                    </m:sSub>
                    <m:d>
                      <m:dPr>
                        <m:ctrlPr>
                          <a:rPr lang="en-US" sz="2000" i="1">
                            <a:latin typeface="Cambria Math" panose="02040503050406030204" pitchFamily="18" charset="0"/>
                          </a:rPr>
                        </m:ctrlPr>
                      </m:dPr>
                      <m:e>
                        <m:r>
                          <a:rPr lang="en-US" sz="2000" i="1">
                            <a:latin typeface="Cambria Math" panose="02040503050406030204" pitchFamily="18" charset="0"/>
                          </a:rPr>
                          <m:t>𝑇</m:t>
                        </m:r>
                      </m:e>
                    </m:d>
                    <m:r>
                      <a:rPr lang="ru-RU" sz="2000" i="1">
                        <a:latin typeface="Cambria Math" panose="02040503050406030204" pitchFamily="18" charset="0"/>
                      </a:rPr>
                      <m:t>+</m:t>
                    </m:r>
                    <m:sSub>
                      <m:sSubPr>
                        <m:ctrlPr>
                          <a:rPr lang="en-US" sz="2000" i="1">
                            <a:latin typeface="Cambria Math" panose="02040503050406030204" pitchFamily="18" charset="0"/>
                          </a:rPr>
                        </m:ctrlPr>
                      </m:sSubPr>
                      <m:e>
                        <m:sSup>
                          <m:sSupPr>
                            <m:ctrlPr>
                              <a:rPr lang="en-US" sz="2000" i="1">
                                <a:latin typeface="Cambria Math" panose="02040503050406030204" pitchFamily="18" charset="0"/>
                              </a:rPr>
                            </m:ctrlPr>
                          </m:sSupPr>
                          <m:e>
                            <m:r>
                              <a:rPr lang="ru-RU" sz="2000" i="1">
                                <a:latin typeface="Cambria Math" panose="02040503050406030204" pitchFamily="18" charset="0"/>
                              </a:rPr>
                              <m:t>𝜏</m:t>
                            </m:r>
                          </m:e>
                          <m:sup>
                            <m:r>
                              <a:rPr lang="en-US" sz="2000" i="1">
                                <a:latin typeface="Cambria Math" panose="02040503050406030204" pitchFamily="18" charset="0"/>
                              </a:rPr>
                              <m:t>𝑎</m:t>
                            </m:r>
                          </m:sup>
                        </m:sSup>
                      </m:e>
                      <m:sub>
                        <m:r>
                          <a:rPr lang="ru-RU" sz="2000" i="1">
                            <a:latin typeface="Cambria Math" panose="02040503050406030204" pitchFamily="18" charset="0"/>
                          </a:rPr>
                          <m:t>𝑑𝑖𝑠</m:t>
                        </m:r>
                      </m:sub>
                    </m:sSub>
                    <m:d>
                      <m:dPr>
                        <m:ctrlPr>
                          <a:rPr lang="en-US" sz="2000" i="1">
                            <a:latin typeface="Cambria Math" panose="02040503050406030204" pitchFamily="18" charset="0"/>
                          </a:rPr>
                        </m:ctrlPr>
                      </m:dPr>
                      <m:e>
                        <m:r>
                          <a:rPr lang="ru-RU" sz="2000" i="1">
                            <a:latin typeface="Cambria Math" panose="02040503050406030204" pitchFamily="18" charset="0"/>
                          </a:rPr>
                          <m:t>𝑇</m:t>
                        </m:r>
                      </m:e>
                    </m:d>
                    <m:r>
                      <a:rPr lang="ru-RU" sz="2000" i="1">
                        <a:latin typeface="Cambria Math" panose="02040503050406030204" pitchFamily="18" charset="0"/>
                      </a:rPr>
                      <m:t>+</m:t>
                    </m:r>
                    <m:sSub>
                      <m:sSubPr>
                        <m:ctrlPr>
                          <a:rPr lang="en-US" sz="2000" i="1">
                            <a:latin typeface="Cambria Math" panose="02040503050406030204" pitchFamily="18" charset="0"/>
                          </a:rPr>
                        </m:ctrlPr>
                      </m:sSubPr>
                      <m:e>
                        <m:r>
                          <a:rPr lang="ru-RU" sz="2000" i="1">
                            <a:latin typeface="Cambria Math" panose="02040503050406030204" pitchFamily="18" charset="0"/>
                          </a:rPr>
                          <m:t>𝜏</m:t>
                        </m:r>
                      </m:e>
                      <m:sub>
                        <m:r>
                          <a:rPr lang="ru-RU" sz="2000" i="1">
                            <a:latin typeface="Cambria Math" panose="02040503050406030204" pitchFamily="18" charset="0"/>
                          </a:rPr>
                          <m:t>𝐺𝐵</m:t>
                        </m:r>
                      </m:sub>
                    </m:sSub>
                    <m:d>
                      <m:dPr>
                        <m:ctrlPr>
                          <a:rPr lang="en-US" sz="2000" i="1">
                            <a:latin typeface="Cambria Math" panose="02040503050406030204" pitchFamily="18" charset="0"/>
                          </a:rPr>
                        </m:ctrlPr>
                      </m:dPr>
                      <m:e>
                        <m:r>
                          <a:rPr lang="ru-RU" sz="2000" i="1">
                            <a:latin typeface="Cambria Math" panose="02040503050406030204" pitchFamily="18" charset="0"/>
                          </a:rPr>
                          <m:t>𝑇</m:t>
                        </m:r>
                      </m:e>
                    </m:d>
                    <m:r>
                      <a:rPr lang="ru-RU" sz="2000" i="1">
                        <a:latin typeface="Cambria Math" panose="02040503050406030204" pitchFamily="18" charset="0"/>
                      </a:rPr>
                      <m:t>+</m:t>
                    </m:r>
                    <m:sSub>
                      <m:sSubPr>
                        <m:ctrlPr>
                          <a:rPr lang="en-US" sz="2000" i="1" smtClean="0">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𝜏</m:t>
                        </m:r>
                      </m:e>
                      <m:sub>
                        <m:r>
                          <a:rPr lang="en-US" sz="2000" i="1">
                            <a:solidFill>
                              <a:srgbClr val="FF0000"/>
                            </a:solidFill>
                            <a:latin typeface="Cambria Math" panose="02040503050406030204" pitchFamily="18" charset="0"/>
                          </a:rPr>
                          <m:t>𝑖𝑟𝑟</m:t>
                        </m:r>
                      </m:sub>
                    </m:sSub>
                    <m:r>
                      <a:rPr lang="en-US" sz="2000" b="0" i="0"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𝑑</m:t>
                    </m:r>
                    <m:r>
                      <a:rPr lang="en-US" sz="2000" b="0" i="0" smtClean="0">
                        <a:solidFill>
                          <a:srgbClr val="FF0000"/>
                        </a:solidFill>
                        <a:latin typeface="Cambria Math" panose="02040503050406030204" pitchFamily="18" charset="0"/>
                      </a:rPr>
                      <m:t>)</m:t>
                    </m:r>
                  </m:oMath>
                </a14:m>
                <a:endParaRPr lang="en-US" sz="2000" dirty="0"/>
              </a:p>
              <a:p>
                <a:r>
                  <a:rPr lang="en-US" sz="2000" dirty="0" smtClean="0"/>
                  <a:t>In case of ion irradiation – damage distribution profile</a:t>
                </a:r>
              </a:p>
              <a:p>
                <a:r>
                  <a:rPr lang="en-US" sz="2000" dirty="0" smtClean="0"/>
                  <a:t>For instance:</a:t>
                </a:r>
              </a:p>
              <a:p>
                <a:endParaRPr lang="en-US" dirty="0" smtClean="0"/>
              </a:p>
              <a:p>
                <a:endParaRPr lang="en-US" dirty="0"/>
              </a:p>
            </p:txBody>
          </p:sp>
        </mc:Choice>
        <mc:Fallback xmlns="">
          <p:sp>
            <p:nvSpPr>
              <p:cNvPr id="5" name="Text Placeholder 4"/>
              <p:cNvSpPr>
                <a:spLocks noGrp="1" noRot="1" noChangeAspect="1" noMove="1" noResize="1" noEditPoints="1" noAdjustHandles="1" noChangeArrowheads="1" noChangeShapeType="1" noTextEdit="1"/>
              </p:cNvSpPr>
              <p:nvPr>
                <p:ph type="body" sz="quarter" idx="16"/>
              </p:nvPr>
            </p:nvSpPr>
            <p:spPr>
              <a:xfrm>
                <a:off x="6349999" y="834674"/>
                <a:ext cx="5373634" cy="5473959"/>
              </a:xfrm>
              <a:blipFill>
                <a:blip r:embed="rId3"/>
                <a:stretch>
                  <a:fillRect t="-557" r="-795"/>
                </a:stretch>
              </a:blipFill>
            </p:spPr>
            <p:txBody>
              <a:bodyPr/>
              <a:lstStyle/>
              <a:p>
                <a:r>
                  <a:rPr lang="en-US">
                    <a:noFill/>
                  </a:rPr>
                  <a:t> </a:t>
                </a:r>
              </a:p>
            </p:txBody>
          </p:sp>
        </mc:Fallback>
      </mc:AlternateContent>
      <p:sp>
        <p:nvSpPr>
          <p:cNvPr id="6" name="Left Brace 5"/>
          <p:cNvSpPr/>
          <p:nvPr/>
        </p:nvSpPr>
        <p:spPr>
          <a:xfrm>
            <a:off x="5985165" y="890981"/>
            <a:ext cx="299258" cy="5473959"/>
          </a:xfrm>
          <a:prstGeom prst="leftBrace">
            <a:avLst>
              <a:gd name="adj1" fmla="val 8333"/>
              <a:gd name="adj2" fmla="val 276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6871439" y="4393388"/>
            <a:ext cx="1175372" cy="456897"/>
            <a:chOff x="767839" y="716845"/>
            <a:chExt cx="1966568" cy="805726"/>
          </a:xfrm>
          <a:scene3d>
            <a:camera prst="orthographicFront"/>
            <a:lightRig rig="flat" dir="t"/>
          </a:scene3d>
        </p:grpSpPr>
        <p:sp>
          <p:nvSpPr>
            <p:cNvPr id="9" name="Pentagon 8"/>
            <p:cNvSpPr/>
            <p:nvPr/>
          </p:nvSpPr>
          <p:spPr>
            <a:xfrm rot="10800000">
              <a:off x="1120506" y="716845"/>
              <a:ext cx="1613899" cy="805726"/>
            </a:xfrm>
            <a:prstGeom prst="homePlate">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0" name="Pentagon 4"/>
            <p:cNvSpPr txBox="1"/>
            <p:nvPr/>
          </p:nvSpPr>
          <p:spPr>
            <a:xfrm>
              <a:off x="767839" y="716845"/>
              <a:ext cx="1966568" cy="80572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48388" tIns="80010" rIns="149352" bIns="80010" numCol="1" spcCol="1270" anchor="ctr" anchorCtr="0">
              <a:noAutofit/>
            </a:bodyPr>
            <a:lstStyle/>
            <a:p>
              <a:pPr lvl="0" algn="ctr" defTabSz="933450">
                <a:lnSpc>
                  <a:spcPct val="90000"/>
                </a:lnSpc>
                <a:spcBef>
                  <a:spcPct val="0"/>
                </a:spcBef>
                <a:spcAft>
                  <a:spcPct val="35000"/>
                </a:spcAft>
              </a:pPr>
              <a:r>
                <a:rPr lang="en-US" sz="900" kern="1200" dirty="0" smtClean="0"/>
                <a:t>NI test data</a:t>
              </a:r>
              <a:endParaRPr lang="en-US" sz="900" kern="1200" dirty="0"/>
            </a:p>
          </p:txBody>
        </p:sp>
      </p:grpSp>
      <p:sp>
        <p:nvSpPr>
          <p:cNvPr id="8" name="Oval 7"/>
          <p:cNvSpPr/>
          <p:nvPr/>
        </p:nvSpPr>
        <p:spPr>
          <a:xfrm>
            <a:off x="6575729" y="4266369"/>
            <a:ext cx="700158" cy="700158"/>
          </a:xfrm>
          <a:prstGeom prst="ellipse">
            <a:avLst/>
          </a:prstGeom>
          <a:blipFill>
            <a:blip r:embed="rId4" cstate="print">
              <a:extLst>
                <a:ext uri="{28A0092B-C50C-407E-A947-70E740481C1C}">
                  <a14:useLocalDpi xmlns:a14="http://schemas.microsoft.com/office/drawing/2010/main" val="0"/>
                </a:ext>
              </a:extLst>
            </a:blip>
            <a:srcRect/>
            <a:stretch>
              <a:fillRect l="-18000" r="-18000"/>
            </a:stretch>
          </a:blipFill>
          <a:ln w="28575">
            <a:solidFill>
              <a:schemeClr val="accent1"/>
            </a:solidFill>
          </a:ln>
        </p:spPr>
        <p:style>
          <a:lnRef idx="1">
            <a:scrgbClr r="0" g="0" b="0"/>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grpSp>
        <p:nvGrpSpPr>
          <p:cNvPr id="11" name="Group 10"/>
          <p:cNvGrpSpPr/>
          <p:nvPr/>
        </p:nvGrpSpPr>
        <p:grpSpPr>
          <a:xfrm>
            <a:off x="6515957" y="5029801"/>
            <a:ext cx="1539077" cy="626897"/>
            <a:chOff x="868978" y="511314"/>
            <a:chExt cx="2347157" cy="1590702"/>
          </a:xfrm>
          <a:scene3d>
            <a:camera prst="orthographicFront"/>
            <a:lightRig rig="flat" dir="t"/>
          </a:scene3d>
        </p:grpSpPr>
        <p:sp>
          <p:nvSpPr>
            <p:cNvPr id="13" name="Pentagon 12"/>
            <p:cNvSpPr/>
            <p:nvPr/>
          </p:nvSpPr>
          <p:spPr>
            <a:xfrm rot="10800000">
              <a:off x="1115805" y="511314"/>
              <a:ext cx="2100329" cy="1558645"/>
            </a:xfrm>
            <a:prstGeom prst="homePlate">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4" name="Pentagon 4"/>
            <p:cNvSpPr txBox="1"/>
            <p:nvPr/>
          </p:nvSpPr>
          <p:spPr>
            <a:xfrm>
              <a:off x="868978" y="543371"/>
              <a:ext cx="2347157" cy="1558645"/>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24844" tIns="60960" rIns="113792" bIns="60960" numCol="1" spcCol="1270" anchor="ctr" anchorCtr="0">
              <a:noAutofit/>
            </a:bodyPr>
            <a:lstStyle/>
            <a:p>
              <a:pPr lvl="0" algn="ctr" defTabSz="711200">
                <a:lnSpc>
                  <a:spcPct val="90000"/>
                </a:lnSpc>
                <a:spcBef>
                  <a:spcPct val="0"/>
                </a:spcBef>
                <a:spcAft>
                  <a:spcPct val="35000"/>
                </a:spcAft>
              </a:pPr>
              <a:r>
                <a:rPr lang="en-US" sz="900" kern="1200" dirty="0" smtClean="0"/>
                <a:t>Constitutive laws from tensile test/reverse FEM</a:t>
              </a:r>
              <a:endParaRPr lang="en-US" sz="900" kern="1200" dirty="0"/>
            </a:p>
          </p:txBody>
        </p:sp>
      </p:grpSp>
      <p:sp>
        <p:nvSpPr>
          <p:cNvPr id="12" name="Oval 11"/>
          <p:cNvSpPr/>
          <p:nvPr/>
        </p:nvSpPr>
        <p:spPr>
          <a:xfrm>
            <a:off x="6301409" y="4993171"/>
            <a:ext cx="700158" cy="700158"/>
          </a:xfrm>
          <a:prstGeom prst="ellipse">
            <a:avLst/>
          </a:prstGeom>
          <a:blipFill>
            <a:blip r:embed="rId5">
              <a:extLst>
                <a:ext uri="{28A0092B-C50C-407E-A947-70E740481C1C}">
                  <a14:useLocalDpi xmlns:a14="http://schemas.microsoft.com/office/drawing/2010/main" val="0"/>
                </a:ext>
              </a:extLst>
            </a:blip>
            <a:srcRect/>
            <a:stretch>
              <a:fillRect l="-19000" r="-19000"/>
            </a:stretch>
          </a:blipFill>
          <a:ln w="28575">
            <a:solidFill>
              <a:schemeClr val="accent1"/>
            </a:solidFill>
          </a:ln>
        </p:spPr>
        <p:style>
          <a:lnRef idx="1">
            <a:scrgbClr r="0" g="0" b="0"/>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grpSp>
        <p:nvGrpSpPr>
          <p:cNvPr id="15" name="Group 14"/>
          <p:cNvGrpSpPr/>
          <p:nvPr/>
        </p:nvGrpSpPr>
        <p:grpSpPr>
          <a:xfrm>
            <a:off x="6952126" y="5781589"/>
            <a:ext cx="1286429" cy="588187"/>
            <a:chOff x="818897" y="759835"/>
            <a:chExt cx="1974782" cy="1033265"/>
          </a:xfrm>
          <a:scene3d>
            <a:camera prst="orthographicFront"/>
            <a:lightRig rig="flat" dir="t"/>
          </a:scene3d>
        </p:grpSpPr>
        <p:sp>
          <p:nvSpPr>
            <p:cNvPr id="17" name="Pentagon 16"/>
            <p:cNvSpPr/>
            <p:nvPr/>
          </p:nvSpPr>
          <p:spPr>
            <a:xfrm rot="10800000">
              <a:off x="818897" y="759835"/>
              <a:ext cx="1974782" cy="994814"/>
            </a:xfrm>
            <a:prstGeom prst="homePlate">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8" name="Pentagon 4"/>
            <p:cNvSpPr txBox="1"/>
            <p:nvPr/>
          </p:nvSpPr>
          <p:spPr>
            <a:xfrm>
              <a:off x="970620" y="798287"/>
              <a:ext cx="1726080" cy="9948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38686" tIns="72390" rIns="135128" bIns="72390" numCol="1" spcCol="1270" anchor="ctr" anchorCtr="0">
              <a:noAutofit/>
            </a:bodyPr>
            <a:lstStyle/>
            <a:p>
              <a:pPr lvl="0" algn="ctr" defTabSz="844550">
                <a:lnSpc>
                  <a:spcPct val="90000"/>
                </a:lnSpc>
                <a:spcBef>
                  <a:spcPct val="0"/>
                </a:spcBef>
                <a:spcAft>
                  <a:spcPct val="35000"/>
                </a:spcAft>
              </a:pPr>
              <a:r>
                <a:rPr lang="en-US" sz="900" kern="1200" dirty="0" smtClean="0"/>
                <a:t>Irradiation effect</a:t>
              </a:r>
              <a:endParaRPr lang="en-US" sz="900" kern="1200" dirty="0"/>
            </a:p>
          </p:txBody>
        </p:sp>
      </p:grpSp>
      <p:sp>
        <p:nvSpPr>
          <p:cNvPr id="16" name="Oval 15"/>
          <p:cNvSpPr/>
          <p:nvPr/>
        </p:nvSpPr>
        <p:spPr>
          <a:xfrm rot="9896205">
            <a:off x="6579082" y="5731076"/>
            <a:ext cx="689222" cy="689215"/>
          </a:xfrm>
          <a:prstGeom prst="ellipse">
            <a:avLst/>
          </a:prstGeom>
          <a:blipFill>
            <a:blip r:embed="rId6"/>
            <a:srcRect/>
            <a:stretch>
              <a:fillRect l="-9000" r="-9000"/>
            </a:stretch>
          </a:blipFill>
          <a:ln w="28575">
            <a:solidFill>
              <a:schemeClr val="accent1"/>
            </a:solidFill>
          </a:ln>
        </p:spPr>
        <p:style>
          <a:lnRef idx="1">
            <a:scrgbClr r="0" g="0" b="0"/>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grpSp>
        <p:nvGrpSpPr>
          <p:cNvPr id="20" name="Group 19"/>
          <p:cNvGrpSpPr/>
          <p:nvPr/>
        </p:nvGrpSpPr>
        <p:grpSpPr>
          <a:xfrm>
            <a:off x="9061778" y="5087389"/>
            <a:ext cx="967071" cy="508313"/>
            <a:chOff x="789825" y="198566"/>
            <a:chExt cx="1669112" cy="840009"/>
          </a:xfrm>
          <a:scene3d>
            <a:camera prst="orthographicFront"/>
            <a:lightRig rig="flat" dir="t"/>
          </a:scene3d>
        </p:grpSpPr>
        <p:sp>
          <p:nvSpPr>
            <p:cNvPr id="22" name="Pentagon 21"/>
            <p:cNvSpPr/>
            <p:nvPr/>
          </p:nvSpPr>
          <p:spPr>
            <a:xfrm rot="10800000">
              <a:off x="789825" y="198566"/>
              <a:ext cx="1669112" cy="840009"/>
            </a:xfrm>
            <a:prstGeom prst="homePlate">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3" name="Pentagon 4"/>
            <p:cNvSpPr txBox="1"/>
            <p:nvPr/>
          </p:nvSpPr>
          <p:spPr>
            <a:xfrm>
              <a:off x="789825" y="198566"/>
              <a:ext cx="1669112" cy="8400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70421" tIns="83820" rIns="156464" bIns="83820" numCol="1" spcCol="1270" anchor="ctr" anchorCtr="0">
              <a:noAutofit/>
            </a:bodyPr>
            <a:lstStyle/>
            <a:p>
              <a:pPr lvl="0" algn="ctr" defTabSz="977900">
                <a:lnSpc>
                  <a:spcPct val="90000"/>
                </a:lnSpc>
                <a:spcBef>
                  <a:spcPct val="0"/>
                </a:spcBef>
                <a:spcAft>
                  <a:spcPct val="35000"/>
                </a:spcAft>
              </a:pPr>
              <a:r>
                <a:rPr lang="en-US" sz="900" kern="1200" dirty="0" smtClean="0"/>
                <a:t>NI FEM model</a:t>
              </a:r>
              <a:endParaRPr lang="en-US" sz="900" kern="1200" dirty="0"/>
            </a:p>
          </p:txBody>
        </p:sp>
      </p:grpSp>
      <p:sp>
        <p:nvSpPr>
          <p:cNvPr id="21" name="Oval 20"/>
          <p:cNvSpPr/>
          <p:nvPr/>
        </p:nvSpPr>
        <p:spPr>
          <a:xfrm>
            <a:off x="8645418" y="4994157"/>
            <a:ext cx="725308" cy="699172"/>
          </a:xfrm>
          <a:prstGeom prst="ellipse">
            <a:avLst/>
          </a:prstGeom>
          <a:blipFill>
            <a:blip r:embed="rId7" cstate="print">
              <a:extLst>
                <a:ext uri="{28A0092B-C50C-407E-A947-70E740481C1C}">
                  <a14:useLocalDpi xmlns:a14="http://schemas.microsoft.com/office/drawing/2010/main" val="0"/>
                </a:ext>
              </a:extLst>
            </a:blip>
            <a:srcRect/>
            <a:stretch>
              <a:fillRect l="-54000" r="-54000"/>
            </a:stretch>
          </a:blipFill>
          <a:ln w="28575">
            <a:solidFill>
              <a:schemeClr val="accent1"/>
            </a:solidFill>
          </a:ln>
        </p:spPr>
        <p:style>
          <a:lnRef idx="1">
            <a:scrgbClr r="0" g="0" b="0"/>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grpSp>
        <p:nvGrpSpPr>
          <p:cNvPr id="24" name="Group 23"/>
          <p:cNvGrpSpPr/>
          <p:nvPr/>
        </p:nvGrpSpPr>
        <p:grpSpPr>
          <a:xfrm>
            <a:off x="10837886" y="5059127"/>
            <a:ext cx="1168396" cy="516557"/>
            <a:chOff x="789825" y="198566"/>
            <a:chExt cx="1824945" cy="840009"/>
          </a:xfrm>
          <a:scene3d>
            <a:camera prst="orthographicFront"/>
            <a:lightRig rig="flat" dir="t"/>
          </a:scene3d>
        </p:grpSpPr>
        <p:sp>
          <p:nvSpPr>
            <p:cNvPr id="25" name="Pentagon 24"/>
            <p:cNvSpPr/>
            <p:nvPr/>
          </p:nvSpPr>
          <p:spPr>
            <a:xfrm rot="10800000">
              <a:off x="789825" y="198566"/>
              <a:ext cx="1669112" cy="840009"/>
            </a:xfrm>
            <a:prstGeom prst="homePlate">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6" name="Pentagon 4"/>
            <p:cNvSpPr txBox="1"/>
            <p:nvPr/>
          </p:nvSpPr>
          <p:spPr>
            <a:xfrm>
              <a:off x="882972" y="198566"/>
              <a:ext cx="1731798" cy="8400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70421" tIns="83820" rIns="156464" bIns="83820" numCol="1" spcCol="1270" anchor="ctr" anchorCtr="0">
              <a:noAutofit/>
            </a:bodyPr>
            <a:lstStyle/>
            <a:p>
              <a:pPr lvl="0" algn="ctr" defTabSz="977900">
                <a:lnSpc>
                  <a:spcPct val="90000"/>
                </a:lnSpc>
                <a:spcBef>
                  <a:spcPct val="0"/>
                </a:spcBef>
                <a:spcAft>
                  <a:spcPct val="35000"/>
                </a:spcAft>
              </a:pPr>
              <a:r>
                <a:rPr lang="en-US" sz="900" kern="1200" dirty="0" smtClean="0"/>
                <a:t> Irradiated </a:t>
              </a:r>
              <a:br>
                <a:rPr lang="en-US" sz="900" kern="1200" dirty="0" smtClean="0"/>
              </a:br>
              <a:r>
                <a:rPr lang="en-US" sz="900" kern="1200" dirty="0" smtClean="0"/>
                <a:t>stress-strain curve</a:t>
              </a:r>
              <a:endParaRPr lang="en-US" sz="900" kern="1200" dirty="0"/>
            </a:p>
          </p:txBody>
        </p:sp>
      </p:grpSp>
      <p:sp>
        <p:nvSpPr>
          <p:cNvPr id="27" name="Oval 26"/>
          <p:cNvSpPr/>
          <p:nvPr/>
        </p:nvSpPr>
        <p:spPr>
          <a:xfrm rot="9896205">
            <a:off x="10552365" y="4926567"/>
            <a:ext cx="465149" cy="465145"/>
          </a:xfrm>
          <a:prstGeom prst="ellipse">
            <a:avLst/>
          </a:prstGeom>
          <a:blipFill>
            <a:blip r:embed="rId6"/>
            <a:srcRect/>
            <a:stretch>
              <a:fillRect l="-9000" r="-9000"/>
            </a:stretch>
          </a:blipFill>
          <a:ln w="28575">
            <a:solidFill>
              <a:schemeClr val="accent1"/>
            </a:solidFill>
          </a:ln>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8" name="Oval 27"/>
          <p:cNvSpPr/>
          <p:nvPr/>
        </p:nvSpPr>
        <p:spPr>
          <a:xfrm>
            <a:off x="10663300" y="5182000"/>
            <a:ext cx="569749" cy="569749"/>
          </a:xfrm>
          <a:prstGeom prst="ellipse">
            <a:avLst/>
          </a:prstGeom>
          <a:blipFill>
            <a:blip r:embed="rId5">
              <a:extLst>
                <a:ext uri="{28A0092B-C50C-407E-A947-70E740481C1C}">
                  <a14:useLocalDpi xmlns:a14="http://schemas.microsoft.com/office/drawing/2010/main" val="0"/>
                </a:ext>
              </a:extLst>
            </a:blip>
            <a:srcRect/>
            <a:stretch>
              <a:fillRect l="-19000" r="-19000"/>
            </a:stretch>
          </a:blipFill>
          <a:ln w="28575">
            <a:solidFill>
              <a:schemeClr val="accent1"/>
            </a:solidFill>
          </a:ln>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1" name="Right Arrow 30"/>
          <p:cNvSpPr/>
          <p:nvPr/>
        </p:nvSpPr>
        <p:spPr bwMode="auto">
          <a:xfrm>
            <a:off x="8127318" y="5101166"/>
            <a:ext cx="476852" cy="527421"/>
          </a:xfrm>
          <a:prstGeom prst="rightArrow">
            <a:avLst>
              <a:gd name="adj1" fmla="val 50000"/>
              <a:gd name="adj2" fmla="val 58440"/>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32" name="Right Arrow 31"/>
          <p:cNvSpPr/>
          <p:nvPr/>
        </p:nvSpPr>
        <p:spPr bwMode="auto">
          <a:xfrm>
            <a:off x="10077439" y="5112917"/>
            <a:ext cx="476852" cy="527421"/>
          </a:xfrm>
          <a:prstGeom prst="rightArrow">
            <a:avLst>
              <a:gd name="adj1" fmla="val 50000"/>
              <a:gd name="adj2" fmla="val 58440"/>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735996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0"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par>
                                <p:cTn id="69" presetID="10"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par>
                                <p:cTn id="80" presetID="10"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10" presetClass="entr" presetSubtype="0"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
                                            <p:txEl>
                                              <p:pRg st="2" end="2"/>
                                            </p:txEl>
                                          </p:spTgt>
                                        </p:tgtEl>
                                        <p:attrNameLst>
                                          <p:attrName>style.visibility</p:attrName>
                                        </p:attrNameLst>
                                      </p:cBhvr>
                                      <p:to>
                                        <p:strVal val="visible"/>
                                      </p:to>
                                    </p:set>
                                    <p:animEffect transition="in" filter="fade">
                                      <p:cBhvr>
                                        <p:cTn id="93" dur="500"/>
                                        <p:tgtEl>
                                          <p:spTgt spid="3">
                                            <p:txEl>
                                              <p:pRg st="2" end="2"/>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
                                            <p:txEl>
                                              <p:pRg st="3" end="3"/>
                                            </p:txEl>
                                          </p:spTgt>
                                        </p:tgtEl>
                                        <p:attrNameLst>
                                          <p:attrName>style.visibility</p:attrName>
                                        </p:attrNameLst>
                                      </p:cBhvr>
                                      <p:to>
                                        <p:strVal val="visible"/>
                                      </p:to>
                                    </p:set>
                                    <p:animEffect transition="in" filter="fade">
                                      <p:cBhvr>
                                        <p:cTn id="9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6"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906629" y="2201508"/>
            <a:ext cx="900753" cy="158396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Applicability of the FEM NI model</a:t>
            </a:r>
            <a:endParaRPr lang="en-US" dirty="0"/>
          </a:p>
        </p:txBody>
      </p:sp>
      <p:sp>
        <p:nvSpPr>
          <p:cNvPr id="4" name="Slide Number Placeholder 3"/>
          <p:cNvSpPr>
            <a:spLocks noGrp="1"/>
          </p:cNvSpPr>
          <p:nvPr>
            <p:ph type="sldNum" sz="quarter" idx="4"/>
          </p:nvPr>
        </p:nvSpPr>
        <p:spPr/>
        <p:txBody>
          <a:bodyPr/>
          <a:lstStyle/>
          <a:p>
            <a:fld id="{A814E660-BF25-4843-B2A0-93C6E2B6253B}" type="slidenum">
              <a:rPr lang="en-BE" smtClean="0"/>
              <a:pPr/>
              <a:t>4</a:t>
            </a:fld>
            <a:endParaRPr lang="en-BE" dirty="0"/>
          </a:p>
        </p:txBody>
      </p:sp>
      <p:sp>
        <p:nvSpPr>
          <p:cNvPr id="6" name="Rectangle 5"/>
          <p:cNvSpPr/>
          <p:nvPr/>
        </p:nvSpPr>
        <p:spPr>
          <a:xfrm>
            <a:off x="906779" y="1550304"/>
            <a:ext cx="4762501" cy="22278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38114" y="3701401"/>
            <a:ext cx="301686" cy="369332"/>
          </a:xfrm>
          <a:prstGeom prst="rect">
            <a:avLst/>
          </a:prstGeom>
          <a:noFill/>
        </p:spPr>
        <p:txBody>
          <a:bodyPr wrap="square" rtlCol="0">
            <a:spAutoFit/>
          </a:bodyPr>
          <a:lstStyle/>
          <a:p>
            <a:r>
              <a:rPr lang="en-US" dirty="0" smtClean="0"/>
              <a:t>0</a:t>
            </a:r>
            <a:endParaRPr lang="en-US" dirty="0"/>
          </a:p>
        </p:txBody>
      </p:sp>
      <p:sp>
        <p:nvSpPr>
          <p:cNvPr id="8" name="TextBox 7"/>
          <p:cNvSpPr txBox="1"/>
          <p:nvPr/>
        </p:nvSpPr>
        <p:spPr>
          <a:xfrm>
            <a:off x="634907" y="1263188"/>
            <a:ext cx="308098" cy="369332"/>
          </a:xfrm>
          <a:prstGeom prst="rect">
            <a:avLst/>
          </a:prstGeom>
          <a:noFill/>
        </p:spPr>
        <p:txBody>
          <a:bodyPr wrap="none" rtlCol="0">
            <a:spAutoFit/>
          </a:bodyPr>
          <a:lstStyle/>
          <a:p>
            <a:r>
              <a:rPr lang="el-GR" dirty="0" smtClean="0"/>
              <a:t>σ</a:t>
            </a:r>
            <a:endParaRPr lang="en-US" dirty="0"/>
          </a:p>
        </p:txBody>
      </p:sp>
      <p:sp>
        <p:nvSpPr>
          <p:cNvPr id="9" name="TextBox 8"/>
          <p:cNvSpPr txBox="1"/>
          <p:nvPr/>
        </p:nvSpPr>
        <p:spPr>
          <a:xfrm>
            <a:off x="5746951" y="3732265"/>
            <a:ext cx="105798" cy="276999"/>
          </a:xfrm>
          <a:prstGeom prst="rect">
            <a:avLst/>
          </a:prstGeom>
          <a:noFill/>
        </p:spPr>
        <p:txBody>
          <a:bodyPr wrap="none" lIns="0" tIns="0" rIns="0" bIns="0" rtlCol="0">
            <a:spAutoFit/>
          </a:bodyPr>
          <a:lstStyle/>
          <a:p>
            <a:r>
              <a:rPr lang="el-GR" dirty="0" smtClean="0"/>
              <a:t>ε</a:t>
            </a:r>
            <a:endParaRPr lang="en-US" dirty="0"/>
          </a:p>
        </p:txBody>
      </p:sp>
      <p:cxnSp>
        <p:nvCxnSpPr>
          <p:cNvPr id="10" name="Straight Connector 9"/>
          <p:cNvCxnSpPr/>
          <p:nvPr/>
        </p:nvCxnSpPr>
        <p:spPr>
          <a:xfrm flipV="1">
            <a:off x="914942" y="2633613"/>
            <a:ext cx="915348" cy="114354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801118" y="1827604"/>
            <a:ext cx="2730858" cy="1269023"/>
          </a:xfrm>
          <a:custGeom>
            <a:avLst/>
            <a:gdLst>
              <a:gd name="connsiteX0" fmla="*/ 0 w 4089400"/>
              <a:gd name="connsiteY0" fmla="*/ 780065 h 2507265"/>
              <a:gd name="connsiteX1" fmla="*/ 304800 w 4089400"/>
              <a:gd name="connsiteY1" fmla="*/ 272065 h 2507265"/>
              <a:gd name="connsiteX2" fmla="*/ 990600 w 4089400"/>
              <a:gd name="connsiteY2" fmla="*/ 68865 h 2507265"/>
              <a:gd name="connsiteX3" fmla="*/ 2946400 w 4089400"/>
              <a:gd name="connsiteY3" fmla="*/ 1465865 h 2507265"/>
              <a:gd name="connsiteX4" fmla="*/ 3848100 w 4089400"/>
              <a:gd name="connsiteY4" fmla="*/ 1783365 h 2507265"/>
              <a:gd name="connsiteX5" fmla="*/ 4089400 w 4089400"/>
              <a:gd name="connsiteY5" fmla="*/ 2507265 h 250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9400" h="2507265">
                <a:moveTo>
                  <a:pt x="0" y="780065"/>
                </a:moveTo>
                <a:cubicBezTo>
                  <a:pt x="69850" y="585331"/>
                  <a:pt x="139700" y="390598"/>
                  <a:pt x="304800" y="272065"/>
                </a:cubicBezTo>
                <a:cubicBezTo>
                  <a:pt x="469900" y="153532"/>
                  <a:pt x="550333" y="-130102"/>
                  <a:pt x="990600" y="68865"/>
                </a:cubicBezTo>
                <a:cubicBezTo>
                  <a:pt x="1430867" y="267832"/>
                  <a:pt x="2470150" y="1180115"/>
                  <a:pt x="2946400" y="1465865"/>
                </a:cubicBezTo>
                <a:cubicBezTo>
                  <a:pt x="3422650" y="1751615"/>
                  <a:pt x="3657600" y="1609798"/>
                  <a:pt x="3848100" y="1783365"/>
                </a:cubicBezTo>
                <a:cubicBezTo>
                  <a:pt x="4038600" y="1956932"/>
                  <a:pt x="3818467" y="2467048"/>
                  <a:pt x="4089400" y="2507265"/>
                </a:cubicBez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820943" y="2260282"/>
            <a:ext cx="3372733" cy="827466"/>
          </a:xfrm>
          <a:custGeom>
            <a:avLst/>
            <a:gdLst>
              <a:gd name="connsiteX0" fmla="*/ 0 w 5120640"/>
              <a:gd name="connsiteY0" fmla="*/ 758368 h 1659705"/>
              <a:gd name="connsiteX1" fmla="*/ 2664823 w 5120640"/>
              <a:gd name="connsiteY1" fmla="*/ 722 h 1659705"/>
              <a:gd name="connsiteX2" fmla="*/ 4754880 w 5120640"/>
              <a:gd name="connsiteY2" fmla="*/ 640802 h 1659705"/>
              <a:gd name="connsiteX3" fmla="*/ 5120640 w 5120640"/>
              <a:gd name="connsiteY3" fmla="*/ 1659705 h 1659705"/>
            </a:gdLst>
            <a:ahLst/>
            <a:cxnLst>
              <a:cxn ang="0">
                <a:pos x="connsiteX0" y="connsiteY0"/>
              </a:cxn>
              <a:cxn ang="0">
                <a:pos x="connsiteX1" y="connsiteY1"/>
              </a:cxn>
              <a:cxn ang="0">
                <a:pos x="connsiteX2" y="connsiteY2"/>
              </a:cxn>
              <a:cxn ang="0">
                <a:pos x="connsiteX3" y="connsiteY3"/>
              </a:cxn>
            </a:cxnLst>
            <a:rect l="l" t="t" r="r" b="b"/>
            <a:pathLst>
              <a:path w="5120640" h="1659705">
                <a:moveTo>
                  <a:pt x="0" y="758368"/>
                </a:moveTo>
                <a:cubicBezTo>
                  <a:pt x="936171" y="389342"/>
                  <a:pt x="1872343" y="20316"/>
                  <a:pt x="2664823" y="722"/>
                </a:cubicBezTo>
                <a:cubicBezTo>
                  <a:pt x="3457303" y="-18872"/>
                  <a:pt x="4345577" y="364305"/>
                  <a:pt x="4754880" y="640802"/>
                </a:cubicBezTo>
                <a:cubicBezTo>
                  <a:pt x="5164183" y="917299"/>
                  <a:pt x="5098869" y="1370145"/>
                  <a:pt x="5120640" y="1659705"/>
                </a:cubicBez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7048349" y="2015849"/>
            <a:ext cx="52370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48347" y="2257762"/>
            <a:ext cx="52370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72049" y="1845334"/>
            <a:ext cx="2735108" cy="307777"/>
          </a:xfrm>
          <a:prstGeom prst="rect">
            <a:avLst/>
          </a:prstGeom>
          <a:noFill/>
        </p:spPr>
        <p:txBody>
          <a:bodyPr wrap="none" rtlCol="0">
            <a:spAutoFit/>
          </a:bodyPr>
          <a:lstStyle/>
          <a:p>
            <a:r>
              <a:rPr lang="en-US" sz="1400" dirty="0" smtClean="0"/>
              <a:t>- Irradiated material with softening</a:t>
            </a:r>
          </a:p>
        </p:txBody>
      </p:sp>
      <p:sp>
        <p:nvSpPr>
          <p:cNvPr id="17" name="TextBox 16"/>
          <p:cNvSpPr txBox="1"/>
          <p:nvPr/>
        </p:nvSpPr>
        <p:spPr>
          <a:xfrm>
            <a:off x="7572048" y="2087247"/>
            <a:ext cx="1660263" cy="307777"/>
          </a:xfrm>
          <a:prstGeom prst="rect">
            <a:avLst/>
          </a:prstGeom>
          <a:noFill/>
        </p:spPr>
        <p:txBody>
          <a:bodyPr wrap="none" rtlCol="0">
            <a:spAutoFit/>
          </a:bodyPr>
          <a:lstStyle/>
          <a:p>
            <a:r>
              <a:rPr lang="en-US" sz="1400" dirty="0" smtClean="0"/>
              <a:t>- Reference material</a:t>
            </a:r>
          </a:p>
        </p:txBody>
      </p:sp>
      <p:cxnSp>
        <p:nvCxnSpPr>
          <p:cNvPr id="18" name="Straight Connector 17"/>
          <p:cNvCxnSpPr/>
          <p:nvPr/>
        </p:nvCxnSpPr>
        <p:spPr>
          <a:xfrm flipV="1">
            <a:off x="1827117" y="2664218"/>
            <a:ext cx="0" cy="1112940"/>
          </a:xfrm>
          <a:prstGeom prst="line">
            <a:avLst/>
          </a:prstGeom>
          <a:ln>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28461" y="3801516"/>
            <a:ext cx="699230" cy="230832"/>
          </a:xfrm>
          <a:prstGeom prst="rect">
            <a:avLst/>
          </a:prstGeom>
          <a:noFill/>
        </p:spPr>
        <p:txBody>
          <a:bodyPr wrap="none" rtlCol="0">
            <a:spAutoFit/>
          </a:bodyPr>
          <a:lstStyle/>
          <a:p>
            <a:pPr algn="ctr"/>
            <a:r>
              <a:rPr lang="en-US" sz="900" dirty="0" smtClean="0"/>
              <a:t>Elastic law</a:t>
            </a:r>
            <a:endParaRPr lang="en-US" sz="900" dirty="0"/>
          </a:p>
        </p:txBody>
      </p:sp>
      <p:cxnSp>
        <p:nvCxnSpPr>
          <p:cNvPr id="20" name="Straight Connector 19"/>
          <p:cNvCxnSpPr/>
          <p:nvPr/>
        </p:nvCxnSpPr>
        <p:spPr>
          <a:xfrm flipV="1">
            <a:off x="1801118" y="1550303"/>
            <a:ext cx="0" cy="651206"/>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278775" y="1550303"/>
            <a:ext cx="0" cy="277301"/>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646893" y="1295948"/>
            <a:ext cx="801070" cy="230832"/>
          </a:xfrm>
          <a:prstGeom prst="rect">
            <a:avLst/>
          </a:prstGeom>
          <a:noFill/>
        </p:spPr>
        <p:txBody>
          <a:bodyPr wrap="square" rtlCol="0">
            <a:spAutoFit/>
          </a:bodyPr>
          <a:lstStyle/>
          <a:p>
            <a:pPr algn="ctr"/>
            <a:r>
              <a:rPr lang="en-US" sz="900" i="1" dirty="0" smtClean="0"/>
              <a:t>J2 </a:t>
            </a:r>
            <a:r>
              <a:rPr lang="en-US" sz="900" dirty="0" smtClean="0"/>
              <a:t>plasticity</a:t>
            </a:r>
            <a:endParaRPr lang="en-US" sz="900" dirty="0"/>
          </a:p>
        </p:txBody>
      </p:sp>
      <p:cxnSp>
        <p:nvCxnSpPr>
          <p:cNvPr id="23" name="Straight Connector 22"/>
          <p:cNvCxnSpPr/>
          <p:nvPr/>
        </p:nvCxnSpPr>
        <p:spPr>
          <a:xfrm flipV="1">
            <a:off x="3608812" y="2261028"/>
            <a:ext cx="0" cy="1524440"/>
          </a:xfrm>
          <a:prstGeom prst="line">
            <a:avLst/>
          </a:prstGeom>
          <a:ln>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359306" y="3809120"/>
            <a:ext cx="763351" cy="230832"/>
          </a:xfrm>
          <a:prstGeom prst="rect">
            <a:avLst/>
          </a:prstGeom>
          <a:noFill/>
        </p:spPr>
        <p:txBody>
          <a:bodyPr wrap="none" rtlCol="0">
            <a:spAutoFit/>
          </a:bodyPr>
          <a:lstStyle/>
          <a:p>
            <a:r>
              <a:rPr lang="en-US" sz="900" i="1" dirty="0" smtClean="0"/>
              <a:t>J2 </a:t>
            </a:r>
            <a:r>
              <a:rPr lang="en-US" sz="900" dirty="0" smtClean="0"/>
              <a:t>plasticity</a:t>
            </a:r>
            <a:endParaRPr lang="en-US" sz="900" i="1" dirty="0"/>
          </a:p>
        </p:txBody>
      </p:sp>
      <p:sp>
        <p:nvSpPr>
          <p:cNvPr id="25" name="TextBox 24"/>
          <p:cNvSpPr txBox="1"/>
          <p:nvPr/>
        </p:nvSpPr>
        <p:spPr>
          <a:xfrm>
            <a:off x="781784" y="1302287"/>
            <a:ext cx="1158497" cy="230832"/>
          </a:xfrm>
          <a:prstGeom prst="rect">
            <a:avLst/>
          </a:prstGeom>
          <a:noFill/>
        </p:spPr>
        <p:txBody>
          <a:bodyPr wrap="square" rtlCol="0">
            <a:spAutoFit/>
          </a:bodyPr>
          <a:lstStyle/>
          <a:p>
            <a:pPr algn="ctr"/>
            <a:r>
              <a:rPr lang="en-US" sz="900" dirty="0" smtClean="0"/>
              <a:t>Elastic law</a:t>
            </a:r>
            <a:endParaRPr lang="en-US" sz="900" dirty="0"/>
          </a:p>
        </p:txBody>
      </p:sp>
      <p:cxnSp>
        <p:nvCxnSpPr>
          <p:cNvPr id="26" name="Straight Connector 25"/>
          <p:cNvCxnSpPr/>
          <p:nvPr/>
        </p:nvCxnSpPr>
        <p:spPr>
          <a:xfrm flipV="1">
            <a:off x="5153665" y="2773985"/>
            <a:ext cx="0" cy="1011483"/>
          </a:xfrm>
          <a:prstGeom prst="line">
            <a:avLst/>
          </a:prstGeom>
          <a:ln>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882543" y="3805981"/>
            <a:ext cx="997389" cy="369332"/>
          </a:xfrm>
          <a:prstGeom prst="rect">
            <a:avLst/>
          </a:prstGeom>
          <a:noFill/>
        </p:spPr>
        <p:txBody>
          <a:bodyPr wrap="none" rtlCol="0">
            <a:spAutoFit/>
          </a:bodyPr>
          <a:lstStyle/>
          <a:p>
            <a:pPr algn="ctr"/>
            <a:r>
              <a:rPr lang="en-US" sz="900" dirty="0" err="1" smtClean="0"/>
              <a:t>Gurson</a:t>
            </a:r>
            <a:r>
              <a:rPr lang="en-US" sz="900" dirty="0"/>
              <a:t> </a:t>
            </a:r>
            <a:r>
              <a:rPr lang="en-US" sz="900" dirty="0" smtClean="0"/>
              <a:t>damage</a:t>
            </a:r>
          </a:p>
          <a:p>
            <a:pPr algn="ctr"/>
            <a:r>
              <a:rPr lang="en-US" sz="900" dirty="0" smtClean="0"/>
              <a:t>model</a:t>
            </a:r>
            <a:endParaRPr lang="en-US" sz="900" dirty="0"/>
          </a:p>
        </p:txBody>
      </p:sp>
      <p:cxnSp>
        <p:nvCxnSpPr>
          <p:cNvPr id="28" name="Straight Connector 27"/>
          <p:cNvCxnSpPr/>
          <p:nvPr/>
        </p:nvCxnSpPr>
        <p:spPr>
          <a:xfrm flipV="1">
            <a:off x="4434542" y="1550303"/>
            <a:ext cx="0" cy="1359152"/>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76530" y="1141792"/>
            <a:ext cx="1351652" cy="369332"/>
          </a:xfrm>
          <a:prstGeom prst="rect">
            <a:avLst/>
          </a:prstGeom>
          <a:noFill/>
        </p:spPr>
        <p:txBody>
          <a:bodyPr wrap="none" rtlCol="0">
            <a:spAutoFit/>
          </a:bodyPr>
          <a:lstStyle/>
          <a:p>
            <a:pPr algn="ctr"/>
            <a:r>
              <a:rPr lang="en-US" sz="900" dirty="0" err="1" smtClean="0"/>
              <a:t>Gurson</a:t>
            </a:r>
            <a:r>
              <a:rPr lang="en-US" sz="900" dirty="0" smtClean="0"/>
              <a:t> damage model</a:t>
            </a:r>
          </a:p>
          <a:p>
            <a:pPr algn="ctr"/>
            <a:r>
              <a:rPr lang="en-US" sz="900" dirty="0" smtClean="0"/>
              <a:t>with softening</a:t>
            </a:r>
            <a:endParaRPr lang="en-US" sz="900" dirty="0"/>
          </a:p>
        </p:txBody>
      </p:sp>
      <p:sp>
        <p:nvSpPr>
          <p:cNvPr id="32" name="TextBox 31"/>
          <p:cNvSpPr txBox="1"/>
          <p:nvPr/>
        </p:nvSpPr>
        <p:spPr>
          <a:xfrm>
            <a:off x="1196614" y="1916243"/>
            <a:ext cx="309700" cy="369332"/>
          </a:xfrm>
          <a:prstGeom prst="rect">
            <a:avLst/>
          </a:prstGeom>
          <a:noFill/>
        </p:spPr>
        <p:txBody>
          <a:bodyPr wrap="none" rtlCol="0">
            <a:spAutoFit/>
          </a:bodyPr>
          <a:lstStyle/>
          <a:p>
            <a:r>
              <a:rPr lang="en-US" dirty="0" smtClean="0"/>
              <a:t>2</a:t>
            </a:r>
            <a:endParaRPr lang="en-US" dirty="0"/>
          </a:p>
        </p:txBody>
      </p:sp>
      <p:sp>
        <p:nvSpPr>
          <p:cNvPr id="33" name="TextBox 32"/>
          <p:cNvSpPr txBox="1"/>
          <p:nvPr/>
        </p:nvSpPr>
        <p:spPr>
          <a:xfrm>
            <a:off x="1344418" y="3279726"/>
            <a:ext cx="309700" cy="369332"/>
          </a:xfrm>
          <a:prstGeom prst="rect">
            <a:avLst/>
          </a:prstGeom>
          <a:noFill/>
        </p:spPr>
        <p:txBody>
          <a:bodyPr wrap="none" rtlCol="0">
            <a:spAutoFit/>
          </a:bodyPr>
          <a:lstStyle/>
          <a:p>
            <a:r>
              <a:rPr lang="en-US" dirty="0" smtClean="0"/>
              <a:t>2</a:t>
            </a:r>
            <a:endParaRPr lang="en-US" dirty="0"/>
          </a:p>
        </p:txBody>
      </p:sp>
      <p:sp>
        <p:nvSpPr>
          <p:cNvPr id="34" name="TextBox 33"/>
          <p:cNvSpPr txBox="1"/>
          <p:nvPr/>
        </p:nvSpPr>
        <p:spPr>
          <a:xfrm>
            <a:off x="1884020" y="1546911"/>
            <a:ext cx="309700" cy="369332"/>
          </a:xfrm>
          <a:prstGeom prst="rect">
            <a:avLst/>
          </a:prstGeom>
          <a:noFill/>
        </p:spPr>
        <p:txBody>
          <a:bodyPr wrap="none" rtlCol="0">
            <a:spAutoFit/>
          </a:bodyPr>
          <a:lstStyle/>
          <a:p>
            <a:r>
              <a:rPr lang="en-US" dirty="0" smtClean="0"/>
              <a:t>2</a:t>
            </a:r>
            <a:endParaRPr lang="en-US" dirty="0"/>
          </a:p>
        </p:txBody>
      </p:sp>
      <p:sp>
        <p:nvSpPr>
          <p:cNvPr id="35" name="TextBox 34"/>
          <p:cNvSpPr txBox="1"/>
          <p:nvPr/>
        </p:nvSpPr>
        <p:spPr>
          <a:xfrm>
            <a:off x="2566607" y="2871595"/>
            <a:ext cx="309700" cy="369332"/>
          </a:xfrm>
          <a:prstGeom prst="rect">
            <a:avLst/>
          </a:prstGeom>
          <a:noFill/>
        </p:spPr>
        <p:txBody>
          <a:bodyPr wrap="none" rtlCol="0">
            <a:spAutoFit/>
          </a:bodyPr>
          <a:lstStyle/>
          <a:p>
            <a:r>
              <a:rPr lang="en-US" dirty="0" smtClean="0"/>
              <a:t>2</a:t>
            </a:r>
            <a:endParaRPr lang="en-US" dirty="0"/>
          </a:p>
        </p:txBody>
      </p:sp>
      <p:sp>
        <p:nvSpPr>
          <p:cNvPr id="36" name="TextBox 35"/>
          <p:cNvSpPr txBox="1"/>
          <p:nvPr/>
        </p:nvSpPr>
        <p:spPr>
          <a:xfrm>
            <a:off x="3103617" y="1650883"/>
            <a:ext cx="662361" cy="369332"/>
          </a:xfrm>
          <a:prstGeom prst="rect">
            <a:avLst/>
          </a:prstGeom>
          <a:noFill/>
        </p:spPr>
        <p:txBody>
          <a:bodyPr wrap="none" rtlCol="0">
            <a:spAutoFit/>
          </a:bodyPr>
          <a:lstStyle/>
          <a:p>
            <a:r>
              <a:rPr lang="en-US" dirty="0" smtClean="0"/>
              <a:t>(2)/3</a:t>
            </a:r>
            <a:endParaRPr lang="en-US" dirty="0"/>
          </a:p>
        </p:txBody>
      </p:sp>
      <p:sp>
        <p:nvSpPr>
          <p:cNvPr id="37" name="TextBox 36"/>
          <p:cNvSpPr txBox="1"/>
          <p:nvPr/>
        </p:nvSpPr>
        <p:spPr>
          <a:xfrm>
            <a:off x="4050058" y="3143149"/>
            <a:ext cx="662361" cy="369332"/>
          </a:xfrm>
          <a:prstGeom prst="rect">
            <a:avLst/>
          </a:prstGeom>
          <a:noFill/>
        </p:spPr>
        <p:txBody>
          <a:bodyPr wrap="none" rtlCol="0">
            <a:spAutoFit/>
          </a:bodyPr>
          <a:lstStyle/>
          <a:p>
            <a:r>
              <a:rPr lang="en-US" dirty="0" smtClean="0"/>
              <a:t>(2)/3</a:t>
            </a:r>
            <a:endParaRPr lang="en-US" dirty="0"/>
          </a:p>
        </p:txBody>
      </p:sp>
      <p:sp>
        <p:nvSpPr>
          <p:cNvPr id="51" name="Rectangle 50"/>
          <p:cNvSpPr/>
          <p:nvPr/>
        </p:nvSpPr>
        <p:spPr>
          <a:xfrm>
            <a:off x="6614533" y="3512481"/>
            <a:ext cx="4758022" cy="270291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flipV="1">
            <a:off x="6614533" y="4352673"/>
            <a:ext cx="668160" cy="187934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7" name="Freeform 56"/>
          <p:cNvSpPr/>
          <p:nvPr/>
        </p:nvSpPr>
        <p:spPr>
          <a:xfrm>
            <a:off x="7249442" y="3693347"/>
            <a:ext cx="3853241" cy="2213199"/>
          </a:xfrm>
          <a:custGeom>
            <a:avLst/>
            <a:gdLst>
              <a:gd name="connsiteX0" fmla="*/ 0 w 3853241"/>
              <a:gd name="connsiteY0" fmla="*/ 766785 h 2213199"/>
              <a:gd name="connsiteX1" fmla="*/ 191193 w 3853241"/>
              <a:gd name="connsiteY1" fmla="*/ 309585 h 2213199"/>
              <a:gd name="connsiteX2" fmla="*/ 532015 w 3853241"/>
              <a:gd name="connsiteY2" fmla="*/ 135017 h 2213199"/>
              <a:gd name="connsiteX3" fmla="*/ 1695797 w 3853241"/>
              <a:gd name="connsiteY3" fmla="*/ 18639 h 2213199"/>
              <a:gd name="connsiteX4" fmla="*/ 3582786 w 3853241"/>
              <a:gd name="connsiteY4" fmla="*/ 542341 h 2213199"/>
              <a:gd name="connsiteX5" fmla="*/ 3832167 w 3853241"/>
              <a:gd name="connsiteY5" fmla="*/ 816661 h 2213199"/>
              <a:gd name="connsiteX6" fmla="*/ 3499658 w 3853241"/>
              <a:gd name="connsiteY6" fmla="*/ 2213199 h 22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3241" h="2213199">
                <a:moveTo>
                  <a:pt x="0" y="766785"/>
                </a:moveTo>
                <a:cubicBezTo>
                  <a:pt x="51262" y="590832"/>
                  <a:pt x="102524" y="414880"/>
                  <a:pt x="191193" y="309585"/>
                </a:cubicBezTo>
                <a:cubicBezTo>
                  <a:pt x="279862" y="204290"/>
                  <a:pt x="281248" y="183508"/>
                  <a:pt x="532015" y="135017"/>
                </a:cubicBezTo>
                <a:cubicBezTo>
                  <a:pt x="782782" y="86526"/>
                  <a:pt x="1187335" y="-49248"/>
                  <a:pt x="1695797" y="18639"/>
                </a:cubicBezTo>
                <a:cubicBezTo>
                  <a:pt x="2204259" y="86526"/>
                  <a:pt x="3226725" y="409337"/>
                  <a:pt x="3582786" y="542341"/>
                </a:cubicBezTo>
                <a:cubicBezTo>
                  <a:pt x="3938847" y="675345"/>
                  <a:pt x="3846022" y="538185"/>
                  <a:pt x="3832167" y="816661"/>
                </a:cubicBezTo>
                <a:cubicBezTo>
                  <a:pt x="3818312" y="1095137"/>
                  <a:pt x="3956858" y="2019235"/>
                  <a:pt x="3499658" y="22131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a:stCxn id="57" idx="2"/>
          </p:cNvCxnSpPr>
          <p:nvPr/>
        </p:nvCxnSpPr>
        <p:spPr>
          <a:xfrm flipH="1">
            <a:off x="7648453" y="3828364"/>
            <a:ext cx="133004" cy="43120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8035059" y="3747151"/>
            <a:ext cx="133004" cy="43120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8449617" y="3693125"/>
            <a:ext cx="133004" cy="43120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8864175" y="3719658"/>
            <a:ext cx="133004" cy="43120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9212231" y="3789038"/>
            <a:ext cx="133004" cy="43120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9888235" y="3962752"/>
            <a:ext cx="133004" cy="43120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9549980" y="3864794"/>
            <a:ext cx="133004" cy="43120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10235186" y="4079824"/>
            <a:ext cx="133004" cy="43120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0582137" y="4191053"/>
            <a:ext cx="133004" cy="43120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340953" y="3232272"/>
            <a:ext cx="308098" cy="369332"/>
          </a:xfrm>
          <a:prstGeom prst="rect">
            <a:avLst/>
          </a:prstGeom>
          <a:noFill/>
        </p:spPr>
        <p:txBody>
          <a:bodyPr wrap="none" rtlCol="0">
            <a:spAutoFit/>
          </a:bodyPr>
          <a:lstStyle/>
          <a:p>
            <a:r>
              <a:rPr lang="en-US" i="1" dirty="0" smtClean="0"/>
              <a:t>F</a:t>
            </a:r>
            <a:endParaRPr lang="en-US" i="1" dirty="0"/>
          </a:p>
        </p:txBody>
      </p:sp>
      <p:sp>
        <p:nvSpPr>
          <p:cNvPr id="73" name="TextBox 72"/>
          <p:cNvSpPr txBox="1"/>
          <p:nvPr/>
        </p:nvSpPr>
        <p:spPr>
          <a:xfrm>
            <a:off x="11286920" y="6206283"/>
            <a:ext cx="308098" cy="369332"/>
          </a:xfrm>
          <a:prstGeom prst="rect">
            <a:avLst/>
          </a:prstGeom>
          <a:noFill/>
        </p:spPr>
        <p:txBody>
          <a:bodyPr wrap="none" rtlCol="0">
            <a:spAutoFit/>
          </a:bodyPr>
          <a:lstStyle/>
          <a:p>
            <a:r>
              <a:rPr lang="en-US" i="1" dirty="0" smtClean="0"/>
              <a:t>d</a:t>
            </a:r>
            <a:endParaRPr lang="en-US" i="1" dirty="0"/>
          </a:p>
        </p:txBody>
      </p:sp>
      <p:sp>
        <p:nvSpPr>
          <p:cNvPr id="74" name="TextBox 73"/>
          <p:cNvSpPr txBox="1"/>
          <p:nvPr/>
        </p:nvSpPr>
        <p:spPr>
          <a:xfrm>
            <a:off x="6340953" y="6206283"/>
            <a:ext cx="301686" cy="369332"/>
          </a:xfrm>
          <a:prstGeom prst="rect">
            <a:avLst/>
          </a:prstGeom>
          <a:noFill/>
        </p:spPr>
        <p:txBody>
          <a:bodyPr wrap="square" rtlCol="0">
            <a:spAutoFit/>
          </a:bodyPr>
          <a:lstStyle/>
          <a:p>
            <a:r>
              <a:rPr lang="en-US" dirty="0" smtClean="0"/>
              <a:t>0</a:t>
            </a:r>
            <a:endParaRPr lang="en-US" dirty="0"/>
          </a:p>
        </p:txBody>
      </p:sp>
      <p:sp>
        <p:nvSpPr>
          <p:cNvPr id="75" name="TextBox 74"/>
          <p:cNvSpPr txBox="1"/>
          <p:nvPr/>
        </p:nvSpPr>
        <p:spPr>
          <a:xfrm>
            <a:off x="8833400" y="4679271"/>
            <a:ext cx="309700" cy="369332"/>
          </a:xfrm>
          <a:prstGeom prst="rect">
            <a:avLst/>
          </a:prstGeom>
          <a:noFill/>
        </p:spPr>
        <p:txBody>
          <a:bodyPr wrap="none" rtlCol="0">
            <a:spAutoFit/>
          </a:bodyPr>
          <a:lstStyle/>
          <a:p>
            <a:r>
              <a:rPr lang="en-US" dirty="0" smtClean="0"/>
              <a:t>3</a:t>
            </a:r>
            <a:endParaRPr lang="en-US" dirty="0"/>
          </a:p>
        </p:txBody>
      </p:sp>
      <p:sp>
        <p:nvSpPr>
          <p:cNvPr id="76" name="Rectangle 75"/>
          <p:cNvSpPr/>
          <p:nvPr/>
        </p:nvSpPr>
        <p:spPr>
          <a:xfrm>
            <a:off x="1053471" y="4511027"/>
            <a:ext cx="4762651" cy="1477328"/>
          </a:xfrm>
          <a:prstGeom prst="rect">
            <a:avLst/>
          </a:prstGeom>
        </p:spPr>
        <p:txBody>
          <a:bodyPr wrap="square">
            <a:spAutoFit/>
          </a:bodyPr>
          <a:lstStyle/>
          <a:p>
            <a:pPr marL="342900" indent="-342900">
              <a:buFont typeface="+mj-lt"/>
              <a:buAutoNum type="arabicPeriod" startAt="2"/>
            </a:pPr>
            <a:r>
              <a:rPr lang="en-US" dirty="0"/>
              <a:t>Demonstration of predictive capability. </a:t>
            </a:r>
          </a:p>
          <a:p>
            <a:pPr marL="342900" indent="-342900">
              <a:buFont typeface="+mj-lt"/>
              <a:buAutoNum type="arabicPeriod" startAt="2"/>
            </a:pPr>
            <a:endParaRPr lang="en-US" dirty="0" smtClean="0"/>
          </a:p>
          <a:p>
            <a:pPr marL="342900" indent="-342900">
              <a:buFont typeface="+mj-lt"/>
              <a:buAutoNum type="arabicPeriod" startAt="2"/>
            </a:pPr>
            <a:r>
              <a:rPr lang="en-US" dirty="0" smtClean="0"/>
              <a:t>Assessment in plastic </a:t>
            </a:r>
            <a:r>
              <a:rPr lang="en-US" dirty="0"/>
              <a:t>deformation </a:t>
            </a:r>
            <a:r>
              <a:rPr lang="en-US" dirty="0" smtClean="0"/>
              <a:t>capacity estimation </a:t>
            </a:r>
            <a:r>
              <a:rPr lang="en-US" dirty="0"/>
              <a:t>and fracture toughness </a:t>
            </a:r>
            <a:r>
              <a:rPr lang="en-US" dirty="0" smtClean="0"/>
              <a:t>test</a:t>
            </a:r>
            <a:endParaRPr lang="en-US" dirty="0"/>
          </a:p>
        </p:txBody>
      </p:sp>
      <p:sp>
        <p:nvSpPr>
          <p:cNvPr id="3" name="TextBox 2"/>
          <p:cNvSpPr txBox="1"/>
          <p:nvPr/>
        </p:nvSpPr>
        <p:spPr>
          <a:xfrm>
            <a:off x="1772168" y="2028806"/>
            <a:ext cx="391454" cy="369332"/>
          </a:xfrm>
          <a:prstGeom prst="rect">
            <a:avLst/>
          </a:prstGeom>
          <a:noFill/>
        </p:spPr>
        <p:txBody>
          <a:bodyPr wrap="none" rtlCol="0">
            <a:spAutoFit/>
          </a:bodyPr>
          <a:lstStyle/>
          <a:p>
            <a:r>
              <a:rPr lang="el-GR" dirty="0" smtClean="0">
                <a:solidFill>
                  <a:schemeClr val="accent2"/>
                </a:solidFill>
              </a:rPr>
              <a:t>σ</a:t>
            </a:r>
            <a:r>
              <a:rPr lang="en-US" baseline="-25000" dirty="0" smtClean="0">
                <a:solidFill>
                  <a:schemeClr val="accent2"/>
                </a:solidFill>
              </a:rPr>
              <a:t>y</a:t>
            </a:r>
            <a:endParaRPr lang="en-US" dirty="0">
              <a:solidFill>
                <a:schemeClr val="accent2"/>
              </a:solidFill>
            </a:endParaRPr>
          </a:p>
        </p:txBody>
      </p:sp>
      <p:sp>
        <p:nvSpPr>
          <p:cNvPr id="53" name="TextBox 52"/>
          <p:cNvSpPr txBox="1"/>
          <p:nvPr/>
        </p:nvSpPr>
        <p:spPr>
          <a:xfrm>
            <a:off x="1788022" y="2533751"/>
            <a:ext cx="391454" cy="369332"/>
          </a:xfrm>
          <a:prstGeom prst="rect">
            <a:avLst/>
          </a:prstGeom>
          <a:noFill/>
        </p:spPr>
        <p:txBody>
          <a:bodyPr wrap="none" rtlCol="0">
            <a:spAutoFit/>
          </a:bodyPr>
          <a:lstStyle/>
          <a:p>
            <a:r>
              <a:rPr lang="el-GR" dirty="0" smtClean="0">
                <a:solidFill>
                  <a:schemeClr val="accent5">
                    <a:lumMod val="50000"/>
                  </a:schemeClr>
                </a:solidFill>
              </a:rPr>
              <a:t>σ</a:t>
            </a:r>
            <a:r>
              <a:rPr lang="en-US" baseline="-25000" dirty="0" smtClean="0">
                <a:solidFill>
                  <a:schemeClr val="accent5">
                    <a:lumMod val="50000"/>
                  </a:schemeClr>
                </a:solidFill>
              </a:rPr>
              <a:t>y</a:t>
            </a:r>
            <a:endParaRPr lang="en-US" dirty="0">
              <a:solidFill>
                <a:schemeClr val="accent5">
                  <a:lumMod val="50000"/>
                </a:schemeClr>
              </a:solidFill>
            </a:endParaRPr>
          </a:p>
        </p:txBody>
      </p:sp>
      <p:sp>
        <p:nvSpPr>
          <p:cNvPr id="55" name="TextBox 54"/>
          <p:cNvSpPr txBox="1"/>
          <p:nvPr/>
        </p:nvSpPr>
        <p:spPr>
          <a:xfrm>
            <a:off x="7114470" y="2285880"/>
            <a:ext cx="391454" cy="369332"/>
          </a:xfrm>
          <a:prstGeom prst="rect">
            <a:avLst/>
          </a:prstGeom>
          <a:noFill/>
        </p:spPr>
        <p:txBody>
          <a:bodyPr wrap="none" rtlCol="0">
            <a:spAutoFit/>
          </a:bodyPr>
          <a:lstStyle/>
          <a:p>
            <a:r>
              <a:rPr lang="el-GR" dirty="0" smtClean="0">
                <a:solidFill>
                  <a:schemeClr val="accent2"/>
                </a:solidFill>
              </a:rPr>
              <a:t>σ</a:t>
            </a:r>
            <a:r>
              <a:rPr lang="en-US" baseline="-25000" dirty="0" smtClean="0">
                <a:solidFill>
                  <a:schemeClr val="accent2"/>
                </a:solidFill>
              </a:rPr>
              <a:t>y</a:t>
            </a:r>
            <a:endParaRPr lang="en-US" dirty="0">
              <a:solidFill>
                <a:schemeClr val="accent2"/>
              </a:solidFill>
            </a:endParaRPr>
          </a:p>
        </p:txBody>
      </p:sp>
      <mc:AlternateContent xmlns:mc="http://schemas.openxmlformats.org/markup-compatibility/2006" xmlns:a14="http://schemas.microsoft.com/office/drawing/2010/main">
        <mc:Choice Requires="a14">
          <p:sp>
            <p:nvSpPr>
              <p:cNvPr id="56" name="TextBox 55"/>
              <p:cNvSpPr txBox="1"/>
              <p:nvPr/>
            </p:nvSpPr>
            <p:spPr>
              <a:xfrm>
                <a:off x="7572048" y="2339808"/>
                <a:ext cx="811632" cy="307777"/>
              </a:xfrm>
              <a:prstGeom prst="rect">
                <a:avLst/>
              </a:prstGeom>
              <a:noFill/>
            </p:spPr>
            <p:txBody>
              <a:bodyPr wrap="none" rtlCol="0">
                <a:spAutoFit/>
              </a:bodyPr>
              <a:lstStyle/>
              <a:p>
                <a:r>
                  <a:rPr lang="en-US" sz="1400" dirty="0" smtClean="0"/>
                  <a:t>- </a:t>
                </a:r>
                <a14:m>
                  <m:oMath xmlns:m="http://schemas.openxmlformats.org/officeDocument/2006/math">
                    <m:sSub>
                      <m:sSubPr>
                        <m:ctrlPr>
                          <a:rPr lang="en-US" sz="1400" i="1">
                            <a:latin typeface="Cambria Math" panose="02040503050406030204" pitchFamily="18" charset="0"/>
                          </a:rPr>
                        </m:ctrlPr>
                      </m:sSubPr>
                      <m:e>
                        <m:sSup>
                          <m:sSupPr>
                            <m:ctrlPr>
                              <a:rPr lang="en-US" sz="1400" i="1">
                                <a:latin typeface="Cambria Math" panose="02040503050406030204" pitchFamily="18" charset="0"/>
                              </a:rPr>
                            </m:ctrlPr>
                          </m:sSupPr>
                          <m:e>
                            <m:r>
                              <a:rPr lang="en-US" sz="1400" i="1">
                                <a:latin typeface="Cambria Math" panose="02040503050406030204" pitchFamily="18" charset="0"/>
                              </a:rPr>
                              <m:t>𝜏</m:t>
                            </m:r>
                          </m:e>
                          <m:sup>
                            <m:r>
                              <a:rPr lang="en-US" sz="1400" i="1">
                                <a:latin typeface="Cambria Math" panose="02040503050406030204" pitchFamily="18" charset="0"/>
                              </a:rPr>
                              <m:t>𝑎</m:t>
                            </m:r>
                          </m:sup>
                        </m:sSup>
                      </m:e>
                      <m:sub>
                        <m:r>
                          <a:rPr lang="en-US" sz="1400" i="1">
                            <a:latin typeface="Cambria Math" panose="02040503050406030204" pitchFamily="18" charset="0"/>
                          </a:rPr>
                          <m:t>𝐶𝑅𝑆𝑆</m:t>
                        </m:r>
                      </m:sub>
                    </m:sSub>
                  </m:oMath>
                </a14:m>
                <a:endParaRPr lang="en-US" sz="1400" dirty="0" smtClean="0"/>
              </a:p>
            </p:txBody>
          </p:sp>
        </mc:Choice>
        <mc:Fallback xmlns="">
          <p:sp>
            <p:nvSpPr>
              <p:cNvPr id="56" name="TextBox 55"/>
              <p:cNvSpPr txBox="1">
                <a:spLocks noRot="1" noChangeAspect="1" noMove="1" noResize="1" noEditPoints="1" noAdjustHandles="1" noChangeArrowheads="1" noChangeShapeType="1" noTextEdit="1"/>
              </p:cNvSpPr>
              <p:nvPr/>
            </p:nvSpPr>
            <p:spPr>
              <a:xfrm>
                <a:off x="7572048" y="2339808"/>
                <a:ext cx="811632" cy="307777"/>
              </a:xfrm>
              <a:prstGeom prst="rect">
                <a:avLst/>
              </a:prstGeom>
              <a:blipFill>
                <a:blip r:embed="rId3"/>
                <a:stretch>
                  <a:fillRect l="-2256" t="-6000" b="-18000"/>
                </a:stretch>
              </a:blipFill>
            </p:spPr>
            <p:txBody>
              <a:bodyPr/>
              <a:lstStyle/>
              <a:p>
                <a:r>
                  <a:rPr lang="en-US">
                    <a:noFill/>
                  </a:rPr>
                  <a:t> </a:t>
                </a:r>
              </a:p>
            </p:txBody>
          </p:sp>
        </mc:Fallback>
      </mc:AlternateContent>
      <p:sp>
        <p:nvSpPr>
          <p:cNvPr id="59" name="TextBox 58"/>
          <p:cNvSpPr txBox="1"/>
          <p:nvPr/>
        </p:nvSpPr>
        <p:spPr>
          <a:xfrm>
            <a:off x="7133621" y="2562286"/>
            <a:ext cx="391454" cy="369332"/>
          </a:xfrm>
          <a:prstGeom prst="rect">
            <a:avLst/>
          </a:prstGeom>
          <a:noFill/>
        </p:spPr>
        <p:txBody>
          <a:bodyPr wrap="none" rtlCol="0">
            <a:spAutoFit/>
          </a:bodyPr>
          <a:lstStyle/>
          <a:p>
            <a:r>
              <a:rPr lang="el-GR" dirty="0" smtClean="0">
                <a:solidFill>
                  <a:schemeClr val="accent5">
                    <a:lumMod val="50000"/>
                  </a:schemeClr>
                </a:solidFill>
              </a:rPr>
              <a:t>σ</a:t>
            </a:r>
            <a:r>
              <a:rPr lang="en-US" baseline="-25000" dirty="0" smtClean="0">
                <a:solidFill>
                  <a:schemeClr val="accent5">
                    <a:lumMod val="50000"/>
                  </a:schemeClr>
                </a:solidFill>
              </a:rPr>
              <a:t>y</a:t>
            </a:r>
            <a:endParaRPr lang="en-US" dirty="0">
              <a:solidFill>
                <a:schemeClr val="accent5">
                  <a:lumMod val="50000"/>
                </a:schemeClr>
              </a:solidFill>
            </a:endParaRPr>
          </a:p>
        </p:txBody>
      </p:sp>
      <mc:AlternateContent xmlns:mc="http://schemas.openxmlformats.org/markup-compatibility/2006" xmlns:a14="http://schemas.microsoft.com/office/drawing/2010/main">
        <mc:Choice Requires="a14">
          <p:sp>
            <p:nvSpPr>
              <p:cNvPr id="69" name="TextBox 68"/>
              <p:cNvSpPr txBox="1"/>
              <p:nvPr/>
            </p:nvSpPr>
            <p:spPr>
              <a:xfrm>
                <a:off x="7580466" y="2581721"/>
                <a:ext cx="1601208" cy="523220"/>
              </a:xfrm>
              <a:prstGeom prst="rect">
                <a:avLst/>
              </a:prstGeom>
              <a:noFill/>
            </p:spPr>
            <p:txBody>
              <a:bodyPr wrap="none" rtlCol="0">
                <a:spAutoFit/>
              </a:bodyPr>
              <a:lstStyle/>
              <a:p>
                <a:r>
                  <a:rPr lang="en-US" sz="1400" dirty="0" smtClean="0"/>
                  <a:t>- </a:t>
                </a:r>
                <a14:m>
                  <m:oMath xmlns:m="http://schemas.openxmlformats.org/officeDocument/2006/math">
                    <m:sSub>
                      <m:sSubPr>
                        <m:ctrlPr>
                          <a:rPr lang="en-US" sz="1400" i="1">
                            <a:latin typeface="Cambria Math" panose="02040503050406030204" pitchFamily="18" charset="0"/>
                          </a:rPr>
                        </m:ctrlPr>
                      </m:sSubPr>
                      <m:e>
                        <m:sSup>
                          <m:sSupPr>
                            <m:ctrlPr>
                              <a:rPr lang="en-US" sz="1400" i="1">
                                <a:latin typeface="Cambria Math" panose="02040503050406030204" pitchFamily="18" charset="0"/>
                              </a:rPr>
                            </m:ctrlPr>
                          </m:sSupPr>
                          <m:e>
                            <m:r>
                              <a:rPr lang="en-US" sz="1400" i="1">
                                <a:latin typeface="Cambria Math" panose="02040503050406030204" pitchFamily="18" charset="0"/>
                              </a:rPr>
                              <m:t>𝜏</m:t>
                            </m:r>
                          </m:e>
                          <m:sup>
                            <m:r>
                              <a:rPr lang="en-US" sz="1400" i="1">
                                <a:latin typeface="Cambria Math" panose="02040503050406030204" pitchFamily="18" charset="0"/>
                              </a:rPr>
                              <m:t>𝑎</m:t>
                            </m:r>
                          </m:sup>
                        </m:sSup>
                      </m:e>
                      <m:sub>
                        <m:r>
                          <a:rPr lang="en-US" sz="1400" i="1">
                            <a:latin typeface="Cambria Math" panose="02040503050406030204" pitchFamily="18" charset="0"/>
                          </a:rPr>
                          <m:t>𝐶𝑅𝑆𝑆</m:t>
                        </m:r>
                      </m:sub>
                    </m:sSub>
                    <m:sSub>
                      <m:sSubPr>
                        <m:ctrlPr>
                          <a:rPr lang="en-US" sz="1400" i="1">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rPr>
                          <m:t>+ </m:t>
                        </m:r>
                        <m:r>
                          <a:rPr lang="en-US" sz="1400" i="1">
                            <a:solidFill>
                              <a:srgbClr val="FF0000"/>
                            </a:solidFill>
                            <a:latin typeface="Cambria Math" panose="02040503050406030204" pitchFamily="18" charset="0"/>
                          </a:rPr>
                          <m:t>𝜏</m:t>
                        </m:r>
                      </m:e>
                      <m:sub>
                        <m:r>
                          <a:rPr lang="en-US" sz="1400" i="1">
                            <a:solidFill>
                              <a:srgbClr val="FF0000"/>
                            </a:solidFill>
                            <a:latin typeface="Cambria Math" panose="02040503050406030204" pitchFamily="18" charset="0"/>
                          </a:rPr>
                          <m:t>𝑖𝑟𝑟</m:t>
                        </m:r>
                      </m:sub>
                    </m:sSub>
                    <m:r>
                      <a:rPr lang="en-US" sz="1400">
                        <a:solidFill>
                          <a:srgbClr val="FF0000"/>
                        </a:solidFill>
                        <a:latin typeface="Cambria Math" panose="02040503050406030204" pitchFamily="18" charset="0"/>
                      </a:rPr>
                      <m:t>(</m:t>
                    </m:r>
                    <m:r>
                      <a:rPr lang="en-US" sz="1400" i="1">
                        <a:solidFill>
                          <a:srgbClr val="FF0000"/>
                        </a:solidFill>
                        <a:latin typeface="Cambria Math" panose="02040503050406030204" pitchFamily="18" charset="0"/>
                      </a:rPr>
                      <m:t>𝑑</m:t>
                    </m:r>
                    <m:r>
                      <a:rPr lang="en-US" sz="1400">
                        <a:solidFill>
                          <a:srgbClr val="FF0000"/>
                        </a:solidFill>
                        <a:latin typeface="Cambria Math" panose="02040503050406030204" pitchFamily="18" charset="0"/>
                      </a:rPr>
                      <m:t>)</m:t>
                    </m:r>
                  </m:oMath>
                </a14:m>
                <a:endParaRPr lang="en-US" sz="1400" dirty="0"/>
              </a:p>
              <a:p>
                <a:r>
                  <a:rPr lang="en-US" sz="1400" dirty="0" smtClean="0"/>
                  <a:t> </a:t>
                </a:r>
              </a:p>
            </p:txBody>
          </p:sp>
        </mc:Choice>
        <mc:Fallback xmlns="">
          <p:sp>
            <p:nvSpPr>
              <p:cNvPr id="69" name="TextBox 68"/>
              <p:cNvSpPr txBox="1">
                <a:spLocks noRot="1" noChangeAspect="1" noMove="1" noResize="1" noEditPoints="1" noAdjustHandles="1" noChangeArrowheads="1" noChangeShapeType="1" noTextEdit="1"/>
              </p:cNvSpPr>
              <p:nvPr/>
            </p:nvSpPr>
            <p:spPr>
              <a:xfrm>
                <a:off x="7580466" y="2581721"/>
                <a:ext cx="1601208" cy="523220"/>
              </a:xfrm>
              <a:prstGeom prst="rect">
                <a:avLst/>
              </a:prstGeom>
              <a:blipFill>
                <a:blip r:embed="rId4"/>
                <a:stretch>
                  <a:fillRect l="-1145" t="-3529"/>
                </a:stretch>
              </a:blipFill>
            </p:spPr>
            <p:txBody>
              <a:bodyPr/>
              <a:lstStyle/>
              <a:p>
                <a:r>
                  <a:rPr lang="en-US">
                    <a:noFill/>
                  </a:rPr>
                  <a:t> </a:t>
                </a:r>
              </a:p>
            </p:txBody>
          </p:sp>
        </mc:Fallback>
      </mc:AlternateContent>
    </p:spTree>
    <p:extLst>
      <p:ext uri="{BB962C8B-B14F-4D97-AF65-F5344CB8AC3E}">
        <p14:creationId xmlns:p14="http://schemas.microsoft.com/office/powerpoint/2010/main" val="908550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Skills required to achieve the goals of the research</a:t>
            </a:r>
            <a:endParaRPr lang="en-US" dirty="0"/>
          </a:p>
        </p:txBody>
      </p:sp>
      <p:sp>
        <p:nvSpPr>
          <p:cNvPr id="3" name="Text Placeholder 2"/>
          <p:cNvSpPr>
            <a:spLocks noGrp="1"/>
          </p:cNvSpPr>
          <p:nvPr>
            <p:ph type="body" sz="quarter" idx="15"/>
          </p:nvPr>
        </p:nvSpPr>
        <p:spPr>
          <a:xfrm>
            <a:off x="766761" y="890981"/>
            <a:ext cx="5400000" cy="5734263"/>
          </a:xfrm>
        </p:spPr>
        <p:txBody>
          <a:bodyPr>
            <a:normAutofit/>
          </a:bodyPr>
          <a:lstStyle/>
          <a:p>
            <a:r>
              <a:rPr lang="en-US" sz="2000" dirty="0" err="1" smtClean="0"/>
              <a:t>Nanoindentation</a:t>
            </a:r>
            <a:r>
              <a:rPr lang="en-US" sz="2000" dirty="0" smtClean="0"/>
              <a:t>:</a:t>
            </a:r>
          </a:p>
          <a:p>
            <a:pPr lvl="1">
              <a:spcAft>
                <a:spcPts val="600"/>
              </a:spcAft>
            </a:pPr>
            <a:r>
              <a:rPr lang="en-US" sz="2000" dirty="0" smtClean="0"/>
              <a:t>Testing setup</a:t>
            </a:r>
          </a:p>
          <a:p>
            <a:pPr lvl="1">
              <a:spcAft>
                <a:spcPts val="600"/>
              </a:spcAft>
            </a:pPr>
            <a:r>
              <a:rPr lang="en-US" sz="2000" dirty="0" smtClean="0"/>
              <a:t>Specimen preparation</a:t>
            </a:r>
          </a:p>
          <a:p>
            <a:r>
              <a:rPr lang="en-US" sz="2000" dirty="0" smtClean="0"/>
              <a:t>Other testing benches:</a:t>
            </a:r>
          </a:p>
          <a:p>
            <a:pPr lvl="1">
              <a:spcAft>
                <a:spcPts val="600"/>
              </a:spcAft>
            </a:pPr>
            <a:r>
              <a:rPr lang="en-US" sz="2000" dirty="0" smtClean="0"/>
              <a:t>Tensile tests</a:t>
            </a:r>
          </a:p>
          <a:p>
            <a:pPr lvl="1">
              <a:spcAft>
                <a:spcPts val="600"/>
              </a:spcAft>
            </a:pPr>
            <a:r>
              <a:rPr lang="en-US" sz="2000" dirty="0" smtClean="0"/>
              <a:t>3-point bending tests</a:t>
            </a:r>
          </a:p>
          <a:p>
            <a:pPr lvl="1">
              <a:spcAft>
                <a:spcPts val="600"/>
              </a:spcAft>
            </a:pPr>
            <a:r>
              <a:rPr lang="en-US" sz="2000" dirty="0" smtClean="0"/>
              <a:t>Fracture toughness tests</a:t>
            </a:r>
          </a:p>
          <a:p>
            <a:r>
              <a:rPr lang="en-US" sz="2000" dirty="0" smtClean="0"/>
              <a:t>Microstructure investigations:</a:t>
            </a:r>
          </a:p>
          <a:p>
            <a:pPr lvl="1">
              <a:spcAft>
                <a:spcPts val="600"/>
              </a:spcAft>
            </a:pPr>
            <a:r>
              <a:rPr lang="en-US" sz="2000" dirty="0" smtClean="0"/>
              <a:t>Scanning electron microscopy</a:t>
            </a:r>
          </a:p>
          <a:p>
            <a:pPr lvl="1">
              <a:spcAft>
                <a:spcPts val="600"/>
              </a:spcAft>
            </a:pPr>
            <a:r>
              <a:rPr lang="en-US" sz="2000" dirty="0" smtClean="0"/>
              <a:t>Electron backscatter diffraction analysis</a:t>
            </a:r>
          </a:p>
          <a:p>
            <a:r>
              <a:rPr lang="en-US" sz="2000" dirty="0" smtClean="0"/>
              <a:t>Finite element modelling:</a:t>
            </a:r>
          </a:p>
          <a:p>
            <a:pPr lvl="1">
              <a:spcAft>
                <a:spcPts val="600"/>
              </a:spcAft>
            </a:pPr>
            <a:r>
              <a:rPr lang="en-US" sz="2000" dirty="0" smtClean="0"/>
              <a:t>The use of </a:t>
            </a:r>
            <a:r>
              <a:rPr lang="en-US" sz="2000" dirty="0" err="1" smtClean="0"/>
              <a:t>gmsh</a:t>
            </a:r>
            <a:r>
              <a:rPr lang="en-US" sz="2000" dirty="0" smtClean="0"/>
              <a:t> and cm3Libraries</a:t>
            </a:r>
          </a:p>
          <a:p>
            <a:pPr lvl="1">
              <a:spcAft>
                <a:spcPts val="600"/>
              </a:spcAft>
            </a:pPr>
            <a:r>
              <a:rPr lang="en-US" sz="2000" dirty="0" smtClean="0"/>
              <a:t>General understanding of FEM principles</a:t>
            </a:r>
          </a:p>
        </p:txBody>
      </p:sp>
      <p:sp>
        <p:nvSpPr>
          <p:cNvPr id="4" name="Slide Number Placeholder 3"/>
          <p:cNvSpPr>
            <a:spLocks noGrp="1"/>
          </p:cNvSpPr>
          <p:nvPr>
            <p:ph type="sldNum" sz="quarter" idx="4"/>
          </p:nvPr>
        </p:nvSpPr>
        <p:spPr/>
        <p:txBody>
          <a:bodyPr/>
          <a:lstStyle/>
          <a:p>
            <a:fld id="{A814E660-BF25-4843-B2A0-93C6E2B6253B}" type="slidenum">
              <a:rPr lang="en-BE" smtClean="0"/>
              <a:pPr/>
              <a:t>5</a:t>
            </a:fld>
            <a:endParaRPr lang="en-BE"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8831" y="936119"/>
            <a:ext cx="1828324" cy="117622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9225" y="936119"/>
            <a:ext cx="1811205" cy="117622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8241" y="2537972"/>
            <a:ext cx="1963708" cy="106109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933" y="2537972"/>
            <a:ext cx="1702541" cy="1061091"/>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4458" y="2537972"/>
            <a:ext cx="1881367" cy="1061091"/>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3022" y="4011610"/>
            <a:ext cx="1699941" cy="1274956"/>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744989" y="4021172"/>
            <a:ext cx="1687190" cy="1265393"/>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73022" y="5516874"/>
            <a:ext cx="1699941" cy="1193575"/>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06355" y="5516873"/>
            <a:ext cx="1756943" cy="1193575"/>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8688218" y="1229211"/>
            <a:ext cx="1802212" cy="1077218"/>
          </a:xfrm>
          <a:prstGeom prst="rect">
            <a:avLst/>
          </a:prstGeom>
          <a:noFill/>
        </p:spPr>
        <p:txBody>
          <a:bodyPr wrap="square" rtlCol="0">
            <a:spAutoFit/>
          </a:bodyPr>
          <a:lstStyle/>
          <a:p>
            <a:r>
              <a:rPr lang="en-US" sz="3200" b="1" dirty="0" smtClean="0">
                <a:solidFill>
                  <a:srgbClr val="92D050"/>
                </a:solidFill>
              </a:rPr>
              <a:t>✓</a:t>
            </a:r>
            <a:r>
              <a:rPr lang="ru-RU" sz="3200" b="1" dirty="0" smtClean="0">
                <a:solidFill>
                  <a:srgbClr val="92D050"/>
                </a:solidFill>
              </a:rPr>
              <a:t> </a:t>
            </a:r>
            <a:r>
              <a:rPr lang="en-US" sz="2000" b="1" dirty="0">
                <a:solidFill>
                  <a:srgbClr val="92D050"/>
                </a:solidFill>
              </a:rPr>
              <a:t>Obtained</a:t>
            </a:r>
          </a:p>
          <a:p>
            <a:endParaRPr lang="en-US" sz="3200" b="1" dirty="0">
              <a:solidFill>
                <a:srgbClr val="92D050"/>
              </a:solidFill>
            </a:endParaRPr>
          </a:p>
        </p:txBody>
      </p:sp>
      <p:sp>
        <p:nvSpPr>
          <p:cNvPr id="22" name="TextBox 21"/>
          <p:cNvSpPr txBox="1"/>
          <p:nvPr/>
        </p:nvSpPr>
        <p:spPr>
          <a:xfrm>
            <a:off x="5318241" y="2782745"/>
            <a:ext cx="1963708" cy="584775"/>
          </a:xfrm>
          <a:prstGeom prst="rect">
            <a:avLst/>
          </a:prstGeom>
          <a:noFill/>
        </p:spPr>
        <p:txBody>
          <a:bodyPr wrap="square" rtlCol="0">
            <a:spAutoFit/>
          </a:bodyPr>
          <a:lstStyle/>
          <a:p>
            <a:r>
              <a:rPr lang="en-US" sz="3200" b="1" dirty="0" smtClean="0">
                <a:solidFill>
                  <a:srgbClr val="92D050"/>
                </a:solidFill>
              </a:rPr>
              <a:t>✓</a:t>
            </a:r>
            <a:r>
              <a:rPr lang="ru-RU" sz="3200" b="1" dirty="0" smtClean="0">
                <a:solidFill>
                  <a:srgbClr val="92D050"/>
                </a:solidFill>
              </a:rPr>
              <a:t> </a:t>
            </a:r>
            <a:r>
              <a:rPr lang="en-US" sz="2000" b="1" dirty="0" smtClean="0">
                <a:solidFill>
                  <a:srgbClr val="92D050"/>
                </a:solidFill>
              </a:rPr>
              <a:t>Obtained</a:t>
            </a:r>
            <a:endParaRPr lang="en-US" sz="2000" b="1" dirty="0">
              <a:solidFill>
                <a:srgbClr val="92D050"/>
              </a:solidFill>
            </a:endParaRPr>
          </a:p>
        </p:txBody>
      </p:sp>
      <p:sp>
        <p:nvSpPr>
          <p:cNvPr id="23" name="TextBox 22"/>
          <p:cNvSpPr txBox="1"/>
          <p:nvPr/>
        </p:nvSpPr>
        <p:spPr>
          <a:xfrm>
            <a:off x="7646933" y="2782745"/>
            <a:ext cx="1771387" cy="584775"/>
          </a:xfrm>
          <a:prstGeom prst="rect">
            <a:avLst/>
          </a:prstGeom>
          <a:noFill/>
        </p:spPr>
        <p:txBody>
          <a:bodyPr wrap="square" rtlCol="0">
            <a:spAutoFit/>
          </a:bodyPr>
          <a:lstStyle/>
          <a:p>
            <a:r>
              <a:rPr lang="en-US" sz="3200" b="1" dirty="0" smtClean="0">
                <a:solidFill>
                  <a:srgbClr val="92D050"/>
                </a:solidFill>
              </a:rPr>
              <a:t>✓</a:t>
            </a:r>
            <a:r>
              <a:rPr lang="ru-RU" sz="3200" b="1" dirty="0" smtClean="0">
                <a:solidFill>
                  <a:srgbClr val="92D050"/>
                </a:solidFill>
              </a:rPr>
              <a:t> </a:t>
            </a:r>
            <a:r>
              <a:rPr lang="en-US" sz="2000" b="1" dirty="0" smtClean="0">
                <a:solidFill>
                  <a:srgbClr val="92D050"/>
                </a:solidFill>
              </a:rPr>
              <a:t>Obtained</a:t>
            </a:r>
            <a:endParaRPr lang="en-US" sz="2000" b="1" dirty="0">
              <a:solidFill>
                <a:srgbClr val="92D050"/>
              </a:solidFill>
            </a:endParaRPr>
          </a:p>
        </p:txBody>
      </p:sp>
      <p:sp>
        <p:nvSpPr>
          <p:cNvPr id="24" name="TextBox 23"/>
          <p:cNvSpPr txBox="1"/>
          <p:nvPr/>
        </p:nvSpPr>
        <p:spPr>
          <a:xfrm>
            <a:off x="6548211" y="4350981"/>
            <a:ext cx="1776693" cy="584775"/>
          </a:xfrm>
          <a:prstGeom prst="rect">
            <a:avLst/>
          </a:prstGeom>
          <a:noFill/>
        </p:spPr>
        <p:txBody>
          <a:bodyPr wrap="square" rtlCol="0">
            <a:spAutoFit/>
          </a:bodyPr>
          <a:lstStyle/>
          <a:p>
            <a:r>
              <a:rPr lang="en-US" sz="3200" b="1" dirty="0" smtClean="0">
                <a:solidFill>
                  <a:srgbClr val="92D050"/>
                </a:solidFill>
              </a:rPr>
              <a:t>✓</a:t>
            </a:r>
            <a:r>
              <a:rPr lang="ru-RU" sz="3200" b="1" dirty="0" smtClean="0">
                <a:solidFill>
                  <a:srgbClr val="92D050"/>
                </a:solidFill>
              </a:rPr>
              <a:t> </a:t>
            </a:r>
            <a:r>
              <a:rPr lang="en-US" sz="2000" b="1" dirty="0" smtClean="0">
                <a:solidFill>
                  <a:srgbClr val="92D050"/>
                </a:solidFill>
              </a:rPr>
              <a:t>Obtained</a:t>
            </a:r>
            <a:endParaRPr lang="en-US" sz="2000" b="1" dirty="0">
              <a:solidFill>
                <a:srgbClr val="92D050"/>
              </a:solidFill>
            </a:endParaRPr>
          </a:p>
        </p:txBody>
      </p:sp>
      <p:sp>
        <p:nvSpPr>
          <p:cNvPr id="25" name="TextBox 24"/>
          <p:cNvSpPr txBox="1"/>
          <p:nvPr/>
        </p:nvSpPr>
        <p:spPr>
          <a:xfrm>
            <a:off x="8710233" y="4350980"/>
            <a:ext cx="1721946" cy="584775"/>
          </a:xfrm>
          <a:prstGeom prst="rect">
            <a:avLst/>
          </a:prstGeom>
          <a:noFill/>
        </p:spPr>
        <p:txBody>
          <a:bodyPr wrap="none" rtlCol="0">
            <a:spAutoFit/>
          </a:bodyPr>
          <a:lstStyle/>
          <a:p>
            <a:r>
              <a:rPr lang="en-US" sz="3200" b="1" dirty="0" smtClean="0">
                <a:solidFill>
                  <a:srgbClr val="92D050"/>
                </a:solidFill>
              </a:rPr>
              <a:t>✓</a:t>
            </a:r>
            <a:r>
              <a:rPr lang="ru-RU" sz="3200" b="1" dirty="0" smtClean="0">
                <a:solidFill>
                  <a:srgbClr val="92D050"/>
                </a:solidFill>
              </a:rPr>
              <a:t> </a:t>
            </a:r>
            <a:r>
              <a:rPr lang="en-US" sz="2000" b="1" dirty="0" smtClean="0">
                <a:solidFill>
                  <a:srgbClr val="92D050"/>
                </a:solidFill>
              </a:rPr>
              <a:t>Obtained</a:t>
            </a:r>
            <a:endParaRPr lang="en-US" sz="2000" b="1" dirty="0">
              <a:solidFill>
                <a:srgbClr val="92D050"/>
              </a:solidFill>
            </a:endParaRPr>
          </a:p>
        </p:txBody>
      </p:sp>
      <p:sp>
        <p:nvSpPr>
          <p:cNvPr id="26" name="TextBox 25"/>
          <p:cNvSpPr txBox="1"/>
          <p:nvPr/>
        </p:nvSpPr>
        <p:spPr>
          <a:xfrm>
            <a:off x="6496270" y="1227381"/>
            <a:ext cx="1840885" cy="584775"/>
          </a:xfrm>
          <a:prstGeom prst="rect">
            <a:avLst/>
          </a:prstGeom>
          <a:noFill/>
        </p:spPr>
        <p:txBody>
          <a:bodyPr wrap="square" rtlCol="0">
            <a:spAutoFit/>
          </a:bodyPr>
          <a:lstStyle/>
          <a:p>
            <a:r>
              <a:rPr lang="en-US" sz="3200" b="1" dirty="0" smtClean="0">
                <a:solidFill>
                  <a:srgbClr val="92D050"/>
                </a:solidFill>
              </a:rPr>
              <a:t>✓</a:t>
            </a:r>
            <a:r>
              <a:rPr lang="ru-RU" sz="3200" b="1" dirty="0" smtClean="0">
                <a:solidFill>
                  <a:srgbClr val="92D050"/>
                </a:solidFill>
              </a:rPr>
              <a:t> </a:t>
            </a:r>
            <a:r>
              <a:rPr lang="en-US" sz="2000" b="1" dirty="0" smtClean="0">
                <a:solidFill>
                  <a:srgbClr val="92D050"/>
                </a:solidFill>
              </a:rPr>
              <a:t>Obtained</a:t>
            </a:r>
            <a:endParaRPr lang="en-US" sz="2000" b="1" dirty="0">
              <a:solidFill>
                <a:srgbClr val="92D050"/>
              </a:solidFill>
            </a:endParaRPr>
          </a:p>
        </p:txBody>
      </p:sp>
      <p:sp>
        <p:nvSpPr>
          <p:cNvPr id="9" name="TextBox 8"/>
          <p:cNvSpPr txBox="1"/>
          <p:nvPr/>
        </p:nvSpPr>
        <p:spPr>
          <a:xfrm>
            <a:off x="6573022" y="5640950"/>
            <a:ext cx="1699941" cy="954107"/>
          </a:xfrm>
          <a:prstGeom prst="rect">
            <a:avLst/>
          </a:prstGeom>
          <a:noFill/>
        </p:spPr>
        <p:txBody>
          <a:bodyPr wrap="square" rtlCol="0">
            <a:spAutoFit/>
          </a:bodyPr>
          <a:lstStyle/>
          <a:p>
            <a:pPr algn="ctr"/>
            <a:r>
              <a:rPr lang="en-US" sz="2800" b="1" dirty="0">
                <a:solidFill>
                  <a:srgbClr val="FFC000"/>
                </a:solidFill>
              </a:rPr>
              <a:t>Partly </a:t>
            </a:r>
            <a:r>
              <a:rPr lang="en-US" sz="2800" b="1" dirty="0" smtClean="0">
                <a:solidFill>
                  <a:srgbClr val="FFC000"/>
                </a:solidFill>
              </a:rPr>
              <a:t>obtained</a:t>
            </a:r>
            <a:endParaRPr lang="en-US" sz="3200" b="1" dirty="0">
              <a:solidFill>
                <a:srgbClr val="FFC000"/>
              </a:solidFill>
            </a:endParaRPr>
          </a:p>
        </p:txBody>
      </p:sp>
      <p:sp>
        <p:nvSpPr>
          <p:cNvPr id="27" name="TextBox 26"/>
          <p:cNvSpPr txBox="1"/>
          <p:nvPr/>
        </p:nvSpPr>
        <p:spPr>
          <a:xfrm>
            <a:off x="8721235" y="5636606"/>
            <a:ext cx="1699941" cy="954107"/>
          </a:xfrm>
          <a:prstGeom prst="rect">
            <a:avLst/>
          </a:prstGeom>
          <a:noFill/>
        </p:spPr>
        <p:txBody>
          <a:bodyPr wrap="square" rtlCol="0">
            <a:spAutoFit/>
          </a:bodyPr>
          <a:lstStyle/>
          <a:p>
            <a:pPr algn="ctr"/>
            <a:r>
              <a:rPr lang="en-US" sz="2800" b="1" dirty="0">
                <a:solidFill>
                  <a:srgbClr val="FFC000"/>
                </a:solidFill>
              </a:rPr>
              <a:t>Partly </a:t>
            </a:r>
            <a:r>
              <a:rPr lang="en-US" sz="2800" b="1" dirty="0" smtClean="0">
                <a:solidFill>
                  <a:srgbClr val="FFC000"/>
                </a:solidFill>
              </a:rPr>
              <a:t>obtained</a:t>
            </a:r>
            <a:endParaRPr lang="en-US" sz="2800" b="1" dirty="0">
              <a:solidFill>
                <a:srgbClr val="FFC000"/>
              </a:solidFill>
            </a:endParaRPr>
          </a:p>
        </p:txBody>
      </p:sp>
      <p:sp>
        <p:nvSpPr>
          <p:cNvPr id="28" name="TextBox 27"/>
          <p:cNvSpPr txBox="1"/>
          <p:nvPr/>
        </p:nvSpPr>
        <p:spPr>
          <a:xfrm>
            <a:off x="9813947" y="2614758"/>
            <a:ext cx="1682388" cy="954107"/>
          </a:xfrm>
          <a:prstGeom prst="rect">
            <a:avLst/>
          </a:prstGeom>
          <a:noFill/>
        </p:spPr>
        <p:txBody>
          <a:bodyPr wrap="square" rtlCol="0">
            <a:spAutoFit/>
          </a:bodyPr>
          <a:lstStyle/>
          <a:p>
            <a:pPr algn="ctr"/>
            <a:r>
              <a:rPr lang="en-US" sz="2800" b="1" dirty="0" smtClean="0">
                <a:solidFill>
                  <a:srgbClr val="C00000"/>
                </a:solidFill>
              </a:rPr>
              <a:t>To be obtained</a:t>
            </a:r>
            <a:endParaRPr lang="en-US" sz="2800" b="1" dirty="0">
              <a:solidFill>
                <a:srgbClr val="C00000"/>
              </a:solidFill>
            </a:endParaRPr>
          </a:p>
        </p:txBody>
      </p:sp>
    </p:spTree>
    <p:extLst>
      <p:ext uri="{BB962C8B-B14F-4D97-AF65-F5344CB8AC3E}">
        <p14:creationId xmlns:p14="http://schemas.microsoft.com/office/powerpoint/2010/main" val="1068565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Effect transition="in" filter="fade">
                                      <p:cBhvr>
                                        <p:cTn id="66" dur="500"/>
                                        <p:tgtEl>
                                          <p:spTgt spid="3">
                                            <p:txEl>
                                              <p:pRg st="8" end="8"/>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xEl>
                                              <p:pRg st="9" end="9"/>
                                            </p:txEl>
                                          </p:spTgt>
                                        </p:tgtEl>
                                        <p:attrNameLst>
                                          <p:attrName>style.visibility</p:attrName>
                                        </p:attrNameLst>
                                      </p:cBhvr>
                                      <p:to>
                                        <p:strVal val="visible"/>
                                      </p:to>
                                    </p:set>
                                    <p:animEffect transition="in" filter="fade">
                                      <p:cBhvr>
                                        <p:cTn id="74" dur="500"/>
                                        <p:tgtEl>
                                          <p:spTgt spid="3">
                                            <p:txEl>
                                              <p:pRg st="9" end="9"/>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
                                            <p:txEl>
                                              <p:pRg st="11" end="11"/>
                                            </p:txEl>
                                          </p:spTgt>
                                        </p:tgtEl>
                                        <p:attrNameLst>
                                          <p:attrName>style.visibility</p:attrName>
                                        </p:attrNameLst>
                                      </p:cBhvr>
                                      <p:to>
                                        <p:strVal val="visible"/>
                                      </p:to>
                                    </p:set>
                                    <p:animEffect transition="in" filter="fade">
                                      <p:cBhvr>
                                        <p:cTn id="90" dur="500"/>
                                        <p:tgtEl>
                                          <p:spTgt spid="3">
                                            <p:txEl>
                                              <p:pRg st="11" end="11"/>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500"/>
                                        <p:tgtEl>
                                          <p:spTgt spid="1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
                                            <p:txEl>
                                              <p:pRg st="12" end="12"/>
                                            </p:txEl>
                                          </p:spTgt>
                                        </p:tgtEl>
                                        <p:attrNameLst>
                                          <p:attrName>style.visibility</p:attrName>
                                        </p:attrNameLst>
                                      </p:cBhvr>
                                      <p:to>
                                        <p:strVal val="visible"/>
                                      </p:to>
                                    </p:set>
                                    <p:animEffect transition="in" filter="fade">
                                      <p:cBhvr>
                                        <p:cTn id="98" dur="500"/>
                                        <p:tgtEl>
                                          <p:spTgt spid="3">
                                            <p:txEl>
                                              <p:pRg st="12" end="12"/>
                                            </p:tx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fade">
                                      <p:cBhvr>
                                        <p:cTn id="101" dur="500"/>
                                        <p:tgtEl>
                                          <p:spTgt spid="1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fade">
                                      <p:cBhvr>
                                        <p:cTn id="106" dur="500"/>
                                        <p:tgtEl>
                                          <p:spTgt spid="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9"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Text Placeholder 2"/>
          <p:cNvSpPr>
            <a:spLocks noGrp="1"/>
          </p:cNvSpPr>
          <p:nvPr>
            <p:ph type="body" sz="quarter" idx="15"/>
          </p:nvPr>
        </p:nvSpPr>
        <p:spPr/>
        <p:txBody>
          <a:bodyPr/>
          <a:lstStyle/>
          <a:p>
            <a:pPr marL="88900" indent="0">
              <a:buNone/>
            </a:pPr>
            <a:r>
              <a:rPr lang="en-US" b="1" dirty="0" smtClean="0"/>
              <a:t>Experiments:</a:t>
            </a:r>
          </a:p>
          <a:p>
            <a:r>
              <a:rPr lang="en-US" sz="1600" dirty="0" smtClean="0"/>
              <a:t>For the first goal (FEM NI model development):</a:t>
            </a:r>
          </a:p>
          <a:p>
            <a:pPr marL="812800" lvl="1" indent="-457200">
              <a:buFont typeface="+mj-lt"/>
              <a:buAutoNum type="arabicPeriod"/>
            </a:pPr>
            <a:r>
              <a:rPr lang="en-US" sz="1600" dirty="0" err="1" smtClean="0"/>
              <a:t>Nanoindentation</a:t>
            </a:r>
            <a:r>
              <a:rPr lang="en-US" sz="1600" dirty="0" smtClean="0"/>
              <a:t> tests </a:t>
            </a:r>
            <a:endParaRPr lang="ru-RU" sz="1600" dirty="0" smtClean="0"/>
          </a:p>
          <a:p>
            <a:pPr marL="812800" lvl="1" indent="-457200">
              <a:buFont typeface="+mj-lt"/>
              <a:buAutoNum type="arabicPeriod"/>
            </a:pPr>
            <a:r>
              <a:rPr lang="en-US" sz="1600" dirty="0" smtClean="0"/>
              <a:t>Corresponding tensile tests for validation</a:t>
            </a:r>
          </a:p>
          <a:p>
            <a:r>
              <a:rPr lang="en-US" sz="1600" dirty="0" smtClean="0"/>
              <a:t>For the second goal (demonstration of predictive capability):</a:t>
            </a:r>
            <a:endParaRPr lang="ru-RU" sz="1600" dirty="0" smtClean="0"/>
          </a:p>
          <a:p>
            <a:pPr marL="698500" lvl="1" indent="-342900">
              <a:buFont typeface="+mj-lt"/>
              <a:buAutoNum type="arabicPeriod"/>
            </a:pPr>
            <a:r>
              <a:rPr lang="en-US" sz="1600" dirty="0" smtClean="0"/>
              <a:t>Tensile tests are expected to be enough from the previous part, but can be performed more if needed</a:t>
            </a:r>
          </a:p>
          <a:p>
            <a:pPr marL="698500" lvl="1" indent="-342900">
              <a:buFont typeface="+mj-lt"/>
              <a:buAutoNum type="arabicPeriod"/>
            </a:pPr>
            <a:r>
              <a:rPr lang="en-US" sz="1600" dirty="0" smtClean="0"/>
              <a:t>3-point bending tests under different conditions</a:t>
            </a:r>
          </a:p>
          <a:p>
            <a:r>
              <a:rPr lang="en-US" sz="1600" dirty="0" smtClean="0"/>
              <a:t>For the third goal (support in harvesting the design data):</a:t>
            </a:r>
          </a:p>
          <a:p>
            <a:pPr marL="698500" lvl="1" indent="-342900">
              <a:buFont typeface="+mj-lt"/>
              <a:buAutoNum type="arabicPeriod"/>
            </a:pPr>
            <a:r>
              <a:rPr lang="en-US" sz="1600" dirty="0" smtClean="0"/>
              <a:t>Fracture toughness tests under different conditions</a:t>
            </a:r>
          </a:p>
          <a:p>
            <a:pPr marL="1066800" lvl="2" indent="-342900">
              <a:buFont typeface="+mj-lt"/>
              <a:buAutoNum type="arabicPeriod"/>
            </a:pPr>
            <a:endParaRPr lang="en-US" dirty="0"/>
          </a:p>
        </p:txBody>
      </p:sp>
      <p:sp>
        <p:nvSpPr>
          <p:cNvPr id="4" name="Slide Number Placeholder 3"/>
          <p:cNvSpPr>
            <a:spLocks noGrp="1"/>
          </p:cNvSpPr>
          <p:nvPr>
            <p:ph type="sldNum" sz="quarter" idx="4"/>
          </p:nvPr>
        </p:nvSpPr>
        <p:spPr/>
        <p:txBody>
          <a:bodyPr/>
          <a:lstStyle/>
          <a:p>
            <a:fld id="{A814E660-BF25-4843-B2A0-93C6E2B6253B}" type="slidenum">
              <a:rPr lang="en-BE" smtClean="0"/>
              <a:pPr/>
              <a:t>6</a:t>
            </a:fld>
            <a:endParaRPr lang="en-BE" dirty="0"/>
          </a:p>
        </p:txBody>
      </p:sp>
      <p:graphicFrame>
        <p:nvGraphicFramePr>
          <p:cNvPr id="7" name="Table 6"/>
          <p:cNvGraphicFramePr>
            <a:graphicFrameLocks noGrp="1"/>
          </p:cNvGraphicFramePr>
          <p:nvPr>
            <p:extLst>
              <p:ext uri="{D42A27DB-BD31-4B8C-83A1-F6EECF244321}">
                <p14:modId xmlns:p14="http://schemas.microsoft.com/office/powerpoint/2010/main" val="2240105847"/>
              </p:ext>
            </p:extLst>
          </p:nvPr>
        </p:nvGraphicFramePr>
        <p:xfrm>
          <a:off x="6439764" y="990552"/>
          <a:ext cx="5699412" cy="2049918"/>
        </p:xfrm>
        <a:graphic>
          <a:graphicData uri="http://schemas.openxmlformats.org/drawingml/2006/table">
            <a:tbl>
              <a:tblPr firstRow="1" bandRow="1">
                <a:tableStyleId>{21E4AEA4-8DFA-4A89-87EB-49C32662AFE0}</a:tableStyleId>
              </a:tblPr>
              <a:tblGrid>
                <a:gridCol w="949902">
                  <a:extLst>
                    <a:ext uri="{9D8B030D-6E8A-4147-A177-3AD203B41FA5}">
                      <a16:colId xmlns:a16="http://schemas.microsoft.com/office/drawing/2014/main" val="1674957285"/>
                    </a:ext>
                  </a:extLst>
                </a:gridCol>
                <a:gridCol w="949902">
                  <a:extLst>
                    <a:ext uri="{9D8B030D-6E8A-4147-A177-3AD203B41FA5}">
                      <a16:colId xmlns:a16="http://schemas.microsoft.com/office/drawing/2014/main" val="535432909"/>
                    </a:ext>
                  </a:extLst>
                </a:gridCol>
                <a:gridCol w="949902">
                  <a:extLst>
                    <a:ext uri="{9D8B030D-6E8A-4147-A177-3AD203B41FA5}">
                      <a16:colId xmlns:a16="http://schemas.microsoft.com/office/drawing/2014/main" val="3712653190"/>
                    </a:ext>
                  </a:extLst>
                </a:gridCol>
                <a:gridCol w="949902">
                  <a:extLst>
                    <a:ext uri="{9D8B030D-6E8A-4147-A177-3AD203B41FA5}">
                      <a16:colId xmlns:a16="http://schemas.microsoft.com/office/drawing/2014/main" val="3660278282"/>
                    </a:ext>
                  </a:extLst>
                </a:gridCol>
                <a:gridCol w="1030087">
                  <a:extLst>
                    <a:ext uri="{9D8B030D-6E8A-4147-A177-3AD203B41FA5}">
                      <a16:colId xmlns:a16="http://schemas.microsoft.com/office/drawing/2014/main" val="1872520089"/>
                    </a:ext>
                  </a:extLst>
                </a:gridCol>
                <a:gridCol w="869717">
                  <a:extLst>
                    <a:ext uri="{9D8B030D-6E8A-4147-A177-3AD203B41FA5}">
                      <a16:colId xmlns:a16="http://schemas.microsoft.com/office/drawing/2014/main" val="1842227196"/>
                    </a:ext>
                  </a:extLst>
                </a:gridCol>
              </a:tblGrid>
              <a:tr h="500426">
                <a:tc>
                  <a:txBody>
                    <a:bodyPr/>
                    <a:lstStyle/>
                    <a:p>
                      <a:pPr algn="ctr"/>
                      <a:r>
                        <a:rPr lang="en-US" sz="800" dirty="0" smtClean="0"/>
                        <a:t>Type</a:t>
                      </a:r>
                      <a:r>
                        <a:rPr lang="en-US" sz="800" baseline="0" dirty="0" smtClean="0"/>
                        <a:t> of material/Type of condition</a:t>
                      </a:r>
                      <a:endParaRPr lang="en-US" sz="1000" dirty="0"/>
                    </a:p>
                  </a:txBody>
                  <a:tcPr anchor="ctr"/>
                </a:tc>
                <a:tc>
                  <a:txBody>
                    <a:bodyPr/>
                    <a:lstStyle/>
                    <a:p>
                      <a:pPr algn="ctr"/>
                      <a:r>
                        <a:rPr lang="en-US" sz="1000" dirty="0" smtClean="0"/>
                        <a:t>Pure Fe</a:t>
                      </a:r>
                      <a:endParaRPr lang="en-US" sz="1000" dirty="0"/>
                    </a:p>
                  </a:txBody>
                  <a:tcPr anchor="ctr"/>
                </a:tc>
                <a:tc>
                  <a:txBody>
                    <a:bodyPr/>
                    <a:lstStyle/>
                    <a:p>
                      <a:pPr algn="ctr"/>
                      <a:r>
                        <a:rPr lang="en-US" sz="1000" dirty="0" smtClean="0"/>
                        <a:t>Deformed Fe</a:t>
                      </a:r>
                      <a:endParaRPr lang="en-US" sz="1000" dirty="0"/>
                    </a:p>
                  </a:txBody>
                  <a:tcPr anchor="ctr"/>
                </a:tc>
                <a:tc>
                  <a:txBody>
                    <a:bodyPr/>
                    <a:lstStyle/>
                    <a:p>
                      <a:pPr algn="ctr"/>
                      <a:r>
                        <a:rPr lang="en-US" sz="1000" dirty="0" err="1" smtClean="0"/>
                        <a:t>FeCrC</a:t>
                      </a:r>
                      <a:endParaRPr lang="en-US" sz="1000" dirty="0"/>
                    </a:p>
                  </a:txBody>
                  <a:tcPr anchor="ctr"/>
                </a:tc>
                <a:tc>
                  <a:txBody>
                    <a:bodyPr/>
                    <a:lstStyle/>
                    <a:p>
                      <a:pPr algn="ctr"/>
                      <a:r>
                        <a:rPr lang="en-US" sz="1000" dirty="0" smtClean="0"/>
                        <a:t>F/M steel</a:t>
                      </a:r>
                      <a:endParaRPr lang="en-US" sz="1000" dirty="0"/>
                    </a:p>
                  </a:txBody>
                  <a:tcPr anchor="ctr"/>
                </a:tc>
                <a:tc>
                  <a:txBody>
                    <a:bodyPr/>
                    <a:lstStyle/>
                    <a:p>
                      <a:pPr algn="ctr"/>
                      <a:r>
                        <a:rPr lang="en-US" sz="1000" dirty="0" smtClean="0"/>
                        <a:t>Tungsten</a:t>
                      </a:r>
                      <a:r>
                        <a:rPr lang="ru-RU" sz="1000" dirty="0" smtClean="0"/>
                        <a:t> (</a:t>
                      </a:r>
                      <a:r>
                        <a:rPr lang="en-US" sz="1000" dirty="0" smtClean="0"/>
                        <a:t>reference/deformed)</a:t>
                      </a:r>
                      <a:endParaRPr lang="en-US" sz="1000" dirty="0"/>
                    </a:p>
                  </a:txBody>
                  <a:tcPr anchor="ctr"/>
                </a:tc>
                <a:extLst>
                  <a:ext uri="{0D108BD9-81ED-4DB2-BD59-A6C34878D82A}">
                    <a16:rowId xmlns:a16="http://schemas.microsoft.com/office/drawing/2014/main" val="36697768"/>
                  </a:ext>
                </a:extLst>
              </a:tr>
              <a:tr h="500426">
                <a:tc>
                  <a:txBody>
                    <a:bodyPr/>
                    <a:lstStyle/>
                    <a:p>
                      <a:pPr algn="ctr"/>
                      <a:r>
                        <a:rPr lang="en-US" sz="1000" b="1" dirty="0" smtClean="0">
                          <a:solidFill>
                            <a:schemeClr val="bg1"/>
                          </a:solidFill>
                        </a:rPr>
                        <a:t>Room</a:t>
                      </a:r>
                      <a:r>
                        <a:rPr lang="en-US" sz="1000" b="1" baseline="0" dirty="0" smtClean="0">
                          <a:solidFill>
                            <a:schemeClr val="bg1"/>
                          </a:solidFill>
                        </a:rPr>
                        <a:t> temperature</a:t>
                      </a:r>
                      <a:endParaRPr lang="en-US" sz="1000" b="1" dirty="0">
                        <a:solidFill>
                          <a:schemeClr val="bg1"/>
                        </a:solidFill>
                      </a:endParaRPr>
                    </a:p>
                  </a:txBody>
                  <a:tcPr anchor="ctr">
                    <a:solidFill>
                      <a:schemeClr val="accent2"/>
                    </a:solidFill>
                  </a:tcPr>
                </a:tc>
                <a:tc>
                  <a:txBody>
                    <a:bodyPr/>
                    <a:lstStyle/>
                    <a:p>
                      <a:pPr algn="ctr"/>
                      <a:r>
                        <a:rPr lang="en-US" sz="1000" dirty="0" smtClean="0"/>
                        <a:t>Done</a:t>
                      </a:r>
                      <a:endParaRPr lang="en-US" sz="1000" dirty="0"/>
                    </a:p>
                  </a:txBody>
                  <a:tcPr anchor="ctr">
                    <a:solidFill>
                      <a:srgbClr val="92D050"/>
                    </a:solidFill>
                  </a:tcPr>
                </a:tc>
                <a:tc>
                  <a:txBody>
                    <a:bodyPr/>
                    <a:lstStyle/>
                    <a:p>
                      <a:pPr algn="ctr"/>
                      <a:r>
                        <a:rPr lang="en-US" sz="1000" dirty="0" smtClean="0"/>
                        <a:t>Done</a:t>
                      </a:r>
                      <a:endParaRPr lang="en-US" sz="1000" dirty="0"/>
                    </a:p>
                  </a:txBody>
                  <a:tcPr anchor="ctr">
                    <a:solidFill>
                      <a:srgbClr val="92D050"/>
                    </a:solidFill>
                  </a:tcPr>
                </a:tc>
                <a:tc>
                  <a:txBody>
                    <a:bodyPr/>
                    <a:lstStyle/>
                    <a:p>
                      <a:pPr algn="ctr"/>
                      <a:r>
                        <a:rPr lang="en-US" sz="1000" dirty="0" smtClean="0"/>
                        <a:t>To be done</a:t>
                      </a:r>
                      <a:endParaRPr lang="en-US" sz="1000" dirty="0"/>
                    </a:p>
                  </a:txBody>
                  <a:tcPr anchor="ctr">
                    <a:solidFill>
                      <a:srgbClr val="FFFF00"/>
                    </a:solidFill>
                  </a:tcPr>
                </a:tc>
                <a:tc>
                  <a:txBody>
                    <a:bodyPr/>
                    <a:lstStyle/>
                    <a:p>
                      <a:pPr algn="ctr"/>
                      <a:r>
                        <a:rPr lang="en-US" sz="1000" dirty="0" smtClean="0"/>
                        <a:t>Done,</a:t>
                      </a:r>
                      <a:r>
                        <a:rPr lang="en-US" sz="1000" baseline="0" dirty="0" smtClean="0"/>
                        <a:t> more to be done</a:t>
                      </a:r>
                      <a:endParaRPr lang="en-US" sz="1000" dirty="0"/>
                    </a:p>
                  </a:txBody>
                  <a:tcPr anchor="ctr">
                    <a:solidFill>
                      <a:schemeClr val="accent3"/>
                    </a:solidFill>
                  </a:tcPr>
                </a:tc>
                <a:tc>
                  <a:txBody>
                    <a:bodyPr/>
                    <a:lstStyle/>
                    <a:p>
                      <a:pPr algn="ctr"/>
                      <a:r>
                        <a:rPr lang="en-US" sz="1000" dirty="0" smtClean="0"/>
                        <a:t>Done</a:t>
                      </a:r>
                      <a:endParaRPr lang="en-US" sz="1000" dirty="0"/>
                    </a:p>
                  </a:txBody>
                  <a:tcPr anchor="ctr">
                    <a:solidFill>
                      <a:srgbClr val="92D050"/>
                    </a:solidFill>
                  </a:tcPr>
                </a:tc>
                <a:extLst>
                  <a:ext uri="{0D108BD9-81ED-4DB2-BD59-A6C34878D82A}">
                    <a16:rowId xmlns:a16="http://schemas.microsoft.com/office/drawing/2014/main" val="820075813"/>
                  </a:ext>
                </a:extLst>
              </a:tr>
              <a:tr h="500426">
                <a:tc>
                  <a:txBody>
                    <a:bodyPr/>
                    <a:lstStyle/>
                    <a:p>
                      <a:pPr algn="ctr"/>
                      <a:r>
                        <a:rPr lang="en-US" sz="1000" b="1" dirty="0" smtClean="0">
                          <a:solidFill>
                            <a:schemeClr val="bg1"/>
                          </a:solidFill>
                        </a:rPr>
                        <a:t>Elevated</a:t>
                      </a:r>
                      <a:r>
                        <a:rPr lang="en-US" sz="1000" b="1" baseline="0" dirty="0" smtClean="0">
                          <a:solidFill>
                            <a:schemeClr val="bg1"/>
                          </a:solidFill>
                        </a:rPr>
                        <a:t> temperature</a:t>
                      </a:r>
                      <a:endParaRPr lang="en-US" sz="1000" b="1" dirty="0">
                        <a:solidFill>
                          <a:schemeClr val="bg1"/>
                        </a:solidFill>
                      </a:endParaRPr>
                    </a:p>
                  </a:txBody>
                  <a:tcPr anchor="ctr">
                    <a:solidFill>
                      <a:schemeClr val="accent2"/>
                    </a:solidFill>
                  </a:tcPr>
                </a:tc>
                <a:tc>
                  <a:txBody>
                    <a:bodyPr/>
                    <a:lstStyle/>
                    <a:p>
                      <a:pPr algn="ctr"/>
                      <a:r>
                        <a:rPr lang="en-US" sz="1000" dirty="0" smtClean="0"/>
                        <a:t>To be done</a:t>
                      </a:r>
                      <a:endParaRPr lang="en-US" sz="1000" dirty="0"/>
                    </a:p>
                  </a:txBody>
                  <a:tcPr anchor="ctr">
                    <a:solidFill>
                      <a:srgbClr val="FF0000"/>
                    </a:solidFill>
                  </a:tcPr>
                </a:tc>
                <a:tc>
                  <a:txBody>
                    <a:bodyPr/>
                    <a:lstStyle/>
                    <a:p>
                      <a:pPr algn="ctr"/>
                      <a:r>
                        <a:rPr lang="en-US" sz="1000" dirty="0" smtClean="0"/>
                        <a:t>To</a:t>
                      </a:r>
                      <a:r>
                        <a:rPr lang="en-US" sz="1000" baseline="0" dirty="0" smtClean="0"/>
                        <a:t> be done</a:t>
                      </a:r>
                      <a:endParaRPr lang="en-US" sz="1000" dirty="0"/>
                    </a:p>
                  </a:txBody>
                  <a:tcPr anchor="ctr">
                    <a:solidFill>
                      <a:srgbClr val="FF0000"/>
                    </a:solidFill>
                  </a:tcPr>
                </a:tc>
                <a:tc>
                  <a:txBody>
                    <a:bodyPr/>
                    <a:lstStyle/>
                    <a:p>
                      <a:pPr algn="ctr"/>
                      <a:r>
                        <a:rPr lang="en-US" sz="1000" dirty="0" smtClean="0"/>
                        <a:t>To be done</a:t>
                      </a:r>
                      <a:endParaRPr lang="en-US" sz="1000" dirty="0"/>
                    </a:p>
                  </a:txBody>
                  <a:tcPr anchor="ctr">
                    <a:solidFill>
                      <a:srgbClr val="FFFF00"/>
                    </a:solidFill>
                  </a:tcPr>
                </a:tc>
                <a:tc>
                  <a:txBody>
                    <a:bodyPr/>
                    <a:lstStyle/>
                    <a:p>
                      <a:pPr algn="ctr"/>
                      <a:r>
                        <a:rPr lang="en-US" sz="1000" dirty="0" smtClean="0"/>
                        <a:t>To be done</a:t>
                      </a:r>
                      <a:endParaRPr lang="en-US" sz="1000" dirty="0"/>
                    </a:p>
                  </a:txBody>
                  <a:tcPr anchor="ctr">
                    <a:solidFill>
                      <a:srgbClr val="FF0000"/>
                    </a:solidFill>
                  </a:tcPr>
                </a:tc>
                <a:tc>
                  <a:txBody>
                    <a:bodyPr/>
                    <a:lstStyle/>
                    <a:p>
                      <a:pPr algn="ctr"/>
                      <a:r>
                        <a:rPr lang="en-US" sz="1000" dirty="0" smtClean="0"/>
                        <a:t>To be done</a:t>
                      </a:r>
                      <a:endParaRPr lang="en-US" sz="1000" dirty="0"/>
                    </a:p>
                  </a:txBody>
                  <a:tcPr anchor="ctr">
                    <a:solidFill>
                      <a:srgbClr val="FF0000"/>
                    </a:solidFill>
                  </a:tcPr>
                </a:tc>
                <a:extLst>
                  <a:ext uri="{0D108BD9-81ED-4DB2-BD59-A6C34878D82A}">
                    <a16:rowId xmlns:a16="http://schemas.microsoft.com/office/drawing/2014/main" val="1106581022"/>
                  </a:ext>
                </a:extLst>
              </a:tr>
              <a:tr h="500426">
                <a:tc>
                  <a:txBody>
                    <a:bodyPr/>
                    <a:lstStyle/>
                    <a:p>
                      <a:pPr algn="ctr"/>
                      <a:r>
                        <a:rPr lang="en-US" sz="1000" b="1" dirty="0" smtClean="0">
                          <a:solidFill>
                            <a:schemeClr val="bg1"/>
                          </a:solidFill>
                        </a:rPr>
                        <a:t>Irradiated</a:t>
                      </a:r>
                      <a:endParaRPr lang="en-US" sz="1000" b="1" dirty="0">
                        <a:solidFill>
                          <a:schemeClr val="bg1"/>
                        </a:solidFill>
                      </a:endParaRPr>
                    </a:p>
                  </a:txBody>
                  <a:tcPr anchor="ctr">
                    <a:solidFill>
                      <a:schemeClr val="accent2"/>
                    </a:solidFill>
                  </a:tcPr>
                </a:tc>
                <a:tc>
                  <a:txBody>
                    <a:bodyPr/>
                    <a:lstStyle/>
                    <a:p>
                      <a:pPr algn="ctr"/>
                      <a:r>
                        <a:rPr lang="en-US" sz="1000" dirty="0" smtClean="0"/>
                        <a:t>Done</a:t>
                      </a:r>
                      <a:endParaRPr lang="en-US" sz="1000" dirty="0"/>
                    </a:p>
                  </a:txBody>
                  <a:tcPr anchor="ctr">
                    <a:solidFill>
                      <a:srgbClr val="92D050"/>
                    </a:solidFill>
                  </a:tcPr>
                </a:tc>
                <a:tc>
                  <a:txBody>
                    <a:bodyPr/>
                    <a:lstStyle/>
                    <a:p>
                      <a:pPr algn="ctr"/>
                      <a:r>
                        <a:rPr lang="en-US" sz="1000" dirty="0" smtClean="0"/>
                        <a:t>To be done</a:t>
                      </a:r>
                      <a:endParaRPr lang="en-US" sz="1000" dirty="0"/>
                    </a:p>
                  </a:txBody>
                  <a:tcPr anchor="ctr">
                    <a:solidFill>
                      <a:srgbClr val="FF0000"/>
                    </a:solidFill>
                  </a:tcPr>
                </a:tc>
                <a:tc>
                  <a:txBody>
                    <a:bodyPr/>
                    <a:lstStyle/>
                    <a:p>
                      <a:pPr algn="ctr"/>
                      <a:r>
                        <a:rPr lang="en-US" sz="1000" dirty="0" smtClean="0"/>
                        <a:t>To be done</a:t>
                      </a:r>
                      <a:endParaRPr lang="en-US" sz="1000" dirty="0"/>
                    </a:p>
                  </a:txBody>
                  <a:tcPr anchor="ctr">
                    <a:solidFill>
                      <a:srgbClr val="FFFF00"/>
                    </a:solidFill>
                  </a:tcPr>
                </a:tc>
                <a:tc>
                  <a:txBody>
                    <a:bodyPr/>
                    <a:lstStyle/>
                    <a:p>
                      <a:pPr algn="ctr"/>
                      <a:r>
                        <a:rPr lang="en-US" sz="1000" dirty="0" smtClean="0"/>
                        <a:t>Done, more</a:t>
                      </a:r>
                      <a:r>
                        <a:rPr lang="en-US" sz="1000" baseline="0" dirty="0" smtClean="0"/>
                        <a:t> to be done</a:t>
                      </a:r>
                      <a:endParaRPr lang="en-US" sz="1000" dirty="0"/>
                    </a:p>
                  </a:txBody>
                  <a:tcPr anchor="ctr">
                    <a:solidFill>
                      <a:schemeClr val="accent3"/>
                    </a:solidFill>
                  </a:tcPr>
                </a:tc>
                <a:tc>
                  <a:txBody>
                    <a:bodyPr/>
                    <a:lstStyle/>
                    <a:p>
                      <a:pPr algn="ctr"/>
                      <a:r>
                        <a:rPr lang="en-US" sz="1000" dirty="0" smtClean="0"/>
                        <a:t>Done</a:t>
                      </a:r>
                      <a:endParaRPr lang="en-US" sz="1000" dirty="0"/>
                    </a:p>
                  </a:txBody>
                  <a:tcPr anchor="ctr">
                    <a:solidFill>
                      <a:srgbClr val="92D050"/>
                    </a:solidFill>
                  </a:tcPr>
                </a:tc>
                <a:extLst>
                  <a:ext uri="{0D108BD9-81ED-4DB2-BD59-A6C34878D82A}">
                    <a16:rowId xmlns:a16="http://schemas.microsoft.com/office/drawing/2014/main" val="197096452"/>
                  </a:ext>
                </a:extLst>
              </a:tr>
            </a:tbl>
          </a:graphicData>
        </a:graphic>
      </p:graphicFrame>
      <p:sp>
        <p:nvSpPr>
          <p:cNvPr id="8" name="TextBox 7"/>
          <p:cNvSpPr txBox="1"/>
          <p:nvPr/>
        </p:nvSpPr>
        <p:spPr>
          <a:xfrm>
            <a:off x="7496864" y="563886"/>
            <a:ext cx="3585212" cy="369332"/>
          </a:xfrm>
          <a:prstGeom prst="rect">
            <a:avLst/>
          </a:prstGeom>
          <a:noFill/>
        </p:spPr>
        <p:txBody>
          <a:bodyPr wrap="none" rtlCol="0">
            <a:spAutoFit/>
          </a:bodyPr>
          <a:lstStyle/>
          <a:p>
            <a:r>
              <a:rPr lang="en-US" dirty="0" err="1" smtClean="0"/>
              <a:t>Nanoindentation</a:t>
            </a:r>
            <a:r>
              <a:rPr lang="en-US" dirty="0" smtClean="0"/>
              <a:t> tests performed</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418231117"/>
              </p:ext>
            </p:extLst>
          </p:nvPr>
        </p:nvGraphicFramePr>
        <p:xfrm>
          <a:off x="6928605" y="3548950"/>
          <a:ext cx="4721730" cy="2202318"/>
        </p:xfrm>
        <a:graphic>
          <a:graphicData uri="http://schemas.openxmlformats.org/drawingml/2006/table">
            <a:tbl>
              <a:tblPr firstRow="1" bandRow="1">
                <a:tableStyleId>{21E4AEA4-8DFA-4A89-87EB-49C32662AFE0}</a:tableStyleId>
              </a:tblPr>
              <a:tblGrid>
                <a:gridCol w="944346">
                  <a:extLst>
                    <a:ext uri="{9D8B030D-6E8A-4147-A177-3AD203B41FA5}">
                      <a16:colId xmlns:a16="http://schemas.microsoft.com/office/drawing/2014/main" val="1674957285"/>
                    </a:ext>
                  </a:extLst>
                </a:gridCol>
                <a:gridCol w="944346">
                  <a:extLst>
                    <a:ext uri="{9D8B030D-6E8A-4147-A177-3AD203B41FA5}">
                      <a16:colId xmlns:a16="http://schemas.microsoft.com/office/drawing/2014/main" val="535432909"/>
                    </a:ext>
                  </a:extLst>
                </a:gridCol>
                <a:gridCol w="944346">
                  <a:extLst>
                    <a:ext uri="{9D8B030D-6E8A-4147-A177-3AD203B41FA5}">
                      <a16:colId xmlns:a16="http://schemas.microsoft.com/office/drawing/2014/main" val="3660278282"/>
                    </a:ext>
                  </a:extLst>
                </a:gridCol>
                <a:gridCol w="944346">
                  <a:extLst>
                    <a:ext uri="{9D8B030D-6E8A-4147-A177-3AD203B41FA5}">
                      <a16:colId xmlns:a16="http://schemas.microsoft.com/office/drawing/2014/main" val="1872520089"/>
                    </a:ext>
                  </a:extLst>
                </a:gridCol>
                <a:gridCol w="944346">
                  <a:extLst>
                    <a:ext uri="{9D8B030D-6E8A-4147-A177-3AD203B41FA5}">
                      <a16:colId xmlns:a16="http://schemas.microsoft.com/office/drawing/2014/main" val="3329385906"/>
                    </a:ext>
                  </a:extLst>
                </a:gridCol>
              </a:tblGrid>
              <a:tr h="500426">
                <a:tc>
                  <a:txBody>
                    <a:bodyPr/>
                    <a:lstStyle/>
                    <a:p>
                      <a:pPr algn="ctr"/>
                      <a:r>
                        <a:rPr lang="en-US" sz="800" dirty="0" smtClean="0"/>
                        <a:t>Type</a:t>
                      </a:r>
                      <a:r>
                        <a:rPr lang="en-US" sz="800" baseline="0" dirty="0" smtClean="0"/>
                        <a:t> of material/Type of condition</a:t>
                      </a:r>
                      <a:endParaRPr lang="en-US" sz="1000" dirty="0"/>
                    </a:p>
                  </a:txBody>
                  <a:tcPr anchor="ctr"/>
                </a:tc>
                <a:tc>
                  <a:txBody>
                    <a:bodyPr/>
                    <a:lstStyle/>
                    <a:p>
                      <a:pPr algn="ctr"/>
                      <a:r>
                        <a:rPr lang="en-US" sz="1000" dirty="0" smtClean="0"/>
                        <a:t>Pure Fe</a:t>
                      </a:r>
                      <a:endParaRPr lang="en-US" sz="1000" dirty="0"/>
                    </a:p>
                  </a:txBody>
                  <a:tcPr anchor="ctr"/>
                </a:tc>
                <a:tc>
                  <a:txBody>
                    <a:bodyPr/>
                    <a:lstStyle/>
                    <a:p>
                      <a:pPr algn="ctr"/>
                      <a:r>
                        <a:rPr lang="en-US" sz="1000" dirty="0" err="1" smtClean="0"/>
                        <a:t>FeCrC</a:t>
                      </a:r>
                      <a:endParaRPr lang="en-US" sz="1000" dirty="0"/>
                    </a:p>
                  </a:txBody>
                  <a:tcPr anchor="ctr"/>
                </a:tc>
                <a:tc>
                  <a:txBody>
                    <a:bodyPr/>
                    <a:lstStyle/>
                    <a:p>
                      <a:pPr algn="ctr"/>
                      <a:r>
                        <a:rPr lang="en-US" sz="1000" dirty="0" smtClean="0"/>
                        <a:t>F/M steel</a:t>
                      </a:r>
                      <a:endParaRPr lang="en-US" sz="1000" dirty="0"/>
                    </a:p>
                  </a:txBody>
                  <a:tcPr anchor="ctr"/>
                </a:tc>
                <a:tc>
                  <a:txBody>
                    <a:bodyPr/>
                    <a:lstStyle/>
                    <a:p>
                      <a:pPr algn="ctr"/>
                      <a:r>
                        <a:rPr lang="en-US" sz="1000" dirty="0" smtClean="0"/>
                        <a:t>Tungsten</a:t>
                      </a:r>
                      <a:endParaRPr lang="en-US" sz="1000" dirty="0"/>
                    </a:p>
                  </a:txBody>
                  <a:tcPr anchor="ctr"/>
                </a:tc>
                <a:extLst>
                  <a:ext uri="{0D108BD9-81ED-4DB2-BD59-A6C34878D82A}">
                    <a16:rowId xmlns:a16="http://schemas.microsoft.com/office/drawing/2014/main" val="36697768"/>
                  </a:ext>
                </a:extLst>
              </a:tr>
              <a:tr h="500426">
                <a:tc>
                  <a:txBody>
                    <a:bodyPr/>
                    <a:lstStyle/>
                    <a:p>
                      <a:pPr algn="ctr"/>
                      <a:r>
                        <a:rPr lang="en-US" sz="1000" b="1" dirty="0" smtClean="0">
                          <a:solidFill>
                            <a:schemeClr val="bg1"/>
                          </a:solidFill>
                        </a:rPr>
                        <a:t>Room</a:t>
                      </a:r>
                      <a:r>
                        <a:rPr lang="en-US" sz="1000" b="1" baseline="0" dirty="0" smtClean="0">
                          <a:solidFill>
                            <a:schemeClr val="bg1"/>
                          </a:solidFill>
                        </a:rPr>
                        <a:t> temperature</a:t>
                      </a:r>
                      <a:endParaRPr lang="en-US" sz="1000" b="1" dirty="0">
                        <a:solidFill>
                          <a:schemeClr val="bg1"/>
                        </a:solidFill>
                      </a:endParaRPr>
                    </a:p>
                  </a:txBody>
                  <a:tcPr anchor="ctr">
                    <a:solidFill>
                      <a:schemeClr val="accent2"/>
                    </a:solidFill>
                  </a:tcPr>
                </a:tc>
                <a:tc>
                  <a:txBody>
                    <a:bodyPr/>
                    <a:lstStyle/>
                    <a:p>
                      <a:pPr algn="ctr"/>
                      <a:r>
                        <a:rPr lang="en-US" sz="1000" dirty="0" smtClean="0"/>
                        <a:t>Done</a:t>
                      </a:r>
                      <a:r>
                        <a:rPr lang="ru-RU" sz="1000" dirty="0" smtClean="0"/>
                        <a:t> </a:t>
                      </a:r>
                      <a:r>
                        <a:rPr lang="en-US" sz="1000" dirty="0" smtClean="0"/>
                        <a:t>by</a:t>
                      </a:r>
                      <a:r>
                        <a:rPr lang="en-US" sz="1000" baseline="0" dirty="0" smtClean="0"/>
                        <a:t> my group, but needs a review</a:t>
                      </a:r>
                      <a:endParaRPr lang="en-US" sz="1000" dirty="0"/>
                    </a:p>
                  </a:txBody>
                  <a:tcPr anchor="ctr">
                    <a:solidFill>
                      <a:schemeClr val="accent3"/>
                    </a:solidFill>
                  </a:tcPr>
                </a:tc>
                <a:tc>
                  <a:txBody>
                    <a:bodyPr/>
                    <a:lstStyle/>
                    <a:p>
                      <a:pPr algn="ctr"/>
                      <a:r>
                        <a:rPr lang="en-US" sz="1000" dirty="0" smtClean="0"/>
                        <a:t>To be done</a:t>
                      </a:r>
                      <a:endParaRPr lang="en-US" sz="1000" dirty="0"/>
                    </a:p>
                  </a:txBody>
                  <a:tcPr anchor="ctr">
                    <a:solidFill>
                      <a:srgbClr val="FFFF00"/>
                    </a:solidFill>
                  </a:tcPr>
                </a:tc>
                <a:tc>
                  <a:txBody>
                    <a:bodyPr/>
                    <a:lstStyle/>
                    <a:p>
                      <a:pPr algn="ctr"/>
                      <a:r>
                        <a:rPr lang="en-US" sz="1000" dirty="0" smtClean="0"/>
                        <a:t>Done</a:t>
                      </a:r>
                      <a:r>
                        <a:rPr lang="en-US" sz="1000" baseline="0" dirty="0" smtClean="0"/>
                        <a:t> by my group</a:t>
                      </a:r>
                      <a:endParaRPr lang="en-US" sz="1000" dirty="0"/>
                    </a:p>
                  </a:txBody>
                  <a:tcPr anchor="ctr">
                    <a:solidFill>
                      <a:srgbClr val="92D050"/>
                    </a:solidFill>
                  </a:tcPr>
                </a:tc>
                <a:tc>
                  <a:txBody>
                    <a:bodyPr/>
                    <a:lstStyle/>
                    <a:p>
                      <a:pPr algn="ctr"/>
                      <a:r>
                        <a:rPr lang="en-US" sz="1000" dirty="0" smtClean="0"/>
                        <a:t>Done by</a:t>
                      </a:r>
                      <a:r>
                        <a:rPr lang="en-US" sz="1000" baseline="0" dirty="0" smtClean="0"/>
                        <a:t> my group</a:t>
                      </a:r>
                      <a:endParaRPr lang="en-US" sz="1000" dirty="0"/>
                    </a:p>
                  </a:txBody>
                  <a:tcPr anchor="ctr">
                    <a:solidFill>
                      <a:srgbClr val="92D050"/>
                    </a:solidFill>
                  </a:tcPr>
                </a:tc>
                <a:extLst>
                  <a:ext uri="{0D108BD9-81ED-4DB2-BD59-A6C34878D82A}">
                    <a16:rowId xmlns:a16="http://schemas.microsoft.com/office/drawing/2014/main" val="820075813"/>
                  </a:ext>
                </a:extLst>
              </a:tr>
              <a:tr h="500426">
                <a:tc>
                  <a:txBody>
                    <a:bodyPr/>
                    <a:lstStyle/>
                    <a:p>
                      <a:pPr algn="ctr"/>
                      <a:r>
                        <a:rPr lang="en-US" sz="1000" b="1" dirty="0" smtClean="0">
                          <a:solidFill>
                            <a:schemeClr val="bg1"/>
                          </a:solidFill>
                        </a:rPr>
                        <a:t>Elevated</a:t>
                      </a:r>
                      <a:r>
                        <a:rPr lang="en-US" sz="1000" b="1" baseline="0" dirty="0" smtClean="0">
                          <a:solidFill>
                            <a:schemeClr val="bg1"/>
                          </a:solidFill>
                        </a:rPr>
                        <a:t> temperature</a:t>
                      </a:r>
                      <a:endParaRPr lang="en-US" sz="1000" b="1" dirty="0">
                        <a:solidFill>
                          <a:schemeClr val="bg1"/>
                        </a:solidFill>
                      </a:endParaRPr>
                    </a:p>
                  </a:txBody>
                  <a:tcPr anchor="ctr">
                    <a:solidFill>
                      <a:schemeClr val="accent2"/>
                    </a:solidFill>
                  </a:tcPr>
                </a:tc>
                <a:tc>
                  <a:txBody>
                    <a:bodyPr/>
                    <a:lstStyle/>
                    <a:p>
                      <a:pPr algn="ctr"/>
                      <a:r>
                        <a:rPr lang="en-US" sz="1000" dirty="0" smtClean="0"/>
                        <a:t>Done</a:t>
                      </a:r>
                      <a:r>
                        <a:rPr lang="en-US" sz="1000" baseline="0" dirty="0" smtClean="0"/>
                        <a:t> by my group</a:t>
                      </a:r>
                      <a:endParaRPr lang="en-US" sz="1000" dirty="0"/>
                    </a:p>
                  </a:txBody>
                  <a:tcPr anchor="ctr">
                    <a:solidFill>
                      <a:srgbClr val="92D050"/>
                    </a:solidFill>
                  </a:tcPr>
                </a:tc>
                <a:tc>
                  <a:txBody>
                    <a:bodyPr/>
                    <a:lstStyle/>
                    <a:p>
                      <a:pPr algn="ctr"/>
                      <a:r>
                        <a:rPr lang="en-US" sz="1000" dirty="0" smtClean="0"/>
                        <a:t>To be done</a:t>
                      </a:r>
                      <a:endParaRPr lang="en-US" sz="1000" dirty="0"/>
                    </a:p>
                  </a:txBody>
                  <a:tcPr anchor="ctr">
                    <a:solidFill>
                      <a:srgbClr val="FFFF00"/>
                    </a:solidFill>
                  </a:tcPr>
                </a:tc>
                <a:tc>
                  <a:txBody>
                    <a:bodyPr/>
                    <a:lstStyle/>
                    <a:p>
                      <a:pPr algn="ctr"/>
                      <a:r>
                        <a:rPr lang="en-US" sz="1000" dirty="0" smtClean="0"/>
                        <a:t>Done</a:t>
                      </a:r>
                      <a:r>
                        <a:rPr lang="en-US" sz="1000" baseline="0" dirty="0" smtClean="0"/>
                        <a:t> by my group</a:t>
                      </a:r>
                      <a:endParaRPr lang="en-US" sz="1000" dirty="0"/>
                    </a:p>
                  </a:txBody>
                  <a:tcPr anchor="ctr">
                    <a:solidFill>
                      <a:srgbClr val="92D050"/>
                    </a:solidFill>
                  </a:tcPr>
                </a:tc>
                <a:tc>
                  <a:txBody>
                    <a:bodyPr/>
                    <a:lstStyle/>
                    <a:p>
                      <a:pPr algn="ctr"/>
                      <a:r>
                        <a:rPr lang="en-US" sz="1000" dirty="0" smtClean="0"/>
                        <a:t>Done</a:t>
                      </a:r>
                      <a:r>
                        <a:rPr lang="en-US" sz="1000" baseline="0" dirty="0" smtClean="0"/>
                        <a:t> by my group</a:t>
                      </a:r>
                      <a:endParaRPr lang="en-US" sz="1000" dirty="0"/>
                    </a:p>
                  </a:txBody>
                  <a:tcPr anchor="ctr">
                    <a:solidFill>
                      <a:srgbClr val="92D050"/>
                    </a:solidFill>
                  </a:tcPr>
                </a:tc>
                <a:extLst>
                  <a:ext uri="{0D108BD9-81ED-4DB2-BD59-A6C34878D82A}">
                    <a16:rowId xmlns:a16="http://schemas.microsoft.com/office/drawing/2014/main" val="1106581022"/>
                  </a:ext>
                </a:extLst>
              </a:tr>
              <a:tr h="500426">
                <a:tc>
                  <a:txBody>
                    <a:bodyPr/>
                    <a:lstStyle/>
                    <a:p>
                      <a:pPr algn="ctr"/>
                      <a:r>
                        <a:rPr lang="en-US" sz="1000" b="1" dirty="0" smtClean="0">
                          <a:solidFill>
                            <a:schemeClr val="bg1"/>
                          </a:solidFill>
                        </a:rPr>
                        <a:t>Irradiated</a:t>
                      </a:r>
                      <a:endParaRPr lang="en-US" sz="1000" b="1" dirty="0">
                        <a:solidFill>
                          <a:schemeClr val="bg1"/>
                        </a:solidFill>
                      </a:endParaRPr>
                    </a:p>
                  </a:txBody>
                  <a:tcPr anchor="ctr">
                    <a:solidFill>
                      <a:schemeClr val="accent2"/>
                    </a:solidFill>
                  </a:tcPr>
                </a:tc>
                <a:tc>
                  <a:txBody>
                    <a:bodyPr/>
                    <a:lstStyle/>
                    <a:p>
                      <a:pPr algn="ctr"/>
                      <a:r>
                        <a:rPr lang="en-US" sz="1000" dirty="0" smtClean="0"/>
                        <a:t>To be done</a:t>
                      </a:r>
                      <a:endParaRPr lang="en-US" sz="1000" dirty="0"/>
                    </a:p>
                  </a:txBody>
                  <a:tcPr anchor="ctr">
                    <a:solidFill>
                      <a:srgbClr val="FF0000"/>
                    </a:solidFill>
                  </a:tcPr>
                </a:tc>
                <a:tc>
                  <a:txBody>
                    <a:bodyPr/>
                    <a:lstStyle/>
                    <a:p>
                      <a:pPr algn="ctr"/>
                      <a:r>
                        <a:rPr lang="en-US" sz="1000" dirty="0" smtClean="0"/>
                        <a:t>To be done</a:t>
                      </a:r>
                      <a:endParaRPr lang="en-US" sz="1000" dirty="0"/>
                    </a:p>
                  </a:txBody>
                  <a:tcPr anchor="ctr">
                    <a:solidFill>
                      <a:srgbClr val="FFFF00"/>
                    </a:solidFill>
                  </a:tcPr>
                </a:tc>
                <a:tc>
                  <a:txBody>
                    <a:bodyPr/>
                    <a:lstStyle/>
                    <a:p>
                      <a:pPr algn="ctr"/>
                      <a:r>
                        <a:rPr lang="en-US" sz="1000" dirty="0" smtClean="0"/>
                        <a:t>Done</a:t>
                      </a:r>
                      <a:r>
                        <a:rPr lang="en-US" sz="1000" baseline="0" dirty="0" smtClean="0"/>
                        <a:t> by my group</a:t>
                      </a:r>
                      <a:endParaRPr lang="en-US" sz="1000" dirty="0"/>
                    </a:p>
                  </a:txBody>
                  <a:tcPr anchor="ctr">
                    <a:solidFill>
                      <a:srgbClr val="92D050"/>
                    </a:solidFill>
                  </a:tcPr>
                </a:tc>
                <a:tc>
                  <a:txBody>
                    <a:bodyPr/>
                    <a:lstStyle/>
                    <a:p>
                      <a:pPr algn="ctr"/>
                      <a:r>
                        <a:rPr lang="en-US" sz="1000" dirty="0" smtClean="0"/>
                        <a:t>Done by my group</a:t>
                      </a:r>
                      <a:endParaRPr lang="en-US" sz="1000" dirty="0"/>
                    </a:p>
                  </a:txBody>
                  <a:tcPr anchor="ctr">
                    <a:solidFill>
                      <a:srgbClr val="92D050"/>
                    </a:solidFill>
                  </a:tcPr>
                </a:tc>
                <a:extLst>
                  <a:ext uri="{0D108BD9-81ED-4DB2-BD59-A6C34878D82A}">
                    <a16:rowId xmlns:a16="http://schemas.microsoft.com/office/drawing/2014/main" val="197096452"/>
                  </a:ext>
                </a:extLst>
              </a:tr>
            </a:tbl>
          </a:graphicData>
        </a:graphic>
      </p:graphicFrame>
      <p:sp>
        <p:nvSpPr>
          <p:cNvPr id="10" name="TextBox 9"/>
          <p:cNvSpPr txBox="1"/>
          <p:nvPr/>
        </p:nvSpPr>
        <p:spPr>
          <a:xfrm>
            <a:off x="8019315" y="3110044"/>
            <a:ext cx="2540311" cy="369332"/>
          </a:xfrm>
          <a:prstGeom prst="rect">
            <a:avLst/>
          </a:prstGeom>
          <a:noFill/>
        </p:spPr>
        <p:txBody>
          <a:bodyPr wrap="none" rtlCol="0">
            <a:spAutoFit/>
          </a:bodyPr>
          <a:lstStyle/>
          <a:p>
            <a:r>
              <a:rPr lang="en-US" dirty="0" smtClean="0"/>
              <a:t>Tensile tests performed</a:t>
            </a:r>
            <a:endParaRPr lang="en-US" dirty="0"/>
          </a:p>
        </p:txBody>
      </p:sp>
    </p:spTree>
    <p:extLst>
      <p:ext uri="{BB962C8B-B14F-4D97-AF65-F5344CB8AC3E}">
        <p14:creationId xmlns:p14="http://schemas.microsoft.com/office/powerpoint/2010/main" val="3844055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Text Placeholder 2"/>
          <p:cNvSpPr>
            <a:spLocks noGrp="1"/>
          </p:cNvSpPr>
          <p:nvPr>
            <p:ph type="body" sz="quarter" idx="15"/>
          </p:nvPr>
        </p:nvSpPr>
        <p:spPr/>
        <p:txBody>
          <a:bodyPr/>
          <a:lstStyle/>
          <a:p>
            <a:pPr marL="88900" indent="0">
              <a:buNone/>
            </a:pPr>
            <a:r>
              <a:rPr lang="en-US" b="1" dirty="0"/>
              <a:t>Modelling:</a:t>
            </a:r>
          </a:p>
          <a:p>
            <a:r>
              <a:rPr lang="en-US" sz="1600" dirty="0"/>
              <a:t>For the first </a:t>
            </a:r>
            <a:r>
              <a:rPr lang="en-US" sz="1600" dirty="0" smtClean="0"/>
              <a:t>goal (</a:t>
            </a:r>
            <a:r>
              <a:rPr lang="en-US" sz="1600" dirty="0"/>
              <a:t>FEM NI model development)</a:t>
            </a:r>
            <a:r>
              <a:rPr lang="en-US" sz="1600" dirty="0" smtClean="0"/>
              <a:t>:</a:t>
            </a:r>
            <a:endParaRPr lang="en-US" sz="1600" dirty="0"/>
          </a:p>
          <a:p>
            <a:pPr marL="812800" lvl="1" indent="-457200">
              <a:buFont typeface="+mj-lt"/>
              <a:buAutoNum type="arabicPeriod"/>
            </a:pPr>
            <a:r>
              <a:rPr lang="en-US" sz="1600" dirty="0"/>
              <a:t>Step-by-step complication of the material constitution (pure Fe → BCC steel</a:t>
            </a:r>
            <a:r>
              <a:rPr lang="en-US" sz="1600" dirty="0" smtClean="0"/>
              <a:t>)</a:t>
            </a:r>
            <a:r>
              <a:rPr lang="ru-RU" sz="1600" dirty="0" smtClean="0"/>
              <a:t> </a:t>
            </a:r>
            <a:r>
              <a:rPr lang="en-US" sz="1600" dirty="0" smtClean="0"/>
              <a:t>in crystal plasticity</a:t>
            </a:r>
          </a:p>
          <a:p>
            <a:pPr marL="812800" lvl="1" indent="-457200">
              <a:buFont typeface="+mj-lt"/>
              <a:buAutoNum type="arabicPeriod"/>
            </a:pPr>
            <a:r>
              <a:rPr lang="en-US" sz="1600" dirty="0" smtClean="0"/>
              <a:t>An implementation of the </a:t>
            </a:r>
            <a:r>
              <a:rPr lang="el-GR" sz="1600" i="1" dirty="0" smtClean="0"/>
              <a:t>τ</a:t>
            </a:r>
            <a:r>
              <a:rPr lang="en-US" sz="1600" i="1" baseline="-25000" dirty="0" err="1" smtClean="0"/>
              <a:t>irr</a:t>
            </a:r>
            <a:r>
              <a:rPr lang="en-US" sz="1600" i="1" baseline="-25000" dirty="0" smtClean="0"/>
              <a:t> </a:t>
            </a:r>
            <a:r>
              <a:rPr lang="en-US" sz="1600" dirty="0" smtClean="0"/>
              <a:t>term to simulate the irradiation contribution</a:t>
            </a:r>
          </a:p>
          <a:p>
            <a:pPr marL="812800" lvl="1" indent="-457200">
              <a:buFont typeface="+mj-lt"/>
              <a:buAutoNum type="arabicPeriod"/>
            </a:pPr>
            <a:r>
              <a:rPr lang="en-US" sz="1600" dirty="0" smtClean="0"/>
              <a:t>Description of non-uniform ion-irradiated layer </a:t>
            </a:r>
            <a:endParaRPr lang="ru-RU" sz="1600" dirty="0" smtClean="0"/>
          </a:p>
          <a:p>
            <a:pPr marL="812800" lvl="1" indent="-457200">
              <a:buFont typeface="+mj-lt"/>
              <a:buAutoNum type="arabicPeriod"/>
            </a:pPr>
            <a:r>
              <a:rPr lang="en-US" sz="1600" dirty="0" smtClean="0"/>
              <a:t>Minor improvements if needed (indenter tip imperfection, pile-ups/sink-ins consideration)</a:t>
            </a:r>
            <a:endParaRPr lang="en-US" sz="1600" dirty="0"/>
          </a:p>
          <a:p>
            <a:pPr marL="812800" lvl="1" indent="-457200">
              <a:buFont typeface="+mj-lt"/>
              <a:buAutoNum type="arabicPeriod"/>
            </a:pPr>
            <a:r>
              <a:rPr lang="en-US" sz="1600" dirty="0"/>
              <a:t>Validation with </a:t>
            </a:r>
            <a:r>
              <a:rPr lang="en-US" sz="1600" dirty="0" smtClean="0"/>
              <a:t>tests</a:t>
            </a:r>
          </a:p>
          <a:p>
            <a:r>
              <a:rPr lang="en-US" sz="1600" dirty="0" smtClean="0"/>
              <a:t>The steps for two other goals are depended on the way and success of the implementation of the first one, but the general idea is to combine the set of theories (</a:t>
            </a:r>
            <a:r>
              <a:rPr lang="en-US" sz="1600" i="1" dirty="0" smtClean="0"/>
              <a:t>J2 </a:t>
            </a:r>
            <a:r>
              <a:rPr lang="en-US" sz="1600" dirty="0" smtClean="0"/>
              <a:t>plasticity, hardening, damage models, etc.) to be able to simulate conventional mechanical tests of irradiated materials</a:t>
            </a:r>
          </a:p>
        </p:txBody>
      </p:sp>
      <p:sp>
        <p:nvSpPr>
          <p:cNvPr id="4" name="Slide Number Placeholder 3"/>
          <p:cNvSpPr>
            <a:spLocks noGrp="1"/>
          </p:cNvSpPr>
          <p:nvPr>
            <p:ph type="sldNum" sz="quarter" idx="4"/>
          </p:nvPr>
        </p:nvSpPr>
        <p:spPr/>
        <p:txBody>
          <a:bodyPr/>
          <a:lstStyle/>
          <a:p>
            <a:fld id="{A814E660-BF25-4843-B2A0-93C6E2B6253B}" type="slidenum">
              <a:rPr lang="en-BE" smtClean="0"/>
              <a:pPr/>
              <a:t>7</a:t>
            </a:fld>
            <a:endParaRPr lang="en-BE" dirty="0"/>
          </a:p>
        </p:txBody>
      </p:sp>
      <p:graphicFrame>
        <p:nvGraphicFramePr>
          <p:cNvPr id="8" name="Object 7"/>
          <p:cNvGraphicFramePr>
            <a:graphicFrameLocks noChangeAspect="1"/>
          </p:cNvGraphicFramePr>
          <p:nvPr>
            <p:extLst>
              <p:ext uri="{D42A27DB-BD31-4B8C-83A1-F6EECF244321}">
                <p14:modId xmlns:p14="http://schemas.microsoft.com/office/powerpoint/2010/main" val="2619278278"/>
              </p:ext>
            </p:extLst>
          </p:nvPr>
        </p:nvGraphicFramePr>
        <p:xfrm>
          <a:off x="7013520" y="796650"/>
          <a:ext cx="3933825" cy="2667000"/>
        </p:xfrm>
        <a:graphic>
          <a:graphicData uri="http://schemas.openxmlformats.org/presentationml/2006/ole">
            <mc:AlternateContent xmlns:mc="http://schemas.openxmlformats.org/markup-compatibility/2006">
              <mc:Choice xmlns:v="urn:schemas-microsoft-com:vml" Requires="v">
                <p:oleObj spid="_x0000_s6341" name="Graph" r:id="rId4" imgW="5419590" imgH="3779520" progId="Origin50.Graph">
                  <p:embed/>
                </p:oleObj>
              </mc:Choice>
              <mc:Fallback>
                <p:oleObj name="Graph" r:id="rId4" imgW="5419590" imgH="3779520" progId="Origin50.Graph">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l="6787" t="8171" r="3670" b="4993"/>
                      <a:stretch>
                        <a:fillRect/>
                      </a:stretch>
                    </p:blipFill>
                    <p:spPr bwMode="auto">
                      <a:xfrm>
                        <a:off x="7013520" y="796650"/>
                        <a:ext cx="3933825" cy="266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6892510" y="3463650"/>
            <a:ext cx="4175844" cy="430887"/>
          </a:xfrm>
          <a:prstGeom prst="rect">
            <a:avLst/>
          </a:prstGeom>
        </p:spPr>
        <p:txBody>
          <a:bodyPr wrap="square">
            <a:spAutoFit/>
          </a:bodyPr>
          <a:lstStyle/>
          <a:p>
            <a:pPr algn="ctr">
              <a:spcAft>
                <a:spcPts val="0"/>
              </a:spcAft>
            </a:pPr>
            <a:r>
              <a:rPr lang="en-US" sz="1100" i="1" dirty="0" err="1">
                <a:latin typeface="Segoe UI" panose="020B0502040204020203" pitchFamily="34" charset="0"/>
                <a:ea typeface="Calibri" panose="020F0502020204030204" pitchFamily="34" charset="0"/>
                <a:cs typeface="Segoe UI" panose="020B0502040204020203" pitchFamily="34" charset="0"/>
              </a:rPr>
              <a:t>Nanohardness</a:t>
            </a:r>
            <a:r>
              <a:rPr lang="en-US" sz="1100" i="1" dirty="0">
                <a:latin typeface="Segoe UI" panose="020B0502040204020203" pitchFamily="34" charset="0"/>
                <a:ea typeface="Calibri" panose="020F0502020204030204" pitchFamily="34" charset="0"/>
                <a:cs typeface="Segoe UI" panose="020B0502040204020203" pitchFamily="34" charset="0"/>
              </a:rPr>
              <a:t>-displacement curve of reference and ion-irradiated tungsten and roughly </a:t>
            </a:r>
            <a:r>
              <a:rPr lang="en-US" sz="1100" i="1" dirty="0" smtClean="0">
                <a:latin typeface="Segoe UI" panose="020B0502040204020203" pitchFamily="34" charset="0"/>
                <a:ea typeface="Calibri" panose="020F0502020204030204" pitchFamily="34" charset="0"/>
                <a:cs typeface="Segoe UI" panose="020B0502040204020203" pitchFamily="34" charset="0"/>
              </a:rPr>
              <a:t>estimated </a:t>
            </a:r>
            <a:r>
              <a:rPr lang="en-US" sz="1100" i="1" dirty="0">
                <a:latin typeface="Segoe UI" panose="020B0502040204020203" pitchFamily="34" charset="0"/>
                <a:ea typeface="Calibri" panose="020F0502020204030204" pitchFamily="34" charset="0"/>
                <a:cs typeface="Segoe UI" panose="020B0502040204020203" pitchFamily="34" charset="0"/>
              </a:rPr>
              <a:t>non-uniform damage profile</a:t>
            </a:r>
          </a:p>
        </p:txBody>
      </p:sp>
      <p:sp>
        <p:nvSpPr>
          <p:cNvPr id="11" name="Rounded Rectangle 10"/>
          <p:cNvSpPr/>
          <p:nvPr/>
        </p:nvSpPr>
        <p:spPr>
          <a:xfrm>
            <a:off x="7569370" y="5533236"/>
            <a:ext cx="3183774" cy="315884"/>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Constitutive laws + </a:t>
            </a:r>
            <a:r>
              <a:rPr lang="el-GR" dirty="0"/>
              <a:t>τ</a:t>
            </a:r>
            <a:r>
              <a:rPr lang="en-US" baseline="-25000" dirty="0" err="1" smtClean="0"/>
              <a:t>irr</a:t>
            </a:r>
            <a:r>
              <a:rPr lang="en-US" dirty="0" smtClean="0"/>
              <a:t>(</a:t>
            </a:r>
            <a:r>
              <a:rPr lang="en-US" i="1" dirty="0" err="1" smtClean="0"/>
              <a:t>d</a:t>
            </a:r>
            <a:r>
              <a:rPr lang="en-US" i="1" baseline="-25000" dirty="0" err="1"/>
              <a:t>n</a:t>
            </a:r>
            <a:r>
              <a:rPr lang="en-US" dirty="0" smtClean="0"/>
              <a:t>)</a:t>
            </a:r>
            <a:endParaRPr lang="en-US" dirty="0"/>
          </a:p>
        </p:txBody>
      </p:sp>
      <p:sp>
        <p:nvSpPr>
          <p:cNvPr id="12" name="Rounded Rectangle 11"/>
          <p:cNvSpPr/>
          <p:nvPr/>
        </p:nvSpPr>
        <p:spPr>
          <a:xfrm>
            <a:off x="7569370" y="4905731"/>
            <a:ext cx="3183774" cy="315884"/>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Constitutive laws + </a:t>
            </a:r>
            <a:r>
              <a:rPr lang="el-GR" dirty="0"/>
              <a:t>τ</a:t>
            </a:r>
            <a:r>
              <a:rPr lang="en-US" baseline="-25000" dirty="0" err="1" smtClean="0"/>
              <a:t>irr</a:t>
            </a:r>
            <a:r>
              <a:rPr lang="en-US" dirty="0" smtClean="0"/>
              <a:t>(</a:t>
            </a:r>
            <a:r>
              <a:rPr lang="en-US" i="1" dirty="0" smtClean="0"/>
              <a:t>d</a:t>
            </a:r>
            <a:r>
              <a:rPr lang="en-US" i="1" baseline="-25000" dirty="0" smtClean="0"/>
              <a:t>3</a:t>
            </a:r>
            <a:r>
              <a:rPr lang="en-US" dirty="0" smtClean="0"/>
              <a:t>)</a:t>
            </a:r>
            <a:endParaRPr lang="en-US" dirty="0"/>
          </a:p>
        </p:txBody>
      </p:sp>
      <p:sp>
        <p:nvSpPr>
          <p:cNvPr id="13" name="Rounded Rectangle 12"/>
          <p:cNvSpPr/>
          <p:nvPr/>
        </p:nvSpPr>
        <p:spPr>
          <a:xfrm>
            <a:off x="7569370" y="4591979"/>
            <a:ext cx="3183774" cy="315884"/>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Constitutive laws + </a:t>
            </a:r>
            <a:r>
              <a:rPr lang="el-GR" dirty="0"/>
              <a:t>τ</a:t>
            </a:r>
            <a:r>
              <a:rPr lang="en-US" baseline="-25000" dirty="0" err="1" smtClean="0"/>
              <a:t>irr</a:t>
            </a:r>
            <a:r>
              <a:rPr lang="en-US" dirty="0" smtClean="0"/>
              <a:t>(</a:t>
            </a:r>
            <a:r>
              <a:rPr lang="en-US" i="1" dirty="0" smtClean="0"/>
              <a:t>d</a:t>
            </a:r>
            <a:r>
              <a:rPr lang="en-US" i="1" baseline="-25000" dirty="0" smtClean="0"/>
              <a:t>2</a:t>
            </a:r>
            <a:r>
              <a:rPr lang="en-US" dirty="0" smtClean="0"/>
              <a:t>)</a:t>
            </a:r>
            <a:endParaRPr lang="en-US" dirty="0"/>
          </a:p>
        </p:txBody>
      </p:sp>
      <p:sp>
        <p:nvSpPr>
          <p:cNvPr id="14" name="Rounded Rectangle 13"/>
          <p:cNvSpPr/>
          <p:nvPr/>
        </p:nvSpPr>
        <p:spPr>
          <a:xfrm>
            <a:off x="7569370" y="4273963"/>
            <a:ext cx="3183774" cy="315884"/>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Constitutive laws + </a:t>
            </a:r>
            <a:r>
              <a:rPr lang="el-GR" dirty="0" smtClean="0"/>
              <a:t>τ</a:t>
            </a:r>
            <a:r>
              <a:rPr lang="en-US" baseline="-25000" dirty="0" err="1" smtClean="0"/>
              <a:t>irr</a:t>
            </a:r>
            <a:r>
              <a:rPr lang="en-US" dirty="0" smtClean="0"/>
              <a:t>(</a:t>
            </a:r>
            <a:r>
              <a:rPr lang="en-US" i="1" dirty="0" smtClean="0"/>
              <a:t>d</a:t>
            </a:r>
            <a:r>
              <a:rPr lang="en-US" i="1" baseline="-25000" dirty="0" smtClean="0"/>
              <a:t>1</a:t>
            </a:r>
            <a:r>
              <a:rPr lang="en-US" dirty="0"/>
              <a:t>)</a:t>
            </a:r>
          </a:p>
        </p:txBody>
      </p:sp>
      <p:sp>
        <p:nvSpPr>
          <p:cNvPr id="15" name="Isosceles Triangle 14"/>
          <p:cNvSpPr/>
          <p:nvPr/>
        </p:nvSpPr>
        <p:spPr>
          <a:xfrm flipV="1">
            <a:off x="8569583" y="4051692"/>
            <a:ext cx="1014153" cy="191111"/>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893782" y="5325845"/>
            <a:ext cx="99753" cy="99753"/>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076661" y="5325845"/>
            <a:ext cx="99753" cy="99753"/>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262226" y="5329255"/>
            <a:ext cx="99753" cy="99753"/>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903510" y="4273963"/>
            <a:ext cx="4346297" cy="20485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666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fade">
                                      <p:cBhvr>
                                        <p:cTn id="58" dur="500"/>
                                        <p:tgtEl>
                                          <p:spTgt spid="3">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Effect transition="in" filter="fade">
                                      <p:cBhvr>
                                        <p:cTn id="63" dur="500"/>
                                        <p:tgtEl>
                                          <p:spTgt spid="3">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Effect transition="in" filter="fade">
                                      <p:cBhvr>
                                        <p:cTn id="6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Objectives completed this year (May 2019 – May 2020)</a:t>
            </a:r>
            <a:endParaRPr lang="en-US" sz="3200" dirty="0"/>
          </a:p>
        </p:txBody>
      </p:sp>
      <p:sp>
        <p:nvSpPr>
          <p:cNvPr id="3" name="Text Placeholder 2"/>
          <p:cNvSpPr>
            <a:spLocks noGrp="1"/>
          </p:cNvSpPr>
          <p:nvPr>
            <p:ph type="body" sz="quarter" idx="15"/>
          </p:nvPr>
        </p:nvSpPr>
        <p:spPr>
          <a:xfrm>
            <a:off x="6198944" y="917437"/>
            <a:ext cx="5400000" cy="5473959"/>
          </a:xfrm>
        </p:spPr>
        <p:txBody>
          <a:bodyPr/>
          <a:lstStyle/>
          <a:p>
            <a:pPr marL="88900" indent="0" algn="ctr">
              <a:buNone/>
            </a:pPr>
            <a:r>
              <a:rPr lang="en-US" b="1" dirty="0" smtClean="0"/>
              <a:t>Experimental part of the project</a:t>
            </a:r>
          </a:p>
          <a:p>
            <a:r>
              <a:rPr lang="en-US" sz="2000" dirty="0" err="1" smtClean="0"/>
              <a:t>Nanoindentation</a:t>
            </a:r>
            <a:r>
              <a:rPr lang="en-US" sz="2000" dirty="0" smtClean="0"/>
              <a:t> tests of pure iron with respect to different crystal orientations ([101], [111]</a:t>
            </a:r>
            <a:r>
              <a:rPr lang="ru-RU" sz="2000" dirty="0" smtClean="0"/>
              <a:t>)</a:t>
            </a:r>
          </a:p>
          <a:p>
            <a:r>
              <a:rPr lang="en-US" sz="2000" dirty="0" err="1" smtClean="0"/>
              <a:t>Nanoindentation</a:t>
            </a:r>
            <a:r>
              <a:rPr lang="en-US" sz="2000" dirty="0" smtClean="0"/>
              <a:t> tests of tungsten products under different conditions: reference, deformed, irradiated</a:t>
            </a:r>
            <a:endParaRPr lang="ru-RU" sz="2000" dirty="0" smtClean="0"/>
          </a:p>
          <a:p>
            <a:r>
              <a:rPr lang="en-US" sz="2000" dirty="0" err="1" smtClean="0"/>
              <a:t>Nanoindentation</a:t>
            </a:r>
            <a:r>
              <a:rPr lang="en-US" sz="2000" dirty="0" smtClean="0"/>
              <a:t> tests of F/M steel</a:t>
            </a:r>
          </a:p>
        </p:txBody>
      </p:sp>
      <p:sp>
        <p:nvSpPr>
          <p:cNvPr id="4" name="Slide Number Placeholder 3"/>
          <p:cNvSpPr>
            <a:spLocks noGrp="1"/>
          </p:cNvSpPr>
          <p:nvPr>
            <p:ph type="sldNum" sz="quarter" idx="4"/>
          </p:nvPr>
        </p:nvSpPr>
        <p:spPr/>
        <p:txBody>
          <a:bodyPr/>
          <a:lstStyle/>
          <a:p>
            <a:fld id="{A814E660-BF25-4843-B2A0-93C6E2B6253B}" type="slidenum">
              <a:rPr lang="en-BE" smtClean="0"/>
              <a:pPr/>
              <a:t>8</a:t>
            </a:fld>
            <a:endParaRPr lang="en-BE" dirty="0"/>
          </a:p>
        </p:txBody>
      </p:sp>
      <p:sp>
        <p:nvSpPr>
          <p:cNvPr id="5" name="Text Placeholder 4"/>
          <p:cNvSpPr>
            <a:spLocks noGrp="1"/>
          </p:cNvSpPr>
          <p:nvPr>
            <p:ph type="body" sz="quarter" idx="16"/>
          </p:nvPr>
        </p:nvSpPr>
        <p:spPr>
          <a:xfrm>
            <a:off x="575570" y="899293"/>
            <a:ext cx="5373634" cy="5473959"/>
          </a:xfrm>
        </p:spPr>
        <p:txBody>
          <a:bodyPr>
            <a:normAutofit/>
          </a:bodyPr>
          <a:lstStyle/>
          <a:p>
            <a:pPr marL="88900" indent="0" algn="ctr">
              <a:buNone/>
            </a:pPr>
            <a:r>
              <a:rPr lang="en-US" b="1" dirty="0" smtClean="0"/>
              <a:t>Modelling part of the project</a:t>
            </a:r>
          </a:p>
          <a:p>
            <a:r>
              <a:rPr lang="en-US" sz="1800" dirty="0" smtClean="0"/>
              <a:t>Connection of crystal plasticity model (ALAMEL, provided by Prof. Laurent </a:t>
            </a:r>
            <a:r>
              <a:rPr lang="en-US" sz="1800" dirty="0" err="1" smtClean="0"/>
              <a:t>Dellanay</a:t>
            </a:r>
            <a:r>
              <a:rPr lang="en-US" sz="1800" dirty="0" smtClean="0"/>
              <a:t>, </a:t>
            </a:r>
            <a:r>
              <a:rPr lang="en-US" sz="1800" dirty="0" err="1" smtClean="0"/>
              <a:t>UCLouvain</a:t>
            </a:r>
            <a:r>
              <a:rPr lang="en-US" sz="1800" dirty="0" smtClean="0"/>
              <a:t>) with cm3Libraries for </a:t>
            </a:r>
            <a:r>
              <a:rPr lang="en-US" sz="1800" dirty="0" err="1" smtClean="0"/>
              <a:t>gmsh</a:t>
            </a:r>
            <a:r>
              <a:rPr lang="en-US" sz="1800" dirty="0" smtClean="0"/>
              <a:t> (finite element solver developed by Prof. Ludovic Noels, </a:t>
            </a:r>
            <a:r>
              <a:rPr lang="en-US" sz="1800" dirty="0" err="1" smtClean="0"/>
              <a:t>ULiege</a:t>
            </a:r>
            <a:r>
              <a:rPr lang="en-US" sz="1800" dirty="0" smtClean="0"/>
              <a:t>) and its validation by ABAQUS</a:t>
            </a:r>
          </a:p>
          <a:p>
            <a:r>
              <a:rPr lang="en-US" sz="1800" dirty="0" smtClean="0"/>
              <a:t>Fit of the constitutive parameters of ALAMEL material to switch from tungsten (previously used) to pure iron from the project</a:t>
            </a:r>
          </a:p>
          <a:p>
            <a:r>
              <a:rPr lang="en-US" sz="1800" dirty="0" smtClean="0"/>
              <a:t>Studies of the use of cm3Libraries for </a:t>
            </a:r>
            <a:r>
              <a:rPr lang="en-US" sz="1800" dirty="0" err="1" smtClean="0"/>
              <a:t>gmsh</a:t>
            </a:r>
            <a:r>
              <a:rPr lang="en-US" sz="1800" dirty="0" smtClean="0"/>
              <a:t> by creating different geometries and draft simulations could be useful for future work</a:t>
            </a:r>
            <a:endParaRPr lang="en-US" sz="1800" dirty="0"/>
          </a:p>
        </p:txBody>
      </p:sp>
    </p:spTree>
    <p:extLst>
      <p:ext uri="{BB962C8B-B14F-4D97-AF65-F5344CB8AC3E}">
        <p14:creationId xmlns:p14="http://schemas.microsoft.com/office/powerpoint/2010/main" val="2929675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ALAMEL</a:t>
            </a:r>
            <a:endParaRPr lang="en-US" dirty="0"/>
          </a:p>
        </p:txBody>
      </p:sp>
      <p:sp>
        <p:nvSpPr>
          <p:cNvPr id="4" name="Slide Number Placeholder 3"/>
          <p:cNvSpPr>
            <a:spLocks noGrp="1"/>
          </p:cNvSpPr>
          <p:nvPr>
            <p:ph type="sldNum" sz="quarter" idx="4"/>
          </p:nvPr>
        </p:nvSpPr>
        <p:spPr/>
        <p:txBody>
          <a:bodyPr/>
          <a:lstStyle/>
          <a:p>
            <a:fld id="{A814E660-BF25-4843-B2A0-93C6E2B6253B}" type="slidenum">
              <a:rPr lang="en-BE" smtClean="0"/>
              <a:pPr/>
              <a:t>9</a:t>
            </a:fld>
            <a:endParaRPr lang="en-BE" dirty="0"/>
          </a:p>
        </p:txBody>
      </p:sp>
      <p:sp>
        <p:nvSpPr>
          <p:cNvPr id="6" name="TextBox 5"/>
          <p:cNvSpPr txBox="1"/>
          <p:nvPr/>
        </p:nvSpPr>
        <p:spPr>
          <a:xfrm>
            <a:off x="9001599" y="586570"/>
            <a:ext cx="2700868" cy="923330"/>
          </a:xfrm>
          <a:prstGeom prst="rect">
            <a:avLst/>
          </a:prstGeom>
          <a:noFill/>
        </p:spPr>
        <p:txBody>
          <a:bodyPr wrap="none" rtlCol="0">
            <a:spAutoFit/>
          </a:bodyPr>
          <a:lstStyle/>
          <a:p>
            <a:r>
              <a:rPr lang="en-US" b="1" dirty="0" smtClean="0"/>
              <a:t>Examples of validation:</a:t>
            </a:r>
          </a:p>
          <a:p>
            <a:endParaRPr lang="en-US" dirty="0" smtClean="0"/>
          </a:p>
          <a:p>
            <a:r>
              <a:rPr lang="en-US" dirty="0" smtClean="0"/>
              <a:t>Uniaxial tension:</a:t>
            </a:r>
          </a:p>
        </p:txBody>
      </p:sp>
      <p:graphicFrame>
        <p:nvGraphicFramePr>
          <p:cNvPr id="7" name="Object 6"/>
          <p:cNvGraphicFramePr>
            <a:graphicFrameLocks noChangeAspect="1"/>
          </p:cNvGraphicFramePr>
          <p:nvPr>
            <p:extLst>
              <p:ext uri="{D42A27DB-BD31-4B8C-83A1-F6EECF244321}">
                <p14:modId xmlns:p14="http://schemas.microsoft.com/office/powerpoint/2010/main" val="3977774712"/>
              </p:ext>
            </p:extLst>
          </p:nvPr>
        </p:nvGraphicFramePr>
        <p:xfrm>
          <a:off x="8434762" y="1507186"/>
          <a:ext cx="3422094" cy="2618526"/>
        </p:xfrm>
        <a:graphic>
          <a:graphicData uri="http://schemas.openxmlformats.org/presentationml/2006/ole">
            <mc:AlternateContent xmlns:mc="http://schemas.openxmlformats.org/markup-compatibility/2006">
              <mc:Choice xmlns:v="urn:schemas-microsoft-com:vml" Requires="v">
                <p:oleObj spid="_x0000_s3612" name="Graph" r:id="rId4" imgW="3920760" imgH="3000960" progId="Origin95.Graph">
                  <p:embed/>
                </p:oleObj>
              </mc:Choice>
              <mc:Fallback>
                <p:oleObj name="Graph" r:id="rId4" imgW="3920760" imgH="3000960" progId="Origin95.Graph">
                  <p:embed/>
                  <p:pic>
                    <p:nvPicPr>
                      <p:cNvPr id="2" name="Object 1"/>
                      <p:cNvPicPr/>
                      <p:nvPr/>
                    </p:nvPicPr>
                    <p:blipFill>
                      <a:blip r:embed="rId5"/>
                      <a:stretch>
                        <a:fillRect/>
                      </a:stretch>
                    </p:blipFill>
                    <p:spPr>
                      <a:xfrm>
                        <a:off x="8434762" y="1507186"/>
                        <a:ext cx="3422094" cy="261852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53834482"/>
              </p:ext>
            </p:extLst>
          </p:nvPr>
        </p:nvGraphicFramePr>
        <p:xfrm>
          <a:off x="8434762" y="4031863"/>
          <a:ext cx="3436693" cy="2629696"/>
        </p:xfrm>
        <a:graphic>
          <a:graphicData uri="http://schemas.openxmlformats.org/presentationml/2006/ole">
            <mc:AlternateContent xmlns:mc="http://schemas.openxmlformats.org/markup-compatibility/2006">
              <mc:Choice xmlns:v="urn:schemas-microsoft-com:vml" Requires="v">
                <p:oleObj spid="_x0000_s3613" name="Graph" r:id="rId6" imgW="3920760" imgH="3000960" progId="Origin95.Graph">
                  <p:embed/>
                </p:oleObj>
              </mc:Choice>
              <mc:Fallback>
                <p:oleObj name="Graph" r:id="rId6" imgW="3920760" imgH="3000960" progId="Origin95.Graph">
                  <p:embed/>
                  <p:pic>
                    <p:nvPicPr>
                      <p:cNvPr id="2" name="Object 1"/>
                      <p:cNvPicPr/>
                      <p:nvPr/>
                    </p:nvPicPr>
                    <p:blipFill>
                      <a:blip r:embed="rId7"/>
                      <a:stretch>
                        <a:fillRect/>
                      </a:stretch>
                    </p:blipFill>
                    <p:spPr>
                      <a:xfrm>
                        <a:off x="8434762" y="4031863"/>
                        <a:ext cx="3436693" cy="2629696"/>
                      </a:xfrm>
                      <a:prstGeom prst="rect">
                        <a:avLst/>
                      </a:prstGeom>
                    </p:spPr>
                  </p:pic>
                </p:oleObj>
              </mc:Fallback>
            </mc:AlternateContent>
          </a:graphicData>
        </a:graphic>
      </p:graphicFrame>
      <p:sp>
        <p:nvSpPr>
          <p:cNvPr id="10" name="TextBox 9"/>
          <p:cNvSpPr txBox="1"/>
          <p:nvPr/>
        </p:nvSpPr>
        <p:spPr>
          <a:xfrm>
            <a:off x="9001599" y="3941046"/>
            <a:ext cx="1370696" cy="369332"/>
          </a:xfrm>
          <a:prstGeom prst="rect">
            <a:avLst/>
          </a:prstGeom>
          <a:noFill/>
        </p:spPr>
        <p:txBody>
          <a:bodyPr wrap="none" rtlCol="0">
            <a:spAutoFit/>
          </a:bodyPr>
          <a:lstStyle/>
          <a:p>
            <a:r>
              <a:rPr lang="en-US" dirty="0" smtClean="0"/>
              <a:t> Pure shear:</a:t>
            </a:r>
            <a:endParaRPr lang="en-US" dirty="0"/>
          </a:p>
        </p:txBody>
      </p:sp>
      <p:sp>
        <p:nvSpPr>
          <p:cNvPr id="12" name="TextBox 11"/>
          <p:cNvSpPr txBox="1"/>
          <p:nvPr/>
        </p:nvSpPr>
        <p:spPr>
          <a:xfrm>
            <a:off x="689956" y="1072342"/>
            <a:ext cx="7855528" cy="3477875"/>
          </a:xfrm>
          <a:prstGeom prst="rect">
            <a:avLst/>
          </a:prstGeom>
          <a:noFill/>
        </p:spPr>
        <p:txBody>
          <a:bodyPr wrap="square" rtlCol="0">
            <a:spAutoFit/>
          </a:bodyPr>
          <a:lstStyle/>
          <a:p>
            <a:r>
              <a:rPr lang="en-US" b="1" dirty="0" smtClean="0"/>
              <a:t>Features:</a:t>
            </a:r>
            <a:endParaRPr lang="ru-RU" b="1" dirty="0" smtClean="0"/>
          </a:p>
          <a:p>
            <a:endParaRPr lang="en-US" b="1" dirty="0" smtClean="0"/>
          </a:p>
          <a:p>
            <a:pPr marL="285750" indent="-285750">
              <a:spcAft>
                <a:spcPts val="1200"/>
              </a:spcAft>
              <a:buFont typeface="Arial" panose="020B0604020202020204" pitchFamily="34" charset="0"/>
              <a:buChar char="•"/>
            </a:pPr>
            <a:r>
              <a:rPr lang="en-US" dirty="0"/>
              <a:t>C</a:t>
            </a:r>
            <a:r>
              <a:rPr lang="en-US" dirty="0" smtClean="0"/>
              <a:t>rystal </a:t>
            </a:r>
            <a:r>
              <a:rPr lang="en-US" dirty="0"/>
              <a:t>plasticity based user-defined material for a finite element solver </a:t>
            </a:r>
            <a:endParaRPr lang="en-US" dirty="0" smtClean="0"/>
          </a:p>
          <a:p>
            <a:pPr marL="285750" indent="-285750">
              <a:spcAft>
                <a:spcPts val="1200"/>
              </a:spcAft>
              <a:buFont typeface="Arial" panose="020B0604020202020204" pitchFamily="34" charset="0"/>
              <a:buChar char="•"/>
            </a:pPr>
            <a:r>
              <a:rPr lang="en-US" dirty="0" smtClean="0"/>
              <a:t>Strong tool which makes calculations with respect to grains interactions</a:t>
            </a:r>
            <a:endParaRPr lang="en-US" dirty="0"/>
          </a:p>
          <a:p>
            <a:pPr marL="285750" indent="-285750">
              <a:spcAft>
                <a:spcPts val="1200"/>
              </a:spcAft>
              <a:buFont typeface="Arial" panose="020B0604020202020204" pitchFamily="34" charset="0"/>
              <a:buChar char="•"/>
            </a:pPr>
            <a:r>
              <a:rPr lang="en-US" dirty="0"/>
              <a:t>Constitutes the plastic material properties by a set of constants which describe dislocation dynamics parameters (Burgers vector, </a:t>
            </a:r>
            <a:r>
              <a:rPr lang="en-US" dirty="0" smtClean="0"/>
              <a:t>kink pair </a:t>
            </a:r>
            <a:r>
              <a:rPr lang="en-US" dirty="0"/>
              <a:t>formation enthalpy, </a:t>
            </a:r>
            <a:r>
              <a:rPr lang="en-US" dirty="0" smtClean="0"/>
              <a:t>saturated/initial </a:t>
            </a:r>
            <a:r>
              <a:rPr lang="en-US" dirty="0"/>
              <a:t>dislocation density, etc.)</a:t>
            </a:r>
          </a:p>
          <a:p>
            <a:pPr marL="285750" indent="-285750">
              <a:spcAft>
                <a:spcPts val="1200"/>
              </a:spcAft>
              <a:buFont typeface="Arial" panose="020B0604020202020204" pitchFamily="34" charset="0"/>
              <a:buChar char="•"/>
            </a:pPr>
            <a:r>
              <a:rPr lang="en-US" dirty="0"/>
              <a:t>Elastic properties are constituted by elastic coefficients</a:t>
            </a:r>
          </a:p>
          <a:p>
            <a:pPr marL="285750" indent="-285750">
              <a:spcAft>
                <a:spcPts val="1200"/>
              </a:spcAft>
              <a:buFont typeface="Arial" panose="020B0604020202020204" pitchFamily="34" charset="0"/>
              <a:buChar char="•"/>
            </a:pPr>
            <a:r>
              <a:rPr lang="en-US" dirty="0"/>
              <a:t>Connected to FEM solver via UMAT </a:t>
            </a:r>
            <a:r>
              <a:rPr lang="en-US" dirty="0" smtClean="0"/>
              <a:t>interface but can be also used in standalone mode</a:t>
            </a:r>
            <a:endParaRPr lang="en-US" dirty="0"/>
          </a:p>
        </p:txBody>
      </p:sp>
    </p:spTree>
    <p:extLst>
      <p:ext uri="{BB962C8B-B14F-4D97-AF65-F5344CB8AC3E}">
        <p14:creationId xmlns:p14="http://schemas.microsoft.com/office/powerpoint/2010/main" val="2994353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5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500"/>
                                        <p:tgtEl>
                                          <p:spTgt spid="1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fade">
                                      <p:cBhvr>
                                        <p:cTn id="27" dur="500"/>
                                        <p:tgtEl>
                                          <p:spTgt spid="1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SCK•CEN 2020">
      <a:dk1>
        <a:sysClr val="windowText" lastClr="000000"/>
      </a:dk1>
      <a:lt1>
        <a:sysClr val="window" lastClr="FFFFFF"/>
      </a:lt1>
      <a:dk2>
        <a:srgbClr val="515151"/>
      </a:dk2>
      <a:lt2>
        <a:srgbClr val="E7E6E6"/>
      </a:lt2>
      <a:accent1>
        <a:srgbClr val="562873"/>
      </a:accent1>
      <a:accent2>
        <a:srgbClr val="984A9C"/>
      </a:accent2>
      <a:accent3>
        <a:srgbClr val="8ED8F8"/>
      </a:accent3>
      <a:accent4>
        <a:srgbClr val="034694"/>
      </a:accent4>
      <a:accent5>
        <a:srgbClr val="CACCD0"/>
      </a:accent5>
      <a:accent6>
        <a:srgbClr val="DFE0E2"/>
      </a:accent6>
      <a:hlink>
        <a:srgbClr val="BC58AE"/>
      </a:hlink>
      <a:folHlink>
        <a:srgbClr val="501D53"/>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CK•CEN 2020">
      <a:dk1>
        <a:sysClr val="windowText" lastClr="000000"/>
      </a:dk1>
      <a:lt1>
        <a:sysClr val="window" lastClr="FFFFFF"/>
      </a:lt1>
      <a:dk2>
        <a:srgbClr val="515151"/>
      </a:dk2>
      <a:lt2>
        <a:srgbClr val="E7E6E6"/>
      </a:lt2>
      <a:accent1>
        <a:srgbClr val="562873"/>
      </a:accent1>
      <a:accent2>
        <a:srgbClr val="984A9C"/>
      </a:accent2>
      <a:accent3>
        <a:srgbClr val="8ED8F8"/>
      </a:accent3>
      <a:accent4>
        <a:srgbClr val="034694"/>
      </a:accent4>
      <a:accent5>
        <a:srgbClr val="CACCD0"/>
      </a:accent5>
      <a:accent6>
        <a:srgbClr val="DFE0E2"/>
      </a:accent6>
      <a:hlink>
        <a:srgbClr val="BC58AE"/>
      </a:hlink>
      <a:folHlink>
        <a:srgbClr val="501D53"/>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CK•CEN 2020">
      <a:dk1>
        <a:sysClr val="windowText" lastClr="000000"/>
      </a:dk1>
      <a:lt1>
        <a:sysClr val="window" lastClr="FFFFFF"/>
      </a:lt1>
      <a:dk2>
        <a:srgbClr val="515151"/>
      </a:dk2>
      <a:lt2>
        <a:srgbClr val="E7E6E6"/>
      </a:lt2>
      <a:accent1>
        <a:srgbClr val="562873"/>
      </a:accent1>
      <a:accent2>
        <a:srgbClr val="984A9C"/>
      </a:accent2>
      <a:accent3>
        <a:srgbClr val="8ED8F8"/>
      </a:accent3>
      <a:accent4>
        <a:srgbClr val="034694"/>
      </a:accent4>
      <a:accent5>
        <a:srgbClr val="CACCD0"/>
      </a:accent5>
      <a:accent6>
        <a:srgbClr val="DFE0E2"/>
      </a:accent6>
      <a:hlink>
        <a:srgbClr val="BC58AE"/>
      </a:hlink>
      <a:folHlink>
        <a:srgbClr val="501D53"/>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9825</TotalTime>
  <Words>4273</Words>
  <Application>Microsoft Office PowerPoint</Application>
  <PresentationFormat>Widescreen</PresentationFormat>
  <Paragraphs>406</Paragraphs>
  <Slides>24</Slides>
  <Notes>21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Arial</vt:lpstr>
      <vt:lpstr>Calibri</vt:lpstr>
      <vt:lpstr>Cambria Math</vt:lpstr>
      <vt:lpstr>Segoe UI</vt:lpstr>
      <vt:lpstr>Segoe UI Black</vt:lpstr>
      <vt:lpstr>Segoe UI Semibold</vt:lpstr>
      <vt:lpstr>Times New Roman</vt:lpstr>
      <vt:lpstr>Office Theme</vt:lpstr>
      <vt:lpstr>Graph</vt:lpstr>
      <vt:lpstr>PhD progress presentation</vt:lpstr>
      <vt:lpstr>Purpose of the research</vt:lpstr>
      <vt:lpstr>Goals of the research </vt:lpstr>
      <vt:lpstr>Applicability of the FEM NI model</vt:lpstr>
      <vt:lpstr>Skills required to achieve the goals of the research</vt:lpstr>
      <vt:lpstr>Methodology</vt:lpstr>
      <vt:lpstr>Methodology</vt:lpstr>
      <vt:lpstr>Objectives completed this year (May 2019 – May 2020)</vt:lpstr>
      <vt:lpstr>ALAMEL</vt:lpstr>
      <vt:lpstr>Material constants fitting</vt:lpstr>
      <vt:lpstr>FEM of nanoindentation: geometry and meshing</vt:lpstr>
      <vt:lpstr>Nanoindentation of iron</vt:lpstr>
      <vt:lpstr>Nanoindentation of iron</vt:lpstr>
      <vt:lpstr>FEM and experimental results comparison</vt:lpstr>
      <vt:lpstr>Other geometries and simulations</vt:lpstr>
      <vt:lpstr>Nanoindentation results</vt:lpstr>
      <vt:lpstr>Investigations below and next to the indent</vt:lpstr>
      <vt:lpstr>Investigations below the indent</vt:lpstr>
      <vt:lpstr>Investigations below the indent</vt:lpstr>
      <vt:lpstr>Knowledge dissemination</vt:lpstr>
      <vt:lpstr>4 year plan</vt:lpstr>
      <vt:lpstr>Next year plan</vt:lpstr>
      <vt:lpstr>Thank you very much for your attention!</vt:lpstr>
      <vt:lpstr>PowerPoint Presentation</vt:lpstr>
    </vt:vector>
  </TitlesOfParts>
  <Company>SCK-CEN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Dillen Roel</dc:creator>
  <cp:lastModifiedBy>Khvan Tymofii</cp:lastModifiedBy>
  <cp:revision>583</cp:revision>
  <cp:lastPrinted>2019-11-26T10:10:37Z</cp:lastPrinted>
  <dcterms:created xsi:type="dcterms:W3CDTF">2019-10-21T09:10:33Z</dcterms:created>
  <dcterms:modified xsi:type="dcterms:W3CDTF">2020-05-12T06:26:34Z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exandriaPath">
    <vt:lpwstr/>
  </property>
  <property fmtid="{D5CDD505-2E9C-101B-9397-08002B2CF9AE}" pid="3" name="ID">
    <vt:lpwstr>36369187</vt:lpwstr>
  </property>
  <property fmtid="{D5CDD505-2E9C-101B-9397-08002B2CF9AE}" pid="4" name="Name">
    <vt:lpwstr>PPT template SCKCEN 2020_ACA.pptx</vt:lpwstr>
  </property>
  <property fmtid="{D5CDD505-2E9C-101B-9397-08002B2CF9AE}" pid="5" name="SuppMarkings">
    <vt:lpwstr> </vt:lpwstr>
  </property>
  <property fmtid="{D5CDD505-2E9C-101B-9397-08002B2CF9AE}" pid="6" name="Security Clearance">
    <vt:lpwstr> </vt:lpwstr>
  </property>
  <property fmtid="{D5CDD505-2E9C-101B-9397-08002B2CF9AE}" pid="7" name="HyperLink">
    <vt:lpwstr>https://ecm.sckcen.be/OTCS/llisapi.dll/open/36369187</vt:lpwstr>
  </property>
  <property fmtid="{D5CDD505-2E9C-101B-9397-08002B2CF9AE}" pid="8" name="Common Attributes_Reference Number">
    <vt:lpwstr>SCK•CEN/36369187/16</vt:lpwstr>
  </property>
  <property fmtid="{D5CDD505-2E9C-101B-9397-08002B2CF9AE}" pid="9" name="Common Attributes_Short Reference">
    <vt:lpwstr>SCK•CEN/36369187</vt:lpwstr>
  </property>
  <property fmtid="{D5CDD505-2E9C-101B-9397-08002B2CF9AE}" pid="10" name="Common Attributes_Alternative Reference">
    <vt:lpwstr> </vt:lpwstr>
  </property>
  <property fmtid="{D5CDD505-2E9C-101B-9397-08002B2CF9AE}" pid="11" name="Common Attributes_Document Type">
    <vt:lpwstr> </vt:lpwstr>
  </property>
  <property fmtid="{D5CDD505-2E9C-101B-9397-08002B2CF9AE}" pid="12" name="Common Attributes_Author_Author Name">
    <vt:lpwstr>Joni Henrard</vt:lpwstr>
  </property>
  <property fmtid="{D5CDD505-2E9C-101B-9397-08002B2CF9AE}" pid="13" name="Common Attributes_Author_Author Affiliation">
    <vt:lpwstr>SCK•CEN</vt:lpwstr>
  </property>
  <property fmtid="{D5CDD505-2E9C-101B-9397-08002B2CF9AE}" pid="14" name="Common Attributes_Information Security Classification">
    <vt:lpwstr>Restricted</vt:lpwstr>
  </property>
  <property fmtid="{D5CDD505-2E9C-101B-9397-08002B2CF9AE}" pid="15" name="Common Attributes_ISC Motivation">
    <vt:lpwstr>ISC was automatically assigned.</vt:lpwstr>
  </property>
</Properties>
</file>