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0" r:id="rId1"/>
  </p:sldMasterIdLst>
  <p:notesMasterIdLst>
    <p:notesMasterId r:id="rId23"/>
  </p:notesMasterIdLst>
  <p:handoutMasterIdLst>
    <p:handoutMasterId r:id="rId24"/>
  </p:handoutMasterIdLst>
  <p:sldIdLst>
    <p:sldId id="325" r:id="rId2"/>
    <p:sldId id="327" r:id="rId3"/>
    <p:sldId id="331" r:id="rId4"/>
    <p:sldId id="332" r:id="rId5"/>
    <p:sldId id="344" r:id="rId6"/>
    <p:sldId id="334" r:id="rId7"/>
    <p:sldId id="335" r:id="rId8"/>
    <p:sldId id="347" r:id="rId9"/>
    <p:sldId id="348" r:id="rId10"/>
    <p:sldId id="351" r:id="rId11"/>
    <p:sldId id="333" r:id="rId12"/>
    <p:sldId id="343" r:id="rId13"/>
    <p:sldId id="336" r:id="rId14"/>
    <p:sldId id="346" r:id="rId15"/>
    <p:sldId id="345" r:id="rId16"/>
    <p:sldId id="341" r:id="rId17"/>
    <p:sldId id="337" r:id="rId18"/>
    <p:sldId id="342" r:id="rId19"/>
    <p:sldId id="350" r:id="rId20"/>
    <p:sldId id="349" r:id="rId21"/>
    <p:sldId id="329" r:id="rId22"/>
  </p:sldIdLst>
  <p:sldSz cx="9144000" cy="6858000" type="screen4x3"/>
  <p:notesSz cx="9926638" cy="67976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67E58C2-CE87-4D8D-96D2-F607AE8F07F5}">
          <p14:sldIdLst>
            <p14:sldId id="325"/>
            <p14:sldId id="327"/>
            <p14:sldId id="331"/>
            <p14:sldId id="332"/>
            <p14:sldId id="344"/>
            <p14:sldId id="334"/>
            <p14:sldId id="335"/>
            <p14:sldId id="347"/>
            <p14:sldId id="348"/>
            <p14:sldId id="351"/>
            <p14:sldId id="333"/>
            <p14:sldId id="343"/>
            <p14:sldId id="336"/>
            <p14:sldId id="346"/>
            <p14:sldId id="345"/>
            <p14:sldId id="341"/>
            <p14:sldId id="337"/>
          </p14:sldIdLst>
        </p14:section>
        <p14:section name="Spare slide" id="{874AC560-DB11-4F62-99BC-8A50D44375D8}">
          <p14:sldIdLst>
            <p14:sldId id="342"/>
            <p14:sldId id="350"/>
            <p14:sldId id="349"/>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007DC3"/>
    <a:srgbClr val="5C81CE"/>
    <a:srgbClr val="FFFFFF"/>
    <a:srgbClr val="9578F2"/>
    <a:srgbClr val="00FFCC"/>
    <a:srgbClr val="F9FDDB"/>
    <a:srgbClr val="CCFF99"/>
    <a:srgbClr val="FF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4416" autoAdjust="0"/>
  </p:normalViewPr>
  <p:slideViewPr>
    <p:cSldViewPr snapToGrid="0">
      <p:cViewPr varScale="1">
        <p:scale>
          <a:sx n="47" d="100"/>
          <a:sy n="47" d="100"/>
        </p:scale>
        <p:origin x="1866" y="36"/>
      </p:cViewPr>
      <p:guideLst>
        <p:guide orient="horz" pos="2160"/>
        <p:guide pos="2880"/>
      </p:guideLst>
    </p:cSldViewPr>
  </p:slideViewPr>
  <p:notesTextViewPr>
    <p:cViewPr>
      <p:scale>
        <a:sx n="3" d="2"/>
        <a:sy n="3" d="2"/>
      </p:scale>
      <p:origin x="0" y="0"/>
    </p:cViewPr>
  </p:notesTextViewPr>
  <p:notesViewPr>
    <p:cSldViewPr snapToGrid="0">
      <p:cViewPr varScale="1">
        <p:scale>
          <a:sx n="133" d="100"/>
          <a:sy n="133" d="100"/>
        </p:scale>
        <p:origin x="1572" y="126"/>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1" Type="http://schemas.openxmlformats.org/officeDocument/2006/relationships/image" Target="../media/image20.gif"/></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gif"/></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0C431-CD5F-4F27-9FBA-38BF081394B0}" type="doc">
      <dgm:prSet loTypeId="urn:microsoft.com/office/officeart/2005/8/layout/vList3" loCatId="list" qsTypeId="urn:microsoft.com/office/officeart/2005/8/quickstyle/simple3" qsCatId="simple" csTypeId="urn:microsoft.com/office/officeart/2005/8/colors/accent1_2" csCatId="accent1" phldr="1"/>
      <dgm:spPr/>
    </dgm:pt>
    <dgm:pt modelId="{BA0FB12F-90C4-43A7-AEFA-C56D7673E615}">
      <dgm:prSet phldrT="[Text]"/>
      <dgm:spPr/>
      <dgm:t>
        <a:bodyPr/>
        <a:lstStyle/>
        <a:p>
          <a:r>
            <a:rPr lang="en-US" dirty="0" smtClean="0"/>
            <a:t>NI FEM model</a:t>
          </a:r>
          <a:endParaRPr lang="en-US" dirty="0"/>
        </a:p>
      </dgm:t>
    </dgm:pt>
    <dgm:pt modelId="{563968D8-C412-4FB6-B7CE-98328F195DB3}" type="parTrans" cxnId="{FA0FF2DA-EC54-4FF3-B895-348F084674AD}">
      <dgm:prSet/>
      <dgm:spPr/>
      <dgm:t>
        <a:bodyPr/>
        <a:lstStyle/>
        <a:p>
          <a:endParaRPr lang="en-US"/>
        </a:p>
      </dgm:t>
    </dgm:pt>
    <dgm:pt modelId="{06EF499E-B17F-4DC3-AF4A-73EB43D989D6}" type="sibTrans" cxnId="{FA0FF2DA-EC54-4FF3-B895-348F084674AD}">
      <dgm:prSet/>
      <dgm:spPr/>
      <dgm:t>
        <a:bodyPr/>
        <a:lstStyle/>
        <a:p>
          <a:endParaRPr lang="en-US"/>
        </a:p>
      </dgm:t>
    </dgm:pt>
    <dgm:pt modelId="{1CA1FC11-341F-45F3-9F79-6C9EF5AF7C74}" type="pres">
      <dgm:prSet presAssocID="{8CC0C431-CD5F-4F27-9FBA-38BF081394B0}" presName="linearFlow" presStyleCnt="0">
        <dgm:presLayoutVars>
          <dgm:dir/>
          <dgm:resizeHandles val="exact"/>
        </dgm:presLayoutVars>
      </dgm:prSet>
      <dgm:spPr/>
    </dgm:pt>
    <dgm:pt modelId="{19A4B0DF-A2F2-4EA5-8C3A-0F01E63C82C1}" type="pres">
      <dgm:prSet presAssocID="{BA0FB12F-90C4-43A7-AEFA-C56D7673E615}" presName="composite" presStyleCnt="0"/>
      <dgm:spPr/>
    </dgm:pt>
    <dgm:pt modelId="{89BC9E47-81A3-4438-97F3-7AE083B5AD90}" type="pres">
      <dgm:prSet presAssocID="{BA0FB12F-90C4-43A7-AEFA-C56D7673E615}" presName="imgShp" presStyleLbl="fgImgPlace1" presStyleIdx="0" presStyleCnt="1" custScaleX="149027" custScaleY="14365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dgm:spPr>
    </dgm:pt>
    <dgm:pt modelId="{13ADE09C-161D-45E9-8FF8-3961DB466765}" type="pres">
      <dgm:prSet presAssocID="{BA0FB12F-90C4-43A7-AEFA-C56D7673E615}" presName="txShp" presStyleLbl="node1" presStyleIdx="0" presStyleCnt="1" custLinFactNeighborX="3382" custLinFactNeighborY="1740">
        <dgm:presLayoutVars>
          <dgm:bulletEnabled val="1"/>
        </dgm:presLayoutVars>
      </dgm:prSet>
      <dgm:spPr/>
      <dgm:t>
        <a:bodyPr/>
        <a:lstStyle/>
        <a:p>
          <a:endParaRPr lang="en-US"/>
        </a:p>
      </dgm:t>
    </dgm:pt>
  </dgm:ptLst>
  <dgm:cxnLst>
    <dgm:cxn modelId="{C82E8653-7AAE-469F-8092-2418D04C06AF}" type="presOf" srcId="{8CC0C431-CD5F-4F27-9FBA-38BF081394B0}" destId="{1CA1FC11-341F-45F3-9F79-6C9EF5AF7C74}" srcOrd="0" destOrd="0" presId="urn:microsoft.com/office/officeart/2005/8/layout/vList3"/>
    <dgm:cxn modelId="{B9BD29DC-781F-40D3-9E6C-57A1FD7BAD69}" type="presOf" srcId="{BA0FB12F-90C4-43A7-AEFA-C56D7673E615}" destId="{13ADE09C-161D-45E9-8FF8-3961DB466765}" srcOrd="0" destOrd="0" presId="urn:microsoft.com/office/officeart/2005/8/layout/vList3"/>
    <dgm:cxn modelId="{FA0FF2DA-EC54-4FF3-B895-348F084674AD}" srcId="{8CC0C431-CD5F-4F27-9FBA-38BF081394B0}" destId="{BA0FB12F-90C4-43A7-AEFA-C56D7673E615}" srcOrd="0" destOrd="0" parTransId="{563968D8-C412-4FB6-B7CE-98328F195DB3}" sibTransId="{06EF499E-B17F-4DC3-AF4A-73EB43D989D6}"/>
    <dgm:cxn modelId="{8D8FAA0B-6913-4D0A-BE06-6F401A143C10}" type="presParOf" srcId="{1CA1FC11-341F-45F3-9F79-6C9EF5AF7C74}" destId="{19A4B0DF-A2F2-4EA5-8C3A-0F01E63C82C1}" srcOrd="0" destOrd="0" presId="urn:microsoft.com/office/officeart/2005/8/layout/vList3"/>
    <dgm:cxn modelId="{F5B70F5E-06E2-4774-A476-7B8FC9B5B7AB}" type="presParOf" srcId="{19A4B0DF-A2F2-4EA5-8C3A-0F01E63C82C1}" destId="{89BC9E47-81A3-4438-97F3-7AE083B5AD90}" srcOrd="0" destOrd="0" presId="urn:microsoft.com/office/officeart/2005/8/layout/vList3"/>
    <dgm:cxn modelId="{A4553BBD-9C31-4AB8-89ED-D84A692934A7}" type="presParOf" srcId="{19A4B0DF-A2F2-4EA5-8C3A-0F01E63C82C1}" destId="{13ADE09C-161D-45E9-8FF8-3961DB46676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BB753-7B83-4729-979E-E29EEE1138F3}" type="doc">
      <dgm:prSet loTypeId="urn:microsoft.com/office/officeart/2005/8/layout/vList3" loCatId="list" qsTypeId="urn:microsoft.com/office/officeart/2005/8/quickstyle/simple3" qsCatId="simple" csTypeId="urn:microsoft.com/office/officeart/2005/8/colors/accent1_2" csCatId="accent1" phldr="1"/>
      <dgm:spPr/>
    </dgm:pt>
    <dgm:pt modelId="{E7940E1E-410E-4D3B-A790-B60F2C90D278}">
      <dgm:prSet phldrT="[Text]"/>
      <dgm:spPr/>
      <dgm:t>
        <a:bodyPr/>
        <a:lstStyle/>
        <a:p>
          <a:r>
            <a:rPr lang="en-US" dirty="0" smtClean="0"/>
            <a:t>NI test data</a:t>
          </a:r>
          <a:endParaRPr lang="en-US" dirty="0"/>
        </a:p>
      </dgm:t>
    </dgm:pt>
    <dgm:pt modelId="{C160642B-914E-4A4F-A0AE-F4BD00292C05}" type="parTrans" cxnId="{CE17B769-0276-4A07-A2A8-928B6D2CB520}">
      <dgm:prSet/>
      <dgm:spPr/>
      <dgm:t>
        <a:bodyPr/>
        <a:lstStyle/>
        <a:p>
          <a:endParaRPr lang="en-US"/>
        </a:p>
      </dgm:t>
    </dgm:pt>
    <dgm:pt modelId="{32FD7AA9-FF76-420A-A699-5FD8ED72549E}" type="sibTrans" cxnId="{CE17B769-0276-4A07-A2A8-928B6D2CB520}">
      <dgm:prSet/>
      <dgm:spPr/>
      <dgm:t>
        <a:bodyPr/>
        <a:lstStyle/>
        <a:p>
          <a:endParaRPr lang="en-US"/>
        </a:p>
      </dgm:t>
    </dgm:pt>
    <dgm:pt modelId="{D3806AB6-6158-4657-A1B3-F33AAE8A6F83}" type="pres">
      <dgm:prSet presAssocID="{042BB753-7B83-4729-979E-E29EEE1138F3}" presName="linearFlow" presStyleCnt="0">
        <dgm:presLayoutVars>
          <dgm:dir/>
          <dgm:resizeHandles val="exact"/>
        </dgm:presLayoutVars>
      </dgm:prSet>
      <dgm:spPr/>
    </dgm:pt>
    <dgm:pt modelId="{C5780BEC-68F5-4B2E-BADF-A75420E8071E}" type="pres">
      <dgm:prSet presAssocID="{E7940E1E-410E-4D3B-A790-B60F2C90D278}" presName="composite" presStyleCnt="0"/>
      <dgm:spPr/>
    </dgm:pt>
    <dgm:pt modelId="{CEEFEB52-5761-4614-A421-9092C0268154}" type="pres">
      <dgm:prSet presAssocID="{E7940E1E-410E-4D3B-A790-B60F2C90D278}" presName="imgShp" presStyleLbl="fgImgPlace1" presStyleIdx="0" presStyleCnt="1" custScaleX="121429" custScaleY="1214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pt>
    <dgm:pt modelId="{69BA6080-259E-4BD1-B796-DB4A537B1DE0}" type="pres">
      <dgm:prSet presAssocID="{E7940E1E-410E-4D3B-A790-B60F2C90D278}" presName="txShp" presStyleLbl="node1" presStyleIdx="0" presStyleCnt="1" custScaleX="79957" custScaleY="79240">
        <dgm:presLayoutVars>
          <dgm:bulletEnabled val="1"/>
        </dgm:presLayoutVars>
      </dgm:prSet>
      <dgm:spPr/>
      <dgm:t>
        <a:bodyPr/>
        <a:lstStyle/>
        <a:p>
          <a:endParaRPr lang="en-US"/>
        </a:p>
      </dgm:t>
    </dgm:pt>
  </dgm:ptLst>
  <dgm:cxnLst>
    <dgm:cxn modelId="{AD5DFAAE-710D-4439-81FC-E19EEC6E4FAD}" type="presOf" srcId="{E7940E1E-410E-4D3B-A790-B60F2C90D278}" destId="{69BA6080-259E-4BD1-B796-DB4A537B1DE0}" srcOrd="0" destOrd="0" presId="urn:microsoft.com/office/officeart/2005/8/layout/vList3"/>
    <dgm:cxn modelId="{8B3ACCB6-AA7A-40E3-8674-28CAEF68D480}" type="presOf" srcId="{042BB753-7B83-4729-979E-E29EEE1138F3}" destId="{D3806AB6-6158-4657-A1B3-F33AAE8A6F83}" srcOrd="0" destOrd="0" presId="urn:microsoft.com/office/officeart/2005/8/layout/vList3"/>
    <dgm:cxn modelId="{CE17B769-0276-4A07-A2A8-928B6D2CB520}" srcId="{042BB753-7B83-4729-979E-E29EEE1138F3}" destId="{E7940E1E-410E-4D3B-A790-B60F2C90D278}" srcOrd="0" destOrd="0" parTransId="{C160642B-914E-4A4F-A0AE-F4BD00292C05}" sibTransId="{32FD7AA9-FF76-420A-A699-5FD8ED72549E}"/>
    <dgm:cxn modelId="{E27BAFF1-FC9F-4237-B867-A7DE9FDC456B}" type="presParOf" srcId="{D3806AB6-6158-4657-A1B3-F33AAE8A6F83}" destId="{C5780BEC-68F5-4B2E-BADF-A75420E8071E}" srcOrd="0" destOrd="0" presId="urn:microsoft.com/office/officeart/2005/8/layout/vList3"/>
    <dgm:cxn modelId="{6CFB2D66-D730-416F-A211-8DD58CDF5654}" type="presParOf" srcId="{C5780BEC-68F5-4B2E-BADF-A75420E8071E}" destId="{CEEFEB52-5761-4614-A421-9092C0268154}" srcOrd="0" destOrd="0" presId="urn:microsoft.com/office/officeart/2005/8/layout/vList3"/>
    <dgm:cxn modelId="{9DB72AE5-5310-4452-A869-676658791C44}" type="presParOf" srcId="{C5780BEC-68F5-4B2E-BADF-A75420E8071E}" destId="{69BA6080-259E-4BD1-B796-DB4A537B1DE0}"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10487-4886-4A76-9065-1476442F199F}" type="doc">
      <dgm:prSet loTypeId="urn:microsoft.com/office/officeart/2005/8/layout/vList3" loCatId="list" qsTypeId="urn:microsoft.com/office/officeart/2005/8/quickstyle/simple3" qsCatId="simple" csTypeId="urn:microsoft.com/office/officeart/2005/8/colors/accent1_2" csCatId="accent1" phldr="1"/>
      <dgm:spPr/>
    </dgm:pt>
    <dgm:pt modelId="{56F3BA51-5546-473A-B6F2-7F5EDA1BED48}">
      <dgm:prSet phldrT="[Text]"/>
      <dgm:spPr/>
      <dgm:t>
        <a:bodyPr/>
        <a:lstStyle/>
        <a:p>
          <a:r>
            <a:rPr lang="en-US" dirty="0" smtClean="0"/>
            <a:t>Constitutive laws from tensile test/reverse FEM</a:t>
          </a:r>
          <a:endParaRPr lang="en-US" dirty="0"/>
        </a:p>
      </dgm:t>
    </dgm:pt>
    <dgm:pt modelId="{EA7D9DA9-C5E1-43A2-A56A-F0EB457C919A}" type="parTrans" cxnId="{705C1396-4BF5-4A9A-85CC-AA623B9064DE}">
      <dgm:prSet/>
      <dgm:spPr/>
      <dgm:t>
        <a:bodyPr/>
        <a:lstStyle/>
        <a:p>
          <a:endParaRPr lang="en-US"/>
        </a:p>
      </dgm:t>
    </dgm:pt>
    <dgm:pt modelId="{BAE0274B-3B54-4B02-B79E-6C2300986910}" type="sibTrans" cxnId="{705C1396-4BF5-4A9A-85CC-AA623B9064DE}">
      <dgm:prSet/>
      <dgm:spPr/>
      <dgm:t>
        <a:bodyPr/>
        <a:lstStyle/>
        <a:p>
          <a:endParaRPr lang="en-US"/>
        </a:p>
      </dgm:t>
    </dgm:pt>
    <dgm:pt modelId="{9E9EF8FD-7CC7-4ACA-8A15-16978DE80C49}" type="pres">
      <dgm:prSet presAssocID="{BB610487-4886-4A76-9065-1476442F199F}" presName="linearFlow" presStyleCnt="0">
        <dgm:presLayoutVars>
          <dgm:dir/>
          <dgm:resizeHandles val="exact"/>
        </dgm:presLayoutVars>
      </dgm:prSet>
      <dgm:spPr/>
    </dgm:pt>
    <dgm:pt modelId="{97EBADD9-4038-40DD-8348-6E0072465D6E}" type="pres">
      <dgm:prSet presAssocID="{56F3BA51-5546-473A-B6F2-7F5EDA1BED48}" presName="composite" presStyleCnt="0"/>
      <dgm:spPr/>
    </dgm:pt>
    <dgm:pt modelId="{29C66A55-AE2F-41FA-BE27-C82A666AE80E}" type="pres">
      <dgm:prSet presAssocID="{56F3BA51-5546-473A-B6F2-7F5EDA1BED48}" presName="imgShp" presStyleLbl="fgImgPlace1" presStyleIdx="0" presStyleCnt="1" custScaleX="108884" custScaleY="10888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A60AC3AE-4931-4B01-9E2D-1AFEA1AE8968}" type="pres">
      <dgm:prSet presAssocID="{56F3BA51-5546-473A-B6F2-7F5EDA1BED48}" presName="txShp" presStyleLbl="node1" presStyleIdx="0" presStyleCnt="1" custScaleX="88898" custScaleY="130957">
        <dgm:presLayoutVars>
          <dgm:bulletEnabled val="1"/>
        </dgm:presLayoutVars>
      </dgm:prSet>
      <dgm:spPr/>
      <dgm:t>
        <a:bodyPr/>
        <a:lstStyle/>
        <a:p>
          <a:endParaRPr lang="en-US"/>
        </a:p>
      </dgm:t>
    </dgm:pt>
  </dgm:ptLst>
  <dgm:cxnLst>
    <dgm:cxn modelId="{96E5CEE4-FFF1-4A0D-A0AA-324C72F2EFF6}" type="presOf" srcId="{BB610487-4886-4A76-9065-1476442F199F}" destId="{9E9EF8FD-7CC7-4ACA-8A15-16978DE80C49}" srcOrd="0" destOrd="0" presId="urn:microsoft.com/office/officeart/2005/8/layout/vList3"/>
    <dgm:cxn modelId="{CC48A937-4A33-44C8-A660-17230E1C1374}" type="presOf" srcId="{56F3BA51-5546-473A-B6F2-7F5EDA1BED48}" destId="{A60AC3AE-4931-4B01-9E2D-1AFEA1AE8968}" srcOrd="0" destOrd="0" presId="urn:microsoft.com/office/officeart/2005/8/layout/vList3"/>
    <dgm:cxn modelId="{705C1396-4BF5-4A9A-85CC-AA623B9064DE}" srcId="{BB610487-4886-4A76-9065-1476442F199F}" destId="{56F3BA51-5546-473A-B6F2-7F5EDA1BED48}" srcOrd="0" destOrd="0" parTransId="{EA7D9DA9-C5E1-43A2-A56A-F0EB457C919A}" sibTransId="{BAE0274B-3B54-4B02-B79E-6C2300986910}"/>
    <dgm:cxn modelId="{33BA1EEB-F714-4C11-B3AD-3581FE3BFB34}" type="presParOf" srcId="{9E9EF8FD-7CC7-4ACA-8A15-16978DE80C49}" destId="{97EBADD9-4038-40DD-8348-6E0072465D6E}" srcOrd="0" destOrd="0" presId="urn:microsoft.com/office/officeart/2005/8/layout/vList3"/>
    <dgm:cxn modelId="{3C82F907-D2C2-428D-BB0D-3706364D1505}" type="presParOf" srcId="{97EBADD9-4038-40DD-8348-6E0072465D6E}" destId="{29C66A55-AE2F-41FA-BE27-C82A666AE80E}" srcOrd="0" destOrd="0" presId="urn:microsoft.com/office/officeart/2005/8/layout/vList3"/>
    <dgm:cxn modelId="{4C4501FF-C4F8-4CD9-A468-7292913B65DE}" type="presParOf" srcId="{97EBADD9-4038-40DD-8348-6E0072465D6E}" destId="{A60AC3AE-4931-4B01-9E2D-1AFEA1AE8968}"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C3F661-B7F1-46DC-AF3F-EFEC210FC7EC}" type="doc">
      <dgm:prSet loTypeId="urn:microsoft.com/office/officeart/2005/8/layout/vList3" loCatId="list" qsTypeId="urn:microsoft.com/office/officeart/2005/8/quickstyle/simple3" qsCatId="simple" csTypeId="urn:microsoft.com/office/officeart/2005/8/colors/accent1_2" csCatId="accent1" phldr="1"/>
      <dgm:spPr/>
    </dgm:pt>
    <dgm:pt modelId="{BBDA0B94-B5B4-493C-BC02-10C47E932010}">
      <dgm:prSet phldrT="[Text]"/>
      <dgm:spPr/>
      <dgm:t>
        <a:bodyPr/>
        <a:lstStyle/>
        <a:p>
          <a:r>
            <a:rPr lang="en-US" dirty="0" smtClean="0"/>
            <a:t>Irradiation effect</a:t>
          </a:r>
          <a:endParaRPr lang="en-US" dirty="0"/>
        </a:p>
      </dgm:t>
    </dgm:pt>
    <dgm:pt modelId="{BE9C95F2-E23D-4426-ADBD-A34F6D7B9995}" type="parTrans" cxnId="{7DD20629-0088-4BFB-8A21-3C7C75D5BEC8}">
      <dgm:prSet/>
      <dgm:spPr/>
      <dgm:t>
        <a:bodyPr/>
        <a:lstStyle/>
        <a:p>
          <a:endParaRPr lang="en-US"/>
        </a:p>
      </dgm:t>
    </dgm:pt>
    <dgm:pt modelId="{D570406E-C13F-4ED1-865E-723500AFB7A8}" type="sibTrans" cxnId="{7DD20629-0088-4BFB-8A21-3C7C75D5BEC8}">
      <dgm:prSet/>
      <dgm:spPr/>
      <dgm:t>
        <a:bodyPr/>
        <a:lstStyle/>
        <a:p>
          <a:endParaRPr lang="en-US"/>
        </a:p>
      </dgm:t>
    </dgm:pt>
    <dgm:pt modelId="{32D997EE-03F4-4199-8F43-D2E4AE15332A}" type="pres">
      <dgm:prSet presAssocID="{BCC3F661-B7F1-46DC-AF3F-EFEC210FC7EC}" presName="linearFlow" presStyleCnt="0">
        <dgm:presLayoutVars>
          <dgm:dir/>
          <dgm:resizeHandles val="exact"/>
        </dgm:presLayoutVars>
      </dgm:prSet>
      <dgm:spPr/>
    </dgm:pt>
    <dgm:pt modelId="{EE891F2C-ACC3-40F3-8C16-2CEC360F98B4}" type="pres">
      <dgm:prSet presAssocID="{BBDA0B94-B5B4-493C-BC02-10C47E932010}" presName="composite" presStyleCnt="0"/>
      <dgm:spPr/>
    </dgm:pt>
    <dgm:pt modelId="{2AED1EFB-4D03-4ADD-BE33-FA23AD3390EA}" type="pres">
      <dgm:prSet presAssocID="{BBDA0B94-B5B4-493C-BC02-10C47E932010}" presName="imgShp" presStyleLbl="fgImgPlace1" presStyleIdx="0" presStyleCnt="1" custAng="9896205" custScaleX="106353" custScaleY="106352"/>
      <dgm:spPr>
        <a:blipFill>
          <a:blip xmlns:r="http://schemas.openxmlformats.org/officeDocument/2006/relationships" r:embed="rId1"/>
          <a:srcRect/>
          <a:stretch>
            <a:fillRect l="-9000" r="-9000"/>
          </a:stretch>
        </a:blipFill>
      </dgm:spPr>
      <dgm:t>
        <a:bodyPr/>
        <a:lstStyle/>
        <a:p>
          <a:endParaRPr lang="en-US"/>
        </a:p>
      </dgm:t>
    </dgm:pt>
    <dgm:pt modelId="{B542AF25-09F7-4188-ABBC-F6ACAD13E334}" type="pres">
      <dgm:prSet presAssocID="{BBDA0B94-B5B4-493C-BC02-10C47E932010}" presName="txShp" presStyleLbl="node1" presStyleIdx="0" presStyleCnt="1">
        <dgm:presLayoutVars>
          <dgm:bulletEnabled val="1"/>
        </dgm:presLayoutVars>
      </dgm:prSet>
      <dgm:spPr/>
      <dgm:t>
        <a:bodyPr/>
        <a:lstStyle/>
        <a:p>
          <a:endParaRPr lang="en-US"/>
        </a:p>
      </dgm:t>
    </dgm:pt>
  </dgm:ptLst>
  <dgm:cxnLst>
    <dgm:cxn modelId="{7DD20629-0088-4BFB-8A21-3C7C75D5BEC8}" srcId="{BCC3F661-B7F1-46DC-AF3F-EFEC210FC7EC}" destId="{BBDA0B94-B5B4-493C-BC02-10C47E932010}" srcOrd="0" destOrd="0" parTransId="{BE9C95F2-E23D-4426-ADBD-A34F6D7B9995}" sibTransId="{D570406E-C13F-4ED1-865E-723500AFB7A8}"/>
    <dgm:cxn modelId="{68BAD847-99EC-46D9-B780-69044F685D3D}" type="presOf" srcId="{BCC3F661-B7F1-46DC-AF3F-EFEC210FC7EC}" destId="{32D997EE-03F4-4199-8F43-D2E4AE15332A}" srcOrd="0" destOrd="0" presId="urn:microsoft.com/office/officeart/2005/8/layout/vList3"/>
    <dgm:cxn modelId="{F514A957-AAEF-49BC-91C9-D6C12FA36419}" type="presOf" srcId="{BBDA0B94-B5B4-493C-BC02-10C47E932010}" destId="{B542AF25-09F7-4188-ABBC-F6ACAD13E334}" srcOrd="0" destOrd="0" presId="urn:microsoft.com/office/officeart/2005/8/layout/vList3"/>
    <dgm:cxn modelId="{B74F1DDA-EB16-4083-8A67-F4FF2760BC26}" type="presParOf" srcId="{32D997EE-03F4-4199-8F43-D2E4AE15332A}" destId="{EE891F2C-ACC3-40F3-8C16-2CEC360F98B4}" srcOrd="0" destOrd="0" presId="urn:microsoft.com/office/officeart/2005/8/layout/vList3"/>
    <dgm:cxn modelId="{2D1BEC82-D47B-424D-8780-5BDE5EBAF39C}" type="presParOf" srcId="{EE891F2C-ACC3-40F3-8C16-2CEC360F98B4}" destId="{2AED1EFB-4D03-4ADD-BE33-FA23AD3390EA}" srcOrd="0" destOrd="0" presId="urn:microsoft.com/office/officeart/2005/8/layout/vList3"/>
    <dgm:cxn modelId="{D0DB3368-96DA-47AD-938A-FB08C2A1D1EB}" type="presParOf" srcId="{EE891F2C-ACC3-40F3-8C16-2CEC360F98B4}" destId="{B542AF25-09F7-4188-ABBC-F6ACAD13E334}"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E09C-161D-45E9-8FF8-3961DB466765}">
      <dsp:nvSpPr>
        <dsp:cNvPr id="0" name=""/>
        <dsp:cNvSpPr/>
      </dsp:nvSpPr>
      <dsp:spPr>
        <a:xfrm rot="10800000">
          <a:off x="789825" y="198566"/>
          <a:ext cx="1669112" cy="84000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21"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NI FEM model</a:t>
          </a:r>
          <a:endParaRPr lang="en-US" sz="2200" kern="1200" dirty="0"/>
        </a:p>
      </dsp:txBody>
      <dsp:txXfrm rot="10800000">
        <a:off x="999827" y="198566"/>
        <a:ext cx="1459110" cy="840009"/>
      </dsp:txXfrm>
    </dsp:sp>
    <dsp:sp modelId="{89BC9E47-81A3-4438-97F3-7AE083B5AD90}">
      <dsp:nvSpPr>
        <dsp:cNvPr id="0" name=""/>
        <dsp:cNvSpPr/>
      </dsp:nvSpPr>
      <dsp:spPr>
        <a:xfrm>
          <a:off x="107455" y="588"/>
          <a:ext cx="1251841" cy="12067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4000" r="-5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A6080-259E-4BD1-B796-DB4A537B1DE0}">
      <dsp:nvSpPr>
        <dsp:cNvPr id="0" name=""/>
        <dsp:cNvSpPr/>
      </dsp:nvSpPr>
      <dsp:spPr>
        <a:xfrm rot="10800000">
          <a:off x="1120506" y="716845"/>
          <a:ext cx="1613899" cy="80572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8388"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NI test data</a:t>
          </a:r>
          <a:endParaRPr lang="en-US" sz="2100" kern="1200" dirty="0"/>
        </a:p>
      </dsp:txBody>
      <dsp:txXfrm rot="10800000">
        <a:off x="1321937" y="716845"/>
        <a:ext cx="1412468" cy="805726"/>
      </dsp:txXfrm>
    </dsp:sp>
    <dsp:sp modelId="{CEEFEB52-5761-4614-A421-9092C0268154}">
      <dsp:nvSpPr>
        <dsp:cNvPr id="0" name=""/>
        <dsp:cNvSpPr/>
      </dsp:nvSpPr>
      <dsp:spPr>
        <a:xfrm>
          <a:off x="300870" y="502352"/>
          <a:ext cx="1234711" cy="12347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AC3AE-4931-4B01-9E2D-1AFEA1AE8968}">
      <dsp:nvSpPr>
        <dsp:cNvPr id="0" name=""/>
        <dsp:cNvSpPr/>
      </dsp:nvSpPr>
      <dsp:spPr>
        <a:xfrm rot="10800000">
          <a:off x="1115805" y="511314"/>
          <a:ext cx="2100329" cy="1558645"/>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4844"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t>Constitutive laws from tensile test/reverse FEM</a:t>
          </a:r>
          <a:endParaRPr lang="en-US" sz="1600" kern="1200" dirty="0"/>
        </a:p>
      </dsp:txBody>
      <dsp:txXfrm rot="10800000">
        <a:off x="1505466" y="511314"/>
        <a:ext cx="1710668" cy="1558645"/>
      </dsp:txXfrm>
    </dsp:sp>
    <dsp:sp modelId="{29C66A55-AE2F-41FA-BE27-C82A666AE80E}">
      <dsp:nvSpPr>
        <dsp:cNvPr id="0" name=""/>
        <dsp:cNvSpPr/>
      </dsp:nvSpPr>
      <dsp:spPr>
        <a:xfrm>
          <a:off x="336689" y="642670"/>
          <a:ext cx="1295933" cy="12959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2AF25-09F7-4188-ABBC-F6ACAD13E334}">
      <dsp:nvSpPr>
        <dsp:cNvPr id="0" name=""/>
        <dsp:cNvSpPr/>
      </dsp:nvSpPr>
      <dsp:spPr>
        <a:xfrm rot="10800000">
          <a:off x="761911" y="769620"/>
          <a:ext cx="1974782" cy="994814"/>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86"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Irradiation effect</a:t>
          </a:r>
          <a:endParaRPr lang="en-US" sz="1900" kern="1200" dirty="0"/>
        </a:p>
      </dsp:txBody>
      <dsp:txXfrm rot="10800000">
        <a:off x="1010614" y="769620"/>
        <a:ext cx="1726079" cy="994814"/>
      </dsp:txXfrm>
    </dsp:sp>
    <dsp:sp modelId="{2AED1EFB-4D03-4ADD-BE33-FA23AD3390EA}">
      <dsp:nvSpPr>
        <dsp:cNvPr id="0" name=""/>
        <dsp:cNvSpPr/>
      </dsp:nvSpPr>
      <dsp:spPr>
        <a:xfrm rot="9896205">
          <a:off x="232903" y="738025"/>
          <a:ext cx="1058015" cy="1058005"/>
        </a:xfrm>
        <a:prstGeom prst="ellipse">
          <a:avLst/>
        </a:prstGeom>
        <a:blipFill>
          <a:blip xmlns:r="http://schemas.openxmlformats.org/officeDocument/2006/relationships" r:embed="rId1"/>
          <a:srcRect/>
          <a:stretch>
            <a:fillRect l="-9000" r="-9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73050" y="646588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95" tIns="45747" rIns="91495" bIns="45747">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3188">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eaLnBrk="0" fontAlgn="base" hangingPunct="0">
              <a:spcBef>
                <a:spcPct val="0"/>
              </a:spcBef>
              <a:spcAft>
                <a:spcPct val="0"/>
              </a:spcAft>
              <a:defRPr sz="2400">
                <a:solidFill>
                  <a:schemeClr val="tx1"/>
                </a:solidFill>
                <a:latin typeface="Times New Roman" pitchFamily="18" charset="0"/>
              </a:defRPr>
            </a:lvl6pPr>
            <a:lvl7pPr marL="2744788" eaLnBrk="0" fontAlgn="base" hangingPunct="0">
              <a:spcBef>
                <a:spcPct val="0"/>
              </a:spcBef>
              <a:spcAft>
                <a:spcPct val="0"/>
              </a:spcAft>
              <a:defRPr sz="2400">
                <a:solidFill>
                  <a:schemeClr val="tx1"/>
                </a:solidFill>
                <a:latin typeface="Times New Roman" pitchFamily="18" charset="0"/>
              </a:defRPr>
            </a:lvl7pPr>
            <a:lvl8pPr marL="3201988" eaLnBrk="0" fontAlgn="base" hangingPunct="0">
              <a:spcBef>
                <a:spcPct val="0"/>
              </a:spcBef>
              <a:spcAft>
                <a:spcPct val="0"/>
              </a:spcAft>
              <a:defRPr sz="2400">
                <a:solidFill>
                  <a:schemeClr val="tx1"/>
                </a:solidFill>
                <a:latin typeface="Times New Roman" pitchFamily="18" charset="0"/>
              </a:defRPr>
            </a:lvl8pPr>
            <a:lvl9pPr marL="3659188" eaLnBrk="0" fontAlgn="base" hangingPunct="0">
              <a:spcBef>
                <a:spcPct val="0"/>
              </a:spcBef>
              <a:spcAft>
                <a:spcPct val="0"/>
              </a:spcAft>
              <a:defRPr sz="2400">
                <a:solidFill>
                  <a:schemeClr val="tx1"/>
                </a:solidFill>
                <a:latin typeface="Times New Roman" pitchFamily="18" charset="0"/>
              </a:defRPr>
            </a:lvl9pPr>
          </a:lstStyle>
          <a:p>
            <a:pPr>
              <a:defRPr/>
            </a:pPr>
            <a:endParaRPr lang="en-GB" sz="1400" smtClean="0">
              <a:latin typeface="Arial" charset="0"/>
            </a:endParaRPr>
          </a:p>
        </p:txBody>
      </p:sp>
      <p:sp>
        <p:nvSpPr>
          <p:cNvPr id="3083" name="Text Box 11"/>
          <p:cNvSpPr txBox="1">
            <a:spLocks noChangeArrowheads="1"/>
          </p:cNvSpPr>
          <p:nvPr/>
        </p:nvSpPr>
        <p:spPr bwMode="auto">
          <a:xfrm>
            <a:off x="0" y="6378575"/>
            <a:ext cx="9926638" cy="2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smtClean="0">
                <a:solidFill>
                  <a:srgbClr val="000000"/>
                </a:solidFill>
                <a:latin typeface="Arial" charset="0"/>
                <a:ea typeface="Times New Roman" pitchFamily="18" charset="0"/>
                <a:cs typeface="Arial" charset="0"/>
              </a:rPr>
              <a:t>Copyright © 2018 - SCK•CEN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reproduced, distributed or cited without the explicit written permission of </a:t>
            </a:r>
            <a:r>
              <a:rPr lang="en-US" sz="700" dirty="0" err="1">
                <a:solidFill>
                  <a:srgbClr val="000000"/>
                </a:solidFill>
                <a:latin typeface="Arial" charset="0"/>
                <a:ea typeface="Times New Roman" pitchFamily="18" charset="0"/>
                <a:cs typeface="Arial" charset="0"/>
              </a:rPr>
              <a:t>SCK•CEN</a:t>
            </a:r>
            <a:r>
              <a:rPr lang="en-US" sz="700" dirty="0">
                <a:solidFill>
                  <a:srgbClr val="000000"/>
                </a:solidFill>
                <a:latin typeface="Arial" charset="0"/>
                <a:ea typeface="Times New Roman" pitchFamily="18" charset="0"/>
                <a:cs typeface="Arial" charset="0"/>
              </a:rPr>
              <a:t>.</a:t>
            </a:r>
            <a:endParaRPr lang="en-US" sz="700" dirty="0" smtClean="0">
              <a:solidFill>
                <a:srgbClr val="000000"/>
              </a:solidFill>
              <a:latin typeface="Arial" charset="0"/>
              <a:ea typeface="Times New Roman" pitchFamily="18" charset="0"/>
              <a:cs typeface="Arial" charset="0"/>
            </a:endParaRPr>
          </a:p>
        </p:txBody>
      </p:sp>
    </p:spTree>
    <p:extLst>
      <p:ext uri="{BB962C8B-B14F-4D97-AF65-F5344CB8AC3E}">
        <p14:creationId xmlns:p14="http://schemas.microsoft.com/office/powerpoint/2010/main" val="25790596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27150" y="3249613"/>
            <a:ext cx="72707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26" tIns="45157" rIns="91926" bIns="45157" numCol="1" anchor="t" anchorCtr="0" compatLnSpc="1">
            <a:prstTxWarp prst="textNoShape">
              <a:avLst/>
            </a:prstTxWarp>
            <a:spAutoFit/>
          </a:bodyPr>
          <a:lstStyle/>
          <a:p>
            <a:pPr lvl="0"/>
            <a:endParaRPr lang="en-GB" noProof="0" smtClean="0"/>
          </a:p>
        </p:txBody>
      </p:sp>
      <p:sp>
        <p:nvSpPr>
          <p:cNvPr id="16387" name="Rectangle 3"/>
          <p:cNvSpPr>
            <a:spLocks noGrp="1" noRot="1" noChangeAspect="1" noChangeArrowheads="1" noTextEdit="1"/>
          </p:cNvSpPr>
          <p:nvPr>
            <p:ph type="sldImg" idx="2"/>
          </p:nvPr>
        </p:nvSpPr>
        <p:spPr bwMode="auto">
          <a:xfrm>
            <a:off x="3275013" y="517525"/>
            <a:ext cx="3378200" cy="2533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 name="Text Box 11"/>
          <p:cNvSpPr txBox="1">
            <a:spLocks noChangeArrowheads="1"/>
          </p:cNvSpPr>
          <p:nvPr/>
        </p:nvSpPr>
        <p:spPr bwMode="auto">
          <a:xfrm>
            <a:off x="0" y="6378575"/>
            <a:ext cx="9926638" cy="2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95" tIns="45747" rIns="91495" bIns="45747">
            <a:spAutoFit/>
          </a:bodyPr>
          <a:lstStyle>
            <a:lvl1pPr>
              <a:tabLst>
                <a:tab pos="9331325" algn="r"/>
              </a:tabLst>
              <a:defRPr sz="2400">
                <a:solidFill>
                  <a:schemeClr val="tx1"/>
                </a:solidFill>
                <a:latin typeface="Times New Roman" pitchFamily="18" charset="0"/>
              </a:defRPr>
            </a:lvl1pPr>
            <a:lvl2pPr>
              <a:tabLst>
                <a:tab pos="9331325" algn="r"/>
              </a:tabLst>
              <a:defRPr sz="2400">
                <a:solidFill>
                  <a:schemeClr val="tx1"/>
                </a:solidFill>
                <a:latin typeface="Times New Roman" pitchFamily="18" charset="0"/>
              </a:defRPr>
            </a:lvl2pPr>
            <a:lvl3pPr>
              <a:tabLst>
                <a:tab pos="9331325" algn="r"/>
              </a:tabLst>
              <a:defRPr sz="2400">
                <a:solidFill>
                  <a:schemeClr val="tx1"/>
                </a:solidFill>
                <a:latin typeface="Times New Roman" pitchFamily="18" charset="0"/>
              </a:defRPr>
            </a:lvl3pPr>
            <a:lvl4pPr marL="1373188">
              <a:tabLst>
                <a:tab pos="9331325" algn="r"/>
              </a:tabLst>
              <a:defRPr sz="2400">
                <a:solidFill>
                  <a:schemeClr val="tx1"/>
                </a:solidFill>
                <a:latin typeface="Times New Roman" pitchFamily="18" charset="0"/>
              </a:defRPr>
            </a:lvl4pPr>
            <a:lvl5pPr marL="1830388">
              <a:tabLst>
                <a:tab pos="9331325" algn="r"/>
              </a:tabLst>
              <a:defRPr sz="2400">
                <a:solidFill>
                  <a:schemeClr val="tx1"/>
                </a:solidFill>
                <a:latin typeface="Times New Roman" pitchFamily="18" charset="0"/>
              </a:defRPr>
            </a:lvl5pPr>
            <a:lvl6pPr marL="2287588" eaLnBrk="0" fontAlgn="base" hangingPunct="0">
              <a:spcBef>
                <a:spcPct val="0"/>
              </a:spcBef>
              <a:spcAft>
                <a:spcPct val="0"/>
              </a:spcAft>
              <a:tabLst>
                <a:tab pos="9331325" algn="r"/>
              </a:tabLst>
              <a:defRPr sz="2400">
                <a:solidFill>
                  <a:schemeClr val="tx1"/>
                </a:solidFill>
                <a:latin typeface="Times New Roman" pitchFamily="18" charset="0"/>
              </a:defRPr>
            </a:lvl6pPr>
            <a:lvl7pPr marL="2744788" eaLnBrk="0" fontAlgn="base" hangingPunct="0">
              <a:spcBef>
                <a:spcPct val="0"/>
              </a:spcBef>
              <a:spcAft>
                <a:spcPct val="0"/>
              </a:spcAft>
              <a:tabLst>
                <a:tab pos="9331325" algn="r"/>
              </a:tabLst>
              <a:defRPr sz="2400">
                <a:solidFill>
                  <a:schemeClr val="tx1"/>
                </a:solidFill>
                <a:latin typeface="Times New Roman" pitchFamily="18" charset="0"/>
              </a:defRPr>
            </a:lvl7pPr>
            <a:lvl8pPr marL="3201988" eaLnBrk="0" fontAlgn="base" hangingPunct="0">
              <a:spcBef>
                <a:spcPct val="0"/>
              </a:spcBef>
              <a:spcAft>
                <a:spcPct val="0"/>
              </a:spcAft>
              <a:tabLst>
                <a:tab pos="9331325" algn="r"/>
              </a:tabLst>
              <a:defRPr sz="2400">
                <a:solidFill>
                  <a:schemeClr val="tx1"/>
                </a:solidFill>
                <a:latin typeface="Times New Roman" pitchFamily="18" charset="0"/>
              </a:defRPr>
            </a:lvl8pPr>
            <a:lvl9pPr marL="3659188" eaLnBrk="0" fontAlgn="base" hangingPunct="0">
              <a:spcBef>
                <a:spcPct val="0"/>
              </a:spcBef>
              <a:spcAft>
                <a:spcPct val="0"/>
              </a:spcAft>
              <a:tabLst>
                <a:tab pos="9331325" algn="r"/>
              </a:tabLst>
              <a:defRPr sz="2400">
                <a:solidFill>
                  <a:schemeClr val="tx1"/>
                </a:solidFill>
                <a:latin typeface="Times New Roman" pitchFamily="18" charset="0"/>
              </a:defRPr>
            </a:lvl9pPr>
          </a:lstStyle>
          <a:p>
            <a:pPr algn="ctr">
              <a:defRPr/>
            </a:pPr>
            <a:r>
              <a:rPr lang="en-GB" sz="700" dirty="0" smtClean="0">
                <a:solidFill>
                  <a:srgbClr val="000000"/>
                </a:solidFill>
                <a:latin typeface="Arial" charset="0"/>
                <a:ea typeface="Times New Roman" pitchFamily="18" charset="0"/>
                <a:cs typeface="Arial" charset="0"/>
              </a:rPr>
              <a:t>Copyright © 2018 - SCK•CEN - </a:t>
            </a:r>
            <a:r>
              <a:rPr lang="en-US" sz="700" dirty="0">
                <a:solidFill>
                  <a:srgbClr val="000000"/>
                </a:solidFill>
                <a:latin typeface="Arial" charset="0"/>
                <a:ea typeface="Times New Roman" pitchFamily="18" charset="0"/>
                <a:cs typeface="Arial" charset="0"/>
              </a:rPr>
              <a:t>This presentation contains data, information and formats for dedicated use only and may not be communicated, copied, reproduced, distributed or cited without the explicit written permission of </a:t>
            </a:r>
            <a:r>
              <a:rPr lang="en-US" sz="700" dirty="0" err="1">
                <a:solidFill>
                  <a:srgbClr val="000000"/>
                </a:solidFill>
                <a:latin typeface="Arial" charset="0"/>
                <a:ea typeface="Times New Roman" pitchFamily="18" charset="0"/>
                <a:cs typeface="Arial" charset="0"/>
              </a:rPr>
              <a:t>SCK•CEN</a:t>
            </a:r>
            <a:r>
              <a:rPr lang="en-US" sz="700" dirty="0">
                <a:solidFill>
                  <a:srgbClr val="000000"/>
                </a:solidFill>
                <a:latin typeface="Arial" charset="0"/>
                <a:ea typeface="Times New Roman" pitchFamily="18" charset="0"/>
                <a:cs typeface="Arial" charset="0"/>
              </a:rPr>
              <a:t>.</a:t>
            </a:r>
            <a:endParaRPr lang="en-US" sz="700" dirty="0" smtClean="0">
              <a:solidFill>
                <a:srgbClr val="000000"/>
              </a:solidFill>
              <a:latin typeface="Arial" charset="0"/>
              <a:ea typeface="Times New Roman" pitchFamily="18" charset="0"/>
              <a:cs typeface="Arial" charset="0"/>
            </a:endParaRPr>
          </a:p>
        </p:txBody>
      </p:sp>
    </p:spTree>
    <p:extLst>
      <p:ext uri="{BB962C8B-B14F-4D97-AF65-F5344CB8AC3E}">
        <p14:creationId xmlns:p14="http://schemas.microsoft.com/office/powerpoint/2010/main" val="116289635"/>
      </p:ext>
    </p:extLst>
  </p:cSld>
  <p:clrMap bg1="lt1" tx1="dk1" bg2="lt2" tx2="dk2" accent1="accent1" accent2="accent2" accent3="accent3" accent4="accent4" accent5="accent5" accent6="accent6" hlink="hlink" folHlink="folHlink"/>
  <p:hf hdr="0" ftr="0"/>
  <p:notesStyle>
    <a:lvl1pPr algn="l" defTabSz="762000" rtl="0" eaLnBrk="0" fontAlgn="base" hangingPunct="0">
      <a:spcBef>
        <a:spcPct val="30000"/>
      </a:spcBef>
      <a:spcAft>
        <a:spcPct val="0"/>
      </a:spcAft>
      <a:defRPr sz="1100" kern="1200">
        <a:solidFill>
          <a:schemeClr val="tx1"/>
        </a:solidFill>
        <a:latin typeface="Arial" charset="0"/>
        <a:ea typeface="+mn-ea"/>
        <a:cs typeface="+mn-cs"/>
      </a:defRPr>
    </a:lvl1pPr>
    <a:lvl2pPr marL="742950" indent="-28575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Good</a:t>
            </a:r>
            <a:r>
              <a:rPr lang="nl-BE" baseline="0" dirty="0" smtClean="0"/>
              <a:t> </a:t>
            </a:r>
            <a:r>
              <a:rPr lang="nl-BE" baseline="0" dirty="0" err="1" smtClean="0"/>
              <a:t>afternoon</a:t>
            </a:r>
            <a:r>
              <a:rPr lang="nl-BE" baseline="0" dirty="0" smtClean="0"/>
              <a:t> </a:t>
            </a:r>
            <a:r>
              <a:rPr lang="nl-BE" baseline="0" dirty="0" err="1" smtClean="0"/>
              <a:t>everyone</a:t>
            </a:r>
            <a:r>
              <a:rPr lang="nl-BE" baseline="0" dirty="0" smtClean="0"/>
              <a:t>, </a:t>
            </a:r>
            <a:r>
              <a:rPr lang="nl-BE" baseline="0" dirty="0" err="1" smtClean="0"/>
              <a:t>my</a:t>
            </a:r>
            <a:r>
              <a:rPr lang="nl-BE" baseline="0" dirty="0" smtClean="0"/>
              <a:t> name is Tymofii Khvan </a:t>
            </a:r>
            <a:r>
              <a:rPr lang="nl-BE" baseline="0" dirty="0" err="1" smtClean="0"/>
              <a:t>and</a:t>
            </a:r>
            <a:r>
              <a:rPr lang="nl-BE" baseline="0" dirty="0" smtClean="0"/>
              <a:t> I </a:t>
            </a:r>
            <a:r>
              <a:rPr lang="nl-BE" baseline="0" dirty="0" err="1" smtClean="0"/>
              <a:t>will</a:t>
            </a:r>
            <a:r>
              <a:rPr lang="nl-BE" baseline="0" dirty="0" smtClean="0"/>
              <a:t> present </a:t>
            </a:r>
            <a:r>
              <a:rPr lang="nl-BE" baseline="0" dirty="0" err="1" smtClean="0"/>
              <a:t>you</a:t>
            </a:r>
            <a:r>
              <a:rPr lang="nl-BE" baseline="0" dirty="0" smtClean="0"/>
              <a:t> </a:t>
            </a:r>
            <a:r>
              <a:rPr lang="nl-BE" baseline="0" dirty="0" err="1" smtClean="0"/>
              <a:t>my</a:t>
            </a:r>
            <a:r>
              <a:rPr lang="nl-BE" baseline="0" dirty="0" smtClean="0"/>
              <a:t> PhD project </a:t>
            </a:r>
            <a:r>
              <a:rPr lang="nl-BE" baseline="0" dirty="0" err="1" smtClean="0"/>
              <a:t>which</a:t>
            </a:r>
            <a:r>
              <a:rPr lang="nl-BE" baseline="0" dirty="0" smtClean="0"/>
              <a:t> </a:t>
            </a:r>
            <a:r>
              <a:rPr lang="nl-BE" baseline="0" dirty="0" err="1" smtClean="0"/>
              <a:t>goes</a:t>
            </a:r>
            <a:r>
              <a:rPr lang="nl-BE" baseline="0" dirty="0" smtClean="0"/>
              <a:t> </a:t>
            </a:r>
            <a:r>
              <a:rPr lang="nl-BE" baseline="0" dirty="0" err="1" smtClean="0"/>
              <a:t>under</a:t>
            </a:r>
            <a:r>
              <a:rPr lang="nl-BE" baseline="0" dirty="0" smtClean="0"/>
              <a:t> </a:t>
            </a:r>
            <a:r>
              <a:rPr lang="nl-BE" baseline="0" dirty="0" err="1" smtClean="0"/>
              <a:t>the</a:t>
            </a:r>
            <a:r>
              <a:rPr lang="nl-BE" baseline="0" dirty="0" smtClean="0"/>
              <a:t> </a:t>
            </a:r>
            <a:r>
              <a:rPr lang="nl-BE" baseline="0" dirty="0" err="1" smtClean="0"/>
              <a:t>guidance</a:t>
            </a:r>
            <a:r>
              <a:rPr lang="nl-BE" baseline="0" dirty="0" smtClean="0"/>
              <a:t> of </a:t>
            </a:r>
            <a:r>
              <a:rPr lang="nl-BE" baseline="0" dirty="0" err="1" smtClean="0"/>
              <a:t>Dmitry</a:t>
            </a:r>
            <a:r>
              <a:rPr lang="nl-BE" baseline="0" dirty="0" smtClean="0"/>
              <a:t> </a:t>
            </a:r>
            <a:r>
              <a:rPr lang="nl-BE" baseline="0" dirty="0" err="1" smtClean="0"/>
              <a:t>Terentyev</a:t>
            </a:r>
            <a:r>
              <a:rPr lang="nl-BE" baseline="0" dirty="0" smtClean="0"/>
              <a:t> at </a:t>
            </a:r>
            <a:r>
              <a:rPr lang="nl-BE" baseline="0" dirty="0" err="1" smtClean="0"/>
              <a:t>Belgian</a:t>
            </a:r>
            <a:r>
              <a:rPr lang="nl-BE" baseline="0" dirty="0" smtClean="0"/>
              <a:t> </a:t>
            </a:r>
            <a:r>
              <a:rPr lang="nl-BE" baseline="0" dirty="0" err="1" smtClean="0"/>
              <a:t>Nuclear</a:t>
            </a:r>
            <a:r>
              <a:rPr lang="nl-BE" baseline="0" dirty="0" smtClean="0"/>
              <a:t> Research Center SCK CEN </a:t>
            </a:r>
            <a:r>
              <a:rPr lang="nl-BE" baseline="0" dirty="0" err="1" smtClean="0"/>
              <a:t>and</a:t>
            </a:r>
            <a:r>
              <a:rPr lang="nl-BE" baseline="0" dirty="0" smtClean="0"/>
              <a:t> </a:t>
            </a:r>
            <a:r>
              <a:rPr lang="nl-BE" baseline="0" dirty="0" err="1" smtClean="0"/>
              <a:t>Ludovic</a:t>
            </a:r>
            <a:r>
              <a:rPr lang="nl-BE" baseline="0" dirty="0" smtClean="0"/>
              <a:t> </a:t>
            </a:r>
            <a:r>
              <a:rPr lang="nl-BE" baseline="0" dirty="0" err="1" smtClean="0"/>
              <a:t>Noels</a:t>
            </a:r>
            <a:r>
              <a:rPr lang="nl-BE" baseline="0" dirty="0" smtClean="0"/>
              <a:t> at University of </a:t>
            </a:r>
            <a:r>
              <a:rPr lang="nl-BE" baseline="0" dirty="0" err="1" smtClean="0"/>
              <a:t>Liege</a:t>
            </a:r>
            <a:r>
              <a:rPr lang="nl-BE" baseline="0" dirty="0" smtClean="0"/>
              <a:t>, Belgium. </a:t>
            </a:r>
            <a:endParaRPr lang="nl-BE" dirty="0"/>
          </a:p>
        </p:txBody>
      </p:sp>
    </p:spTree>
    <p:extLst>
      <p:ext uri="{BB962C8B-B14F-4D97-AF65-F5344CB8AC3E}">
        <p14:creationId xmlns:p14="http://schemas.microsoft.com/office/powerpoint/2010/main" val="11345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of</a:t>
            </a:r>
            <a:r>
              <a:rPr lang="en-US" baseline="0" dirty="0" smtClean="0"/>
              <a:t> the phenomenon needed to be taken into account is indentation size effect. It is the high leap of indentation hardness right after indenter immersion and its decrease to some saturated Hardness with the further immersion. It is described by the concepts of geometrically necessary and statistically stored dislocations and also by strain gradient. We don’t have a need of physical implementation of it, but some mathematical way will be applied.</a:t>
            </a:r>
            <a:endParaRPr lang="en-US" dirty="0"/>
          </a:p>
        </p:txBody>
      </p:sp>
    </p:spTree>
    <p:extLst>
      <p:ext uri="{BB962C8B-B14F-4D97-AF65-F5344CB8AC3E}">
        <p14:creationId xmlns:p14="http://schemas.microsoft.com/office/powerpoint/2010/main" val="240542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build the model, FE self-made code of professor </a:t>
            </a:r>
            <a:r>
              <a:rPr lang="en-US" baseline="0" dirty="0" err="1" smtClean="0"/>
              <a:t>Ludovic</a:t>
            </a:r>
            <a:r>
              <a:rPr lang="en-US" baseline="0" dirty="0" smtClean="0"/>
              <a:t> Noels will be used. Its features are shown on the screen… It has already proven itself as a powerful analytical tool which allow to simulate different problems. Some of them are shown on the slide.</a:t>
            </a:r>
            <a:endParaRPr lang="en-US" dirty="0"/>
          </a:p>
        </p:txBody>
      </p:sp>
    </p:spTree>
    <p:extLst>
      <p:ext uri="{BB962C8B-B14F-4D97-AF65-F5344CB8AC3E}">
        <p14:creationId xmlns:p14="http://schemas.microsoft.com/office/powerpoint/2010/main" val="268827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a:t>
            </a:r>
            <a:r>
              <a:rPr lang="en-US" baseline="0" dirty="0" smtClean="0"/>
              <a:t> can see some tests were performed for iron products </a:t>
            </a:r>
            <a:endParaRPr lang="en-US" dirty="0"/>
          </a:p>
        </p:txBody>
      </p:sp>
    </p:spTree>
    <p:extLst>
      <p:ext uri="{BB962C8B-B14F-4D97-AF65-F5344CB8AC3E}">
        <p14:creationId xmlns:p14="http://schemas.microsoft.com/office/powerpoint/2010/main" val="316073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this slide the work of hardness curves modeling is presented for the purpose of irradiated hardness extrusion. The value of this work for my project can be the possible use of the model to describe indentation size effect which was mentioned before. The description of size effect is made using Nix and Gao approach where we use saturated Hardness H0 and characteristic length h* which both can be found on the hardness curves or fitted.</a:t>
            </a:r>
            <a:endParaRPr lang="en-US" dirty="0"/>
          </a:p>
        </p:txBody>
      </p:sp>
    </p:spTree>
    <p:extLst>
      <p:ext uri="{BB962C8B-B14F-4D97-AF65-F5344CB8AC3E}">
        <p14:creationId xmlns:p14="http://schemas.microsoft.com/office/powerpoint/2010/main" val="41552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241723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r>
              <a:rPr lang="en-GB" sz="1000" dirty="0" smtClean="0"/>
              <a:t>I</a:t>
            </a:r>
            <a:r>
              <a:rPr lang="en-GB" sz="1000" baseline="0" dirty="0" smtClean="0"/>
              <a:t> want to start from a small introduction of the places where I am originally from and where I work. If we go to the north of Belgium, there will be a place called </a:t>
            </a:r>
            <a:r>
              <a:rPr lang="en-GB" sz="1000" baseline="0" dirty="0" err="1" smtClean="0"/>
              <a:t>Mol</a:t>
            </a:r>
            <a:r>
              <a:rPr lang="en-GB" sz="1000" baseline="0" dirty="0" smtClean="0"/>
              <a:t> where our Belgian Nuclear Research </a:t>
            </a:r>
            <a:r>
              <a:rPr lang="en-GB" sz="1000" baseline="0" dirty="0" err="1" smtClean="0"/>
              <a:t>Center</a:t>
            </a:r>
            <a:r>
              <a:rPr lang="en-GB" sz="1000" baseline="0" dirty="0" smtClean="0"/>
              <a:t> SCK-CEN is based. But I came from a big eastern European country called Ukraine and if we take a look on the east of it, there will be a city called </a:t>
            </a:r>
            <a:r>
              <a:rPr lang="en-GB" sz="1000" baseline="0" dirty="0" err="1" smtClean="0"/>
              <a:t>Kharkiv</a:t>
            </a:r>
            <a:r>
              <a:rPr lang="en-GB" sz="1000" baseline="0" dirty="0" smtClean="0"/>
              <a:t>, where I graduated from…</a:t>
            </a:r>
            <a:endParaRPr lang="en-GB"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main task of my project</a:t>
            </a:r>
            <a:r>
              <a:rPr lang="en-US" baseline="0" dirty="0" smtClean="0"/>
              <a:t> is to develop and validate a finite element model for the process of </a:t>
            </a:r>
            <a:r>
              <a:rPr lang="en-US" baseline="0" dirty="0" err="1" smtClean="0"/>
              <a:t>nanoindentation</a:t>
            </a:r>
            <a:r>
              <a:rPr lang="en-US" baseline="0" dirty="0" smtClean="0"/>
              <a:t> of irradiated </a:t>
            </a:r>
            <a:r>
              <a:rPr lang="en-US" baseline="0" dirty="0" err="1" smtClean="0"/>
              <a:t>ferritic</a:t>
            </a:r>
            <a:r>
              <a:rPr lang="en-US" baseline="0" dirty="0" smtClean="0"/>
              <a:t>-martensitic steels. At the moment we are only focusing on </a:t>
            </a:r>
            <a:r>
              <a:rPr lang="en-US" baseline="0" dirty="0" err="1" smtClean="0"/>
              <a:t>Berkovich</a:t>
            </a:r>
            <a:r>
              <a:rPr lang="en-US" baseline="0" dirty="0" smtClean="0"/>
              <a:t> three-sided pyramid indenter tip but it is possible that spherical tip will be also considered for modeling. </a:t>
            </a:r>
            <a:r>
              <a:rPr lang="en-US" baseline="0" dirty="0" err="1" smtClean="0"/>
              <a:t>Nanoindentation</a:t>
            </a:r>
            <a:r>
              <a:rPr lang="en-US" baseline="0" dirty="0" smtClean="0"/>
              <a:t> with the combination of finite element analysis becomes a great tool which allows us to simulate stress-strain fields under the indenter tip and therefore analyze a behavior of a material and make conclusions about its mechanical properties. </a:t>
            </a:r>
            <a:endParaRPr lang="en-US" dirty="0"/>
          </a:p>
        </p:txBody>
      </p:sp>
    </p:spTree>
    <p:extLst>
      <p:ext uri="{BB962C8B-B14F-4D97-AF65-F5344CB8AC3E}">
        <p14:creationId xmlns:p14="http://schemas.microsoft.com/office/powerpoint/2010/main" val="69255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build such model we will go from the simplest material microstructure and conditions with increasing their complexity at each step. We should start the model creation from Iron with the highest possible purity and lack of defects. Then the model will be expanded for an Iron after some plastic deformation, to describe interaction of defects inside it. Next step will be a solid solution of </a:t>
            </a:r>
            <a:r>
              <a:rPr lang="en-US" baseline="0" dirty="0" err="1" smtClean="0"/>
              <a:t>FeCrC</a:t>
            </a:r>
            <a:r>
              <a:rPr lang="en-US" baseline="0" dirty="0" smtClean="0"/>
              <a:t> and in the very end the structure of </a:t>
            </a:r>
            <a:r>
              <a:rPr lang="en-US" baseline="0" dirty="0" err="1" smtClean="0"/>
              <a:t>ferritic</a:t>
            </a:r>
            <a:r>
              <a:rPr lang="en-US" baseline="0" dirty="0" smtClean="0"/>
              <a:t>-martensitic steel will be described.</a:t>
            </a:r>
            <a:endParaRPr lang="en-US" dirty="0"/>
          </a:p>
        </p:txBody>
      </p:sp>
    </p:spTree>
    <p:extLst>
      <p:ext uri="{BB962C8B-B14F-4D97-AF65-F5344CB8AC3E}">
        <p14:creationId xmlns:p14="http://schemas.microsoft.com/office/powerpoint/2010/main" val="127070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a:t>
            </a:r>
            <a:r>
              <a:rPr lang="en-US" baseline="0" dirty="0" smtClean="0"/>
              <a:t> the microstructure, increase of complexity for </a:t>
            </a:r>
            <a:r>
              <a:rPr lang="en-US" baseline="0" dirty="0" err="1" smtClean="0"/>
              <a:t>nanoindentation</a:t>
            </a:r>
            <a:r>
              <a:rPr lang="en-US" baseline="0" dirty="0" smtClean="0"/>
              <a:t> conditions will also take place. We will start the development of our model from room temperature, then move to elevated temperature and in the very end an effect of irradiation will be included. The room temperature tests for both validation and model input can be performed on </a:t>
            </a:r>
            <a:r>
              <a:rPr lang="en-US" baseline="0" dirty="0" err="1" smtClean="0"/>
              <a:t>Keysight</a:t>
            </a:r>
            <a:r>
              <a:rPr lang="en-US" baseline="0" dirty="0" smtClean="0"/>
              <a:t> </a:t>
            </a:r>
            <a:r>
              <a:rPr lang="en-US" baseline="0" dirty="0" err="1" smtClean="0"/>
              <a:t>nanoindenter</a:t>
            </a:r>
            <a:r>
              <a:rPr lang="en-US" baseline="0" dirty="0" smtClean="0"/>
              <a:t> G200 at UCL in Louvain-la-</a:t>
            </a:r>
            <a:r>
              <a:rPr lang="en-US" baseline="0" dirty="0" err="1" smtClean="0"/>
              <a:t>Neuve</a:t>
            </a:r>
            <a:r>
              <a:rPr lang="en-US" baseline="0" dirty="0" smtClean="0"/>
              <a:t> in Belgium and for complicated conditions it is assumed to be done in REZ research center in Prague, Czech Republic</a:t>
            </a:r>
            <a:endParaRPr lang="en-US" dirty="0"/>
          </a:p>
        </p:txBody>
      </p:sp>
    </p:spTree>
    <p:extLst>
      <p:ext uri="{BB962C8B-B14F-4D97-AF65-F5344CB8AC3E}">
        <p14:creationId xmlns:p14="http://schemas.microsoft.com/office/powerpoint/2010/main" val="90814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one of the most interesting applications for such approach is shown on the slide. We expect that it can be possible to take the </a:t>
            </a:r>
            <a:r>
              <a:rPr lang="en-US" baseline="0" dirty="0" err="1" smtClean="0"/>
              <a:t>nanoindentation</a:t>
            </a:r>
            <a:r>
              <a:rPr lang="en-US" baseline="0" dirty="0" smtClean="0"/>
              <a:t> finite element model, put the data from </a:t>
            </a:r>
            <a:r>
              <a:rPr lang="en-US" baseline="0" dirty="0" err="1" smtClean="0"/>
              <a:t>nanoindentation</a:t>
            </a:r>
            <a:r>
              <a:rPr lang="en-US" baseline="0" dirty="0" smtClean="0"/>
              <a:t> of some material, add constitutive laws taken from tensile test or even obtained with reversed FEM approach, describe the irradiation impact and predict the irradiated stress-strain curve.</a:t>
            </a:r>
            <a:endParaRPr lang="en-US" dirty="0"/>
          </a:p>
        </p:txBody>
      </p:sp>
    </p:spTree>
    <p:extLst>
      <p:ext uri="{BB962C8B-B14F-4D97-AF65-F5344CB8AC3E}">
        <p14:creationId xmlns:p14="http://schemas.microsoft.com/office/powerpoint/2010/main" val="92676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more interesting ways to use it as well. In case of strain softening phenomenon or when material behaves brittle and we can not obtain constitutive laws from conventional tensile test, </a:t>
            </a:r>
            <a:r>
              <a:rPr lang="en-US" baseline="0" dirty="0" err="1" smtClean="0"/>
              <a:t>nanoindentation</a:t>
            </a:r>
            <a:r>
              <a:rPr lang="en-US" baseline="0" dirty="0" smtClean="0"/>
              <a:t> with combination of finite element model can be useful to predict them. Also, with </a:t>
            </a:r>
            <a:r>
              <a:rPr lang="en-US" baseline="0" dirty="0" err="1" smtClean="0"/>
              <a:t>nanoindentation</a:t>
            </a:r>
            <a:r>
              <a:rPr lang="en-US" baseline="0" dirty="0" smtClean="0"/>
              <a:t> we can measure a thin ion-irradiation layer, what can be useful in case we know the correlation between ion and neutron damage or to measure an impact of high irradiation dose caused by high energy ions. We expect that it is also possible to simulate complicated elevated temperature test.</a:t>
            </a:r>
            <a:endParaRPr lang="en-US" dirty="0"/>
          </a:p>
        </p:txBody>
      </p:sp>
    </p:spTree>
    <p:extLst>
      <p:ext uri="{BB962C8B-B14F-4D97-AF65-F5344CB8AC3E}">
        <p14:creationId xmlns:p14="http://schemas.microsoft.com/office/powerpoint/2010/main" val="31925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future problems to be solved we can already see. First one is the imperfection of indenter, because it is obvious that diamond tip can not be perfectly sharp on the end, so we have to describe the uncertainty it creates. The most applicable method is Oliver-Pharr method shown on the slide, </a:t>
            </a:r>
            <a:r>
              <a:rPr lang="en-US" baseline="0" dirty="0" err="1" smtClean="0"/>
              <a:t>wher</a:t>
            </a:r>
            <a:r>
              <a:rPr lang="en-US" baseline="0" dirty="0" smtClean="0"/>
              <a:t> 24.5 multiplied by square of contact depth describes perfect sharp indenter and 8 other elements – its deviations. It can be calibrated with fitting by indenting already known material.</a:t>
            </a:r>
            <a:endParaRPr lang="en-US" dirty="0"/>
          </a:p>
        </p:txBody>
      </p:sp>
    </p:spTree>
    <p:extLst>
      <p:ext uri="{BB962C8B-B14F-4D97-AF65-F5344CB8AC3E}">
        <p14:creationId xmlns:p14="http://schemas.microsoft.com/office/powerpoint/2010/main" val="202264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one is the effect</a:t>
            </a:r>
            <a:r>
              <a:rPr lang="en-US" baseline="0" dirty="0" smtClean="0"/>
              <a:t> of pile-up and sink-ins. Depending on material properties, indenter immersion can cause the flow of some material volume outside or inside the indent. Both phenomena distort the final indent and creates complexity in contact area determination and therefore derivation of mechanical properties.</a:t>
            </a:r>
            <a:endParaRPr lang="en-US" dirty="0"/>
          </a:p>
        </p:txBody>
      </p:sp>
    </p:spTree>
    <p:extLst>
      <p:ext uri="{BB962C8B-B14F-4D97-AF65-F5344CB8AC3E}">
        <p14:creationId xmlns:p14="http://schemas.microsoft.com/office/powerpoint/2010/main" val="204345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131" y="2130425"/>
            <a:ext cx="8562643" cy="1470025"/>
          </a:xfrm>
        </p:spPr>
        <p:txBody>
          <a:bodyPr/>
          <a:lstStyle>
            <a:lvl1pPr algn="ctr">
              <a:defRPr sz="4800"/>
            </a:lvl1pPr>
          </a:lstStyle>
          <a:p>
            <a:r>
              <a:rPr lang="en-US" smtClean="0"/>
              <a:t>Click to edit Master title style</a:t>
            </a:r>
            <a:endParaRPr lang="nl-BE" dirty="0"/>
          </a:p>
        </p:txBody>
      </p:sp>
      <p:sp>
        <p:nvSpPr>
          <p:cNvPr id="3" name="Subtitle 2"/>
          <p:cNvSpPr>
            <a:spLocks noGrp="1"/>
          </p:cNvSpPr>
          <p:nvPr>
            <p:ph type="subTitle" idx="1"/>
          </p:nvPr>
        </p:nvSpPr>
        <p:spPr>
          <a:xfrm>
            <a:off x="261257" y="3886200"/>
            <a:ext cx="8584792" cy="1752600"/>
          </a:xfrm>
        </p:spPr>
        <p:txBody>
          <a:bodyPr/>
          <a:lstStyle>
            <a:lvl1pPr marL="0" indent="0" algn="ctr">
              <a:buNone/>
              <a:defRPr sz="2400">
                <a:solidFill>
                  <a:schemeClr val="tx2">
                    <a:lumMod val="75000"/>
                    <a:lumOff val="2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dirty="0"/>
          </a:p>
        </p:txBody>
      </p:sp>
      <p:sp>
        <p:nvSpPr>
          <p:cNvPr id="5" name="Date Placeholder 1"/>
          <p:cNvSpPr>
            <a:spLocks noGrp="1"/>
          </p:cNvSpPr>
          <p:nvPr>
            <p:ph type="dt" sz="half" idx="2"/>
          </p:nvPr>
        </p:nvSpPr>
        <p:spPr>
          <a:xfrm>
            <a:off x="7834078" y="24992"/>
            <a:ext cx="1235055" cy="258854"/>
          </a:xfrm>
          <a:prstGeom prst="rect">
            <a:avLst/>
          </a:prstGeom>
        </p:spPr>
        <p:txBody>
          <a:bodyPr/>
          <a:lstStyle>
            <a:lvl1pPr algn="r">
              <a:defRPr sz="1000">
                <a:solidFill>
                  <a:schemeClr val="bg2">
                    <a:lumMod val="50000"/>
                  </a:schemeClr>
                </a:solidFill>
                <a:latin typeface="Segoe UI" pitchFamily="34" charset="0"/>
                <a:ea typeface="Segoe UI" pitchFamily="34" charset="0"/>
                <a:cs typeface="Segoe UI" pitchFamily="34" charset="0"/>
              </a:defRPr>
            </a:lvl1pPr>
          </a:lstStyle>
          <a:p>
            <a:pPr>
              <a:defRPr/>
            </a:pPr>
            <a:fld id="{B7C793CF-AA81-4598-A8BC-061CBEA8E117}" type="datetime1">
              <a:rPr lang="nl-BE" smtClean="0"/>
              <a:t>2020-04-15</a:t>
            </a:fld>
            <a:endParaRPr lang="nl-BE" dirty="0"/>
          </a:p>
        </p:txBody>
      </p:sp>
      <p:sp>
        <p:nvSpPr>
          <p:cNvPr id="9" name="Rectangle 16"/>
          <p:cNvSpPr txBox="1">
            <a:spLocks noChangeArrowheads="1"/>
          </p:cNvSpPr>
          <p:nvPr userDrawn="1"/>
        </p:nvSpPr>
        <p:spPr>
          <a:xfrm>
            <a:off x="3803648" y="6456308"/>
            <a:ext cx="1543792" cy="325148"/>
          </a:xfrm>
          <a:prstGeom prst="rect">
            <a:avLst/>
          </a:prstGeom>
        </p:spPr>
        <p:txBody>
          <a:bodyPr/>
          <a:lstStyle>
            <a:defPPr>
              <a:defRPr lang="en-US"/>
            </a:defPPr>
            <a:lvl1pPr algn="ctr" rtl="0" eaLnBrk="0" fontAlgn="base" hangingPunct="0">
              <a:spcBef>
                <a:spcPct val="0"/>
              </a:spcBef>
              <a:spcAft>
                <a:spcPct val="0"/>
              </a:spcAft>
              <a:defRPr sz="1400" kern="1200">
                <a:solidFill>
                  <a:schemeClr val="bg2">
                    <a:lumMod val="50000"/>
                  </a:schemeClr>
                </a:solidFill>
                <a:latin typeface="Segoe UI" pitchFamily="34" charset="0"/>
                <a:ea typeface="Segoe UI" pitchFamily="34" charset="0"/>
                <a:cs typeface="Segoe UI" pitchFamily="34" charset="0"/>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795D34B-0000-4401-9708-96760D6E4A55}" type="slidenum">
              <a:rPr lang="en-GB" smtClean="0"/>
              <a:pPr>
                <a:defRPr/>
              </a:pPr>
              <a:t>‹#›</a:t>
            </a:fld>
            <a:endParaRPr lang="en-GB" dirty="0"/>
          </a:p>
        </p:txBody>
      </p:sp>
    </p:spTree>
    <p:extLst>
      <p:ext uri="{BB962C8B-B14F-4D97-AF65-F5344CB8AC3E}">
        <p14:creationId xmlns:p14="http://schemas.microsoft.com/office/powerpoint/2010/main" val="27938689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42" y="467833"/>
            <a:ext cx="8579821" cy="500801"/>
          </a:xfrm>
        </p:spPr>
        <p:txBody>
          <a:bodyPr/>
          <a:lstStyle/>
          <a:p>
            <a:r>
              <a:rPr lang="en-US" smtClean="0"/>
              <a:t>Click to edit Master title style</a:t>
            </a:r>
            <a:endParaRPr lang="nl-BE" dirty="0"/>
          </a:p>
        </p:txBody>
      </p:sp>
      <p:sp>
        <p:nvSpPr>
          <p:cNvPr id="3" name="Content Placeholder 2"/>
          <p:cNvSpPr>
            <a:spLocks noGrp="1"/>
          </p:cNvSpPr>
          <p:nvPr>
            <p:ph idx="1"/>
          </p:nvPr>
        </p:nvSpPr>
        <p:spPr>
          <a:xfrm>
            <a:off x="265815" y="1148317"/>
            <a:ext cx="8573386" cy="5092126"/>
          </a:xfrm>
        </p:spPr>
        <p:txBody>
          <a:bodyPr/>
          <a:lstStyle>
            <a:lvl1pPr>
              <a:defRPr>
                <a:latin typeface="Segoe UI" pitchFamily="34" charset="0"/>
                <a:ea typeface="Segoe UI" pitchFamily="34" charset="0"/>
                <a:cs typeface="Segoe UI" pitchFamily="34" charset="0"/>
              </a:defRPr>
            </a:lvl1pPr>
            <a:lvl2pPr>
              <a:defRPr>
                <a:latin typeface="Segoe UI" pitchFamily="34" charset="0"/>
                <a:ea typeface="Segoe UI" pitchFamily="34" charset="0"/>
                <a:cs typeface="Segoe UI" pitchFamily="34" charset="0"/>
              </a:defRPr>
            </a:lvl2pPr>
            <a:lvl3pPr>
              <a:defRPr>
                <a:latin typeface="Segoe UI" pitchFamily="34" charset="0"/>
                <a:ea typeface="Segoe UI" pitchFamily="34" charset="0"/>
                <a:cs typeface="Segoe UI" pitchFamily="34" charset="0"/>
              </a:defRPr>
            </a:lvl3pPr>
            <a:lvl4pPr>
              <a:defRPr sz="1600">
                <a:latin typeface="Segoe UI" pitchFamily="34" charset="0"/>
                <a:ea typeface="Segoe UI" pitchFamily="34" charset="0"/>
                <a:cs typeface="Segoe UI" pitchFamily="34" charset="0"/>
              </a:defRPr>
            </a:lvl4pPr>
            <a:lvl5pPr>
              <a:defRPr sz="1400">
                <a:latin typeface="Segoe UI" pitchFamily="34" charset="0"/>
                <a:ea typeface="Segoe UI" pitchFamily="34" charset="0"/>
                <a:cs typeface="Segoe U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Date Placeholder 1"/>
          <p:cNvSpPr>
            <a:spLocks noGrp="1"/>
          </p:cNvSpPr>
          <p:nvPr>
            <p:ph type="dt" sz="half" idx="2"/>
          </p:nvPr>
        </p:nvSpPr>
        <p:spPr>
          <a:xfrm>
            <a:off x="7834078" y="24992"/>
            <a:ext cx="1235055" cy="258854"/>
          </a:xfrm>
          <a:prstGeom prst="rect">
            <a:avLst/>
          </a:prstGeom>
        </p:spPr>
        <p:txBody>
          <a:bodyPr/>
          <a:lstStyle>
            <a:lvl1pPr algn="r">
              <a:defRPr sz="1000">
                <a:solidFill>
                  <a:schemeClr val="bg2">
                    <a:lumMod val="50000"/>
                  </a:schemeClr>
                </a:solidFill>
                <a:latin typeface="Segoe UI" pitchFamily="34" charset="0"/>
                <a:ea typeface="Segoe UI" pitchFamily="34" charset="0"/>
                <a:cs typeface="Segoe UI" pitchFamily="34" charset="0"/>
              </a:defRPr>
            </a:lvl1pPr>
          </a:lstStyle>
          <a:p>
            <a:pPr>
              <a:defRPr/>
            </a:pPr>
            <a:fld id="{7A68BC33-557C-46CB-A549-0F71C207D526}" type="datetime1">
              <a:rPr lang="nl-BE" smtClean="0"/>
              <a:t>2020-04-15</a:t>
            </a:fld>
            <a:endParaRPr lang="nl-BE" dirty="0"/>
          </a:p>
        </p:txBody>
      </p:sp>
      <p:sp>
        <p:nvSpPr>
          <p:cNvPr id="6" name="Rectangle 16"/>
          <p:cNvSpPr>
            <a:spLocks noGrp="1" noChangeArrowheads="1"/>
          </p:cNvSpPr>
          <p:nvPr>
            <p:ph type="sldNum" sz="quarter" idx="4"/>
          </p:nvPr>
        </p:nvSpPr>
        <p:spPr>
          <a:xfrm>
            <a:off x="3800104" y="6455849"/>
            <a:ext cx="1543792" cy="325148"/>
          </a:xfrm>
          <a:prstGeom prst="rect">
            <a:avLst/>
          </a:prstGeom>
        </p:spPr>
        <p:txBody>
          <a:bodyPr/>
          <a:lstStyle>
            <a:lvl1pPr algn="ctr">
              <a:defRPr>
                <a:solidFill>
                  <a:schemeClr val="bg2">
                    <a:lumMod val="50000"/>
                  </a:schemeClr>
                </a:solidFill>
                <a:latin typeface="Segoe UI" pitchFamily="34" charset="0"/>
                <a:ea typeface="Segoe UI" pitchFamily="34" charset="0"/>
                <a:cs typeface="Segoe UI" pitchFamily="34" charset="0"/>
              </a:defRPr>
            </a:lvl1pPr>
          </a:lstStyle>
          <a:p>
            <a:pPr>
              <a:defRPr/>
            </a:pPr>
            <a:fld id="{C795D34B-0000-4401-9708-96760D6E4A55}" type="slidenum">
              <a:rPr lang="en-GB" smtClean="0"/>
              <a:pPr>
                <a:defRPr/>
              </a:pPr>
              <a:t>‹#›</a:t>
            </a:fld>
            <a:endParaRPr lang="en-GB" dirty="0"/>
          </a:p>
        </p:txBody>
      </p:sp>
      <p:cxnSp>
        <p:nvCxnSpPr>
          <p:cNvPr id="7" name="Straight Connector 6"/>
          <p:cNvCxnSpPr/>
          <p:nvPr userDrawn="1"/>
        </p:nvCxnSpPr>
        <p:spPr bwMode="auto">
          <a:xfrm flipH="1">
            <a:off x="391886" y="1054833"/>
            <a:ext cx="8395854" cy="0"/>
          </a:xfrm>
          <a:prstGeom prst="line">
            <a:avLst/>
          </a:prstGeom>
          <a:solidFill>
            <a:schemeClr val="accent1"/>
          </a:solidFill>
          <a:ln w="12700" cap="flat" cmpd="sng" algn="ctr">
            <a:solidFill>
              <a:srgbClr val="007DC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180364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7834078" y="24992"/>
            <a:ext cx="1235055" cy="258854"/>
          </a:xfrm>
          <a:prstGeom prst="rect">
            <a:avLst/>
          </a:prstGeom>
        </p:spPr>
        <p:txBody>
          <a:bodyPr/>
          <a:lstStyle>
            <a:lvl1pPr algn="r">
              <a:defRPr sz="1000">
                <a:solidFill>
                  <a:schemeClr val="bg2">
                    <a:lumMod val="50000"/>
                  </a:schemeClr>
                </a:solidFill>
                <a:latin typeface="Segoe UI" pitchFamily="34" charset="0"/>
                <a:ea typeface="Segoe UI" pitchFamily="34" charset="0"/>
                <a:cs typeface="Segoe UI" pitchFamily="34" charset="0"/>
              </a:defRPr>
            </a:lvl1pPr>
          </a:lstStyle>
          <a:p>
            <a:pPr>
              <a:defRPr/>
            </a:pPr>
            <a:fld id="{285D3D11-AAF2-4E76-859F-BD46271B7424}" type="datetime1">
              <a:rPr lang="nl-BE" smtClean="0"/>
              <a:t>2020-04-15</a:t>
            </a:fld>
            <a:endParaRPr lang="nl-BE" dirty="0"/>
          </a:p>
        </p:txBody>
      </p:sp>
      <p:sp>
        <p:nvSpPr>
          <p:cNvPr id="3" name="Rectangle 16"/>
          <p:cNvSpPr>
            <a:spLocks noGrp="1" noChangeArrowheads="1"/>
          </p:cNvSpPr>
          <p:nvPr>
            <p:ph type="sldNum" sz="quarter" idx="4"/>
          </p:nvPr>
        </p:nvSpPr>
        <p:spPr>
          <a:xfrm>
            <a:off x="3800104" y="6455849"/>
            <a:ext cx="1543792" cy="325148"/>
          </a:xfrm>
          <a:prstGeom prst="rect">
            <a:avLst/>
          </a:prstGeom>
        </p:spPr>
        <p:txBody>
          <a:bodyPr/>
          <a:lstStyle>
            <a:lvl1pPr algn="ctr">
              <a:defRPr>
                <a:solidFill>
                  <a:schemeClr val="bg2">
                    <a:lumMod val="50000"/>
                  </a:schemeClr>
                </a:solidFill>
                <a:latin typeface="Segoe UI" pitchFamily="34" charset="0"/>
                <a:ea typeface="Segoe UI" pitchFamily="34" charset="0"/>
                <a:cs typeface="Segoe UI" pitchFamily="34" charset="0"/>
              </a:defRPr>
            </a:lvl1pPr>
          </a:lstStyle>
          <a:p>
            <a:pPr>
              <a:defRPr/>
            </a:pPr>
            <a:fld id="{C795D34B-0000-4401-9708-96760D6E4A55}" type="slidenum">
              <a:rPr lang="en-GB" smtClean="0"/>
              <a:pPr>
                <a:defRPr/>
              </a:pPr>
              <a:t>‹#›</a:t>
            </a:fld>
            <a:endParaRPr lang="en-GB" dirty="0"/>
          </a:p>
        </p:txBody>
      </p:sp>
    </p:spTree>
    <p:extLst>
      <p:ext uri="{BB962C8B-B14F-4D97-AF65-F5344CB8AC3E}">
        <p14:creationId xmlns:p14="http://schemas.microsoft.com/office/powerpoint/2010/main" val="425293924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3" descr="O:\DOKUMENT\Diensten\COM\MPR\mpr\Corporate_design\SCKCEN\60jaar SCK•CEN\huisstijl\elements\balk60yon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36425"/>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88406" y="541338"/>
            <a:ext cx="8580957"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152" tIns="37152" rIns="37152" bIns="37152"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6446" y="1443841"/>
            <a:ext cx="8562753"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219" tIns="41610" rIns="83219" bIns="4161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p:txBody>
      </p:sp>
      <p:pic>
        <p:nvPicPr>
          <p:cNvPr id="6" name="Picture 2" descr="O:\DOKUMENT\Diensten\COM\MPR\mpr\Corporate_design\SCKCEN\60jaar SCK•CEN\huisstijl\elements\balk_60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258855"/>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1"/>
          <p:cNvSpPr>
            <a:spLocks noGrp="1"/>
          </p:cNvSpPr>
          <p:nvPr>
            <p:ph type="dt" sz="half" idx="2"/>
          </p:nvPr>
        </p:nvSpPr>
        <p:spPr>
          <a:xfrm>
            <a:off x="7834078" y="24992"/>
            <a:ext cx="1235055" cy="258854"/>
          </a:xfrm>
          <a:prstGeom prst="rect">
            <a:avLst/>
          </a:prstGeom>
        </p:spPr>
        <p:txBody>
          <a:bodyPr/>
          <a:lstStyle>
            <a:lvl1pPr algn="r">
              <a:defRPr sz="1000">
                <a:solidFill>
                  <a:schemeClr val="bg2">
                    <a:lumMod val="50000"/>
                  </a:schemeClr>
                </a:solidFill>
                <a:latin typeface="Segoe UI" pitchFamily="34" charset="0"/>
                <a:ea typeface="Segoe UI" pitchFamily="34" charset="0"/>
                <a:cs typeface="Segoe UI" pitchFamily="34" charset="0"/>
              </a:defRPr>
            </a:lvl1pPr>
          </a:lstStyle>
          <a:p>
            <a:pPr>
              <a:defRPr/>
            </a:pPr>
            <a:fld id="{656C29AB-8501-49FE-B8C6-558B9E8B5284}" type="datetime1">
              <a:rPr lang="nl-BE" smtClean="0"/>
              <a:t>2020-04-15</a:t>
            </a:fld>
            <a:endParaRPr lang="nl-BE" dirty="0"/>
          </a:p>
        </p:txBody>
      </p:sp>
      <p:sp>
        <p:nvSpPr>
          <p:cNvPr id="18" name="Rectangle 16"/>
          <p:cNvSpPr>
            <a:spLocks noGrp="1" noChangeArrowheads="1"/>
          </p:cNvSpPr>
          <p:nvPr>
            <p:ph type="sldNum" sz="quarter" idx="4"/>
          </p:nvPr>
        </p:nvSpPr>
        <p:spPr>
          <a:xfrm>
            <a:off x="3800104" y="6455849"/>
            <a:ext cx="1543792" cy="325148"/>
          </a:xfrm>
          <a:prstGeom prst="rect">
            <a:avLst/>
          </a:prstGeom>
        </p:spPr>
        <p:txBody>
          <a:bodyPr anchor="ctr"/>
          <a:lstStyle>
            <a:lvl1pPr algn="ctr">
              <a:defRPr sz="1000">
                <a:solidFill>
                  <a:schemeClr val="bg2">
                    <a:lumMod val="50000"/>
                  </a:schemeClr>
                </a:solidFill>
                <a:latin typeface="Segoe UI" pitchFamily="34" charset="0"/>
                <a:ea typeface="Segoe UI" pitchFamily="34" charset="0"/>
                <a:cs typeface="Segoe UI" pitchFamily="34" charset="0"/>
              </a:defRPr>
            </a:lvl1pPr>
          </a:lstStyle>
          <a:p>
            <a:pPr>
              <a:defRPr/>
            </a:pPr>
            <a:fld id="{C795D34B-0000-4401-9708-96760D6E4A55}" type="slidenum">
              <a:rPr lang="en-GB" smtClean="0"/>
              <a:pPr>
                <a:defRPr/>
              </a:pPr>
              <a:t>‹#›</a:t>
            </a:fld>
            <a:endParaRPr lang="en-GB" dirty="0"/>
          </a:p>
        </p:txBody>
      </p:sp>
      <p:pic>
        <p:nvPicPr>
          <p:cNvPr id="12" name="Picture 3" descr="O:\DOKUMENT\Diensten\COM\MPR\mpr\Corporate_design\SCKCEN\60jaar SCK•CEN\huisstijl\elements\balk60yonder.png"/>
          <p:cNvPicPr>
            <a:picLocks noChangeAspect="1" noChangeArrowheads="1"/>
          </p:cNvPicPr>
          <p:nvPr/>
        </p:nvPicPr>
        <p:blipFill rotWithShape="1">
          <a:blip r:embed="rId5">
            <a:extLst>
              <a:ext uri="{28A0092B-C50C-407E-A947-70E740481C1C}">
                <a14:useLocalDpi xmlns:a14="http://schemas.microsoft.com/office/drawing/2010/main" val="0"/>
              </a:ext>
            </a:extLst>
          </a:blip>
          <a:srcRect l="98690" b="50167"/>
          <a:stretch/>
        </p:blipFill>
        <p:spPr bwMode="auto">
          <a:xfrm>
            <a:off x="7067550" y="6437189"/>
            <a:ext cx="1703672" cy="22783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p:cNvSpPr txBox="1">
            <a:spLocks/>
          </p:cNvSpPr>
          <p:nvPr userDrawn="1"/>
        </p:nvSpPr>
        <p:spPr>
          <a:xfrm>
            <a:off x="7668344" y="6551107"/>
            <a:ext cx="1475656" cy="158204"/>
          </a:xfrm>
          <a:prstGeom prst="rect">
            <a:avLst/>
          </a:prstGeom>
        </p:spPr>
        <p:txBody>
          <a:bodyPr vert="horz" lIns="91440" tIns="45720" rIns="91440" bIns="45720" rtlCol="0" anchor="ctr"/>
          <a:lstStyle>
            <a:defPPr>
              <a:defRPr lang="nl-B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ct val="0"/>
              </a:spcBef>
              <a:buNone/>
            </a:pPr>
            <a:r>
              <a:rPr lang="en-GB" sz="600" b="0" dirty="0" smtClean="0"/>
              <a:t>© SCK</a:t>
            </a:r>
            <a:r>
              <a:rPr lang="en-GB" sz="600" b="0" dirty="0" smtClean="0">
                <a:sym typeface="Wingdings" pitchFamily="2" charset="2"/>
              </a:rPr>
              <a:t></a:t>
            </a:r>
            <a:r>
              <a:rPr lang="en-GB" sz="600" b="0" dirty="0" smtClean="0"/>
              <a:t>CEN</a:t>
            </a:r>
            <a:r>
              <a:rPr lang="en-GB" sz="600" b="0" baseline="0" dirty="0" smtClean="0"/>
              <a:t>, </a:t>
            </a:r>
            <a:r>
              <a:rPr lang="en-GB" sz="600" b="0" dirty="0" smtClean="0"/>
              <a:t>2018</a:t>
            </a:r>
            <a:endParaRPr lang="en-GB" sz="600" b="0" dirty="0"/>
          </a:p>
        </p:txBody>
      </p:sp>
    </p:spTree>
    <p:extLst>
      <p:ext uri="{BB962C8B-B14F-4D97-AF65-F5344CB8AC3E}">
        <p14:creationId xmlns:p14="http://schemas.microsoft.com/office/powerpoint/2010/main" val="212574425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ransition/>
  <p:timing>
    <p:tnLst>
      <p:par>
        <p:cTn id="1" dur="indefinite" restart="never" nodeType="tmRoot"/>
      </p:par>
    </p:tnLst>
  </p:timing>
  <p:hf hdr="0" ftr="0" dt="0"/>
  <p:txStyles>
    <p:titleStyle>
      <a:lvl1pPr algn="r" defTabSz="685800" rtl="0" eaLnBrk="1" fontAlgn="base" hangingPunct="1">
        <a:lnSpc>
          <a:spcPct val="80000"/>
        </a:lnSpc>
        <a:spcBef>
          <a:spcPct val="0"/>
        </a:spcBef>
        <a:spcAft>
          <a:spcPct val="0"/>
        </a:spcAft>
        <a:tabLst>
          <a:tab pos="6173788" algn="l"/>
        </a:tabLst>
        <a:defRPr sz="2600" b="0">
          <a:solidFill>
            <a:srgbClr val="007DC3"/>
          </a:solidFill>
          <a:latin typeface="Segoe UI" pitchFamily="34" charset="0"/>
          <a:ea typeface="Segoe UI" pitchFamily="34" charset="0"/>
          <a:cs typeface="Segoe UI" pitchFamily="34" charset="0"/>
        </a:defRPr>
      </a:lvl1pPr>
      <a:lvl2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2pPr>
      <a:lvl3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3pPr>
      <a:lvl4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4pPr>
      <a:lvl5pPr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5pPr>
      <a:lvl6pPr marL="4572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6pPr>
      <a:lvl7pPr marL="9144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7pPr>
      <a:lvl8pPr marL="13716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8pPr>
      <a:lvl9pPr marL="1828800" algn="r" defTabSz="685800" rtl="0" eaLnBrk="1" fontAlgn="base" hangingPunct="1">
        <a:lnSpc>
          <a:spcPct val="80000"/>
        </a:lnSpc>
        <a:spcBef>
          <a:spcPct val="0"/>
        </a:spcBef>
        <a:spcAft>
          <a:spcPct val="0"/>
        </a:spcAft>
        <a:tabLst>
          <a:tab pos="6173788" algn="l"/>
        </a:tabLst>
        <a:defRPr sz="2600">
          <a:solidFill>
            <a:schemeClr val="accent1"/>
          </a:solidFill>
          <a:latin typeface="Arial" charset="0"/>
        </a:defRPr>
      </a:lvl9pPr>
    </p:titleStyle>
    <p:bodyStyle>
      <a:lvl1pPr marL="309563" indent="-309563" algn="l" defTabSz="685800" rtl="0" eaLnBrk="1" fontAlgn="base" hangingPunct="1">
        <a:spcBef>
          <a:spcPct val="20000"/>
        </a:spcBef>
        <a:spcAft>
          <a:spcPct val="0"/>
        </a:spcAft>
        <a:buClr>
          <a:srgbClr val="007DC3"/>
        </a:buClr>
        <a:buSzPct val="100000"/>
        <a:buFont typeface="Wingdings" pitchFamily="2" charset="2"/>
        <a:buChar char="l"/>
        <a:defRPr sz="2200">
          <a:solidFill>
            <a:schemeClr val="tx1"/>
          </a:solidFill>
          <a:latin typeface="Segoe UI" pitchFamily="34" charset="0"/>
          <a:ea typeface="Segoe UI" pitchFamily="34" charset="0"/>
          <a:cs typeface="Segoe UI" pitchFamily="34" charset="0"/>
        </a:defRPr>
      </a:lvl1pPr>
      <a:lvl2pPr marL="666750" indent="-244475" algn="l" defTabSz="685800" rtl="0" eaLnBrk="1" fontAlgn="base" hangingPunct="1">
        <a:spcBef>
          <a:spcPct val="20000"/>
        </a:spcBef>
        <a:spcAft>
          <a:spcPct val="0"/>
        </a:spcAft>
        <a:buClr>
          <a:srgbClr val="11AAFF"/>
        </a:buClr>
        <a:buSzPct val="100000"/>
        <a:buFont typeface="Wingdings" pitchFamily="2" charset="2"/>
        <a:buChar char="l"/>
        <a:defRPr sz="2000">
          <a:solidFill>
            <a:schemeClr val="tx1"/>
          </a:solidFill>
          <a:latin typeface="Segoe UI" pitchFamily="34" charset="0"/>
          <a:ea typeface="Segoe UI" pitchFamily="34" charset="0"/>
          <a:cs typeface="Segoe UI" pitchFamily="34" charset="0"/>
        </a:defRPr>
      </a:lvl2pPr>
      <a:lvl3pPr marL="1028700" indent="-206375" algn="l" defTabSz="685800" rtl="0" eaLnBrk="1" fontAlgn="base" hangingPunct="1">
        <a:spcBef>
          <a:spcPct val="20000"/>
        </a:spcBef>
        <a:spcAft>
          <a:spcPct val="0"/>
        </a:spcAft>
        <a:buClr>
          <a:srgbClr val="8FD7FF"/>
        </a:buClr>
        <a:buSzPct val="100000"/>
        <a:buFont typeface="Wingdings" pitchFamily="2" charset="2"/>
        <a:buChar char="l"/>
        <a:defRPr>
          <a:solidFill>
            <a:schemeClr val="tx1"/>
          </a:solidFill>
          <a:latin typeface="Segoe UI" pitchFamily="34" charset="0"/>
          <a:ea typeface="Segoe UI" pitchFamily="34" charset="0"/>
          <a:cs typeface="Segoe UI" pitchFamily="34" charset="0"/>
        </a:defRPr>
      </a:lvl3pPr>
      <a:lvl4pPr marL="1439863" indent="-204788" algn="l" defTabSz="685800" rtl="0" eaLnBrk="1" fontAlgn="base" hangingPunct="1">
        <a:spcBef>
          <a:spcPct val="20000"/>
        </a:spcBef>
        <a:spcAft>
          <a:spcPct val="0"/>
        </a:spcAft>
        <a:buChar char="–"/>
        <a:defRPr sz="1900">
          <a:solidFill>
            <a:schemeClr val="tx1"/>
          </a:solidFill>
          <a:latin typeface="Times New Roman" pitchFamily="18" charset="0"/>
        </a:defRPr>
      </a:lvl4pPr>
      <a:lvl5pPr marL="1852613" indent="-206375" algn="l" defTabSz="685800" rtl="0" eaLnBrk="1" fontAlgn="base" hangingPunct="1">
        <a:spcBef>
          <a:spcPct val="20000"/>
        </a:spcBef>
        <a:spcAft>
          <a:spcPct val="0"/>
        </a:spcAft>
        <a:buChar char="»"/>
        <a:defRPr sz="1900">
          <a:solidFill>
            <a:schemeClr val="tx1"/>
          </a:solidFill>
          <a:latin typeface="Times New Roman" pitchFamily="18" charset="0"/>
        </a:defRPr>
      </a:lvl5pPr>
      <a:lvl6pPr marL="2309813" indent="-206375" algn="l" defTabSz="685800" rtl="0" eaLnBrk="1" fontAlgn="base" hangingPunct="1">
        <a:spcBef>
          <a:spcPct val="20000"/>
        </a:spcBef>
        <a:spcAft>
          <a:spcPct val="0"/>
        </a:spcAft>
        <a:buChar char="»"/>
        <a:defRPr sz="1900">
          <a:solidFill>
            <a:schemeClr val="tx1"/>
          </a:solidFill>
          <a:latin typeface="Times New Roman" pitchFamily="18" charset="0"/>
        </a:defRPr>
      </a:lvl6pPr>
      <a:lvl7pPr marL="2767013" indent="-206375" algn="l" defTabSz="685800" rtl="0" eaLnBrk="1" fontAlgn="base" hangingPunct="1">
        <a:spcBef>
          <a:spcPct val="20000"/>
        </a:spcBef>
        <a:spcAft>
          <a:spcPct val="0"/>
        </a:spcAft>
        <a:buChar char="»"/>
        <a:defRPr sz="1900">
          <a:solidFill>
            <a:schemeClr val="tx1"/>
          </a:solidFill>
          <a:latin typeface="Times New Roman" pitchFamily="18" charset="0"/>
        </a:defRPr>
      </a:lvl7pPr>
      <a:lvl8pPr marL="3224213" indent="-206375" algn="l" defTabSz="685800" rtl="0" eaLnBrk="1" fontAlgn="base" hangingPunct="1">
        <a:spcBef>
          <a:spcPct val="20000"/>
        </a:spcBef>
        <a:spcAft>
          <a:spcPct val="0"/>
        </a:spcAft>
        <a:buChar char="»"/>
        <a:defRPr sz="1900">
          <a:solidFill>
            <a:schemeClr val="tx1"/>
          </a:solidFill>
          <a:latin typeface="Times New Roman" pitchFamily="18" charset="0"/>
        </a:defRPr>
      </a:lvl8pPr>
      <a:lvl9pPr marL="3681413" indent="-206375" algn="l" defTabSz="685800" rtl="0" eaLnBrk="1" fontAlgn="base" hangingPunct="1">
        <a:spcBef>
          <a:spcPct val="20000"/>
        </a:spcBef>
        <a:spcAft>
          <a:spcPct val="0"/>
        </a:spcAft>
        <a:buChar char="»"/>
        <a:defRPr sz="1900">
          <a:solidFill>
            <a:schemeClr val="tx1"/>
          </a:solidFill>
          <a:latin typeface="Times New Roman" pitchFamily="18"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6.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3.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7.wmf"/><Relationship Id="rId4" Type="http://schemas.openxmlformats.org/officeDocument/2006/relationships/oleObject" Target="../embeddings/oleObject4.bin"/><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7.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8.jpeg"/><Relationship Id="rId2" Type="http://schemas.openxmlformats.org/officeDocument/2006/relationships/notesSlide" Target="../notesSlides/notesSlide6.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20.gif"/><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0.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37" y="2956956"/>
            <a:ext cx="8312726" cy="1077218"/>
          </a:xfrm>
          <a:prstGeom prst="rect">
            <a:avLst/>
          </a:prstGeom>
          <a:noFill/>
        </p:spPr>
        <p:txBody>
          <a:bodyPr wrap="square" rtlCol="0">
            <a:spAutoFit/>
          </a:bodyPr>
          <a:lstStyle/>
          <a:p>
            <a:pPr algn="ctr"/>
            <a:r>
              <a:rPr lang="en-US" sz="3200" dirty="0" err="1" smtClean="0">
                <a:solidFill>
                  <a:srgbClr val="007DC3"/>
                </a:solidFill>
                <a:latin typeface="Segoe UI Light" pitchFamily="34" charset="0"/>
              </a:rPr>
              <a:t>Nanoindentation</a:t>
            </a:r>
            <a:r>
              <a:rPr lang="en-US" sz="3200" dirty="0" smtClean="0">
                <a:solidFill>
                  <a:srgbClr val="007DC3"/>
                </a:solidFill>
                <a:latin typeface="Segoe UI Light" pitchFamily="34" charset="0"/>
              </a:rPr>
              <a:t> for sub-miniaturized testing of irradiated materials: FEM and experiments</a:t>
            </a:r>
            <a:endParaRPr lang="en-US" sz="3200" dirty="0">
              <a:solidFill>
                <a:srgbClr val="007DC3"/>
              </a:solidFill>
              <a:latin typeface="Segoe UI Light"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1925" y="719207"/>
            <a:ext cx="2678727" cy="1671576"/>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188" y="614425"/>
            <a:ext cx="4040589" cy="1961776"/>
          </a:xfrm>
          <a:prstGeom prst="rect">
            <a:avLst/>
          </a:prstGeom>
        </p:spPr>
      </p:pic>
      <p:sp>
        <p:nvSpPr>
          <p:cNvPr id="4" name="TextBox 3"/>
          <p:cNvSpPr txBox="1"/>
          <p:nvPr/>
        </p:nvSpPr>
        <p:spPr>
          <a:xfrm>
            <a:off x="0" y="4368800"/>
            <a:ext cx="9144000" cy="1754326"/>
          </a:xfrm>
          <a:prstGeom prst="rect">
            <a:avLst/>
          </a:prstGeom>
          <a:noFill/>
        </p:spPr>
        <p:txBody>
          <a:bodyPr wrap="square" rtlCol="0">
            <a:spAutoFit/>
          </a:bodyPr>
          <a:lstStyle/>
          <a:p>
            <a:pPr algn="ctr"/>
            <a:r>
              <a:rPr lang="en-US" sz="3600" dirty="0" smtClean="0">
                <a:solidFill>
                  <a:schemeClr val="tx1">
                    <a:lumMod val="65000"/>
                    <a:lumOff val="35000"/>
                  </a:schemeClr>
                </a:solidFill>
                <a:latin typeface="Segoe UI Light" panose="020B0502040204020203" pitchFamily="34" charset="0"/>
                <a:cs typeface="Segoe UI Light" panose="020B0502040204020203" pitchFamily="34" charset="0"/>
              </a:rPr>
              <a:t>Khvan Tymofii</a:t>
            </a:r>
          </a:p>
          <a:p>
            <a:pPr algn="ctr"/>
            <a:endPar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endParaRPr>
          </a:p>
          <a:p>
            <a:pPr algn="ctr"/>
            <a:r>
              <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rPr>
              <a:t>SCK•CEN Mentor: Dmitry </a:t>
            </a:r>
            <a:r>
              <a:rPr lang="en-US" sz="1800" dirty="0" err="1" smtClean="0">
                <a:solidFill>
                  <a:schemeClr val="tx1">
                    <a:lumMod val="65000"/>
                    <a:lumOff val="35000"/>
                  </a:schemeClr>
                </a:solidFill>
                <a:latin typeface="Segoe UI Light" panose="020B0502040204020203" pitchFamily="34" charset="0"/>
                <a:cs typeface="Segoe UI Light" panose="020B0502040204020203" pitchFamily="34" charset="0"/>
              </a:rPr>
              <a:t>Terentyev</a:t>
            </a:r>
            <a:endPar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endParaRPr>
          </a:p>
          <a:p>
            <a:pPr algn="ctr"/>
            <a:r>
              <a:rPr lang="en-US" sz="1800" dirty="0">
                <a:solidFill>
                  <a:schemeClr val="tx1">
                    <a:lumMod val="65000"/>
                    <a:lumOff val="35000"/>
                  </a:schemeClr>
                </a:solidFill>
                <a:latin typeface="Segoe UI Light" panose="020B0502040204020203" pitchFamily="34" charset="0"/>
                <a:cs typeface="Segoe UI Light" panose="020B0502040204020203" pitchFamily="34" charset="0"/>
              </a:rPr>
              <a:t>SCK•CEN </a:t>
            </a:r>
            <a:r>
              <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rPr>
              <a:t>Co-mentor: Giovanni Bonny</a:t>
            </a:r>
          </a:p>
          <a:p>
            <a:pPr algn="ctr"/>
            <a:r>
              <a:rPr lang="en-US" sz="1800" dirty="0">
                <a:solidFill>
                  <a:schemeClr val="tx1">
                    <a:lumMod val="65000"/>
                    <a:lumOff val="35000"/>
                  </a:schemeClr>
                </a:solidFill>
                <a:latin typeface="Segoe UI Light" panose="020B0502040204020203" pitchFamily="34" charset="0"/>
                <a:cs typeface="Segoe UI Light" panose="020B0502040204020203" pitchFamily="34" charset="0"/>
              </a:rPr>
              <a:t>University of </a:t>
            </a:r>
            <a:r>
              <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rPr>
              <a:t>Liège Promoter: </a:t>
            </a:r>
            <a:r>
              <a:rPr lang="en-US" sz="1800" dirty="0" err="1" smtClean="0">
                <a:solidFill>
                  <a:schemeClr val="tx1">
                    <a:lumMod val="65000"/>
                    <a:lumOff val="35000"/>
                  </a:schemeClr>
                </a:solidFill>
                <a:latin typeface="Segoe UI Light" panose="020B0502040204020203" pitchFamily="34" charset="0"/>
                <a:cs typeface="Segoe UI Light" panose="020B0502040204020203" pitchFamily="34" charset="0"/>
              </a:rPr>
              <a:t>Ludovic</a:t>
            </a:r>
            <a:r>
              <a:rPr lang="en-US" sz="1800" dirty="0" smtClean="0">
                <a:solidFill>
                  <a:schemeClr val="tx1">
                    <a:lumMod val="65000"/>
                    <a:lumOff val="35000"/>
                  </a:schemeClr>
                </a:solidFill>
                <a:latin typeface="Segoe UI Light" panose="020B0502040204020203" pitchFamily="34" charset="0"/>
                <a:cs typeface="Segoe UI Light" panose="020B0502040204020203" pitchFamily="34" charset="0"/>
              </a:rPr>
              <a:t> Noels</a:t>
            </a:r>
            <a:endParaRPr lang="en-US" sz="18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5" name="Slide Number Placeholder 4"/>
          <p:cNvSpPr>
            <a:spLocks noGrp="1"/>
          </p:cNvSpPr>
          <p:nvPr>
            <p:ph type="sldNum" sz="quarter" idx="4"/>
          </p:nvPr>
        </p:nvSpPr>
        <p:spPr/>
        <p:txBody>
          <a:bodyPr/>
          <a:lstStyle/>
          <a:p>
            <a:pPr>
              <a:defRPr/>
            </a:pPr>
            <a:fld id="{C795D34B-0000-4401-9708-96760D6E4A55}" type="slidenum">
              <a:rPr lang="en-GB" smtClean="0"/>
              <a:pPr>
                <a:defRPr/>
              </a:pPr>
              <a:t>1</a:t>
            </a:fld>
            <a:endParaRPr lang="en-GB" dirty="0"/>
          </a:p>
        </p:txBody>
      </p:sp>
    </p:spTree>
    <p:extLst>
      <p:ext uri="{BB962C8B-B14F-4D97-AF65-F5344CB8AC3E}">
        <p14:creationId xmlns:p14="http://schemas.microsoft.com/office/powerpoint/2010/main" val="12223512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4150382876"/>
              </p:ext>
            </p:extLst>
          </p:nvPr>
        </p:nvGraphicFramePr>
        <p:xfrm>
          <a:off x="-515145" y="1128925"/>
          <a:ext cx="5747115" cy="4015950"/>
        </p:xfrm>
        <a:graphic>
          <a:graphicData uri="http://schemas.openxmlformats.org/presentationml/2006/ole">
            <mc:AlternateContent xmlns:mc="http://schemas.openxmlformats.org/markup-compatibility/2006">
              <mc:Choice xmlns:v="urn:schemas-microsoft-com:vml" Requires="v">
                <p:oleObj spid="_x0000_s3085" name="Graph" r:id="rId4" imgW="4153680" imgH="2901600" progId="Origin50.Graph">
                  <p:embed/>
                </p:oleObj>
              </mc:Choice>
              <mc:Fallback>
                <p:oleObj name="Graph" r:id="rId4" imgW="4153680" imgH="2901600" progId="Origin50.Graph">
                  <p:embed/>
                  <p:pic>
                    <p:nvPicPr>
                      <p:cNvPr id="6" name="Object 5"/>
                      <p:cNvPicPr/>
                      <p:nvPr/>
                    </p:nvPicPr>
                    <p:blipFill>
                      <a:blip r:embed="rId5"/>
                      <a:stretch>
                        <a:fillRect/>
                      </a:stretch>
                    </p:blipFill>
                    <p:spPr>
                      <a:xfrm>
                        <a:off x="-515145" y="1128925"/>
                        <a:ext cx="5747115" cy="401595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Size effect implementation</a:t>
            </a:r>
            <a:endParaRPr lang="en-US" dirty="0"/>
          </a:p>
        </p:txBody>
      </p:sp>
      <p:sp>
        <p:nvSpPr>
          <p:cNvPr id="4" name="Slide Number Placeholder 3"/>
          <p:cNvSpPr>
            <a:spLocks noGrp="1"/>
          </p:cNvSpPr>
          <p:nvPr>
            <p:ph type="sldNum" sz="quarter" idx="4"/>
          </p:nvPr>
        </p:nvSpPr>
        <p:spPr/>
        <p:txBody>
          <a:bodyPr/>
          <a:lstStyle/>
          <a:p>
            <a:pPr>
              <a:defRPr/>
            </a:pPr>
            <a:fld id="{C795D34B-0000-4401-9708-96760D6E4A55}" type="slidenum">
              <a:rPr lang="en-GB" smtClean="0"/>
              <a:pPr>
                <a:defRPr/>
              </a:pPr>
              <a:t>10</a:t>
            </a:fld>
            <a:endParaRPr lang="en-GB" dirty="0"/>
          </a:p>
        </p:txBody>
      </p:sp>
      <p:cxnSp>
        <p:nvCxnSpPr>
          <p:cNvPr id="6" name="Straight Arrow Connector 5"/>
          <p:cNvCxnSpPr>
            <a:stCxn id="9" idx="1"/>
          </p:cNvCxnSpPr>
          <p:nvPr/>
        </p:nvCxnSpPr>
        <p:spPr bwMode="auto">
          <a:xfrm flipH="1">
            <a:off x="821678" y="1316344"/>
            <a:ext cx="1323150" cy="1049233"/>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1006901" y="1470232"/>
            <a:ext cx="1317122" cy="141266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1475823" y="1503762"/>
            <a:ext cx="1226184" cy="163313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144828" y="1162455"/>
            <a:ext cx="1922257" cy="307777"/>
          </a:xfrm>
          <a:prstGeom prst="rect">
            <a:avLst/>
          </a:prstGeom>
          <a:noFill/>
        </p:spPr>
        <p:txBody>
          <a:bodyPr wrap="none" rtlCol="0">
            <a:spAutoFit/>
          </a:bodyPr>
          <a:lstStyle/>
          <a:p>
            <a:r>
              <a:rPr lang="en-US" dirty="0" smtClean="0">
                <a:latin typeface="+mj-lt"/>
              </a:rPr>
              <a:t>Indentation size effect</a:t>
            </a:r>
            <a:endParaRPr lang="en-US" dirty="0">
              <a:latin typeface="+mj-lt"/>
            </a:endParaRPr>
          </a:p>
        </p:txBody>
      </p:sp>
      <p:pic>
        <p:nvPicPr>
          <p:cNvPr id="10" name="Picture 9"/>
          <p:cNvPicPr>
            <a:picLocks noChangeAspect="1"/>
          </p:cNvPicPr>
          <p:nvPr/>
        </p:nvPicPr>
        <p:blipFill>
          <a:blip r:embed="rId6"/>
          <a:stretch>
            <a:fillRect/>
          </a:stretch>
        </p:blipFill>
        <p:spPr>
          <a:xfrm>
            <a:off x="4807945" y="1503762"/>
            <a:ext cx="4061418" cy="3017438"/>
          </a:xfrm>
          <a:prstGeom prst="rect">
            <a:avLst/>
          </a:prstGeom>
          <a:ln>
            <a:noFill/>
          </a:ln>
          <a:effectLst>
            <a:outerShdw blurRad="292100" dist="139700" dir="2700000" algn="tl" rotWithShape="0">
              <a:srgbClr val="333333">
                <a:alpha val="65000"/>
              </a:srgbClr>
            </a:outerShdw>
          </a:effectLst>
        </p:spPr>
      </p:pic>
      <p:sp>
        <p:nvSpPr>
          <p:cNvPr id="20" name="Oval 19"/>
          <p:cNvSpPr/>
          <p:nvPr/>
        </p:nvSpPr>
        <p:spPr bwMode="auto">
          <a:xfrm rot="20050593">
            <a:off x="433806" y="1938970"/>
            <a:ext cx="863600" cy="1887861"/>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905004" y="4624875"/>
            <a:ext cx="4060920" cy="276999"/>
          </a:xfrm>
          <a:prstGeom prst="rect">
            <a:avLst/>
          </a:prstGeom>
          <a:noFill/>
        </p:spPr>
        <p:txBody>
          <a:bodyPr wrap="none" rtlCol="0">
            <a:spAutoFit/>
          </a:bodyPr>
          <a:lstStyle/>
          <a:p>
            <a:r>
              <a:rPr lang="en-US" sz="1200" dirty="0" smtClean="0">
                <a:latin typeface="+mj-lt"/>
              </a:rPr>
              <a:t>George Z. </a:t>
            </a:r>
            <a:r>
              <a:rPr lang="en-US" sz="1200" dirty="0" err="1" smtClean="0">
                <a:latin typeface="+mj-lt"/>
              </a:rPr>
              <a:t>Voyiadjis</a:t>
            </a:r>
            <a:r>
              <a:rPr lang="en-US" sz="1200" dirty="0" smtClean="0">
                <a:latin typeface="+mj-lt"/>
              </a:rPr>
              <a:t>, Polymer 55 (16) 5 2014, 4182-4198</a:t>
            </a:r>
            <a:endParaRPr lang="ru-RU" sz="1200" dirty="0">
              <a:latin typeface="+mj-lt"/>
            </a:endParaRPr>
          </a:p>
        </p:txBody>
      </p:sp>
    </p:spTree>
    <p:extLst>
      <p:ext uri="{BB962C8B-B14F-4D97-AF65-F5344CB8AC3E}">
        <p14:creationId xmlns:p14="http://schemas.microsoft.com/office/powerpoint/2010/main" val="151720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 code of Prof. </a:t>
            </a:r>
            <a:r>
              <a:rPr lang="en-US" dirty="0" err="1" smtClean="0"/>
              <a:t>Ludovic</a:t>
            </a:r>
            <a:r>
              <a:rPr lang="en-US" dirty="0" smtClean="0"/>
              <a:t> Noels</a:t>
            </a:r>
            <a:endParaRPr lang="en-US" dirty="0"/>
          </a:p>
        </p:txBody>
      </p:sp>
      <p:pic>
        <p:nvPicPr>
          <p:cNvPr id="4" name="Рисунок 16"/>
          <p:cNvPicPr>
            <a:picLocks noChangeAspect="1"/>
          </p:cNvPicPr>
          <p:nvPr/>
        </p:nvPicPr>
        <p:blipFill>
          <a:blip r:embed="rId3"/>
          <a:stretch>
            <a:fillRect/>
          </a:stretch>
        </p:blipFill>
        <p:spPr>
          <a:xfrm>
            <a:off x="671971" y="3474827"/>
            <a:ext cx="1799028" cy="1890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42606" y="5435272"/>
            <a:ext cx="2257759" cy="584775"/>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Compact tension </a:t>
            </a:r>
          </a:p>
          <a:p>
            <a:pPr algn="ctr"/>
            <a:r>
              <a:rPr lang="en-US" sz="1600" dirty="0" smtClean="0">
                <a:latin typeface="Segoe UI Light" panose="020B0502040204020203" pitchFamily="34" charset="0"/>
                <a:cs typeface="Segoe UI Light" panose="020B0502040204020203" pitchFamily="34" charset="0"/>
              </a:rPr>
              <a:t>specimen</a:t>
            </a:r>
            <a:endParaRPr lang="en-US" sz="1600" dirty="0">
              <a:latin typeface="Segoe UI Light" panose="020B0502040204020203" pitchFamily="34" charset="0"/>
              <a:cs typeface="Segoe UI Light" panose="020B0502040204020203" pitchFamily="34" charset="0"/>
            </a:endParaRPr>
          </a:p>
        </p:txBody>
      </p:sp>
      <p:sp>
        <p:nvSpPr>
          <p:cNvPr id="6" name="TextBox 5"/>
          <p:cNvSpPr txBox="1"/>
          <p:nvPr/>
        </p:nvSpPr>
        <p:spPr>
          <a:xfrm>
            <a:off x="5161447" y="5540542"/>
            <a:ext cx="1593137" cy="338554"/>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Detonated pipe</a:t>
            </a:r>
            <a:endParaRPr lang="en-US" sz="1600" dirty="0">
              <a:latin typeface="Segoe UI Light" panose="020B0502040204020203" pitchFamily="34" charset="0"/>
              <a:cs typeface="Segoe UI Light" panose="020B0502040204020203" pitchFamily="34" charset="0"/>
            </a:endParaRPr>
          </a:p>
        </p:txBody>
      </p:sp>
      <p:sp>
        <p:nvSpPr>
          <p:cNvPr id="7" name="TextBox 6"/>
          <p:cNvSpPr txBox="1"/>
          <p:nvPr/>
        </p:nvSpPr>
        <p:spPr>
          <a:xfrm>
            <a:off x="2949423" y="5435271"/>
            <a:ext cx="1788692" cy="584775"/>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Blast loaded cylinder</a:t>
            </a:r>
            <a:endParaRPr lang="en-US" sz="1600" dirty="0">
              <a:latin typeface="Segoe UI Light" panose="020B0502040204020203" pitchFamily="34" charset="0"/>
              <a:cs typeface="Segoe UI Light" panose="020B0502040204020203" pitchFamily="34" charset="0"/>
            </a:endParaRPr>
          </a:p>
        </p:txBody>
      </p:sp>
      <p:pic>
        <p:nvPicPr>
          <p:cNvPr id="9" name="Рисунок 23"/>
          <p:cNvPicPr>
            <a:picLocks noChangeAspect="1"/>
          </p:cNvPicPr>
          <p:nvPr/>
        </p:nvPicPr>
        <p:blipFill rotWithShape="1">
          <a:blip r:embed="rId4"/>
          <a:srcRect b="11111"/>
          <a:stretch/>
        </p:blipFill>
        <p:spPr>
          <a:xfrm rot="16200000">
            <a:off x="6817391" y="3980870"/>
            <a:ext cx="2176799" cy="942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918184" y="5558381"/>
            <a:ext cx="1947508" cy="338554"/>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Tensile test</a:t>
            </a:r>
            <a:endParaRPr lang="en-US" sz="1600" dirty="0">
              <a:latin typeface="Segoe UI Light" panose="020B0502040204020203" pitchFamily="34" charset="0"/>
              <a:cs typeface="Segoe UI Light" panose="020B0502040204020203" pitchFamily="34" charset="0"/>
            </a:endParaRPr>
          </a:p>
        </p:txBody>
      </p:sp>
      <p:pic>
        <p:nvPicPr>
          <p:cNvPr id="12" name="Рисунок 13"/>
          <p:cNvPicPr>
            <a:picLocks noChangeAspect="1"/>
          </p:cNvPicPr>
          <p:nvPr/>
        </p:nvPicPr>
        <p:blipFill rotWithShape="1">
          <a:blip r:embed="rId5"/>
          <a:srcRect r="46558"/>
          <a:stretch/>
        </p:blipFill>
        <p:spPr>
          <a:xfrm>
            <a:off x="3174092" y="3489752"/>
            <a:ext cx="1339354" cy="1861069"/>
          </a:xfrm>
          <a:prstGeom prst="roundRect">
            <a:avLst>
              <a:gd name="adj" fmla="val 28542"/>
            </a:avLst>
          </a:prstGeom>
          <a:solidFill>
            <a:srgbClr val="FFFFFF">
              <a:shade val="85000"/>
            </a:srgbClr>
          </a:solidFill>
          <a:ln>
            <a:noFill/>
          </a:ln>
          <a:effectLst>
            <a:reflection blurRad="12700" stA="38000" endPos="28000" dist="5000" dir="5400000" sy="-100000" algn="bl" rotWithShape="0"/>
          </a:effectLst>
        </p:spPr>
      </p:pic>
      <p:pic>
        <p:nvPicPr>
          <p:cNvPr id="14" name="Рисунок 14"/>
          <p:cNvPicPr>
            <a:picLocks noChangeAspect="1"/>
          </p:cNvPicPr>
          <p:nvPr/>
        </p:nvPicPr>
        <p:blipFill rotWithShape="1">
          <a:blip r:embed="rId5"/>
          <a:srcRect l="52401"/>
          <a:stretch/>
        </p:blipFill>
        <p:spPr>
          <a:xfrm>
            <a:off x="5257258" y="3265712"/>
            <a:ext cx="1418947" cy="2213684"/>
          </a:xfrm>
          <a:prstGeom prst="roundRect">
            <a:avLst>
              <a:gd name="adj" fmla="val 17098"/>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511015" y="2963633"/>
            <a:ext cx="6367980" cy="400110"/>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Application examples:</a:t>
            </a:r>
            <a:endParaRPr lang="en-US" sz="2000" b="1" dirty="0">
              <a:latin typeface="Segoe UI Light" panose="020B0502040204020203" pitchFamily="34" charset="0"/>
              <a:cs typeface="Segoe UI Light" panose="020B0502040204020203" pitchFamily="34" charset="0"/>
            </a:endParaRPr>
          </a:p>
        </p:txBody>
      </p:sp>
      <p:sp>
        <p:nvSpPr>
          <p:cNvPr id="16" name="Rectangle 15"/>
          <p:cNvSpPr/>
          <p:nvPr/>
        </p:nvSpPr>
        <p:spPr bwMode="auto">
          <a:xfrm>
            <a:off x="4999375" y="4420286"/>
            <a:ext cx="324144" cy="372533"/>
          </a:xfrm>
          <a:prstGeom prst="rect">
            <a:avLst/>
          </a:prstGeom>
          <a:solidFill>
            <a:schemeClr val="bg2"/>
          </a:solidFill>
          <a:ln w="127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11</a:t>
            </a:fld>
            <a:endParaRPr lang="en-GB" dirty="0"/>
          </a:p>
        </p:txBody>
      </p:sp>
      <p:sp>
        <p:nvSpPr>
          <p:cNvPr id="17" name="TextBox 16"/>
          <p:cNvSpPr txBox="1"/>
          <p:nvPr/>
        </p:nvSpPr>
        <p:spPr>
          <a:xfrm>
            <a:off x="511014" y="1136046"/>
            <a:ext cx="8110471" cy="1631216"/>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Features:</a:t>
            </a:r>
          </a:p>
          <a:p>
            <a:pPr marL="342900" indent="-342900">
              <a:buFont typeface="Arial" panose="020B0604020202020204" pitchFamily="34" charset="0"/>
              <a:buChar char="•"/>
            </a:pPr>
            <a:r>
              <a:rPr lang="en-US" sz="2000" b="1" dirty="0" smtClean="0">
                <a:latin typeface="Segoe UI Light" panose="020B0502040204020203" pitchFamily="34" charset="0"/>
                <a:cs typeface="Segoe UI Light" panose="020B0502040204020203" pitchFamily="34" charset="0"/>
              </a:rPr>
              <a:t>Solver is based </a:t>
            </a:r>
            <a:r>
              <a:rPr lang="en-US" sz="2000" b="1" dirty="0" smtClean="0">
                <a:latin typeface="Segoe UI Light" panose="020B0502040204020203" pitchFamily="34" charset="0"/>
                <a:cs typeface="Segoe UI Light" panose="020B0502040204020203" pitchFamily="34" charset="0"/>
              </a:rPr>
              <a:t>on</a:t>
            </a:r>
            <a:r>
              <a:rPr lang="ru-RU" sz="2000" b="1" dirty="0">
                <a:latin typeface="Segoe UI Light" panose="020B0502040204020203" pitchFamily="34" charset="0"/>
                <a:cs typeface="Segoe UI Light" panose="020B0502040204020203" pitchFamily="34" charset="0"/>
              </a:rPr>
              <a:t> </a:t>
            </a:r>
            <a:r>
              <a:rPr lang="en-US" sz="2000" b="1" dirty="0" smtClean="0">
                <a:latin typeface="Segoe UI Light" panose="020B0502040204020203" pitchFamily="34" charset="0"/>
                <a:cs typeface="Segoe UI Light" panose="020B0502040204020203" pitchFamily="34" charset="0"/>
              </a:rPr>
              <a:t>discontinuous </a:t>
            </a:r>
            <a:r>
              <a:rPr lang="en-US" sz="2000" b="1" dirty="0" err="1" smtClean="0">
                <a:latin typeface="Segoe UI Light" panose="020B0502040204020203" pitchFamily="34" charset="0"/>
                <a:cs typeface="Segoe UI Light" panose="020B0502040204020203" pitchFamily="34" charset="0"/>
              </a:rPr>
              <a:t>Galerkin</a:t>
            </a:r>
            <a:r>
              <a:rPr lang="en-US" sz="2000" b="1" dirty="0" smtClean="0">
                <a:latin typeface="Segoe UI Light" panose="020B0502040204020203" pitchFamily="34" charset="0"/>
                <a:cs typeface="Segoe UI Light" panose="020B0502040204020203" pitchFamily="34" charset="0"/>
              </a:rPr>
              <a:t> method</a:t>
            </a:r>
            <a:endParaRPr lang="en-US" sz="2000" b="1"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b="1" dirty="0" smtClean="0">
                <a:latin typeface="Segoe UI Light" panose="020B0502040204020203" pitchFamily="34" charset="0"/>
                <a:cs typeface="Segoe UI Light" panose="020B0502040204020203" pitchFamily="34" charset="0"/>
              </a:rPr>
              <a:t>Simulation geometry is described using </a:t>
            </a:r>
            <a:r>
              <a:rPr lang="en-US" sz="2000" b="1" dirty="0" err="1" smtClean="0">
                <a:latin typeface="Segoe UI Light" panose="020B0502040204020203" pitchFamily="34" charset="0"/>
                <a:cs typeface="Segoe UI Light" panose="020B0502040204020203" pitchFamily="34" charset="0"/>
              </a:rPr>
              <a:t>Gmsh</a:t>
            </a:r>
            <a:r>
              <a:rPr lang="en-US" sz="2000" b="1" dirty="0">
                <a:latin typeface="Segoe UI Light" panose="020B0502040204020203" pitchFamily="34" charset="0"/>
                <a:cs typeface="Segoe UI Light" panose="020B0502040204020203" pitchFamily="34" charset="0"/>
              </a:rPr>
              <a:t> </a:t>
            </a:r>
            <a:r>
              <a:rPr lang="en-US" sz="2000" b="1" dirty="0" smtClean="0">
                <a:latin typeface="Segoe UI Light" panose="020B0502040204020203" pitchFamily="34" charset="0"/>
                <a:cs typeface="Segoe UI Light" panose="020B0502040204020203" pitchFamily="34" charset="0"/>
              </a:rPr>
              <a:t>3D mesh generator</a:t>
            </a:r>
          </a:p>
          <a:p>
            <a:pPr marL="342900" indent="-342900">
              <a:buFont typeface="Arial" panose="020B0604020202020204" pitchFamily="34" charset="0"/>
              <a:buChar char="•"/>
            </a:pPr>
            <a:r>
              <a:rPr lang="en-US" sz="2000" b="1" dirty="0" smtClean="0">
                <a:latin typeface="Segoe UI Light" panose="020B0502040204020203" pitchFamily="34" charset="0"/>
                <a:cs typeface="Segoe UI Light" panose="020B0502040204020203" pitchFamily="34" charset="0"/>
              </a:rPr>
              <a:t>Open source, therefore allows user improvements</a:t>
            </a:r>
          </a:p>
          <a:p>
            <a:pPr marL="342900" indent="-342900">
              <a:buFont typeface="Arial" panose="020B0604020202020204" pitchFamily="34" charset="0"/>
              <a:buChar char="•"/>
            </a:pPr>
            <a:r>
              <a:rPr lang="en-US" sz="2000" b="1" dirty="0" smtClean="0">
                <a:latin typeface="Segoe UI Light" panose="020B0502040204020203" pitchFamily="34" charset="0"/>
                <a:cs typeface="Segoe UI Light" panose="020B0502040204020203" pitchFamily="34" charset="0"/>
              </a:rPr>
              <a:t>Free to use</a:t>
            </a:r>
          </a:p>
        </p:txBody>
      </p:sp>
    </p:spTree>
    <p:extLst>
      <p:ext uri="{BB962C8B-B14F-4D97-AF65-F5344CB8AC3E}">
        <p14:creationId xmlns:p14="http://schemas.microsoft.com/office/powerpoint/2010/main" val="3960859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animated example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859" y="1083734"/>
            <a:ext cx="4391186" cy="5181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12</a:t>
            </a:fld>
            <a:endParaRPr lang="en-GB" dirty="0"/>
          </a:p>
        </p:txBody>
      </p:sp>
    </p:spTree>
    <p:extLst>
      <p:ext uri="{BB962C8B-B14F-4D97-AF65-F5344CB8AC3E}">
        <p14:creationId xmlns:p14="http://schemas.microsoft.com/office/powerpoint/2010/main" val="38609766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summary of performed work</a:t>
            </a:r>
            <a:endParaRPr lang="en-US" dirty="0"/>
          </a:p>
        </p:txBody>
      </p:sp>
      <p:cxnSp>
        <p:nvCxnSpPr>
          <p:cNvPr id="5" name="Straight Connector 4"/>
          <p:cNvCxnSpPr/>
          <p:nvPr/>
        </p:nvCxnSpPr>
        <p:spPr bwMode="auto">
          <a:xfrm>
            <a:off x="4583289" y="1049867"/>
            <a:ext cx="0" cy="5125155"/>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554590" y="1049867"/>
            <a:ext cx="2746475" cy="400110"/>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Experimental</a:t>
            </a:r>
            <a:endParaRPr lang="en-US" sz="2000" b="1" dirty="0">
              <a:latin typeface="Segoe UI Light" panose="020B0502040204020203" pitchFamily="34" charset="0"/>
              <a:cs typeface="Segoe UI Light" panose="020B0502040204020203" pitchFamily="34" charset="0"/>
            </a:endParaRPr>
          </a:p>
        </p:txBody>
      </p:sp>
      <p:sp>
        <p:nvSpPr>
          <p:cNvPr id="8" name="TextBox 7"/>
          <p:cNvSpPr txBox="1"/>
          <p:nvPr/>
        </p:nvSpPr>
        <p:spPr>
          <a:xfrm>
            <a:off x="6397525" y="1049867"/>
            <a:ext cx="2746475" cy="400110"/>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FEM</a:t>
            </a:r>
            <a:endParaRPr lang="en-US" sz="2000" b="1" dirty="0">
              <a:latin typeface="Segoe UI Light" panose="020B0502040204020203" pitchFamily="34" charset="0"/>
              <a:cs typeface="Segoe UI Light" panose="020B0502040204020203" pitchFamily="34" charset="0"/>
            </a:endParaRPr>
          </a:p>
        </p:txBody>
      </p:sp>
      <p:sp>
        <p:nvSpPr>
          <p:cNvPr id="9" name="TextBox 8"/>
          <p:cNvSpPr txBox="1"/>
          <p:nvPr/>
        </p:nvSpPr>
        <p:spPr>
          <a:xfrm>
            <a:off x="372533" y="1659467"/>
            <a:ext cx="4131734" cy="1323439"/>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err="1" smtClean="0">
                <a:latin typeface="Segoe UI Light" panose="020B0502040204020203" pitchFamily="34" charset="0"/>
                <a:cs typeface="Segoe UI Light" panose="020B0502040204020203" pitchFamily="34" charset="0"/>
              </a:rPr>
              <a:t>Nanoindentation</a:t>
            </a:r>
            <a:r>
              <a:rPr lang="en-US" sz="1600" dirty="0" smtClean="0">
                <a:latin typeface="Segoe UI Light" panose="020B0502040204020203" pitchFamily="34" charset="0"/>
                <a:cs typeface="Segoe UI Light" panose="020B0502040204020203" pitchFamily="34" charset="0"/>
              </a:rPr>
              <a:t> machine and testing process were studied as well as other important experimental setups (3-point bending test bench, tensile deformation machine, Vickers hardness tester)</a:t>
            </a:r>
            <a:endParaRPr lang="en-US" sz="16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316125" y="3012019"/>
            <a:ext cx="4131734" cy="1323439"/>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A set of</a:t>
            </a:r>
            <a:r>
              <a:rPr lang="ru-RU" sz="1600" dirty="0" smtClean="0">
                <a:latin typeface="Segoe UI Light" panose="020B0502040204020203" pitchFamily="34" charset="0"/>
                <a:cs typeface="Segoe UI Light" panose="020B0502040204020203" pitchFamily="34" charset="0"/>
              </a:rPr>
              <a:t> </a:t>
            </a:r>
            <a:r>
              <a:rPr lang="en-US" sz="1600" dirty="0" err="1" smtClean="0">
                <a:latin typeface="Segoe UI Light" panose="020B0502040204020203" pitchFamily="34" charset="0"/>
                <a:cs typeface="Segoe UI Light" panose="020B0502040204020203" pitchFamily="34" charset="0"/>
              </a:rPr>
              <a:t>nanoindentation</a:t>
            </a:r>
            <a:r>
              <a:rPr lang="en-US" sz="1600" dirty="0" smtClean="0">
                <a:latin typeface="Segoe UI Light" panose="020B0502040204020203" pitchFamily="34" charset="0"/>
                <a:cs typeface="Segoe UI Light" panose="020B0502040204020203" pitchFamily="34" charset="0"/>
              </a:rPr>
              <a:t> tests were made for ion irradiated and non-irradiated, deformed and non-deformed steels and pure iron as a future reference data for model input and validation</a:t>
            </a:r>
            <a:endParaRPr lang="en-US" sz="1600" dirty="0">
              <a:latin typeface="Segoe UI Light" panose="020B0502040204020203" pitchFamily="34" charset="0"/>
              <a:cs typeface="Segoe UI Light" panose="020B0502040204020203" pitchFamily="34" charset="0"/>
            </a:endParaRPr>
          </a:p>
        </p:txBody>
      </p:sp>
      <p:sp>
        <p:nvSpPr>
          <p:cNvPr id="11" name="TextBox 10"/>
          <p:cNvSpPr txBox="1"/>
          <p:nvPr/>
        </p:nvSpPr>
        <p:spPr>
          <a:xfrm>
            <a:off x="294155" y="4364571"/>
            <a:ext cx="4131734" cy="1077218"/>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Some of the </a:t>
            </a:r>
            <a:r>
              <a:rPr lang="en-US" sz="1600" dirty="0" err="1" smtClean="0">
                <a:latin typeface="Segoe UI Light" panose="020B0502040204020203" pitchFamily="34" charset="0"/>
                <a:cs typeface="Segoe UI Light" panose="020B0502040204020203" pitchFamily="34" charset="0"/>
              </a:rPr>
              <a:t>nanoindentation</a:t>
            </a:r>
            <a:r>
              <a:rPr lang="en-US" sz="1600" dirty="0" smtClean="0">
                <a:latin typeface="Segoe UI Light" panose="020B0502040204020203" pitchFamily="34" charset="0"/>
                <a:cs typeface="Segoe UI Light" panose="020B0502040204020203" pitchFamily="34" charset="0"/>
              </a:rPr>
              <a:t> hardness curves were mathematically described by using A. Karrer’s* approach for irradiated </a:t>
            </a:r>
            <a:r>
              <a:rPr lang="en-US" sz="1600" dirty="0" err="1" smtClean="0">
                <a:latin typeface="Segoe UI Light" panose="020B0502040204020203" pitchFamily="34" charset="0"/>
                <a:cs typeface="Segoe UI Light" panose="020B0502040204020203" pitchFamily="34" charset="0"/>
              </a:rPr>
              <a:t>nanoindentation</a:t>
            </a:r>
            <a:r>
              <a:rPr lang="en-US" sz="1600" dirty="0" smtClean="0">
                <a:latin typeface="Segoe UI Light" panose="020B0502040204020203" pitchFamily="34" charset="0"/>
                <a:cs typeface="Segoe UI Light" panose="020B0502040204020203" pitchFamily="34" charset="0"/>
              </a:rPr>
              <a:t> hardness </a:t>
            </a:r>
            <a:r>
              <a:rPr lang="el-GR" sz="1600" i="1" dirty="0" smtClean="0">
                <a:latin typeface="Segoe UI Light" panose="020B0502040204020203" pitchFamily="34" charset="0"/>
                <a:cs typeface="Segoe UI Light" panose="020B0502040204020203" pitchFamily="34" charset="0"/>
              </a:rPr>
              <a:t>Δ</a:t>
            </a:r>
            <a:r>
              <a:rPr lang="en-US" sz="1600" i="1" dirty="0" err="1" smtClean="0">
                <a:latin typeface="Segoe UI Light" panose="020B0502040204020203" pitchFamily="34" charset="0"/>
                <a:cs typeface="Segoe UI Light" panose="020B0502040204020203" pitchFamily="34" charset="0"/>
              </a:rPr>
              <a:t>H</a:t>
            </a:r>
            <a:r>
              <a:rPr lang="en-US" sz="1600" i="1" baseline="-25000" dirty="0" err="1" smtClean="0">
                <a:latin typeface="Segoe UI Light" panose="020B0502040204020203" pitchFamily="34" charset="0"/>
                <a:cs typeface="Segoe UI Light" panose="020B0502040204020203" pitchFamily="34" charset="0"/>
              </a:rPr>
              <a:t>irr</a:t>
            </a:r>
            <a:r>
              <a:rPr lang="en-US" sz="1600" i="1" baseline="-25000" dirty="0" smtClean="0">
                <a:latin typeface="Segoe UI Light" panose="020B0502040204020203" pitchFamily="34" charset="0"/>
                <a:cs typeface="Segoe UI Light" panose="020B0502040204020203" pitchFamily="34" charset="0"/>
              </a:rPr>
              <a:t> </a:t>
            </a:r>
            <a:r>
              <a:rPr lang="en-US" sz="1600" dirty="0" smtClean="0">
                <a:latin typeface="Segoe UI Light" panose="020B0502040204020203" pitchFamily="34" charset="0"/>
                <a:cs typeface="Segoe UI Light" panose="020B0502040204020203" pitchFamily="34" charset="0"/>
              </a:rPr>
              <a:t>extrusion</a:t>
            </a:r>
            <a:endParaRPr lang="en-US" sz="1600" i="1" dirty="0">
              <a:latin typeface="Segoe UI Light" panose="020B0502040204020203" pitchFamily="34" charset="0"/>
              <a:cs typeface="Segoe UI Light" panose="020B0502040204020203" pitchFamily="34" charset="0"/>
            </a:endParaRPr>
          </a:p>
        </p:txBody>
      </p:sp>
      <p:sp>
        <p:nvSpPr>
          <p:cNvPr id="12" name="TextBox 11"/>
          <p:cNvSpPr txBox="1"/>
          <p:nvPr/>
        </p:nvSpPr>
        <p:spPr>
          <a:xfrm>
            <a:off x="4718720" y="3350834"/>
            <a:ext cx="4131734" cy="523220"/>
          </a:xfrm>
          <a:prstGeom prst="rect">
            <a:avLst/>
          </a:prstGeom>
          <a:noFill/>
        </p:spPr>
        <p:txBody>
          <a:bodyPr wrap="square" rtlCol="0">
            <a:spAutoFit/>
          </a:bodyPr>
          <a:lstStyle/>
          <a:p>
            <a:pPr algn="ctr">
              <a:buClr>
                <a:schemeClr val="accent2"/>
              </a:buClr>
              <a:buSzPct val="150000"/>
            </a:pPr>
            <a:r>
              <a:rPr lang="en-US" sz="2800" dirty="0" smtClean="0">
                <a:latin typeface="Segoe UI Light" panose="020B0502040204020203" pitchFamily="34" charset="0"/>
                <a:cs typeface="Segoe UI Light" panose="020B0502040204020203" pitchFamily="34" charset="0"/>
              </a:rPr>
              <a:t>Just started…</a:t>
            </a:r>
            <a:endParaRPr lang="en-US" sz="2800" dirty="0">
              <a:latin typeface="Segoe UI Light" panose="020B0502040204020203" pitchFamily="34" charset="0"/>
              <a:cs typeface="Segoe UI Light" panose="020B0502040204020203"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13</a:t>
            </a:fld>
            <a:endParaRPr lang="en-GB" dirty="0"/>
          </a:p>
        </p:txBody>
      </p:sp>
      <p:sp>
        <p:nvSpPr>
          <p:cNvPr id="14" name="TextBox 13"/>
          <p:cNvSpPr txBox="1"/>
          <p:nvPr/>
        </p:nvSpPr>
        <p:spPr>
          <a:xfrm>
            <a:off x="553660" y="6024962"/>
            <a:ext cx="3769480" cy="430887"/>
          </a:xfrm>
          <a:prstGeom prst="rect">
            <a:avLst/>
          </a:prstGeom>
          <a:noFill/>
        </p:spPr>
        <p:txBody>
          <a:bodyPr wrap="square" rtlCol="0">
            <a:spAutoFit/>
          </a:bodyPr>
          <a:lstStyle/>
          <a:p>
            <a:r>
              <a:rPr lang="en-US" sz="1100" dirty="0" smtClean="0">
                <a:latin typeface="Segoe UI Light" pitchFamily="34" charset="0"/>
              </a:rPr>
              <a:t>*A. </a:t>
            </a:r>
            <a:r>
              <a:rPr lang="en-US" sz="1100" dirty="0" err="1" smtClean="0">
                <a:latin typeface="Segoe UI Light" pitchFamily="34" charset="0"/>
              </a:rPr>
              <a:t>Kareer</a:t>
            </a:r>
            <a:r>
              <a:rPr lang="en-US" sz="1100" dirty="0" smtClean="0">
                <a:latin typeface="Segoe UI Light" pitchFamily="34" charset="0"/>
              </a:rPr>
              <a:t>, P. </a:t>
            </a:r>
            <a:r>
              <a:rPr lang="en-US" sz="1100" dirty="0" err="1" smtClean="0">
                <a:latin typeface="Segoe UI Light" pitchFamily="34" charset="0"/>
              </a:rPr>
              <a:t>Hosemann</a:t>
            </a:r>
            <a:r>
              <a:rPr lang="en-US" sz="1100" dirty="0" smtClean="0">
                <a:latin typeface="Segoe UI Light" pitchFamily="34" charset="0"/>
              </a:rPr>
              <a:t>. Journal of Nuclear Materials 498 (2018), 274-281</a:t>
            </a:r>
            <a:endParaRPr lang="ru-RU" sz="1100" dirty="0" err="1" smtClean="0">
              <a:latin typeface="Segoe UI Light" pitchFamily="34" charset="0"/>
            </a:endParaRPr>
          </a:p>
        </p:txBody>
      </p:sp>
    </p:spTree>
    <p:extLst>
      <p:ext uri="{BB962C8B-B14F-4D97-AF65-F5344CB8AC3E}">
        <p14:creationId xmlns:p14="http://schemas.microsoft.com/office/powerpoint/2010/main" val="2111098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Nanoindentation</a:t>
            </a:r>
            <a:r>
              <a:rPr lang="en-US" dirty="0" smtClean="0"/>
              <a:t> results</a:t>
            </a:r>
            <a:endParaRPr lang="en-US" dirty="0"/>
          </a:p>
        </p:txBody>
      </p:sp>
      <p:sp>
        <p:nvSpPr>
          <p:cNvPr id="4" name="Slide Number Placeholder 3"/>
          <p:cNvSpPr>
            <a:spLocks noGrp="1"/>
          </p:cNvSpPr>
          <p:nvPr>
            <p:ph type="sldNum" sz="quarter" idx="4"/>
          </p:nvPr>
        </p:nvSpPr>
        <p:spPr>
          <a:xfrm>
            <a:off x="3787041" y="6455849"/>
            <a:ext cx="1543792" cy="325148"/>
          </a:xfrm>
        </p:spPr>
        <p:txBody>
          <a:bodyPr/>
          <a:lstStyle/>
          <a:p>
            <a:pPr>
              <a:defRPr/>
            </a:pPr>
            <a:fld id="{C795D34B-0000-4401-9708-96760D6E4A55}" type="slidenum">
              <a:rPr lang="en-GB" smtClean="0"/>
              <a:pPr>
                <a:defRPr/>
              </a:pPr>
              <a:t>14</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47623463"/>
              </p:ext>
            </p:extLst>
          </p:nvPr>
        </p:nvGraphicFramePr>
        <p:xfrm>
          <a:off x="-389011" y="1690642"/>
          <a:ext cx="5693718" cy="3978638"/>
        </p:xfrm>
        <a:graphic>
          <a:graphicData uri="http://schemas.openxmlformats.org/presentationml/2006/ole">
            <mc:AlternateContent xmlns:mc="http://schemas.openxmlformats.org/markup-compatibility/2006">
              <mc:Choice xmlns:v="urn:schemas-microsoft-com:vml" Requires="v">
                <p:oleObj spid="_x0000_s2123" name="Graph" r:id="rId4" imgW="4153680" imgH="2901600" progId="Origin50.Graph">
                  <p:embed/>
                </p:oleObj>
              </mc:Choice>
              <mc:Fallback>
                <p:oleObj name="Graph" r:id="rId4" imgW="4153680" imgH="2901600" progId="Origin50.Graph">
                  <p:embed/>
                  <p:pic>
                    <p:nvPicPr>
                      <p:cNvPr id="0" name=""/>
                      <p:cNvPicPr/>
                      <p:nvPr/>
                    </p:nvPicPr>
                    <p:blipFill>
                      <a:blip r:embed="rId5"/>
                      <a:stretch>
                        <a:fillRect/>
                      </a:stretch>
                    </p:blipFill>
                    <p:spPr>
                      <a:xfrm>
                        <a:off x="-389011" y="1690642"/>
                        <a:ext cx="5693718" cy="39786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52854458"/>
              </p:ext>
            </p:extLst>
          </p:nvPr>
        </p:nvGraphicFramePr>
        <p:xfrm>
          <a:off x="4115342" y="1653331"/>
          <a:ext cx="5747115" cy="4015950"/>
        </p:xfrm>
        <a:graphic>
          <a:graphicData uri="http://schemas.openxmlformats.org/presentationml/2006/ole">
            <mc:AlternateContent xmlns:mc="http://schemas.openxmlformats.org/markup-compatibility/2006">
              <mc:Choice xmlns:v="urn:schemas-microsoft-com:vml" Requires="v">
                <p:oleObj spid="_x0000_s2124" name="Graph" r:id="rId6" imgW="4153680" imgH="2901600" progId="Origin50.Graph">
                  <p:embed/>
                </p:oleObj>
              </mc:Choice>
              <mc:Fallback>
                <p:oleObj name="Graph" r:id="rId6" imgW="4153680" imgH="2901600" progId="Origin50.Graph">
                  <p:embed/>
                  <p:pic>
                    <p:nvPicPr>
                      <p:cNvPr id="0" name=""/>
                      <p:cNvPicPr/>
                      <p:nvPr/>
                    </p:nvPicPr>
                    <p:blipFill>
                      <a:blip r:embed="rId7"/>
                      <a:stretch>
                        <a:fillRect/>
                      </a:stretch>
                    </p:blipFill>
                    <p:spPr>
                      <a:xfrm>
                        <a:off x="4115342" y="1653331"/>
                        <a:ext cx="5747115" cy="4015950"/>
                      </a:xfrm>
                      <a:prstGeom prst="rect">
                        <a:avLst/>
                      </a:prstGeom>
                    </p:spPr>
                  </p:pic>
                </p:oleObj>
              </mc:Fallback>
            </mc:AlternateContent>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Tree>
    <p:extLst>
      <p:ext uri="{BB962C8B-B14F-4D97-AF65-F5344CB8AC3E}">
        <p14:creationId xmlns:p14="http://schemas.microsoft.com/office/powerpoint/2010/main" val="6293668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Irradiated hardness extrusion</a:t>
            </a:r>
            <a:endParaRPr lang="en-US" dirty="0"/>
          </a:p>
        </p:txBody>
      </p:sp>
      <p:sp>
        <p:nvSpPr>
          <p:cNvPr id="4" name="Slide Number Placeholder 3"/>
          <p:cNvSpPr>
            <a:spLocks noGrp="1"/>
          </p:cNvSpPr>
          <p:nvPr>
            <p:ph type="sldNum" sz="quarter" idx="4"/>
          </p:nvPr>
        </p:nvSpPr>
        <p:spPr/>
        <p:txBody>
          <a:bodyPr/>
          <a:lstStyle/>
          <a:p>
            <a:pPr>
              <a:defRPr/>
            </a:pPr>
            <a:fld id="{C795D34B-0000-4401-9708-96760D6E4A55}" type="slidenum">
              <a:rPr lang="en-GB" smtClean="0"/>
              <a:pPr>
                <a:defRPr/>
              </a:pPr>
              <a:t>15</a:t>
            </a:fld>
            <a:endParaRPr lang="en-GB" dirty="0"/>
          </a:p>
        </p:txBody>
      </p:sp>
      <p:graphicFrame>
        <p:nvGraphicFramePr>
          <p:cNvPr id="5" name="Объект 7"/>
          <p:cNvGraphicFramePr>
            <a:graphicFrameLocks noChangeAspect="1"/>
          </p:cNvGraphicFramePr>
          <p:nvPr>
            <p:extLst>
              <p:ext uri="{D42A27DB-BD31-4B8C-83A1-F6EECF244321}">
                <p14:modId xmlns:p14="http://schemas.microsoft.com/office/powerpoint/2010/main" val="3669573586"/>
              </p:ext>
            </p:extLst>
          </p:nvPr>
        </p:nvGraphicFramePr>
        <p:xfrm>
          <a:off x="4127863" y="1132167"/>
          <a:ext cx="5016137" cy="3505160"/>
        </p:xfrm>
        <a:graphic>
          <a:graphicData uri="http://schemas.openxmlformats.org/presentationml/2006/ole">
            <mc:AlternateContent xmlns:mc="http://schemas.openxmlformats.org/markup-compatibility/2006">
              <mc:Choice xmlns:v="urn:schemas-microsoft-com:vml" Requires="v">
                <p:oleObj spid="_x0000_s1104" name="Graph" r:id="rId4" imgW="4153680" imgH="2901600" progId="Origin50.Graph">
                  <p:embed/>
                </p:oleObj>
              </mc:Choice>
              <mc:Fallback>
                <p:oleObj name="Graph" r:id="rId4" imgW="4153680" imgH="2901600" progId="Origin50.Graph">
                  <p:embed/>
                  <p:pic>
                    <p:nvPicPr>
                      <p:cNvPr id="4" name="Объект 7"/>
                      <p:cNvPicPr/>
                      <p:nvPr/>
                    </p:nvPicPr>
                    <p:blipFill>
                      <a:blip r:embed="rId5"/>
                      <a:stretch>
                        <a:fillRect/>
                      </a:stretch>
                    </p:blipFill>
                    <p:spPr>
                      <a:xfrm>
                        <a:off x="4127863" y="1132167"/>
                        <a:ext cx="5016137" cy="3505160"/>
                      </a:xfrm>
                      <a:prstGeom prst="rect">
                        <a:avLst/>
                      </a:prstGeom>
                    </p:spPr>
                  </p:pic>
                </p:oleObj>
              </mc:Fallback>
            </mc:AlternateContent>
          </a:graphicData>
        </a:graphic>
      </p:graphicFrame>
      <p:graphicFrame>
        <p:nvGraphicFramePr>
          <p:cNvPr id="6" name="Объект 1"/>
          <p:cNvGraphicFramePr>
            <a:graphicFrameLocks noChangeAspect="1"/>
          </p:cNvGraphicFramePr>
          <p:nvPr>
            <p:extLst>
              <p:ext uri="{D42A27DB-BD31-4B8C-83A1-F6EECF244321}">
                <p14:modId xmlns:p14="http://schemas.microsoft.com/office/powerpoint/2010/main" val="2341666451"/>
              </p:ext>
            </p:extLst>
          </p:nvPr>
        </p:nvGraphicFramePr>
        <p:xfrm>
          <a:off x="0" y="1132167"/>
          <a:ext cx="5012647" cy="3502721"/>
        </p:xfrm>
        <a:graphic>
          <a:graphicData uri="http://schemas.openxmlformats.org/presentationml/2006/ole">
            <mc:AlternateContent xmlns:mc="http://schemas.openxmlformats.org/markup-compatibility/2006">
              <mc:Choice xmlns:v="urn:schemas-microsoft-com:vml" Requires="v">
                <p:oleObj spid="_x0000_s1105" name="Graph" r:id="rId6" imgW="4153680" imgH="2901600" progId="Origin50.Graph">
                  <p:embed/>
                </p:oleObj>
              </mc:Choice>
              <mc:Fallback>
                <p:oleObj name="Graph" r:id="rId6" imgW="4153680" imgH="2901600" progId="Origin50.Graph">
                  <p:embed/>
                  <p:pic>
                    <p:nvPicPr>
                      <p:cNvPr id="5" name="Объект 1"/>
                      <p:cNvPicPr/>
                      <p:nvPr/>
                    </p:nvPicPr>
                    <p:blipFill>
                      <a:blip r:embed="rId7"/>
                      <a:stretch>
                        <a:fillRect/>
                      </a:stretch>
                    </p:blipFill>
                    <p:spPr>
                      <a:xfrm>
                        <a:off x="0" y="1132167"/>
                        <a:ext cx="5012647" cy="3502721"/>
                      </a:xfrm>
                      <a:prstGeom prst="rect">
                        <a:avLst/>
                      </a:prstGeom>
                    </p:spPr>
                  </p:pic>
                </p:oleObj>
              </mc:Fallback>
            </mc:AlternateContent>
          </a:graphicData>
        </a:graphic>
      </p:graphicFrame>
      <p:sp>
        <p:nvSpPr>
          <p:cNvPr id="7" name="TextBox 6"/>
          <p:cNvSpPr txBox="1"/>
          <p:nvPr/>
        </p:nvSpPr>
        <p:spPr>
          <a:xfrm>
            <a:off x="2006025" y="1129728"/>
            <a:ext cx="1064715" cy="338554"/>
          </a:xfrm>
          <a:prstGeom prst="rect">
            <a:avLst/>
          </a:prstGeom>
          <a:noFill/>
        </p:spPr>
        <p:txBody>
          <a:bodyPr wrap="none" rtlCol="0">
            <a:spAutoFit/>
          </a:bodyPr>
          <a:lstStyle/>
          <a:p>
            <a:r>
              <a:rPr lang="en-US" sz="1600" dirty="0" smtClean="0">
                <a:latin typeface="+mj-lt"/>
              </a:rPr>
              <a:t>J362 steel</a:t>
            </a:r>
            <a:endParaRPr lang="en-US" sz="1600" dirty="0">
              <a:latin typeface="+mj-lt"/>
            </a:endParaRPr>
          </a:p>
        </p:txBody>
      </p:sp>
      <p:sp>
        <p:nvSpPr>
          <p:cNvPr id="8" name="TextBox 7"/>
          <p:cNvSpPr txBox="1"/>
          <p:nvPr/>
        </p:nvSpPr>
        <p:spPr>
          <a:xfrm>
            <a:off x="6118013" y="1136050"/>
            <a:ext cx="1136850" cy="338554"/>
          </a:xfrm>
          <a:prstGeom prst="rect">
            <a:avLst/>
          </a:prstGeom>
          <a:noFill/>
        </p:spPr>
        <p:txBody>
          <a:bodyPr wrap="none" rtlCol="0">
            <a:spAutoFit/>
          </a:bodyPr>
          <a:lstStyle/>
          <a:p>
            <a:r>
              <a:rPr lang="en-US" sz="1600" dirty="0" smtClean="0">
                <a:latin typeface="+mj-lt"/>
              </a:rPr>
              <a:t>9%Cr steel</a:t>
            </a:r>
            <a:endParaRPr lang="en-US" sz="1600"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3005855476"/>
              </p:ext>
            </p:extLst>
          </p:nvPr>
        </p:nvGraphicFramePr>
        <p:xfrm>
          <a:off x="4771760" y="4632449"/>
          <a:ext cx="3829356" cy="1381760"/>
        </p:xfrm>
        <a:graphic>
          <a:graphicData uri="http://schemas.openxmlformats.org/drawingml/2006/table">
            <a:tbl>
              <a:tblPr firstRow="1" bandRow="1">
                <a:tableStyleId>{21E4AEA4-8DFA-4A89-87EB-49C32662AFE0}</a:tableStyleId>
              </a:tblPr>
              <a:tblGrid>
                <a:gridCol w="957339">
                  <a:extLst>
                    <a:ext uri="{9D8B030D-6E8A-4147-A177-3AD203B41FA5}">
                      <a16:colId xmlns:a16="http://schemas.microsoft.com/office/drawing/2014/main" val="760745362"/>
                    </a:ext>
                  </a:extLst>
                </a:gridCol>
                <a:gridCol w="957339">
                  <a:extLst>
                    <a:ext uri="{9D8B030D-6E8A-4147-A177-3AD203B41FA5}">
                      <a16:colId xmlns:a16="http://schemas.microsoft.com/office/drawing/2014/main" val="1546834219"/>
                    </a:ext>
                  </a:extLst>
                </a:gridCol>
                <a:gridCol w="957339">
                  <a:extLst>
                    <a:ext uri="{9D8B030D-6E8A-4147-A177-3AD203B41FA5}">
                      <a16:colId xmlns:a16="http://schemas.microsoft.com/office/drawing/2014/main" val="3450398842"/>
                    </a:ext>
                  </a:extLst>
                </a:gridCol>
                <a:gridCol w="957339">
                  <a:extLst>
                    <a:ext uri="{9D8B030D-6E8A-4147-A177-3AD203B41FA5}">
                      <a16:colId xmlns:a16="http://schemas.microsoft.com/office/drawing/2014/main" val="416305741"/>
                    </a:ext>
                  </a:extLst>
                </a:gridCol>
              </a:tblGrid>
              <a:tr h="370840">
                <a:tc>
                  <a:txBody>
                    <a:bodyPr/>
                    <a:lstStyle/>
                    <a:p>
                      <a:pPr algn="ctr"/>
                      <a:r>
                        <a:rPr lang="en-US" sz="1200" dirty="0" smtClean="0"/>
                        <a:t>Specimen ID</a:t>
                      </a:r>
                      <a:endParaRPr lang="en-US" sz="1200" dirty="0"/>
                    </a:p>
                  </a:txBody>
                  <a:tcPr anchor="ctr"/>
                </a:tc>
                <a:tc>
                  <a:txBody>
                    <a:bodyPr/>
                    <a:lstStyle/>
                    <a:p>
                      <a:pPr algn="ctr"/>
                      <a:r>
                        <a:rPr lang="en-US" dirty="0" smtClean="0"/>
                        <a:t>Dose, DPA</a:t>
                      </a:r>
                      <a:endParaRPr lang="en-US" dirty="0"/>
                    </a:p>
                  </a:txBody>
                  <a:tcPr/>
                </a:tc>
                <a:tc>
                  <a:txBody>
                    <a:bodyPr/>
                    <a:lstStyle/>
                    <a:p>
                      <a:pPr algn="ctr"/>
                      <a:r>
                        <a:rPr lang="en-US" i="1" dirty="0" smtClean="0"/>
                        <a:t>h*</a:t>
                      </a:r>
                      <a:r>
                        <a:rPr lang="en-US" dirty="0" smtClean="0"/>
                        <a:t>, µm</a:t>
                      </a:r>
                      <a:endParaRPr lang="en-US" dirty="0"/>
                    </a:p>
                  </a:txBody>
                  <a:tcPr/>
                </a:tc>
                <a:tc>
                  <a:txBody>
                    <a:bodyPr/>
                    <a:lstStyle/>
                    <a:p>
                      <a:pPr algn="ctr"/>
                      <a:r>
                        <a:rPr lang="en-US" i="1" dirty="0" smtClean="0"/>
                        <a:t>H</a:t>
                      </a:r>
                      <a:r>
                        <a:rPr lang="en-US" i="1" baseline="-25000" dirty="0" smtClean="0"/>
                        <a:t>0</a:t>
                      </a:r>
                      <a:r>
                        <a:rPr lang="en-US" baseline="0" dirty="0" smtClean="0"/>
                        <a:t>, </a:t>
                      </a:r>
                      <a:r>
                        <a:rPr lang="en-US" baseline="0" dirty="0" err="1" smtClean="0"/>
                        <a:t>GPa</a:t>
                      </a:r>
                      <a:endParaRPr lang="en-US" dirty="0"/>
                    </a:p>
                  </a:txBody>
                  <a:tcPr/>
                </a:tc>
                <a:extLst>
                  <a:ext uri="{0D108BD9-81ED-4DB2-BD59-A6C34878D82A}">
                    <a16:rowId xmlns:a16="http://schemas.microsoft.com/office/drawing/2014/main" val="2229886918"/>
                  </a:ext>
                </a:extLst>
              </a:tr>
              <a:tr h="370840">
                <a:tc>
                  <a:txBody>
                    <a:bodyPr/>
                    <a:lstStyle/>
                    <a:p>
                      <a:pPr algn="ctr"/>
                      <a:r>
                        <a:rPr lang="en-US" dirty="0" smtClean="0"/>
                        <a:t>J362</a:t>
                      </a:r>
                      <a:endParaRPr lang="en-US" dirty="0"/>
                    </a:p>
                  </a:txBody>
                  <a:tcPr/>
                </a:tc>
                <a:tc>
                  <a:txBody>
                    <a:bodyPr/>
                    <a:lstStyle/>
                    <a:p>
                      <a:pPr algn="ctr"/>
                      <a:r>
                        <a:rPr lang="en-US" dirty="0" smtClean="0"/>
                        <a:t>~1</a:t>
                      </a:r>
                      <a:endParaRPr lang="en-US" dirty="0"/>
                    </a:p>
                  </a:txBody>
                  <a:tcPr/>
                </a:tc>
                <a:tc>
                  <a:txBody>
                    <a:bodyPr/>
                    <a:lstStyle/>
                    <a:p>
                      <a:pPr algn="ctr"/>
                      <a:r>
                        <a:rPr lang="en-US" dirty="0" smtClean="0"/>
                        <a:t>0,05</a:t>
                      </a:r>
                      <a:endParaRPr lang="en-US" dirty="0"/>
                    </a:p>
                  </a:txBody>
                  <a:tcPr/>
                </a:tc>
                <a:tc>
                  <a:txBody>
                    <a:bodyPr/>
                    <a:lstStyle/>
                    <a:p>
                      <a:pPr algn="ctr"/>
                      <a:r>
                        <a:rPr lang="en-US" dirty="0" smtClean="0"/>
                        <a:t>2,58</a:t>
                      </a:r>
                      <a:endParaRPr lang="en-US" dirty="0"/>
                    </a:p>
                  </a:txBody>
                  <a:tcPr/>
                </a:tc>
                <a:extLst>
                  <a:ext uri="{0D108BD9-81ED-4DB2-BD59-A6C34878D82A}">
                    <a16:rowId xmlns:a16="http://schemas.microsoft.com/office/drawing/2014/main" val="181409050"/>
                  </a:ext>
                </a:extLst>
              </a:tr>
              <a:tr h="370840">
                <a:tc>
                  <a:txBody>
                    <a:bodyPr/>
                    <a:lstStyle/>
                    <a:p>
                      <a:pPr algn="ctr"/>
                      <a:r>
                        <a:rPr lang="en-US" dirty="0" smtClean="0"/>
                        <a:t>9%Cr</a:t>
                      </a:r>
                      <a:endParaRPr lang="en-US" dirty="0"/>
                    </a:p>
                  </a:txBody>
                  <a:tcPr/>
                </a:tc>
                <a:tc>
                  <a:txBody>
                    <a:bodyPr/>
                    <a:lstStyle/>
                    <a:p>
                      <a:pPr algn="ctr"/>
                      <a:r>
                        <a:rPr lang="en-US" dirty="0" smtClean="0"/>
                        <a:t>~1</a:t>
                      </a:r>
                      <a:endParaRPr lang="en-US" dirty="0"/>
                    </a:p>
                  </a:txBody>
                  <a:tcPr/>
                </a:tc>
                <a:tc>
                  <a:txBody>
                    <a:bodyPr/>
                    <a:lstStyle/>
                    <a:p>
                      <a:pPr algn="ctr"/>
                      <a:r>
                        <a:rPr lang="en-US" dirty="0" smtClean="0"/>
                        <a:t>0,1</a:t>
                      </a:r>
                      <a:endParaRPr lang="en-US" dirty="0"/>
                    </a:p>
                  </a:txBody>
                  <a:tcPr/>
                </a:tc>
                <a:tc>
                  <a:txBody>
                    <a:bodyPr/>
                    <a:lstStyle/>
                    <a:p>
                      <a:pPr algn="ctr"/>
                      <a:r>
                        <a:rPr lang="en-US" dirty="0" smtClean="0"/>
                        <a:t>1,94</a:t>
                      </a:r>
                      <a:endParaRPr lang="en-US" dirty="0"/>
                    </a:p>
                  </a:txBody>
                  <a:tcPr/>
                </a:tc>
                <a:extLst>
                  <a:ext uri="{0D108BD9-81ED-4DB2-BD59-A6C34878D82A}">
                    <a16:rowId xmlns:a16="http://schemas.microsoft.com/office/drawing/2014/main" val="3453011528"/>
                  </a:ext>
                </a:extLst>
              </a:tr>
            </a:tbl>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106920" y="4741168"/>
                <a:ext cx="2353627" cy="1273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𝐻</m:t>
                          </m:r>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𝐻</m:t>
                              </m:r>
                            </m:e>
                            <m:sub>
                              <m:r>
                                <a:rPr lang="ru-RU" sz="2800" b="0" i="1" smtClean="0">
                                  <a:latin typeface="Cambria Math" panose="02040503050406030204" pitchFamily="18" charset="0"/>
                                </a:rPr>
                                <m:t>0</m:t>
                              </m:r>
                            </m:sub>
                          </m:sSub>
                        </m:den>
                      </m:f>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h</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h</m:t>
                              </m:r>
                            </m:den>
                          </m:f>
                        </m:e>
                      </m:ra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106920" y="4741168"/>
                <a:ext cx="2353627" cy="1273041"/>
              </a:xfrm>
              <a:prstGeom prst="rect">
                <a:avLst/>
              </a:prstGeom>
              <a:blipFill>
                <a:blip r:embed="rId9"/>
                <a:stretch>
                  <a:fillRect/>
                </a:stretch>
              </a:blipFill>
            </p:spPr>
            <p:txBody>
              <a:bodyPr/>
              <a:lstStyle/>
              <a:p>
                <a:r>
                  <a:rPr lang="en-US">
                    <a:noFill/>
                  </a:rPr>
                  <a:t> </a:t>
                </a:r>
              </a:p>
            </p:txBody>
          </p:sp>
        </mc:Fallback>
      </mc:AlternateContent>
      <p:sp>
        <p:nvSpPr>
          <p:cNvPr id="12" name="TextBox 11"/>
          <p:cNvSpPr txBox="1"/>
          <p:nvPr/>
        </p:nvSpPr>
        <p:spPr>
          <a:xfrm>
            <a:off x="0" y="6054748"/>
            <a:ext cx="4567469" cy="276999"/>
          </a:xfrm>
          <a:prstGeom prst="rect">
            <a:avLst/>
          </a:prstGeom>
          <a:noFill/>
        </p:spPr>
        <p:txBody>
          <a:bodyPr wrap="none" rtlCol="0">
            <a:spAutoFit/>
          </a:bodyPr>
          <a:lstStyle/>
          <a:p>
            <a:r>
              <a:rPr lang="en-US" sz="1200" dirty="0" smtClean="0">
                <a:latin typeface="+mj-lt"/>
              </a:rPr>
              <a:t>D. Nix, H. Gao, J. Mech. Phys. Solids, Vol. 47, No. 3, 411-425, 1998</a:t>
            </a:r>
            <a:endParaRPr lang="ru-RU" sz="1200" dirty="0">
              <a:latin typeface="+mj-lt"/>
            </a:endParaRPr>
          </a:p>
        </p:txBody>
      </p:sp>
    </p:spTree>
    <p:extLst>
      <p:ext uri="{BB962C8B-B14F-4D97-AF65-F5344CB8AC3E}">
        <p14:creationId xmlns:p14="http://schemas.microsoft.com/office/powerpoint/2010/main" val="33398387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summary of close</a:t>
            </a:r>
            <a:r>
              <a:rPr lang="ru-RU" dirty="0" smtClean="0"/>
              <a:t> </a:t>
            </a:r>
            <a:r>
              <a:rPr lang="en-US" dirty="0" smtClean="0"/>
              <a:t>future work (0.5 – 1 year)</a:t>
            </a:r>
            <a:endParaRPr lang="en-US" dirty="0"/>
          </a:p>
        </p:txBody>
      </p:sp>
      <p:cxnSp>
        <p:nvCxnSpPr>
          <p:cNvPr id="5" name="Straight Connector 4"/>
          <p:cNvCxnSpPr/>
          <p:nvPr/>
        </p:nvCxnSpPr>
        <p:spPr bwMode="auto">
          <a:xfrm>
            <a:off x="4583289" y="1049867"/>
            <a:ext cx="0" cy="5125155"/>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554590" y="1049867"/>
            <a:ext cx="2746475" cy="400110"/>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Experimental</a:t>
            </a:r>
            <a:endParaRPr lang="en-US" sz="2000" b="1" dirty="0">
              <a:latin typeface="Segoe UI Light" panose="020B0502040204020203" pitchFamily="34" charset="0"/>
              <a:cs typeface="Segoe UI Light" panose="020B0502040204020203" pitchFamily="34" charset="0"/>
            </a:endParaRPr>
          </a:p>
        </p:txBody>
      </p:sp>
      <p:sp>
        <p:nvSpPr>
          <p:cNvPr id="8" name="TextBox 7"/>
          <p:cNvSpPr txBox="1"/>
          <p:nvPr/>
        </p:nvSpPr>
        <p:spPr>
          <a:xfrm>
            <a:off x="6122888" y="1049867"/>
            <a:ext cx="2746475" cy="400110"/>
          </a:xfrm>
          <a:prstGeom prst="rect">
            <a:avLst/>
          </a:prstGeom>
          <a:noFill/>
        </p:spPr>
        <p:txBody>
          <a:bodyPr wrap="square" rtlCol="0">
            <a:spAutoFit/>
          </a:bodyPr>
          <a:lstStyle/>
          <a:p>
            <a:r>
              <a:rPr lang="en-US" sz="2000" dirty="0" smtClean="0">
                <a:latin typeface="Segoe UI Light" panose="020B0502040204020203" pitchFamily="34" charset="0"/>
                <a:cs typeface="Segoe UI Light" panose="020B0502040204020203" pitchFamily="34" charset="0"/>
              </a:rPr>
              <a:t>FEM</a:t>
            </a:r>
            <a:endParaRPr lang="en-US" sz="2000" b="1" dirty="0">
              <a:latin typeface="Segoe UI Light" panose="020B0502040204020203" pitchFamily="34" charset="0"/>
              <a:cs typeface="Segoe UI Light" panose="020B0502040204020203" pitchFamily="34" charset="0"/>
            </a:endParaRPr>
          </a:p>
        </p:txBody>
      </p:sp>
      <p:sp>
        <p:nvSpPr>
          <p:cNvPr id="9" name="TextBox 8"/>
          <p:cNvSpPr txBox="1"/>
          <p:nvPr/>
        </p:nvSpPr>
        <p:spPr>
          <a:xfrm>
            <a:off x="372533" y="1659467"/>
            <a:ext cx="4131734" cy="1077218"/>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A set of tests has to be done on differently oriented grains of pure iron sample, to see the dependence between grain orientation and an output</a:t>
            </a:r>
            <a:endParaRPr lang="en-US" sz="16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316125" y="3012019"/>
            <a:ext cx="4131734" cy="830997"/>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Gradual filling of the experimental data list for </a:t>
            </a:r>
            <a:r>
              <a:rPr lang="en-US" sz="1600" dirty="0" err="1" smtClean="0">
                <a:latin typeface="Segoe UI Light" panose="020B0502040204020203" pitchFamily="34" charset="0"/>
                <a:cs typeface="Segoe UI Light" panose="020B0502040204020203" pitchFamily="34" charset="0"/>
              </a:rPr>
              <a:t>unirradiated</a:t>
            </a:r>
            <a:r>
              <a:rPr lang="en-US" sz="1600" dirty="0" smtClean="0">
                <a:latin typeface="Segoe UI Light" panose="020B0502040204020203" pitchFamily="34" charset="0"/>
                <a:cs typeface="Segoe UI Light" panose="020B0502040204020203" pitchFamily="34" charset="0"/>
              </a:rPr>
              <a:t> irons at room temperature for the first step model input</a:t>
            </a:r>
            <a:endParaRPr lang="en-US" sz="16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4737629" y="1659467"/>
            <a:ext cx="4131734" cy="830997"/>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To get used into the FEM code we are going to use and understand how it works inside</a:t>
            </a:r>
            <a:endParaRPr lang="en-US" sz="1600" dirty="0">
              <a:latin typeface="Segoe UI Light" panose="020B0502040204020203" pitchFamily="34" charset="0"/>
              <a:cs typeface="Segoe UI Light" panose="020B0502040204020203" pitchFamily="34" charset="0"/>
            </a:endParaRPr>
          </a:p>
        </p:txBody>
      </p:sp>
      <p:sp>
        <p:nvSpPr>
          <p:cNvPr id="14" name="TextBox 13"/>
          <p:cNvSpPr txBox="1"/>
          <p:nvPr/>
        </p:nvSpPr>
        <p:spPr>
          <a:xfrm>
            <a:off x="4730083" y="3012018"/>
            <a:ext cx="4131734" cy="1077218"/>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To decide which </a:t>
            </a:r>
            <a:r>
              <a:rPr lang="en-US" sz="1600" dirty="0" err="1" smtClean="0">
                <a:latin typeface="Segoe UI Light" panose="020B0502040204020203" pitchFamily="34" charset="0"/>
                <a:cs typeface="Segoe UI Light" panose="020B0502040204020203" pitchFamily="34" charset="0"/>
              </a:rPr>
              <a:t>elastoplasticity</a:t>
            </a:r>
            <a:r>
              <a:rPr lang="en-US" sz="1600" dirty="0" smtClean="0">
                <a:latin typeface="Segoe UI Light" panose="020B0502040204020203" pitchFamily="34" charset="0"/>
                <a:cs typeface="Segoe UI Light" panose="020B0502040204020203" pitchFamily="34" charset="0"/>
              </a:rPr>
              <a:t> model we are going to use to perform numerical simulations and how we should implement it in the code</a:t>
            </a:r>
            <a:endParaRPr lang="en-US" sz="1600" dirty="0">
              <a:latin typeface="Segoe UI Light" panose="020B0502040204020203" pitchFamily="34" charset="0"/>
              <a:cs typeface="Segoe UI Light" panose="020B0502040204020203" pitchFamily="34" charset="0"/>
            </a:endParaRPr>
          </a:p>
        </p:txBody>
      </p:sp>
      <p:sp>
        <p:nvSpPr>
          <p:cNvPr id="15" name="TextBox 14"/>
          <p:cNvSpPr txBox="1"/>
          <p:nvPr/>
        </p:nvSpPr>
        <p:spPr>
          <a:xfrm>
            <a:off x="4737629" y="4610790"/>
            <a:ext cx="4131734" cy="830997"/>
          </a:xfrm>
          <a:prstGeom prst="rect">
            <a:avLst/>
          </a:prstGeom>
          <a:noFill/>
        </p:spPr>
        <p:txBody>
          <a:bodyPr wrap="square" rtlCol="0">
            <a:spAutoFit/>
          </a:bodyPr>
          <a:lstStyle/>
          <a:p>
            <a:pPr marL="285750" indent="-285750" algn="just">
              <a:buClr>
                <a:schemeClr val="accent2"/>
              </a:buClr>
              <a:buSzPct val="150000"/>
              <a:buFont typeface="Arial" panose="020B0604020202020204" pitchFamily="34" charset="0"/>
              <a:buChar char="•"/>
            </a:pPr>
            <a:r>
              <a:rPr lang="en-US" sz="1600" dirty="0" smtClean="0">
                <a:latin typeface="Segoe UI Light" panose="020B0502040204020203" pitchFamily="34" charset="0"/>
                <a:cs typeface="Segoe UI Light" panose="020B0502040204020203" pitchFamily="34" charset="0"/>
              </a:rPr>
              <a:t>To start the first numerical simulations to see and estimate which problems we can face in a future</a:t>
            </a:r>
            <a:endParaRPr lang="en-US" sz="1600" dirty="0">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16</a:t>
            </a:fld>
            <a:endParaRPr lang="en-GB" dirty="0"/>
          </a:p>
        </p:txBody>
      </p:sp>
    </p:spTree>
    <p:extLst>
      <p:ext uri="{BB962C8B-B14F-4D97-AF65-F5344CB8AC3E}">
        <p14:creationId xmlns:p14="http://schemas.microsoft.com/office/powerpoint/2010/main" val="2271690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0"/>
          </a:xfrm>
        </p:spPr>
        <p:txBody>
          <a:bodyPr anchor="ctr"/>
          <a:lstStyle/>
          <a:p>
            <a:pPr algn="ctr"/>
            <a:r>
              <a:rPr lang="en-US" sz="3600" dirty="0" smtClean="0"/>
              <a:t>Thank you for your attention!</a:t>
            </a:r>
            <a:endParaRPr lang="en-US" sz="3600" dirty="0"/>
          </a:p>
        </p:txBody>
      </p:sp>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17</a:t>
            </a:fld>
            <a:endParaRPr lang="en-GB" dirty="0"/>
          </a:p>
        </p:txBody>
      </p:sp>
    </p:spTree>
    <p:extLst>
      <p:ext uri="{BB962C8B-B14F-4D97-AF65-F5344CB8AC3E}">
        <p14:creationId xmlns:p14="http://schemas.microsoft.com/office/powerpoint/2010/main" val="28327477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grain crystal plasticity model</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46756" y="5231271"/>
                <a:ext cx="8895644" cy="950068"/>
              </a:xfrm>
              <a:prstGeom prst="rect">
                <a:avLst/>
              </a:prstGeom>
              <a:solidFill>
                <a:schemeClr val="bg2"/>
              </a:solidFill>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uk-UA"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𝜏</m:t>
                          </m:r>
                        </m:e>
                        <m:sub>
                          <m:r>
                            <a:rPr lang="uk-UA" i="1">
                              <a:solidFill>
                                <a:schemeClr val="tx1"/>
                              </a:solidFill>
                              <a:latin typeface="Cambria Math" panose="02040503050406030204" pitchFamily="18" charset="0"/>
                            </a:rPr>
                            <m:t>𝑓</m:t>
                          </m:r>
                        </m:sub>
                      </m:sSub>
                      <m:d>
                        <m:dPr>
                          <m:ctrlPr>
                            <a:rPr lang="uk-UA" i="1">
                              <a:solidFill>
                                <a:schemeClr val="tx1"/>
                              </a:solidFill>
                              <a:latin typeface="Cambria Math" panose="02040503050406030204" pitchFamily="18" charset="0"/>
                            </a:rPr>
                          </m:ctrlPr>
                        </m:dPr>
                        <m:e>
                          <m:r>
                            <a:rPr lang="ru-RU" i="1">
                              <a:solidFill>
                                <a:schemeClr val="tx1"/>
                              </a:solidFill>
                              <a:latin typeface="Cambria Math" panose="02040503050406030204" pitchFamily="18" charset="0"/>
                            </a:rPr>
                            <m:t>𝑇</m:t>
                          </m:r>
                        </m:e>
                      </m:d>
                      <m:r>
                        <a:rPr lang="ru-RU" i="1">
                          <a:solidFill>
                            <a:schemeClr val="tx1"/>
                          </a:solidFill>
                          <a:latin typeface="Cambria Math" panose="02040503050406030204" pitchFamily="18" charset="0"/>
                        </a:rPr>
                        <m:t>= </m:t>
                      </m:r>
                      <m:sSub>
                        <m:sSubPr>
                          <m:ctrlPr>
                            <a:rPr lang="uk-UA"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𝜏</m:t>
                          </m:r>
                        </m:e>
                        <m:sub>
                          <m:r>
                            <a:rPr lang="uk-UA" i="1">
                              <a:solidFill>
                                <a:schemeClr val="tx1"/>
                              </a:solidFill>
                              <a:latin typeface="Cambria Math" panose="02040503050406030204" pitchFamily="18" charset="0"/>
                            </a:rPr>
                            <m:t>𝑓</m:t>
                          </m:r>
                          <m:r>
                            <a:rPr lang="uk-UA" i="1">
                              <a:solidFill>
                                <a:schemeClr val="tx1"/>
                              </a:solidFill>
                              <a:latin typeface="Cambria Math" panose="02040503050406030204" pitchFamily="18" charset="0"/>
                            </a:rPr>
                            <m:t>0</m:t>
                          </m:r>
                        </m:sub>
                      </m:sSub>
                      <m:sSup>
                        <m:sSupPr>
                          <m:ctrlPr>
                            <a:rPr lang="uk-UA"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m:t>
                          </m:r>
                          <m:f>
                            <m:fPr>
                              <m:ctrlPr>
                                <a:rPr lang="uk-UA" i="1">
                                  <a:solidFill>
                                    <a:schemeClr val="tx1"/>
                                  </a:solidFill>
                                  <a:latin typeface="Cambria Math" panose="02040503050406030204" pitchFamily="18" charset="0"/>
                                </a:rPr>
                              </m:ctrlPr>
                            </m:fPr>
                            <m:num>
                              <m:sSub>
                                <m:sSubPr>
                                  <m:ctrlPr>
                                    <a:rPr lang="uk-UA"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𝑘</m:t>
                                  </m:r>
                                </m:e>
                                <m:sub>
                                  <m:r>
                                    <a:rPr lang="en-US" i="1">
                                      <a:solidFill>
                                        <a:schemeClr val="tx1"/>
                                      </a:solidFill>
                                      <a:latin typeface="Cambria Math" panose="02040503050406030204" pitchFamily="18" charset="0"/>
                                    </a:rPr>
                                    <m:t>𝑏</m:t>
                                  </m:r>
                                </m:sub>
                              </m:sSub>
                              <m:r>
                                <a:rPr lang="en-US" i="1">
                                  <a:solidFill>
                                    <a:schemeClr val="tx1"/>
                                  </a:solidFill>
                                  <a:latin typeface="Cambria Math" panose="02040503050406030204" pitchFamily="18" charset="0"/>
                                </a:rPr>
                                <m:t>𝑇𝑙𝑛</m:t>
                              </m:r>
                              <m:d>
                                <m:dPr>
                                  <m:ctrlPr>
                                    <a:rPr lang="uk-UA" i="1">
                                      <a:solidFill>
                                        <a:schemeClr val="tx1"/>
                                      </a:solidFill>
                                      <a:latin typeface="Cambria Math" panose="02040503050406030204" pitchFamily="18" charset="0"/>
                                    </a:rPr>
                                  </m:ctrlPr>
                                </m:dPr>
                                <m:e>
                                  <m:f>
                                    <m:fPr>
                                      <m:ctrlPr>
                                        <a:rPr lang="uk-UA" i="1">
                                          <a:solidFill>
                                            <a:schemeClr val="tx1"/>
                                          </a:solidFill>
                                          <a:latin typeface="Cambria Math" panose="02040503050406030204" pitchFamily="18" charset="0"/>
                                        </a:rPr>
                                      </m:ctrlPr>
                                    </m:fPr>
                                    <m:num>
                                      <m:sSub>
                                        <m:sSubPr>
                                          <m:ctrlPr>
                                            <a:rPr lang="uk-UA" i="1">
                                              <a:solidFill>
                                                <a:schemeClr val="tx1"/>
                                              </a:solidFill>
                                              <a:latin typeface="Cambria Math" panose="02040503050406030204" pitchFamily="18" charset="0"/>
                                            </a:rPr>
                                          </m:ctrlPr>
                                        </m:sSubPr>
                                        <m:e>
                                          <m:acc>
                                            <m:accPr>
                                              <m:chr m:val="̇"/>
                                              <m:ctrlPr>
                                                <a:rPr lang="uk-UA"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𝛾</m:t>
                                              </m:r>
                                            </m:e>
                                          </m:acc>
                                        </m:e>
                                        <m:sub>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0</m:t>
                                          </m:r>
                                        </m:sub>
                                      </m:sSub>
                                    </m:num>
                                    <m:den>
                                      <m:acc>
                                        <m:accPr>
                                          <m:chr m:val="̇"/>
                                          <m:ctrlPr>
                                            <a:rPr lang="uk-UA"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𝜀</m:t>
                                          </m:r>
                                        </m:e>
                                      </m:acc>
                                    </m:den>
                                  </m:f>
                                </m:e>
                              </m:d>
                            </m:num>
                            <m:den>
                              <m:r>
                                <a:rPr lang="en-US" i="1">
                                  <a:solidFill>
                                    <a:schemeClr val="tx1"/>
                                  </a:solidFill>
                                  <a:latin typeface="Cambria Math" panose="02040503050406030204" pitchFamily="18" charset="0"/>
                                </a:rPr>
                                <m:t>2</m:t>
                              </m:r>
                              <m:sSub>
                                <m:sSubPr>
                                  <m:ctrlPr>
                                    <a:rPr lang="uk-UA"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𝑘</m:t>
                                  </m:r>
                                </m:sub>
                              </m:sSub>
                            </m:den>
                          </m:f>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 </m:t>
                          </m:r>
                          <m:sSub>
                            <m:sSubPr>
                              <m:ctrlPr>
                                <a:rPr lang="uk-UA" i="1">
                                  <a:solidFill>
                                    <a:schemeClr val="tx1"/>
                                  </a:solidFill>
                                  <a:latin typeface="Cambria Math" panose="02040503050406030204" pitchFamily="18" charset="0"/>
                                </a:rPr>
                              </m:ctrlPr>
                            </m:sSubPr>
                            <m:e>
                              <m:sSup>
                                <m:sSupPr>
                                  <m:ctrlPr>
                                    <a:rPr lang="uk-UA" i="1">
                                      <a:solidFill>
                                        <a:schemeClr val="tx1"/>
                                      </a:solidFill>
                                      <a:latin typeface="Cambria Math" panose="02040503050406030204" pitchFamily="18" charset="0"/>
                                    </a:rPr>
                                  </m:ctrlPr>
                                </m:sSupPr>
                                <m:e>
                                  <m:r>
                                    <a:rPr lang="ru-RU" i="1">
                                      <a:solidFill>
                                        <a:schemeClr val="tx1"/>
                                      </a:solidFill>
                                      <a:latin typeface="Cambria Math" panose="02040503050406030204" pitchFamily="18" charset="0"/>
                                    </a:rPr>
                                    <m:t>𝜏</m:t>
                                  </m:r>
                                </m:e>
                                <m:sup>
                                  <m:r>
                                    <a:rPr lang="en-US" i="1">
                                      <a:solidFill>
                                        <a:schemeClr val="tx1"/>
                                      </a:solidFill>
                                      <a:latin typeface="Cambria Math" panose="02040503050406030204" pitchFamily="18" charset="0"/>
                                    </a:rPr>
                                    <m:t>𝑎</m:t>
                                  </m:r>
                                </m:sup>
                              </m:sSup>
                            </m:e>
                            <m:sub>
                              <m:r>
                                <a:rPr lang="ru-RU" i="1">
                                  <a:solidFill>
                                    <a:schemeClr val="tx1"/>
                                  </a:solidFill>
                                  <a:latin typeface="Cambria Math" panose="02040503050406030204" pitchFamily="18" charset="0"/>
                                </a:rPr>
                                <m:t>𝑑𝑖𝑠</m:t>
                              </m:r>
                            </m:sub>
                          </m:sSub>
                          <m:d>
                            <m:dPr>
                              <m:ctrlPr>
                                <a:rPr lang="uk-UA" i="1">
                                  <a:solidFill>
                                    <a:schemeClr val="tx1"/>
                                  </a:solidFill>
                                  <a:latin typeface="Cambria Math" panose="02040503050406030204" pitchFamily="18" charset="0"/>
                                </a:rPr>
                              </m:ctrlPr>
                            </m:dPr>
                            <m:e>
                              <m:r>
                                <a:rPr lang="ru-RU" i="1">
                                  <a:solidFill>
                                    <a:schemeClr val="tx1"/>
                                  </a:solidFill>
                                  <a:latin typeface="Cambria Math" panose="02040503050406030204" pitchFamily="18" charset="0"/>
                                </a:rPr>
                                <m:t>𝑇</m:t>
                              </m:r>
                            </m:e>
                          </m:d>
                          <m:r>
                            <a:rPr lang="ru-RU"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𝜇</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rad>
                            <m:radPr>
                              <m:degHide m:val="on"/>
                              <m:ctrlPr>
                                <a:rPr lang="uk-UA" i="1">
                                  <a:solidFill>
                                    <a:schemeClr val="tx1"/>
                                  </a:solidFill>
                                  <a:latin typeface="Cambria Math" panose="02040503050406030204" pitchFamily="18" charset="0"/>
                                </a:rPr>
                              </m:ctrlPr>
                            </m:radPr>
                            <m:deg/>
                            <m:e>
                              <m:sSub>
                                <m:sSubPr>
                                  <m:ctrlPr>
                                    <a:rPr lang="uk-UA"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h</m:t>
                                  </m:r>
                                </m:e>
                                <m:sub>
                                  <m:r>
                                    <a:rPr lang="ru-RU" i="1">
                                      <a:solidFill>
                                        <a:schemeClr val="tx1"/>
                                      </a:solidFill>
                                      <a:latin typeface="Cambria Math" panose="02040503050406030204" pitchFamily="18" charset="0"/>
                                    </a:rPr>
                                    <m:t>𝑑𝑖𝑠</m:t>
                                  </m:r>
                                </m:sub>
                              </m:sSub>
                              <m:d>
                                <m:dPr>
                                  <m:ctrlPr>
                                    <a:rPr lang="ru-RU" i="1">
                                      <a:solidFill>
                                        <a:schemeClr val="tx1"/>
                                      </a:solidFill>
                                      <a:latin typeface="Cambria Math" panose="02040503050406030204" pitchFamily="18" charset="0"/>
                                    </a:rPr>
                                  </m:ctrlPr>
                                </m:dPr>
                                <m:e>
                                  <m:r>
                                    <a:rPr lang="ru-RU" i="1">
                                      <a:solidFill>
                                        <a:schemeClr val="tx1"/>
                                      </a:solidFill>
                                      <a:latin typeface="Cambria Math" panose="02040503050406030204" pitchFamily="18" charset="0"/>
                                    </a:rPr>
                                    <m:t>𝑇</m:t>
                                  </m:r>
                                </m:e>
                              </m:d>
                              <m:sSub>
                                <m:sSubPr>
                                  <m:ctrlPr>
                                    <a:rPr lang="uk-UA" i="1">
                                      <a:solidFill>
                                        <a:schemeClr val="tx1"/>
                                      </a:solidFill>
                                      <a:latin typeface="Cambria Math" panose="02040503050406030204" pitchFamily="18" charset="0"/>
                                    </a:rPr>
                                  </m:ctrlPr>
                                </m:sSubPr>
                                <m:e>
                                  <m:sSup>
                                    <m:sSupPr>
                                      <m:ctrlPr>
                                        <a:rPr lang="uk-UA" i="1">
                                          <a:solidFill>
                                            <a:schemeClr val="tx1"/>
                                          </a:solidFill>
                                          <a:latin typeface="Cambria Math" panose="02040503050406030204" pitchFamily="18" charset="0"/>
                                        </a:rPr>
                                      </m:ctrlPr>
                                    </m:sSupPr>
                                    <m:e>
                                      <m:r>
                                        <a:rPr lang="ru-RU" i="1">
                                          <a:solidFill>
                                            <a:schemeClr val="tx1"/>
                                          </a:solidFill>
                                          <a:latin typeface="Cambria Math" panose="02040503050406030204" pitchFamily="18" charset="0"/>
                                        </a:rPr>
                                        <m:t>𝜌</m:t>
                                      </m:r>
                                    </m:e>
                                    <m:sup>
                                      <m:r>
                                        <a:rPr lang="ru-RU" i="1">
                                          <a:solidFill>
                                            <a:schemeClr val="tx1"/>
                                          </a:solidFill>
                                          <a:latin typeface="Cambria Math" panose="02040503050406030204" pitchFamily="18" charset="0"/>
                                        </a:rPr>
                                        <m:t>𝑎</m:t>
                                      </m:r>
                                    </m:sup>
                                  </m:sSup>
                                </m:e>
                                <m:sub>
                                  <m:r>
                                    <a:rPr lang="ru-RU" i="1">
                                      <a:solidFill>
                                        <a:schemeClr val="tx1"/>
                                      </a:solidFill>
                                      <a:latin typeface="Cambria Math" panose="02040503050406030204" pitchFamily="18" charset="0"/>
                                    </a:rPr>
                                    <m:t>𝑑𝑖𝑠</m:t>
                                  </m:r>
                                </m:sub>
                              </m:sSub>
                              <m:d>
                                <m:dPr>
                                  <m:ctrlPr>
                                    <a:rPr lang="ru-RU" i="1">
                                      <a:solidFill>
                                        <a:schemeClr val="tx1"/>
                                      </a:solidFill>
                                      <a:latin typeface="Cambria Math" panose="02040503050406030204" pitchFamily="18" charset="0"/>
                                    </a:rPr>
                                  </m:ctrlPr>
                                </m:dPr>
                                <m:e>
                                  <m:r>
                                    <a:rPr lang="ru-RU" i="1">
                                      <a:solidFill>
                                        <a:schemeClr val="tx1"/>
                                      </a:solidFill>
                                      <a:latin typeface="Cambria Math" panose="02040503050406030204" pitchFamily="18" charset="0"/>
                                    </a:rPr>
                                    <m:t>𝑇</m:t>
                                  </m:r>
                                </m:e>
                              </m:d>
                            </m:e>
                          </m:rad>
                          <m:r>
                            <a:rPr lang="en-US" b="0" i="1" smtClean="0">
                              <a:solidFill>
                                <a:schemeClr val="tx1"/>
                              </a:solidFill>
                              <a:latin typeface="Cambria Math" panose="02040503050406030204" pitchFamily="18" charset="0"/>
                            </a:rPr>
                            <m:t>  </m:t>
                          </m:r>
                        </m:e>
                      </m:d>
                      <m:sSub>
                        <m:sSubPr>
                          <m:ctrlPr>
                            <a:rPr lang="uk-UA" i="1">
                              <a:solidFill>
                                <a:schemeClr val="tx1"/>
                              </a:solidFill>
                              <a:latin typeface="Cambria Math" panose="02040503050406030204" pitchFamily="18" charset="0"/>
                            </a:rPr>
                          </m:ctrlPr>
                        </m:sSubPr>
                        <m:e>
                          <m:r>
                            <a:rPr lang="ru-RU" i="1">
                              <a:solidFill>
                                <a:schemeClr val="tx1"/>
                              </a:solidFill>
                              <a:latin typeface="Cambria Math" panose="02040503050406030204" pitchFamily="18" charset="0"/>
                            </a:rPr>
                            <m:t>𝜏</m:t>
                          </m:r>
                        </m:e>
                        <m:sub>
                          <m:r>
                            <a:rPr lang="ru-RU" i="1">
                              <a:solidFill>
                                <a:schemeClr val="tx1"/>
                              </a:solidFill>
                              <a:latin typeface="Cambria Math" panose="02040503050406030204" pitchFamily="18" charset="0"/>
                            </a:rPr>
                            <m:t>𝐺𝐵</m:t>
                          </m:r>
                        </m:sub>
                      </m:sSub>
                      <m:d>
                        <m:dPr>
                          <m:ctrlPr>
                            <a:rPr lang="uk-UA"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r>
                        <a:rPr lang="en-US" i="1">
                          <a:solidFill>
                            <a:schemeClr val="tx1"/>
                          </a:solidFill>
                          <a:latin typeface="Cambria Math" panose="02040503050406030204" pitchFamily="18" charset="0"/>
                        </a:rPr>
                        <m:t>=</m:t>
                      </m:r>
                      <m:sSub>
                        <m:sSubPr>
                          <m:ctrlPr>
                            <a:rPr lang="uk-UA"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𝑘</m:t>
                          </m:r>
                        </m:e>
                        <m:sub>
                          <m:r>
                            <a:rPr lang="en-US" i="1">
                              <a:solidFill>
                                <a:schemeClr val="tx1"/>
                              </a:solidFill>
                              <a:latin typeface="Cambria Math" panose="02040503050406030204" pitchFamily="18" charset="0"/>
                            </a:rPr>
                            <m:t>𝐻𝑃</m:t>
                          </m:r>
                        </m:sub>
                      </m:sSub>
                      <m:d>
                        <m:dPr>
                          <m:ctrlPr>
                            <a:rPr lang="uk-UA"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𝑇</m:t>
                          </m:r>
                        </m:e>
                      </m:d>
                      <m:sSup>
                        <m:sSupPr>
                          <m:ctrlPr>
                            <a:rPr lang="uk-UA"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𝑑</m:t>
                          </m:r>
                        </m:e>
                        <m:sup>
                          <m:r>
                            <a:rPr lang="en-US" i="1">
                              <a:solidFill>
                                <a:schemeClr val="tx1"/>
                              </a:solidFill>
                              <a:latin typeface="Cambria Math" panose="02040503050406030204" pitchFamily="18" charset="0"/>
                            </a:rPr>
                            <m:t>−0.5</m:t>
                          </m:r>
                        </m:sup>
                      </m:sSup>
                    </m:oMath>
                  </m:oMathPara>
                </a14:m>
                <a:endParaRPr lang="uk-UA" dirty="0">
                  <a:solidFill>
                    <a:schemeClr val="tx1"/>
                  </a:solidFill>
                </a:endParaRPr>
              </a:p>
              <a:p>
                <a:pPr marL="285750" indent="-285750">
                  <a:buFont typeface="Arial" panose="020B0604020202020204" pitchFamily="34" charset="0"/>
                  <a:buChar char="•"/>
                </a:pPr>
                <a:endParaRPr lang="uk-UA"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46756" y="5231271"/>
                <a:ext cx="8895644" cy="950068"/>
              </a:xfrm>
              <a:prstGeom prst="rect">
                <a:avLst/>
              </a:prstGeom>
              <a:blipFill>
                <a:blip r:embed="rId2"/>
                <a:stretch>
                  <a:fillRect/>
                </a:stretch>
              </a:blipFill>
              <a:ln>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531943" y="3296128"/>
                <a:ext cx="6058588" cy="557717"/>
              </a:xfrm>
              <a:prstGeom prst="rect">
                <a:avLst/>
              </a:prstGeom>
              <a:solidFill>
                <a:schemeClr val="bg2"/>
              </a:solidFill>
              <a:ln>
                <a:solidFill>
                  <a:schemeClr val="bg2"/>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uk-UA" sz="2800" i="1" smtClean="0">
                              <a:solidFill>
                                <a:schemeClr val="tx1"/>
                              </a:solidFill>
                              <a:latin typeface="Cambria Math" panose="02040503050406030204" pitchFamily="18" charset="0"/>
                            </a:rPr>
                          </m:ctrlPr>
                        </m:sSubPr>
                        <m:e>
                          <m:sSup>
                            <m:sSupPr>
                              <m:ctrlPr>
                                <a:rPr lang="uk-UA"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𝜏</m:t>
                              </m:r>
                            </m:e>
                            <m:sup>
                              <m:r>
                                <a:rPr lang="en-US" sz="2800" i="1">
                                  <a:solidFill>
                                    <a:schemeClr val="tx1"/>
                                  </a:solidFill>
                                  <a:latin typeface="Cambria Math" panose="02040503050406030204" pitchFamily="18" charset="0"/>
                                </a:rPr>
                                <m:t>𝑎</m:t>
                              </m:r>
                            </m:sup>
                          </m:sSup>
                        </m:e>
                        <m:sub>
                          <m:r>
                            <a:rPr lang="en-US" sz="2800" i="1">
                              <a:solidFill>
                                <a:schemeClr val="tx1"/>
                              </a:solidFill>
                              <a:latin typeface="Cambria Math" panose="02040503050406030204" pitchFamily="18" charset="0"/>
                            </a:rPr>
                            <m:t>𝐶𝑅𝑆𝑆</m:t>
                          </m:r>
                        </m:sub>
                      </m:sSub>
                      <m:r>
                        <a:rPr lang="en-US" sz="2800" i="1">
                          <a:solidFill>
                            <a:schemeClr val="tx1"/>
                          </a:solidFill>
                          <a:latin typeface="Cambria Math" panose="02040503050406030204" pitchFamily="18" charset="0"/>
                        </a:rPr>
                        <m:t>= </m:t>
                      </m:r>
                      <m:sSub>
                        <m:sSubPr>
                          <m:ctrlPr>
                            <a:rPr lang="uk-UA"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𝜏</m:t>
                          </m:r>
                        </m:e>
                        <m:sub>
                          <m:r>
                            <a:rPr lang="uk-UA" sz="2800" i="1">
                              <a:solidFill>
                                <a:schemeClr val="tx1"/>
                              </a:solidFill>
                              <a:latin typeface="Cambria Math" panose="02040503050406030204" pitchFamily="18" charset="0"/>
                            </a:rPr>
                            <m:t>𝑓</m:t>
                          </m:r>
                        </m:sub>
                      </m:sSub>
                      <m:d>
                        <m:dPr>
                          <m:ctrlPr>
                            <a:rPr lang="uk-UA"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𝑇</m:t>
                          </m:r>
                        </m:e>
                      </m:d>
                      <m:r>
                        <a:rPr lang="ru-RU" sz="2800" i="1">
                          <a:solidFill>
                            <a:schemeClr val="tx1"/>
                          </a:solidFill>
                          <a:latin typeface="Cambria Math" panose="02040503050406030204" pitchFamily="18" charset="0"/>
                        </a:rPr>
                        <m:t>+</m:t>
                      </m:r>
                      <m:sSub>
                        <m:sSubPr>
                          <m:ctrlPr>
                            <a:rPr lang="uk-UA" sz="2800" i="1">
                              <a:solidFill>
                                <a:schemeClr val="tx1"/>
                              </a:solidFill>
                              <a:latin typeface="Cambria Math" panose="02040503050406030204" pitchFamily="18" charset="0"/>
                            </a:rPr>
                          </m:ctrlPr>
                        </m:sSubPr>
                        <m:e>
                          <m:sSup>
                            <m:sSupPr>
                              <m:ctrlPr>
                                <a:rPr lang="uk-UA" sz="2800" i="1">
                                  <a:solidFill>
                                    <a:schemeClr val="tx1"/>
                                  </a:solidFill>
                                  <a:latin typeface="Cambria Math" panose="02040503050406030204" pitchFamily="18" charset="0"/>
                                </a:rPr>
                              </m:ctrlPr>
                            </m:sSupPr>
                            <m:e>
                              <m:r>
                                <a:rPr lang="ru-RU" sz="2800" i="1">
                                  <a:solidFill>
                                    <a:schemeClr val="tx1"/>
                                  </a:solidFill>
                                  <a:latin typeface="Cambria Math" panose="02040503050406030204" pitchFamily="18" charset="0"/>
                                </a:rPr>
                                <m:t>𝜏</m:t>
                              </m:r>
                            </m:e>
                            <m:sup>
                              <m:r>
                                <a:rPr lang="en-US" sz="2800" i="1">
                                  <a:solidFill>
                                    <a:schemeClr val="tx1"/>
                                  </a:solidFill>
                                  <a:latin typeface="Cambria Math" panose="02040503050406030204" pitchFamily="18" charset="0"/>
                                </a:rPr>
                                <m:t>𝑎</m:t>
                              </m:r>
                            </m:sup>
                          </m:sSup>
                        </m:e>
                        <m:sub>
                          <m:r>
                            <a:rPr lang="ru-RU" sz="2800" i="1">
                              <a:solidFill>
                                <a:schemeClr val="tx1"/>
                              </a:solidFill>
                              <a:latin typeface="Cambria Math" panose="02040503050406030204" pitchFamily="18" charset="0"/>
                            </a:rPr>
                            <m:t>𝑑𝑖𝑠</m:t>
                          </m:r>
                        </m:sub>
                      </m:sSub>
                      <m:d>
                        <m:dPr>
                          <m:ctrlPr>
                            <a:rPr lang="uk-UA" sz="2800" i="1">
                              <a:solidFill>
                                <a:schemeClr val="tx1"/>
                              </a:solidFill>
                              <a:latin typeface="Cambria Math" panose="02040503050406030204" pitchFamily="18" charset="0"/>
                            </a:rPr>
                          </m:ctrlPr>
                        </m:dPr>
                        <m:e>
                          <m:r>
                            <a:rPr lang="ru-RU" sz="2800" i="1">
                              <a:solidFill>
                                <a:schemeClr val="tx1"/>
                              </a:solidFill>
                              <a:latin typeface="Cambria Math" panose="02040503050406030204" pitchFamily="18" charset="0"/>
                            </a:rPr>
                            <m:t>𝑇</m:t>
                          </m:r>
                        </m:e>
                      </m:d>
                      <m:r>
                        <a:rPr lang="ru-RU" sz="2800" i="1">
                          <a:solidFill>
                            <a:schemeClr val="tx1"/>
                          </a:solidFill>
                          <a:latin typeface="Cambria Math" panose="02040503050406030204" pitchFamily="18" charset="0"/>
                        </a:rPr>
                        <m:t>+</m:t>
                      </m:r>
                      <m:sSub>
                        <m:sSubPr>
                          <m:ctrlPr>
                            <a:rPr lang="uk-UA" sz="2800" i="1">
                              <a:solidFill>
                                <a:schemeClr val="tx1"/>
                              </a:solidFill>
                              <a:latin typeface="Cambria Math" panose="02040503050406030204" pitchFamily="18" charset="0"/>
                            </a:rPr>
                          </m:ctrlPr>
                        </m:sSubPr>
                        <m:e>
                          <m:r>
                            <a:rPr lang="ru-RU" sz="2800" i="1">
                              <a:solidFill>
                                <a:schemeClr val="tx1"/>
                              </a:solidFill>
                              <a:latin typeface="Cambria Math" panose="02040503050406030204" pitchFamily="18" charset="0"/>
                            </a:rPr>
                            <m:t>𝜏</m:t>
                          </m:r>
                        </m:e>
                        <m:sub>
                          <m:r>
                            <a:rPr lang="ru-RU" sz="2800" i="1">
                              <a:solidFill>
                                <a:schemeClr val="tx1"/>
                              </a:solidFill>
                              <a:latin typeface="Cambria Math" panose="02040503050406030204" pitchFamily="18" charset="0"/>
                            </a:rPr>
                            <m:t>𝐺𝐵</m:t>
                          </m:r>
                        </m:sub>
                      </m:sSub>
                      <m:r>
                        <a:rPr lang="ru-RU" sz="2800" i="1">
                          <a:solidFill>
                            <a:schemeClr val="tx1"/>
                          </a:solidFill>
                          <a:latin typeface="Cambria Math" panose="02040503050406030204" pitchFamily="18" charset="0"/>
                        </a:rPr>
                        <m:t>(</m:t>
                      </m:r>
                      <m:r>
                        <a:rPr lang="ru-RU" sz="2800" i="1">
                          <a:solidFill>
                            <a:schemeClr val="tx1"/>
                          </a:solidFill>
                          <a:latin typeface="Cambria Math" panose="02040503050406030204" pitchFamily="18" charset="0"/>
                        </a:rPr>
                        <m:t>𝑇</m:t>
                      </m:r>
                      <m:r>
                        <a:rPr lang="ru-RU" sz="2800" i="1">
                          <a:solidFill>
                            <a:schemeClr val="tx1"/>
                          </a:solidFill>
                          <a:latin typeface="Cambria Math" panose="02040503050406030204" pitchFamily="18" charset="0"/>
                        </a:rPr>
                        <m:t>)</m:t>
                      </m:r>
                    </m:oMath>
                  </m:oMathPara>
                </a14:m>
                <a:endParaRPr lang="uk-UA" sz="20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31943" y="3296128"/>
                <a:ext cx="6058588" cy="557717"/>
              </a:xfrm>
              <a:prstGeom prst="rect">
                <a:avLst/>
              </a:prstGeom>
              <a:blipFill>
                <a:blip r:embed="rId3"/>
                <a:stretch>
                  <a:fillRect/>
                </a:stretch>
              </a:blipFill>
              <a:ln>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77751" y="1199541"/>
                <a:ext cx="5566973" cy="172277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p>
                        <m:sSupPr>
                          <m:ctrlPr>
                            <a:rPr lang="ru-RU" sz="4000" i="1" smtClean="0">
                              <a:solidFill>
                                <a:schemeClr val="tx1"/>
                              </a:solidFill>
                              <a:latin typeface="Cambria Math" panose="02040503050406030204" pitchFamily="18" charset="0"/>
                            </a:rPr>
                          </m:ctrlPr>
                        </m:sSupPr>
                        <m:e>
                          <m:acc>
                            <m:accPr>
                              <m:chr m:val="̇"/>
                              <m:ctrlPr>
                                <a:rPr lang="ru-RU" sz="4000" i="1" smtClean="0">
                                  <a:solidFill>
                                    <a:schemeClr val="tx1"/>
                                  </a:solidFill>
                                  <a:latin typeface="Cambria Math" panose="02040503050406030204" pitchFamily="18" charset="0"/>
                                </a:rPr>
                              </m:ctrlPr>
                            </m:accPr>
                            <m:e>
                              <m:r>
                                <a:rPr lang="ru-RU" sz="4000" i="1" smtClean="0">
                                  <a:solidFill>
                                    <a:schemeClr val="tx1"/>
                                  </a:solidFill>
                                  <a:latin typeface="Cambria Math" panose="02040503050406030204" pitchFamily="18" charset="0"/>
                                  <a:ea typeface="Cambria Math" panose="02040503050406030204" pitchFamily="18" charset="0"/>
                                </a:rPr>
                                <m:t>𝛾</m:t>
                              </m:r>
                            </m:e>
                          </m:acc>
                        </m:e>
                        <m:sup>
                          <m:r>
                            <a:rPr lang="ru-RU" sz="4000" i="1" smtClean="0">
                              <a:solidFill>
                                <a:schemeClr val="tx1"/>
                              </a:solidFill>
                              <a:latin typeface="Cambria Math" panose="02040503050406030204" pitchFamily="18" charset="0"/>
                              <a:ea typeface="Cambria Math" panose="02040503050406030204" pitchFamily="18" charset="0"/>
                            </a:rPr>
                            <m:t>𝛼</m:t>
                          </m:r>
                        </m:sup>
                      </m:sSup>
                      <m:d>
                        <m:dPr>
                          <m:ctrlPr>
                            <a:rPr lang="ru-RU" sz="4000" b="0" i="1" smtClean="0">
                              <a:solidFill>
                                <a:schemeClr val="tx1"/>
                              </a:solidFill>
                              <a:latin typeface="Cambria Math" panose="02040503050406030204" pitchFamily="18" charset="0"/>
                            </a:rPr>
                          </m:ctrlPr>
                        </m:dPr>
                        <m:e>
                          <m:r>
                            <a:rPr lang="en-US" sz="4000" b="0" i="1" smtClean="0">
                              <a:solidFill>
                                <a:schemeClr val="tx1"/>
                              </a:solidFill>
                              <a:latin typeface="Cambria Math" panose="02040503050406030204" pitchFamily="18" charset="0"/>
                            </a:rPr>
                            <m:t>𝑇</m:t>
                          </m:r>
                        </m:e>
                      </m:d>
                      <m:r>
                        <a:rPr lang="en-US" sz="4000" b="0" i="1" smtClean="0">
                          <a:solidFill>
                            <a:schemeClr val="tx1"/>
                          </a:solidFill>
                          <a:latin typeface="Cambria Math" panose="02040503050406030204" pitchFamily="18" charset="0"/>
                        </a:rPr>
                        <m:t>=</m:t>
                      </m:r>
                      <m:sSub>
                        <m:sSubPr>
                          <m:ctrlPr>
                            <a:rPr lang="en-US" sz="4000" b="0" i="1" smtClean="0">
                              <a:solidFill>
                                <a:schemeClr val="tx1"/>
                              </a:solidFill>
                              <a:latin typeface="Cambria Math" panose="02040503050406030204" pitchFamily="18" charset="0"/>
                            </a:rPr>
                          </m:ctrlPr>
                        </m:sSubPr>
                        <m:e>
                          <m:acc>
                            <m:accPr>
                              <m:chr m:val="̇"/>
                              <m:ctrlPr>
                                <a:rPr lang="en-US" sz="4000" b="0" i="1" smtClean="0">
                                  <a:solidFill>
                                    <a:schemeClr val="tx1"/>
                                  </a:solidFill>
                                  <a:latin typeface="Cambria Math" panose="02040503050406030204" pitchFamily="18" charset="0"/>
                                </a:rPr>
                              </m:ctrlPr>
                            </m:accPr>
                            <m:e>
                              <m:r>
                                <a:rPr lang="en-US" sz="4000" b="0" i="1" smtClean="0">
                                  <a:solidFill>
                                    <a:schemeClr val="tx1"/>
                                  </a:solidFill>
                                  <a:latin typeface="Cambria Math" panose="02040503050406030204" pitchFamily="18" charset="0"/>
                                  <a:ea typeface="Cambria Math" panose="02040503050406030204" pitchFamily="18" charset="0"/>
                                </a:rPr>
                                <m:t>𝛾</m:t>
                              </m:r>
                            </m:e>
                          </m:acc>
                        </m:e>
                        <m:sub>
                          <m:r>
                            <a:rPr lang="en-US" sz="4000" b="0" i="1" smtClean="0">
                              <a:solidFill>
                                <a:schemeClr val="tx1"/>
                              </a:solidFill>
                              <a:latin typeface="Cambria Math" panose="02040503050406030204" pitchFamily="18" charset="0"/>
                            </a:rPr>
                            <m:t>0</m:t>
                          </m:r>
                        </m:sub>
                      </m:sSub>
                      <m:sSup>
                        <m:sSupPr>
                          <m:ctrlPr>
                            <a:rPr lang="en-US" sz="4000" b="0" i="1" smtClean="0">
                              <a:solidFill>
                                <a:schemeClr val="tx1"/>
                              </a:solidFill>
                              <a:latin typeface="Cambria Math" panose="02040503050406030204" pitchFamily="18" charset="0"/>
                            </a:rPr>
                          </m:ctrlPr>
                        </m:sSupPr>
                        <m:e>
                          <m:d>
                            <m:dPr>
                              <m:ctrlPr>
                                <a:rPr lang="en-US" sz="4000" i="1">
                                  <a:solidFill>
                                    <a:schemeClr val="tx1"/>
                                  </a:solidFill>
                                  <a:latin typeface="Cambria Math" panose="02040503050406030204" pitchFamily="18" charset="0"/>
                                </a:rPr>
                              </m:ctrlPr>
                            </m:dPr>
                            <m:e>
                              <m:f>
                                <m:fPr>
                                  <m:ctrlPr>
                                    <a:rPr lang="en-US" sz="4000" i="1">
                                      <a:solidFill>
                                        <a:schemeClr val="tx1"/>
                                      </a:solidFill>
                                      <a:latin typeface="Cambria Math" panose="02040503050406030204" pitchFamily="18" charset="0"/>
                                    </a:rPr>
                                  </m:ctrlPr>
                                </m:fPr>
                                <m:num>
                                  <m:sSubSup>
                                    <m:sSubSupPr>
                                      <m:ctrlPr>
                                        <a:rPr lang="en-US" sz="4000" i="1">
                                          <a:solidFill>
                                            <a:schemeClr val="tx1"/>
                                          </a:solidFill>
                                          <a:latin typeface="Cambria Math" panose="02040503050406030204" pitchFamily="18" charset="0"/>
                                        </a:rPr>
                                      </m:ctrlPr>
                                    </m:sSubSupPr>
                                    <m:e>
                                      <m:r>
                                        <a:rPr lang="en-US" sz="4000" i="1">
                                          <a:solidFill>
                                            <a:schemeClr val="tx1"/>
                                          </a:solidFill>
                                          <a:latin typeface="Cambria Math" panose="02040503050406030204" pitchFamily="18" charset="0"/>
                                          <a:ea typeface="Cambria Math" panose="02040503050406030204" pitchFamily="18" charset="0"/>
                                        </a:rPr>
                                        <m:t>𝜏</m:t>
                                      </m:r>
                                    </m:e>
                                    <m:sub>
                                      <m:r>
                                        <a:rPr lang="en-US" sz="4000" i="1">
                                          <a:solidFill>
                                            <a:schemeClr val="tx1"/>
                                          </a:solidFill>
                                          <a:latin typeface="Cambria Math" panose="02040503050406030204" pitchFamily="18" charset="0"/>
                                        </a:rPr>
                                        <m:t>𝑅𝑆𝑆</m:t>
                                      </m:r>
                                    </m:sub>
                                    <m:sup>
                                      <m:r>
                                        <a:rPr lang="en-US" sz="4000" i="1">
                                          <a:solidFill>
                                            <a:schemeClr val="tx1"/>
                                          </a:solidFill>
                                          <a:latin typeface="Cambria Math" panose="02040503050406030204" pitchFamily="18" charset="0"/>
                                          <a:ea typeface="Cambria Math" panose="02040503050406030204" pitchFamily="18" charset="0"/>
                                        </a:rPr>
                                        <m:t>𝛼</m:t>
                                      </m:r>
                                    </m:sup>
                                  </m:sSubSup>
                                </m:num>
                                <m:den>
                                  <m:sSubSup>
                                    <m:sSubSupPr>
                                      <m:ctrlPr>
                                        <a:rPr lang="en-US" sz="4000" i="1">
                                          <a:solidFill>
                                            <a:schemeClr val="tx1"/>
                                          </a:solidFill>
                                          <a:latin typeface="Cambria Math" panose="02040503050406030204" pitchFamily="18" charset="0"/>
                                        </a:rPr>
                                      </m:ctrlPr>
                                    </m:sSubSupPr>
                                    <m:e>
                                      <m:r>
                                        <a:rPr lang="en-US" sz="4000" i="1">
                                          <a:solidFill>
                                            <a:schemeClr val="tx1"/>
                                          </a:solidFill>
                                          <a:latin typeface="Cambria Math" panose="02040503050406030204" pitchFamily="18" charset="0"/>
                                          <a:ea typeface="Cambria Math" panose="02040503050406030204" pitchFamily="18" charset="0"/>
                                        </a:rPr>
                                        <m:t>𝜏</m:t>
                                      </m:r>
                                    </m:e>
                                    <m:sub>
                                      <m:r>
                                        <a:rPr lang="en-US" sz="4000" i="1">
                                          <a:solidFill>
                                            <a:schemeClr val="tx1"/>
                                          </a:solidFill>
                                          <a:latin typeface="Cambria Math" panose="02040503050406030204" pitchFamily="18" charset="0"/>
                                        </a:rPr>
                                        <m:t>𝐶𝑅𝑆𝑆</m:t>
                                      </m:r>
                                    </m:sub>
                                    <m:sup>
                                      <m:r>
                                        <a:rPr lang="en-US" sz="4000" i="1">
                                          <a:solidFill>
                                            <a:schemeClr val="tx1"/>
                                          </a:solidFill>
                                          <a:latin typeface="Cambria Math" panose="02040503050406030204" pitchFamily="18" charset="0"/>
                                          <a:ea typeface="Cambria Math" panose="02040503050406030204" pitchFamily="18" charset="0"/>
                                        </a:rPr>
                                        <m:t>𝛼</m:t>
                                      </m:r>
                                    </m:sup>
                                  </m:sSubSup>
                                  <m:r>
                                    <a:rPr lang="en-US" sz="4000" i="1">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𝑇</m:t>
                                  </m:r>
                                  <m:r>
                                    <a:rPr lang="en-US" sz="4000" i="1">
                                      <a:solidFill>
                                        <a:schemeClr val="tx1"/>
                                      </a:solidFill>
                                      <a:latin typeface="Cambria Math" panose="02040503050406030204" pitchFamily="18" charset="0"/>
                                    </a:rPr>
                                    <m:t>)</m:t>
                                  </m:r>
                                </m:den>
                              </m:f>
                            </m:e>
                          </m:d>
                        </m:e>
                        <m:sup>
                          <m:f>
                            <m:fPr>
                              <m:ctrlPr>
                                <a:rPr lang="en-US" sz="4000" b="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1</m:t>
                              </m:r>
                            </m:num>
                            <m:den>
                              <m:r>
                                <a:rPr lang="en-US" sz="4000" b="0" i="1" smtClean="0">
                                  <a:solidFill>
                                    <a:schemeClr val="tx1"/>
                                  </a:solidFill>
                                  <a:latin typeface="Cambria Math" panose="02040503050406030204" pitchFamily="18" charset="0"/>
                                </a:rPr>
                                <m:t>𝑚</m:t>
                              </m:r>
                            </m:den>
                          </m:f>
                        </m:sup>
                      </m:sSup>
                    </m:oMath>
                  </m:oMathPara>
                </a14:m>
                <a:endParaRPr lang="ru-RU" sz="4000" dirty="0" err="1" smtClean="0">
                  <a:solidFill>
                    <a:schemeClr val="tx1"/>
                  </a:solidFill>
                  <a:latin typeface="Segoe UI Light"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77751" y="1199541"/>
                <a:ext cx="5566973" cy="1722779"/>
              </a:xfrm>
              <a:prstGeom prst="rect">
                <a:avLst/>
              </a:prstGeom>
              <a:blipFill>
                <a:blip r:embed="rId4"/>
                <a:stretch>
                  <a:fillRect/>
                </a:stretch>
              </a:blipFill>
            </p:spPr>
            <p:txBody>
              <a:bodyPr/>
              <a:lstStyle/>
              <a:p>
                <a:r>
                  <a:rPr lang="en-US">
                    <a:noFill/>
                  </a:rPr>
                  <a:t> </a:t>
                </a:r>
              </a:p>
            </p:txBody>
          </p:sp>
        </mc:Fallback>
      </mc:AlternateContent>
      <p:cxnSp>
        <p:nvCxnSpPr>
          <p:cNvPr id="14" name="Прямая со стрелкой 9"/>
          <p:cNvCxnSpPr>
            <a:endCxn id="18" idx="0"/>
          </p:cNvCxnSpPr>
          <p:nvPr/>
        </p:nvCxnSpPr>
        <p:spPr bwMode="auto">
          <a:xfrm flipH="1">
            <a:off x="2091408" y="4033564"/>
            <a:ext cx="1182369" cy="922732"/>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Прямая со стрелкой 11"/>
          <p:cNvCxnSpPr>
            <a:endCxn id="17" idx="0"/>
          </p:cNvCxnSpPr>
          <p:nvPr/>
        </p:nvCxnSpPr>
        <p:spPr bwMode="auto">
          <a:xfrm flipH="1">
            <a:off x="4781174" y="4033564"/>
            <a:ext cx="225271" cy="922731"/>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Прямая со стрелкой 13"/>
          <p:cNvCxnSpPr>
            <a:endCxn id="19" idx="0"/>
          </p:cNvCxnSpPr>
          <p:nvPr/>
        </p:nvCxnSpPr>
        <p:spPr bwMode="auto">
          <a:xfrm>
            <a:off x="6716889" y="3939822"/>
            <a:ext cx="909131" cy="935369"/>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002843" y="4956295"/>
            <a:ext cx="3556661" cy="307777"/>
          </a:xfrm>
          <a:prstGeom prst="rect">
            <a:avLst/>
          </a:prstGeom>
          <a:noFill/>
        </p:spPr>
        <p:txBody>
          <a:bodyPr wrap="square" rtlCol="0">
            <a:spAutoFit/>
          </a:bodyPr>
          <a:lstStyle/>
          <a:p>
            <a:pPr algn="ctr"/>
            <a:r>
              <a:rPr lang="en-US" dirty="0" smtClean="0">
                <a:latin typeface="+mj-lt"/>
              </a:rPr>
              <a:t>Dislocation-dislocation interaction</a:t>
            </a:r>
            <a:endParaRPr lang="ru-RU" dirty="0" err="1" smtClean="0">
              <a:latin typeface="+mj-lt"/>
            </a:endParaRPr>
          </a:p>
        </p:txBody>
      </p:sp>
      <p:sp>
        <p:nvSpPr>
          <p:cNvPr id="18" name="TextBox 17"/>
          <p:cNvSpPr txBox="1"/>
          <p:nvPr/>
        </p:nvSpPr>
        <p:spPr>
          <a:xfrm>
            <a:off x="1179972" y="4956296"/>
            <a:ext cx="1822871" cy="307777"/>
          </a:xfrm>
          <a:prstGeom prst="rect">
            <a:avLst/>
          </a:prstGeom>
          <a:noFill/>
        </p:spPr>
        <p:txBody>
          <a:bodyPr wrap="none" rtlCol="0">
            <a:spAutoFit/>
          </a:bodyPr>
          <a:lstStyle/>
          <a:p>
            <a:r>
              <a:rPr lang="en-US" dirty="0" smtClean="0">
                <a:latin typeface="+mj-lt"/>
              </a:rPr>
              <a:t>Lattice friction effect</a:t>
            </a:r>
            <a:endParaRPr lang="en-US" dirty="0">
              <a:latin typeface="+mj-lt"/>
            </a:endParaRPr>
          </a:p>
        </p:txBody>
      </p:sp>
      <p:sp>
        <p:nvSpPr>
          <p:cNvPr id="19" name="TextBox 18"/>
          <p:cNvSpPr txBox="1"/>
          <p:nvPr/>
        </p:nvSpPr>
        <p:spPr>
          <a:xfrm>
            <a:off x="6034286" y="4875191"/>
            <a:ext cx="3183467" cy="523220"/>
          </a:xfrm>
          <a:prstGeom prst="rect">
            <a:avLst/>
          </a:prstGeom>
          <a:noFill/>
        </p:spPr>
        <p:txBody>
          <a:bodyPr wrap="square" rtlCol="0" anchor="ctr">
            <a:spAutoFit/>
          </a:bodyPr>
          <a:lstStyle/>
          <a:p>
            <a:pPr algn="ctr"/>
            <a:r>
              <a:rPr lang="en-US" dirty="0" smtClean="0">
                <a:latin typeface="+mj-lt"/>
              </a:rPr>
              <a:t>Dislocation-grain boundary interaction (Hall-</a:t>
            </a:r>
            <a:r>
              <a:rPr lang="en-US" dirty="0" err="1" smtClean="0">
                <a:latin typeface="+mj-lt"/>
              </a:rPr>
              <a:t>Petch</a:t>
            </a:r>
            <a:r>
              <a:rPr lang="en-US" dirty="0" smtClean="0">
                <a:latin typeface="+mj-lt"/>
              </a:rPr>
              <a:t> effect)</a:t>
            </a:r>
            <a:endParaRPr lang="en-US" dirty="0">
              <a:latin typeface="+mj-lt"/>
            </a:endParaRPr>
          </a:p>
        </p:txBody>
      </p:sp>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18</a:t>
            </a:fld>
            <a:endParaRPr lang="en-GB" dirty="0"/>
          </a:p>
        </p:txBody>
      </p:sp>
    </p:spTree>
    <p:extLst>
      <p:ext uri="{BB962C8B-B14F-4D97-AF65-F5344CB8AC3E}">
        <p14:creationId xmlns:p14="http://schemas.microsoft.com/office/powerpoint/2010/main" val="37069244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 and Gao model</a:t>
            </a:r>
            <a:endParaRPr lang="en-US" dirty="0"/>
          </a:p>
        </p:txBody>
      </p:sp>
      <p:sp>
        <p:nvSpPr>
          <p:cNvPr id="4" name="Slide Number Placeholder 3"/>
          <p:cNvSpPr>
            <a:spLocks noGrp="1"/>
          </p:cNvSpPr>
          <p:nvPr>
            <p:ph type="sldNum" sz="quarter" idx="4"/>
          </p:nvPr>
        </p:nvSpPr>
        <p:spPr/>
        <p:txBody>
          <a:bodyPr/>
          <a:lstStyle/>
          <a:p>
            <a:pPr>
              <a:defRPr/>
            </a:pPr>
            <a:fld id="{C795D34B-0000-4401-9708-96760D6E4A55}" type="slidenum">
              <a:rPr lang="en-GB" smtClean="0"/>
              <a:pPr>
                <a:defRPr/>
              </a:pPr>
              <a:t>19</a:t>
            </a:fld>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3526472" y="2224821"/>
                <a:ext cx="2353627" cy="1273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𝐻</m:t>
                          </m:r>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𝐻</m:t>
                              </m:r>
                            </m:e>
                            <m:sub>
                              <m:r>
                                <a:rPr lang="ru-RU" sz="2800" b="0" i="1" smtClean="0">
                                  <a:latin typeface="Cambria Math" panose="02040503050406030204" pitchFamily="18" charset="0"/>
                                </a:rPr>
                                <m:t>0</m:t>
                              </m:r>
                            </m:sub>
                          </m:sSub>
                        </m:den>
                      </m:f>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h</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h</m:t>
                              </m:r>
                            </m:den>
                          </m:f>
                        </m:e>
                      </m:rad>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526472" y="2224821"/>
                <a:ext cx="2353627" cy="127304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0493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542" y="1596016"/>
            <a:ext cx="4457700" cy="3848100"/>
          </a:xfrm>
          <a:prstGeom prst="rect">
            <a:avLst/>
          </a:prstGeom>
        </p:spPr>
      </p:pic>
      <p:sp>
        <p:nvSpPr>
          <p:cNvPr id="13314" name="Rectangle 2"/>
          <p:cNvSpPr>
            <a:spLocks noGrp="1" noChangeArrowheads="1"/>
          </p:cNvSpPr>
          <p:nvPr>
            <p:ph type="title"/>
          </p:nvPr>
        </p:nvSpPr>
        <p:spPr>
          <a:prstGeom prst="rect">
            <a:avLst/>
          </a:prstGeom>
        </p:spPr>
        <p:txBody>
          <a:bodyPr/>
          <a:lstStyle/>
          <a:p>
            <a:r>
              <a:rPr lang="en-US" dirty="0" smtClean="0"/>
              <a:t>Me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38" y="3610769"/>
            <a:ext cx="1969851" cy="19619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3353163"/>
            <a:ext cx="167931" cy="257606"/>
          </a:xfrm>
          <a:prstGeom prst="rect">
            <a:avLst/>
          </a:prstGeom>
        </p:spPr>
      </p:pic>
      <p:sp>
        <p:nvSpPr>
          <p:cNvPr id="11" name="TextBox 10"/>
          <p:cNvSpPr txBox="1"/>
          <p:nvPr/>
        </p:nvSpPr>
        <p:spPr>
          <a:xfrm>
            <a:off x="5190645" y="5691948"/>
            <a:ext cx="3113236" cy="307777"/>
          </a:xfrm>
          <a:prstGeom prst="rect">
            <a:avLst/>
          </a:prstGeom>
          <a:noFill/>
        </p:spPr>
        <p:txBody>
          <a:bodyPr wrap="square" rtlCol="0">
            <a:spAutoFit/>
          </a:bodyPr>
          <a:lstStyle/>
          <a:p>
            <a:r>
              <a:rPr lang="en-US" dirty="0" smtClean="0">
                <a:latin typeface="Segoe UI Light" panose="020B0502040204020203" pitchFamily="34" charset="0"/>
                <a:cs typeface="Segoe UI Light" panose="020B0502040204020203" pitchFamily="34" charset="0"/>
              </a:rPr>
              <a:t>V.N. </a:t>
            </a:r>
            <a:r>
              <a:rPr lang="en-US" dirty="0" err="1" smtClean="0">
                <a:latin typeface="Segoe UI Light" panose="020B0502040204020203" pitchFamily="34" charset="0"/>
                <a:cs typeface="Segoe UI Light" panose="020B0502040204020203" pitchFamily="34" charset="0"/>
              </a:rPr>
              <a:t>Karazin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Kharkiv</a:t>
            </a:r>
            <a:r>
              <a:rPr lang="en-US" dirty="0" smtClean="0">
                <a:latin typeface="Segoe UI Light" panose="020B0502040204020203" pitchFamily="34" charset="0"/>
                <a:cs typeface="Segoe UI Light" panose="020B0502040204020203" pitchFamily="34" charset="0"/>
              </a:rPr>
              <a:t> National University</a:t>
            </a:r>
            <a:endParaRPr lang="en-US" dirty="0">
              <a:latin typeface="Segoe UI Light" panose="020B0502040204020203" pitchFamily="34" charset="0"/>
              <a:cs typeface="Segoe UI Light" panose="020B0502040204020203" pitchFamily="34" charset="0"/>
            </a:endParaRPr>
          </a:p>
        </p:txBody>
      </p:sp>
      <p:sp>
        <p:nvSpPr>
          <p:cNvPr id="9" name="TextBox 8"/>
          <p:cNvSpPr txBox="1"/>
          <p:nvPr/>
        </p:nvSpPr>
        <p:spPr>
          <a:xfrm>
            <a:off x="3191860" y="3045386"/>
            <a:ext cx="794609" cy="307777"/>
          </a:xfrm>
          <a:prstGeom prst="rect">
            <a:avLst/>
          </a:prstGeom>
          <a:noFill/>
        </p:spPr>
        <p:txBody>
          <a:bodyPr wrap="square" rtlCol="0">
            <a:spAutoFit/>
          </a:bodyPr>
          <a:lstStyle/>
          <a:p>
            <a:pPr algn="ctr"/>
            <a:r>
              <a:rPr lang="en-US" dirty="0" err="1" smtClean="0">
                <a:latin typeface="Segoe UI Light" panose="020B0502040204020203" pitchFamily="34" charset="0"/>
                <a:cs typeface="Segoe UI Light" panose="020B0502040204020203" pitchFamily="34" charset="0"/>
              </a:rPr>
              <a:t>Kharkiv</a:t>
            </a:r>
            <a:endParaRPr lang="en-US"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2</a:t>
            </a:fld>
            <a:endParaRPr lang="en-GB"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417" y="3520066"/>
            <a:ext cx="167931" cy="257606"/>
          </a:xfrm>
          <a:prstGeom prst="rect">
            <a:avLst/>
          </a:prstGeom>
        </p:spPr>
      </p:pic>
      <p:sp>
        <p:nvSpPr>
          <p:cNvPr id="15" name="TextBox 14"/>
          <p:cNvSpPr txBox="1"/>
          <p:nvPr/>
        </p:nvSpPr>
        <p:spPr>
          <a:xfrm>
            <a:off x="1193077" y="3212289"/>
            <a:ext cx="794609" cy="307777"/>
          </a:xfrm>
          <a:prstGeom prst="rect">
            <a:avLst/>
          </a:prstGeom>
          <a:noFill/>
        </p:spPr>
        <p:txBody>
          <a:bodyPr wrap="square" rtlCol="0">
            <a:spAutoFit/>
          </a:bodyPr>
          <a:lstStyle/>
          <a:p>
            <a:pPr algn="ctr"/>
            <a:r>
              <a:rPr lang="en-US" dirty="0" err="1" smtClean="0">
                <a:latin typeface="Segoe UI Light" panose="020B0502040204020203" pitchFamily="34" charset="0"/>
                <a:cs typeface="Segoe UI Light" panose="020B0502040204020203" pitchFamily="34" charset="0"/>
              </a:rPr>
              <a:t>Mol</a:t>
            </a:r>
            <a:endParaRPr lang="en-US" dirty="0">
              <a:latin typeface="Segoe UI Light" panose="020B0502040204020203" pitchFamily="34" charset="0"/>
              <a:cs typeface="Segoe UI Light" panose="020B0502040204020203" pitchFamily="34" charset="0"/>
            </a:endParaRPr>
          </a:p>
        </p:txBody>
      </p:sp>
      <p:pic>
        <p:nvPicPr>
          <p:cNvPr id="16" name="Picture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899" y="1211520"/>
            <a:ext cx="2678727" cy="1671576"/>
          </a:xfrm>
          <a:prstGeom prst="rect">
            <a:avLst/>
          </a:prstGeom>
          <a:noFill/>
          <a:ln>
            <a:noFill/>
          </a:ln>
        </p:spPr>
      </p:pic>
      <p:sp>
        <p:nvSpPr>
          <p:cNvPr id="17" name="TextBox 16"/>
          <p:cNvSpPr txBox="1"/>
          <p:nvPr/>
        </p:nvSpPr>
        <p:spPr>
          <a:xfrm>
            <a:off x="5190645" y="2974061"/>
            <a:ext cx="3113236" cy="523220"/>
          </a:xfrm>
          <a:prstGeom prst="rect">
            <a:avLst/>
          </a:prstGeom>
          <a:noFill/>
        </p:spPr>
        <p:txBody>
          <a:bodyPr wrap="square" rtlCol="0">
            <a:spAutoFit/>
          </a:bodyPr>
          <a:lstStyle/>
          <a:p>
            <a:pPr algn="ctr"/>
            <a:r>
              <a:rPr lang="en-US" dirty="0" smtClean="0">
                <a:latin typeface="Segoe UI Light" panose="020B0502040204020203" pitchFamily="34" charset="0"/>
                <a:cs typeface="Segoe UI Light" panose="020B0502040204020203" pitchFamily="34" charset="0"/>
              </a:rPr>
              <a:t>Belgian Nuclear Research Centre SCK•CEN</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75259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Purity of Fe</a:t>
            </a:r>
            <a:endParaRPr lang="en-US" dirty="0"/>
          </a:p>
        </p:txBody>
      </p:sp>
      <p:sp>
        <p:nvSpPr>
          <p:cNvPr id="4" name="Slide Number Placeholder 3"/>
          <p:cNvSpPr>
            <a:spLocks noGrp="1"/>
          </p:cNvSpPr>
          <p:nvPr>
            <p:ph type="sldNum" sz="quarter" idx="4"/>
          </p:nvPr>
        </p:nvSpPr>
        <p:spPr/>
        <p:txBody>
          <a:bodyPr/>
          <a:lstStyle/>
          <a:p>
            <a:pPr>
              <a:defRPr/>
            </a:pPr>
            <a:fld id="{C795D34B-0000-4401-9708-96760D6E4A55}" type="slidenum">
              <a:rPr lang="en-GB" smtClean="0"/>
              <a:pPr>
                <a:defRPr/>
              </a:pPr>
              <a:t>20</a:t>
            </a:fld>
            <a:endParaRPr lang="en-GB" dirty="0"/>
          </a:p>
        </p:txBody>
      </p:sp>
      <p:pic>
        <p:nvPicPr>
          <p:cNvPr id="5" name="Picture 4"/>
          <p:cNvPicPr>
            <a:picLocks noChangeAspect="1"/>
          </p:cNvPicPr>
          <p:nvPr/>
        </p:nvPicPr>
        <p:blipFill>
          <a:blip r:embed="rId2"/>
          <a:stretch>
            <a:fillRect/>
          </a:stretch>
        </p:blipFill>
        <p:spPr>
          <a:xfrm>
            <a:off x="113892" y="1985554"/>
            <a:ext cx="8991969" cy="1399631"/>
          </a:xfrm>
          <a:prstGeom prst="rect">
            <a:avLst/>
          </a:prstGeom>
        </p:spPr>
      </p:pic>
    </p:spTree>
    <p:extLst>
      <p:ext uri="{BB962C8B-B14F-4D97-AF65-F5344CB8AC3E}">
        <p14:creationId xmlns:p14="http://schemas.microsoft.com/office/powerpoint/2010/main" val="15484300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96827" y="901221"/>
            <a:ext cx="7743825" cy="3929062"/>
          </a:xfrm>
        </p:spPr>
        <p:txBody>
          <a:bodyPr/>
          <a:lstStyle/>
          <a:p>
            <a:pPr marL="0" indent="0" algn="ctr">
              <a:spcBef>
                <a:spcPct val="0"/>
              </a:spcBef>
              <a:buNone/>
            </a:pPr>
            <a:r>
              <a:rPr lang="en-GB" sz="1100" b="1" dirty="0" smtClean="0">
                <a:solidFill>
                  <a:schemeClr val="tx1"/>
                </a:solidFill>
              </a:rPr>
              <a:t>Copyright © 2018 - SCK</a:t>
            </a:r>
            <a:r>
              <a:rPr lang="en-GB" sz="1100" b="1" dirty="0" smtClean="0">
                <a:solidFill>
                  <a:schemeClr val="tx1"/>
                </a:solidFill>
                <a:sym typeface="Wingdings" pitchFamily="2" charset="2"/>
              </a:rPr>
              <a:t></a:t>
            </a:r>
            <a:r>
              <a:rPr lang="en-GB" sz="1100" b="1" dirty="0" smtClean="0">
                <a:solidFill>
                  <a:schemeClr val="tx1"/>
                </a:solidFill>
              </a:rPr>
              <a:t>CEN</a:t>
            </a:r>
          </a:p>
          <a:p>
            <a:pPr marL="0" indent="0" algn="ctr">
              <a:spcBef>
                <a:spcPct val="0"/>
              </a:spcBef>
              <a:buNone/>
            </a:pPr>
            <a:endParaRPr lang="en-GB" sz="1100" b="1" dirty="0" smtClean="0">
              <a:solidFill>
                <a:schemeClr val="tx1"/>
              </a:solidFill>
            </a:endParaRPr>
          </a:p>
          <a:p>
            <a:pPr marL="0" indent="0" algn="ctr">
              <a:spcBef>
                <a:spcPct val="0"/>
              </a:spcBef>
              <a:buNone/>
            </a:pPr>
            <a:r>
              <a:rPr lang="en-GB" sz="1100" dirty="0" smtClean="0">
                <a:solidFill>
                  <a:schemeClr val="tx1"/>
                </a:solidFill>
              </a:rPr>
              <a:t>PLEASE NOTE!</a:t>
            </a:r>
          </a:p>
          <a:p>
            <a:pPr marL="0" indent="0" algn="ctr">
              <a:spcBef>
                <a:spcPct val="0"/>
              </a:spcBef>
              <a:buNone/>
            </a:pPr>
            <a:r>
              <a:rPr lang="en-US" sz="1100" dirty="0"/>
              <a:t>This presentation contains data, information and formats for dedicated use only and may not be communicated, copied, reproduced, distributed or cited without the explicit written permission of </a:t>
            </a:r>
            <a:r>
              <a:rPr lang="en-US" sz="1100" dirty="0" err="1" smtClean="0"/>
              <a:t>SCK•CEN</a:t>
            </a:r>
            <a:r>
              <a:rPr lang="en-US" sz="1100" dirty="0" smtClean="0"/>
              <a:t>.</a:t>
            </a:r>
            <a:r>
              <a:rPr lang="en-US" sz="1100" dirty="0"/>
              <a:t/>
            </a:r>
            <a:br>
              <a:rPr lang="en-US" sz="1100" dirty="0"/>
            </a:br>
            <a:r>
              <a:rPr lang="en-US" sz="1100" dirty="0"/>
              <a:t>If this explicit written permission has been obtained, please reference the </a:t>
            </a:r>
            <a:r>
              <a:rPr lang="en-US" sz="1100" dirty="0" smtClean="0"/>
              <a:t>author, followed </a:t>
            </a:r>
            <a:r>
              <a:rPr lang="en-US" sz="1100" dirty="0"/>
              <a:t>by ‘by courtesy of </a:t>
            </a:r>
            <a:r>
              <a:rPr lang="en-US" sz="1100" dirty="0" err="1" smtClean="0"/>
              <a:t>SCK•CEN</a:t>
            </a:r>
            <a:r>
              <a:rPr lang="en-US" sz="1100" dirty="0" smtClean="0"/>
              <a:t>’.</a:t>
            </a:r>
          </a:p>
          <a:p>
            <a:pPr marL="0" indent="0" algn="ctr">
              <a:spcBef>
                <a:spcPct val="0"/>
              </a:spcBef>
              <a:buNone/>
            </a:pPr>
            <a:endParaRPr lang="en-US" sz="1100" dirty="0" smtClean="0"/>
          </a:p>
          <a:p>
            <a:pPr marL="0" indent="0" algn="ctr">
              <a:spcBef>
                <a:spcPct val="0"/>
              </a:spcBef>
              <a:buNone/>
            </a:pPr>
            <a:r>
              <a:rPr lang="en-US" sz="1100" dirty="0" smtClean="0"/>
              <a:t>Any infringement to this rule is illegal and entitles to claim damages from the infringer, without prejudice to any other right in case of granting a patent or registration in the field of intellectual property.</a:t>
            </a:r>
          </a:p>
          <a:p>
            <a:pPr marL="0" indent="0" algn="ctr">
              <a:spcBef>
                <a:spcPct val="0"/>
              </a:spcBef>
              <a:buNone/>
            </a:pPr>
            <a:endParaRPr lang="en-GB" sz="1100" dirty="0" smtClean="0">
              <a:solidFill>
                <a:schemeClr val="tx1"/>
              </a:solidFill>
            </a:endParaRPr>
          </a:p>
          <a:p>
            <a:pPr marL="0" indent="0" algn="ctr">
              <a:spcBef>
                <a:spcPct val="0"/>
              </a:spcBef>
              <a:buNone/>
            </a:pPr>
            <a:endParaRPr lang="en-GB" sz="1100" dirty="0" smtClean="0">
              <a:solidFill>
                <a:schemeClr val="tx1"/>
              </a:solidFill>
            </a:endParaRPr>
          </a:p>
          <a:p>
            <a:pPr marL="0" indent="0" algn="ctr">
              <a:spcBef>
                <a:spcPct val="0"/>
              </a:spcBef>
              <a:buNone/>
            </a:pPr>
            <a:r>
              <a:rPr lang="en-GB" sz="1100" b="1" dirty="0" err="1" smtClean="0">
                <a:solidFill>
                  <a:schemeClr val="tx1"/>
                </a:solidFill>
              </a:rPr>
              <a:t>SCK•CEN</a:t>
            </a:r>
            <a:endParaRPr lang="en-GB" sz="1100" b="1" dirty="0" smtClean="0">
              <a:solidFill>
                <a:schemeClr val="tx1"/>
              </a:solidFill>
            </a:endParaRPr>
          </a:p>
          <a:p>
            <a:pPr marL="0" indent="0" algn="ctr">
              <a:spcBef>
                <a:spcPct val="0"/>
              </a:spcBef>
              <a:buNone/>
            </a:pPr>
            <a:r>
              <a:rPr lang="en-GB" sz="1100" dirty="0" err="1" smtClean="0">
                <a:solidFill>
                  <a:schemeClr val="tx1"/>
                </a:solidFill>
              </a:rPr>
              <a:t>Studiecentrum</a:t>
            </a:r>
            <a:r>
              <a:rPr lang="en-GB" sz="1100" dirty="0" smtClean="0">
                <a:solidFill>
                  <a:schemeClr val="tx1"/>
                </a:solidFill>
              </a:rPr>
              <a:t> </a:t>
            </a:r>
            <a:r>
              <a:rPr lang="en-GB" sz="1100" dirty="0" err="1" smtClean="0">
                <a:solidFill>
                  <a:schemeClr val="tx1"/>
                </a:solidFill>
              </a:rPr>
              <a:t>voor</a:t>
            </a:r>
            <a:r>
              <a:rPr lang="en-GB" sz="1100" dirty="0" smtClean="0">
                <a:solidFill>
                  <a:schemeClr val="tx1"/>
                </a:solidFill>
              </a:rPr>
              <a:t> </a:t>
            </a:r>
            <a:r>
              <a:rPr lang="en-GB" sz="1100" dirty="0" err="1" smtClean="0">
                <a:solidFill>
                  <a:schemeClr val="tx1"/>
                </a:solidFill>
              </a:rPr>
              <a:t>Kernenergie</a:t>
            </a:r>
            <a:endParaRPr lang="en-GB" sz="1100" dirty="0" smtClean="0">
              <a:solidFill>
                <a:schemeClr val="tx1"/>
              </a:solidFill>
            </a:endParaRPr>
          </a:p>
          <a:p>
            <a:pPr marL="0" indent="0" algn="ctr">
              <a:spcBef>
                <a:spcPct val="0"/>
              </a:spcBef>
              <a:buNone/>
            </a:pPr>
            <a:r>
              <a:rPr lang="en-GB" sz="1100" dirty="0" smtClean="0">
                <a:solidFill>
                  <a:schemeClr val="tx1"/>
                </a:solidFill>
              </a:rPr>
              <a:t>Centre </a:t>
            </a:r>
            <a:r>
              <a:rPr lang="en-GB" sz="1100" dirty="0" err="1" smtClean="0">
                <a:solidFill>
                  <a:schemeClr val="tx1"/>
                </a:solidFill>
              </a:rPr>
              <a:t>d'Etude</a:t>
            </a:r>
            <a:r>
              <a:rPr lang="en-GB" sz="1100" dirty="0" smtClean="0">
                <a:solidFill>
                  <a:schemeClr val="tx1"/>
                </a:solidFill>
              </a:rPr>
              <a:t> de </a:t>
            </a:r>
            <a:r>
              <a:rPr lang="en-GB" sz="1100" dirty="0" err="1" smtClean="0">
                <a:solidFill>
                  <a:schemeClr val="tx1"/>
                </a:solidFill>
              </a:rPr>
              <a:t>l'Energie</a:t>
            </a:r>
            <a:r>
              <a:rPr lang="en-GB" sz="1100" dirty="0" smtClean="0">
                <a:solidFill>
                  <a:schemeClr val="tx1"/>
                </a:solidFill>
              </a:rPr>
              <a:t> </a:t>
            </a:r>
            <a:r>
              <a:rPr lang="en-GB" sz="1100" dirty="0" err="1" smtClean="0">
                <a:solidFill>
                  <a:schemeClr val="tx1"/>
                </a:solidFill>
              </a:rPr>
              <a:t>Nucléaire</a:t>
            </a:r>
            <a:endParaRPr lang="en-GB" sz="1100" dirty="0" smtClean="0">
              <a:solidFill>
                <a:schemeClr val="tx1"/>
              </a:solidFill>
            </a:endParaRPr>
          </a:p>
          <a:p>
            <a:pPr marL="0" indent="0" algn="ctr">
              <a:spcBef>
                <a:spcPct val="0"/>
              </a:spcBef>
              <a:buNone/>
            </a:pPr>
            <a:r>
              <a:rPr lang="en-GB" sz="1100" dirty="0" smtClean="0">
                <a:solidFill>
                  <a:schemeClr val="tx1"/>
                </a:solidFill>
              </a:rPr>
              <a:t>Belgian Nuclear </a:t>
            </a:r>
            <a:r>
              <a:rPr lang="en-US" sz="1100" dirty="0" smtClean="0">
                <a:solidFill>
                  <a:schemeClr val="tx1"/>
                </a:solidFill>
              </a:rPr>
              <a:t>Research</a:t>
            </a:r>
            <a:r>
              <a:rPr lang="en-GB" sz="1100" dirty="0" smtClean="0">
                <a:solidFill>
                  <a:schemeClr val="tx1"/>
                </a:solidFill>
              </a:rPr>
              <a:t> Centre</a:t>
            </a:r>
          </a:p>
          <a:p>
            <a:pPr marL="0" indent="0" algn="ctr">
              <a:spcBef>
                <a:spcPct val="0"/>
              </a:spcBef>
              <a:buNone/>
            </a:pPr>
            <a:endParaRPr lang="en-GB" sz="1100" dirty="0" smtClean="0">
              <a:solidFill>
                <a:schemeClr val="tx1"/>
              </a:solidFill>
            </a:endParaRPr>
          </a:p>
          <a:p>
            <a:pPr marL="0" indent="0" algn="ctr">
              <a:spcBef>
                <a:spcPct val="0"/>
              </a:spcBef>
              <a:buNone/>
            </a:pPr>
            <a:r>
              <a:rPr lang="en-GB" sz="1100" dirty="0" err="1" smtClean="0">
                <a:solidFill>
                  <a:schemeClr val="tx1"/>
                </a:solidFill>
              </a:rPr>
              <a:t>Stichting</a:t>
            </a:r>
            <a:r>
              <a:rPr lang="en-GB" sz="1100" dirty="0" smtClean="0">
                <a:solidFill>
                  <a:schemeClr val="tx1"/>
                </a:solidFill>
              </a:rPr>
              <a:t> van </a:t>
            </a:r>
            <a:r>
              <a:rPr lang="en-GB" sz="1100" dirty="0" err="1" smtClean="0">
                <a:solidFill>
                  <a:schemeClr val="tx1"/>
                </a:solidFill>
              </a:rPr>
              <a:t>Openbaar</a:t>
            </a:r>
            <a:r>
              <a:rPr lang="en-GB" sz="1100" dirty="0" smtClean="0">
                <a:solidFill>
                  <a:schemeClr val="tx1"/>
                </a:solidFill>
              </a:rPr>
              <a:t> Nut </a:t>
            </a:r>
          </a:p>
          <a:p>
            <a:pPr marL="0" indent="0" algn="ctr">
              <a:spcBef>
                <a:spcPct val="0"/>
              </a:spcBef>
              <a:buNone/>
            </a:pPr>
            <a:r>
              <a:rPr lang="en-GB" sz="1100" dirty="0" err="1" smtClean="0">
                <a:solidFill>
                  <a:schemeClr val="tx1"/>
                </a:solidFill>
              </a:rPr>
              <a:t>Fondation</a:t>
            </a:r>
            <a:r>
              <a:rPr lang="en-GB" sz="1100" dirty="0" smtClean="0">
                <a:solidFill>
                  <a:schemeClr val="tx1"/>
                </a:solidFill>
              </a:rPr>
              <a:t> </a:t>
            </a:r>
            <a:r>
              <a:rPr lang="en-GB" sz="1100" dirty="0" err="1" smtClean="0">
                <a:solidFill>
                  <a:schemeClr val="tx1"/>
                </a:solidFill>
              </a:rPr>
              <a:t>d'Utilité</a:t>
            </a:r>
            <a:r>
              <a:rPr lang="en-GB" sz="1100" dirty="0" smtClean="0">
                <a:solidFill>
                  <a:schemeClr val="tx1"/>
                </a:solidFill>
              </a:rPr>
              <a:t> </a:t>
            </a:r>
            <a:r>
              <a:rPr lang="en-GB" sz="1100" dirty="0" err="1" smtClean="0">
                <a:solidFill>
                  <a:schemeClr val="tx1"/>
                </a:solidFill>
              </a:rPr>
              <a:t>Publique</a:t>
            </a:r>
            <a:r>
              <a:rPr lang="en-GB" sz="1100" dirty="0" smtClean="0">
                <a:solidFill>
                  <a:schemeClr val="tx1"/>
                </a:solidFill>
              </a:rPr>
              <a:t> </a:t>
            </a:r>
          </a:p>
          <a:p>
            <a:pPr marL="0" indent="0" algn="ctr">
              <a:spcBef>
                <a:spcPct val="0"/>
              </a:spcBef>
              <a:buNone/>
            </a:pPr>
            <a:r>
              <a:rPr lang="en-GB" sz="1100" dirty="0" smtClean="0">
                <a:solidFill>
                  <a:schemeClr val="tx1"/>
                </a:solidFill>
              </a:rPr>
              <a:t>Foundation of Public Utility</a:t>
            </a:r>
          </a:p>
          <a:p>
            <a:pPr marL="0" indent="0" algn="ctr">
              <a:spcBef>
                <a:spcPct val="0"/>
              </a:spcBef>
              <a:buNone/>
            </a:pPr>
            <a:endParaRPr lang="en-GB" sz="1100" dirty="0" smtClean="0">
              <a:solidFill>
                <a:schemeClr val="tx1"/>
              </a:solidFill>
            </a:endParaRPr>
          </a:p>
          <a:p>
            <a:pPr marL="0" indent="0" algn="ctr">
              <a:spcBef>
                <a:spcPct val="0"/>
              </a:spcBef>
              <a:buNone/>
            </a:pPr>
            <a:r>
              <a:rPr lang="en-GB" sz="1100" dirty="0" smtClean="0">
                <a:solidFill>
                  <a:schemeClr val="tx1"/>
                </a:solidFill>
              </a:rPr>
              <a:t>Registered Office: Avenue Herrmann-</a:t>
            </a:r>
            <a:r>
              <a:rPr lang="en-GB" sz="1100" dirty="0" err="1" smtClean="0">
                <a:solidFill>
                  <a:schemeClr val="tx1"/>
                </a:solidFill>
              </a:rPr>
              <a:t>Debrouxlaan</a:t>
            </a:r>
            <a:r>
              <a:rPr lang="en-GB" sz="1100" dirty="0" smtClean="0">
                <a:solidFill>
                  <a:schemeClr val="tx1"/>
                </a:solidFill>
              </a:rPr>
              <a:t> 40 – BE-1160 BRUSSELS</a:t>
            </a:r>
          </a:p>
          <a:p>
            <a:pPr marL="0" indent="0" algn="ctr">
              <a:spcBef>
                <a:spcPct val="0"/>
              </a:spcBef>
              <a:buNone/>
            </a:pPr>
            <a:r>
              <a:rPr lang="en-GB" sz="1100" dirty="0" smtClean="0">
                <a:solidFill>
                  <a:schemeClr val="tx1"/>
                </a:solidFill>
              </a:rPr>
              <a:t>Operational Office: </a:t>
            </a:r>
            <a:r>
              <a:rPr lang="en-GB" sz="1100" dirty="0" err="1" smtClean="0">
                <a:solidFill>
                  <a:schemeClr val="tx1"/>
                </a:solidFill>
              </a:rPr>
              <a:t>Boeretang</a:t>
            </a:r>
            <a:r>
              <a:rPr lang="en-GB" sz="1100" dirty="0" smtClean="0">
                <a:solidFill>
                  <a:schemeClr val="tx1"/>
                </a:solidFill>
              </a:rPr>
              <a:t> 200 – BE-2400 </a:t>
            </a:r>
            <a:r>
              <a:rPr lang="en-GB" sz="1100" dirty="0" err="1" smtClean="0">
                <a:solidFill>
                  <a:schemeClr val="tx1"/>
                </a:solidFill>
              </a:rPr>
              <a:t>MOL</a:t>
            </a:r>
            <a:r>
              <a:rPr lang="en-GB" sz="1100" dirty="0" smtClean="0">
                <a:solidFill>
                  <a:schemeClr val="tx1"/>
                </a:solidFill>
              </a:rPr>
              <a:t> </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759" y="5018568"/>
            <a:ext cx="1802697" cy="1124918"/>
          </a:xfrm>
          <a:prstGeom prst="rect">
            <a:avLst/>
          </a:prstGeom>
          <a:noFill/>
          <a:ln>
            <a:noFill/>
          </a:ln>
        </p:spPr>
      </p:pic>
      <p:sp>
        <p:nvSpPr>
          <p:cNvPr id="2" name="Slide Number Placeholder 1"/>
          <p:cNvSpPr>
            <a:spLocks noGrp="1"/>
          </p:cNvSpPr>
          <p:nvPr>
            <p:ph type="sldNum" sz="quarter" idx="4"/>
          </p:nvPr>
        </p:nvSpPr>
        <p:spPr/>
        <p:txBody>
          <a:bodyPr/>
          <a:lstStyle/>
          <a:p>
            <a:pPr>
              <a:defRPr/>
            </a:pPr>
            <a:fld id="{C795D34B-0000-4401-9708-96760D6E4A55}" type="slidenum">
              <a:rPr lang="en-GB" smtClean="0"/>
              <a:pPr>
                <a:defRPr/>
              </a:pPr>
              <a:t>21</a:t>
            </a:fld>
            <a:endParaRPr lang="en-GB" dirty="0"/>
          </a:p>
        </p:txBody>
      </p:sp>
    </p:spTree>
    <p:extLst>
      <p:ext uri="{BB962C8B-B14F-4D97-AF65-F5344CB8AC3E}">
        <p14:creationId xmlns:p14="http://schemas.microsoft.com/office/powerpoint/2010/main" val="30803401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Nanoindentation</a:t>
            </a:r>
            <a:r>
              <a:rPr lang="en-US" dirty="0" smtClean="0"/>
              <a:t> and finite element modeling</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a:xfrm>
            <a:off x="3800104" y="6455849"/>
            <a:ext cx="1543792" cy="325148"/>
          </a:xfrm>
        </p:spPr>
        <p:txBody>
          <a:bodyPr/>
          <a:lstStyle/>
          <a:p>
            <a:pPr>
              <a:defRPr/>
            </a:pPr>
            <a:fld id="{C795D34B-0000-4401-9708-96760D6E4A55}" type="slidenum">
              <a:rPr lang="en-GB" smtClean="0"/>
              <a:pPr>
                <a:defRPr/>
              </a:pPr>
              <a:t>3</a:t>
            </a:fld>
            <a:endParaRPr lang="en-GB" dirty="0"/>
          </a:p>
        </p:txBody>
      </p:sp>
      <p:pic>
        <p:nvPicPr>
          <p:cNvPr id="6" name="Picture 5"/>
          <p:cNvPicPr>
            <a:picLocks noChangeAspect="1"/>
          </p:cNvPicPr>
          <p:nvPr/>
        </p:nvPicPr>
        <p:blipFill>
          <a:blip r:embed="rId4"/>
          <a:stretch>
            <a:fillRect/>
          </a:stretch>
        </p:blipFill>
        <p:spPr>
          <a:xfrm>
            <a:off x="757125" y="1203647"/>
            <a:ext cx="7644653" cy="2314631"/>
          </a:xfrm>
          <a:prstGeom prst="rect">
            <a:avLst/>
          </a:prstGeom>
        </p:spPr>
      </p:pic>
      <p:sp>
        <p:nvSpPr>
          <p:cNvPr id="13" name="TextBox 12"/>
          <p:cNvSpPr txBox="1"/>
          <p:nvPr/>
        </p:nvSpPr>
        <p:spPr>
          <a:xfrm>
            <a:off x="2151641" y="3479089"/>
            <a:ext cx="4855620" cy="261610"/>
          </a:xfrm>
          <a:prstGeom prst="rect">
            <a:avLst/>
          </a:prstGeom>
          <a:noFill/>
        </p:spPr>
        <p:txBody>
          <a:bodyPr wrap="square" rtlCol="0">
            <a:spAutoFit/>
          </a:bodyPr>
          <a:lstStyle/>
          <a:p>
            <a:pPr algn="ctr"/>
            <a:r>
              <a:rPr lang="en-US" sz="1100" dirty="0" smtClean="0">
                <a:latin typeface="Segoe UI Light" pitchFamily="34" charset="0"/>
              </a:rPr>
              <a:t>X. Xiao, D. </a:t>
            </a:r>
            <a:r>
              <a:rPr lang="en-US" sz="1100" dirty="0" err="1" smtClean="0">
                <a:latin typeface="Segoe UI Light" pitchFamily="34" charset="0"/>
              </a:rPr>
              <a:t>Terentyev</a:t>
            </a:r>
            <a:r>
              <a:rPr lang="ru-RU" sz="1100" dirty="0">
                <a:latin typeface="Segoe UI Light" pitchFamily="34" charset="0"/>
              </a:rPr>
              <a:t>.</a:t>
            </a:r>
            <a:r>
              <a:rPr lang="en-US" sz="1100" dirty="0" smtClean="0">
                <a:latin typeface="Segoe UI Light" pitchFamily="34" charset="0"/>
              </a:rPr>
              <a:t> Materials Science &amp; Engineering A 743 (2019)</a:t>
            </a:r>
            <a:r>
              <a:rPr lang="ru-RU" sz="1100" dirty="0" smtClean="0">
                <a:latin typeface="Segoe UI Light" pitchFamily="34" charset="0"/>
              </a:rPr>
              <a:t>,</a:t>
            </a:r>
            <a:r>
              <a:rPr lang="en-US" sz="1100" dirty="0" smtClean="0">
                <a:latin typeface="Segoe UI Light" pitchFamily="34" charset="0"/>
              </a:rPr>
              <a:t> 106-113</a:t>
            </a:r>
            <a:endParaRPr lang="ru-RU" sz="1100" dirty="0" err="1" smtClean="0">
              <a:latin typeface="Segoe UI Light" pitchFamily="34" charset="0"/>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55258"/>
          <a:stretch/>
        </p:blipFill>
        <p:spPr>
          <a:xfrm>
            <a:off x="1431649" y="3802683"/>
            <a:ext cx="6295604" cy="2389521"/>
          </a:xfrm>
          <a:prstGeom prst="rect">
            <a:avLst/>
          </a:prstGeom>
        </p:spPr>
      </p:pic>
      <p:sp>
        <p:nvSpPr>
          <p:cNvPr id="14" name="TextBox 13"/>
          <p:cNvSpPr txBox="1"/>
          <p:nvPr/>
        </p:nvSpPr>
        <p:spPr>
          <a:xfrm>
            <a:off x="2151641" y="6155050"/>
            <a:ext cx="4855620" cy="261610"/>
          </a:xfrm>
          <a:prstGeom prst="rect">
            <a:avLst/>
          </a:prstGeom>
          <a:noFill/>
        </p:spPr>
        <p:txBody>
          <a:bodyPr wrap="square" rtlCol="0">
            <a:spAutoFit/>
          </a:bodyPr>
          <a:lstStyle/>
          <a:p>
            <a:pPr algn="ctr"/>
            <a:r>
              <a:rPr lang="en-US" sz="1100" dirty="0" smtClean="0">
                <a:latin typeface="Segoe UI Light" pitchFamily="34" charset="0"/>
              </a:rPr>
              <a:t>A. </a:t>
            </a:r>
            <a:r>
              <a:rPr lang="en-US" sz="1100" dirty="0" err="1" smtClean="0">
                <a:latin typeface="Segoe UI Light" pitchFamily="34" charset="0"/>
              </a:rPr>
              <a:t>Karimzadeh</a:t>
            </a:r>
            <a:r>
              <a:rPr lang="en-US" sz="1100" dirty="0" smtClean="0">
                <a:latin typeface="Segoe UI Light" pitchFamily="34" charset="0"/>
              </a:rPr>
              <a:t>. Computational Material Science, 81 (2014), 595-600</a:t>
            </a:r>
            <a:endParaRPr lang="ru-RU" sz="1100" dirty="0" err="1" smtClean="0">
              <a:latin typeface="Segoe UI Light" pitchFamily="34" charset="0"/>
            </a:endParaRPr>
          </a:p>
        </p:txBody>
      </p:sp>
    </p:spTree>
    <p:extLst>
      <p:ext uri="{BB962C8B-B14F-4D97-AF65-F5344CB8AC3E}">
        <p14:creationId xmlns:p14="http://schemas.microsoft.com/office/powerpoint/2010/main" val="34082169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steps</a:t>
            </a:r>
            <a:r>
              <a:rPr lang="ru-RU" dirty="0"/>
              <a:t> </a:t>
            </a:r>
            <a:r>
              <a:rPr lang="en-US" dirty="0" smtClean="0"/>
              <a:t>for microstructure</a:t>
            </a:r>
            <a:endParaRPr lang="en-US" dirty="0"/>
          </a:p>
        </p:txBody>
      </p:sp>
      <p:pic>
        <p:nvPicPr>
          <p:cNvPr id="5" name="Рисунок 21"/>
          <p:cNvPicPr>
            <a:picLocks noChangeAspect="1"/>
          </p:cNvPicPr>
          <p:nvPr/>
        </p:nvPicPr>
        <p:blipFill>
          <a:blip r:embed="rId3"/>
          <a:stretch>
            <a:fillRect/>
          </a:stretch>
        </p:blipFill>
        <p:spPr>
          <a:xfrm>
            <a:off x="1360189" y="1563113"/>
            <a:ext cx="1587616" cy="1403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504886" y="1255336"/>
            <a:ext cx="1298222" cy="307777"/>
          </a:xfrm>
          <a:prstGeom prst="rect">
            <a:avLst/>
          </a:prstGeom>
          <a:noFill/>
        </p:spPr>
        <p:txBody>
          <a:bodyPr wrap="square" rtlCol="0">
            <a:spAutoFit/>
          </a:bodyPr>
          <a:lstStyle/>
          <a:p>
            <a:pPr algn="ctr"/>
            <a:r>
              <a:rPr lang="en-US" b="1" dirty="0" smtClean="0">
                <a:latin typeface="Segoe UI Light" panose="020B0502040204020203" pitchFamily="34" charset="0"/>
                <a:cs typeface="Segoe UI Light" panose="020B0502040204020203" pitchFamily="34" charset="0"/>
              </a:rPr>
              <a:t>Pure BCC Fe</a:t>
            </a:r>
            <a:endParaRPr lang="en-US" b="1" dirty="0">
              <a:latin typeface="Segoe UI Light" panose="020B0502040204020203" pitchFamily="34" charset="0"/>
              <a:cs typeface="Segoe UI Light" panose="020B0502040204020203" pitchFamily="34" charset="0"/>
            </a:endParaRPr>
          </a:p>
        </p:txBody>
      </p:sp>
      <p:sp>
        <p:nvSpPr>
          <p:cNvPr id="8" name="Right Arrow 7"/>
          <p:cNvSpPr/>
          <p:nvPr/>
        </p:nvSpPr>
        <p:spPr bwMode="auto">
          <a:xfrm>
            <a:off x="3471714" y="1967184"/>
            <a:ext cx="1136985" cy="577032"/>
          </a:xfrm>
          <a:prstGeom prst="rightArrow">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9" name="Рисунок 24"/>
          <p:cNvPicPr>
            <a:picLocks noChangeAspect="1"/>
          </p:cNvPicPr>
          <p:nvPr/>
        </p:nvPicPr>
        <p:blipFill>
          <a:blip r:embed="rId4"/>
          <a:stretch>
            <a:fillRect/>
          </a:stretch>
        </p:blipFill>
        <p:spPr>
          <a:xfrm>
            <a:off x="5132608" y="1544500"/>
            <a:ext cx="2829395" cy="142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25"/>
          <p:cNvPicPr>
            <a:picLocks noChangeAspect="1"/>
          </p:cNvPicPr>
          <p:nvPr/>
        </p:nvPicPr>
        <p:blipFill>
          <a:blip r:embed="rId5"/>
          <a:stretch>
            <a:fillRect/>
          </a:stretch>
        </p:blipFill>
        <p:spPr>
          <a:xfrm>
            <a:off x="1168070" y="4171109"/>
            <a:ext cx="1848852" cy="183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ÐÐ°ÑÑÐ¸Ð½ÐºÐ¸ Ð¿Ð¾ Ð·Ð°Ð¿ÑÐ¾ÑÑ ferritic martensitic st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841" y="4170965"/>
            <a:ext cx="2688162" cy="1832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5359022" y="1246029"/>
            <a:ext cx="2376563" cy="307777"/>
          </a:xfrm>
          <a:prstGeom prst="rect">
            <a:avLst/>
          </a:prstGeom>
          <a:noFill/>
        </p:spPr>
        <p:txBody>
          <a:bodyPr wrap="square" rtlCol="0">
            <a:spAutoFit/>
          </a:bodyPr>
          <a:lstStyle/>
          <a:p>
            <a:pPr algn="ctr"/>
            <a:r>
              <a:rPr lang="en-US" b="1" dirty="0" smtClean="0">
                <a:latin typeface="Segoe UI Light" panose="020B0502040204020203" pitchFamily="34" charset="0"/>
                <a:cs typeface="Segoe UI Light" panose="020B0502040204020203" pitchFamily="34" charset="0"/>
              </a:rPr>
              <a:t>Plastically deformed BCC Fe</a:t>
            </a:r>
            <a:endParaRPr lang="en-US" b="1" dirty="0">
              <a:latin typeface="Segoe UI Light" panose="020B0502040204020203" pitchFamily="34" charset="0"/>
              <a:cs typeface="Segoe UI Light" panose="020B0502040204020203" pitchFamily="34" charset="0"/>
            </a:endParaRPr>
          </a:p>
        </p:txBody>
      </p:sp>
      <p:sp>
        <p:nvSpPr>
          <p:cNvPr id="13" name="Down Arrow 12"/>
          <p:cNvSpPr/>
          <p:nvPr/>
        </p:nvSpPr>
        <p:spPr bwMode="auto">
          <a:xfrm rot="2700000">
            <a:off x="3715441" y="2892828"/>
            <a:ext cx="587747" cy="1484081"/>
          </a:xfrm>
          <a:prstGeom prst="downArrow">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242880" y="3880452"/>
            <a:ext cx="1699232" cy="307777"/>
          </a:xfrm>
          <a:prstGeom prst="rect">
            <a:avLst/>
          </a:prstGeom>
          <a:noFill/>
        </p:spPr>
        <p:txBody>
          <a:bodyPr wrap="square" rtlCol="0">
            <a:spAutoFit/>
          </a:bodyPr>
          <a:lstStyle/>
          <a:p>
            <a:pPr algn="ctr"/>
            <a:r>
              <a:rPr lang="en-US" b="1" dirty="0" err="1" smtClean="0">
                <a:latin typeface="Segoe UI Light" panose="020B0502040204020203" pitchFamily="34" charset="0"/>
                <a:cs typeface="Segoe UI Light" panose="020B0502040204020203" pitchFamily="34" charset="0"/>
              </a:rPr>
              <a:t>FeCrC</a:t>
            </a:r>
            <a:r>
              <a:rPr lang="en-US" b="1" dirty="0" smtClean="0">
                <a:latin typeface="Segoe UI Light" panose="020B0502040204020203" pitchFamily="34" charset="0"/>
                <a:cs typeface="Segoe UI Light" panose="020B0502040204020203" pitchFamily="34" charset="0"/>
              </a:rPr>
              <a:t> solid solution</a:t>
            </a:r>
            <a:endParaRPr lang="en-US" b="1" dirty="0">
              <a:latin typeface="Segoe UI Light" panose="020B0502040204020203" pitchFamily="34" charset="0"/>
              <a:cs typeface="Segoe UI Light" panose="020B0502040204020203" pitchFamily="34" charset="0"/>
            </a:endParaRPr>
          </a:p>
        </p:txBody>
      </p:sp>
      <p:sp>
        <p:nvSpPr>
          <p:cNvPr id="15" name="Right Arrow 14"/>
          <p:cNvSpPr/>
          <p:nvPr/>
        </p:nvSpPr>
        <p:spPr bwMode="auto">
          <a:xfrm>
            <a:off x="3471714" y="4725521"/>
            <a:ext cx="1136985" cy="577032"/>
          </a:xfrm>
          <a:prstGeom prst="rightArrow">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544881" y="3863188"/>
            <a:ext cx="2004844" cy="307777"/>
          </a:xfrm>
          <a:prstGeom prst="rect">
            <a:avLst/>
          </a:prstGeom>
          <a:noFill/>
        </p:spPr>
        <p:txBody>
          <a:bodyPr wrap="square" rtlCol="0">
            <a:spAutoFit/>
          </a:bodyPr>
          <a:lstStyle/>
          <a:p>
            <a:pPr algn="ctr"/>
            <a:r>
              <a:rPr lang="en-US" b="1" dirty="0" err="1" smtClean="0">
                <a:latin typeface="Segoe UI Light" panose="020B0502040204020203" pitchFamily="34" charset="0"/>
                <a:cs typeface="Segoe UI Light" panose="020B0502040204020203" pitchFamily="34" charset="0"/>
              </a:rPr>
              <a:t>Ferritic</a:t>
            </a:r>
            <a:r>
              <a:rPr lang="en-US" b="1" dirty="0" smtClean="0">
                <a:latin typeface="Segoe UI Light" panose="020B0502040204020203" pitchFamily="34" charset="0"/>
                <a:cs typeface="Segoe UI Light" panose="020B0502040204020203" pitchFamily="34" charset="0"/>
              </a:rPr>
              <a:t>-martensitic steel</a:t>
            </a:r>
            <a:endParaRPr lang="en-US" b="1" dirty="0">
              <a:latin typeface="Segoe UI Light" panose="020B0502040204020203" pitchFamily="34" charset="0"/>
              <a:cs typeface="Segoe UI Light" panose="020B0502040204020203"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4</a:t>
            </a:fld>
            <a:endParaRPr lang="en-GB" dirty="0"/>
          </a:p>
        </p:txBody>
      </p:sp>
    </p:spTree>
    <p:extLst>
      <p:ext uri="{BB962C8B-B14F-4D97-AF65-F5344CB8AC3E}">
        <p14:creationId xmlns:p14="http://schemas.microsoft.com/office/powerpoint/2010/main" val="4272276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steps</a:t>
            </a:r>
            <a:r>
              <a:rPr lang="ru-RU" dirty="0"/>
              <a:t> </a:t>
            </a:r>
            <a:r>
              <a:rPr lang="en-US" dirty="0" smtClean="0"/>
              <a:t>for conditions</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5</a:t>
            </a:fld>
            <a:endParaRPr lang="en-GB" dirty="0"/>
          </a:p>
        </p:txBody>
      </p:sp>
      <p:sp>
        <p:nvSpPr>
          <p:cNvPr id="18" name="Rounded Rectangle 17"/>
          <p:cNvSpPr/>
          <p:nvPr/>
        </p:nvSpPr>
        <p:spPr bwMode="auto">
          <a:xfrm>
            <a:off x="315669" y="1254034"/>
            <a:ext cx="2766004" cy="1720686"/>
          </a:xfrm>
          <a:prstGeom prst="roundRect">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err="1" smtClean="0">
                <a:latin typeface="Segoe UI Light" panose="020B0502040204020203" pitchFamily="34" charset="0"/>
                <a:cs typeface="Segoe UI Light" panose="020B0502040204020203" pitchFamily="34" charset="0"/>
              </a:rPr>
              <a:t>Nanoindentation</a:t>
            </a:r>
            <a:r>
              <a:rPr lang="en-US" sz="2400" dirty="0" smtClean="0">
                <a:latin typeface="Segoe UI Light" panose="020B0502040204020203" pitchFamily="34" charset="0"/>
                <a:cs typeface="Segoe UI Light" panose="020B0502040204020203" pitchFamily="34" charset="0"/>
              </a:rPr>
              <a:t> at </a:t>
            </a:r>
            <a:r>
              <a:rPr lang="en-US" sz="2400" b="1" dirty="0" smtClean="0">
                <a:latin typeface="Segoe UI Light" panose="020B0502040204020203" pitchFamily="34" charset="0"/>
                <a:cs typeface="Segoe UI Light" panose="020B0502040204020203" pitchFamily="34" charset="0"/>
              </a:rPr>
              <a:t>room temperature</a:t>
            </a:r>
            <a:endParaRPr kumimoji="0" lang="en-US" sz="2400" b="1"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p:txBody>
      </p:sp>
      <p:sp>
        <p:nvSpPr>
          <p:cNvPr id="19" name="Rounded Rectangle 18"/>
          <p:cNvSpPr/>
          <p:nvPr/>
        </p:nvSpPr>
        <p:spPr bwMode="auto">
          <a:xfrm>
            <a:off x="3215125" y="1254034"/>
            <a:ext cx="2766004" cy="1720686"/>
          </a:xfrm>
          <a:prstGeom prst="roundRect">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Nano</a:t>
            </a:r>
            <a:r>
              <a:rPr lang="en-US" sz="2400" dirty="0" err="1">
                <a:latin typeface="Segoe UI Light" panose="020B0502040204020203" pitchFamily="34" charset="0"/>
                <a:cs typeface="Segoe UI Light" panose="020B0502040204020203" pitchFamily="34" charset="0"/>
              </a:rPr>
              <a:t>i</a:t>
            </a:r>
            <a:r>
              <a:rPr kumimoji="0" lang="en-US" sz="24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ndentation</a:t>
            </a:r>
            <a:r>
              <a:rPr kumimoji="0" lang="en-US" sz="24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a:t>
            </a:r>
            <a:r>
              <a:rPr kumimoji="0" lang="en-US" sz="2400" b="0" i="0" u="none" strike="noStrike" cap="none" normalizeH="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2400" b="1" i="0" u="none" strike="noStrike" cap="none" normalizeH="0" dirty="0" smtClean="0">
                <a:ln>
                  <a:noFill/>
                </a:ln>
                <a:solidFill>
                  <a:schemeClr val="tx1"/>
                </a:solidFill>
                <a:effectLst/>
                <a:latin typeface="Segoe UI Light" panose="020B0502040204020203" pitchFamily="34" charset="0"/>
                <a:cs typeface="Segoe UI Light" panose="020B0502040204020203" pitchFamily="34" charset="0"/>
              </a:rPr>
              <a:t>elevated temperature</a:t>
            </a:r>
            <a:endParaRPr kumimoji="0" lang="en-US" sz="2400" b="1"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p:txBody>
      </p:sp>
      <p:sp>
        <p:nvSpPr>
          <p:cNvPr id="20" name="Rounded Rectangle 19"/>
          <p:cNvSpPr/>
          <p:nvPr/>
        </p:nvSpPr>
        <p:spPr bwMode="auto">
          <a:xfrm>
            <a:off x="6129486" y="1254034"/>
            <a:ext cx="2766004" cy="1720686"/>
          </a:xfrm>
          <a:prstGeom prst="roundRect">
            <a:avLst/>
          </a:prstGeom>
          <a:solidFill>
            <a:schemeClr val="accent4"/>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Nanoindentation</a:t>
            </a:r>
            <a:r>
              <a:rPr kumimoji="0" lang="en-US" sz="2400" b="0" i="0" u="none" strike="noStrike" cap="none" normalizeH="0" dirty="0" smtClean="0">
                <a:ln>
                  <a:noFill/>
                </a:ln>
                <a:solidFill>
                  <a:schemeClr val="tx1"/>
                </a:solidFill>
                <a:effectLst/>
                <a:latin typeface="Segoe UI Light" panose="020B0502040204020203" pitchFamily="34" charset="0"/>
                <a:cs typeface="Segoe UI Light" panose="020B0502040204020203" pitchFamily="34" charset="0"/>
              </a:rPr>
              <a:t> with </a:t>
            </a:r>
            <a:r>
              <a:rPr kumimoji="0" lang="en-US" sz="2400" b="1" i="0" u="none" strike="noStrike" cap="none" normalizeH="0" dirty="0" smtClean="0">
                <a:ln>
                  <a:noFill/>
                </a:ln>
                <a:solidFill>
                  <a:schemeClr val="tx1"/>
                </a:solidFill>
                <a:effectLst/>
                <a:latin typeface="Segoe UI Light" panose="020B0502040204020203" pitchFamily="34" charset="0"/>
                <a:cs typeface="Segoe UI Light" panose="020B0502040204020203" pitchFamily="34" charset="0"/>
              </a:rPr>
              <a:t>effect of irradiation </a:t>
            </a:r>
            <a:r>
              <a:rPr kumimoji="0" lang="en-US" sz="2400" b="0" i="0" u="none" strike="noStrike" cap="none" normalizeH="0" dirty="0" smtClean="0">
                <a:ln>
                  <a:noFill/>
                </a:ln>
                <a:solidFill>
                  <a:schemeClr val="tx1"/>
                </a:solidFill>
                <a:effectLst/>
                <a:latin typeface="Segoe UI Light" panose="020B0502040204020203" pitchFamily="34" charset="0"/>
                <a:cs typeface="Segoe UI Light" panose="020B0502040204020203" pitchFamily="34" charset="0"/>
              </a:rPr>
              <a:t>included</a:t>
            </a:r>
            <a:endParaRPr kumimoji="0" lang="en-US" sz="24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p:txBody>
      </p:sp>
      <p:sp>
        <p:nvSpPr>
          <p:cNvPr id="4" name="AutoShape 2" descr="Картинки по запросу uclouvain"/>
          <p:cNvSpPr>
            <a:spLocks noChangeAspect="1" noChangeArrowheads="1"/>
          </p:cNvSpPr>
          <p:nvPr/>
        </p:nvSpPr>
        <p:spPr bwMode="auto">
          <a:xfrm>
            <a:off x="155575" y="-1608138"/>
            <a:ext cx="24288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71" y="4412747"/>
            <a:ext cx="2362200" cy="1933575"/>
          </a:xfrm>
          <a:prstGeom prst="rect">
            <a:avLst/>
          </a:prstGeom>
        </p:spPr>
      </p:pic>
      <p:sp>
        <p:nvSpPr>
          <p:cNvPr id="21" name="TextBox 20"/>
          <p:cNvSpPr txBox="1"/>
          <p:nvPr/>
        </p:nvSpPr>
        <p:spPr>
          <a:xfrm>
            <a:off x="517571" y="3108958"/>
            <a:ext cx="2362200" cy="1169551"/>
          </a:xfrm>
          <a:prstGeom prst="rect">
            <a:avLst/>
          </a:prstGeom>
          <a:noFill/>
        </p:spPr>
        <p:txBody>
          <a:bodyPr wrap="square" rtlCol="0">
            <a:spAutoFit/>
          </a:bodyPr>
          <a:lstStyle/>
          <a:p>
            <a:pPr algn="ctr"/>
            <a:r>
              <a:rPr lang="en-US" dirty="0">
                <a:latin typeface="+mj-lt"/>
              </a:rPr>
              <a:t>Validation experiments are being performed in </a:t>
            </a:r>
            <a:r>
              <a:rPr lang="en-US" dirty="0" err="1">
                <a:latin typeface="+mj-lt"/>
              </a:rPr>
              <a:t>Université</a:t>
            </a:r>
            <a:r>
              <a:rPr lang="en-US" dirty="0">
                <a:latin typeface="+mj-lt"/>
              </a:rPr>
              <a:t> </a:t>
            </a:r>
            <a:r>
              <a:rPr lang="en-US" dirty="0" err="1">
                <a:latin typeface="+mj-lt"/>
              </a:rPr>
              <a:t>catholique</a:t>
            </a:r>
            <a:r>
              <a:rPr lang="en-US" dirty="0">
                <a:latin typeface="+mj-lt"/>
              </a:rPr>
              <a:t> de </a:t>
            </a:r>
            <a:r>
              <a:rPr lang="en-US" dirty="0" smtClean="0">
                <a:latin typeface="+mj-lt"/>
              </a:rPr>
              <a:t>Louvain, Louvain-la-</a:t>
            </a:r>
            <a:r>
              <a:rPr lang="en-US" dirty="0" err="1" smtClean="0">
                <a:latin typeface="+mj-lt"/>
              </a:rPr>
              <a:t>Neuve</a:t>
            </a:r>
            <a:r>
              <a:rPr lang="en-US" dirty="0" smtClean="0">
                <a:latin typeface="+mj-lt"/>
              </a:rPr>
              <a:t>, Belgium</a:t>
            </a:r>
            <a:endParaRPr lang="en-US" dirty="0">
              <a:latin typeface="+mj-lt"/>
            </a:endParaRPr>
          </a:p>
        </p:txBody>
      </p:sp>
      <p:sp>
        <p:nvSpPr>
          <p:cNvPr id="22" name="TextBox 21"/>
          <p:cNvSpPr txBox="1"/>
          <p:nvPr/>
        </p:nvSpPr>
        <p:spPr>
          <a:xfrm>
            <a:off x="4800029" y="3142553"/>
            <a:ext cx="2362200" cy="954107"/>
          </a:xfrm>
          <a:prstGeom prst="rect">
            <a:avLst/>
          </a:prstGeom>
          <a:noFill/>
        </p:spPr>
        <p:txBody>
          <a:bodyPr wrap="square" rtlCol="0">
            <a:spAutoFit/>
          </a:bodyPr>
          <a:lstStyle/>
          <a:p>
            <a:pPr algn="ctr"/>
            <a:r>
              <a:rPr lang="en-US" dirty="0">
                <a:latin typeface="+mj-lt"/>
              </a:rPr>
              <a:t>Validation experiments will be performed in Research Centre </a:t>
            </a:r>
            <a:r>
              <a:rPr lang="en-US" dirty="0" err="1" smtClean="0">
                <a:latin typeface="+mj-lt"/>
              </a:rPr>
              <a:t>Řež</a:t>
            </a:r>
            <a:r>
              <a:rPr lang="en-US" dirty="0" smtClean="0">
                <a:latin typeface="+mj-lt"/>
              </a:rPr>
              <a:t>, Prague, Czech Republic</a:t>
            </a:r>
            <a:endParaRPr lang="en-US" dirty="0">
              <a:latin typeface="+mj-lt"/>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469" y="4471922"/>
            <a:ext cx="7683894" cy="1582539"/>
          </a:xfrm>
          <a:prstGeom prst="rect">
            <a:avLst/>
          </a:prstGeom>
        </p:spPr>
      </p:pic>
    </p:spTree>
    <p:extLst>
      <p:ext uri="{BB962C8B-B14F-4D97-AF65-F5344CB8AC3E}">
        <p14:creationId xmlns:p14="http://schemas.microsoft.com/office/powerpoint/2010/main" val="224373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rved Down Arrow 22"/>
          <p:cNvSpPr/>
          <p:nvPr/>
        </p:nvSpPr>
        <p:spPr bwMode="auto">
          <a:xfrm rot="20303556" flipV="1">
            <a:off x="2363182" y="4559641"/>
            <a:ext cx="2686756" cy="1204231"/>
          </a:xfrm>
          <a:prstGeom prst="curvedDownArrow">
            <a:avLst>
              <a:gd name="adj1" fmla="val 25000"/>
              <a:gd name="adj2" fmla="val 63991"/>
              <a:gd name="adj3" fmla="val 46359"/>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Curved Down Arrow 21"/>
          <p:cNvSpPr/>
          <p:nvPr/>
        </p:nvSpPr>
        <p:spPr bwMode="auto">
          <a:xfrm rot="1124500">
            <a:off x="2269992" y="1458610"/>
            <a:ext cx="2686756" cy="1162755"/>
          </a:xfrm>
          <a:prstGeom prst="curvedDownArrow">
            <a:avLst>
              <a:gd name="adj1" fmla="val 25000"/>
              <a:gd name="adj2" fmla="val 63991"/>
              <a:gd name="adj3" fmla="val 46359"/>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19" name="Group 18"/>
          <p:cNvGrpSpPr/>
          <p:nvPr/>
        </p:nvGrpSpPr>
        <p:grpSpPr>
          <a:xfrm>
            <a:off x="7299908" y="3174652"/>
            <a:ext cx="1745133" cy="843570"/>
            <a:chOff x="789825" y="198566"/>
            <a:chExt cx="1669112" cy="840009"/>
          </a:xfrm>
          <a:scene3d>
            <a:camera prst="orthographicFront"/>
            <a:lightRig rig="flat" dir="t"/>
          </a:scene3d>
        </p:grpSpPr>
        <p:sp>
          <p:nvSpPr>
            <p:cNvPr id="20" name="Pentagon 19"/>
            <p:cNvSpPr/>
            <p:nvPr/>
          </p:nvSpPr>
          <p:spPr>
            <a:xfrm rot="10800000">
              <a:off x="789825" y="198566"/>
              <a:ext cx="1669112" cy="840009"/>
            </a:xfrm>
            <a:prstGeom prst="homePlat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Pentagon 4"/>
            <p:cNvSpPr txBox="1"/>
            <p:nvPr/>
          </p:nvSpPr>
          <p:spPr>
            <a:xfrm rot="21600000">
              <a:off x="999827" y="198566"/>
              <a:ext cx="1459110" cy="8400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70421" tIns="83820" rIns="156464" bIns="83820" numCol="1" spcCol="1270" anchor="ctr" anchorCtr="0">
              <a:noAutofit/>
            </a:bodyPr>
            <a:lstStyle/>
            <a:p>
              <a:pPr lvl="0" algn="ctr" defTabSz="977900">
                <a:lnSpc>
                  <a:spcPct val="90000"/>
                </a:lnSpc>
                <a:spcBef>
                  <a:spcPct val="0"/>
                </a:spcBef>
                <a:spcAft>
                  <a:spcPct val="35000"/>
                </a:spcAft>
              </a:pPr>
              <a:r>
                <a:rPr lang="en-US" kern="1200" dirty="0" smtClean="0"/>
                <a:t> Irradiated </a:t>
              </a:r>
              <a:br>
                <a:rPr lang="en-US" kern="1200" dirty="0" smtClean="0"/>
              </a:br>
              <a:r>
                <a:rPr lang="en-US" kern="1200" dirty="0" smtClean="0"/>
                <a:t>stress-strain curve</a:t>
              </a:r>
              <a:endParaRPr lang="en-US" kern="1200" dirty="0"/>
            </a:p>
          </p:txBody>
        </p:sp>
      </p:grpSp>
      <p:sp>
        <p:nvSpPr>
          <p:cNvPr id="18" name="Oval 17"/>
          <p:cNvSpPr/>
          <p:nvPr/>
        </p:nvSpPr>
        <p:spPr>
          <a:xfrm rot="9896205">
            <a:off x="6790129" y="2867980"/>
            <a:ext cx="759618" cy="759611"/>
          </a:xfrm>
          <a:prstGeom prst="ellipse">
            <a:avLst/>
          </a:prstGeom>
          <a:blipFill>
            <a:blip r:embed="rId3"/>
            <a:srcRect/>
            <a:stretch>
              <a:fillRect l="-9000" r="-9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p:txBody>
          <a:bodyPr/>
          <a:lstStyle/>
          <a:p>
            <a:r>
              <a:rPr lang="en-US" dirty="0" smtClean="0"/>
              <a:t>General application</a:t>
            </a:r>
            <a:endParaRPr lang="en-US" dirty="0"/>
          </a:p>
        </p:txBody>
      </p:sp>
      <p:graphicFrame>
        <p:nvGraphicFramePr>
          <p:cNvPr id="6" name="Diagram 5"/>
          <p:cNvGraphicFramePr/>
          <p:nvPr>
            <p:extLst>
              <p:ext uri="{D42A27DB-BD31-4B8C-83A1-F6EECF244321}">
                <p14:modId xmlns:p14="http://schemas.microsoft.com/office/powerpoint/2010/main" val="3335368406"/>
              </p:ext>
            </p:extLst>
          </p:nvPr>
        </p:nvGraphicFramePr>
        <p:xfrm>
          <a:off x="3354596" y="2957688"/>
          <a:ext cx="2509943" cy="1207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23230162"/>
              </p:ext>
            </p:extLst>
          </p:nvPr>
        </p:nvGraphicFramePr>
        <p:xfrm>
          <a:off x="97290" y="968634"/>
          <a:ext cx="3035277" cy="22394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2291871740"/>
              </p:ext>
            </p:extLst>
          </p:nvPr>
        </p:nvGraphicFramePr>
        <p:xfrm>
          <a:off x="-319528" y="2271006"/>
          <a:ext cx="3552825" cy="25812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p:cNvGraphicFramePr/>
          <p:nvPr>
            <p:extLst>
              <p:ext uri="{D42A27DB-BD31-4B8C-83A1-F6EECF244321}">
                <p14:modId xmlns:p14="http://schemas.microsoft.com/office/powerpoint/2010/main" val="1298084076"/>
              </p:ext>
            </p:extLst>
          </p:nvPr>
        </p:nvGraphicFramePr>
        <p:xfrm>
          <a:off x="156256" y="3839482"/>
          <a:ext cx="2969597" cy="25340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6" name="Oval 15"/>
          <p:cNvSpPr/>
          <p:nvPr/>
        </p:nvSpPr>
        <p:spPr>
          <a:xfrm>
            <a:off x="6928313" y="3391616"/>
            <a:ext cx="930435" cy="930435"/>
          </a:xfrm>
          <a:prstGeom prst="ellipse">
            <a:avLst/>
          </a:prstGeom>
          <a:blipFill>
            <a:blip r:embed="rId24">
              <a:extLst>
                <a:ext uri="{28A0092B-C50C-407E-A947-70E740481C1C}">
                  <a14:useLocalDpi xmlns:a14="http://schemas.microsoft.com/office/drawing/2010/main" val="0"/>
                </a:ext>
              </a:extLst>
            </a:blip>
            <a:srcRect/>
            <a:stretch>
              <a:fillRect l="-19000" r="-19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4" name="Right Arrow 23"/>
          <p:cNvSpPr/>
          <p:nvPr/>
        </p:nvSpPr>
        <p:spPr bwMode="auto">
          <a:xfrm>
            <a:off x="2901245" y="3174652"/>
            <a:ext cx="503433" cy="751985"/>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a:off x="5832389" y="3208051"/>
            <a:ext cx="1016901" cy="751985"/>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latin typeface="Segoe UI Light" panose="020B0502040204020203" pitchFamily="34" charset="0"/>
                <a:cs typeface="Segoe UI Light" panose="020B0502040204020203" pitchFamily="34" charset="0"/>
              </a:rPr>
              <a:t>Prediction</a:t>
            </a:r>
            <a:endParaRPr kumimoji="0" lang="en-US" sz="12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p:txBody>
      </p:sp>
      <p:pic>
        <p:nvPicPr>
          <p:cNvPr id="17" name="Picture 1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3" name="Slide Number Placeholder 2"/>
          <p:cNvSpPr>
            <a:spLocks noGrp="1"/>
          </p:cNvSpPr>
          <p:nvPr>
            <p:ph type="sldNum" sz="quarter" idx="4"/>
          </p:nvPr>
        </p:nvSpPr>
        <p:spPr/>
        <p:txBody>
          <a:bodyPr/>
          <a:lstStyle/>
          <a:p>
            <a:pPr>
              <a:defRPr/>
            </a:pPr>
            <a:fld id="{C795D34B-0000-4401-9708-96760D6E4A55}" type="slidenum">
              <a:rPr lang="en-GB" smtClean="0"/>
              <a:pPr>
                <a:defRPr/>
              </a:pPr>
              <a:t>6</a:t>
            </a:fld>
            <a:endParaRPr lang="en-GB" dirty="0"/>
          </a:p>
        </p:txBody>
      </p:sp>
    </p:spTree>
    <p:extLst>
      <p:ext uri="{BB962C8B-B14F-4D97-AF65-F5344CB8AC3E}">
        <p14:creationId xmlns:p14="http://schemas.microsoft.com/office/powerpoint/2010/main" val="3548802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Graphic spid="8" grpId="0">
        <p:bldAsOne/>
      </p:bldGraphic>
      <p:bldGraphic spid="10" grpId="0">
        <p:bldAsOne/>
      </p:bldGraphic>
      <p:bldGraphic spid="14" grpId="0">
        <p:bldAsOne/>
      </p:bldGraphic>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applications of </a:t>
            </a:r>
            <a:r>
              <a:rPr lang="en-US" dirty="0" err="1" smtClean="0"/>
              <a:t>nanoindentation</a:t>
            </a:r>
            <a:endParaRPr lang="en-US" dirty="0"/>
          </a:p>
        </p:txBody>
      </p:sp>
      <p:pic>
        <p:nvPicPr>
          <p:cNvPr id="4" name="Рисунок 5"/>
          <p:cNvPicPr>
            <a:picLocks noChangeAspect="1"/>
          </p:cNvPicPr>
          <p:nvPr/>
        </p:nvPicPr>
        <p:blipFill>
          <a:blip r:embed="rId3"/>
          <a:stretch>
            <a:fillRect/>
          </a:stretch>
        </p:blipFill>
        <p:spPr>
          <a:xfrm>
            <a:off x="560478" y="1564145"/>
            <a:ext cx="3476693" cy="2161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14084" y="3854174"/>
            <a:ext cx="3769480" cy="261610"/>
          </a:xfrm>
          <a:prstGeom prst="rect">
            <a:avLst/>
          </a:prstGeom>
          <a:noFill/>
        </p:spPr>
        <p:txBody>
          <a:bodyPr wrap="square" rtlCol="0">
            <a:spAutoFit/>
          </a:bodyPr>
          <a:lstStyle/>
          <a:p>
            <a:pPr algn="ctr"/>
            <a:r>
              <a:rPr lang="en-US" sz="1100" dirty="0" smtClean="0">
                <a:latin typeface="Segoe UI Light" pitchFamily="34" charset="0"/>
              </a:rPr>
              <a:t>R. Chaouadi. Journal of Nuclear Materials 372 (2008) 379-390</a:t>
            </a:r>
            <a:endParaRPr lang="ru-RU" sz="1100" dirty="0" err="1" smtClean="0">
              <a:latin typeface="Segoe UI Light" pitchFamily="34" charset="0"/>
            </a:endParaRPr>
          </a:p>
        </p:txBody>
      </p:sp>
      <p:sp>
        <p:nvSpPr>
          <p:cNvPr id="6" name="TextBox 5"/>
          <p:cNvSpPr txBox="1"/>
          <p:nvPr/>
        </p:nvSpPr>
        <p:spPr>
          <a:xfrm>
            <a:off x="2428630" y="1019951"/>
            <a:ext cx="2007907" cy="430887"/>
          </a:xfrm>
          <a:prstGeom prst="rect">
            <a:avLst/>
          </a:prstGeom>
          <a:noFill/>
        </p:spPr>
        <p:txBody>
          <a:bodyPr wrap="square" rtlCol="0">
            <a:spAutoFit/>
          </a:bodyPr>
          <a:lstStyle/>
          <a:p>
            <a:pPr algn="ctr"/>
            <a:r>
              <a:rPr lang="en-US" sz="1100" dirty="0" smtClean="0">
                <a:latin typeface="Segoe UI Light" pitchFamily="34" charset="0"/>
              </a:rPr>
              <a:t>Strain softening after a dose of 1.5 </a:t>
            </a:r>
            <a:r>
              <a:rPr lang="en-US" sz="1100" dirty="0" err="1" smtClean="0">
                <a:latin typeface="Segoe UI Light" pitchFamily="34" charset="0"/>
              </a:rPr>
              <a:t>dpa</a:t>
            </a:r>
            <a:endParaRPr lang="ru-RU" sz="1100" dirty="0" err="1" smtClean="0">
              <a:latin typeface="Segoe UI Light" pitchFamily="34" charset="0"/>
            </a:endParaRPr>
          </a:p>
        </p:txBody>
      </p:sp>
      <p:cxnSp>
        <p:nvCxnSpPr>
          <p:cNvPr id="8" name="Straight Arrow Connector 7"/>
          <p:cNvCxnSpPr>
            <a:stCxn id="6" idx="2"/>
          </p:cNvCxnSpPr>
          <p:nvPr/>
        </p:nvCxnSpPr>
        <p:spPr bwMode="auto">
          <a:xfrm flipH="1">
            <a:off x="1591737" y="1450838"/>
            <a:ext cx="1840847" cy="54729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Рисунок 7"/>
          <p:cNvPicPr>
            <a:picLocks noChangeAspect="1"/>
          </p:cNvPicPr>
          <p:nvPr/>
        </p:nvPicPr>
        <p:blipFill>
          <a:blip r:embed="rId4"/>
          <a:stretch>
            <a:fillRect/>
          </a:stretch>
        </p:blipFill>
        <p:spPr>
          <a:xfrm>
            <a:off x="5068430" y="1564145"/>
            <a:ext cx="2931279" cy="2162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4683242" y="3852944"/>
            <a:ext cx="3701654" cy="261610"/>
          </a:xfrm>
          <a:prstGeom prst="rect">
            <a:avLst/>
          </a:prstGeom>
          <a:noFill/>
        </p:spPr>
        <p:txBody>
          <a:bodyPr wrap="none" rtlCol="0">
            <a:spAutoFit/>
          </a:bodyPr>
          <a:lstStyle/>
          <a:p>
            <a:pPr algn="ctr"/>
            <a:r>
              <a:rPr lang="en-US" sz="1100" dirty="0" smtClean="0">
                <a:latin typeface="Segoe UI Light" pitchFamily="34" charset="0"/>
              </a:rPr>
              <a:t>E. Gaganidze. Journal of Nuclear Materials 355 (2006) 83-88</a:t>
            </a:r>
            <a:endParaRPr lang="ru-RU" sz="1100" dirty="0" err="1" smtClean="0">
              <a:latin typeface="Segoe UI Light" pitchFamily="34" charset="0"/>
            </a:endParaRPr>
          </a:p>
        </p:txBody>
      </p:sp>
      <p:sp>
        <p:nvSpPr>
          <p:cNvPr id="16" name="TextBox 15"/>
          <p:cNvSpPr txBox="1"/>
          <p:nvPr/>
        </p:nvSpPr>
        <p:spPr>
          <a:xfrm>
            <a:off x="6076636" y="1019952"/>
            <a:ext cx="2288571" cy="430887"/>
          </a:xfrm>
          <a:prstGeom prst="rect">
            <a:avLst/>
          </a:prstGeom>
          <a:noFill/>
        </p:spPr>
        <p:txBody>
          <a:bodyPr wrap="square" rtlCol="0">
            <a:spAutoFit/>
          </a:bodyPr>
          <a:lstStyle/>
          <a:p>
            <a:pPr algn="ctr"/>
            <a:r>
              <a:rPr lang="en-US" sz="1100" dirty="0" smtClean="0">
                <a:latin typeface="Segoe UI Light" pitchFamily="34" charset="0"/>
              </a:rPr>
              <a:t>Material can become brittle at room temperature after irradiation</a:t>
            </a:r>
            <a:endParaRPr lang="ru-RU" sz="1100" dirty="0" err="1" smtClean="0">
              <a:latin typeface="Segoe UI Light" pitchFamily="34" charset="0"/>
            </a:endParaRPr>
          </a:p>
        </p:txBody>
      </p:sp>
      <p:cxnSp>
        <p:nvCxnSpPr>
          <p:cNvPr id="21" name="Straight Arrow Connector 20"/>
          <p:cNvCxnSpPr>
            <a:stCxn id="16" idx="2"/>
          </p:cNvCxnSpPr>
          <p:nvPr/>
        </p:nvCxnSpPr>
        <p:spPr bwMode="auto">
          <a:xfrm flipH="1">
            <a:off x="6513689" y="1450839"/>
            <a:ext cx="707233" cy="321515"/>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643" y="4173672"/>
            <a:ext cx="2874888" cy="1995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1452632" y="6228679"/>
            <a:ext cx="1814920" cy="261610"/>
          </a:xfrm>
          <a:prstGeom prst="rect">
            <a:avLst/>
          </a:prstGeom>
          <a:noFill/>
        </p:spPr>
        <p:txBody>
          <a:bodyPr wrap="none" rtlCol="0">
            <a:spAutoFit/>
          </a:bodyPr>
          <a:lstStyle/>
          <a:p>
            <a:pPr algn="ctr"/>
            <a:r>
              <a:rPr lang="en-US" sz="1100" dirty="0" err="1" smtClean="0">
                <a:latin typeface="Segoe UI Light" pitchFamily="34" charset="0"/>
              </a:rPr>
              <a:t>Xue</a:t>
            </a:r>
            <a:r>
              <a:rPr lang="en-US" sz="1100" dirty="0" smtClean="0">
                <a:latin typeface="Segoe UI Light" pitchFamily="34" charset="0"/>
              </a:rPr>
              <a:t> Bai. Metals </a:t>
            </a:r>
            <a:r>
              <a:rPr lang="ru-RU" sz="1100" dirty="0" smtClean="0">
                <a:latin typeface="Segoe UI Light" pitchFamily="34" charset="0"/>
              </a:rPr>
              <a:t>7</a:t>
            </a:r>
            <a:r>
              <a:rPr lang="en-US" sz="1100" dirty="0" smtClean="0">
                <a:latin typeface="Segoe UI Light" pitchFamily="34" charset="0"/>
              </a:rPr>
              <a:t>, (</a:t>
            </a:r>
            <a:r>
              <a:rPr lang="ru-RU" sz="1100" dirty="0" smtClean="0">
                <a:latin typeface="Segoe UI Light" pitchFamily="34" charset="0"/>
              </a:rPr>
              <a:t>201</a:t>
            </a:r>
            <a:r>
              <a:rPr lang="en-US" sz="1100" dirty="0" smtClean="0">
                <a:latin typeface="Segoe UI Light" pitchFamily="34" charset="0"/>
              </a:rPr>
              <a:t>7), 25</a:t>
            </a:r>
            <a:endParaRPr lang="ru-RU" sz="1100" dirty="0" err="1" smtClean="0">
              <a:latin typeface="Segoe UI Light" pitchFamily="34" charset="0"/>
            </a:endParaRPr>
          </a:p>
        </p:txBody>
      </p:sp>
      <p:cxnSp>
        <p:nvCxnSpPr>
          <p:cNvPr id="10" name="Straight Connector 9"/>
          <p:cNvCxnSpPr/>
          <p:nvPr/>
        </p:nvCxnSpPr>
        <p:spPr bwMode="auto">
          <a:xfrm>
            <a:off x="2366437" y="4508500"/>
            <a:ext cx="0" cy="1365250"/>
          </a:xfrm>
          <a:prstGeom prst="line">
            <a:avLst/>
          </a:prstGeom>
          <a:solidFill>
            <a:schemeClr val="accent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922643" y="4235368"/>
            <a:ext cx="2007907" cy="261610"/>
          </a:xfrm>
          <a:prstGeom prst="rect">
            <a:avLst/>
          </a:prstGeom>
          <a:noFill/>
        </p:spPr>
        <p:txBody>
          <a:bodyPr wrap="square" rtlCol="0">
            <a:spAutoFit/>
          </a:bodyPr>
          <a:lstStyle/>
          <a:p>
            <a:pPr algn="ctr"/>
            <a:r>
              <a:rPr lang="en-US" sz="1100" dirty="0" smtClean="0">
                <a:latin typeface="Segoe UI Light" pitchFamily="34" charset="0"/>
              </a:rPr>
              <a:t>Damage peak</a:t>
            </a:r>
            <a:endParaRPr lang="ru-RU" sz="1100" dirty="0" err="1" smtClean="0">
              <a:latin typeface="Segoe UI Light"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398" y="326547"/>
            <a:ext cx="944662" cy="668213"/>
          </a:xfrm>
          <a:prstGeom prst="rect">
            <a:avLst/>
          </a:prstGeom>
        </p:spPr>
      </p:pic>
      <p:sp>
        <p:nvSpPr>
          <p:cNvPr id="7" name="Slide Number Placeholder 6"/>
          <p:cNvSpPr>
            <a:spLocks noGrp="1"/>
          </p:cNvSpPr>
          <p:nvPr>
            <p:ph type="sldNum" sz="quarter" idx="4"/>
          </p:nvPr>
        </p:nvSpPr>
        <p:spPr/>
        <p:txBody>
          <a:bodyPr/>
          <a:lstStyle/>
          <a:p>
            <a:pPr>
              <a:defRPr/>
            </a:pPr>
            <a:fld id="{C795D34B-0000-4401-9708-96760D6E4A55}" type="slidenum">
              <a:rPr lang="en-GB" smtClean="0"/>
              <a:pPr>
                <a:defRPr/>
              </a:pPr>
              <a:t>7</a:t>
            </a:fld>
            <a:endParaRPr lang="en-GB" dirty="0"/>
          </a:p>
        </p:txBody>
      </p:sp>
      <p:pic>
        <p:nvPicPr>
          <p:cNvPr id="11" name="Picture 10"/>
          <p:cNvPicPr>
            <a:picLocks noChangeAspect="1"/>
          </p:cNvPicPr>
          <p:nvPr/>
        </p:nvPicPr>
        <p:blipFill>
          <a:blip r:embed="rId7"/>
          <a:stretch>
            <a:fillRect/>
          </a:stretch>
        </p:blipFill>
        <p:spPr>
          <a:xfrm>
            <a:off x="5183139" y="4125119"/>
            <a:ext cx="2816570" cy="2116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5287332" y="6245039"/>
            <a:ext cx="2544287" cy="261610"/>
          </a:xfrm>
          <a:prstGeom prst="rect">
            <a:avLst/>
          </a:prstGeom>
          <a:noFill/>
        </p:spPr>
        <p:txBody>
          <a:bodyPr wrap="none" rtlCol="0">
            <a:spAutoFit/>
          </a:bodyPr>
          <a:lstStyle/>
          <a:p>
            <a:pPr algn="ctr"/>
            <a:r>
              <a:rPr lang="en-US" sz="1100" dirty="0" smtClean="0">
                <a:latin typeface="Segoe UI Light" pitchFamily="34" charset="0"/>
              </a:rPr>
              <a:t>A. </a:t>
            </a:r>
            <a:r>
              <a:rPr lang="en-US" sz="1100" dirty="0" err="1" smtClean="0">
                <a:latin typeface="Segoe UI Light" pitchFamily="34" charset="0"/>
              </a:rPr>
              <a:t>Leitner</a:t>
            </a:r>
            <a:r>
              <a:rPr lang="en-US" sz="1100" dirty="0" smtClean="0">
                <a:latin typeface="Segoe UI Light" pitchFamily="34" charset="0"/>
              </a:rPr>
              <a:t>. Nanomaterials 2018, 8(6), 366</a:t>
            </a:r>
            <a:endParaRPr lang="ru-RU" sz="1100" dirty="0" err="1" smtClean="0">
              <a:latin typeface="Segoe UI Light" pitchFamily="34" charset="0"/>
            </a:endParaRPr>
          </a:p>
        </p:txBody>
      </p:sp>
    </p:spTree>
    <p:extLst>
      <p:ext uri="{BB962C8B-B14F-4D97-AF65-F5344CB8AC3E}">
        <p14:creationId xmlns:p14="http://schemas.microsoft.com/office/powerpoint/2010/main" val="382142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Imperfection of indenter implementation</a:t>
            </a:r>
            <a:endParaRPr lang="ru-RU" dirty="0"/>
          </a:p>
        </p:txBody>
      </p:sp>
      <p:pic>
        <p:nvPicPr>
          <p:cNvPr id="6" name="Рисунок 5"/>
          <p:cNvPicPr>
            <a:picLocks noChangeAspect="1"/>
          </p:cNvPicPr>
          <p:nvPr/>
        </p:nvPicPr>
        <p:blipFill>
          <a:blip r:embed="rId3"/>
          <a:stretch>
            <a:fillRect/>
          </a:stretch>
        </p:blipFill>
        <p:spPr>
          <a:xfrm>
            <a:off x="529590" y="1924715"/>
            <a:ext cx="4342486" cy="3077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80982" y="5131760"/>
            <a:ext cx="4907113" cy="276999"/>
          </a:xfrm>
          <a:prstGeom prst="rect">
            <a:avLst/>
          </a:prstGeom>
          <a:noFill/>
        </p:spPr>
        <p:txBody>
          <a:bodyPr wrap="none" rtlCol="0">
            <a:spAutoFit/>
          </a:bodyPr>
          <a:lstStyle/>
          <a:p>
            <a:r>
              <a:rPr lang="en-US" sz="1200" dirty="0" smtClean="0">
                <a:latin typeface="+mj-lt"/>
              </a:rPr>
              <a:t>A. Karimzadeh, Computational Materials Science 81 (2014) 595-600</a:t>
            </a:r>
            <a:endParaRPr lang="ru-RU" sz="1200" dirty="0">
              <a:latin typeface="+mj-lt"/>
            </a:endParaRPr>
          </a:p>
        </p:txBody>
      </p:sp>
      <mc:AlternateContent xmlns:mc="http://schemas.openxmlformats.org/markup-compatibility/2006" xmlns:a14="http://schemas.microsoft.com/office/drawing/2010/main">
        <mc:Choice Requires="a14">
          <p:sp>
            <p:nvSpPr>
              <p:cNvPr id="3" name="Rectangle 2"/>
              <p:cNvSpPr/>
              <p:nvPr/>
            </p:nvSpPr>
            <p:spPr>
              <a:xfrm>
                <a:off x="5528497" y="2448729"/>
                <a:ext cx="2849754"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=24.5</m:t>
                      </m:r>
                      <m:sSubSup>
                        <m:sSubSupPr>
                          <m:ctrlPr>
                            <a:rPr lang="en-US" sz="1800" i="1">
                              <a:latin typeface="Cambria Math" panose="02040503050406030204" pitchFamily="18" charset="0"/>
                            </a:rPr>
                          </m:ctrlPr>
                        </m:sSubSupPr>
                        <m:e>
                          <m:r>
                            <a:rPr lang="en-US" sz="1800" i="1">
                              <a:latin typeface="Cambria Math" panose="02040503050406030204" pitchFamily="18" charset="0"/>
                            </a:rPr>
                            <m:t>h</m:t>
                          </m:r>
                        </m:e>
                        <m:sub>
                          <m:r>
                            <a:rPr lang="en-US" sz="1800" i="1">
                              <a:latin typeface="Cambria Math" panose="02040503050406030204" pitchFamily="18" charset="0"/>
                            </a:rPr>
                            <m:t>𝑐</m:t>
                          </m:r>
                        </m:sub>
                        <m:sup>
                          <m:r>
                            <a:rPr lang="en-US" sz="1800" i="1">
                              <a:latin typeface="Cambria Math" panose="02040503050406030204" pitchFamily="18" charset="0"/>
                            </a:rPr>
                            <m:t>2</m:t>
                          </m:r>
                        </m:sup>
                      </m:sSubSup>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ru-RU" sz="1800" i="1">
                              <a:latin typeface="Cambria Math" panose="02040503050406030204" pitchFamily="18" charset="0"/>
                            </a:rPr>
                            <m:t>8</m:t>
                          </m:r>
                        </m:sup>
                        <m:e>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𝑖</m:t>
                              </m:r>
                            </m:sub>
                          </m:sSub>
                          <m:sSubSup>
                            <m:sSubSupPr>
                              <m:ctrlPr>
                                <a:rPr lang="en-US" sz="1800" i="1">
                                  <a:latin typeface="Cambria Math" panose="02040503050406030204" pitchFamily="18" charset="0"/>
                                </a:rPr>
                              </m:ctrlPr>
                            </m:sSubSupPr>
                            <m:e>
                              <m:r>
                                <a:rPr lang="en-US" sz="1800" i="1">
                                  <a:latin typeface="Cambria Math" panose="02040503050406030204" pitchFamily="18" charset="0"/>
                                </a:rPr>
                                <m:t>h</m:t>
                              </m:r>
                            </m:e>
                            <m:sub>
                              <m:r>
                                <a:rPr lang="en-US" sz="1800" i="1">
                                  <a:latin typeface="Cambria Math" panose="02040503050406030204" pitchFamily="18" charset="0"/>
                                </a:rPr>
                                <m:t>𝑐</m:t>
                              </m:r>
                            </m:sub>
                            <m:sup>
                              <m:sSup>
                                <m:sSupPr>
                                  <m:ctrlPr>
                                    <a:rPr lang="en-US" sz="1800" i="1">
                                      <a:latin typeface="Cambria Math" panose="02040503050406030204" pitchFamily="18" charset="0"/>
                                    </a:rPr>
                                  </m:ctrlPr>
                                </m:sSupPr>
                                <m:e>
                                  <m:r>
                                    <a:rPr lang="en-US" sz="1800" i="1">
                                      <a:latin typeface="Cambria Math" panose="02040503050406030204" pitchFamily="18" charset="0"/>
                                    </a:rPr>
                                    <m:t>1/2</m:t>
                                  </m:r>
                                </m:e>
                                <m:sup>
                                  <m:r>
                                    <a:rPr lang="en-US" sz="1800" i="1">
                                      <a:latin typeface="Cambria Math" panose="02040503050406030204" pitchFamily="18" charset="0"/>
                                    </a:rPr>
                                    <m:t>𝑖</m:t>
                                  </m:r>
                                  <m:r>
                                    <a:rPr lang="en-US" sz="1800" i="1">
                                      <a:latin typeface="Cambria Math" panose="02040503050406030204" pitchFamily="18" charset="0"/>
                                    </a:rPr>
                                    <m:t>−1</m:t>
                                  </m:r>
                                </m:sup>
                              </m:sSup>
                            </m:sup>
                          </m:sSubSup>
                        </m:e>
                      </m:nary>
                    </m:oMath>
                  </m:oMathPara>
                </a14:m>
                <a:endParaRPr lang="en-US" sz="1800" dirty="0"/>
              </a:p>
            </p:txBody>
          </p:sp>
        </mc:Choice>
        <mc:Fallback xmlns="">
          <p:sp>
            <p:nvSpPr>
              <p:cNvPr id="3" name="Rectangle 2"/>
              <p:cNvSpPr>
                <a:spLocks noRot="1" noChangeAspect="1" noMove="1" noResize="1" noEditPoints="1" noAdjustHandles="1" noChangeArrowheads="1" noChangeShapeType="1" noTextEdit="1"/>
              </p:cNvSpPr>
              <p:nvPr/>
            </p:nvSpPr>
            <p:spPr>
              <a:xfrm>
                <a:off x="5528497" y="2448729"/>
                <a:ext cx="2849754" cy="8711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54390" y="2120572"/>
                <a:ext cx="3597968" cy="2677656"/>
              </a:xfrm>
              <a:prstGeom prst="rect">
                <a:avLst/>
              </a:prstGeom>
              <a:noFill/>
            </p:spPr>
            <p:txBody>
              <a:bodyPr wrap="square" rtlCol="0">
                <a:spAutoFit/>
              </a:bodyPr>
              <a:lstStyle/>
              <a:p>
                <a:pPr algn="ctr"/>
                <a:r>
                  <a:rPr lang="en-US" b="1" dirty="0" smtClean="0">
                    <a:latin typeface="+mj-lt"/>
                  </a:rPr>
                  <a:t>Oliver-Pharr method</a:t>
                </a:r>
                <a:endParaRPr lang="en-US" b="1"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r>
                  <a:rPr lang="en-US" dirty="0" smtClean="0">
                    <a:latin typeface="+mj-lt"/>
                  </a:rPr>
                  <a:t>Most applicable for nearly all of the commercial testing setups. </a:t>
                </a:r>
                <a14:m>
                  <m:oMath xmlns:m="http://schemas.openxmlformats.org/officeDocument/2006/math">
                    <m:r>
                      <a:rPr lang="en-US" b="0" i="1" smtClean="0">
                        <a:latin typeface="Cambria Math" panose="02040503050406030204" pitchFamily="18" charset="0"/>
                      </a:rPr>
                      <m:t>24.5</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𝑐</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oMath>
                </a14:m>
                <a:r>
                  <a:rPr lang="en-US" dirty="0" smtClean="0">
                    <a:latin typeface="+mj-lt"/>
                  </a:rPr>
                  <a:t>describes perfects sharp indenter, the set of 8 </a:t>
                </a:r>
                <a:r>
                  <a:rPr lang="en-US" i="1" dirty="0" smtClean="0">
                    <a:latin typeface="+mj-lt"/>
                  </a:rPr>
                  <a:t>C</a:t>
                </a:r>
                <a:r>
                  <a:rPr lang="en-US" i="1" baseline="-25000" dirty="0" smtClean="0">
                    <a:latin typeface="+mj-lt"/>
                  </a:rPr>
                  <a:t>i</a:t>
                </a:r>
                <a:r>
                  <a:rPr lang="en-US" i="1" dirty="0" smtClean="0">
                    <a:latin typeface="+mj-lt"/>
                  </a:rPr>
                  <a:t> – </a:t>
                </a:r>
                <a:r>
                  <a:rPr lang="en-US" dirty="0" smtClean="0">
                    <a:latin typeface="+mj-lt"/>
                  </a:rPr>
                  <a:t>its deviations. Being calibrated by fitting the relations between </a:t>
                </a:r>
                <a:r>
                  <a:rPr lang="en-US" i="1" dirty="0" smtClean="0">
                    <a:latin typeface="+mj-lt"/>
                  </a:rPr>
                  <a:t>A </a:t>
                </a:r>
                <a:r>
                  <a:rPr lang="en-US" dirty="0" smtClean="0">
                    <a:latin typeface="+mj-lt"/>
                  </a:rPr>
                  <a:t>and </a:t>
                </a:r>
                <a:r>
                  <a:rPr lang="en-US" i="1" dirty="0" err="1" smtClean="0">
                    <a:latin typeface="+mj-lt"/>
                  </a:rPr>
                  <a:t>h</a:t>
                </a:r>
                <a:r>
                  <a:rPr lang="en-US" i="1" baseline="-25000" dirty="0" err="1" smtClean="0">
                    <a:latin typeface="+mj-lt"/>
                  </a:rPr>
                  <a:t>c</a:t>
                </a:r>
                <a:r>
                  <a:rPr lang="en-US" i="1" dirty="0" smtClean="0">
                    <a:latin typeface="+mj-lt"/>
                  </a:rPr>
                  <a:t> </a:t>
                </a:r>
                <a:r>
                  <a:rPr lang="en-US" dirty="0" smtClean="0">
                    <a:latin typeface="+mj-lt"/>
                  </a:rPr>
                  <a:t>of a known material</a:t>
                </a:r>
                <a:r>
                  <a:rPr lang="en-US" dirty="0">
                    <a:latin typeface="+mj-lt"/>
                  </a:rPr>
                  <a:t>.</a:t>
                </a:r>
                <a:endParaRPr lang="en-US" dirty="0" smtClean="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54390" y="2120572"/>
                <a:ext cx="3597968" cy="2677656"/>
              </a:xfrm>
              <a:prstGeom prst="rect">
                <a:avLst/>
              </a:prstGeom>
              <a:blipFill>
                <a:blip r:embed="rId5"/>
                <a:stretch>
                  <a:fillRect t="-683" b="-1139"/>
                </a:stretch>
              </a:blipFill>
            </p:spPr>
            <p:txBody>
              <a:bodyPr/>
              <a:lstStyle/>
              <a:p>
                <a:r>
                  <a:rPr lang="en-US">
                    <a:noFill/>
                  </a:rPr>
                  <a:t> </a:t>
                </a:r>
              </a:p>
            </p:txBody>
          </p:sp>
        </mc:Fallback>
      </mc:AlternateContent>
    </p:spTree>
    <p:extLst>
      <p:ext uri="{BB962C8B-B14F-4D97-AF65-F5344CB8AC3E}">
        <p14:creationId xmlns:p14="http://schemas.microsoft.com/office/powerpoint/2010/main" val="32009542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Pile-ups and sink-ins consideration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375"/>
          <a:stretch/>
        </p:blipFill>
        <p:spPr>
          <a:xfrm>
            <a:off x="929879" y="1290170"/>
            <a:ext cx="7299145" cy="22148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24002" y="3514469"/>
            <a:ext cx="3510898" cy="276999"/>
          </a:xfrm>
          <a:prstGeom prst="rect">
            <a:avLst/>
          </a:prstGeom>
          <a:noFill/>
        </p:spPr>
        <p:txBody>
          <a:bodyPr wrap="none" rtlCol="0">
            <a:spAutoFit/>
          </a:bodyPr>
          <a:lstStyle/>
          <a:p>
            <a:r>
              <a:rPr lang="en-US" sz="1200" dirty="0" smtClean="0">
                <a:latin typeface="+mj-lt"/>
              </a:rPr>
              <a:t>M. </a:t>
            </a:r>
            <a:r>
              <a:rPr lang="en-US" sz="1200" dirty="0" err="1" smtClean="0">
                <a:latin typeface="+mj-lt"/>
              </a:rPr>
              <a:t>Hardiman</a:t>
            </a:r>
            <a:r>
              <a:rPr lang="en-US" sz="1200" dirty="0" smtClean="0">
                <a:latin typeface="+mj-lt"/>
              </a:rPr>
              <a:t>, Polymer testing 52 (2016) 157-166</a:t>
            </a:r>
            <a:endParaRPr lang="ru-RU" sz="1200" dirty="0">
              <a:latin typeface="+mj-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99" y="3826519"/>
            <a:ext cx="2828261" cy="233331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354" y="3826519"/>
            <a:ext cx="4414670" cy="2333316"/>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056054" y="6204372"/>
            <a:ext cx="3931269" cy="276999"/>
          </a:xfrm>
          <a:prstGeom prst="rect">
            <a:avLst/>
          </a:prstGeom>
          <a:noFill/>
        </p:spPr>
        <p:txBody>
          <a:bodyPr wrap="none" rtlCol="0">
            <a:spAutoFit/>
          </a:bodyPr>
          <a:lstStyle/>
          <a:p>
            <a:r>
              <a:rPr lang="en-US" sz="1200" dirty="0" smtClean="0">
                <a:latin typeface="+mj-lt"/>
              </a:rPr>
              <a:t>D. Mercier</a:t>
            </a:r>
            <a:r>
              <a:rPr lang="en-US" sz="1200" dirty="0">
                <a:latin typeface="+mj-lt"/>
              </a:rPr>
              <a:t>. </a:t>
            </a:r>
            <a:r>
              <a:rPr lang="en-US" sz="1200" dirty="0" err="1" smtClean="0">
                <a:latin typeface="+mj-lt"/>
              </a:rPr>
              <a:t>Matériaux</a:t>
            </a:r>
            <a:r>
              <a:rPr lang="en-US" sz="1200" dirty="0" smtClean="0">
                <a:latin typeface="+mj-lt"/>
              </a:rPr>
              <a:t> </a:t>
            </a:r>
            <a:r>
              <a:rPr lang="en-US" sz="1200" dirty="0">
                <a:latin typeface="+mj-lt"/>
              </a:rPr>
              <a:t>&amp; Techniques </a:t>
            </a:r>
            <a:r>
              <a:rPr lang="en-US" sz="1200" dirty="0" smtClean="0">
                <a:latin typeface="+mj-lt"/>
              </a:rPr>
              <a:t>99 (2011),169-178 </a:t>
            </a:r>
            <a:endParaRPr lang="ru-RU" sz="1200" dirty="0">
              <a:latin typeface="+mj-lt"/>
            </a:endParaRPr>
          </a:p>
        </p:txBody>
      </p:sp>
      <p:sp>
        <p:nvSpPr>
          <p:cNvPr id="17" name="TextBox 16"/>
          <p:cNvSpPr txBox="1"/>
          <p:nvPr/>
        </p:nvSpPr>
        <p:spPr>
          <a:xfrm>
            <a:off x="852121" y="6204372"/>
            <a:ext cx="2923044" cy="276999"/>
          </a:xfrm>
          <a:prstGeom prst="rect">
            <a:avLst/>
          </a:prstGeom>
          <a:noFill/>
        </p:spPr>
        <p:txBody>
          <a:bodyPr wrap="none" rtlCol="0">
            <a:spAutoFit/>
          </a:bodyPr>
          <a:lstStyle/>
          <a:p>
            <a:r>
              <a:rPr lang="en-US" sz="1200" dirty="0" smtClean="0">
                <a:latin typeface="+mj-lt"/>
              </a:rPr>
              <a:t>M. </a:t>
            </a:r>
            <a:r>
              <a:rPr lang="en-US" sz="1200" dirty="0" err="1" smtClean="0">
                <a:latin typeface="+mj-lt"/>
              </a:rPr>
              <a:t>Hardiman</a:t>
            </a:r>
            <a:r>
              <a:rPr lang="en-US" sz="1200" dirty="0" smtClean="0">
                <a:latin typeface="+mj-lt"/>
              </a:rPr>
              <a:t>. Polymer Testing 52 (2016) </a:t>
            </a:r>
            <a:endParaRPr lang="ru-RU" sz="1200" dirty="0">
              <a:latin typeface="+mj-lt"/>
            </a:endParaRPr>
          </a:p>
        </p:txBody>
      </p:sp>
    </p:spTree>
    <p:extLst>
      <p:ext uri="{BB962C8B-B14F-4D97-AF65-F5344CB8AC3E}">
        <p14:creationId xmlns:p14="http://schemas.microsoft.com/office/powerpoint/2010/main" val="34333384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_SCK">
  <a:themeElements>
    <a:clrScheme name="SCKCEN">
      <a:dk1>
        <a:srgbClr val="000000"/>
      </a:dk1>
      <a:lt1>
        <a:srgbClr val="ABE1FF"/>
      </a:lt1>
      <a:dk2>
        <a:srgbClr val="0DA9FF"/>
      </a:dk2>
      <a:lt2>
        <a:srgbClr val="FFFFFF"/>
      </a:lt2>
      <a:accent1>
        <a:srgbClr val="00517E"/>
      </a:accent1>
      <a:accent2>
        <a:srgbClr val="007DC3"/>
      </a:accent2>
      <a:accent3>
        <a:srgbClr val="0DA9FF"/>
      </a:accent3>
      <a:accent4>
        <a:srgbClr val="69C9FF"/>
      </a:accent4>
      <a:accent5>
        <a:srgbClr val="ABE1FF"/>
      </a:accent5>
      <a:accent6>
        <a:srgbClr val="D9F1FF"/>
      </a:accent6>
      <a:hlink>
        <a:srgbClr val="007DC3"/>
      </a:hlink>
      <a:folHlink>
        <a:srgbClr val="000000"/>
      </a:folHlink>
    </a:clrScheme>
    <a:fontScheme name="SCK•CE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_SC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_SC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_SC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_SC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_SC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_SC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_SC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KCEN ppt template 20180129.potx" id="{2C9AB229-2C21-4BE7-8473-F041D61EF2E4}" vid="{F60CE9FA-A255-400D-89DC-1590CEF942C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_SCK</Template>
  <TotalTime>1448</TotalTime>
  <Pages>22</Pages>
  <Words>1672</Words>
  <Application>Microsoft Office PowerPoint</Application>
  <PresentationFormat>On-screen Show (4:3)</PresentationFormat>
  <Paragraphs>166</Paragraphs>
  <Slides>21</Slides>
  <Notes>14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Cambria Math</vt:lpstr>
      <vt:lpstr>Segoe UI</vt:lpstr>
      <vt:lpstr>Segoe UI Light</vt:lpstr>
      <vt:lpstr>Times New Roman</vt:lpstr>
      <vt:lpstr>Wingdings</vt:lpstr>
      <vt:lpstr>_SCK</vt:lpstr>
      <vt:lpstr>Graph</vt:lpstr>
      <vt:lpstr>PowerPoint Presentation</vt:lpstr>
      <vt:lpstr>Me</vt:lpstr>
      <vt:lpstr>Nanoindentation and finite element modeling</vt:lpstr>
      <vt:lpstr>Modeling steps for microstructure</vt:lpstr>
      <vt:lpstr>Modeling steps for conditions</vt:lpstr>
      <vt:lpstr>General application</vt:lpstr>
      <vt:lpstr>Other useful applications of nanoindentation</vt:lpstr>
      <vt:lpstr>Imperfection of indenter implementation</vt:lpstr>
      <vt:lpstr>Pile-ups and sink-ins consideration</vt:lpstr>
      <vt:lpstr>Size effect implementation</vt:lpstr>
      <vt:lpstr>FEM code of Prof. Ludovic Noels</vt:lpstr>
      <vt:lpstr>Small animated example</vt:lpstr>
      <vt:lpstr>Short summary of performed work</vt:lpstr>
      <vt:lpstr>Nanoindentation results</vt:lpstr>
      <vt:lpstr>Irradiated hardness extrusion</vt:lpstr>
      <vt:lpstr>Short summary of close future work (0.5 – 1 year)</vt:lpstr>
      <vt:lpstr>Thank you for your attention!</vt:lpstr>
      <vt:lpstr>Single grain crystal plasticity model</vt:lpstr>
      <vt:lpstr>Nix and Gao model</vt:lpstr>
      <vt:lpstr>Purity of Fe</vt:lpstr>
      <vt:lpstr>PowerPoint Presentation</vt:lpstr>
    </vt:vector>
  </TitlesOfParts>
  <Company>SCK-CEN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Khvan Tymofii</dc:creator>
  <cp:lastModifiedBy>Khvan Tymofii</cp:lastModifiedBy>
  <cp:revision>100</cp:revision>
  <cp:lastPrinted>2011-12-22T07:31:06Z</cp:lastPrinted>
  <dcterms:created xsi:type="dcterms:W3CDTF">2019-06-11T12:54:59Z</dcterms:created>
  <dcterms:modified xsi:type="dcterms:W3CDTF">2020-04-15T15:40:51Z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ies>
</file>