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6" r:id="rId2"/>
    <p:sldId id="257" r:id="rId3"/>
    <p:sldId id="258" r:id="rId4"/>
    <p:sldId id="259" r:id="rId5"/>
    <p:sldId id="260" r:id="rId6"/>
    <p:sldId id="261" r:id="rId7"/>
    <p:sldId id="262" r:id="rId8"/>
    <p:sldId id="264" r:id="rId9"/>
    <p:sldId id="263" r:id="rId10"/>
    <p:sldId id="265" r:id="rId11"/>
    <p:sldId id="267" r:id="rId12"/>
    <p:sldId id="266" r:id="rId13"/>
    <p:sldId id="268" r:id="rId14"/>
    <p:sldId id="269" r:id="rId15"/>
    <p:sldId id="270" r:id="rId16"/>
    <p:sldId id="271" r:id="rId17"/>
    <p:sldId id="272" r:id="rId18"/>
    <p:sldId id="273" r:id="rId19"/>
    <p:sldId id="274" r:id="rId20"/>
    <p:sldId id="275" r:id="rId21"/>
    <p:sldId id="276" r:id="rId22"/>
    <p:sldId id="277" r:id="rId23"/>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7" d="100"/>
          <a:sy n="77" d="100"/>
        </p:scale>
        <p:origin x="336" y="9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5/11/2020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5/11/2020</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5" name="Rectangle 9">
            <a:extLst>
              <a:ext uri="{FF2B5EF4-FFF2-40B4-BE49-F238E27FC236}">
                <a16:creationId xmlns:a16="http://schemas.microsoft.com/office/drawing/2014/main" id="{1FF9CEF5-A50D-4B8B-9852-D76F7037867E}"/>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12192000" cy="685403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5" name="Image 4" descr="Une image contenant extérieur&#10;&#10;Description générée avec un niveau de confiance très élevé">
            <a:extLst>
              <a:ext uri="{FF2B5EF4-FFF2-40B4-BE49-F238E27FC236}">
                <a16:creationId xmlns:a16="http://schemas.microsoft.com/office/drawing/2014/main" id="{BB60FE63-37D4-4081-A7ED-77AC8280A6CD}"/>
              </a:ext>
            </a:extLst>
          </p:cNvPr>
          <p:cNvPicPr>
            <a:picLocks noChangeAspect="1"/>
          </p:cNvPicPr>
          <p:nvPr/>
        </p:nvPicPr>
        <p:blipFill rotWithShape="1">
          <a:blip r:embed="rId2">
            <a:alphaModFix amt="40000"/>
          </a:blip>
          <a:srcRect t="8350" b="16650"/>
          <a:stretch/>
        </p:blipFill>
        <p:spPr>
          <a:xfrm>
            <a:off x="20" y="10"/>
            <a:ext cx="12191980" cy="6857990"/>
          </a:xfrm>
          <a:prstGeom prst="rect">
            <a:avLst/>
          </a:prstGeom>
        </p:spPr>
      </p:pic>
      <p:sp>
        <p:nvSpPr>
          <p:cNvPr id="16" name="Rectangle 11">
            <a:extLst>
              <a:ext uri="{FF2B5EF4-FFF2-40B4-BE49-F238E27FC236}">
                <a16:creationId xmlns:a16="http://schemas.microsoft.com/office/drawing/2014/main" id="{30684D86-C9D1-40C3-A9B6-EC935C7312E3}"/>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82880" cy="6858000"/>
          </a:xfrm>
          <a:prstGeom prst="rect">
            <a:avLst/>
          </a:prstGeom>
          <a:solidFill>
            <a:schemeClr val="bg2"/>
          </a:solidFill>
          <a:ln>
            <a:noFill/>
          </a:ln>
          <a:effectLst/>
        </p:spPr>
        <p:style>
          <a:lnRef idx="1">
            <a:schemeClr val="accent1"/>
          </a:lnRef>
          <a:fillRef idx="3">
            <a:schemeClr val="accent1"/>
          </a:fillRef>
          <a:effectRef idx="2">
            <a:schemeClr val="accent1"/>
          </a:effectRef>
          <a:fontRef idx="minor">
            <a:schemeClr val="lt1"/>
          </a:fontRef>
        </p:style>
      </p:sp>
      <p:sp>
        <p:nvSpPr>
          <p:cNvPr id="14" name="Freeform 33">
            <a:extLst>
              <a:ext uri="{FF2B5EF4-FFF2-40B4-BE49-F238E27FC236}">
                <a16:creationId xmlns:a16="http://schemas.microsoft.com/office/drawing/2014/main" id="{1EDF7896-F56A-49DA-90F3-F5CE8B9833AD}"/>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2" name="Titre 1">
            <a:extLst>
              <a:ext uri="{FF2B5EF4-FFF2-40B4-BE49-F238E27FC236}">
                <a16:creationId xmlns:a16="http://schemas.microsoft.com/office/drawing/2014/main" id="{653A16F4-F367-4907-AEC4-812E472C883B}"/>
              </a:ext>
            </a:extLst>
          </p:cNvPr>
          <p:cNvSpPr>
            <a:spLocks noGrp="1"/>
          </p:cNvSpPr>
          <p:nvPr>
            <p:ph type="ctrTitle"/>
          </p:nvPr>
        </p:nvSpPr>
        <p:spPr>
          <a:xfrm>
            <a:off x="2589213" y="2514600"/>
            <a:ext cx="8915399" cy="2262781"/>
          </a:xfrm>
        </p:spPr>
        <p:txBody>
          <a:bodyPr>
            <a:normAutofit/>
          </a:bodyPr>
          <a:lstStyle/>
          <a:p>
            <a:pPr algn="just"/>
            <a:r>
              <a:rPr lang="fr-BE" i="1" dirty="0">
                <a:solidFill>
                  <a:srgbClr val="FFFF00"/>
                </a:solidFill>
              </a:rPr>
              <a:t>De l’idéalisation du visuel à l’utopie de la cécité</a:t>
            </a:r>
          </a:p>
        </p:txBody>
      </p:sp>
      <p:sp>
        <p:nvSpPr>
          <p:cNvPr id="3" name="Sous-titre 2">
            <a:extLst>
              <a:ext uri="{FF2B5EF4-FFF2-40B4-BE49-F238E27FC236}">
                <a16:creationId xmlns:a16="http://schemas.microsoft.com/office/drawing/2014/main" id="{4A765547-AF27-4C71-B198-227CFF928D97}"/>
              </a:ext>
            </a:extLst>
          </p:cNvPr>
          <p:cNvSpPr>
            <a:spLocks noGrp="1"/>
          </p:cNvSpPr>
          <p:nvPr>
            <p:ph type="subTitle" idx="1"/>
          </p:nvPr>
        </p:nvSpPr>
        <p:spPr>
          <a:xfrm>
            <a:off x="2589213" y="4777379"/>
            <a:ext cx="8915399" cy="1126283"/>
          </a:xfrm>
        </p:spPr>
        <p:txBody>
          <a:bodyPr>
            <a:normAutofit lnSpcReduction="10000"/>
          </a:bodyPr>
          <a:lstStyle/>
          <a:p>
            <a:pPr algn="r"/>
            <a:r>
              <a:rPr lang="fr-BE" dirty="0"/>
              <a:t>Journée d’étude </a:t>
            </a:r>
            <a:r>
              <a:rPr lang="fr-BE" i="1" dirty="0"/>
              <a:t>Les Utopies du corps</a:t>
            </a:r>
            <a:r>
              <a:rPr lang="fr-BE" dirty="0"/>
              <a:t> – UPEC mai 2018</a:t>
            </a:r>
          </a:p>
          <a:p>
            <a:pPr algn="r"/>
            <a:r>
              <a:rPr lang="fr-BE" dirty="0"/>
              <a:t>Eléonore Quinaux</a:t>
            </a:r>
          </a:p>
          <a:p>
            <a:pPr algn="r"/>
            <a:r>
              <a:rPr lang="fr-BE" dirty="0"/>
              <a:t>Doctorante – Université de Liège</a:t>
            </a:r>
          </a:p>
        </p:txBody>
      </p:sp>
    </p:spTree>
    <p:extLst>
      <p:ext uri="{BB962C8B-B14F-4D97-AF65-F5344CB8AC3E}">
        <p14:creationId xmlns:p14="http://schemas.microsoft.com/office/powerpoint/2010/main" val="3265998756"/>
      </p:ext>
    </p:extLst>
  </p:cSld>
  <p:clrMapOvr>
    <a:overrideClrMapping bg1="dk1" tx1="lt1" bg2="dk2" tx2="lt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A9A21F21-BB3F-4DC6-9F78-D7087BB6B053}"/>
              </a:ext>
            </a:extLst>
          </p:cNvPr>
          <p:cNvSpPr>
            <a:spLocks noGrp="1"/>
          </p:cNvSpPr>
          <p:nvPr>
            <p:ph type="title"/>
          </p:nvPr>
        </p:nvSpPr>
        <p:spPr>
          <a:xfrm>
            <a:off x="2592925" y="624110"/>
            <a:ext cx="8911687" cy="714360"/>
          </a:xfrm>
        </p:spPr>
        <p:txBody>
          <a:bodyPr>
            <a:normAutofit/>
          </a:bodyPr>
          <a:lstStyle/>
          <a:p>
            <a:r>
              <a:rPr lang="fr-BE" b="1" i="1" dirty="0"/>
              <a:t>Une rupture philosophique? </a:t>
            </a:r>
            <a:endParaRPr lang="fr-BE" dirty="0"/>
          </a:p>
        </p:txBody>
      </p:sp>
      <p:sp>
        <p:nvSpPr>
          <p:cNvPr id="3" name="Espace réservé du contenu 2">
            <a:extLst>
              <a:ext uri="{FF2B5EF4-FFF2-40B4-BE49-F238E27FC236}">
                <a16:creationId xmlns:a16="http://schemas.microsoft.com/office/drawing/2014/main" id="{D06AF51D-AEBF-4F72-B1BD-78C3495FD37D}"/>
              </a:ext>
            </a:extLst>
          </p:cNvPr>
          <p:cNvSpPr>
            <a:spLocks noGrp="1"/>
          </p:cNvSpPr>
          <p:nvPr>
            <p:ph idx="1"/>
          </p:nvPr>
        </p:nvSpPr>
        <p:spPr>
          <a:xfrm>
            <a:off x="2589212" y="1630017"/>
            <a:ext cx="8915400" cy="4281205"/>
          </a:xfrm>
        </p:spPr>
        <p:txBody>
          <a:bodyPr>
            <a:normAutofit lnSpcReduction="10000"/>
          </a:bodyPr>
          <a:lstStyle/>
          <a:p>
            <a:r>
              <a:rPr lang="fr-BE" b="1" dirty="0"/>
              <a:t>2</a:t>
            </a:r>
            <a:r>
              <a:rPr lang="fr-BE" b="1" baseline="30000" dirty="0"/>
              <a:t>e</a:t>
            </a:r>
            <a:r>
              <a:rPr lang="fr-BE" b="1" dirty="0"/>
              <a:t> rupture : problème de </a:t>
            </a:r>
            <a:r>
              <a:rPr lang="fr-BE" b="1" dirty="0" err="1"/>
              <a:t>Molyneux</a:t>
            </a:r>
            <a:r>
              <a:rPr lang="fr-BE" b="1" dirty="0"/>
              <a:t> (1689) </a:t>
            </a:r>
          </a:p>
          <a:p>
            <a:pPr marL="0" indent="0" algn="just">
              <a:buNone/>
            </a:pPr>
            <a:r>
              <a:rPr lang="fr-BE" dirty="0"/>
              <a:t> </a:t>
            </a:r>
            <a:r>
              <a:rPr lang="fr-BE" i="1" dirty="0"/>
              <a:t>Supposez un homme né aveugle puis devenu maintenant adulte ; par le toucher, il a appris à distinguer un cube et une sphère du même métal et approximativement de la même taille, de sorte qu’il arrive à dire, quand il sent l’un et l’autre, quel est le cube et quelle est la sphère. Supposez ensuite qu’on place le cube et la sphère sur une table et que l’aveugle soit guéri. Question : est-ce que par la vue, avant de les toucher, il pourra distinguer et dire quel est le globe et quel est le cube ? </a:t>
            </a:r>
          </a:p>
          <a:p>
            <a:pPr marL="0" indent="0" algn="just">
              <a:buNone/>
            </a:pPr>
            <a:r>
              <a:rPr lang="fr-BE" i="1" dirty="0">
                <a:sym typeface="Wingdings" panose="05000000000000000000" pitchFamily="2" charset="2"/>
              </a:rPr>
              <a:t>  </a:t>
            </a:r>
            <a:r>
              <a:rPr lang="fr-BE" b="1" dirty="0">
                <a:sym typeface="Wingdings" panose="05000000000000000000" pitchFamily="2" charset="2"/>
              </a:rPr>
              <a:t>Nourrit le débat sur la Théorie de la perception </a:t>
            </a:r>
            <a:endParaRPr lang="fr-BE" i="1" dirty="0"/>
          </a:p>
          <a:p>
            <a:pPr algn="just">
              <a:buFont typeface="Wingdings" panose="05000000000000000000" pitchFamily="2" charset="2"/>
              <a:buChar char="è"/>
            </a:pPr>
            <a:r>
              <a:rPr lang="fr-BE" dirty="0">
                <a:sym typeface="Wingdings" panose="05000000000000000000" pitchFamily="2" charset="2"/>
              </a:rPr>
              <a:t>Confirmation de l’aveugle hypothétique dans les différents traités sur l’entendement humain comme celui de Locke (revu en 1690), de Berkeley (1710), de Leibniz (rédigé en 1704) ou encore Condillac (1746) </a:t>
            </a:r>
          </a:p>
          <a:p>
            <a:pPr algn="just">
              <a:buFont typeface="Wingdings" panose="05000000000000000000" pitchFamily="2" charset="2"/>
              <a:buChar char="è"/>
            </a:pPr>
            <a:r>
              <a:rPr lang="fr-BE" i="1" dirty="0">
                <a:sym typeface="Wingdings" panose="05000000000000000000" pitchFamily="2" charset="2"/>
              </a:rPr>
              <a:t>Réponse parcellaire avec l’abaissement de la cataracte par Cheselden en 1728</a:t>
            </a:r>
            <a:endParaRPr lang="fr-BE" dirty="0"/>
          </a:p>
        </p:txBody>
      </p:sp>
    </p:spTree>
    <p:extLst>
      <p:ext uri="{BB962C8B-B14F-4D97-AF65-F5344CB8AC3E}">
        <p14:creationId xmlns:p14="http://schemas.microsoft.com/office/powerpoint/2010/main" val="389353515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9AFEB2C-E3E2-4926-B213-65FBEB5DDC6F}"/>
              </a:ext>
            </a:extLst>
          </p:cNvPr>
          <p:cNvSpPr>
            <a:spLocks noGrp="1"/>
          </p:cNvSpPr>
          <p:nvPr>
            <p:ph type="title"/>
          </p:nvPr>
        </p:nvSpPr>
        <p:spPr/>
        <p:txBody>
          <a:bodyPr/>
          <a:lstStyle/>
          <a:p>
            <a:r>
              <a:rPr lang="fr-BE" b="1" i="1" dirty="0"/>
              <a:t>Une rupture philosophique? </a:t>
            </a:r>
            <a:endParaRPr lang="fr-BE" dirty="0"/>
          </a:p>
        </p:txBody>
      </p:sp>
      <p:sp>
        <p:nvSpPr>
          <p:cNvPr id="3" name="Espace réservé du contenu 2">
            <a:extLst>
              <a:ext uri="{FF2B5EF4-FFF2-40B4-BE49-F238E27FC236}">
                <a16:creationId xmlns:a16="http://schemas.microsoft.com/office/drawing/2014/main" id="{9992FC29-8563-41F1-A4AE-57629C144DCA}"/>
              </a:ext>
            </a:extLst>
          </p:cNvPr>
          <p:cNvSpPr>
            <a:spLocks noGrp="1"/>
          </p:cNvSpPr>
          <p:nvPr>
            <p:ph idx="1"/>
          </p:nvPr>
        </p:nvSpPr>
        <p:spPr/>
        <p:txBody>
          <a:bodyPr>
            <a:normAutofit fontScale="92500" lnSpcReduction="20000"/>
          </a:bodyPr>
          <a:lstStyle/>
          <a:p>
            <a:pPr algn="just"/>
            <a:r>
              <a:rPr lang="fr-BE" sz="2400" b="1" dirty="0"/>
              <a:t>3</a:t>
            </a:r>
            <a:r>
              <a:rPr lang="fr-BE" sz="2400" b="1" baseline="30000" dirty="0"/>
              <a:t>e</a:t>
            </a:r>
            <a:r>
              <a:rPr lang="fr-BE" sz="2400" b="1" dirty="0"/>
              <a:t> rupture: </a:t>
            </a:r>
            <a:r>
              <a:rPr lang="fr-BE" sz="2400" b="1" i="1" dirty="0"/>
              <a:t>La Lettre sur les aveugles à l’usage de ceux qui voient</a:t>
            </a:r>
            <a:r>
              <a:rPr lang="fr-BE" sz="2400" b="1" dirty="0"/>
              <a:t> (Diderot, 1749) </a:t>
            </a:r>
          </a:p>
          <a:p>
            <a:pPr algn="just"/>
            <a:r>
              <a:rPr lang="fr-BE" sz="2000" dirty="0"/>
              <a:t>Départ : expérience de Réaumur (1683-1757) </a:t>
            </a:r>
            <a:r>
              <a:rPr lang="fr-BE" sz="2000" dirty="0">
                <a:sym typeface="Wingdings" panose="05000000000000000000" pitchFamily="2" charset="2"/>
              </a:rPr>
              <a:t> Melle Simoneau </a:t>
            </a:r>
          </a:p>
          <a:p>
            <a:pPr algn="just"/>
            <a:r>
              <a:rPr lang="fr-BE" sz="2000" dirty="0">
                <a:sym typeface="Wingdings" panose="05000000000000000000" pitchFamily="2" charset="2"/>
              </a:rPr>
              <a:t>Triple anecdote d’</a:t>
            </a:r>
            <a:r>
              <a:rPr lang="fr-BE" sz="2000" dirty="0" err="1">
                <a:sym typeface="Wingdings" panose="05000000000000000000" pitchFamily="2" charset="2"/>
              </a:rPr>
              <a:t>aveugles-nés</a:t>
            </a:r>
            <a:r>
              <a:rPr lang="fr-BE" sz="2000" dirty="0">
                <a:sym typeface="Wingdings" panose="05000000000000000000" pitchFamily="2" charset="2"/>
              </a:rPr>
              <a:t>  essentiellement du Puiseaux pour l’aveugle de bon sens et le mathématicien/géomètre </a:t>
            </a:r>
            <a:r>
              <a:rPr lang="fr-BE" sz="2000" dirty="0" err="1">
                <a:sym typeface="Wingdings" panose="05000000000000000000" pitchFamily="2" charset="2"/>
              </a:rPr>
              <a:t>Saunderson</a:t>
            </a:r>
            <a:endParaRPr lang="fr-BE" sz="2000" dirty="0">
              <a:sym typeface="Wingdings" panose="05000000000000000000" pitchFamily="2" charset="2"/>
            </a:endParaRPr>
          </a:p>
          <a:p>
            <a:pPr algn="just"/>
            <a:r>
              <a:rPr lang="fr-BE" sz="2000" dirty="0">
                <a:sym typeface="Wingdings" panose="05000000000000000000" pitchFamily="2" charset="2"/>
              </a:rPr>
              <a:t>Opposition à l’argument théologie </a:t>
            </a:r>
          </a:p>
          <a:p>
            <a:pPr algn="just"/>
            <a:r>
              <a:rPr lang="fr-BE" sz="2000" dirty="0">
                <a:sym typeface="Wingdings" panose="05000000000000000000" pitchFamily="2" charset="2"/>
              </a:rPr>
              <a:t>Etablissement de l’athéisme matérialiste</a:t>
            </a:r>
          </a:p>
          <a:p>
            <a:pPr algn="just"/>
            <a:r>
              <a:rPr lang="fr-BE" sz="2000" b="1" dirty="0">
                <a:sym typeface="Wingdings" panose="05000000000000000000" pitchFamily="2" charset="2"/>
              </a:rPr>
              <a:t>Fausse valorisation de la vue </a:t>
            </a:r>
          </a:p>
          <a:p>
            <a:pPr algn="just"/>
            <a:r>
              <a:rPr lang="fr-BE" sz="2000" b="1" dirty="0">
                <a:sym typeface="Wingdings" panose="05000000000000000000" pitchFamily="2" charset="2"/>
              </a:rPr>
              <a:t>Modèle de connaissance + morale &lt; de notre système sensoriel </a:t>
            </a:r>
          </a:p>
          <a:p>
            <a:pPr algn="just"/>
            <a:r>
              <a:rPr lang="fr-BE" sz="2000" dirty="0">
                <a:sym typeface="Wingdings" panose="05000000000000000000" pitchFamily="2" charset="2"/>
              </a:rPr>
              <a:t>Aucun regret à la cécité  vue inconnue, impression de frustration due au système langagier </a:t>
            </a:r>
            <a:endParaRPr lang="fr-BE" sz="2000" dirty="0"/>
          </a:p>
        </p:txBody>
      </p:sp>
    </p:spTree>
    <p:extLst>
      <p:ext uri="{BB962C8B-B14F-4D97-AF65-F5344CB8AC3E}">
        <p14:creationId xmlns:p14="http://schemas.microsoft.com/office/powerpoint/2010/main" val="133751132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8793849-152E-44FE-A732-948284C11A95}"/>
              </a:ext>
            </a:extLst>
          </p:cNvPr>
          <p:cNvSpPr>
            <a:spLocks noGrp="1"/>
          </p:cNvSpPr>
          <p:nvPr>
            <p:ph type="title"/>
          </p:nvPr>
        </p:nvSpPr>
        <p:spPr>
          <a:xfrm>
            <a:off x="2592925" y="624110"/>
            <a:ext cx="8911687" cy="886638"/>
          </a:xfrm>
        </p:spPr>
        <p:txBody>
          <a:bodyPr/>
          <a:lstStyle/>
          <a:p>
            <a:r>
              <a:rPr lang="fr-BE" b="1" i="1" dirty="0"/>
              <a:t>Une rupture philosophique? </a:t>
            </a:r>
            <a:endParaRPr lang="fr-BE" dirty="0"/>
          </a:p>
        </p:txBody>
      </p:sp>
      <p:sp>
        <p:nvSpPr>
          <p:cNvPr id="3" name="Espace réservé du contenu 2">
            <a:extLst>
              <a:ext uri="{FF2B5EF4-FFF2-40B4-BE49-F238E27FC236}">
                <a16:creationId xmlns:a16="http://schemas.microsoft.com/office/drawing/2014/main" id="{29C9D4F8-70AF-47BF-A9C8-434180E587ED}"/>
              </a:ext>
            </a:extLst>
          </p:cNvPr>
          <p:cNvSpPr>
            <a:spLocks noGrp="1"/>
          </p:cNvSpPr>
          <p:nvPr>
            <p:ph idx="1"/>
          </p:nvPr>
        </p:nvSpPr>
        <p:spPr>
          <a:xfrm>
            <a:off x="2589212" y="1669774"/>
            <a:ext cx="8915400" cy="4241448"/>
          </a:xfrm>
        </p:spPr>
        <p:txBody>
          <a:bodyPr>
            <a:normAutofit/>
          </a:bodyPr>
          <a:lstStyle/>
          <a:p>
            <a:r>
              <a:rPr lang="fr-BE" sz="2400" b="1" dirty="0"/>
              <a:t>4</a:t>
            </a:r>
            <a:r>
              <a:rPr lang="fr-BE" sz="2400" b="1" baseline="30000" dirty="0"/>
              <a:t>e</a:t>
            </a:r>
            <a:r>
              <a:rPr lang="fr-BE" sz="2400" b="1" dirty="0"/>
              <a:t> rupture : le </a:t>
            </a:r>
            <a:r>
              <a:rPr lang="fr-BE" sz="2400" b="1" i="1" dirty="0"/>
              <a:t>Traité des sensations</a:t>
            </a:r>
            <a:r>
              <a:rPr lang="fr-BE" sz="2400" b="1" dirty="0"/>
              <a:t> de Condillac (1754)</a:t>
            </a:r>
          </a:p>
          <a:p>
            <a:r>
              <a:rPr lang="fr-BE" sz="2400" i="1" dirty="0">
                <a:effectLst>
                  <a:outerShdw blurRad="38100" dist="38100" dir="2700000" algn="tl">
                    <a:srgbClr val="000000">
                      <a:alpha val="43137"/>
                    </a:srgbClr>
                  </a:outerShdw>
                </a:effectLst>
              </a:rPr>
              <a:t>Mythe de la Statue</a:t>
            </a:r>
          </a:p>
          <a:p>
            <a:pPr algn="just"/>
            <a:r>
              <a:rPr lang="fr-BE" sz="2400" dirty="0"/>
              <a:t>VUE délaissée </a:t>
            </a:r>
            <a:r>
              <a:rPr lang="fr-BE" sz="2400" dirty="0">
                <a:sym typeface="Wingdings" panose="05000000000000000000" pitchFamily="2" charset="2"/>
              </a:rPr>
              <a:t> position cardinale occupée par le toucher, car seul sens interne </a:t>
            </a:r>
          </a:p>
          <a:p>
            <a:pPr algn="just"/>
            <a:r>
              <a:rPr lang="fr-BE" sz="2400" dirty="0">
                <a:sym typeface="Wingdings" panose="05000000000000000000" pitchFamily="2" charset="2"/>
              </a:rPr>
              <a:t>Connaissance acquise par la collaboration des deux systèmes sensoriels  toucher + vue </a:t>
            </a:r>
          </a:p>
          <a:p>
            <a:pPr algn="just"/>
            <a:r>
              <a:rPr lang="fr-BE" sz="2400" b="1" dirty="0">
                <a:sym typeface="Wingdings" panose="05000000000000000000" pitchFamily="2" charset="2"/>
              </a:rPr>
              <a:t>Système d’appréhension du monde comme l’établit l’aveugle devient valide! </a:t>
            </a:r>
            <a:r>
              <a:rPr lang="fr-BE" sz="2400" b="1" dirty="0"/>
              <a:t> </a:t>
            </a:r>
          </a:p>
        </p:txBody>
      </p:sp>
    </p:spTree>
    <p:extLst>
      <p:ext uri="{BB962C8B-B14F-4D97-AF65-F5344CB8AC3E}">
        <p14:creationId xmlns:p14="http://schemas.microsoft.com/office/powerpoint/2010/main" val="262303042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28C5D7A-FABC-4ACE-8ED5-A81350D6B463}"/>
              </a:ext>
            </a:extLst>
          </p:cNvPr>
          <p:cNvSpPr>
            <a:spLocks noGrp="1"/>
          </p:cNvSpPr>
          <p:nvPr>
            <p:ph type="title"/>
          </p:nvPr>
        </p:nvSpPr>
        <p:spPr>
          <a:xfrm>
            <a:off x="2592925" y="624110"/>
            <a:ext cx="8911687" cy="767368"/>
          </a:xfrm>
        </p:spPr>
        <p:txBody>
          <a:bodyPr/>
          <a:lstStyle/>
          <a:p>
            <a:r>
              <a:rPr lang="fr-BE" b="1" i="1" dirty="0"/>
              <a:t>Une rupture philosophique? </a:t>
            </a:r>
            <a:endParaRPr lang="fr-BE" dirty="0"/>
          </a:p>
        </p:txBody>
      </p:sp>
      <p:sp>
        <p:nvSpPr>
          <p:cNvPr id="3" name="Espace réservé du contenu 2">
            <a:extLst>
              <a:ext uri="{FF2B5EF4-FFF2-40B4-BE49-F238E27FC236}">
                <a16:creationId xmlns:a16="http://schemas.microsoft.com/office/drawing/2014/main" id="{A6C77B0B-5ACD-4A97-A5CB-9A6554BB4817}"/>
              </a:ext>
            </a:extLst>
          </p:cNvPr>
          <p:cNvSpPr>
            <a:spLocks noGrp="1"/>
          </p:cNvSpPr>
          <p:nvPr>
            <p:ph idx="1"/>
          </p:nvPr>
        </p:nvSpPr>
        <p:spPr>
          <a:xfrm>
            <a:off x="2589212" y="1789043"/>
            <a:ext cx="8915400" cy="4122179"/>
          </a:xfrm>
        </p:spPr>
        <p:txBody>
          <a:bodyPr>
            <a:normAutofit/>
          </a:bodyPr>
          <a:lstStyle/>
          <a:p>
            <a:pPr algn="just"/>
            <a:r>
              <a:rPr lang="fr-BE" sz="2400" b="1" dirty="0"/>
              <a:t>5</a:t>
            </a:r>
            <a:r>
              <a:rPr lang="fr-BE" sz="2400" b="1" baseline="30000" dirty="0"/>
              <a:t>e</a:t>
            </a:r>
            <a:r>
              <a:rPr lang="fr-BE" sz="2400" b="1" dirty="0"/>
              <a:t> rupture : intégration du manque</a:t>
            </a:r>
          </a:p>
          <a:p>
            <a:pPr algn="just"/>
            <a:r>
              <a:rPr lang="fr-BE" b="1" dirty="0"/>
              <a:t>Par la phénoménologie </a:t>
            </a:r>
            <a:r>
              <a:rPr lang="fr-BE" dirty="0"/>
              <a:t>(manque et privation deviennent acceptables dans la mesure ou visible et invisible se conjuguent) </a:t>
            </a:r>
          </a:p>
          <a:p>
            <a:pPr algn="just"/>
            <a:r>
              <a:rPr lang="fr-BE" dirty="0"/>
              <a:t>Suspension de jugement possible également pour le toucher </a:t>
            </a:r>
          </a:p>
          <a:p>
            <a:pPr algn="just"/>
            <a:endParaRPr lang="fr-BE" b="1" dirty="0"/>
          </a:p>
          <a:p>
            <a:pPr algn="just"/>
            <a:r>
              <a:rPr lang="fr-BE" b="1" dirty="0"/>
              <a:t>Conception deleuzienne </a:t>
            </a:r>
            <a:r>
              <a:rPr lang="fr-BE" b="1" dirty="0">
                <a:sym typeface="Wingdings" panose="05000000000000000000" pitchFamily="2" charset="2"/>
              </a:rPr>
              <a:t> acceptation de la cécité dans l’enchevêtrement rhizomique </a:t>
            </a:r>
            <a:endParaRPr lang="fr-BE" b="1" dirty="0"/>
          </a:p>
          <a:p>
            <a:pPr marL="0" indent="0" algn="just">
              <a:buNone/>
            </a:pPr>
            <a:endParaRPr lang="fr-BE" b="1" dirty="0"/>
          </a:p>
          <a:p>
            <a:pPr algn="just"/>
            <a:r>
              <a:rPr lang="fr-BE" b="1" dirty="0"/>
              <a:t>DERRIDA </a:t>
            </a:r>
            <a:r>
              <a:rPr lang="fr-BE" b="1" i="1" dirty="0"/>
              <a:t>Mémoires d’aveugle, autoportrait et autres ruines </a:t>
            </a:r>
            <a:r>
              <a:rPr lang="fr-BE" b="1" dirty="0"/>
              <a:t>(1990) </a:t>
            </a:r>
            <a:r>
              <a:rPr lang="fr-BE" b="1" dirty="0">
                <a:sym typeface="Wingdings" panose="05000000000000000000" pitchFamily="2" charset="2"/>
              </a:rPr>
              <a:t> </a:t>
            </a:r>
            <a:r>
              <a:rPr lang="fr-BE" dirty="0">
                <a:sym typeface="Wingdings" panose="05000000000000000000" pitchFamily="2" charset="2"/>
              </a:rPr>
              <a:t>acceptation de la fracture, du manque à soi, de l’aveuglement dans la création </a:t>
            </a:r>
            <a:endParaRPr lang="fr-BE" dirty="0"/>
          </a:p>
        </p:txBody>
      </p:sp>
    </p:spTree>
    <p:extLst>
      <p:ext uri="{BB962C8B-B14F-4D97-AF65-F5344CB8AC3E}">
        <p14:creationId xmlns:p14="http://schemas.microsoft.com/office/powerpoint/2010/main" val="226141331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16FEB47-4E69-4248-9342-DF6CF3E2FD30}"/>
              </a:ext>
            </a:extLst>
          </p:cNvPr>
          <p:cNvSpPr>
            <a:spLocks noGrp="1"/>
          </p:cNvSpPr>
          <p:nvPr>
            <p:ph type="title"/>
          </p:nvPr>
        </p:nvSpPr>
        <p:spPr/>
        <p:txBody>
          <a:bodyPr/>
          <a:lstStyle/>
          <a:p>
            <a:r>
              <a:rPr lang="fr-BE" b="1" dirty="0"/>
              <a:t>Cécité utopique ou cécité dystopique? </a:t>
            </a:r>
          </a:p>
        </p:txBody>
      </p:sp>
      <p:sp>
        <p:nvSpPr>
          <p:cNvPr id="3" name="Espace réservé du contenu 2">
            <a:extLst>
              <a:ext uri="{FF2B5EF4-FFF2-40B4-BE49-F238E27FC236}">
                <a16:creationId xmlns:a16="http://schemas.microsoft.com/office/drawing/2014/main" id="{8D7936EF-EEDA-41BA-8393-08FE0B3A5E74}"/>
              </a:ext>
            </a:extLst>
          </p:cNvPr>
          <p:cNvSpPr>
            <a:spLocks noGrp="1"/>
          </p:cNvSpPr>
          <p:nvPr>
            <p:ph idx="1"/>
          </p:nvPr>
        </p:nvSpPr>
        <p:spPr/>
        <p:txBody>
          <a:bodyPr/>
          <a:lstStyle/>
          <a:p>
            <a:r>
              <a:rPr lang="fr-BE" dirty="0"/>
              <a:t>Corpus proposé : </a:t>
            </a:r>
          </a:p>
          <a:p>
            <a:r>
              <a:rPr lang="fr-BE" dirty="0"/>
              <a:t>H.G. Wells (1914), </a:t>
            </a:r>
            <a:r>
              <a:rPr lang="fr-BE" i="1" dirty="0"/>
              <a:t>Le Pays des Aveugles</a:t>
            </a:r>
          </a:p>
          <a:p>
            <a:r>
              <a:rPr lang="fr-BE" dirty="0"/>
              <a:t>John </a:t>
            </a:r>
            <a:r>
              <a:rPr lang="fr-BE" dirty="0" err="1"/>
              <a:t>Wyndham</a:t>
            </a:r>
            <a:r>
              <a:rPr lang="fr-BE" dirty="0"/>
              <a:t> (1951), </a:t>
            </a:r>
            <a:r>
              <a:rPr lang="fr-BE" i="1" dirty="0"/>
              <a:t>Le jour des </a:t>
            </a:r>
            <a:r>
              <a:rPr lang="fr-BE" i="1" dirty="0" err="1"/>
              <a:t>triffides</a:t>
            </a:r>
            <a:r>
              <a:rPr lang="fr-BE" i="1" dirty="0"/>
              <a:t> </a:t>
            </a:r>
          </a:p>
          <a:p>
            <a:r>
              <a:rPr lang="fr-BE" dirty="0"/>
              <a:t>Daniel </a:t>
            </a:r>
            <a:r>
              <a:rPr lang="fr-BE" dirty="0" err="1"/>
              <a:t>Galouye</a:t>
            </a:r>
            <a:r>
              <a:rPr lang="fr-BE" dirty="0"/>
              <a:t> (1961), </a:t>
            </a:r>
            <a:r>
              <a:rPr lang="fr-BE" i="1" dirty="0"/>
              <a:t>Le monde aveugle </a:t>
            </a:r>
          </a:p>
          <a:p>
            <a:r>
              <a:rPr lang="fr-BE" dirty="0"/>
              <a:t>José </a:t>
            </a:r>
            <a:r>
              <a:rPr lang="fr-BE" dirty="0" err="1"/>
              <a:t>Saramago</a:t>
            </a:r>
            <a:r>
              <a:rPr lang="fr-BE" dirty="0"/>
              <a:t> (1995), </a:t>
            </a:r>
            <a:r>
              <a:rPr lang="fr-BE" i="1" dirty="0"/>
              <a:t>Aveuglement</a:t>
            </a:r>
          </a:p>
          <a:p>
            <a:r>
              <a:rPr lang="fr-BE" dirty="0" err="1"/>
              <a:t>GuiJaroslav</a:t>
            </a:r>
            <a:r>
              <a:rPr lang="fr-BE" dirty="0"/>
              <a:t> </a:t>
            </a:r>
            <a:r>
              <a:rPr lang="fr-BE" dirty="0" err="1"/>
              <a:t>Melnik</a:t>
            </a:r>
            <a:r>
              <a:rPr lang="fr-BE" dirty="0"/>
              <a:t> (2013), </a:t>
            </a:r>
            <a:r>
              <a:rPr lang="fr-BE" i="1" dirty="0"/>
              <a:t>Espace lointain </a:t>
            </a:r>
            <a:endParaRPr lang="fr-BE" dirty="0"/>
          </a:p>
        </p:txBody>
      </p:sp>
    </p:spTree>
    <p:extLst>
      <p:ext uri="{BB962C8B-B14F-4D97-AF65-F5344CB8AC3E}">
        <p14:creationId xmlns:p14="http://schemas.microsoft.com/office/powerpoint/2010/main" val="116537431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EC47060-D8A6-4F92-9944-4484D1834B3E}"/>
              </a:ext>
            </a:extLst>
          </p:cNvPr>
          <p:cNvSpPr>
            <a:spLocks noGrp="1"/>
          </p:cNvSpPr>
          <p:nvPr>
            <p:ph type="title"/>
          </p:nvPr>
        </p:nvSpPr>
        <p:spPr/>
        <p:txBody>
          <a:bodyPr/>
          <a:lstStyle/>
          <a:p>
            <a:r>
              <a:rPr lang="fr-BE" b="1" dirty="0"/>
              <a:t>Cécité utopique ou cécité dystopique? </a:t>
            </a:r>
            <a:endParaRPr lang="fr-BE" dirty="0"/>
          </a:p>
        </p:txBody>
      </p:sp>
      <p:sp>
        <p:nvSpPr>
          <p:cNvPr id="3" name="Espace réservé du contenu 2">
            <a:extLst>
              <a:ext uri="{FF2B5EF4-FFF2-40B4-BE49-F238E27FC236}">
                <a16:creationId xmlns:a16="http://schemas.microsoft.com/office/drawing/2014/main" id="{D4FC5E74-84F6-49FD-8206-1F746414614E}"/>
              </a:ext>
            </a:extLst>
          </p:cNvPr>
          <p:cNvSpPr>
            <a:spLocks noGrp="1"/>
          </p:cNvSpPr>
          <p:nvPr>
            <p:ph idx="1"/>
          </p:nvPr>
        </p:nvSpPr>
        <p:spPr/>
        <p:txBody>
          <a:bodyPr/>
          <a:lstStyle/>
          <a:p>
            <a:r>
              <a:rPr lang="fr-BE" dirty="0"/>
              <a:t>Classement proposé : </a:t>
            </a:r>
          </a:p>
          <a:p>
            <a:r>
              <a:rPr lang="fr-BE" dirty="0"/>
              <a:t>A. </a:t>
            </a:r>
            <a:r>
              <a:rPr lang="fr-BE" b="1" dirty="0"/>
              <a:t>L’utopie de la cécité </a:t>
            </a:r>
          </a:p>
          <a:p>
            <a:pPr lvl="1"/>
            <a:r>
              <a:rPr lang="fr-BE" i="1" dirty="0"/>
              <a:t>Univers aveugle  </a:t>
            </a:r>
            <a:r>
              <a:rPr lang="fr-BE" dirty="0"/>
              <a:t>(</a:t>
            </a:r>
            <a:r>
              <a:rPr lang="fr-BE" dirty="0" err="1"/>
              <a:t>Galouye</a:t>
            </a:r>
            <a:r>
              <a:rPr lang="fr-BE" dirty="0"/>
              <a:t>)</a:t>
            </a:r>
            <a:endParaRPr lang="fr-BE" i="1" dirty="0"/>
          </a:p>
          <a:p>
            <a:r>
              <a:rPr lang="fr-BE" dirty="0"/>
              <a:t>B. </a:t>
            </a:r>
            <a:r>
              <a:rPr lang="fr-BE" b="1" dirty="0"/>
              <a:t>Entre animalité et purification </a:t>
            </a:r>
          </a:p>
          <a:p>
            <a:pPr lvl="1"/>
            <a:r>
              <a:rPr lang="fr-BE" i="1" dirty="0"/>
              <a:t>Le jour des </a:t>
            </a:r>
            <a:r>
              <a:rPr lang="fr-BE" i="1" dirty="0" err="1"/>
              <a:t>triffides</a:t>
            </a:r>
            <a:r>
              <a:rPr lang="fr-BE" i="1" dirty="0"/>
              <a:t> </a:t>
            </a:r>
            <a:r>
              <a:rPr lang="fr-BE" dirty="0"/>
              <a:t>(</a:t>
            </a:r>
            <a:r>
              <a:rPr lang="fr-BE" dirty="0" err="1"/>
              <a:t>Wyndham</a:t>
            </a:r>
            <a:r>
              <a:rPr lang="fr-BE" dirty="0"/>
              <a:t>) </a:t>
            </a:r>
            <a:endParaRPr lang="fr-BE" i="1" dirty="0"/>
          </a:p>
          <a:p>
            <a:pPr lvl="1"/>
            <a:r>
              <a:rPr lang="fr-BE" i="1" dirty="0"/>
              <a:t>Aveuglement </a:t>
            </a:r>
            <a:r>
              <a:rPr lang="fr-BE" dirty="0"/>
              <a:t>(</a:t>
            </a:r>
            <a:r>
              <a:rPr lang="fr-BE" dirty="0" err="1"/>
              <a:t>Saramago</a:t>
            </a:r>
            <a:r>
              <a:rPr lang="fr-BE" dirty="0"/>
              <a:t>)</a:t>
            </a:r>
          </a:p>
          <a:p>
            <a:r>
              <a:rPr lang="fr-BE" dirty="0"/>
              <a:t>C. </a:t>
            </a:r>
            <a:r>
              <a:rPr lang="fr-BE" b="1" dirty="0"/>
              <a:t>La cécité dystopique </a:t>
            </a:r>
          </a:p>
          <a:p>
            <a:pPr lvl="1"/>
            <a:r>
              <a:rPr lang="fr-BE" i="1" dirty="0"/>
              <a:t>Le pays des aveugles </a:t>
            </a:r>
            <a:r>
              <a:rPr lang="fr-BE" dirty="0"/>
              <a:t>(Wells) </a:t>
            </a:r>
          </a:p>
          <a:p>
            <a:pPr lvl="1"/>
            <a:r>
              <a:rPr lang="fr-BE" i="1" dirty="0"/>
              <a:t>Espace lointain </a:t>
            </a:r>
            <a:r>
              <a:rPr lang="fr-BE" dirty="0"/>
              <a:t>(</a:t>
            </a:r>
            <a:r>
              <a:rPr lang="fr-BE" dirty="0" err="1"/>
              <a:t>Melnik</a:t>
            </a:r>
            <a:r>
              <a:rPr lang="fr-BE" dirty="0"/>
              <a:t>) </a:t>
            </a:r>
            <a:endParaRPr lang="fr-BE" i="1" dirty="0"/>
          </a:p>
          <a:p>
            <a:pPr marL="857250" lvl="2" indent="0">
              <a:buNone/>
            </a:pPr>
            <a:endParaRPr lang="fr-BE" i="1" dirty="0"/>
          </a:p>
        </p:txBody>
      </p:sp>
    </p:spTree>
    <p:extLst>
      <p:ext uri="{BB962C8B-B14F-4D97-AF65-F5344CB8AC3E}">
        <p14:creationId xmlns:p14="http://schemas.microsoft.com/office/powerpoint/2010/main" val="36065519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2B7E9BB-CE20-4D3D-A4F9-1942E84B2FEB}"/>
              </a:ext>
            </a:extLst>
          </p:cNvPr>
          <p:cNvSpPr>
            <a:spLocks noGrp="1"/>
          </p:cNvSpPr>
          <p:nvPr>
            <p:ph type="title"/>
          </p:nvPr>
        </p:nvSpPr>
        <p:spPr/>
        <p:txBody>
          <a:bodyPr/>
          <a:lstStyle/>
          <a:p>
            <a:r>
              <a:rPr lang="fr-BE" b="1" dirty="0"/>
              <a:t>Cécité utopique ou cécité dystopique? </a:t>
            </a:r>
            <a:endParaRPr lang="fr-BE" dirty="0"/>
          </a:p>
        </p:txBody>
      </p:sp>
      <p:sp>
        <p:nvSpPr>
          <p:cNvPr id="3" name="Espace réservé du contenu 2">
            <a:extLst>
              <a:ext uri="{FF2B5EF4-FFF2-40B4-BE49-F238E27FC236}">
                <a16:creationId xmlns:a16="http://schemas.microsoft.com/office/drawing/2014/main" id="{912E7F75-1ED0-4C50-9B3D-C3D91392D52C}"/>
              </a:ext>
            </a:extLst>
          </p:cNvPr>
          <p:cNvSpPr>
            <a:spLocks noGrp="1"/>
          </p:cNvSpPr>
          <p:nvPr>
            <p:ph idx="1"/>
          </p:nvPr>
        </p:nvSpPr>
        <p:spPr/>
        <p:txBody>
          <a:bodyPr/>
          <a:lstStyle/>
          <a:p>
            <a:pPr algn="just"/>
            <a:r>
              <a:rPr lang="fr-BE" dirty="0"/>
              <a:t>A.</a:t>
            </a:r>
            <a:r>
              <a:rPr lang="fr-BE" b="1" dirty="0"/>
              <a:t> L’utopie de la cécité </a:t>
            </a:r>
          </a:p>
          <a:p>
            <a:pPr algn="just"/>
            <a:r>
              <a:rPr lang="fr-BE" dirty="0"/>
              <a:t>Roman avec glorification première de l’aveuglement</a:t>
            </a:r>
          </a:p>
          <a:p>
            <a:pPr algn="just"/>
            <a:r>
              <a:rPr lang="fr-BE" dirty="0"/>
              <a:t>L’aveugle = guide </a:t>
            </a:r>
            <a:r>
              <a:rPr lang="fr-BE" dirty="0">
                <a:sym typeface="Wingdings" panose="05000000000000000000" pitchFamily="2" charset="2"/>
              </a:rPr>
              <a:t> sauveur de l’humanité souterraine </a:t>
            </a:r>
          </a:p>
          <a:p>
            <a:pPr algn="just"/>
            <a:r>
              <a:rPr lang="fr-BE" dirty="0">
                <a:sym typeface="Wingdings" panose="05000000000000000000" pitchFamily="2" charset="2"/>
              </a:rPr>
              <a:t>Adaptation à un monde post-apocalyptique </a:t>
            </a:r>
          </a:p>
          <a:p>
            <a:pPr algn="just"/>
            <a:r>
              <a:rPr lang="fr-BE" dirty="0">
                <a:sym typeface="Wingdings" panose="05000000000000000000" pitchFamily="2" charset="2"/>
              </a:rPr>
              <a:t>Configuration du monde réactualisée  facilités avec toucher / ouïe </a:t>
            </a:r>
          </a:p>
          <a:p>
            <a:pPr algn="just"/>
            <a:r>
              <a:rPr lang="fr-BE" dirty="0">
                <a:sym typeface="Wingdings" panose="05000000000000000000" pitchFamily="2" charset="2"/>
              </a:rPr>
              <a:t>Aveugle = organisateur de la société/créateur d’une nouvelle religion </a:t>
            </a:r>
          </a:p>
          <a:p>
            <a:pPr algn="just"/>
            <a:r>
              <a:rPr lang="fr-BE" dirty="0">
                <a:sym typeface="Wingdings" panose="05000000000000000000" pitchFamily="2" charset="2"/>
              </a:rPr>
              <a:t>Corps est privé de la confrontation directe à l’horreur d’un monde changeant</a:t>
            </a:r>
          </a:p>
          <a:p>
            <a:pPr algn="just"/>
            <a:r>
              <a:rPr lang="fr-BE" dirty="0">
                <a:sym typeface="Wingdings" panose="05000000000000000000" pitchFamily="2" charset="2"/>
              </a:rPr>
              <a:t>Corps manquant = corps compétent, car sens développés = progression </a:t>
            </a:r>
            <a:r>
              <a:rPr lang="fr-BE" dirty="0"/>
              <a:t> </a:t>
            </a:r>
          </a:p>
        </p:txBody>
      </p:sp>
    </p:spTree>
    <p:extLst>
      <p:ext uri="{BB962C8B-B14F-4D97-AF65-F5344CB8AC3E}">
        <p14:creationId xmlns:p14="http://schemas.microsoft.com/office/powerpoint/2010/main" val="333877819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E8D87AE-B8BD-404C-AF58-0CC62636C567}"/>
              </a:ext>
            </a:extLst>
          </p:cNvPr>
          <p:cNvSpPr>
            <a:spLocks noGrp="1"/>
          </p:cNvSpPr>
          <p:nvPr>
            <p:ph type="title"/>
          </p:nvPr>
        </p:nvSpPr>
        <p:spPr>
          <a:xfrm>
            <a:off x="2592925" y="624110"/>
            <a:ext cx="8911687" cy="913142"/>
          </a:xfrm>
        </p:spPr>
        <p:txBody>
          <a:bodyPr/>
          <a:lstStyle/>
          <a:p>
            <a:r>
              <a:rPr lang="fr-BE" b="1" dirty="0"/>
              <a:t>Cécité utopique ou cécité dystopique? </a:t>
            </a:r>
            <a:endParaRPr lang="fr-BE" dirty="0"/>
          </a:p>
        </p:txBody>
      </p:sp>
      <p:sp>
        <p:nvSpPr>
          <p:cNvPr id="3" name="Espace réservé du contenu 2">
            <a:extLst>
              <a:ext uri="{FF2B5EF4-FFF2-40B4-BE49-F238E27FC236}">
                <a16:creationId xmlns:a16="http://schemas.microsoft.com/office/drawing/2014/main" id="{6F7CA2B6-0408-4207-8101-6C5BF0EDAAEB}"/>
              </a:ext>
            </a:extLst>
          </p:cNvPr>
          <p:cNvSpPr>
            <a:spLocks noGrp="1"/>
          </p:cNvSpPr>
          <p:nvPr>
            <p:ph idx="1"/>
          </p:nvPr>
        </p:nvSpPr>
        <p:spPr/>
        <p:txBody>
          <a:bodyPr>
            <a:normAutofit fontScale="92500" lnSpcReduction="20000"/>
          </a:bodyPr>
          <a:lstStyle/>
          <a:p>
            <a:pPr algn="just"/>
            <a:r>
              <a:rPr lang="fr-BE" dirty="0"/>
              <a:t>Seulement cécité due au milieu (obscurité totale)</a:t>
            </a:r>
          </a:p>
          <a:p>
            <a:pPr algn="just"/>
            <a:r>
              <a:rPr lang="fr-BE" dirty="0"/>
              <a:t>Découverte de l’existence du monde terrestre et aérien</a:t>
            </a:r>
          </a:p>
          <a:p>
            <a:pPr algn="just"/>
            <a:r>
              <a:rPr lang="fr-BE" dirty="0"/>
              <a:t>Regret </a:t>
            </a:r>
            <a:r>
              <a:rPr lang="fr-BE" dirty="0">
                <a:sym typeface="Wingdings" panose="05000000000000000000" pitchFamily="2" charset="2"/>
              </a:rPr>
              <a:t> plus même entourage, plus même adaptation, le souterrain maudit devient le monde regretté où héros se déplaçait sans peine</a:t>
            </a:r>
          </a:p>
          <a:p>
            <a:pPr algn="just"/>
            <a:r>
              <a:rPr lang="fr-BE" dirty="0">
                <a:sym typeface="Wingdings" panose="05000000000000000000" pitchFamily="2" charset="2"/>
              </a:rPr>
              <a:t>Accès à la lumière très douloureux</a:t>
            </a:r>
          </a:p>
          <a:p>
            <a:pPr algn="just"/>
            <a:r>
              <a:rPr lang="fr-BE" dirty="0">
                <a:sym typeface="Wingdings" panose="05000000000000000000" pitchFamily="2" charset="2"/>
              </a:rPr>
              <a:t>Vie tranquille pendant plusieurs générations sous Terre</a:t>
            </a:r>
          </a:p>
          <a:p>
            <a:pPr algn="just"/>
            <a:r>
              <a:rPr lang="fr-BE" dirty="0">
                <a:sym typeface="Wingdings" panose="05000000000000000000" pitchFamily="2" charset="2"/>
              </a:rPr>
              <a:t>Crainte qu’une fois en surface, les mêmes idioties, les mêmes catastrophes se reproduisent</a:t>
            </a:r>
          </a:p>
          <a:p>
            <a:pPr algn="just"/>
            <a:r>
              <a:rPr lang="fr-BE" dirty="0">
                <a:sym typeface="Wingdings" panose="05000000000000000000" pitchFamily="2" charset="2"/>
              </a:rPr>
              <a:t>D’ailleurs dans souterrain  habitants dangereux = </a:t>
            </a:r>
            <a:r>
              <a:rPr lang="fr-BE" dirty="0" err="1">
                <a:sym typeface="Wingdings" panose="05000000000000000000" pitchFamily="2" charset="2"/>
              </a:rPr>
              <a:t>Ziveurs</a:t>
            </a:r>
            <a:r>
              <a:rPr lang="fr-BE" dirty="0">
                <a:sym typeface="Wingdings" panose="05000000000000000000" pitchFamily="2" charset="2"/>
              </a:rPr>
              <a:t>  semblent éprouver des difficultés de déplacement au son et avoir la vue, mais ont un fond méchant / volonté de dominer, de conquête territoriale </a:t>
            </a:r>
            <a:r>
              <a:rPr lang="fr-BE" dirty="0"/>
              <a:t> </a:t>
            </a:r>
          </a:p>
          <a:p>
            <a:pPr algn="just"/>
            <a:r>
              <a:rPr lang="fr-BE" dirty="0"/>
              <a:t>Pas de cécité en lien avec l’animalité </a:t>
            </a:r>
          </a:p>
          <a:p>
            <a:endParaRPr lang="fr-BE" dirty="0"/>
          </a:p>
        </p:txBody>
      </p:sp>
    </p:spTree>
    <p:extLst>
      <p:ext uri="{BB962C8B-B14F-4D97-AF65-F5344CB8AC3E}">
        <p14:creationId xmlns:p14="http://schemas.microsoft.com/office/powerpoint/2010/main" val="349902328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B944F0C-E25F-4218-A792-EDDCD7546517}"/>
              </a:ext>
            </a:extLst>
          </p:cNvPr>
          <p:cNvSpPr>
            <a:spLocks noGrp="1"/>
          </p:cNvSpPr>
          <p:nvPr>
            <p:ph type="title"/>
          </p:nvPr>
        </p:nvSpPr>
        <p:spPr>
          <a:xfrm>
            <a:off x="2592925" y="624110"/>
            <a:ext cx="8911687" cy="966151"/>
          </a:xfrm>
        </p:spPr>
        <p:txBody>
          <a:bodyPr/>
          <a:lstStyle/>
          <a:p>
            <a:r>
              <a:rPr lang="fr-BE" b="1" dirty="0"/>
              <a:t>Cécité utopique ou cécité dystopique? </a:t>
            </a:r>
            <a:endParaRPr lang="fr-BE" dirty="0"/>
          </a:p>
        </p:txBody>
      </p:sp>
      <p:sp>
        <p:nvSpPr>
          <p:cNvPr id="3" name="Espace réservé du contenu 2">
            <a:extLst>
              <a:ext uri="{FF2B5EF4-FFF2-40B4-BE49-F238E27FC236}">
                <a16:creationId xmlns:a16="http://schemas.microsoft.com/office/drawing/2014/main" id="{12054645-CCA7-4526-98A4-8AC3EA9B47C0}"/>
              </a:ext>
            </a:extLst>
          </p:cNvPr>
          <p:cNvSpPr>
            <a:spLocks noGrp="1"/>
          </p:cNvSpPr>
          <p:nvPr>
            <p:ph idx="1"/>
          </p:nvPr>
        </p:nvSpPr>
        <p:spPr/>
        <p:txBody>
          <a:bodyPr>
            <a:normAutofit lnSpcReduction="10000"/>
          </a:bodyPr>
          <a:lstStyle/>
          <a:p>
            <a:r>
              <a:rPr lang="fr-BE" b="1" dirty="0"/>
              <a:t>B. Récits intermédiaires : entre animalité et purification </a:t>
            </a:r>
          </a:p>
          <a:p>
            <a:r>
              <a:rPr lang="fr-BE" dirty="0"/>
              <a:t>Deux récits d’une épidémie non expliquée </a:t>
            </a:r>
          </a:p>
          <a:p>
            <a:r>
              <a:rPr lang="fr-BE" dirty="0"/>
              <a:t>Groupe d’aveugles guidés par un héros voyant</a:t>
            </a:r>
          </a:p>
          <a:p>
            <a:r>
              <a:rPr lang="fr-BE" dirty="0"/>
              <a:t>PAS parler de glorification de la cécité puisque dans le quotidien même, le voyant domine par son déplacement, la valeur de la vue sur la direction des armes, des objets </a:t>
            </a:r>
            <a:r>
              <a:rPr lang="fr-BE" dirty="0">
                <a:sym typeface="Wingdings" panose="05000000000000000000" pitchFamily="2" charset="2"/>
              </a:rPr>
              <a:t> PAS AVEUGLES-NES </a:t>
            </a:r>
          </a:p>
          <a:p>
            <a:r>
              <a:rPr lang="fr-BE" dirty="0">
                <a:sym typeface="Wingdings" panose="05000000000000000000" pitchFamily="2" charset="2"/>
              </a:rPr>
              <a:t>Cécité bénéfique  retour aux </a:t>
            </a:r>
            <a:r>
              <a:rPr lang="fr-BE" i="1" dirty="0" err="1">
                <a:sym typeface="Wingdings" panose="05000000000000000000" pitchFamily="2" charset="2"/>
              </a:rPr>
              <a:t>exempla</a:t>
            </a:r>
            <a:r>
              <a:rPr lang="fr-BE" dirty="0">
                <a:sym typeface="Wingdings" panose="05000000000000000000" pitchFamily="2" charset="2"/>
              </a:rPr>
              <a:t> médiévaux </a:t>
            </a:r>
            <a:r>
              <a:rPr lang="fr-BE" dirty="0"/>
              <a:t> </a:t>
            </a:r>
            <a:r>
              <a:rPr lang="fr-BE" dirty="0">
                <a:sym typeface="Wingdings" panose="05000000000000000000" pitchFamily="2" charset="2"/>
              </a:rPr>
              <a:t> le corps manquant symbolise le besoin de retrouver une civilisation baignée par la morale et centrée sur le dynamisme du groupe, non sur l’individualité </a:t>
            </a:r>
          </a:p>
          <a:p>
            <a:r>
              <a:rPr lang="fr-BE" dirty="0">
                <a:sym typeface="Wingdings" panose="05000000000000000000" pitchFamily="2" charset="2"/>
              </a:rPr>
              <a:t>Seulement les aveugles sont dénués de pudeur, d’hygiène</a:t>
            </a:r>
          </a:p>
          <a:p>
            <a:r>
              <a:rPr lang="fr-BE" dirty="0"/>
              <a:t>Beaucoup périssent </a:t>
            </a:r>
            <a:r>
              <a:rPr lang="fr-BE" dirty="0">
                <a:sym typeface="Wingdings" panose="05000000000000000000" pitchFamily="2" charset="2"/>
              </a:rPr>
              <a:t> tombent dans les mêmes travers que voyant</a:t>
            </a:r>
          </a:p>
        </p:txBody>
      </p:sp>
    </p:spTree>
    <p:extLst>
      <p:ext uri="{BB962C8B-B14F-4D97-AF65-F5344CB8AC3E}">
        <p14:creationId xmlns:p14="http://schemas.microsoft.com/office/powerpoint/2010/main" val="227691829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D19BEF1-BB73-457B-8498-52F7DCF1FFC0}"/>
              </a:ext>
            </a:extLst>
          </p:cNvPr>
          <p:cNvSpPr>
            <a:spLocks noGrp="1"/>
          </p:cNvSpPr>
          <p:nvPr>
            <p:ph type="title"/>
          </p:nvPr>
        </p:nvSpPr>
        <p:spPr/>
        <p:txBody>
          <a:bodyPr/>
          <a:lstStyle/>
          <a:p>
            <a:r>
              <a:rPr lang="fr-BE" b="1" dirty="0"/>
              <a:t>Cécité utopique ou cécité dystopique? </a:t>
            </a:r>
            <a:endParaRPr lang="fr-BE" dirty="0"/>
          </a:p>
        </p:txBody>
      </p:sp>
      <p:sp>
        <p:nvSpPr>
          <p:cNvPr id="3" name="Espace réservé du contenu 2">
            <a:extLst>
              <a:ext uri="{FF2B5EF4-FFF2-40B4-BE49-F238E27FC236}">
                <a16:creationId xmlns:a16="http://schemas.microsoft.com/office/drawing/2014/main" id="{D9110697-B520-4C71-877D-D732A21A9EA8}"/>
              </a:ext>
            </a:extLst>
          </p:cNvPr>
          <p:cNvSpPr>
            <a:spLocks noGrp="1"/>
          </p:cNvSpPr>
          <p:nvPr>
            <p:ph idx="1"/>
          </p:nvPr>
        </p:nvSpPr>
        <p:spPr/>
        <p:txBody>
          <a:bodyPr/>
          <a:lstStyle/>
          <a:p>
            <a:pPr algn="just"/>
            <a:r>
              <a:rPr lang="fr-BE" dirty="0"/>
              <a:t>PAS la complétude ou la privation qui fonde la personne</a:t>
            </a:r>
          </a:p>
          <a:p>
            <a:pPr algn="just"/>
            <a:r>
              <a:rPr lang="fr-BE" dirty="0"/>
              <a:t>Âme ou comportement appréciable ou répréhensible demeure identique du voyant à l’aveugle </a:t>
            </a:r>
          </a:p>
          <a:p>
            <a:pPr algn="just"/>
            <a:r>
              <a:rPr lang="fr-BE" dirty="0"/>
              <a:t>Leçon </a:t>
            </a:r>
            <a:r>
              <a:rPr lang="fr-BE" dirty="0">
                <a:sym typeface="Wingdings" panose="05000000000000000000" pitchFamily="2" charset="2"/>
              </a:rPr>
              <a:t> la cécité est un état passager chez </a:t>
            </a:r>
            <a:r>
              <a:rPr lang="fr-BE" dirty="0" err="1">
                <a:sym typeface="Wingdings" panose="05000000000000000000" pitchFamily="2" charset="2"/>
              </a:rPr>
              <a:t>Saramago</a:t>
            </a:r>
            <a:r>
              <a:rPr lang="fr-BE" dirty="0">
                <a:sym typeface="Wingdings" panose="05000000000000000000" pitchFamily="2" charset="2"/>
              </a:rPr>
              <a:t> qui livre une leçon morale aux hommes</a:t>
            </a:r>
          </a:p>
          <a:p>
            <a:pPr algn="just"/>
            <a:r>
              <a:rPr lang="fr-BE" dirty="0">
                <a:sym typeface="Wingdings" panose="05000000000000000000" pitchFamily="2" charset="2"/>
              </a:rPr>
              <a:t>La cécité est un état constant chez </a:t>
            </a:r>
            <a:r>
              <a:rPr lang="fr-BE" dirty="0" err="1">
                <a:sym typeface="Wingdings" panose="05000000000000000000" pitchFamily="2" charset="2"/>
              </a:rPr>
              <a:t>Wyndham</a:t>
            </a:r>
            <a:r>
              <a:rPr lang="fr-BE" dirty="0">
                <a:sym typeface="Wingdings" panose="05000000000000000000" pitchFamily="2" charset="2"/>
              </a:rPr>
              <a:t> qui ne s’applique pas à toute la population  mais vivre la cécité ou voir la cécité permet également d’établir de meilleurs fondements à la civilisation </a:t>
            </a:r>
          </a:p>
          <a:p>
            <a:pPr algn="just"/>
            <a:r>
              <a:rPr lang="fr-BE" dirty="0">
                <a:sym typeface="Wingdings" panose="05000000000000000000" pitchFamily="2" charset="2"/>
              </a:rPr>
              <a:t>CORPS comme enseignement  vecteur d’une didactique morale et comportementale</a:t>
            </a:r>
          </a:p>
          <a:p>
            <a:pPr algn="just"/>
            <a:r>
              <a:rPr lang="fr-BE" dirty="0">
                <a:sym typeface="Wingdings" panose="05000000000000000000" pitchFamily="2" charset="2"/>
              </a:rPr>
              <a:t>Inversement hégélien : les voyous sont réduits à néant</a:t>
            </a:r>
            <a:endParaRPr lang="fr-BE" dirty="0"/>
          </a:p>
        </p:txBody>
      </p:sp>
    </p:spTree>
    <p:extLst>
      <p:ext uri="{BB962C8B-B14F-4D97-AF65-F5344CB8AC3E}">
        <p14:creationId xmlns:p14="http://schemas.microsoft.com/office/powerpoint/2010/main" val="7754130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A049028-BC6A-4485-9069-9A439E97C38E}"/>
              </a:ext>
            </a:extLst>
          </p:cNvPr>
          <p:cNvSpPr>
            <a:spLocks noGrp="1"/>
          </p:cNvSpPr>
          <p:nvPr>
            <p:ph type="title"/>
          </p:nvPr>
        </p:nvSpPr>
        <p:spPr>
          <a:xfrm>
            <a:off x="2592925" y="624110"/>
            <a:ext cx="8911687" cy="754116"/>
          </a:xfrm>
        </p:spPr>
        <p:txBody>
          <a:bodyPr/>
          <a:lstStyle/>
          <a:p>
            <a:r>
              <a:rPr lang="fr-BE" dirty="0"/>
              <a:t>Plan général de la présentation </a:t>
            </a:r>
          </a:p>
        </p:txBody>
      </p:sp>
      <p:sp>
        <p:nvSpPr>
          <p:cNvPr id="3" name="Espace réservé du contenu 2">
            <a:extLst>
              <a:ext uri="{FF2B5EF4-FFF2-40B4-BE49-F238E27FC236}">
                <a16:creationId xmlns:a16="http://schemas.microsoft.com/office/drawing/2014/main" id="{B5536CD8-518F-4886-8ECB-7B662FC60001}"/>
              </a:ext>
            </a:extLst>
          </p:cNvPr>
          <p:cNvSpPr>
            <a:spLocks noGrp="1"/>
          </p:cNvSpPr>
          <p:nvPr>
            <p:ph idx="1"/>
          </p:nvPr>
        </p:nvSpPr>
        <p:spPr/>
        <p:txBody>
          <a:bodyPr>
            <a:normAutofit/>
          </a:bodyPr>
          <a:lstStyle/>
          <a:p>
            <a:pPr algn="just"/>
            <a:r>
              <a:rPr lang="fr-BE" sz="2400" dirty="0"/>
              <a:t>A. Louange à outrance du visuel dans notre tradition culturelle jusqu’à la Renaissance; </a:t>
            </a:r>
          </a:p>
          <a:p>
            <a:pPr marL="0" indent="0" algn="just">
              <a:buNone/>
            </a:pPr>
            <a:endParaRPr lang="fr-BE" sz="2400" dirty="0"/>
          </a:p>
          <a:p>
            <a:pPr algn="just"/>
            <a:r>
              <a:rPr lang="fr-BE" sz="2400" dirty="0"/>
              <a:t>B.  Esquisse de la rupture philosophique vers l’utopie de la cécité; </a:t>
            </a:r>
          </a:p>
          <a:p>
            <a:pPr marL="0" indent="0" algn="just">
              <a:buNone/>
            </a:pPr>
            <a:endParaRPr lang="fr-BE" sz="2400" dirty="0"/>
          </a:p>
          <a:p>
            <a:pPr algn="just"/>
            <a:r>
              <a:rPr lang="fr-BE" sz="2400" dirty="0"/>
              <a:t>C. Les romans de science-fiction : </a:t>
            </a:r>
          </a:p>
          <a:p>
            <a:pPr marL="0" indent="0" algn="just">
              <a:buNone/>
            </a:pPr>
            <a:r>
              <a:rPr lang="fr-BE" sz="2400" dirty="0"/>
              <a:t>                          Utopie de la vue VS utopie de la cécité </a:t>
            </a:r>
          </a:p>
        </p:txBody>
      </p:sp>
    </p:spTree>
    <p:extLst>
      <p:ext uri="{BB962C8B-B14F-4D97-AF65-F5344CB8AC3E}">
        <p14:creationId xmlns:p14="http://schemas.microsoft.com/office/powerpoint/2010/main" val="2625958413"/>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1ED576F3-7CD6-4909-AED0-FCB16177300C}"/>
              </a:ext>
            </a:extLst>
          </p:cNvPr>
          <p:cNvSpPr>
            <a:spLocks noGrp="1"/>
          </p:cNvSpPr>
          <p:nvPr>
            <p:ph type="title"/>
          </p:nvPr>
        </p:nvSpPr>
        <p:spPr/>
        <p:txBody>
          <a:bodyPr/>
          <a:lstStyle/>
          <a:p>
            <a:r>
              <a:rPr lang="fr-BE" b="1" dirty="0"/>
              <a:t>Cécité utopique ou cécité dystopique? </a:t>
            </a:r>
            <a:endParaRPr lang="fr-BE" dirty="0"/>
          </a:p>
        </p:txBody>
      </p:sp>
      <p:sp>
        <p:nvSpPr>
          <p:cNvPr id="3" name="Espace réservé du contenu 2">
            <a:extLst>
              <a:ext uri="{FF2B5EF4-FFF2-40B4-BE49-F238E27FC236}">
                <a16:creationId xmlns:a16="http://schemas.microsoft.com/office/drawing/2014/main" id="{C18E0F76-8B8B-4E4D-A636-2D4564947E0B}"/>
              </a:ext>
            </a:extLst>
          </p:cNvPr>
          <p:cNvSpPr>
            <a:spLocks noGrp="1"/>
          </p:cNvSpPr>
          <p:nvPr>
            <p:ph idx="1"/>
          </p:nvPr>
        </p:nvSpPr>
        <p:spPr/>
        <p:txBody>
          <a:bodyPr/>
          <a:lstStyle/>
          <a:p>
            <a:r>
              <a:rPr lang="fr-BE" b="1" dirty="0"/>
              <a:t>C. La cécité dystopique </a:t>
            </a:r>
          </a:p>
          <a:p>
            <a:r>
              <a:rPr lang="fr-BE" dirty="0"/>
              <a:t>Deux romans dont la cécité est vécue comme un cauchemar, car elle empêche de connaitre le bonheur</a:t>
            </a:r>
          </a:p>
          <a:p>
            <a:r>
              <a:rPr lang="fr-BE" dirty="0"/>
              <a:t>Points communs entre Wells et </a:t>
            </a:r>
            <a:r>
              <a:rPr lang="fr-BE" dirty="0" err="1"/>
              <a:t>Melnik</a:t>
            </a:r>
            <a:r>
              <a:rPr lang="fr-BE" dirty="0"/>
              <a:t> </a:t>
            </a:r>
          </a:p>
          <a:p>
            <a:pPr>
              <a:buFont typeface="Wingdings" panose="05000000000000000000" pitchFamily="2" charset="2"/>
              <a:buChar char="è"/>
            </a:pPr>
            <a:r>
              <a:rPr lang="fr-BE" dirty="0">
                <a:sym typeface="Wingdings" panose="05000000000000000000" pitchFamily="2" charset="2"/>
              </a:rPr>
              <a:t>Effacement d’une partie de la langue et de la culture </a:t>
            </a:r>
          </a:p>
          <a:p>
            <a:pPr>
              <a:buFont typeface="Wingdings" panose="05000000000000000000" pitchFamily="2" charset="2"/>
              <a:buChar char="è"/>
            </a:pPr>
            <a:r>
              <a:rPr lang="fr-BE" dirty="0">
                <a:sym typeface="Wingdings" panose="05000000000000000000" pitchFamily="2" charset="2"/>
              </a:rPr>
              <a:t>Méconnaissance de leur environnement non borné</a:t>
            </a:r>
          </a:p>
          <a:p>
            <a:pPr>
              <a:buFont typeface="Wingdings" panose="05000000000000000000" pitchFamily="2" charset="2"/>
              <a:buChar char="è"/>
            </a:pPr>
            <a:r>
              <a:rPr lang="fr-BE" dirty="0">
                <a:sym typeface="Wingdings" panose="05000000000000000000" pitchFamily="2" charset="2"/>
              </a:rPr>
              <a:t>Rejet de l’autre </a:t>
            </a:r>
          </a:p>
          <a:p>
            <a:pPr>
              <a:buFont typeface="Wingdings" panose="05000000000000000000" pitchFamily="2" charset="2"/>
              <a:buChar char="è"/>
            </a:pPr>
            <a:r>
              <a:rPr lang="fr-BE" dirty="0">
                <a:sym typeface="Wingdings" panose="05000000000000000000" pitchFamily="2" charset="2"/>
              </a:rPr>
              <a:t>Non-assimilation ou non-acceptation de la différence = handicap / déficience </a:t>
            </a:r>
            <a:endParaRPr lang="fr-BE" dirty="0"/>
          </a:p>
        </p:txBody>
      </p:sp>
    </p:spTree>
    <p:extLst>
      <p:ext uri="{BB962C8B-B14F-4D97-AF65-F5344CB8AC3E}">
        <p14:creationId xmlns:p14="http://schemas.microsoft.com/office/powerpoint/2010/main" val="271208010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8BD052E-7B68-4DA4-AADE-7C425881C616}"/>
              </a:ext>
            </a:extLst>
          </p:cNvPr>
          <p:cNvSpPr>
            <a:spLocks noGrp="1"/>
          </p:cNvSpPr>
          <p:nvPr>
            <p:ph type="title"/>
          </p:nvPr>
        </p:nvSpPr>
        <p:spPr/>
        <p:txBody>
          <a:bodyPr/>
          <a:lstStyle/>
          <a:p>
            <a:r>
              <a:rPr lang="fr-BE" b="1" dirty="0"/>
              <a:t>Cécité utopique ou cécité dystopique? </a:t>
            </a:r>
            <a:endParaRPr lang="fr-BE" dirty="0"/>
          </a:p>
        </p:txBody>
      </p:sp>
      <p:sp>
        <p:nvSpPr>
          <p:cNvPr id="3" name="Espace réservé du contenu 2">
            <a:extLst>
              <a:ext uri="{FF2B5EF4-FFF2-40B4-BE49-F238E27FC236}">
                <a16:creationId xmlns:a16="http://schemas.microsoft.com/office/drawing/2014/main" id="{97C49B4C-1CDD-476A-866E-6587CB6507C7}"/>
              </a:ext>
            </a:extLst>
          </p:cNvPr>
          <p:cNvSpPr>
            <a:spLocks noGrp="1"/>
          </p:cNvSpPr>
          <p:nvPr>
            <p:ph idx="1"/>
          </p:nvPr>
        </p:nvSpPr>
        <p:spPr/>
        <p:txBody>
          <a:bodyPr/>
          <a:lstStyle/>
          <a:p>
            <a:r>
              <a:rPr lang="fr-BE" dirty="0"/>
              <a:t>Les deux sociétés d’aveugles se sont forgé une cité/un village qui obéit à ses propres règles </a:t>
            </a:r>
            <a:r>
              <a:rPr lang="fr-BE" dirty="0">
                <a:sym typeface="Wingdings" panose="05000000000000000000" pitchFamily="2" charset="2"/>
              </a:rPr>
              <a:t> toute dérogation à la règle  condamnation sans réflexion</a:t>
            </a:r>
          </a:p>
          <a:p>
            <a:r>
              <a:rPr lang="fr-BE" dirty="0">
                <a:sym typeface="Wingdings" panose="05000000000000000000" pitchFamily="2" charset="2"/>
              </a:rPr>
              <a:t>Personnage voyant = étranger = malgré efforts déployés impossibilité de vivre dans un tel milieu</a:t>
            </a:r>
          </a:p>
          <a:p>
            <a:r>
              <a:rPr lang="fr-BE" dirty="0">
                <a:sym typeface="Wingdings" panose="05000000000000000000" pitchFamily="2" charset="2"/>
              </a:rPr>
              <a:t>Monde voyant toujours existant  au-delà du village chez Wells // dans les hautes sphères dirigeantes de la Mégapole chez </a:t>
            </a:r>
            <a:r>
              <a:rPr lang="fr-BE" dirty="0" err="1">
                <a:sym typeface="Wingdings" panose="05000000000000000000" pitchFamily="2" charset="2"/>
              </a:rPr>
              <a:t>Melnik</a:t>
            </a:r>
            <a:r>
              <a:rPr lang="fr-BE" dirty="0">
                <a:sym typeface="Wingdings" panose="05000000000000000000" pitchFamily="2" charset="2"/>
              </a:rPr>
              <a:t> (castes) </a:t>
            </a:r>
          </a:p>
          <a:p>
            <a:r>
              <a:rPr lang="fr-BE" dirty="0">
                <a:sym typeface="Wingdings" panose="05000000000000000000" pitchFamily="2" charset="2"/>
              </a:rPr>
              <a:t>La privation ou la présence du sens de la vue = dénonciation </a:t>
            </a:r>
          </a:p>
          <a:p>
            <a:r>
              <a:rPr lang="fr-BE" dirty="0">
                <a:sym typeface="Wingdings" panose="05000000000000000000" pitchFamily="2" charset="2"/>
              </a:rPr>
              <a:t>Rejet de l’image utopiste du « gentil aveugle » un peu semblable au bon sauvage. </a:t>
            </a:r>
            <a:endParaRPr lang="fr-BE" dirty="0"/>
          </a:p>
        </p:txBody>
      </p:sp>
    </p:spTree>
    <p:extLst>
      <p:ext uri="{BB962C8B-B14F-4D97-AF65-F5344CB8AC3E}">
        <p14:creationId xmlns:p14="http://schemas.microsoft.com/office/powerpoint/2010/main" val="237393368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518A9FDF-762D-4386-8A5A-97EE1FC20295}"/>
              </a:ext>
            </a:extLst>
          </p:cNvPr>
          <p:cNvSpPr>
            <a:spLocks noGrp="1"/>
          </p:cNvSpPr>
          <p:nvPr>
            <p:ph type="title"/>
          </p:nvPr>
        </p:nvSpPr>
        <p:spPr/>
        <p:txBody>
          <a:bodyPr/>
          <a:lstStyle/>
          <a:p>
            <a:r>
              <a:rPr lang="fr-BE" dirty="0"/>
              <a:t>Conclusion </a:t>
            </a:r>
          </a:p>
        </p:txBody>
      </p:sp>
      <p:sp>
        <p:nvSpPr>
          <p:cNvPr id="3" name="Espace réservé du contenu 2">
            <a:extLst>
              <a:ext uri="{FF2B5EF4-FFF2-40B4-BE49-F238E27FC236}">
                <a16:creationId xmlns:a16="http://schemas.microsoft.com/office/drawing/2014/main" id="{1074208B-EFFC-4CF6-AECC-8892EBF50B30}"/>
              </a:ext>
            </a:extLst>
          </p:cNvPr>
          <p:cNvSpPr>
            <a:spLocks noGrp="1"/>
          </p:cNvSpPr>
          <p:nvPr>
            <p:ph idx="1"/>
          </p:nvPr>
        </p:nvSpPr>
        <p:spPr/>
        <p:txBody>
          <a:bodyPr>
            <a:normAutofit lnSpcReduction="10000"/>
          </a:bodyPr>
          <a:lstStyle/>
          <a:p>
            <a:pPr algn="just"/>
            <a:r>
              <a:rPr lang="fr-BE" dirty="0"/>
              <a:t>Le comportement humain idéal mû par les sens n’existe pas</a:t>
            </a:r>
          </a:p>
          <a:p>
            <a:pPr marL="0" indent="0" algn="just">
              <a:buNone/>
            </a:pPr>
            <a:endParaRPr lang="fr-BE" dirty="0"/>
          </a:p>
          <a:p>
            <a:pPr algn="just"/>
            <a:r>
              <a:rPr lang="fr-BE" dirty="0"/>
              <a:t>Si la vue domine </a:t>
            </a:r>
            <a:r>
              <a:rPr lang="fr-BE" dirty="0">
                <a:sym typeface="Wingdings" panose="05000000000000000000" pitchFamily="2" charset="2"/>
              </a:rPr>
              <a:t> elle empêche une compréhension des autres modèles corporels de connaissance</a:t>
            </a:r>
          </a:p>
          <a:p>
            <a:pPr marL="0" indent="0" algn="just">
              <a:buNone/>
            </a:pPr>
            <a:endParaRPr lang="fr-BE" dirty="0">
              <a:sym typeface="Wingdings" panose="05000000000000000000" pitchFamily="2" charset="2"/>
            </a:endParaRPr>
          </a:p>
          <a:p>
            <a:pPr algn="just"/>
            <a:r>
              <a:rPr lang="fr-BE" dirty="0">
                <a:sym typeface="Wingdings" panose="05000000000000000000" pitchFamily="2" charset="2"/>
              </a:rPr>
              <a:t>Si la cécité domine  dans les écrits littéraires, elle sert à dénoncer les travers humains</a:t>
            </a:r>
          </a:p>
          <a:p>
            <a:pPr marL="0" indent="0" algn="just">
              <a:buNone/>
            </a:pPr>
            <a:endParaRPr lang="fr-BE" dirty="0">
              <a:sym typeface="Wingdings" panose="05000000000000000000" pitchFamily="2" charset="2"/>
            </a:endParaRPr>
          </a:p>
          <a:p>
            <a:pPr algn="just"/>
            <a:r>
              <a:rPr lang="fr-BE" dirty="0">
                <a:sym typeface="Wingdings" panose="05000000000000000000" pitchFamily="2" charset="2"/>
              </a:rPr>
              <a:t>Quelle que soit la configuration corporelle, l’utopie s’attache à la conscience humaine: la réalité n’oscille pas entre le gentil aveugle et le mauvais voyant. </a:t>
            </a:r>
            <a:endParaRPr lang="fr-BE" dirty="0"/>
          </a:p>
        </p:txBody>
      </p:sp>
    </p:spTree>
    <p:extLst>
      <p:ext uri="{BB962C8B-B14F-4D97-AF65-F5344CB8AC3E}">
        <p14:creationId xmlns:p14="http://schemas.microsoft.com/office/powerpoint/2010/main" val="41216791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B7841620-C99A-435C-8A85-979CB0971F28}"/>
              </a:ext>
            </a:extLst>
          </p:cNvPr>
          <p:cNvSpPr>
            <a:spLocks noGrp="1"/>
          </p:cNvSpPr>
          <p:nvPr>
            <p:ph type="title"/>
          </p:nvPr>
        </p:nvSpPr>
        <p:spPr/>
        <p:txBody>
          <a:bodyPr/>
          <a:lstStyle/>
          <a:p>
            <a:r>
              <a:rPr lang="fr-BE" b="1" i="1" dirty="0"/>
              <a:t>Utopie de l’œil corporel à l’œil divin</a:t>
            </a:r>
          </a:p>
        </p:txBody>
      </p:sp>
      <p:sp>
        <p:nvSpPr>
          <p:cNvPr id="3" name="Espace réservé du contenu 2">
            <a:extLst>
              <a:ext uri="{FF2B5EF4-FFF2-40B4-BE49-F238E27FC236}">
                <a16:creationId xmlns:a16="http://schemas.microsoft.com/office/drawing/2014/main" id="{9C281F00-83DE-4E9D-8674-6BBC04668B53}"/>
              </a:ext>
            </a:extLst>
          </p:cNvPr>
          <p:cNvSpPr>
            <a:spLocks noGrp="1"/>
          </p:cNvSpPr>
          <p:nvPr>
            <p:ph idx="1"/>
          </p:nvPr>
        </p:nvSpPr>
        <p:spPr/>
        <p:txBody>
          <a:bodyPr/>
          <a:lstStyle/>
          <a:p>
            <a:r>
              <a:rPr lang="fr-BE" sz="2800" b="1" dirty="0"/>
              <a:t>Antiquité </a:t>
            </a:r>
          </a:p>
          <a:p>
            <a:r>
              <a:rPr lang="fr-BE" sz="2200" b="1" dirty="0"/>
              <a:t>Idéalisation de l’œil corporel </a:t>
            </a:r>
          </a:p>
          <a:p>
            <a:pPr lvl="1"/>
            <a:r>
              <a:rPr lang="fr-BE" sz="2200" b="1" dirty="0"/>
              <a:t>Rejet de la cécité </a:t>
            </a:r>
          </a:p>
          <a:p>
            <a:pPr lvl="5"/>
            <a:endParaRPr lang="fr-BE" sz="1400" b="1" dirty="0"/>
          </a:p>
          <a:p>
            <a:pPr lvl="8"/>
            <a:r>
              <a:rPr lang="fr-BE" sz="1800" dirty="0"/>
              <a:t>Dialogues socratiques </a:t>
            </a:r>
          </a:p>
          <a:p>
            <a:pPr marL="3657600" lvl="8" indent="0">
              <a:buNone/>
            </a:pPr>
            <a:endParaRPr lang="fr-BE" sz="1800" dirty="0"/>
          </a:p>
          <a:p>
            <a:pPr lvl="8"/>
            <a:r>
              <a:rPr lang="fr-BE" sz="1800" dirty="0"/>
              <a:t>Condamnation de l’infirme </a:t>
            </a:r>
          </a:p>
          <a:p>
            <a:endParaRPr lang="fr-BE" sz="2400" b="1" dirty="0"/>
          </a:p>
          <a:p>
            <a:pPr marL="0" indent="0">
              <a:buNone/>
            </a:pPr>
            <a:endParaRPr lang="fr-BE" dirty="0"/>
          </a:p>
          <a:p>
            <a:pPr marL="0" indent="0">
              <a:buNone/>
            </a:pPr>
            <a:endParaRPr lang="fr-BE" dirty="0"/>
          </a:p>
        </p:txBody>
      </p:sp>
    </p:spTree>
    <p:extLst>
      <p:ext uri="{BB962C8B-B14F-4D97-AF65-F5344CB8AC3E}">
        <p14:creationId xmlns:p14="http://schemas.microsoft.com/office/powerpoint/2010/main" val="37956481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C44311A-23F7-4F09-88F3-86D90732C2D8}"/>
              </a:ext>
            </a:extLst>
          </p:cNvPr>
          <p:cNvSpPr>
            <a:spLocks noGrp="1"/>
          </p:cNvSpPr>
          <p:nvPr>
            <p:ph type="title"/>
          </p:nvPr>
        </p:nvSpPr>
        <p:spPr/>
        <p:txBody>
          <a:bodyPr/>
          <a:lstStyle/>
          <a:p>
            <a:r>
              <a:rPr lang="fr-BE" b="1" i="1" dirty="0"/>
              <a:t>Utopie de l’œil corporel à l’œil divin</a:t>
            </a:r>
            <a:endParaRPr lang="fr-BE" dirty="0"/>
          </a:p>
        </p:txBody>
      </p:sp>
      <p:sp>
        <p:nvSpPr>
          <p:cNvPr id="3" name="Espace réservé du contenu 2">
            <a:extLst>
              <a:ext uri="{FF2B5EF4-FFF2-40B4-BE49-F238E27FC236}">
                <a16:creationId xmlns:a16="http://schemas.microsoft.com/office/drawing/2014/main" id="{7F8602FB-0B06-4F88-9207-A31A2D5C5E74}"/>
              </a:ext>
            </a:extLst>
          </p:cNvPr>
          <p:cNvSpPr>
            <a:spLocks noGrp="1"/>
          </p:cNvSpPr>
          <p:nvPr>
            <p:ph idx="1"/>
          </p:nvPr>
        </p:nvSpPr>
        <p:spPr/>
        <p:txBody>
          <a:bodyPr/>
          <a:lstStyle/>
          <a:p>
            <a:r>
              <a:rPr lang="fr-BE" sz="2400" b="1" dirty="0"/>
              <a:t>De l’œil corporel à l’œil divin</a:t>
            </a:r>
          </a:p>
          <a:p>
            <a:pPr lvl="1"/>
            <a:r>
              <a:rPr lang="fr-BE" sz="2000" dirty="0">
                <a:effectLst>
                  <a:outerShdw blurRad="38100" dist="38100" dir="2700000" algn="tl">
                    <a:srgbClr val="000000">
                      <a:alpha val="43137"/>
                    </a:srgbClr>
                  </a:outerShdw>
                </a:effectLst>
              </a:rPr>
              <a:t>Vision augustinienne / vision </a:t>
            </a:r>
            <a:r>
              <a:rPr lang="fr-BE" sz="2000" dirty="0" err="1">
                <a:effectLst>
                  <a:outerShdw blurRad="38100" dist="38100" dir="2700000" algn="tl">
                    <a:srgbClr val="000000">
                      <a:alpha val="43137"/>
                    </a:srgbClr>
                  </a:outerShdw>
                </a:effectLst>
              </a:rPr>
              <a:t>cusaine</a:t>
            </a:r>
            <a:endParaRPr lang="fr-BE" sz="2000" dirty="0">
              <a:effectLst>
                <a:outerShdw blurRad="38100" dist="38100" dir="2700000" algn="tl">
                  <a:srgbClr val="000000">
                    <a:alpha val="43137"/>
                  </a:srgbClr>
                </a:outerShdw>
              </a:effectLst>
            </a:endParaRPr>
          </a:p>
          <a:p>
            <a:pPr lvl="6"/>
            <a:r>
              <a:rPr lang="fr-BE" sz="1800" dirty="0"/>
              <a:t>Exemplum de la cécité (Intermèdes des Mystères / Jeux) </a:t>
            </a:r>
          </a:p>
          <a:p>
            <a:pPr marL="2743200" lvl="6" indent="0">
              <a:buNone/>
            </a:pPr>
            <a:endParaRPr lang="fr-BE" sz="1600" dirty="0"/>
          </a:p>
          <a:p>
            <a:pPr lvl="6"/>
            <a:r>
              <a:rPr lang="fr-BE" sz="1800" dirty="0"/>
              <a:t>Bipolarité oculaire </a:t>
            </a:r>
          </a:p>
          <a:p>
            <a:pPr lvl="7"/>
            <a:r>
              <a:rPr lang="fr-BE" sz="1800" dirty="0"/>
              <a:t>Vision divine VS regard peccamineux  </a:t>
            </a:r>
          </a:p>
          <a:p>
            <a:pPr marL="0" indent="0">
              <a:buNone/>
            </a:pPr>
            <a:endParaRPr lang="fr-BE" dirty="0"/>
          </a:p>
        </p:txBody>
      </p:sp>
    </p:spTree>
    <p:extLst>
      <p:ext uri="{BB962C8B-B14F-4D97-AF65-F5344CB8AC3E}">
        <p14:creationId xmlns:p14="http://schemas.microsoft.com/office/powerpoint/2010/main" val="155252709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2D1BD0BF-95F5-47D2-8E91-0A5831081D48}"/>
              </a:ext>
            </a:extLst>
          </p:cNvPr>
          <p:cNvSpPr>
            <a:spLocks noGrp="1"/>
          </p:cNvSpPr>
          <p:nvPr>
            <p:ph type="title"/>
          </p:nvPr>
        </p:nvSpPr>
        <p:spPr/>
        <p:txBody>
          <a:bodyPr/>
          <a:lstStyle/>
          <a:p>
            <a:r>
              <a:rPr lang="fr-BE" b="1" i="1" dirty="0"/>
              <a:t>Utopie de l’œil corporel à l’œil divin</a:t>
            </a:r>
            <a:endParaRPr lang="fr-BE" dirty="0"/>
          </a:p>
        </p:txBody>
      </p:sp>
      <p:sp>
        <p:nvSpPr>
          <p:cNvPr id="3" name="Espace réservé du contenu 2">
            <a:extLst>
              <a:ext uri="{FF2B5EF4-FFF2-40B4-BE49-F238E27FC236}">
                <a16:creationId xmlns:a16="http://schemas.microsoft.com/office/drawing/2014/main" id="{9BFF23C6-A634-4F73-B014-3A39C9DB870B}"/>
              </a:ext>
            </a:extLst>
          </p:cNvPr>
          <p:cNvSpPr>
            <a:spLocks noGrp="1"/>
          </p:cNvSpPr>
          <p:nvPr>
            <p:ph idx="1"/>
          </p:nvPr>
        </p:nvSpPr>
        <p:spPr/>
        <p:txBody>
          <a:bodyPr>
            <a:normAutofit lnSpcReduction="10000"/>
          </a:bodyPr>
          <a:lstStyle/>
          <a:p>
            <a:r>
              <a:rPr lang="fr-BE" sz="2800" b="1" dirty="0"/>
              <a:t>CSQ </a:t>
            </a:r>
            <a:r>
              <a:rPr lang="fr-BE" sz="2800" b="1" dirty="0">
                <a:sym typeface="Wingdings" panose="05000000000000000000" pitchFamily="2" charset="2"/>
              </a:rPr>
              <a:t> triomphe du visuel </a:t>
            </a:r>
          </a:p>
          <a:p>
            <a:pPr lvl="2" algn="just"/>
            <a:r>
              <a:rPr lang="fr-BE" sz="2400" dirty="0"/>
              <a:t> permet de contempler la création </a:t>
            </a:r>
            <a:r>
              <a:rPr lang="fr-BE" sz="2400" dirty="0">
                <a:sym typeface="Wingdings" panose="05000000000000000000" pitchFamily="2" charset="2"/>
              </a:rPr>
              <a:t> accès au divin</a:t>
            </a:r>
          </a:p>
          <a:p>
            <a:pPr lvl="2" algn="just"/>
            <a:r>
              <a:rPr lang="fr-BE" sz="2400" dirty="0">
                <a:sym typeface="Wingdings" panose="05000000000000000000" pitchFamily="2" charset="2"/>
              </a:rPr>
              <a:t>Œil valorisé pour sa place dans l’harmonie esthétique</a:t>
            </a:r>
          </a:p>
          <a:p>
            <a:pPr lvl="2" algn="just"/>
            <a:r>
              <a:rPr lang="fr-BE" sz="2400" dirty="0">
                <a:sym typeface="Wingdings" panose="05000000000000000000" pitchFamily="2" charset="2"/>
              </a:rPr>
              <a:t>Même si sens externe  progrès vers Dieu</a:t>
            </a:r>
          </a:p>
          <a:p>
            <a:pPr lvl="2" algn="just"/>
            <a:r>
              <a:rPr lang="fr-BE" sz="2400" dirty="0">
                <a:sym typeface="Wingdings" panose="05000000000000000000" pitchFamily="2" charset="2"/>
              </a:rPr>
              <a:t>Constitue une base de connaissance </a:t>
            </a:r>
          </a:p>
          <a:p>
            <a:pPr lvl="2" algn="just"/>
            <a:r>
              <a:rPr lang="fr-BE" sz="2400" dirty="0">
                <a:sym typeface="Wingdings" panose="05000000000000000000" pitchFamily="2" charset="2"/>
              </a:rPr>
              <a:t>Par le regard : communication avec autrui et l’Autre </a:t>
            </a:r>
            <a:endParaRPr lang="fr-BE" sz="2400" dirty="0"/>
          </a:p>
        </p:txBody>
      </p:sp>
    </p:spTree>
    <p:extLst>
      <p:ext uri="{BB962C8B-B14F-4D97-AF65-F5344CB8AC3E}">
        <p14:creationId xmlns:p14="http://schemas.microsoft.com/office/powerpoint/2010/main" val="917717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2AF4189-DF77-453A-B43A-4B76082E901E}"/>
              </a:ext>
            </a:extLst>
          </p:cNvPr>
          <p:cNvSpPr>
            <a:spLocks noGrp="1"/>
          </p:cNvSpPr>
          <p:nvPr>
            <p:ph type="title"/>
          </p:nvPr>
        </p:nvSpPr>
        <p:spPr/>
        <p:txBody>
          <a:bodyPr/>
          <a:lstStyle/>
          <a:p>
            <a:r>
              <a:rPr lang="fr-BE" b="1" i="1" dirty="0"/>
              <a:t>Utopie de l’œil corporel à l’œil divin</a:t>
            </a:r>
            <a:endParaRPr lang="fr-BE" dirty="0"/>
          </a:p>
        </p:txBody>
      </p:sp>
      <p:sp>
        <p:nvSpPr>
          <p:cNvPr id="3" name="Espace réservé du contenu 2">
            <a:extLst>
              <a:ext uri="{FF2B5EF4-FFF2-40B4-BE49-F238E27FC236}">
                <a16:creationId xmlns:a16="http://schemas.microsoft.com/office/drawing/2014/main" id="{B7DD13B2-8531-49A6-A606-FFFA1D4A7D1C}"/>
              </a:ext>
            </a:extLst>
          </p:cNvPr>
          <p:cNvSpPr>
            <a:spLocks noGrp="1"/>
          </p:cNvSpPr>
          <p:nvPr>
            <p:ph idx="1"/>
          </p:nvPr>
        </p:nvSpPr>
        <p:spPr/>
        <p:txBody>
          <a:bodyPr>
            <a:normAutofit/>
          </a:bodyPr>
          <a:lstStyle/>
          <a:p>
            <a:pPr algn="just"/>
            <a:r>
              <a:rPr lang="fr-BE" sz="2400" b="1" dirty="0"/>
              <a:t>Cécité? AMBIVALENCE </a:t>
            </a:r>
          </a:p>
          <a:p>
            <a:pPr lvl="1" algn="just"/>
            <a:r>
              <a:rPr lang="fr-BE" sz="2200" dirty="0"/>
              <a:t> résultat du châtiment (Tirésias, Œdipe) </a:t>
            </a:r>
          </a:p>
          <a:p>
            <a:pPr lvl="1" algn="just"/>
            <a:r>
              <a:rPr lang="fr-BE" sz="2200" dirty="0"/>
              <a:t>Souillure, péché, regard mal placé ou souci générationnel</a:t>
            </a:r>
          </a:p>
          <a:p>
            <a:pPr lvl="1" algn="just"/>
            <a:r>
              <a:rPr lang="fr-BE" sz="2200" dirty="0"/>
              <a:t>Rejet de la société </a:t>
            </a:r>
          </a:p>
          <a:p>
            <a:pPr lvl="1" algn="just"/>
            <a:r>
              <a:rPr lang="fr-BE" sz="2200" dirty="0"/>
              <a:t>Associée au monstre (</a:t>
            </a:r>
            <a:r>
              <a:rPr lang="fr-BE" sz="2200" dirty="0" err="1"/>
              <a:t>Stiker</a:t>
            </a:r>
            <a:r>
              <a:rPr lang="fr-BE" sz="2200" dirty="0"/>
              <a:t>, 1982)</a:t>
            </a:r>
          </a:p>
          <a:p>
            <a:pPr lvl="1" algn="just"/>
            <a:r>
              <a:rPr lang="fr-BE" sz="2200" dirty="0"/>
              <a:t>Suscite le dégoût et la peur, car marque de la mort / rappel de la finitude humaine (</a:t>
            </a:r>
            <a:r>
              <a:rPr lang="fr-BE" sz="2200" dirty="0" err="1"/>
              <a:t>Diel</a:t>
            </a:r>
            <a:r>
              <a:rPr lang="fr-BE" sz="2200" dirty="0"/>
              <a:t>, 1952) </a:t>
            </a:r>
          </a:p>
        </p:txBody>
      </p:sp>
    </p:spTree>
    <p:extLst>
      <p:ext uri="{BB962C8B-B14F-4D97-AF65-F5344CB8AC3E}">
        <p14:creationId xmlns:p14="http://schemas.microsoft.com/office/powerpoint/2010/main" val="188585434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CB591406-3967-435F-A824-66440B4BDCFE}"/>
              </a:ext>
            </a:extLst>
          </p:cNvPr>
          <p:cNvSpPr>
            <a:spLocks noGrp="1"/>
          </p:cNvSpPr>
          <p:nvPr>
            <p:ph type="title"/>
          </p:nvPr>
        </p:nvSpPr>
        <p:spPr/>
        <p:txBody>
          <a:bodyPr/>
          <a:lstStyle/>
          <a:p>
            <a:r>
              <a:rPr lang="fr-BE" b="1" i="1" dirty="0"/>
              <a:t>Utopie de l’œil corporel à l’œil divin</a:t>
            </a:r>
            <a:endParaRPr lang="fr-BE" dirty="0"/>
          </a:p>
        </p:txBody>
      </p:sp>
      <p:sp>
        <p:nvSpPr>
          <p:cNvPr id="3" name="Espace réservé du contenu 2">
            <a:extLst>
              <a:ext uri="{FF2B5EF4-FFF2-40B4-BE49-F238E27FC236}">
                <a16:creationId xmlns:a16="http://schemas.microsoft.com/office/drawing/2014/main" id="{DB9F25BA-3ABC-4E67-AD59-F11F66F1416A}"/>
              </a:ext>
            </a:extLst>
          </p:cNvPr>
          <p:cNvSpPr>
            <a:spLocks noGrp="1"/>
          </p:cNvSpPr>
          <p:nvPr>
            <p:ph idx="1"/>
          </p:nvPr>
        </p:nvSpPr>
        <p:spPr/>
        <p:txBody>
          <a:bodyPr>
            <a:normAutofit/>
          </a:bodyPr>
          <a:lstStyle/>
          <a:p>
            <a:pPr algn="just"/>
            <a:r>
              <a:rPr lang="fr-BE" sz="2400" b="1" dirty="0"/>
              <a:t>Cécité? AMBIVALENCE</a:t>
            </a:r>
          </a:p>
          <a:p>
            <a:pPr lvl="1" algn="just"/>
            <a:r>
              <a:rPr lang="fr-BE" sz="2200" dirty="0"/>
              <a:t> </a:t>
            </a:r>
            <a:r>
              <a:rPr lang="fr-BE" sz="2200" i="1" dirty="0"/>
              <a:t>Exemplum</a:t>
            </a:r>
          </a:p>
          <a:p>
            <a:pPr lvl="1" algn="just"/>
            <a:r>
              <a:rPr lang="fr-BE" sz="2200" dirty="0"/>
              <a:t>Utilisée en littérature pour représenter la conversion à la vraie foi </a:t>
            </a:r>
          </a:p>
          <a:p>
            <a:pPr lvl="1" algn="just"/>
            <a:r>
              <a:rPr lang="fr-BE" sz="2200" dirty="0"/>
              <a:t>Symbolise l’infirmité spirituelle qui peut être guérie </a:t>
            </a:r>
          </a:p>
          <a:p>
            <a:pPr lvl="1" algn="just"/>
            <a:r>
              <a:rPr lang="fr-BE" sz="2200" dirty="0"/>
              <a:t>Cécité valorisée uniquement si en lien avec la rédemption </a:t>
            </a:r>
          </a:p>
          <a:p>
            <a:pPr marL="457200" lvl="1" indent="0" algn="just">
              <a:buNone/>
            </a:pPr>
            <a:endParaRPr lang="fr-BE" sz="2200" dirty="0"/>
          </a:p>
        </p:txBody>
      </p:sp>
    </p:spTree>
    <p:extLst>
      <p:ext uri="{BB962C8B-B14F-4D97-AF65-F5344CB8AC3E}">
        <p14:creationId xmlns:p14="http://schemas.microsoft.com/office/powerpoint/2010/main" val="414397316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2"/>
        </a:solidFill>
        <a:effectLst/>
      </p:bgPr>
    </p:bg>
    <p:spTree>
      <p:nvGrpSpPr>
        <p:cNvPr id="1" name=""/>
        <p:cNvGrpSpPr/>
        <p:nvPr/>
      </p:nvGrpSpPr>
      <p:grpSpPr>
        <a:xfrm>
          <a:off x="0" y="0"/>
          <a:ext cx="0" cy="0"/>
          <a:chOff x="0" y="0"/>
          <a:chExt cx="0" cy="0"/>
        </a:xfrm>
      </p:grpSpPr>
      <p:sp>
        <p:nvSpPr>
          <p:cNvPr id="50" name="Rectangle 49">
            <a:extLst>
              <a:ext uri="{FF2B5EF4-FFF2-40B4-BE49-F238E27FC236}">
                <a16:creationId xmlns:a16="http://schemas.microsoft.com/office/drawing/2014/main" id="{B2EC7880-C5D9-40A8-A6B0-3198AD07AD1B}"/>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786"/>
            <a:ext cx="4619543" cy="6854038"/>
          </a:xfrm>
          <a:prstGeom prst="rect">
            <a:avLst/>
          </a:prstGeom>
          <a:solidFill>
            <a:schemeClr val="bg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Espace réservé du contenu 4">
            <a:extLst>
              <a:ext uri="{FF2B5EF4-FFF2-40B4-BE49-F238E27FC236}">
                <a16:creationId xmlns:a16="http://schemas.microsoft.com/office/drawing/2014/main" id="{6CF682E2-80CC-4B52-B781-AF9EB7ABC094}"/>
              </a:ext>
            </a:extLst>
          </p:cNvPr>
          <p:cNvPicPr>
            <a:picLocks noChangeAspect="1"/>
          </p:cNvPicPr>
          <p:nvPr/>
        </p:nvPicPr>
        <p:blipFill rotWithShape="1">
          <a:blip r:embed="rId2"/>
          <a:srcRect t="6295" r="-1" b="7334"/>
          <a:stretch/>
        </p:blipFill>
        <p:spPr>
          <a:xfrm>
            <a:off x="4619543" y="4748"/>
            <a:ext cx="7572457" cy="6848504"/>
          </a:xfrm>
          <a:prstGeom prst="rect">
            <a:avLst/>
          </a:prstGeom>
        </p:spPr>
      </p:pic>
      <p:sp>
        <p:nvSpPr>
          <p:cNvPr id="2" name="Titre 1">
            <a:extLst>
              <a:ext uri="{FF2B5EF4-FFF2-40B4-BE49-F238E27FC236}">
                <a16:creationId xmlns:a16="http://schemas.microsoft.com/office/drawing/2014/main" id="{24C3F189-2D22-4788-A3E2-7F005E8BD61F}"/>
              </a:ext>
            </a:extLst>
          </p:cNvPr>
          <p:cNvSpPr>
            <a:spLocks noGrp="1"/>
          </p:cNvSpPr>
          <p:nvPr>
            <p:ph type="title"/>
          </p:nvPr>
        </p:nvSpPr>
        <p:spPr>
          <a:xfrm>
            <a:off x="649224" y="645106"/>
            <a:ext cx="3650279" cy="1259894"/>
          </a:xfrm>
        </p:spPr>
        <p:txBody>
          <a:bodyPr>
            <a:normAutofit/>
          </a:bodyPr>
          <a:lstStyle/>
          <a:p>
            <a:pPr algn="ctr">
              <a:lnSpc>
                <a:spcPct val="90000"/>
              </a:lnSpc>
            </a:pPr>
            <a:r>
              <a:rPr lang="fr-BE" sz="2800" b="1" i="1" dirty="0"/>
              <a:t>Utopie de l’œil corporel à l’œil divin</a:t>
            </a:r>
            <a:endParaRPr lang="fr-BE" sz="2800" dirty="0"/>
          </a:p>
        </p:txBody>
      </p:sp>
      <p:sp>
        <p:nvSpPr>
          <p:cNvPr id="10" name="Content Placeholder 9">
            <a:extLst>
              <a:ext uri="{FF2B5EF4-FFF2-40B4-BE49-F238E27FC236}">
                <a16:creationId xmlns:a16="http://schemas.microsoft.com/office/drawing/2014/main" id="{F90FFC97-C428-44C5-9442-2DB9F25CD9B4}"/>
              </a:ext>
            </a:extLst>
          </p:cNvPr>
          <p:cNvSpPr>
            <a:spLocks noGrp="1"/>
          </p:cNvSpPr>
          <p:nvPr>
            <p:ph idx="1"/>
          </p:nvPr>
        </p:nvSpPr>
        <p:spPr>
          <a:xfrm>
            <a:off x="649225" y="2133600"/>
            <a:ext cx="3650278" cy="3759253"/>
          </a:xfrm>
        </p:spPr>
        <p:txBody>
          <a:bodyPr>
            <a:normAutofit/>
          </a:bodyPr>
          <a:lstStyle/>
          <a:p>
            <a:r>
              <a:rPr lang="en-US" dirty="0" err="1"/>
              <a:t>Représentation</a:t>
            </a:r>
            <a:r>
              <a:rPr lang="en-US" dirty="0"/>
              <a:t> de </a:t>
            </a:r>
            <a:r>
              <a:rPr lang="en-US" dirty="0" err="1"/>
              <a:t>l’Eglise</a:t>
            </a:r>
            <a:r>
              <a:rPr lang="en-US" dirty="0"/>
              <a:t> et de la Synagogue </a:t>
            </a:r>
          </a:p>
          <a:p>
            <a:pPr marL="0" indent="0">
              <a:buNone/>
            </a:pPr>
            <a:endParaRPr lang="en-US" dirty="0"/>
          </a:p>
          <a:p>
            <a:r>
              <a:rPr lang="en-US" dirty="0" err="1"/>
              <a:t>Eglise</a:t>
            </a:r>
            <a:r>
              <a:rPr lang="en-US" dirty="0"/>
              <a:t> </a:t>
            </a:r>
            <a:r>
              <a:rPr lang="en-US" dirty="0" err="1"/>
              <a:t>triomphante</a:t>
            </a:r>
            <a:r>
              <a:rPr lang="en-US" dirty="0"/>
              <a:t> </a:t>
            </a:r>
          </a:p>
          <a:p>
            <a:pPr marL="0" indent="0">
              <a:buNone/>
            </a:pPr>
            <a:endParaRPr lang="en-US" dirty="0"/>
          </a:p>
          <a:p>
            <a:r>
              <a:rPr lang="en-US" dirty="0"/>
              <a:t>Synagogue (</a:t>
            </a:r>
            <a:r>
              <a:rPr lang="en-US" dirty="0" err="1"/>
              <a:t>yeux</a:t>
            </a:r>
            <a:r>
              <a:rPr lang="en-US" dirty="0"/>
              <a:t> </a:t>
            </a:r>
            <a:r>
              <a:rPr lang="en-US" dirty="0" err="1"/>
              <a:t>bandés</a:t>
            </a:r>
            <a:r>
              <a:rPr lang="en-US" dirty="0"/>
              <a:t>)</a:t>
            </a:r>
          </a:p>
          <a:p>
            <a:pPr marL="0" indent="0">
              <a:buNone/>
            </a:pPr>
            <a:endParaRPr lang="en-US" dirty="0"/>
          </a:p>
          <a:p>
            <a:r>
              <a:rPr lang="en-US" dirty="0" err="1"/>
              <a:t>Associée</a:t>
            </a:r>
            <a:r>
              <a:rPr lang="en-US" dirty="0"/>
              <a:t> à </a:t>
            </a:r>
            <a:r>
              <a:rPr lang="en-US" dirty="0" err="1"/>
              <a:t>l’aveugle</a:t>
            </a:r>
            <a:r>
              <a:rPr lang="en-US" dirty="0"/>
              <a:t> </a:t>
            </a:r>
            <a:r>
              <a:rPr lang="en-US" dirty="0" err="1"/>
              <a:t>recouvrant</a:t>
            </a:r>
            <a:r>
              <a:rPr lang="en-US" dirty="0"/>
              <a:t> la </a:t>
            </a:r>
            <a:r>
              <a:rPr lang="en-US" dirty="0" err="1"/>
              <a:t>vue</a:t>
            </a:r>
            <a:r>
              <a:rPr lang="en-US" dirty="0"/>
              <a:t> au </a:t>
            </a:r>
            <a:r>
              <a:rPr lang="en-US" dirty="0" err="1"/>
              <a:t>tombeau</a:t>
            </a:r>
            <a:r>
              <a:rPr lang="en-US" dirty="0"/>
              <a:t> du Christ. </a:t>
            </a:r>
          </a:p>
        </p:txBody>
      </p:sp>
    </p:spTree>
    <p:extLst>
      <p:ext uri="{BB962C8B-B14F-4D97-AF65-F5344CB8AC3E}">
        <p14:creationId xmlns:p14="http://schemas.microsoft.com/office/powerpoint/2010/main" val="4046048994"/>
      </p:ext>
    </p:extLst>
  </p:cSld>
  <p:clrMapOvr>
    <a:overrideClrMapping bg1="dk1" tx1="lt1" bg2="dk2" tx2="lt2" accent1="accent1" accent2="accent2" accent3="accent3" accent4="accent4" accent5="accent5" accent6="accent6" hlink="hlink" folHlink="folHlink"/>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3FB07231-58E7-4779-91CF-19D9FB0D3D52}"/>
              </a:ext>
            </a:extLst>
          </p:cNvPr>
          <p:cNvSpPr>
            <a:spLocks noGrp="1"/>
          </p:cNvSpPr>
          <p:nvPr>
            <p:ph type="title"/>
          </p:nvPr>
        </p:nvSpPr>
        <p:spPr/>
        <p:txBody>
          <a:bodyPr/>
          <a:lstStyle/>
          <a:p>
            <a:r>
              <a:rPr lang="fr-BE" b="1" i="1" dirty="0"/>
              <a:t>Une rupture philosophique? </a:t>
            </a:r>
          </a:p>
        </p:txBody>
      </p:sp>
      <p:sp>
        <p:nvSpPr>
          <p:cNvPr id="3" name="Espace réservé du contenu 2">
            <a:extLst>
              <a:ext uri="{FF2B5EF4-FFF2-40B4-BE49-F238E27FC236}">
                <a16:creationId xmlns:a16="http://schemas.microsoft.com/office/drawing/2014/main" id="{99A9215B-6E12-4710-BAF3-1A98555F93C5}"/>
              </a:ext>
            </a:extLst>
          </p:cNvPr>
          <p:cNvSpPr>
            <a:spLocks noGrp="1"/>
          </p:cNvSpPr>
          <p:nvPr>
            <p:ph idx="1"/>
          </p:nvPr>
        </p:nvSpPr>
        <p:spPr/>
        <p:txBody>
          <a:bodyPr/>
          <a:lstStyle/>
          <a:p>
            <a:pPr algn="just"/>
            <a:r>
              <a:rPr lang="fr-BE" sz="2400" b="1" dirty="0"/>
              <a:t>1</a:t>
            </a:r>
            <a:r>
              <a:rPr lang="fr-BE" sz="2400" b="1" baseline="30000" dirty="0"/>
              <a:t>re</a:t>
            </a:r>
            <a:r>
              <a:rPr lang="fr-BE" sz="2400" b="1" dirty="0"/>
              <a:t> rupture : l’aveugle hypothétique </a:t>
            </a:r>
            <a:r>
              <a:rPr lang="fr-BE" sz="2400" dirty="0"/>
              <a:t>(Paterson, 2015) </a:t>
            </a:r>
          </a:p>
          <a:p>
            <a:pPr marL="0" indent="0" algn="just">
              <a:buNone/>
            </a:pPr>
            <a:endParaRPr lang="fr-BE" sz="2400" dirty="0"/>
          </a:p>
          <a:p>
            <a:pPr algn="just">
              <a:buFont typeface="Wingdings" panose="05000000000000000000" pitchFamily="2" charset="2"/>
              <a:buChar char="è"/>
            </a:pPr>
            <a:r>
              <a:rPr lang="fr-BE" sz="2400" dirty="0">
                <a:sym typeface="Wingdings" panose="05000000000000000000" pitchFamily="2" charset="2"/>
              </a:rPr>
              <a:t>Apparition des aveugles dans le champ expérimental </a:t>
            </a:r>
          </a:p>
          <a:p>
            <a:pPr marL="0" indent="0" algn="just">
              <a:buNone/>
            </a:pPr>
            <a:endParaRPr lang="fr-BE" sz="2400" dirty="0">
              <a:sym typeface="Wingdings" panose="05000000000000000000" pitchFamily="2" charset="2"/>
            </a:endParaRPr>
          </a:p>
          <a:p>
            <a:pPr algn="just">
              <a:buFont typeface="Wingdings" panose="05000000000000000000" pitchFamily="2" charset="2"/>
              <a:buChar char="è"/>
            </a:pPr>
            <a:r>
              <a:rPr lang="fr-BE" sz="2400" dirty="0">
                <a:sym typeface="Wingdings" panose="05000000000000000000" pitchFamily="2" charset="2"/>
              </a:rPr>
              <a:t>Aveugle cartésien (</a:t>
            </a:r>
            <a:r>
              <a:rPr lang="fr-BE" sz="2400" i="1" dirty="0">
                <a:sym typeface="Wingdings" panose="05000000000000000000" pitchFamily="2" charset="2"/>
              </a:rPr>
              <a:t>La Dioptrique</a:t>
            </a:r>
            <a:r>
              <a:rPr lang="fr-BE" sz="2400" dirty="0">
                <a:sym typeface="Wingdings" panose="05000000000000000000" pitchFamily="2" charset="2"/>
              </a:rPr>
              <a:t>, 1637) </a:t>
            </a:r>
          </a:p>
          <a:p>
            <a:pPr marL="0" indent="0">
              <a:buNone/>
            </a:pPr>
            <a:endParaRPr lang="fr-BE" dirty="0">
              <a:sym typeface="Wingdings" panose="05000000000000000000" pitchFamily="2" charset="2"/>
            </a:endParaRPr>
          </a:p>
          <a:p>
            <a:pPr marL="0" indent="0">
              <a:buNone/>
            </a:pPr>
            <a:endParaRPr lang="fr-BE" dirty="0">
              <a:sym typeface="Wingdings" panose="05000000000000000000" pitchFamily="2" charset="2"/>
            </a:endParaRPr>
          </a:p>
          <a:p>
            <a:pPr marL="0" indent="0">
              <a:buNone/>
            </a:pPr>
            <a:endParaRPr lang="fr-BE" dirty="0">
              <a:sym typeface="Wingdings" panose="05000000000000000000" pitchFamily="2" charset="2"/>
            </a:endParaRPr>
          </a:p>
          <a:p>
            <a:pPr marL="0" indent="0">
              <a:buNone/>
            </a:pPr>
            <a:endParaRPr lang="fr-BE" dirty="0"/>
          </a:p>
        </p:txBody>
      </p:sp>
    </p:spTree>
    <p:extLst>
      <p:ext uri="{BB962C8B-B14F-4D97-AF65-F5344CB8AC3E}">
        <p14:creationId xmlns:p14="http://schemas.microsoft.com/office/powerpoint/2010/main" val="1258866588"/>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1387</TotalTime>
  <Words>1493</Words>
  <Application>Microsoft Office PowerPoint</Application>
  <PresentationFormat>Grand écran</PresentationFormat>
  <Paragraphs>164</Paragraphs>
  <Slides>22</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22</vt:i4>
      </vt:variant>
    </vt:vector>
  </HeadingPairs>
  <TitlesOfParts>
    <vt:vector size="27" baseType="lpstr">
      <vt:lpstr>Arial</vt:lpstr>
      <vt:lpstr>Century Gothic</vt:lpstr>
      <vt:lpstr>Wingdings</vt:lpstr>
      <vt:lpstr>Wingdings 3</vt:lpstr>
      <vt:lpstr>Brin</vt:lpstr>
      <vt:lpstr>De l’idéalisation du visuel à l’utopie de la cécité</vt:lpstr>
      <vt:lpstr>Plan général de la présentation </vt:lpstr>
      <vt:lpstr>Utopie de l’œil corporel à l’œil divin</vt:lpstr>
      <vt:lpstr>Utopie de l’œil corporel à l’œil divin</vt:lpstr>
      <vt:lpstr>Utopie de l’œil corporel à l’œil divin</vt:lpstr>
      <vt:lpstr>Utopie de l’œil corporel à l’œil divin</vt:lpstr>
      <vt:lpstr>Utopie de l’œil corporel à l’œil divin</vt:lpstr>
      <vt:lpstr>Utopie de l’œil corporel à l’œil divin</vt:lpstr>
      <vt:lpstr>Une rupture philosophique? </vt:lpstr>
      <vt:lpstr>Une rupture philosophique? </vt:lpstr>
      <vt:lpstr>Une rupture philosophique? </vt:lpstr>
      <vt:lpstr>Une rupture philosophique? </vt:lpstr>
      <vt:lpstr>Une rupture philosophique? </vt:lpstr>
      <vt:lpstr>Cécité utopique ou cécité dystopique? </vt:lpstr>
      <vt:lpstr>Cécité utopique ou cécité dystopique? </vt:lpstr>
      <vt:lpstr>Cécité utopique ou cécité dystopique? </vt:lpstr>
      <vt:lpstr>Cécité utopique ou cécité dystopique? </vt:lpstr>
      <vt:lpstr>Cécité utopique ou cécité dystopique? </vt:lpstr>
      <vt:lpstr>Cécité utopique ou cécité dystopique? </vt:lpstr>
      <vt:lpstr>Cécité utopique ou cécité dystopique? </vt:lpstr>
      <vt:lpstr>Cécité utopique ou cécité dystopique? </vt:lpstr>
      <vt:lpstr>Conclusion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 l’idéalisation du visuel à l’utopie de la cécité</dc:title>
  <dc:creator>Eléonore Quinaux</dc:creator>
  <cp:lastModifiedBy>Eléonore Quinaux</cp:lastModifiedBy>
  <cp:revision>31</cp:revision>
  <dcterms:created xsi:type="dcterms:W3CDTF">2018-04-30T12:36:09Z</dcterms:created>
  <dcterms:modified xsi:type="dcterms:W3CDTF">2020-05-11T19:18:27Z</dcterms:modified>
</cp:coreProperties>
</file>