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315" r:id="rId3"/>
    <p:sldId id="316" r:id="rId4"/>
    <p:sldId id="317" r:id="rId5"/>
    <p:sldId id="318" r:id="rId6"/>
    <p:sldId id="319" r:id="rId7"/>
    <p:sldId id="311" r:id="rId8"/>
    <p:sldId id="312" r:id="rId9"/>
    <p:sldId id="314" r:id="rId10"/>
    <p:sldId id="320" r:id="rId11"/>
  </p:sldIdLst>
  <p:sldSz cx="12192000" cy="6858000"/>
  <p:notesSz cx="6888163" cy="100203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6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1DF4CEB-1C5F-4276-8FD7-164C9541FE9A}" type="datetimeFigureOut">
              <a:rPr lang="fr-BE" smtClean="0"/>
              <a:t>09-05-20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53446AFC-6327-4CBF-81A5-2A10F8EA99A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35789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8460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85001" indent="-301923" defTabSz="98460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07694" indent="-241539" defTabSz="98460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690771" indent="-241539" defTabSz="98460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173849" indent="-241539" defTabSz="98460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56926" indent="-241539" defTabSz="9846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40004" indent="-241539" defTabSz="9846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23081" indent="-241539" defTabSz="9846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06159" indent="-241539" defTabSz="9846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mtClean="0"/>
              <a:t>D. Leclercq (2019) Les facteurs A (Affectivité) et D (Décision) du modèle ASCID (2010). Université de Liège - LEPS Paris</a:t>
            </a:r>
            <a:endParaRPr lang="en-US" altLang="fr-FR" smtClean="0"/>
          </a:p>
        </p:txBody>
      </p:sp>
      <p:sp>
        <p:nvSpPr>
          <p:cNvPr id="1505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460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85001" indent="-301923" defTabSz="98460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07694" indent="-241539" defTabSz="98460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690771" indent="-241539" defTabSz="98460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173849" indent="-241539" defTabSz="98460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56926" indent="-241539" defTabSz="9846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40004" indent="-241539" defTabSz="9846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23081" indent="-241539" defTabSz="9846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06159" indent="-241539" defTabSz="9846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F92EFA-8AD1-4649-83AB-A1B66A2BA438}" type="slidenum">
              <a:rPr lang="en-US" altLang="fr-FR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fr-FR" smtClean="0"/>
          </a:p>
        </p:txBody>
      </p:sp>
      <p:sp>
        <p:nvSpPr>
          <p:cNvPr id="150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595" y="5138629"/>
            <a:ext cx="5462384" cy="4870451"/>
          </a:xfrm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15861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0D99B-7C26-48FD-9B2C-8BC45F0EFC60}" type="slidenum">
              <a:rPr lang="fr-BE" smtClean="0"/>
              <a:t>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D. Leclercq (2017) Cognition Métacognition et Automatismes dans le modèle ASCID.  Université de Liège - LEPS Paris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34100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94474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99680" indent="-307570" defTabSz="994474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230278" indent="-246056" defTabSz="994474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722389" indent="-246056" defTabSz="994474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214499" indent="-246056" defTabSz="994474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706611" indent="-246056" defTabSz="994474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3198722" indent="-246056" defTabSz="994474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690833" indent="-246056" defTabSz="994474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4182944" indent="-246056" defTabSz="994474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BE" sz="1300"/>
              <a:t>D. Leclercq (2017) Cognition Métacognition et Automatismes dans le modèle ASCID.  Université de Liège - LEPS Paris</a:t>
            </a:r>
            <a:endParaRPr lang="fr-FR" sz="1300"/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4474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99680" indent="-307570" defTabSz="994474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230278" indent="-246056" defTabSz="994474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722389" indent="-246056" defTabSz="994474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214499" indent="-246056" defTabSz="994474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706611" indent="-246056" defTabSz="994474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3198722" indent="-246056" defTabSz="994474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690833" indent="-246056" defTabSz="994474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4182944" indent="-246056" defTabSz="994474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C726E57-3724-4E3A-A281-A2E17E3DB826}" type="slidenum">
              <a:rPr lang="fr-FR" sz="1300"/>
              <a:pPr/>
              <a:t>6</a:t>
            </a:fld>
            <a:endParaRPr lang="fr-FR" sz="1300"/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103902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D. Leclercq (2020) Image de soi : Estime de soi, attributions causales et dissonance cogitive (2010). DSSP Université de Liège - LEPS Université 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99EEFC6F-28CE-4B95-B023-B459ECEA8648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60322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Image de soi : Estime de soi, attributions causales et dissonance cogitive (2010). DSSP Université de Liège - LEPS Université 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7990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Image de soi : Estime de soi, attributions causales et dissonance cogitive (2010). DSSP Université de Liège - LEPS Université 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8752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Image de soi : Estime de soi, attributions causales et dissonance cogitive (2010). DSSP Université de Liège - LEPS Université 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6637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Image de soi : Estime de soi, attributions causales et dissonance cogitive (2010). DSSP Université de Liège - LEPS Université 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43734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Image de soi : Estime de soi, attributions causales et dissonance cogitive (2010). DSSP Université de Liège - LEPS Université  Paris 13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30149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Image de soi : Estime de soi, attributions causales et dissonance cogitive (2010). DSSP Université de Liège - LEPS Université  Paris 13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20119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Image de soi : Estime de soi, attributions causales et dissonance cogitive (2010). DSSP Université de Liège - LEPS Université  Paris 13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2003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Image de soi : Estime de soi, attributions causales et dissonance cogitive (2010). DSSP Université de Liège - LEPS Université  Paris 13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04984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Image de soi : Estime de soi, attributions causales et dissonance cogitive (2010). DSSP Université de Liège - LEPS Université  Paris 13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07015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Image de soi : Estime de soi, attributions causales et dissonance cogitive (2010). DSSP Université de Liège - LEPS Université  Paris 13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8917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74171" y="6356350"/>
            <a:ext cx="11042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D. Leclercq (2020) Image de soi : Estime de soi, attributions causales et dissonance cogitive (2010). DSSP Université de Liège - LEPS Université  Paris 13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705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8909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leclercq@ulg.ac.be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976500" y="4341870"/>
            <a:ext cx="6400800" cy="2304256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fr-BE" altLang="fr-FR" sz="2000" b="1" dirty="0">
                <a:latin typeface="Times New Roman" pitchFamily="18" charset="0"/>
              </a:rPr>
              <a:t>Dieudonné </a:t>
            </a:r>
            <a:r>
              <a:rPr lang="fr-BE" altLang="fr-FR" sz="2000" b="1" dirty="0" smtClean="0">
                <a:latin typeface="Times New Roman" pitchFamily="18" charset="0"/>
              </a:rPr>
              <a:t>Leclercq</a:t>
            </a:r>
            <a:endParaRPr lang="fr-BE" altLang="fr-FR" sz="18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BE" altLang="fr-FR" sz="1600" b="1" dirty="0">
                <a:latin typeface="Times New Roman" pitchFamily="18" charset="0"/>
              </a:rPr>
              <a:t>d. </a:t>
            </a:r>
            <a:r>
              <a:rPr lang="fr-BE" altLang="fr-FR" sz="1600" b="1" dirty="0">
                <a:latin typeface="Times New Roman" pitchFamily="18" charset="0"/>
                <a:hlinkClick r:id="rId3"/>
              </a:rPr>
              <a:t>leclercq@ulg.ac.be</a:t>
            </a:r>
            <a:endParaRPr lang="fr-BE" altLang="fr-FR" sz="16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BE" altLang="fr-FR" sz="1600" b="1" dirty="0">
                <a:latin typeface="Times New Roman" pitchFamily="18" charset="0"/>
              </a:rPr>
              <a:t>Ecrits téléchargeables gratuitement </a:t>
            </a:r>
          </a:p>
          <a:p>
            <a:pPr eaLnBrk="1" hangingPunct="1">
              <a:lnSpc>
                <a:spcPct val="80000"/>
              </a:lnSpc>
            </a:pPr>
            <a:r>
              <a:rPr lang="fr-BE" altLang="fr-FR" sz="1600" b="1" dirty="0">
                <a:latin typeface="Times New Roman" pitchFamily="18" charset="0"/>
              </a:rPr>
              <a:t>à partir de </a:t>
            </a:r>
            <a:r>
              <a:rPr lang="fr-BE" altLang="fr-FR" sz="1600" b="1" dirty="0">
                <a:solidFill>
                  <a:srgbClr val="0000CC"/>
                </a:solidFill>
                <a:latin typeface="Times New Roman" pitchFamily="18" charset="0"/>
              </a:rPr>
              <a:t>http://orbi.ulg.ac.be</a:t>
            </a:r>
          </a:p>
          <a:p>
            <a:pPr eaLnBrk="1" hangingPunct="1">
              <a:lnSpc>
                <a:spcPct val="80000"/>
              </a:lnSpc>
            </a:pPr>
            <a:endParaRPr lang="fr-BE" altLang="fr-FR" sz="16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BE" altLang="fr-FR" sz="2800" b="1" dirty="0" smtClean="0">
                <a:latin typeface="Times New Roman" pitchFamily="18" charset="0"/>
              </a:rPr>
              <a:t>2020</a:t>
            </a:r>
            <a:endParaRPr lang="en-US" altLang="fr-FR" sz="2800" b="1" dirty="0">
              <a:latin typeface="Times New Roman" pitchFamily="18" charset="0"/>
            </a:endParaRP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3261566" y="1468579"/>
            <a:ext cx="5588577" cy="27084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BE" altLang="fr-FR" sz="1800" b="1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800" b="1" dirty="0">
                <a:latin typeface="Times New Roman" pitchFamily="18" charset="0"/>
              </a:rPr>
              <a:t>Modification des conduites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800" b="1" dirty="0">
                <a:latin typeface="Times New Roman" pitchFamily="18" charset="0"/>
              </a:rPr>
              <a:t>et </a:t>
            </a:r>
            <a:r>
              <a:rPr lang="fr-BE" altLang="fr-FR" sz="1800" b="1" dirty="0" smtClean="0">
                <a:latin typeface="Times New Roman" pitchFamily="18" charset="0"/>
              </a:rPr>
              <a:t>modèle ASCID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800" b="1" dirty="0" smtClean="0">
                <a:latin typeface="Times New Roman" pitchFamily="18" charset="0"/>
              </a:rPr>
              <a:t>   </a:t>
            </a:r>
            <a:r>
              <a:rPr lang="fr-BE" altLang="fr-FR" sz="8000" b="1" dirty="0" smtClean="0">
                <a:latin typeface="Times New Roman" pitchFamily="18" charset="0"/>
              </a:rPr>
              <a:t>I</a:t>
            </a:r>
            <a:r>
              <a:rPr lang="fr-BE" altLang="fr-FR" sz="1800" b="1" dirty="0" smtClean="0">
                <a:latin typeface="Times New Roman" pitchFamily="18" charset="0"/>
              </a:rPr>
              <a:t>mage de soi – </a:t>
            </a:r>
            <a:r>
              <a:rPr lang="fr-BE" altLang="fr-FR" sz="8000" b="1" dirty="0" smtClean="0">
                <a:latin typeface="Times New Roman" pitchFamily="18" charset="0"/>
              </a:rPr>
              <a:t>I</a:t>
            </a:r>
            <a:r>
              <a:rPr lang="fr-BE" altLang="fr-FR" sz="1800" b="1" dirty="0" smtClean="0">
                <a:latin typeface="Times New Roman" pitchFamily="18" charset="0"/>
              </a:rPr>
              <a:t>dentité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800" b="1" dirty="0" smtClean="0">
                <a:latin typeface="Times New Roman" pitchFamily="18" charset="0"/>
              </a:rPr>
              <a:t>Estime de soi – Attributions causales </a:t>
            </a:r>
            <a:endParaRPr lang="en-US" altLang="fr-FR" sz="1800" b="1" dirty="0" smtClean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BE" altLang="fr-FR" sz="1800" b="1" dirty="0">
              <a:latin typeface="Times New Roman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00" y="96647"/>
            <a:ext cx="1900900" cy="19009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9" b="17839"/>
          <a:stretch/>
        </p:blipFill>
        <p:spPr>
          <a:xfrm>
            <a:off x="9108831" y="3518823"/>
            <a:ext cx="2430478" cy="2495078"/>
          </a:xfrm>
          <a:prstGeom prst="rect">
            <a:avLst/>
          </a:prstGeom>
        </p:spPr>
      </p:pic>
      <p:pic>
        <p:nvPicPr>
          <p:cNvPr id="11" name="Picture 2" descr="Image result for université paris 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89" y="99704"/>
            <a:ext cx="1952625" cy="570230"/>
          </a:xfrm>
          <a:prstGeom prst="rect">
            <a:avLst/>
          </a:prstGeom>
          <a:noFill/>
          <a:extLst/>
        </p:spPr>
      </p:pic>
      <p:pic>
        <p:nvPicPr>
          <p:cNvPr id="12" name="Image 1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93" y="705495"/>
            <a:ext cx="1710690" cy="4603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13" name="Image 12"/>
          <p:cNvPicPr/>
          <p:nvPr/>
        </p:nvPicPr>
        <p:blipFill rotWithShape="1">
          <a:blip r:embed="rId8"/>
          <a:srcRect l="41278" t="22743" r="44384" b="68500"/>
          <a:stretch/>
        </p:blipFill>
        <p:spPr>
          <a:xfrm>
            <a:off x="9815445" y="1047097"/>
            <a:ext cx="1896157" cy="600698"/>
          </a:xfrm>
          <a:prstGeom prst="rect">
            <a:avLst/>
          </a:prstGeom>
        </p:spPr>
      </p:pic>
      <p:pic>
        <p:nvPicPr>
          <p:cNvPr id="14" name="Image 13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45" y="96647"/>
            <a:ext cx="2028262" cy="953063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2739671" y="1193936"/>
            <a:ext cx="7005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EA 3412</a:t>
            </a:r>
            <a:endParaRPr lang="fr-BE" sz="1200" b="1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Image de soi : Estime de soi, attributions causales et dissonance cogitive (2010). DSSP Université de Liège - LEPS Université  Paris 13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pPr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4216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Image de soi : Estime de soi, attributions causales et dissonance cogitive (2010). DSSP Université de Liège - LEPS Université 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10</a:t>
            </a:fld>
            <a:endParaRPr lang="fr-BE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410" t="17168" r="5486" b="-1392"/>
          <a:stretch/>
        </p:blipFill>
        <p:spPr>
          <a:xfrm>
            <a:off x="174171" y="125251"/>
            <a:ext cx="11922035" cy="60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36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Text Box 45"/>
          <p:cNvSpPr txBox="1">
            <a:spLocks noChangeArrowheads="1"/>
          </p:cNvSpPr>
          <p:nvPr/>
        </p:nvSpPr>
        <p:spPr bwMode="auto">
          <a:xfrm>
            <a:off x="3951091" y="1053545"/>
            <a:ext cx="8029894" cy="1938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 b="1" dirty="0" smtClean="0"/>
              <a:t>1. Estime </a:t>
            </a:r>
            <a:r>
              <a:rPr lang="fr-BE" altLang="fr-FR" sz="2400" b="1" dirty="0"/>
              <a:t>de </a:t>
            </a:r>
            <a:r>
              <a:rPr lang="fr-BE" altLang="fr-FR" sz="2400" b="1" dirty="0" smtClean="0"/>
              <a:t>soi et attentes W. James)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 b="1" dirty="0" smtClean="0"/>
              <a:t>2. Perception de compétence et de contrôle (R. Viau) 3. Auto-efficacité (A. Bandura)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 b="1" dirty="0" smtClean="0"/>
              <a:t>4. Attributions causales (J. </a:t>
            </a:r>
            <a:r>
              <a:rPr lang="fr-BE" altLang="fr-FR" sz="2400" b="1" dirty="0" err="1" smtClean="0"/>
              <a:t>Rotter</a:t>
            </a:r>
            <a:r>
              <a:rPr lang="fr-BE" altLang="fr-FR" sz="2400" b="1" dirty="0" smtClean="0"/>
              <a:t> &amp; B. </a:t>
            </a:r>
            <a:r>
              <a:rPr lang="fr-BE" altLang="fr-FR" sz="2400" b="1" dirty="0" err="1" smtClean="0"/>
              <a:t>Weiner</a:t>
            </a:r>
            <a:r>
              <a:rPr lang="fr-BE" altLang="fr-FR" sz="2400" b="1" dirty="0" smtClean="0"/>
              <a:t>)</a:t>
            </a:r>
            <a:endParaRPr lang="fr-BE" altLang="fr-FR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 b="1" dirty="0" smtClean="0"/>
              <a:t>5. Réduction de la dissonance cognitive (L. Festinger) 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Image de soi : Estime de soi, attributions causales et dissonance cogitive (2010). DSSP Université de Liège - LEPS Université 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9912424" y="6381329"/>
            <a:ext cx="635534" cy="365125"/>
          </a:xfrm>
          <a:prstGeom prst="rect">
            <a:avLst/>
          </a:prstGeom>
        </p:spPr>
        <p:txBody>
          <a:bodyPr/>
          <a:lstStyle/>
          <a:p>
            <a:fld id="{0402B2A5-C346-4912-81AF-F8B22AF61A8A}" type="slidenum">
              <a:rPr lang="fr-BE" smtClean="0"/>
              <a:t>2</a:t>
            </a:fld>
            <a:endParaRPr lang="fr-BE"/>
          </a:p>
        </p:txBody>
      </p:sp>
      <p:pic>
        <p:nvPicPr>
          <p:cNvPr id="7" name="Picture 33" descr="vase de rubi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3" t="8539" r="8455" b="8686"/>
          <a:stretch/>
        </p:blipFill>
        <p:spPr bwMode="auto">
          <a:xfrm>
            <a:off x="526038" y="137868"/>
            <a:ext cx="1597482" cy="2081335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xtLst/>
        </p:spPr>
      </p:pic>
      <p:sp>
        <p:nvSpPr>
          <p:cNvPr id="72708" name="Text Box 44"/>
          <p:cNvSpPr txBox="1">
            <a:spLocks noChangeArrowheads="1"/>
          </p:cNvSpPr>
          <p:nvPr/>
        </p:nvSpPr>
        <p:spPr bwMode="auto">
          <a:xfrm>
            <a:off x="1806996" y="1626944"/>
            <a:ext cx="1845377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4400" b="1" dirty="0" err="1" smtClean="0">
                <a:latin typeface="Times New Roman" pitchFamily="18" charset="0"/>
              </a:rPr>
              <a:t>dentité</a:t>
            </a:r>
            <a:endParaRPr lang="fr-BE" altLang="fr-FR" sz="4400" b="1" dirty="0" smtClean="0">
              <a:latin typeface="Times New Roman" pitchFamily="18" charset="0"/>
            </a:endParaRPr>
          </a:p>
        </p:txBody>
      </p:sp>
      <p:pic>
        <p:nvPicPr>
          <p:cNvPr id="8" name="Picture 33" descr="vase de rubi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3" t="8539" r="8455" b="8686"/>
          <a:stretch/>
        </p:blipFill>
        <p:spPr bwMode="auto">
          <a:xfrm>
            <a:off x="284832" y="2959142"/>
            <a:ext cx="733788" cy="956041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xtLst/>
        </p:spPr>
      </p:pic>
      <p:sp>
        <p:nvSpPr>
          <p:cNvPr id="4" name="Rectangle 3"/>
          <p:cNvSpPr/>
          <p:nvPr/>
        </p:nvSpPr>
        <p:spPr>
          <a:xfrm>
            <a:off x="858352" y="3437162"/>
            <a:ext cx="2467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BE" altLang="fr-FR" sz="3600" b="1" dirty="0" smtClean="0">
                <a:latin typeface="Times New Roman" pitchFamily="18" charset="0"/>
              </a:rPr>
              <a:t>mage </a:t>
            </a:r>
            <a:r>
              <a:rPr lang="fr-BE" altLang="fr-FR" sz="3600" b="1" dirty="0">
                <a:latin typeface="Times New Roman" pitchFamily="18" charset="0"/>
              </a:rPr>
              <a:t>de soi</a:t>
            </a:r>
            <a:endParaRPr lang="en-US" altLang="fr-FR" sz="3600" b="1" dirty="0">
              <a:latin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319782" y="4896062"/>
            <a:ext cx="7283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b="1" dirty="0" smtClean="0"/>
              <a:t>(D. Leclercq 2009 Connaissance partielle, Leclercq &amp; </a:t>
            </a:r>
            <a:r>
              <a:rPr lang="fr-BE" sz="1600" b="1" dirty="0" err="1" smtClean="0"/>
              <a:t>Poumay</a:t>
            </a:r>
            <a:r>
              <a:rPr lang="fr-BE" sz="1600" b="1" dirty="0" smtClean="0"/>
              <a:t> – 2004 Métacognition)</a:t>
            </a:r>
            <a:endParaRPr lang="fr-BE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3951091" y="3650261"/>
            <a:ext cx="74295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r-BE" altLang="fr-FR" sz="2400" b="1" dirty="0"/>
              <a:t>6. Réalisme </a:t>
            </a:r>
          </a:p>
          <a:p>
            <a:pPr>
              <a:spcBef>
                <a:spcPct val="0"/>
              </a:spcBef>
            </a:pPr>
            <a:r>
              <a:rPr lang="fr-BE" altLang="fr-FR" sz="2400" b="1" dirty="0"/>
              <a:t>      </a:t>
            </a:r>
            <a:r>
              <a:rPr lang="fr-BE" altLang="fr-FR" b="1" dirty="0"/>
              <a:t>ni sous-estimation (Excès de Prudence, manque de confiance)</a:t>
            </a:r>
          </a:p>
          <a:p>
            <a:pPr>
              <a:spcBef>
                <a:spcPct val="0"/>
              </a:spcBef>
            </a:pPr>
            <a:r>
              <a:rPr lang="fr-BE" altLang="fr-FR" sz="2400" b="1" dirty="0"/>
              <a:t>      </a:t>
            </a:r>
            <a:r>
              <a:rPr lang="fr-BE" altLang="fr-FR" b="1" dirty="0"/>
              <a:t>ni surestimation (Excès de confiance, manque </a:t>
            </a:r>
            <a:r>
              <a:rPr lang="fr-BE" altLang="fr-FR" b="1" dirty="0" smtClean="0"/>
              <a:t>de prudence</a:t>
            </a:r>
            <a:endParaRPr lang="fr-BE" dirty="0"/>
          </a:p>
        </p:txBody>
      </p:sp>
      <p:sp>
        <p:nvSpPr>
          <p:cNvPr id="10" name="Rectangle 9"/>
          <p:cNvSpPr/>
          <p:nvPr/>
        </p:nvSpPr>
        <p:spPr>
          <a:xfrm>
            <a:off x="3851031" y="3560751"/>
            <a:ext cx="8000484" cy="18580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1" name="ZoneTexte 10"/>
          <p:cNvSpPr txBox="1"/>
          <p:nvPr/>
        </p:nvSpPr>
        <p:spPr>
          <a:xfrm>
            <a:off x="6364942" y="5444027"/>
            <a:ext cx="2324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</a:rPr>
              <a:t>Pas dans ce diaporama</a:t>
            </a:r>
            <a:endParaRPr lang="fr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54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1524001" y="2723084"/>
            <a:ext cx="4462463" cy="1143000"/>
          </a:xfrm>
        </p:spPr>
        <p:txBody>
          <a:bodyPr/>
          <a:lstStyle/>
          <a:p>
            <a:r>
              <a:rPr lang="es-ES" b="1" dirty="0" smtClean="0"/>
              <a:t>Estime de </a:t>
            </a:r>
            <a:r>
              <a:rPr lang="es-ES" b="1" dirty="0" err="1" smtClean="0"/>
              <a:t>soi</a:t>
            </a:r>
            <a:r>
              <a:rPr lang="es-ES" b="1" dirty="0" smtClean="0"/>
              <a:t> </a:t>
            </a:r>
            <a:r>
              <a:rPr lang="es-ES" dirty="0" smtClean="0"/>
              <a:t>=</a:t>
            </a:r>
          </a:p>
        </p:txBody>
      </p:sp>
      <p:sp>
        <p:nvSpPr>
          <p:cNvPr id="7173" name="ZoneTexte 5"/>
          <p:cNvSpPr txBox="1">
            <a:spLocks noChangeArrowheads="1"/>
          </p:cNvSpPr>
          <p:nvPr/>
        </p:nvSpPr>
        <p:spPr bwMode="auto">
          <a:xfrm>
            <a:off x="6096000" y="173038"/>
            <a:ext cx="2006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s-ES"/>
              <a:t>William James</a:t>
            </a:r>
          </a:p>
          <a:p>
            <a:pPr algn="ctr"/>
            <a:r>
              <a:rPr lang="es-ES"/>
              <a:t>1895 </a:t>
            </a:r>
          </a:p>
        </p:txBody>
      </p:sp>
      <p:pic>
        <p:nvPicPr>
          <p:cNvPr id="7174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0" t="4762" r="13750" b="26530"/>
          <a:stretch>
            <a:fillRect/>
          </a:stretch>
        </p:blipFill>
        <p:spPr bwMode="auto">
          <a:xfrm>
            <a:off x="8760296" y="157216"/>
            <a:ext cx="1559446" cy="22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ZoneTexte 7"/>
          <p:cNvSpPr txBox="1">
            <a:spLocks noChangeArrowheads="1"/>
          </p:cNvSpPr>
          <p:nvPr/>
        </p:nvSpPr>
        <p:spPr bwMode="auto">
          <a:xfrm>
            <a:off x="5664201" y="2492897"/>
            <a:ext cx="42226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" sz="3200" dirty="0" err="1"/>
              <a:t>Succès</a:t>
            </a:r>
            <a:r>
              <a:rPr lang="es-ES" sz="3200" dirty="0"/>
              <a:t> (</a:t>
            </a:r>
            <a:r>
              <a:rPr lang="es-ES" sz="3200" dirty="0" err="1"/>
              <a:t>ou</a:t>
            </a:r>
            <a:r>
              <a:rPr lang="es-ES" sz="3200" dirty="0"/>
              <a:t> </a:t>
            </a:r>
            <a:r>
              <a:rPr lang="es-ES" sz="3200" dirty="0" err="1"/>
              <a:t>Réalisations</a:t>
            </a:r>
            <a:r>
              <a:rPr lang="es-ES" sz="3200" dirty="0"/>
              <a:t>)</a:t>
            </a:r>
          </a:p>
        </p:txBody>
      </p:sp>
      <p:sp>
        <p:nvSpPr>
          <p:cNvPr id="7176" name="ZoneTexte 8"/>
          <p:cNvSpPr txBox="1">
            <a:spLocks noChangeArrowheads="1"/>
          </p:cNvSpPr>
          <p:nvPr/>
        </p:nvSpPr>
        <p:spPr bwMode="auto">
          <a:xfrm>
            <a:off x="5703889" y="3461272"/>
            <a:ext cx="42899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" sz="3200" dirty="0" err="1"/>
              <a:t>Attentes</a:t>
            </a:r>
            <a:r>
              <a:rPr lang="es-ES" sz="3200" dirty="0"/>
              <a:t> (</a:t>
            </a:r>
            <a:r>
              <a:rPr lang="es-ES" sz="3200" dirty="0" err="1"/>
              <a:t>ou</a:t>
            </a:r>
            <a:r>
              <a:rPr lang="es-ES" sz="3200" dirty="0"/>
              <a:t> </a:t>
            </a:r>
            <a:r>
              <a:rPr lang="es-ES" sz="3200" dirty="0" err="1"/>
              <a:t>Espérances</a:t>
            </a:r>
            <a:r>
              <a:rPr lang="es-ES" sz="3200" dirty="0"/>
              <a:t>)</a:t>
            </a:r>
          </a:p>
        </p:txBody>
      </p:sp>
      <p:cxnSp>
        <p:nvCxnSpPr>
          <p:cNvPr id="7177" name="Connecteur droit 10"/>
          <p:cNvCxnSpPr>
            <a:cxnSpLocks noChangeShapeType="1"/>
          </p:cNvCxnSpPr>
          <p:nvPr/>
        </p:nvCxnSpPr>
        <p:spPr bwMode="auto">
          <a:xfrm flipV="1">
            <a:off x="5703889" y="3287486"/>
            <a:ext cx="4071483" cy="1186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ZoneTexte 3"/>
          <p:cNvSpPr txBox="1"/>
          <p:nvPr/>
        </p:nvSpPr>
        <p:spPr>
          <a:xfrm>
            <a:off x="1524000" y="1021703"/>
            <a:ext cx="40537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err="1"/>
              <a:t>Pourquoi</a:t>
            </a:r>
            <a:r>
              <a:rPr lang="es-ES" sz="2000" b="1" dirty="0"/>
              <a:t> des </a:t>
            </a:r>
            <a:r>
              <a:rPr lang="es-ES" sz="2000" b="1" dirty="0" err="1"/>
              <a:t>attributions</a:t>
            </a:r>
            <a:r>
              <a:rPr lang="es-ES" sz="2000" b="1" dirty="0"/>
              <a:t> externes ?</a:t>
            </a:r>
          </a:p>
          <a:p>
            <a:r>
              <a:rPr lang="es-ES" sz="2000" b="1" dirty="0"/>
              <a:t> </a:t>
            </a:r>
          </a:p>
          <a:p>
            <a:r>
              <a:rPr lang="es-ES" sz="2000" b="1" dirty="0" err="1"/>
              <a:t>Pour</a:t>
            </a:r>
            <a:r>
              <a:rPr lang="es-ES" sz="2000" b="1" dirty="0"/>
              <a:t> </a:t>
            </a:r>
            <a:r>
              <a:rPr lang="es-ES" sz="2000" b="1" dirty="0" err="1"/>
              <a:t>garder</a:t>
            </a:r>
            <a:r>
              <a:rPr lang="es-ES" sz="2000" b="1" dirty="0"/>
              <a:t> </a:t>
            </a:r>
            <a:r>
              <a:rPr lang="es-ES" sz="2000" b="1" dirty="0" err="1"/>
              <a:t>l’estime</a:t>
            </a:r>
            <a:r>
              <a:rPr lang="es-ES" sz="2000" b="1" dirty="0"/>
              <a:t> de </a:t>
            </a:r>
            <a:r>
              <a:rPr lang="es-ES" sz="2000" b="1" dirty="0" err="1"/>
              <a:t>soi</a:t>
            </a:r>
            <a:r>
              <a:rPr lang="es-ES" sz="2000" b="1" dirty="0"/>
              <a:t>.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007177" y="4533327"/>
            <a:ext cx="69792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/>
              <a:t>Pour</a:t>
            </a:r>
            <a:r>
              <a:rPr lang="es-ES" sz="2400" dirty="0"/>
              <a:t> </a:t>
            </a:r>
            <a:r>
              <a:rPr lang="es-ES" sz="2400" dirty="0" err="1"/>
              <a:t>garder</a:t>
            </a:r>
            <a:r>
              <a:rPr lang="es-ES" sz="2400" dirty="0"/>
              <a:t> </a:t>
            </a:r>
            <a:r>
              <a:rPr lang="es-ES" sz="2400" dirty="0" err="1"/>
              <a:t>l’estime</a:t>
            </a:r>
            <a:r>
              <a:rPr lang="es-ES" sz="2400" dirty="0"/>
              <a:t> de </a:t>
            </a:r>
            <a:r>
              <a:rPr lang="es-ES" sz="2400" dirty="0" err="1"/>
              <a:t>soi</a:t>
            </a:r>
            <a:r>
              <a:rPr lang="es-ES" sz="2400" dirty="0"/>
              <a:t>, </a:t>
            </a:r>
          </a:p>
          <a:p>
            <a:r>
              <a:rPr lang="es-ES" sz="2400" dirty="0"/>
              <a:t>	-</a:t>
            </a:r>
            <a:r>
              <a:rPr lang="es-ES" sz="2400" dirty="0" err="1"/>
              <a:t>augmenter</a:t>
            </a:r>
            <a:r>
              <a:rPr lang="es-ES" sz="2400" dirty="0"/>
              <a:t> les </a:t>
            </a:r>
            <a:r>
              <a:rPr lang="es-ES" sz="2400" dirty="0" err="1"/>
              <a:t>succès</a:t>
            </a:r>
            <a:r>
              <a:rPr lang="es-ES" sz="2400" dirty="0"/>
              <a:t> </a:t>
            </a:r>
            <a:r>
              <a:rPr lang="es-ES" sz="2400" dirty="0" err="1"/>
              <a:t>ou</a:t>
            </a:r>
            <a:r>
              <a:rPr lang="es-ES" sz="2400" dirty="0"/>
              <a:t> </a:t>
            </a:r>
            <a:r>
              <a:rPr lang="es-ES" sz="2400" dirty="0" err="1"/>
              <a:t>diminuer</a:t>
            </a:r>
            <a:r>
              <a:rPr lang="es-ES" sz="2400" dirty="0"/>
              <a:t> les </a:t>
            </a:r>
            <a:r>
              <a:rPr lang="es-ES" sz="2400" dirty="0" err="1"/>
              <a:t>attentes</a:t>
            </a:r>
            <a:endParaRPr lang="es-ES" sz="2400" dirty="0"/>
          </a:p>
          <a:p>
            <a:r>
              <a:rPr lang="es-ES" sz="2400" dirty="0"/>
              <a:t>	-investir </a:t>
            </a:r>
            <a:r>
              <a:rPr lang="es-ES" sz="2400" dirty="0" err="1"/>
              <a:t>dans</a:t>
            </a:r>
            <a:r>
              <a:rPr lang="es-ES" sz="2400" dirty="0"/>
              <a:t> des </a:t>
            </a:r>
            <a:r>
              <a:rPr lang="es-ES" sz="2400" dirty="0" err="1"/>
              <a:t>domaines</a:t>
            </a:r>
            <a:r>
              <a:rPr lang="es-ES" sz="2400" dirty="0"/>
              <a:t> </a:t>
            </a:r>
            <a:r>
              <a:rPr lang="es-ES" sz="2400" dirty="0" err="1"/>
              <a:t>où</a:t>
            </a:r>
            <a:r>
              <a:rPr lang="es-ES" sz="2400" dirty="0"/>
              <a:t> </a:t>
            </a:r>
            <a:r>
              <a:rPr lang="es-ES" sz="2400" dirty="0" err="1"/>
              <a:t>on</a:t>
            </a:r>
            <a:r>
              <a:rPr lang="es-ES" sz="2400" dirty="0"/>
              <a:t> </a:t>
            </a:r>
            <a:r>
              <a:rPr lang="es-ES" sz="2400" dirty="0" err="1"/>
              <a:t>excelle</a:t>
            </a:r>
            <a:endParaRPr lang="es-ES" sz="24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Image de soi : Estime de soi, attributions causales et dissonance cogitive (2010). DSSP Université de Liège - LEPS Université 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9912424" y="6381329"/>
            <a:ext cx="635534" cy="365125"/>
          </a:xfrm>
          <a:prstGeom prst="rect">
            <a:avLst/>
          </a:prstGeom>
        </p:spPr>
        <p:txBody>
          <a:bodyPr/>
          <a:lstStyle/>
          <a:p>
            <a:fld id="{0402B2A5-C346-4912-81AF-F8B22AF61A8A}" type="slidenum">
              <a:rPr lang="fr-BE" smtClean="0"/>
              <a:t>3</a:t>
            </a:fld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174171" y="251012"/>
            <a:ext cx="2172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1. Estime de soi</a:t>
            </a:r>
            <a:endParaRPr lang="fr-BE" sz="2400" b="1" dirty="0"/>
          </a:p>
        </p:txBody>
      </p:sp>
    </p:spTree>
    <p:extLst>
      <p:ext uri="{BB962C8B-B14F-4D97-AF65-F5344CB8AC3E}">
        <p14:creationId xmlns:p14="http://schemas.microsoft.com/office/powerpoint/2010/main" val="417639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23592" y="2492896"/>
            <a:ext cx="7632848" cy="6046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BE" sz="4000" b="1" dirty="0"/>
              <a:t>Et face à une tâche précise ?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Image de soi : Estime de soi, attributions causales et dissonance cogitive (2010). DSSP Université de Liège - LEPS Université 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9912424" y="6381329"/>
            <a:ext cx="635534" cy="365125"/>
          </a:xfrm>
          <a:prstGeom prst="rect">
            <a:avLst/>
          </a:prstGeom>
        </p:spPr>
        <p:txBody>
          <a:bodyPr/>
          <a:lstStyle/>
          <a:p>
            <a:fld id="{0402B2A5-C346-4912-81AF-F8B22AF61A8A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8439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re 1"/>
          <p:cNvSpPr>
            <a:spLocks noGrp="1"/>
          </p:cNvSpPr>
          <p:nvPr>
            <p:ph type="title"/>
          </p:nvPr>
        </p:nvSpPr>
        <p:spPr>
          <a:xfrm>
            <a:off x="3287714" y="121445"/>
            <a:ext cx="4062413" cy="1074738"/>
          </a:xfrm>
        </p:spPr>
        <p:txBody>
          <a:bodyPr/>
          <a:lstStyle/>
          <a:p>
            <a:pPr algn="l" eaLnBrk="1" hangingPunct="1"/>
            <a:r>
              <a:rPr lang="fr-BE" altLang="fr-FR" sz="2000" b="1" dirty="0">
                <a:latin typeface="+mn-lt"/>
              </a:rPr>
              <a:t>Selon </a:t>
            </a:r>
            <a:r>
              <a:rPr lang="fr-BE" altLang="fr-FR" sz="2400" b="1" dirty="0">
                <a:solidFill>
                  <a:srgbClr val="FF0000"/>
                </a:solidFill>
                <a:latin typeface="+mn-lt"/>
              </a:rPr>
              <a:t>Rolland Viau </a:t>
            </a:r>
            <a:r>
              <a:rPr lang="fr-BE" altLang="fr-FR" sz="2000" b="1" dirty="0">
                <a:latin typeface="+mn-lt"/>
              </a:rPr>
              <a:t>(2009), </a:t>
            </a:r>
            <a:br>
              <a:rPr lang="fr-BE" altLang="fr-FR" sz="2000" b="1" dirty="0">
                <a:latin typeface="+mn-lt"/>
              </a:rPr>
            </a:br>
            <a:r>
              <a:rPr lang="fr-BE" altLang="fr-FR" sz="2000" b="1" dirty="0">
                <a:latin typeface="+mn-lt"/>
              </a:rPr>
              <a:t>3 déterminants de la motivation : </a:t>
            </a:r>
          </a:p>
        </p:txBody>
      </p:sp>
      <p:sp>
        <p:nvSpPr>
          <p:cNvPr id="139269" name="Oval 30"/>
          <p:cNvSpPr>
            <a:spLocks noChangeArrowheads="1"/>
          </p:cNvSpPr>
          <p:nvPr/>
        </p:nvSpPr>
        <p:spPr bwMode="auto">
          <a:xfrm>
            <a:off x="9715501" y="2646363"/>
            <a:ext cx="481013" cy="482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2400" b="1"/>
              <a:t>B</a:t>
            </a:r>
            <a:endParaRPr lang="en-US" altLang="fr-FR" sz="2400" b="1"/>
          </a:p>
        </p:txBody>
      </p:sp>
      <p:sp>
        <p:nvSpPr>
          <p:cNvPr id="139270" name="Text Box 53"/>
          <p:cNvSpPr txBox="1">
            <a:spLocks noChangeArrowheads="1"/>
          </p:cNvSpPr>
          <p:nvPr/>
        </p:nvSpPr>
        <p:spPr bwMode="auto">
          <a:xfrm>
            <a:off x="9409113" y="2982913"/>
            <a:ext cx="1225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1800" b="1">
                <a:latin typeface="Times New Roman" pitchFamily="18" charset="0"/>
              </a:rPr>
              <a:t>Biologique</a:t>
            </a:r>
            <a:endParaRPr lang="en-US" altLang="fr-FR" sz="1800" b="1">
              <a:latin typeface="Times New Roman" pitchFamily="18" charset="0"/>
            </a:endParaRPr>
          </a:p>
        </p:txBody>
      </p:sp>
      <p:sp>
        <p:nvSpPr>
          <p:cNvPr id="139271" name="Oval 17"/>
          <p:cNvSpPr>
            <a:spLocks noChangeArrowheads="1"/>
          </p:cNvSpPr>
          <p:nvPr/>
        </p:nvSpPr>
        <p:spPr bwMode="auto">
          <a:xfrm>
            <a:off x="9791701" y="4221163"/>
            <a:ext cx="481013" cy="482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2400" b="1"/>
              <a:t>R</a:t>
            </a:r>
            <a:endParaRPr lang="en-US" altLang="fr-FR" sz="2400" b="1"/>
          </a:p>
        </p:txBody>
      </p:sp>
      <p:sp>
        <p:nvSpPr>
          <p:cNvPr id="139272" name="Text Box 55"/>
          <p:cNvSpPr txBox="1">
            <a:spLocks noChangeArrowheads="1"/>
          </p:cNvSpPr>
          <p:nvPr/>
        </p:nvSpPr>
        <p:spPr bwMode="auto">
          <a:xfrm>
            <a:off x="9409113" y="3932238"/>
            <a:ext cx="1301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1800" b="1">
                <a:latin typeface="Times New Roman" pitchFamily="18" charset="0"/>
              </a:rPr>
              <a:t>Relationnel</a:t>
            </a:r>
            <a:endParaRPr lang="en-US" altLang="fr-FR" sz="1800" b="1">
              <a:latin typeface="Times New Roman" pitchFamily="18" charset="0"/>
            </a:endParaRPr>
          </a:p>
        </p:txBody>
      </p:sp>
      <p:sp>
        <p:nvSpPr>
          <p:cNvPr id="139273" name="AutoShape 23"/>
          <p:cNvSpPr>
            <a:spLocks noChangeArrowheads="1"/>
          </p:cNvSpPr>
          <p:nvPr/>
        </p:nvSpPr>
        <p:spPr bwMode="auto">
          <a:xfrm>
            <a:off x="8616951" y="3213100"/>
            <a:ext cx="504825" cy="433388"/>
          </a:xfrm>
          <a:prstGeom prst="hexagon">
            <a:avLst>
              <a:gd name="adj" fmla="val 29121"/>
              <a:gd name="vf" fmla="val 11547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2400" b="1"/>
              <a:t>H</a:t>
            </a:r>
            <a:endParaRPr lang="en-US" altLang="fr-FR" sz="2400" b="1"/>
          </a:p>
        </p:txBody>
      </p:sp>
      <p:sp>
        <p:nvSpPr>
          <p:cNvPr id="139274" name="Text Box 54"/>
          <p:cNvSpPr txBox="1">
            <a:spLocks noChangeArrowheads="1"/>
          </p:cNvSpPr>
          <p:nvPr/>
        </p:nvSpPr>
        <p:spPr bwMode="auto">
          <a:xfrm>
            <a:off x="9009063" y="3376613"/>
            <a:ext cx="118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1800" b="1">
                <a:solidFill>
                  <a:srgbClr val="00B050"/>
                </a:solidFill>
                <a:latin typeface="Times New Roman" pitchFamily="18" charset="0"/>
              </a:rPr>
              <a:t>Habitudes</a:t>
            </a:r>
            <a:endParaRPr lang="en-US" altLang="fr-FR" sz="1800" b="1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39275" name="ZoneTexte 2"/>
          <p:cNvSpPr txBox="1">
            <a:spLocks noChangeArrowheads="1"/>
          </p:cNvSpPr>
          <p:nvPr/>
        </p:nvSpPr>
        <p:spPr bwMode="auto">
          <a:xfrm>
            <a:off x="7535864" y="2781301"/>
            <a:ext cx="1023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b="1">
                <a:solidFill>
                  <a:srgbClr val="996633"/>
                </a:solidFill>
              </a:rPr>
              <a:t>S</a:t>
            </a:r>
            <a:r>
              <a:rPr lang="fr-BE" altLang="fr-FR" sz="1800">
                <a:solidFill>
                  <a:srgbClr val="996633"/>
                </a:solidFill>
              </a:rPr>
              <a:t>avoir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1800">
                <a:solidFill>
                  <a:srgbClr val="996633"/>
                </a:solidFill>
              </a:rPr>
              <a:t>faire</a:t>
            </a:r>
            <a:endParaRPr lang="fr-BE" altLang="fr-FR" sz="1800"/>
          </a:p>
        </p:txBody>
      </p:sp>
      <p:cxnSp>
        <p:nvCxnSpPr>
          <p:cNvPr id="31" name="Connecteur droit avec flèche 30"/>
          <p:cNvCxnSpPr/>
          <p:nvPr/>
        </p:nvCxnSpPr>
        <p:spPr>
          <a:xfrm flipV="1">
            <a:off x="9120189" y="3057526"/>
            <a:ext cx="409575" cy="227013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9120189" y="3644900"/>
            <a:ext cx="409575" cy="38735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V="1">
            <a:off x="4702176" y="3651251"/>
            <a:ext cx="1820863" cy="1146175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4511675" y="2349501"/>
            <a:ext cx="2089150" cy="817563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Losange 27"/>
          <p:cNvSpPr/>
          <p:nvPr/>
        </p:nvSpPr>
        <p:spPr>
          <a:xfrm>
            <a:off x="6180139" y="3068639"/>
            <a:ext cx="1347787" cy="693737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32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39281" name="Text Box 61"/>
          <p:cNvSpPr txBox="1">
            <a:spLocks noChangeArrowheads="1"/>
          </p:cNvSpPr>
          <p:nvPr/>
        </p:nvSpPr>
        <p:spPr bwMode="auto">
          <a:xfrm>
            <a:off x="6167438" y="1665288"/>
            <a:ext cx="1382712" cy="800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800" b="1">
                <a:latin typeface="Times New Roman" pitchFamily="18" charset="0"/>
              </a:rPr>
              <a:t>M</a:t>
            </a:r>
            <a:r>
              <a:rPr lang="fr-BE" altLang="fr-FR" sz="1800" b="1">
                <a:latin typeface="Times New Roman" pitchFamily="18" charset="0"/>
              </a:rPr>
              <a:t>atériel –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1800" b="1">
                <a:latin typeface="Times New Roman" pitchFamily="18" charset="0"/>
              </a:rPr>
              <a:t>ergonomie</a:t>
            </a:r>
            <a:endParaRPr lang="en-US" altLang="fr-FR" sz="1800" b="1">
              <a:latin typeface="Times New Roman" pitchFamily="18" charset="0"/>
            </a:endParaRPr>
          </a:p>
        </p:txBody>
      </p:sp>
      <p:sp>
        <p:nvSpPr>
          <p:cNvPr id="139282" name="Text Box 62"/>
          <p:cNvSpPr txBox="1">
            <a:spLocks noChangeArrowheads="1"/>
          </p:cNvSpPr>
          <p:nvPr/>
        </p:nvSpPr>
        <p:spPr bwMode="auto">
          <a:xfrm>
            <a:off x="6692901" y="4581525"/>
            <a:ext cx="1851025" cy="1354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800" b="1">
                <a:latin typeface="Times New Roman" pitchFamily="18" charset="0"/>
              </a:rPr>
              <a:t>N</a:t>
            </a:r>
            <a:r>
              <a:rPr lang="fr-BE" altLang="fr-FR" sz="1800" b="1">
                <a:latin typeface="Times New Roman" pitchFamily="18" charset="0"/>
              </a:rPr>
              <a:t>ormes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1800" b="1">
                <a:latin typeface="Times New Roman" pitchFamily="18" charset="0"/>
              </a:rPr>
              <a:t>(légales,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1800" b="1">
                <a:latin typeface="Times New Roman" pitchFamily="18" charset="0"/>
              </a:rPr>
              <a:t>Morales, sociales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1800" b="1">
                <a:latin typeface="Times New Roman" pitchFamily="18" charset="0"/>
              </a:rPr>
              <a:t>      …)</a:t>
            </a:r>
            <a:endParaRPr lang="en-US" altLang="fr-FR" sz="1800" b="1">
              <a:latin typeface="Times New Roman" pitchFamily="18" charset="0"/>
            </a:endParaRPr>
          </a:p>
        </p:txBody>
      </p:sp>
      <p:sp>
        <p:nvSpPr>
          <p:cNvPr id="139283" name="Oval 32"/>
          <p:cNvSpPr>
            <a:spLocks noChangeArrowheads="1"/>
          </p:cNvSpPr>
          <p:nvPr/>
        </p:nvSpPr>
        <p:spPr bwMode="auto">
          <a:xfrm>
            <a:off x="6623051" y="4602163"/>
            <a:ext cx="481013" cy="48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 b="1"/>
          </a:p>
        </p:txBody>
      </p:sp>
      <p:cxnSp>
        <p:nvCxnSpPr>
          <p:cNvPr id="39" name="Connecteur droit avec flèche 38"/>
          <p:cNvCxnSpPr/>
          <p:nvPr/>
        </p:nvCxnSpPr>
        <p:spPr>
          <a:xfrm>
            <a:off x="6816725" y="2466975"/>
            <a:ext cx="25400" cy="45720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V="1">
            <a:off x="6919913" y="3802064"/>
            <a:ext cx="0" cy="655637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9286" name="Groupe 41"/>
          <p:cNvGrpSpPr>
            <a:grpSpLocks/>
          </p:cNvGrpSpPr>
          <p:nvPr/>
        </p:nvGrpSpPr>
        <p:grpSpPr bwMode="auto">
          <a:xfrm>
            <a:off x="4097338" y="4581526"/>
            <a:ext cx="1854200" cy="1133475"/>
            <a:chOff x="2506663" y="1917204"/>
            <a:chExt cx="1854200" cy="1133971"/>
          </a:xfrm>
        </p:grpSpPr>
        <p:sp>
          <p:nvSpPr>
            <p:cNvPr id="139307" name="ZoneTexte 12"/>
            <p:cNvSpPr txBox="1">
              <a:spLocks noChangeArrowheads="1"/>
            </p:cNvSpPr>
            <p:nvPr/>
          </p:nvSpPr>
          <p:spPr bwMode="auto">
            <a:xfrm>
              <a:off x="2547938" y="1917204"/>
              <a:ext cx="1812925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BE" altLang="fr-FR" sz="3600" b="1">
                  <a:solidFill>
                    <a:srgbClr val="0070C0"/>
                  </a:solidFill>
                </a:rPr>
                <a:t>C</a:t>
              </a:r>
              <a:r>
                <a:rPr lang="fr-BE" altLang="fr-FR" sz="1800">
                  <a:solidFill>
                    <a:srgbClr val="0070C0"/>
                  </a:solidFill>
                </a:rPr>
                <a:t>onnaissance</a:t>
              </a:r>
            </a:p>
          </p:txBody>
        </p:sp>
        <p:grpSp>
          <p:nvGrpSpPr>
            <p:cNvPr id="139308" name="Group 22"/>
            <p:cNvGrpSpPr>
              <a:grpSpLocks/>
            </p:cNvGrpSpPr>
            <p:nvPr/>
          </p:nvGrpSpPr>
          <p:grpSpPr bwMode="auto">
            <a:xfrm>
              <a:off x="3454400" y="2419350"/>
              <a:ext cx="481013" cy="431800"/>
              <a:chOff x="1565" y="1480"/>
              <a:chExt cx="303" cy="272"/>
            </a:xfrm>
          </p:grpSpPr>
          <p:sp>
            <p:nvSpPr>
              <p:cNvPr id="139310" name="Oval 18"/>
              <p:cNvSpPr>
                <a:spLocks noChangeArrowheads="1"/>
              </p:cNvSpPr>
              <p:nvPr/>
            </p:nvSpPr>
            <p:spPr bwMode="auto">
              <a:xfrm>
                <a:off x="1565" y="1480"/>
                <a:ext cx="303" cy="21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fr-FR" sz="1800"/>
              </a:p>
            </p:txBody>
          </p:sp>
          <p:sp>
            <p:nvSpPr>
              <p:cNvPr id="139311" name="Oval 19"/>
              <p:cNvSpPr>
                <a:spLocks noChangeArrowheads="1"/>
              </p:cNvSpPr>
              <p:nvPr/>
            </p:nvSpPr>
            <p:spPr bwMode="auto">
              <a:xfrm>
                <a:off x="1565" y="1570"/>
                <a:ext cx="303" cy="18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400" b="1"/>
              </a:p>
            </p:txBody>
          </p:sp>
        </p:grpSp>
        <p:sp>
          <p:nvSpPr>
            <p:cNvPr id="139309" name="ZoneTexte 11"/>
            <p:cNvSpPr txBox="1">
              <a:spLocks noChangeArrowheads="1"/>
            </p:cNvSpPr>
            <p:nvPr/>
          </p:nvSpPr>
          <p:spPr bwMode="auto">
            <a:xfrm>
              <a:off x="2506663" y="2528888"/>
              <a:ext cx="1489075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BE" altLang="fr-FR" sz="1400"/>
                <a:t>Croyances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BE" altLang="fr-FR" sz="1400"/>
                <a:t>Représentations</a:t>
              </a:r>
            </a:p>
          </p:txBody>
        </p:sp>
      </p:grpSp>
      <p:grpSp>
        <p:nvGrpSpPr>
          <p:cNvPr id="139287" name="Groupe 47"/>
          <p:cNvGrpSpPr>
            <a:grpSpLocks/>
          </p:cNvGrpSpPr>
          <p:nvPr/>
        </p:nvGrpSpPr>
        <p:grpSpPr bwMode="auto">
          <a:xfrm>
            <a:off x="3287714" y="1465264"/>
            <a:ext cx="1614487" cy="923925"/>
            <a:chOff x="1808733" y="2326601"/>
            <a:chExt cx="1615058" cy="923925"/>
          </a:xfrm>
        </p:grpSpPr>
        <p:sp>
          <p:nvSpPr>
            <p:cNvPr id="139305" name="ZoneTexte 11"/>
            <p:cNvSpPr txBox="1">
              <a:spLocks noChangeArrowheads="1"/>
            </p:cNvSpPr>
            <p:nvPr/>
          </p:nvSpPr>
          <p:spPr bwMode="auto">
            <a:xfrm>
              <a:off x="1880741" y="2326601"/>
              <a:ext cx="154305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BE" altLang="fr-FR" sz="3600" b="1">
                  <a:solidFill>
                    <a:srgbClr val="FF0000"/>
                  </a:solidFill>
                </a:rPr>
                <a:t>A</a:t>
              </a:r>
              <a:r>
                <a:rPr lang="fr-BE" altLang="fr-FR" sz="1800">
                  <a:solidFill>
                    <a:srgbClr val="FF0000"/>
                  </a:solidFill>
                </a:rPr>
                <a:t>ttitudes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BE" altLang="fr-FR" sz="1800">
                  <a:solidFill>
                    <a:srgbClr val="FF0000"/>
                  </a:solidFill>
                </a:rPr>
                <a:t>Désirs, peurs</a:t>
              </a:r>
            </a:p>
          </p:txBody>
        </p:sp>
        <p:sp>
          <p:nvSpPr>
            <p:cNvPr id="139306" name="AutoShape 21"/>
            <p:cNvSpPr>
              <a:spLocks noChangeArrowheads="1"/>
            </p:cNvSpPr>
            <p:nvPr/>
          </p:nvSpPr>
          <p:spPr bwMode="auto">
            <a:xfrm>
              <a:off x="1808733" y="2346720"/>
              <a:ext cx="647700" cy="50323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400" b="1"/>
            </a:p>
          </p:txBody>
        </p:sp>
      </p:grpSp>
      <p:sp>
        <p:nvSpPr>
          <p:cNvPr id="54" name="Accolade ouvrante 53"/>
          <p:cNvSpPr/>
          <p:nvPr/>
        </p:nvSpPr>
        <p:spPr>
          <a:xfrm>
            <a:off x="2566989" y="2403475"/>
            <a:ext cx="522287" cy="2393950"/>
          </a:xfrm>
          <a:prstGeom prst="leftBrace">
            <a:avLst>
              <a:gd name="adj1" fmla="val 69602"/>
              <a:gd name="adj2" fmla="val 46055"/>
            </a:avLst>
          </a:prstGeom>
          <a:ln w="349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BE" b="1" dirty="0"/>
          </a:p>
        </p:txBody>
      </p:sp>
      <p:sp>
        <p:nvSpPr>
          <p:cNvPr id="139289" name="AutoShape 69"/>
          <p:cNvSpPr>
            <a:spLocks noChangeAspect="1" noChangeArrowheads="1" noTextEdit="1"/>
          </p:cNvSpPr>
          <p:nvPr/>
        </p:nvSpPr>
        <p:spPr bwMode="auto">
          <a:xfrm>
            <a:off x="2782889" y="3087688"/>
            <a:ext cx="198278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57371" name="Rectangle 87"/>
          <p:cNvSpPr>
            <a:spLocks noChangeArrowheads="1"/>
          </p:cNvSpPr>
          <p:nvPr/>
        </p:nvSpPr>
        <p:spPr bwMode="auto">
          <a:xfrm>
            <a:off x="3084513" y="2386013"/>
            <a:ext cx="8239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Perception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de valeur  </a:t>
            </a:r>
            <a:endParaRPr lang="fr-FR" altLang="fr-FR" sz="1800">
              <a:cs typeface="Arial" charset="0"/>
            </a:endParaRPr>
          </a:p>
        </p:txBody>
      </p:sp>
      <p:sp>
        <p:nvSpPr>
          <p:cNvPr id="57372" name="Rectangle 109"/>
          <p:cNvSpPr>
            <a:spLocks noChangeArrowheads="1"/>
          </p:cNvSpPr>
          <p:nvPr/>
        </p:nvSpPr>
        <p:spPr bwMode="auto">
          <a:xfrm>
            <a:off x="3000375" y="4383088"/>
            <a:ext cx="10931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Perception de </a:t>
            </a:r>
            <a:endParaRPr lang="fr-FR" altLang="fr-FR" sz="1800">
              <a:cs typeface="Arial" charset="0"/>
            </a:endParaRPr>
          </a:p>
        </p:txBody>
      </p:sp>
      <p:sp>
        <p:nvSpPr>
          <p:cNvPr id="57373" name="Rectangle 110"/>
          <p:cNvSpPr>
            <a:spLocks noChangeArrowheads="1"/>
          </p:cNvSpPr>
          <p:nvPr/>
        </p:nvSpPr>
        <p:spPr bwMode="auto">
          <a:xfrm>
            <a:off x="3222626" y="4581525"/>
            <a:ext cx="898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compétence</a:t>
            </a:r>
            <a:endParaRPr lang="fr-FR" altLang="fr-FR" sz="1800">
              <a:cs typeface="Arial" charset="0"/>
            </a:endParaRPr>
          </a:p>
        </p:txBody>
      </p:sp>
      <p:sp>
        <p:nvSpPr>
          <p:cNvPr id="57374" name="Rectangle 129"/>
          <p:cNvSpPr>
            <a:spLocks noChangeArrowheads="1"/>
          </p:cNvSpPr>
          <p:nvPr/>
        </p:nvSpPr>
        <p:spPr bwMode="auto">
          <a:xfrm>
            <a:off x="3000375" y="3228975"/>
            <a:ext cx="10931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Perception de </a:t>
            </a:r>
            <a:endParaRPr lang="fr-FR" altLang="fr-FR" sz="1800">
              <a:cs typeface="Arial" charset="0"/>
            </a:endParaRPr>
          </a:p>
        </p:txBody>
      </p:sp>
      <p:sp>
        <p:nvSpPr>
          <p:cNvPr id="57375" name="Rectangle 130"/>
          <p:cNvSpPr>
            <a:spLocks noChangeArrowheads="1"/>
          </p:cNvSpPr>
          <p:nvPr/>
        </p:nvSpPr>
        <p:spPr bwMode="auto">
          <a:xfrm>
            <a:off x="2927350" y="3443288"/>
            <a:ext cx="1212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solidFill>
                  <a:srgbClr val="6666FF"/>
                </a:solidFill>
                <a:latin typeface="Times New Roman" pitchFamily="18" charset="0"/>
                <a:cs typeface="Arial" charset="0"/>
              </a:rPr>
              <a:t>Contrôle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solidFill>
                  <a:srgbClr val="6666FF"/>
                </a:solidFill>
                <a:latin typeface="Times New Roman" pitchFamily="18" charset="0"/>
                <a:cs typeface="Arial" charset="0"/>
              </a:rPr>
              <a:t>(attribution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solidFill>
                  <a:srgbClr val="6666FF"/>
                </a:solidFill>
                <a:latin typeface="Times New Roman" pitchFamily="18" charset="0"/>
                <a:cs typeface="Arial" charset="0"/>
              </a:rPr>
              <a:t>causale interne)</a:t>
            </a:r>
            <a:endParaRPr lang="fr-FR" altLang="fr-FR" sz="1800">
              <a:cs typeface="Arial" charset="0"/>
            </a:endParaRPr>
          </a:p>
        </p:txBody>
      </p:sp>
      <p:pic>
        <p:nvPicPr>
          <p:cNvPr id="84" name="Picture 6" descr="vase de rub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" t="5531" r="6380" b="7770"/>
          <a:stretch>
            <a:fillRect/>
          </a:stretch>
        </p:blipFill>
        <p:spPr bwMode="auto">
          <a:xfrm>
            <a:off x="1631950" y="3213100"/>
            <a:ext cx="503238" cy="503238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 Box 58"/>
          <p:cNvSpPr txBox="1">
            <a:spLocks noChangeArrowheads="1"/>
          </p:cNvSpPr>
          <p:nvPr/>
        </p:nvSpPr>
        <p:spPr bwMode="auto">
          <a:xfrm>
            <a:off x="1917700" y="3284538"/>
            <a:ext cx="85883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BE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Image </a:t>
            </a:r>
          </a:p>
          <a:p>
            <a:pPr algn="ctr">
              <a:defRPr/>
            </a:pPr>
            <a:r>
              <a:rPr lang="fr-BE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de soi</a:t>
            </a:r>
          </a:p>
        </p:txBody>
      </p:sp>
      <p:sp>
        <p:nvSpPr>
          <p:cNvPr id="139297" name="Oval 32"/>
          <p:cNvSpPr>
            <a:spLocks noChangeArrowheads="1"/>
          </p:cNvSpPr>
          <p:nvPr/>
        </p:nvSpPr>
        <p:spPr bwMode="auto">
          <a:xfrm>
            <a:off x="6191251" y="1722438"/>
            <a:ext cx="481013" cy="48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 b="1"/>
          </a:p>
        </p:txBody>
      </p:sp>
      <p:sp>
        <p:nvSpPr>
          <p:cNvPr id="139298" name="Oval 32"/>
          <p:cNvSpPr>
            <a:spLocks noChangeArrowheads="1"/>
          </p:cNvSpPr>
          <p:nvPr/>
        </p:nvSpPr>
        <p:spPr bwMode="auto">
          <a:xfrm>
            <a:off x="7519988" y="2816225"/>
            <a:ext cx="481012" cy="48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 b="1"/>
          </a:p>
        </p:txBody>
      </p:sp>
      <p:cxnSp>
        <p:nvCxnSpPr>
          <p:cNvPr id="87" name="Connecteur droit avec flèche 86"/>
          <p:cNvCxnSpPr>
            <a:endCxn id="139273" idx="2"/>
          </p:cNvCxnSpPr>
          <p:nvPr/>
        </p:nvCxnSpPr>
        <p:spPr>
          <a:xfrm flipV="1">
            <a:off x="8183564" y="3430588"/>
            <a:ext cx="433387" cy="1270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300" name="ZoneTexte 4"/>
          <p:cNvSpPr txBox="1">
            <a:spLocks noChangeArrowheads="1"/>
          </p:cNvSpPr>
          <p:nvPr/>
        </p:nvSpPr>
        <p:spPr bwMode="auto">
          <a:xfrm>
            <a:off x="6748464" y="6021388"/>
            <a:ext cx="358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000" b="1">
                <a:solidFill>
                  <a:srgbClr val="996633"/>
                </a:solidFill>
              </a:rPr>
              <a:t>Qu’apporte le savoir-faire ?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" b="12740"/>
          <a:stretch>
            <a:fillRect/>
          </a:stretch>
        </p:blipFill>
        <p:spPr bwMode="auto">
          <a:xfrm>
            <a:off x="8001001" y="19051"/>
            <a:ext cx="236537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" name="Connecteur droit avec flèche 60"/>
          <p:cNvCxnSpPr/>
          <p:nvPr/>
        </p:nvCxnSpPr>
        <p:spPr>
          <a:xfrm>
            <a:off x="4121150" y="2600325"/>
            <a:ext cx="2190750" cy="711200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 flipV="1">
            <a:off x="4191000" y="3544888"/>
            <a:ext cx="2120900" cy="1079500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 flipV="1">
            <a:off x="4191000" y="3463926"/>
            <a:ext cx="1868488" cy="365125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Image de soi : Estime de soi, attributions causales et dissonance cogitive (2010). DSSP Université de Liège - LEPS Université 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9912424" y="6381329"/>
            <a:ext cx="635534" cy="365125"/>
          </a:xfrm>
          <a:prstGeom prst="rect">
            <a:avLst/>
          </a:prstGeom>
        </p:spPr>
        <p:txBody>
          <a:bodyPr/>
          <a:lstStyle/>
          <a:p>
            <a:fld id="{0402B2A5-C346-4912-81AF-F8B22AF61A8A}" type="slidenum">
              <a:rPr lang="fr-BE" smtClean="0"/>
              <a:t>5</a:t>
            </a:fld>
            <a:endParaRPr lang="fr-BE"/>
          </a:p>
        </p:txBody>
      </p:sp>
      <p:sp>
        <p:nvSpPr>
          <p:cNvPr id="4" name="ZoneTexte 3"/>
          <p:cNvSpPr txBox="1"/>
          <p:nvPr/>
        </p:nvSpPr>
        <p:spPr>
          <a:xfrm>
            <a:off x="118349" y="4242206"/>
            <a:ext cx="2192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 smtClean="0"/>
              <a:t>2. Auto-perception</a:t>
            </a:r>
            <a:endParaRPr lang="fr-BE" sz="2000" b="1" dirty="0"/>
          </a:p>
        </p:txBody>
      </p:sp>
      <p:cxnSp>
        <p:nvCxnSpPr>
          <p:cNvPr id="7" name="Connecteur droit avec flèche 6"/>
          <p:cNvCxnSpPr>
            <a:stCxn id="4" idx="3"/>
          </p:cNvCxnSpPr>
          <p:nvPr/>
        </p:nvCxnSpPr>
        <p:spPr>
          <a:xfrm flipV="1">
            <a:off x="2310809" y="3949670"/>
            <a:ext cx="413280" cy="4925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>
            <a:stCxn id="4" idx="3"/>
          </p:cNvCxnSpPr>
          <p:nvPr/>
        </p:nvCxnSpPr>
        <p:spPr>
          <a:xfrm>
            <a:off x="2310809" y="4442261"/>
            <a:ext cx="649289" cy="1599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40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54" grpId="0" animBg="1"/>
      <p:bldP spid="57371" grpId="0"/>
      <p:bldP spid="57372" grpId="0"/>
      <p:bldP spid="57373" grpId="0"/>
      <p:bldP spid="57374" grpId="0"/>
      <p:bldP spid="57375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9447"/>
            <a:ext cx="7742287" cy="1143000"/>
          </a:xfrm>
        </p:spPr>
        <p:txBody>
          <a:bodyPr/>
          <a:lstStyle/>
          <a:p>
            <a:r>
              <a:rPr lang="fr-BE" sz="28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3. Le </a:t>
            </a:r>
            <a:r>
              <a:rPr lang="fr-BE" sz="28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sentiment </a:t>
            </a:r>
            <a:r>
              <a:rPr lang="fr-BE" sz="28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d’auto-efficacité </a:t>
            </a:r>
            <a:r>
              <a:rPr lang="fr-BE" sz="3200" b="1" dirty="0" smtClean="0">
                <a:latin typeface="+mn-lt"/>
                <a:cs typeface="Times New Roman" pitchFamily="18" charset="0"/>
              </a:rPr>
              <a:t>(</a:t>
            </a:r>
            <a:r>
              <a:rPr lang="fr-BE" sz="3200" b="1" i="1" dirty="0">
                <a:solidFill>
                  <a:srgbClr val="000099"/>
                </a:solidFill>
                <a:latin typeface="+mn-lt"/>
                <a:cs typeface="Times New Roman" pitchFamily="18" charset="0"/>
              </a:rPr>
              <a:t>self </a:t>
            </a:r>
            <a:r>
              <a:rPr lang="fr-BE" sz="3200" b="1" i="1" dirty="0" err="1">
                <a:solidFill>
                  <a:srgbClr val="000099"/>
                </a:solidFill>
                <a:latin typeface="+mn-lt"/>
                <a:cs typeface="Times New Roman" pitchFamily="18" charset="0"/>
              </a:rPr>
              <a:t>efficacy</a:t>
            </a:r>
            <a:r>
              <a:rPr lang="fr-BE" sz="3200" b="1" dirty="0">
                <a:latin typeface="+mn-lt"/>
                <a:cs typeface="Times New Roman" pitchFamily="18" charset="0"/>
              </a:rPr>
              <a:t>)</a:t>
            </a:r>
            <a:endParaRPr lang="fr-FR" sz="3200" b="1" dirty="0">
              <a:latin typeface="+mn-lt"/>
              <a:cs typeface="Times New Roman" pitchFamily="18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7388" y="2194682"/>
            <a:ext cx="8270912" cy="3312368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fr-BE" sz="2400" b="1" dirty="0" smtClean="0">
                <a:cs typeface="Times New Roman" pitchFamily="18" charset="0"/>
              </a:rPr>
              <a:t>Influencé </a:t>
            </a:r>
            <a:r>
              <a:rPr lang="fr-BE" sz="2400" b="1" dirty="0">
                <a:cs typeface="Times New Roman" pitchFamily="18" charset="0"/>
              </a:rPr>
              <a:t>par</a:t>
            </a:r>
          </a:p>
          <a:p>
            <a:pPr lvl="1">
              <a:lnSpc>
                <a:spcPct val="80000"/>
              </a:lnSpc>
            </a:pPr>
            <a:r>
              <a:rPr lang="fr-BE" sz="2000" b="1" dirty="0">
                <a:cs typeface="Times New Roman" pitchFamily="18" charset="0"/>
              </a:rPr>
              <a:t>L’expérience préalable des succès et </a:t>
            </a:r>
            <a:r>
              <a:rPr lang="fr-BE" sz="2000" b="1" dirty="0" smtClean="0">
                <a:cs typeface="Times New Roman" pitchFamily="18" charset="0"/>
              </a:rPr>
              <a:t>échecs</a:t>
            </a:r>
          </a:p>
          <a:p>
            <a:pPr lvl="1">
              <a:lnSpc>
                <a:spcPct val="80000"/>
              </a:lnSpc>
            </a:pPr>
            <a:r>
              <a:rPr lang="fr-BE" sz="2000" b="1" dirty="0" smtClean="0">
                <a:cs typeface="Times New Roman" pitchFamily="18" charset="0"/>
              </a:rPr>
              <a:t>                            Ex : « </a:t>
            </a:r>
            <a:r>
              <a:rPr lang="fr-BE" sz="2000" b="1" dirty="0" smtClean="0">
                <a:solidFill>
                  <a:srgbClr val="006600"/>
                </a:solidFill>
                <a:cs typeface="Times New Roman" pitchFamily="18" charset="0"/>
              </a:rPr>
              <a:t>Chaque fois que j’ai essayé de……., j’ai raté</a:t>
            </a:r>
            <a:r>
              <a:rPr lang="fr-BE" sz="2000" b="1" dirty="0" smtClean="0">
                <a:cs typeface="Times New Roman" pitchFamily="18" charset="0"/>
              </a:rPr>
              <a:t> »</a:t>
            </a:r>
            <a:endParaRPr lang="fr-BE" sz="2000" b="1" dirty="0"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fr-BE" sz="2000" b="1" dirty="0">
                <a:cs typeface="Times New Roman" pitchFamily="18" charset="0"/>
              </a:rPr>
              <a:t>L’expérience vicariante (d’ autres comparables</a:t>
            </a:r>
            <a:r>
              <a:rPr lang="fr-BE" sz="2000" b="1" dirty="0" smtClean="0">
                <a:cs typeface="Times New Roman" pitchFamily="18" charset="0"/>
              </a:rPr>
              <a:t>)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fr-BE" sz="2000" b="1" dirty="0" smtClean="0">
                <a:cs typeface="Times New Roman" pitchFamily="18" charset="0"/>
              </a:rPr>
              <a:t>                                 Ex </a:t>
            </a:r>
            <a:r>
              <a:rPr lang="fr-BE" sz="2000" b="1" dirty="0">
                <a:cs typeface="Times New Roman" pitchFamily="18" charset="0"/>
              </a:rPr>
              <a:t>: « </a:t>
            </a:r>
            <a:r>
              <a:rPr lang="fr-BE" sz="2000" b="1" dirty="0">
                <a:solidFill>
                  <a:srgbClr val="009900"/>
                </a:solidFill>
                <a:cs typeface="Times New Roman" pitchFamily="18" charset="0"/>
              </a:rPr>
              <a:t>Si Z y est arrivé, j’y arriverai aussi »</a:t>
            </a:r>
            <a:endParaRPr lang="fr-FR" sz="2000" b="1" dirty="0"/>
          </a:p>
          <a:p>
            <a:pPr marL="457200" lvl="1" indent="0">
              <a:lnSpc>
                <a:spcPct val="80000"/>
              </a:lnSpc>
              <a:buNone/>
            </a:pPr>
            <a:endParaRPr lang="fr-BE" sz="2000" b="1" dirty="0" smtClean="0"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fr-BE" sz="2000" b="1" dirty="0" smtClean="0">
                <a:cs typeface="Times New Roman" pitchFamily="18" charset="0"/>
              </a:rPr>
              <a:t>La </a:t>
            </a:r>
            <a:r>
              <a:rPr lang="fr-BE" sz="2000" b="1" dirty="0">
                <a:cs typeface="Times New Roman" pitchFamily="18" charset="0"/>
              </a:rPr>
              <a:t>persuasion (pair, enseignant, parent</a:t>
            </a:r>
            <a:r>
              <a:rPr lang="fr-BE" sz="2000" b="1" dirty="0" smtClean="0">
                <a:cs typeface="Times New Roman" pitchFamily="18" charset="0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fr-BE" sz="2000" b="1" dirty="0" smtClean="0">
                <a:cs typeface="Times New Roman" pitchFamily="18" charset="0"/>
              </a:rPr>
              <a:t>                              Ex : « </a:t>
            </a:r>
            <a:r>
              <a:rPr lang="fr-BE" sz="2000" b="1" dirty="0" smtClean="0">
                <a:solidFill>
                  <a:srgbClr val="006600"/>
                </a:solidFill>
                <a:cs typeface="Times New Roman" pitchFamily="18" charset="0"/>
              </a:rPr>
              <a:t>Tu es excellente en………</a:t>
            </a:r>
          </a:p>
          <a:p>
            <a:pPr lvl="1">
              <a:lnSpc>
                <a:spcPct val="80000"/>
              </a:lnSpc>
            </a:pPr>
            <a:r>
              <a:rPr lang="fr-BE" sz="2000" b="1" dirty="0">
                <a:cs typeface="Times New Roman" pitchFamily="18" charset="0"/>
              </a:rPr>
              <a:t> </a:t>
            </a:r>
            <a:r>
              <a:rPr lang="fr-BE" sz="2000" b="1" dirty="0" smtClean="0">
                <a:cs typeface="Times New Roman" pitchFamily="18" charset="0"/>
              </a:rPr>
              <a:t>                                     « </a:t>
            </a:r>
            <a:r>
              <a:rPr lang="fr-BE" sz="2000" b="1" dirty="0" smtClean="0">
                <a:solidFill>
                  <a:srgbClr val="006600"/>
                </a:solidFill>
                <a:cs typeface="Times New Roman" pitchFamily="18" charset="0"/>
              </a:rPr>
              <a:t>Tu es nulle en …………</a:t>
            </a:r>
            <a:endParaRPr lang="fr-BE" sz="2000" b="1" dirty="0">
              <a:solidFill>
                <a:srgbClr val="006600"/>
              </a:solidFill>
              <a:cs typeface="Times New Roman" pitchFamily="18" charset="0"/>
            </a:endParaRPr>
          </a:p>
        </p:txBody>
      </p:sp>
      <p:pic>
        <p:nvPicPr>
          <p:cNvPr id="6" name="Picture 5" descr="BANDURA Albert 2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1" t="3006" r="11867" b="3073"/>
          <a:stretch>
            <a:fillRect/>
          </a:stretch>
        </p:blipFill>
        <p:spPr bwMode="auto">
          <a:xfrm>
            <a:off x="9355278" y="107331"/>
            <a:ext cx="211931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230095" y="1165368"/>
            <a:ext cx="5545792" cy="6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r-BE" sz="2800" b="1" kern="0" dirty="0"/>
              <a:t>Perception de compétence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9445900" y="2960997"/>
            <a:ext cx="1804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>
                <a:solidFill>
                  <a:srgbClr val="FF0000"/>
                </a:solidFill>
                <a:cs typeface="Times New Roman" pitchFamily="18" charset="0"/>
              </a:rPr>
              <a:t>Albert Bandura</a:t>
            </a:r>
            <a:endParaRPr lang="fr-BE" sz="2000" b="1" dirty="0">
              <a:solidFill>
                <a:srgbClr val="FF0000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Image de soi : Estime de soi, attributions causales et dissonance cogitive (2010). DSSP Université de Liège - LEPS Université 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9912424" y="6381329"/>
            <a:ext cx="635534" cy="365125"/>
          </a:xfrm>
          <a:prstGeom prst="rect">
            <a:avLst/>
          </a:prstGeom>
        </p:spPr>
        <p:txBody>
          <a:bodyPr/>
          <a:lstStyle/>
          <a:p>
            <a:fld id="{0402B2A5-C346-4912-81AF-F8B22AF61A8A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4569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481015" y="605633"/>
            <a:ext cx="5563332" cy="633413"/>
          </a:xfrm>
        </p:spPr>
        <p:txBody>
          <a:bodyPr>
            <a:noAutofit/>
          </a:bodyPr>
          <a:lstStyle/>
          <a:p>
            <a:r>
              <a:rPr lang="fr-BE" sz="4000" b="1" dirty="0" smtClean="0">
                <a:solidFill>
                  <a:srgbClr val="FF0000"/>
                </a:solidFill>
                <a:cs typeface="Times New Roman" pitchFamily="18" charset="0"/>
              </a:rPr>
              <a:t>4. Les </a:t>
            </a:r>
            <a:r>
              <a:rPr lang="fr-BE" sz="4000" b="1" dirty="0">
                <a:solidFill>
                  <a:srgbClr val="FF0000"/>
                </a:solidFill>
                <a:cs typeface="Times New Roman" pitchFamily="18" charset="0"/>
              </a:rPr>
              <a:t>attributions causales</a:t>
            </a:r>
            <a:r>
              <a:rPr lang="fr-BE" sz="4000" b="1" dirty="0">
                <a:cs typeface="Times New Roman" pitchFamily="18" charset="0"/>
              </a:rPr>
              <a:t> </a:t>
            </a:r>
            <a:endParaRPr lang="fr-FR" sz="3200" b="1" i="1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4114" y="2335213"/>
            <a:ext cx="4829175" cy="9267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BE" sz="2400" b="1" dirty="0">
                <a:cs typeface="Times New Roman" pitchFamily="18" charset="0"/>
              </a:rPr>
              <a:t>Locus interne : cela dépend de moi</a:t>
            </a:r>
          </a:p>
          <a:p>
            <a:pPr>
              <a:lnSpc>
                <a:spcPct val="90000"/>
              </a:lnSpc>
            </a:pPr>
            <a:r>
              <a:rPr lang="fr-BE" sz="2400" b="1" dirty="0">
                <a:cs typeface="Times New Roman" pitchFamily="18" charset="0"/>
              </a:rPr>
              <a:t>Locus externe : je n’y puis </a:t>
            </a:r>
            <a:r>
              <a:rPr lang="fr-BE" sz="2400" b="1" dirty="0" smtClean="0">
                <a:cs typeface="Times New Roman" pitchFamily="18" charset="0"/>
              </a:rPr>
              <a:t>rien</a:t>
            </a:r>
            <a:endParaRPr lang="fr-BE" sz="2400" b="1" dirty="0">
              <a:cs typeface="Times New Roman" pitchFamily="18" charset="0"/>
            </a:endParaRPr>
          </a:p>
        </p:txBody>
      </p:sp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422" y="20663"/>
            <a:ext cx="2388577" cy="279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5"/>
          <p:cNvSpPr txBox="1">
            <a:spLocks noChangeArrowheads="1"/>
          </p:cNvSpPr>
          <p:nvPr/>
        </p:nvSpPr>
        <p:spPr bwMode="auto">
          <a:xfrm>
            <a:off x="7564438" y="1523268"/>
            <a:ext cx="19367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BE" b="1">
                <a:cs typeface="Times New Roman" pitchFamily="18" charset="0"/>
              </a:rPr>
              <a:t>Julian Rotter</a:t>
            </a:r>
            <a:endParaRPr lang="fr-FR" b="1">
              <a:cs typeface="Times New Roman" pitchFamily="18" charset="0"/>
            </a:endParaRPr>
          </a:p>
        </p:txBody>
      </p:sp>
      <p:sp>
        <p:nvSpPr>
          <p:cNvPr id="12296" name="Text Box 6"/>
          <p:cNvSpPr txBox="1">
            <a:spLocks noChangeArrowheads="1"/>
          </p:cNvSpPr>
          <p:nvPr/>
        </p:nvSpPr>
        <p:spPr bwMode="auto">
          <a:xfrm>
            <a:off x="1524000" y="1557339"/>
            <a:ext cx="514762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BE" b="1" dirty="0">
                <a:solidFill>
                  <a:schemeClr val="tx2"/>
                </a:solidFill>
                <a:cs typeface="Times New Roman" pitchFamily="18" charset="0"/>
              </a:rPr>
              <a:t>La </a:t>
            </a:r>
            <a:r>
              <a:rPr lang="fr-BE" b="1" dirty="0">
                <a:solidFill>
                  <a:srgbClr val="FF0000"/>
                </a:solidFill>
                <a:cs typeface="Times New Roman" pitchFamily="18" charset="0"/>
              </a:rPr>
              <a:t>perception</a:t>
            </a:r>
            <a:r>
              <a:rPr lang="fr-BE" b="1" dirty="0">
                <a:solidFill>
                  <a:schemeClr val="tx2"/>
                </a:solidFill>
                <a:cs typeface="Times New Roman" pitchFamily="18" charset="0"/>
              </a:rPr>
              <a:t> du pouvoir de contrôle </a:t>
            </a:r>
          </a:p>
          <a:p>
            <a:pPr eaLnBrk="1" hangingPunct="1"/>
            <a:r>
              <a:rPr lang="fr-BE" b="1" i="1" dirty="0">
                <a:solidFill>
                  <a:srgbClr val="0000CC"/>
                </a:solidFill>
                <a:cs typeface="Times New Roman" pitchFamily="18" charset="0"/>
              </a:rPr>
              <a:t>Locus of control</a:t>
            </a:r>
            <a:endParaRPr lang="fr-FR" b="1" i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1229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3429000"/>
            <a:ext cx="2611438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 Box 8"/>
          <p:cNvSpPr txBox="1">
            <a:spLocks noChangeArrowheads="1"/>
          </p:cNvSpPr>
          <p:nvPr/>
        </p:nvSpPr>
        <p:spPr bwMode="auto">
          <a:xfrm>
            <a:off x="5664201" y="5516563"/>
            <a:ext cx="23229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BE" b="1">
                <a:cs typeface="Times New Roman" pitchFamily="18" charset="0"/>
              </a:rPr>
              <a:t>Bernard Weiner</a:t>
            </a:r>
            <a:endParaRPr lang="fr-FR" b="1">
              <a:cs typeface="Times New Roman" pitchFamily="18" charset="0"/>
            </a:endParaRPr>
          </a:p>
        </p:txBody>
      </p:sp>
      <p:sp>
        <p:nvSpPr>
          <p:cNvPr id="12299" name="Text Box 9"/>
          <p:cNvSpPr txBox="1">
            <a:spLocks noChangeArrowheads="1"/>
          </p:cNvSpPr>
          <p:nvPr/>
        </p:nvSpPr>
        <p:spPr bwMode="auto">
          <a:xfrm>
            <a:off x="1524000" y="3582620"/>
            <a:ext cx="6040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BE" dirty="0">
                <a:cs typeface="Times New Roman" pitchFamily="18" charset="0"/>
              </a:rPr>
              <a:t>La </a:t>
            </a:r>
            <a:r>
              <a:rPr lang="fr-BE" dirty="0">
                <a:solidFill>
                  <a:srgbClr val="FF0000"/>
                </a:solidFill>
                <a:cs typeface="Times New Roman" pitchFamily="18" charset="0"/>
              </a:rPr>
              <a:t>perception</a:t>
            </a:r>
            <a:r>
              <a:rPr lang="fr-BE" dirty="0">
                <a:cs typeface="Times New Roman" pitchFamily="18" charset="0"/>
              </a:rPr>
              <a:t> de la </a:t>
            </a:r>
            <a:r>
              <a:rPr lang="fr-BE" b="1" i="1" dirty="0" err="1">
                <a:solidFill>
                  <a:srgbClr val="0000FF"/>
                </a:solidFill>
                <a:cs typeface="Times New Roman" pitchFamily="18" charset="0"/>
              </a:rPr>
              <a:t>modifiabilité</a:t>
            </a:r>
            <a:r>
              <a:rPr lang="fr-BE" b="1" i="1" dirty="0">
                <a:solidFill>
                  <a:srgbClr val="0000FF"/>
                </a:solidFill>
                <a:cs typeface="Times New Roman" pitchFamily="18" charset="0"/>
              </a:rPr>
              <a:t>  / permanence</a:t>
            </a:r>
            <a:endParaRPr lang="fr-FR" b="1" i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2300" name="Text Box 10"/>
          <p:cNvSpPr txBox="1">
            <a:spLocks noChangeArrowheads="1"/>
          </p:cNvSpPr>
          <p:nvPr/>
        </p:nvSpPr>
        <p:spPr bwMode="auto">
          <a:xfrm>
            <a:off x="2523804" y="4302979"/>
            <a:ext cx="46297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BE" b="1" dirty="0">
                <a:cs typeface="Times New Roman" pitchFamily="18" charset="0"/>
              </a:rPr>
              <a:t>Inchangeable : l’hérédité, le passé</a:t>
            </a:r>
          </a:p>
          <a:p>
            <a:pPr eaLnBrk="1" hangingPunct="1"/>
            <a:r>
              <a:rPr lang="fr-BE" b="1" dirty="0">
                <a:cs typeface="Times New Roman" pitchFamily="18" charset="0"/>
              </a:rPr>
              <a:t>Changeable : les efforts, le hasard</a:t>
            </a:r>
            <a:endParaRPr lang="fr-FR" b="1" dirty="0">
              <a:cs typeface="Times New Roman" pitchFamily="18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Image de soi : Estime de soi, attributions causales et dissonance cogitive (2010). DSSP Université de Liège - LEPS Université  Paris 13</a:t>
            </a:r>
            <a:endParaRPr lang="es-E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10128449" y="6237313"/>
            <a:ext cx="575531" cy="365125"/>
          </a:xfrm>
          <a:prstGeom prst="rect">
            <a:avLst/>
          </a:prstGeom>
        </p:spPr>
        <p:txBody>
          <a:bodyPr/>
          <a:lstStyle/>
          <a:p>
            <a:fld id="{9A43E7C6-60BA-4BCC-B152-552FCCB0CE09}" type="slidenum">
              <a:rPr lang="es-ES" smtClean="0"/>
              <a:t>7</a:t>
            </a:fld>
            <a:endParaRPr lang="es-ES"/>
          </a:p>
        </p:txBody>
      </p:sp>
      <p:sp>
        <p:nvSpPr>
          <p:cNvPr id="4" name="ZoneTexte 3"/>
          <p:cNvSpPr txBox="1"/>
          <p:nvPr/>
        </p:nvSpPr>
        <p:spPr>
          <a:xfrm>
            <a:off x="3465617" y="176970"/>
            <a:ext cx="4702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/>
              <a:t>Comment expliquons-nous ce qui nous arrive ? </a:t>
            </a:r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359876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  <p:bldP spid="12298" grpId="0"/>
      <p:bldP spid="12299" grpId="0"/>
      <p:bldP spid="123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040" y="1592655"/>
            <a:ext cx="7704137" cy="503237"/>
          </a:xfrm>
        </p:spPr>
        <p:txBody>
          <a:bodyPr/>
          <a:lstStyle/>
          <a:p>
            <a:pPr algn="l"/>
            <a:r>
              <a:rPr lang="fr-B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–la soignante a mal expliqué</a:t>
            </a:r>
            <a:endParaRPr lang="fr-FR" sz="28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7523" name="Group 3"/>
          <p:cNvGraphicFramePr>
            <a:graphicFrameLocks noGrp="1"/>
          </p:cNvGraphicFramePr>
          <p:nvPr>
            <p:ph idx="1"/>
            <p:extLst/>
          </p:nvPr>
        </p:nvGraphicFramePr>
        <p:xfrm>
          <a:off x="1749134" y="3515752"/>
          <a:ext cx="8720782" cy="2564740"/>
        </p:xfrm>
        <a:graphic>
          <a:graphicData uri="http://schemas.openxmlformats.org/drawingml/2006/table">
            <a:tbl>
              <a:tblPr/>
              <a:tblGrid>
                <a:gridCol w="3190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5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5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98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Attribution causale</a:t>
                      </a:r>
                      <a:endParaRPr kumimoji="0" lang="fr-FR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Locus of control INTERNE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Locus of control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EXTERNE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0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Changeable</a:t>
                      </a: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90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Non changeable</a:t>
                      </a: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335" name="Text Box 21"/>
          <p:cNvSpPr txBox="1">
            <a:spLocks noChangeArrowheads="1"/>
          </p:cNvSpPr>
          <p:nvPr/>
        </p:nvSpPr>
        <p:spPr bwMode="auto">
          <a:xfrm>
            <a:off x="679694" y="779063"/>
            <a:ext cx="635949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BE" b="1" dirty="0">
                <a:cs typeface="Times New Roman" pitchFamily="18" charset="0"/>
              </a:rPr>
              <a:t>Je n’ai pas compris la différence entre les </a:t>
            </a:r>
          </a:p>
          <a:p>
            <a:pPr eaLnBrk="1" hangingPunct="1"/>
            <a:r>
              <a:rPr lang="fr-BE" b="1" dirty="0">
                <a:cs typeface="Times New Roman" pitchFamily="18" charset="0"/>
              </a:rPr>
              <a:t>bronchodilatateurs  et les corticoïdes parce que</a:t>
            </a:r>
            <a:endParaRPr lang="fr-FR" b="1" dirty="0">
              <a:cs typeface="Times New Roman" pitchFamily="18" charset="0"/>
            </a:endParaRPr>
          </a:p>
        </p:txBody>
      </p:sp>
      <p:pic>
        <p:nvPicPr>
          <p:cNvPr id="13336" name="Picture 22" descr="vase de rub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" t="5531" r="6380" b="7770"/>
          <a:stretch>
            <a:fillRect/>
          </a:stretch>
        </p:blipFill>
        <p:spPr bwMode="auto">
          <a:xfrm>
            <a:off x="249724" y="3515752"/>
            <a:ext cx="1295400" cy="1189037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1176040" y="2002989"/>
            <a:ext cx="72531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BE" b="1" dirty="0">
                <a:cs typeface="Times New Roman" pitchFamily="18" charset="0"/>
              </a:rPr>
              <a:t>(2) -je n’ai pas retenu et comme je n’avais rien écrit…</a:t>
            </a:r>
            <a:endParaRPr lang="es-E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76040" y="2430823"/>
            <a:ext cx="69513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BE" sz="2400" b="1" dirty="0">
                <a:latin typeface="Times New Roman" pitchFamily="18" charset="0"/>
                <a:cs typeface="Times New Roman" pitchFamily="18" charset="0"/>
              </a:rPr>
              <a:t>(3) -je ne suis pas fait(e) pour me soigner moi-même</a:t>
            </a:r>
            <a:endParaRPr lang="es-E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176040" y="2867363"/>
            <a:ext cx="6648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BE" b="1" dirty="0">
                <a:cs typeface="Times New Roman" pitchFamily="18" charset="0"/>
              </a:rPr>
              <a:t>(4) –c’est le concept le plus difficile à comprendre</a:t>
            </a:r>
            <a:endParaRPr lang="es-ES" b="1" dirty="0">
              <a:cs typeface="Times New Roman" pitchFamily="18" charset="0"/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5894265" y="4570061"/>
            <a:ext cx="7683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" sz="4400" b="1" dirty="0" smtClean="0"/>
              <a:t>2</a:t>
            </a:r>
            <a:endParaRPr lang="es-ES" sz="4400" b="1" dirty="0"/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8800978" y="5241831"/>
            <a:ext cx="7683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" sz="4400" b="1" dirty="0" smtClean="0"/>
              <a:t>4</a:t>
            </a:r>
            <a:endParaRPr lang="es-ES" sz="4400" b="1" dirty="0"/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5894265" y="5236376"/>
            <a:ext cx="7683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" sz="4400" b="1" dirty="0" smtClean="0"/>
              <a:t>3</a:t>
            </a:r>
            <a:endParaRPr lang="es-ES" sz="4400" b="1" dirty="0"/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8763000" y="4581252"/>
            <a:ext cx="7683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" sz="4400" b="1" dirty="0" smtClean="0"/>
              <a:t>1</a:t>
            </a:r>
            <a:endParaRPr lang="es-ES" sz="44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18" y="135900"/>
            <a:ext cx="1456556" cy="1449273"/>
          </a:xfrm>
          <a:prstGeom prst="rect">
            <a:avLst/>
          </a:prstGeom>
        </p:spPr>
      </p:pic>
      <p:sp>
        <p:nvSpPr>
          <p:cNvPr id="16" name="Rectangle à coins arrondis 4"/>
          <p:cNvSpPr>
            <a:spLocks noChangeArrowheads="1"/>
          </p:cNvSpPr>
          <p:nvPr/>
        </p:nvSpPr>
        <p:spPr bwMode="auto">
          <a:xfrm>
            <a:off x="174171" y="118272"/>
            <a:ext cx="5905351" cy="535723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BE" sz="2400" b="1" dirty="0">
                <a:solidFill>
                  <a:srgbClr val="FF0000"/>
                </a:solidFill>
              </a:rPr>
              <a:t>Cas de l’asthme : pas compris… </a:t>
            </a:r>
            <a:r>
              <a:rPr lang="fr-BE" sz="2400" b="1" dirty="0"/>
              <a:t>  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Image de soi : Estime de soi, attributions causales et dissonance cogitive (2010). DSSP Université de Liège - LEPS Université  Paris 13</a:t>
            </a:r>
            <a:endParaRPr lang="es-E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294967295"/>
          </p:nvPr>
        </p:nvSpPr>
        <p:spPr>
          <a:xfrm>
            <a:off x="10128449" y="6237313"/>
            <a:ext cx="575531" cy="365125"/>
          </a:xfrm>
          <a:prstGeom prst="rect">
            <a:avLst/>
          </a:prstGeom>
        </p:spPr>
        <p:txBody>
          <a:bodyPr/>
          <a:lstStyle/>
          <a:p>
            <a:fld id="{9A43E7C6-60BA-4BCC-B152-552FCCB0CE09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240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/>
      <p:bldP spid="2" grpId="0"/>
      <p:bldP spid="3" grpId="0"/>
      <p:bldP spid="4" grpId="0"/>
      <p:bldP spid="5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74171" y="-40246"/>
            <a:ext cx="7189176" cy="1944687"/>
          </a:xfrm>
        </p:spPr>
        <p:txBody>
          <a:bodyPr/>
          <a:lstStyle/>
          <a:p>
            <a:r>
              <a:rPr lang="fr-BE" sz="2800" b="1" dirty="0" smtClean="0">
                <a:latin typeface="+mn-lt"/>
              </a:rPr>
              <a:t>5. La </a:t>
            </a:r>
            <a:r>
              <a:rPr lang="fr-BE" sz="2800" b="1" dirty="0">
                <a:solidFill>
                  <a:srgbClr val="FF0000"/>
                </a:solidFill>
                <a:latin typeface="+mn-lt"/>
              </a:rPr>
              <a:t>dissonance cognitive</a:t>
            </a:r>
            <a:br>
              <a:rPr lang="fr-BE" sz="2800" b="1" dirty="0">
                <a:solidFill>
                  <a:srgbClr val="FF0000"/>
                </a:solidFill>
                <a:latin typeface="+mn-lt"/>
              </a:rPr>
            </a:br>
            <a:r>
              <a:rPr lang="fr-BE" sz="2800" b="1" dirty="0">
                <a:latin typeface="+mn-lt"/>
              </a:rPr>
              <a:t>(discordance entre les actes et les </a:t>
            </a:r>
            <a:r>
              <a:rPr lang="fr-BE" sz="2800" b="1" dirty="0" smtClean="0">
                <a:latin typeface="+mn-lt"/>
              </a:rPr>
              <a:t>valeurs)</a:t>
            </a:r>
            <a:r>
              <a:rPr lang="fr-BE" sz="2800" b="1" dirty="0">
                <a:latin typeface="+mn-lt"/>
              </a:rPr>
              <a:t/>
            </a:r>
            <a:br>
              <a:rPr lang="fr-BE" sz="2800" b="1" dirty="0">
                <a:latin typeface="+mn-lt"/>
              </a:rPr>
            </a:br>
            <a:r>
              <a:rPr lang="fr-BE" sz="2800" b="1" dirty="0">
                <a:latin typeface="+mn-lt"/>
              </a:rPr>
              <a:t>est </a:t>
            </a:r>
            <a:r>
              <a:rPr lang="fr-BE" sz="2800" b="1" dirty="0">
                <a:solidFill>
                  <a:srgbClr val="FF0000"/>
                </a:solidFill>
                <a:latin typeface="+mn-lt"/>
              </a:rPr>
              <a:t>pénible</a:t>
            </a:r>
          </a:p>
        </p:txBody>
      </p:sp>
      <p:pic>
        <p:nvPicPr>
          <p:cNvPr id="8197" name="Picture 3" descr="FESTINGER Lé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567" y="169850"/>
            <a:ext cx="25368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9517797" y="3292698"/>
            <a:ext cx="21467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BE" sz="2000" b="1" dirty="0"/>
              <a:t>Léo FESTINGER</a:t>
            </a:r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74171" y="2094523"/>
            <a:ext cx="87805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BE" sz="2800" b="1" dirty="0" smtClean="0"/>
              <a:t>Quand ses actes (du passé) ne peuvent plus être changés, </a:t>
            </a:r>
          </a:p>
          <a:p>
            <a:r>
              <a:rPr lang="fr-BE" sz="2800" b="1" dirty="0" smtClean="0"/>
              <a:t>la </a:t>
            </a:r>
            <a:r>
              <a:rPr lang="fr-BE" sz="2800" b="1" dirty="0"/>
              <a:t>réduction </a:t>
            </a:r>
            <a:r>
              <a:rPr lang="fr-BE" sz="2800" b="1" dirty="0" smtClean="0"/>
              <a:t>(de la dissonance cognitive) consiste </a:t>
            </a:r>
            <a:r>
              <a:rPr lang="fr-BE" sz="2800" b="1" dirty="0"/>
              <a:t>à : </a:t>
            </a:r>
          </a:p>
          <a:p>
            <a:r>
              <a:rPr lang="fr-BE" sz="2800" b="1" dirty="0">
                <a:solidFill>
                  <a:srgbClr val="FF0000"/>
                </a:solidFill>
              </a:rPr>
              <a:t>changer ses </a:t>
            </a:r>
            <a:r>
              <a:rPr lang="fr-BE" sz="2800" b="1" dirty="0" smtClean="0">
                <a:solidFill>
                  <a:srgbClr val="FF0000"/>
                </a:solidFill>
              </a:rPr>
              <a:t>préférences (ou valeurs)</a:t>
            </a:r>
            <a:endParaRPr lang="fr-BE" sz="2800" b="1" dirty="0">
              <a:solidFill>
                <a:srgbClr val="FF0000"/>
              </a:solidFill>
            </a:endParaRPr>
          </a:p>
        </p:txBody>
      </p:sp>
      <p:sp>
        <p:nvSpPr>
          <p:cNvPr id="8200" name="Text Box 6"/>
          <p:cNvSpPr txBox="1">
            <a:spLocks noChangeArrowheads="1"/>
          </p:cNvSpPr>
          <p:nvPr/>
        </p:nvSpPr>
        <p:spPr bwMode="auto">
          <a:xfrm>
            <a:off x="1203325" y="4507494"/>
            <a:ext cx="905241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BE" sz="2800" b="1" dirty="0"/>
              <a:t>Sagesse populaire : </a:t>
            </a:r>
          </a:p>
          <a:p>
            <a:r>
              <a:rPr lang="fr-BE" sz="2800" b="1" dirty="0"/>
              <a:t>Quand on n ’a pas ce qu’on aime, il faut aimer ce qu’on a.</a:t>
            </a:r>
          </a:p>
        </p:txBody>
      </p:sp>
      <p:pic>
        <p:nvPicPr>
          <p:cNvPr id="25607" name="Picture 7" descr="vase de rub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" t="5531" r="6380" b="7770"/>
          <a:stretch>
            <a:fillRect/>
          </a:stretch>
        </p:blipFill>
        <p:spPr bwMode="auto">
          <a:xfrm>
            <a:off x="7636058" y="156521"/>
            <a:ext cx="1068388" cy="979487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Image de soi : Estime de soi, attributions causales et dissonance cogitive (2010). DSSP Université de Liège - LEPS Université  Paris 13</a:t>
            </a:r>
            <a:endParaRPr lang="es-E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10128449" y="6237313"/>
            <a:ext cx="575531" cy="365125"/>
          </a:xfrm>
          <a:prstGeom prst="rect">
            <a:avLst/>
          </a:prstGeom>
        </p:spPr>
        <p:txBody>
          <a:bodyPr/>
          <a:lstStyle/>
          <a:p>
            <a:fld id="{9A43E7C6-60BA-4BCC-B152-552FCCB0CE09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596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0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970</Words>
  <Application>Microsoft Office PowerPoint</Application>
  <PresentationFormat>Grand écran</PresentationFormat>
  <Paragraphs>142</Paragraphs>
  <Slides>10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Estime de soi =</vt:lpstr>
      <vt:lpstr>Présentation PowerPoint</vt:lpstr>
      <vt:lpstr>Selon Rolland Viau (2009),  3 déterminants de la motivation : </vt:lpstr>
      <vt:lpstr>3. Le sentiment d’auto-efficacité (self efficacy)</vt:lpstr>
      <vt:lpstr>4. Les attributions causales </vt:lpstr>
      <vt:lpstr>(1) –la soignante a mal expliqué</vt:lpstr>
      <vt:lpstr>5. La dissonance cognitive (discordance entre les actes et les valeurs) est pénible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d.leclercq@uliege.be</dc:creator>
  <cp:lastModifiedBy>d.leclercq@uliege.be</cp:lastModifiedBy>
  <cp:revision>25</cp:revision>
  <cp:lastPrinted>2020-05-09T16:42:50Z</cp:lastPrinted>
  <dcterms:created xsi:type="dcterms:W3CDTF">2020-03-03T16:26:00Z</dcterms:created>
  <dcterms:modified xsi:type="dcterms:W3CDTF">2020-05-09T16:43:02Z</dcterms:modified>
</cp:coreProperties>
</file>