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8" r:id="rId2"/>
    <p:sldId id="259" r:id="rId3"/>
    <p:sldId id="260" r:id="rId4"/>
    <p:sldId id="277" r:id="rId5"/>
    <p:sldId id="261" r:id="rId6"/>
    <p:sldId id="262" r:id="rId7"/>
    <p:sldId id="263" r:id="rId8"/>
    <p:sldId id="264" r:id="rId9"/>
    <p:sldId id="267" r:id="rId10"/>
    <p:sldId id="274" r:id="rId11"/>
    <p:sldId id="265" r:id="rId12"/>
    <p:sldId id="270" r:id="rId13"/>
    <p:sldId id="266" r:id="rId14"/>
    <p:sldId id="272" r:id="rId15"/>
    <p:sldId id="273" r:id="rId16"/>
    <p:sldId id="269" r:id="rId17"/>
    <p:sldId id="275" r:id="rId18"/>
    <p:sldId id="268"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ois-Xavier Surinx" initials="FS" lastIdx="0" clrIdx="0">
    <p:extLst>
      <p:ext uri="{19B8F6BF-5375-455C-9EA6-DF929625EA0E}">
        <p15:presenceInfo xmlns:p15="http://schemas.microsoft.com/office/powerpoint/2012/main" userId="17386538cbef1c9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7" d="100"/>
          <a:sy n="87" d="100"/>
        </p:scale>
        <p:origin x="61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9B3D0E-FDE6-4F7A-BED9-43550DF3A6B9}" type="datetimeFigureOut">
              <a:rPr lang="fr-BE" smtClean="0"/>
              <a:t>25-04-20</a:t>
            </a:fld>
            <a:endParaRPr lang="fr-BE"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15BB7-FEEC-4EEE-A1C8-44D33F9A92F4}" type="slidenum">
              <a:rPr lang="fr-BE" smtClean="0"/>
              <a:t>‹N°›</a:t>
            </a:fld>
            <a:endParaRPr lang="fr-BE" dirty="0"/>
          </a:p>
        </p:txBody>
      </p:sp>
    </p:spTree>
    <p:extLst>
      <p:ext uri="{BB962C8B-B14F-4D97-AF65-F5344CB8AC3E}">
        <p14:creationId xmlns:p14="http://schemas.microsoft.com/office/powerpoint/2010/main" val="477567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BE"/>
          </a:p>
        </p:txBody>
      </p:sp>
      <p:sp>
        <p:nvSpPr>
          <p:cNvPr id="4" name="Espace réservé de la date 3"/>
          <p:cNvSpPr>
            <a:spLocks noGrp="1"/>
          </p:cNvSpPr>
          <p:nvPr>
            <p:ph type="dt" sz="half" idx="10"/>
          </p:nvPr>
        </p:nvSpPr>
        <p:spPr/>
        <p:txBody>
          <a:bodyPr/>
          <a:lstStyle/>
          <a:p>
            <a:fld id="{6BACA322-2F79-49CE-8E5C-595E77536635}" type="datetimeFigureOut">
              <a:rPr lang="fr-BE" smtClean="0"/>
              <a:t>25-04-20</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2EDE6564-AF6E-4B00-8606-45F706776880}" type="slidenum">
              <a:rPr lang="fr-BE" smtClean="0"/>
              <a:t>‹N°›</a:t>
            </a:fld>
            <a:endParaRPr lang="fr-BE" dirty="0"/>
          </a:p>
        </p:txBody>
      </p:sp>
    </p:spTree>
    <p:extLst>
      <p:ext uri="{BB962C8B-B14F-4D97-AF65-F5344CB8AC3E}">
        <p14:creationId xmlns:p14="http://schemas.microsoft.com/office/powerpoint/2010/main" val="2203176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6BACA322-2F79-49CE-8E5C-595E77536635}" type="datetimeFigureOut">
              <a:rPr lang="fr-BE" smtClean="0"/>
              <a:t>25-04-20</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2EDE6564-AF6E-4B00-8606-45F706776880}" type="slidenum">
              <a:rPr lang="fr-BE" smtClean="0"/>
              <a:t>‹N°›</a:t>
            </a:fld>
            <a:endParaRPr lang="fr-BE" dirty="0"/>
          </a:p>
        </p:txBody>
      </p:sp>
    </p:spTree>
    <p:extLst>
      <p:ext uri="{BB962C8B-B14F-4D97-AF65-F5344CB8AC3E}">
        <p14:creationId xmlns:p14="http://schemas.microsoft.com/office/powerpoint/2010/main" val="879373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6BACA322-2F79-49CE-8E5C-595E77536635}" type="datetimeFigureOut">
              <a:rPr lang="fr-BE" smtClean="0"/>
              <a:t>25-04-20</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2EDE6564-AF6E-4B00-8606-45F706776880}" type="slidenum">
              <a:rPr lang="fr-BE" smtClean="0"/>
              <a:t>‹N°›</a:t>
            </a:fld>
            <a:endParaRPr lang="fr-BE" dirty="0"/>
          </a:p>
        </p:txBody>
      </p:sp>
    </p:spTree>
    <p:extLst>
      <p:ext uri="{BB962C8B-B14F-4D97-AF65-F5344CB8AC3E}">
        <p14:creationId xmlns:p14="http://schemas.microsoft.com/office/powerpoint/2010/main" val="3213254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6BACA322-2F79-49CE-8E5C-595E77536635}" type="datetimeFigureOut">
              <a:rPr lang="fr-BE" smtClean="0"/>
              <a:t>25-04-20</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2EDE6564-AF6E-4B00-8606-45F706776880}" type="slidenum">
              <a:rPr lang="fr-BE" smtClean="0"/>
              <a:t>‹N°›</a:t>
            </a:fld>
            <a:endParaRPr lang="fr-BE" dirty="0"/>
          </a:p>
        </p:txBody>
      </p:sp>
    </p:spTree>
    <p:extLst>
      <p:ext uri="{BB962C8B-B14F-4D97-AF65-F5344CB8AC3E}">
        <p14:creationId xmlns:p14="http://schemas.microsoft.com/office/powerpoint/2010/main" val="3234849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6BACA322-2F79-49CE-8E5C-595E77536635}" type="datetimeFigureOut">
              <a:rPr lang="fr-BE" smtClean="0"/>
              <a:t>25-04-20</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2EDE6564-AF6E-4B00-8606-45F706776880}" type="slidenum">
              <a:rPr lang="fr-BE" smtClean="0"/>
              <a:t>‹N°›</a:t>
            </a:fld>
            <a:endParaRPr lang="fr-BE" dirty="0"/>
          </a:p>
        </p:txBody>
      </p:sp>
    </p:spTree>
    <p:extLst>
      <p:ext uri="{BB962C8B-B14F-4D97-AF65-F5344CB8AC3E}">
        <p14:creationId xmlns:p14="http://schemas.microsoft.com/office/powerpoint/2010/main" val="7182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6BACA322-2F79-49CE-8E5C-595E77536635}" type="datetimeFigureOut">
              <a:rPr lang="fr-BE" smtClean="0"/>
              <a:t>25-04-20</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2EDE6564-AF6E-4B00-8606-45F706776880}" type="slidenum">
              <a:rPr lang="fr-BE" smtClean="0"/>
              <a:t>‹N°›</a:t>
            </a:fld>
            <a:endParaRPr lang="fr-BE" dirty="0"/>
          </a:p>
        </p:txBody>
      </p:sp>
    </p:spTree>
    <p:extLst>
      <p:ext uri="{BB962C8B-B14F-4D97-AF65-F5344CB8AC3E}">
        <p14:creationId xmlns:p14="http://schemas.microsoft.com/office/powerpoint/2010/main" val="3869587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6BACA322-2F79-49CE-8E5C-595E77536635}" type="datetimeFigureOut">
              <a:rPr lang="fr-BE" smtClean="0"/>
              <a:t>25-04-20</a:t>
            </a:fld>
            <a:endParaRPr lang="fr-BE" dirty="0"/>
          </a:p>
        </p:txBody>
      </p:sp>
      <p:sp>
        <p:nvSpPr>
          <p:cNvPr id="8" name="Espace réservé du pied de page 7"/>
          <p:cNvSpPr>
            <a:spLocks noGrp="1"/>
          </p:cNvSpPr>
          <p:nvPr>
            <p:ph type="ftr" sz="quarter" idx="11"/>
          </p:nvPr>
        </p:nvSpPr>
        <p:spPr/>
        <p:txBody>
          <a:bodyPr/>
          <a:lstStyle/>
          <a:p>
            <a:endParaRPr lang="fr-BE" dirty="0"/>
          </a:p>
        </p:txBody>
      </p:sp>
      <p:sp>
        <p:nvSpPr>
          <p:cNvPr id="9" name="Espace réservé du numéro de diapositive 8"/>
          <p:cNvSpPr>
            <a:spLocks noGrp="1"/>
          </p:cNvSpPr>
          <p:nvPr>
            <p:ph type="sldNum" sz="quarter" idx="12"/>
          </p:nvPr>
        </p:nvSpPr>
        <p:spPr/>
        <p:txBody>
          <a:bodyPr/>
          <a:lstStyle/>
          <a:p>
            <a:fld id="{2EDE6564-AF6E-4B00-8606-45F706776880}" type="slidenum">
              <a:rPr lang="fr-BE" smtClean="0"/>
              <a:t>‹N°›</a:t>
            </a:fld>
            <a:endParaRPr lang="fr-BE" dirty="0"/>
          </a:p>
        </p:txBody>
      </p:sp>
    </p:spTree>
    <p:extLst>
      <p:ext uri="{BB962C8B-B14F-4D97-AF65-F5344CB8AC3E}">
        <p14:creationId xmlns:p14="http://schemas.microsoft.com/office/powerpoint/2010/main" val="2422323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6BACA322-2F79-49CE-8E5C-595E77536635}" type="datetimeFigureOut">
              <a:rPr lang="fr-BE" smtClean="0"/>
              <a:t>25-04-20</a:t>
            </a:fld>
            <a:endParaRPr lang="fr-BE" dirty="0"/>
          </a:p>
        </p:txBody>
      </p:sp>
      <p:sp>
        <p:nvSpPr>
          <p:cNvPr id="4" name="Espace réservé du pied de page 3"/>
          <p:cNvSpPr>
            <a:spLocks noGrp="1"/>
          </p:cNvSpPr>
          <p:nvPr>
            <p:ph type="ftr" sz="quarter" idx="11"/>
          </p:nvPr>
        </p:nvSpPr>
        <p:spPr/>
        <p:txBody>
          <a:bodyPr/>
          <a:lstStyle/>
          <a:p>
            <a:endParaRPr lang="fr-BE" dirty="0"/>
          </a:p>
        </p:txBody>
      </p:sp>
      <p:sp>
        <p:nvSpPr>
          <p:cNvPr id="5" name="Espace réservé du numéro de diapositive 4"/>
          <p:cNvSpPr>
            <a:spLocks noGrp="1"/>
          </p:cNvSpPr>
          <p:nvPr>
            <p:ph type="sldNum" sz="quarter" idx="12"/>
          </p:nvPr>
        </p:nvSpPr>
        <p:spPr/>
        <p:txBody>
          <a:bodyPr/>
          <a:lstStyle/>
          <a:p>
            <a:fld id="{2EDE6564-AF6E-4B00-8606-45F706776880}" type="slidenum">
              <a:rPr lang="fr-BE" smtClean="0"/>
              <a:t>‹N°›</a:t>
            </a:fld>
            <a:endParaRPr lang="fr-BE" dirty="0"/>
          </a:p>
        </p:txBody>
      </p:sp>
    </p:spTree>
    <p:extLst>
      <p:ext uri="{BB962C8B-B14F-4D97-AF65-F5344CB8AC3E}">
        <p14:creationId xmlns:p14="http://schemas.microsoft.com/office/powerpoint/2010/main" val="2916804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BACA322-2F79-49CE-8E5C-595E77536635}" type="datetimeFigureOut">
              <a:rPr lang="fr-BE" smtClean="0"/>
              <a:t>25-04-20</a:t>
            </a:fld>
            <a:endParaRPr lang="fr-BE" dirty="0"/>
          </a:p>
        </p:txBody>
      </p:sp>
      <p:sp>
        <p:nvSpPr>
          <p:cNvPr id="3" name="Espace réservé du pied de page 2"/>
          <p:cNvSpPr>
            <a:spLocks noGrp="1"/>
          </p:cNvSpPr>
          <p:nvPr>
            <p:ph type="ftr" sz="quarter" idx="11"/>
          </p:nvPr>
        </p:nvSpPr>
        <p:spPr/>
        <p:txBody>
          <a:bodyPr/>
          <a:lstStyle/>
          <a:p>
            <a:endParaRPr lang="fr-BE" dirty="0"/>
          </a:p>
        </p:txBody>
      </p:sp>
      <p:sp>
        <p:nvSpPr>
          <p:cNvPr id="4" name="Espace réservé du numéro de diapositive 3"/>
          <p:cNvSpPr>
            <a:spLocks noGrp="1"/>
          </p:cNvSpPr>
          <p:nvPr>
            <p:ph type="sldNum" sz="quarter" idx="12"/>
          </p:nvPr>
        </p:nvSpPr>
        <p:spPr/>
        <p:txBody>
          <a:bodyPr/>
          <a:lstStyle/>
          <a:p>
            <a:fld id="{2EDE6564-AF6E-4B00-8606-45F706776880}" type="slidenum">
              <a:rPr lang="fr-BE" smtClean="0"/>
              <a:t>‹N°›</a:t>
            </a:fld>
            <a:endParaRPr lang="fr-BE" dirty="0"/>
          </a:p>
        </p:txBody>
      </p:sp>
    </p:spTree>
    <p:extLst>
      <p:ext uri="{BB962C8B-B14F-4D97-AF65-F5344CB8AC3E}">
        <p14:creationId xmlns:p14="http://schemas.microsoft.com/office/powerpoint/2010/main" val="2104676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6BACA322-2F79-49CE-8E5C-595E77536635}" type="datetimeFigureOut">
              <a:rPr lang="fr-BE" smtClean="0"/>
              <a:t>25-04-20</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2EDE6564-AF6E-4B00-8606-45F706776880}" type="slidenum">
              <a:rPr lang="fr-BE" smtClean="0"/>
              <a:t>‹N°›</a:t>
            </a:fld>
            <a:endParaRPr lang="fr-BE" dirty="0"/>
          </a:p>
        </p:txBody>
      </p:sp>
    </p:spTree>
    <p:extLst>
      <p:ext uri="{BB962C8B-B14F-4D97-AF65-F5344CB8AC3E}">
        <p14:creationId xmlns:p14="http://schemas.microsoft.com/office/powerpoint/2010/main" val="2704046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6BACA322-2F79-49CE-8E5C-595E77536635}" type="datetimeFigureOut">
              <a:rPr lang="fr-BE" smtClean="0"/>
              <a:t>25-04-20</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2EDE6564-AF6E-4B00-8606-45F706776880}" type="slidenum">
              <a:rPr lang="fr-BE" smtClean="0"/>
              <a:t>‹N°›</a:t>
            </a:fld>
            <a:endParaRPr lang="fr-BE" dirty="0"/>
          </a:p>
        </p:txBody>
      </p:sp>
    </p:spTree>
    <p:extLst>
      <p:ext uri="{BB962C8B-B14F-4D97-AF65-F5344CB8AC3E}">
        <p14:creationId xmlns:p14="http://schemas.microsoft.com/office/powerpoint/2010/main" val="2101290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ACA322-2F79-49CE-8E5C-595E77536635}" type="datetimeFigureOut">
              <a:rPr lang="fr-BE" smtClean="0"/>
              <a:t>25-04-20</a:t>
            </a:fld>
            <a:endParaRPr lang="fr-BE" dirty="0"/>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DE6564-AF6E-4B00-8606-45F706776880}" type="slidenum">
              <a:rPr lang="fr-BE" smtClean="0"/>
              <a:t>‹N°›</a:t>
            </a:fld>
            <a:endParaRPr lang="fr-BE" dirty="0"/>
          </a:p>
        </p:txBody>
      </p:sp>
    </p:spTree>
    <p:extLst>
      <p:ext uri="{BB962C8B-B14F-4D97-AF65-F5344CB8AC3E}">
        <p14:creationId xmlns:p14="http://schemas.microsoft.com/office/powerpoint/2010/main" val="4110995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0" y="0"/>
            <a:ext cx="12192000" cy="6858000"/>
          </a:xfrm>
          <a:prstGeom prst="rect">
            <a:avLst/>
          </a:prstGeom>
        </p:spPr>
      </p:pic>
      <p:sp>
        <p:nvSpPr>
          <p:cNvPr id="2" name="ZoneTexte 1"/>
          <p:cNvSpPr txBox="1"/>
          <p:nvPr/>
        </p:nvSpPr>
        <p:spPr>
          <a:xfrm>
            <a:off x="1330036" y="1064029"/>
            <a:ext cx="9958648" cy="4431983"/>
          </a:xfrm>
          <a:prstGeom prst="rect">
            <a:avLst/>
          </a:prstGeom>
          <a:noFill/>
        </p:spPr>
        <p:txBody>
          <a:bodyPr wrap="square" rtlCol="0">
            <a:spAutoFit/>
          </a:bodyPr>
          <a:lstStyle/>
          <a:p>
            <a:pPr algn="ctr"/>
            <a:r>
              <a:rPr lang="fr-BE" sz="6600" dirty="0">
                <a:solidFill>
                  <a:schemeClr val="accent6">
                    <a:lumMod val="20000"/>
                    <a:lumOff val="80000"/>
                  </a:schemeClr>
                </a:solidFill>
              </a:rPr>
              <a:t>Lire la peur dans leur jeu</a:t>
            </a:r>
          </a:p>
          <a:p>
            <a:pPr algn="ctr"/>
            <a:endParaRPr lang="fr-BE" sz="5400" dirty="0" smtClean="0">
              <a:solidFill>
                <a:schemeClr val="accent6">
                  <a:lumMod val="20000"/>
                  <a:lumOff val="80000"/>
                </a:schemeClr>
              </a:solidFill>
            </a:endParaRPr>
          </a:p>
          <a:p>
            <a:pPr algn="ctr"/>
            <a:r>
              <a:rPr lang="fr-BE" sz="5400" dirty="0">
                <a:solidFill>
                  <a:schemeClr val="accent6">
                    <a:lumMod val="20000"/>
                    <a:lumOff val="80000"/>
                  </a:schemeClr>
                </a:solidFill>
              </a:rPr>
              <a:t> </a:t>
            </a:r>
          </a:p>
          <a:p>
            <a:pPr algn="ctr"/>
            <a:r>
              <a:rPr lang="fr-BE" sz="5400" dirty="0">
                <a:solidFill>
                  <a:schemeClr val="accent6">
                    <a:lumMod val="20000"/>
                    <a:lumOff val="80000"/>
                  </a:schemeClr>
                </a:solidFill>
              </a:rPr>
              <a:t>Exploration du potentiel effrayant du texte dans le jeu vidéo</a:t>
            </a:r>
          </a:p>
        </p:txBody>
      </p:sp>
    </p:spTree>
    <p:extLst>
      <p:ext uri="{BB962C8B-B14F-4D97-AF65-F5344CB8AC3E}">
        <p14:creationId xmlns:p14="http://schemas.microsoft.com/office/powerpoint/2010/main" val="18852405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0169" y="121186"/>
            <a:ext cx="11799065" cy="1200329"/>
          </a:xfrm>
          <a:prstGeom prst="rect">
            <a:avLst/>
          </a:prstGeom>
          <a:noFill/>
        </p:spPr>
        <p:txBody>
          <a:bodyPr wrap="square" rtlCol="0">
            <a:spAutoFit/>
          </a:bodyPr>
          <a:lstStyle/>
          <a:p>
            <a:pPr lvl="0"/>
            <a:r>
              <a:rPr lang="fr-BE" sz="2400" dirty="0" smtClean="0">
                <a:solidFill>
                  <a:prstClr val="black"/>
                </a:solidFill>
              </a:rPr>
              <a:t>Autre ex. dans </a:t>
            </a:r>
            <a:r>
              <a:rPr lang="fr-BE" sz="2400" i="1" dirty="0" smtClean="0">
                <a:solidFill>
                  <a:prstClr val="black"/>
                </a:solidFill>
              </a:rPr>
              <a:t>Bloodborne</a:t>
            </a:r>
            <a:endParaRPr lang="fr-BE" sz="2400" dirty="0" smtClean="0">
              <a:solidFill>
                <a:prstClr val="black"/>
              </a:solidFill>
            </a:endParaRPr>
          </a:p>
          <a:p>
            <a:pPr lvl="0"/>
            <a:endParaRPr lang="fr-BE" sz="2400" dirty="0">
              <a:solidFill>
                <a:prstClr val="black"/>
              </a:solidFill>
            </a:endParaRPr>
          </a:p>
          <a:p>
            <a:pPr lvl="0"/>
            <a:r>
              <a:rPr lang="fr-BE" sz="2400" dirty="0" smtClean="0">
                <a:solidFill>
                  <a:prstClr val="black"/>
                </a:solidFill>
              </a:rPr>
              <a:t>Révélation </a:t>
            </a:r>
            <a:r>
              <a:rPr lang="fr-BE" sz="2400" dirty="0">
                <a:solidFill>
                  <a:prstClr val="black"/>
                </a:solidFill>
              </a:rPr>
              <a:t>de la vraie nature d’un personnage confirmée dans les </a:t>
            </a:r>
            <a:r>
              <a:rPr lang="fr-BE" sz="2400" dirty="0" smtClean="0">
                <a:solidFill>
                  <a:prstClr val="black"/>
                </a:solidFill>
              </a:rPr>
              <a:t>crédits:</a:t>
            </a:r>
            <a:endParaRPr lang="fr-BE" sz="2400" dirty="0">
              <a:solidFill>
                <a:prstClr val="black"/>
              </a:solidFill>
            </a:endParaRPr>
          </a:p>
        </p:txBody>
      </p:sp>
      <p:pic>
        <p:nvPicPr>
          <p:cNvPr id="3" name="Image 2"/>
          <p:cNvPicPr>
            <a:picLocks noChangeAspect="1"/>
          </p:cNvPicPr>
          <p:nvPr/>
        </p:nvPicPr>
        <p:blipFill>
          <a:blip r:embed="rId2"/>
          <a:stretch>
            <a:fillRect/>
          </a:stretch>
        </p:blipFill>
        <p:spPr>
          <a:xfrm>
            <a:off x="1369967" y="1321515"/>
            <a:ext cx="9279467" cy="5219700"/>
          </a:xfrm>
          <a:prstGeom prst="rect">
            <a:avLst/>
          </a:prstGeom>
        </p:spPr>
      </p:pic>
      <p:sp>
        <p:nvSpPr>
          <p:cNvPr id="5" name="Rectangle 4"/>
          <p:cNvSpPr/>
          <p:nvPr/>
        </p:nvSpPr>
        <p:spPr>
          <a:xfrm>
            <a:off x="4175393" y="3712684"/>
            <a:ext cx="3723701" cy="40762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5247294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2504" y="225631"/>
            <a:ext cx="11732821" cy="2308324"/>
          </a:xfrm>
          <a:prstGeom prst="rect">
            <a:avLst/>
          </a:prstGeom>
          <a:noFill/>
        </p:spPr>
        <p:txBody>
          <a:bodyPr wrap="square" rtlCol="0">
            <a:spAutoFit/>
          </a:bodyPr>
          <a:lstStyle/>
          <a:p>
            <a:pPr lvl="0"/>
            <a:r>
              <a:rPr lang="fr-BE" sz="2400" dirty="0" smtClean="0">
                <a:solidFill>
                  <a:prstClr val="black"/>
                </a:solidFill>
              </a:rPr>
              <a:t>Cas n°2 : </a:t>
            </a:r>
            <a:r>
              <a:rPr lang="fr-BE" sz="2400" dirty="0">
                <a:solidFill>
                  <a:prstClr val="black"/>
                </a:solidFill>
              </a:rPr>
              <a:t>moins souvent, le jeu ne se déclare pas apeurant dès le </a:t>
            </a:r>
            <a:r>
              <a:rPr lang="fr-BE" sz="2400" dirty="0" smtClean="0">
                <a:solidFill>
                  <a:prstClr val="black"/>
                </a:solidFill>
              </a:rPr>
              <a:t>début. Le </a:t>
            </a:r>
            <a:r>
              <a:rPr lang="fr-BE" sz="2400" dirty="0">
                <a:solidFill>
                  <a:prstClr val="black"/>
                </a:solidFill>
              </a:rPr>
              <a:t>joueur sera alors plutôt « détendu » et ne verra pas forcément arriver la menace.</a:t>
            </a:r>
          </a:p>
          <a:p>
            <a:pPr marL="342900" lvl="0" indent="-342900">
              <a:buFont typeface="Wingdings" panose="05000000000000000000" pitchFamily="2" charset="2"/>
              <a:buChar char="è"/>
            </a:pPr>
            <a:r>
              <a:rPr lang="fr-BE" sz="2400" dirty="0">
                <a:solidFill>
                  <a:prstClr val="black"/>
                </a:solidFill>
                <a:sym typeface="Wingdings" panose="05000000000000000000" pitchFamily="2" charset="2"/>
              </a:rPr>
              <a:t>Prédominance de l’alarme (dans les premiers instants du moins</a:t>
            </a:r>
            <a:r>
              <a:rPr lang="fr-BE" sz="2400" dirty="0" smtClean="0">
                <a:solidFill>
                  <a:prstClr val="black"/>
                </a:solidFill>
                <a:sym typeface="Wingdings" panose="05000000000000000000" pitchFamily="2" charset="2"/>
              </a:rPr>
              <a:t>)</a:t>
            </a:r>
          </a:p>
          <a:p>
            <a:pPr marL="342900" lvl="0" indent="-342900">
              <a:buFont typeface="Wingdings" panose="05000000000000000000" pitchFamily="2" charset="2"/>
              <a:buChar char="è"/>
            </a:pPr>
            <a:endParaRPr lang="fr-BE" sz="2400" dirty="0">
              <a:solidFill>
                <a:prstClr val="black"/>
              </a:solidFill>
              <a:sym typeface="Wingdings" panose="05000000000000000000" pitchFamily="2" charset="2"/>
            </a:endParaRPr>
          </a:p>
          <a:p>
            <a:pPr lvl="0"/>
            <a:r>
              <a:rPr lang="fr-BE" sz="2400" dirty="0" smtClean="0">
                <a:solidFill>
                  <a:prstClr val="black"/>
                </a:solidFill>
                <a:sym typeface="Wingdings" panose="05000000000000000000" pitchFamily="2" charset="2"/>
              </a:rPr>
              <a:t>Ex. Le boss final « Giygas »</a:t>
            </a:r>
            <a:r>
              <a:rPr lang="fr-BE" sz="2400" i="1" dirty="0" smtClean="0">
                <a:solidFill>
                  <a:prstClr val="black"/>
                </a:solidFill>
                <a:sym typeface="Wingdings" panose="05000000000000000000" pitchFamily="2" charset="2"/>
              </a:rPr>
              <a:t> </a:t>
            </a:r>
            <a:r>
              <a:rPr lang="fr-BE" sz="2400" dirty="0" smtClean="0">
                <a:solidFill>
                  <a:prstClr val="black"/>
                </a:solidFill>
                <a:sym typeface="Wingdings" panose="05000000000000000000" pitchFamily="2" charset="2"/>
              </a:rPr>
              <a:t>dans </a:t>
            </a:r>
            <a:r>
              <a:rPr lang="fr-BE" sz="2400" i="1" dirty="0" smtClean="0">
                <a:solidFill>
                  <a:prstClr val="black"/>
                </a:solidFill>
                <a:sym typeface="Wingdings" panose="05000000000000000000" pitchFamily="2" charset="2"/>
              </a:rPr>
              <a:t>EarthBound </a:t>
            </a:r>
            <a:r>
              <a:rPr lang="fr-BE" sz="2400" dirty="0" smtClean="0">
                <a:solidFill>
                  <a:prstClr val="black"/>
                </a:solidFill>
                <a:sym typeface="Wingdings" panose="05000000000000000000" pitchFamily="2" charset="2"/>
              </a:rPr>
              <a:t>(aka </a:t>
            </a:r>
            <a:r>
              <a:rPr lang="fr-BE" sz="2400" i="1" dirty="0" smtClean="0">
                <a:solidFill>
                  <a:prstClr val="black"/>
                </a:solidFill>
                <a:sym typeface="Wingdings" panose="05000000000000000000" pitchFamily="2" charset="2"/>
              </a:rPr>
              <a:t>Mother 2</a:t>
            </a:r>
            <a:r>
              <a:rPr lang="fr-BE" sz="2400" dirty="0" smtClean="0">
                <a:solidFill>
                  <a:prstClr val="black"/>
                </a:solidFill>
                <a:sym typeface="Wingdings" panose="05000000000000000000" pitchFamily="2" charset="2"/>
              </a:rPr>
              <a:t>)</a:t>
            </a:r>
          </a:p>
          <a:p>
            <a:pPr lvl="0"/>
            <a:endParaRPr lang="fr-BE" sz="2400" dirty="0">
              <a:solidFill>
                <a:prstClr val="black"/>
              </a:solidFill>
              <a:sym typeface="Wingdings" panose="05000000000000000000" pitchFamily="2" charset="2"/>
            </a:endParaRPr>
          </a:p>
        </p:txBody>
      </p:sp>
      <p:pic>
        <p:nvPicPr>
          <p:cNvPr id="3" name="Image 2"/>
          <p:cNvPicPr>
            <a:picLocks noChangeAspect="1"/>
          </p:cNvPicPr>
          <p:nvPr/>
        </p:nvPicPr>
        <p:blipFill>
          <a:blip r:embed="rId2"/>
          <a:stretch>
            <a:fillRect/>
          </a:stretch>
        </p:blipFill>
        <p:spPr>
          <a:xfrm>
            <a:off x="142505" y="2201388"/>
            <a:ext cx="4358244" cy="2451513"/>
          </a:xfrm>
          <a:prstGeom prst="rect">
            <a:avLst/>
          </a:prstGeom>
        </p:spPr>
      </p:pic>
      <p:pic>
        <p:nvPicPr>
          <p:cNvPr id="4" name="Image 3"/>
          <p:cNvPicPr>
            <a:picLocks noChangeAspect="1"/>
          </p:cNvPicPr>
          <p:nvPr/>
        </p:nvPicPr>
        <p:blipFill>
          <a:blip r:embed="rId3"/>
          <a:stretch>
            <a:fillRect/>
          </a:stretch>
        </p:blipFill>
        <p:spPr>
          <a:xfrm>
            <a:off x="7113319" y="2201388"/>
            <a:ext cx="4762006" cy="2456101"/>
          </a:xfrm>
          <a:prstGeom prst="rect">
            <a:avLst/>
          </a:prstGeom>
        </p:spPr>
      </p:pic>
      <p:pic>
        <p:nvPicPr>
          <p:cNvPr id="5" name="Image 4"/>
          <p:cNvPicPr>
            <a:picLocks noChangeAspect="1"/>
          </p:cNvPicPr>
          <p:nvPr/>
        </p:nvPicPr>
        <p:blipFill>
          <a:blip r:embed="rId4"/>
          <a:stretch>
            <a:fillRect/>
          </a:stretch>
        </p:blipFill>
        <p:spPr>
          <a:xfrm>
            <a:off x="2974770" y="3554119"/>
            <a:ext cx="5664529" cy="3186298"/>
          </a:xfrm>
          <a:prstGeom prst="rect">
            <a:avLst/>
          </a:prstGeom>
        </p:spPr>
      </p:pic>
    </p:spTree>
    <p:extLst>
      <p:ext uri="{BB962C8B-B14F-4D97-AF65-F5344CB8AC3E}">
        <p14:creationId xmlns:p14="http://schemas.microsoft.com/office/powerpoint/2010/main" val="31872608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8130" y="130629"/>
            <a:ext cx="11720945" cy="6986528"/>
          </a:xfrm>
          <a:prstGeom prst="rect">
            <a:avLst/>
          </a:prstGeom>
          <a:noFill/>
        </p:spPr>
        <p:txBody>
          <a:bodyPr wrap="square" rtlCol="0">
            <a:spAutoFit/>
          </a:bodyPr>
          <a:lstStyle/>
          <a:p>
            <a:pPr lvl="0"/>
            <a:r>
              <a:rPr lang="fr-BE" sz="3600" spc="-100" dirty="0">
                <a:solidFill>
                  <a:prstClr val="black"/>
                </a:solidFill>
              </a:rPr>
              <a:t>Peur fictionnelle : le texte apeurant dans </a:t>
            </a:r>
            <a:r>
              <a:rPr lang="fr-BE" sz="3600" spc="-100" dirty="0" smtClean="0">
                <a:solidFill>
                  <a:prstClr val="black"/>
                </a:solidFill>
              </a:rPr>
              <a:t>la nouvelle partie plus</a:t>
            </a:r>
          </a:p>
          <a:p>
            <a:pPr lvl="0"/>
            <a:endParaRPr lang="fr-BE" sz="3600" spc="-100" dirty="0">
              <a:solidFill>
                <a:prstClr val="black"/>
              </a:solidFill>
            </a:endParaRPr>
          </a:p>
          <a:p>
            <a:pPr lvl="0"/>
            <a:r>
              <a:rPr lang="fr-BE" sz="2400" spc="-100" dirty="0" smtClean="0">
                <a:solidFill>
                  <a:prstClr val="black"/>
                </a:solidFill>
              </a:rPr>
              <a:t>Contrairement à d’autres éléments du jeu qui sont plus mémorables, le texte est peu retenu (avec précision) par le joueur. Dès lors qu’il recommence une partie, des éléments saillants vont lui apparaitre car il connait la fin. Ces éléments peuvent induire un effet apeurant par réinterprétation du sens compris lors de la première partie.</a:t>
            </a:r>
          </a:p>
          <a:p>
            <a:pPr lvl="0"/>
            <a:endParaRPr lang="fr-BE" sz="2400" spc="-100" dirty="0">
              <a:solidFill>
                <a:prstClr val="black"/>
              </a:solidFill>
            </a:endParaRPr>
          </a:p>
          <a:p>
            <a:pPr lvl="0"/>
            <a:r>
              <a:rPr lang="fr-BE" sz="2400" spc="-100" dirty="0" smtClean="0">
                <a:solidFill>
                  <a:prstClr val="black"/>
                </a:solidFill>
              </a:rPr>
              <a:t>Ex. </a:t>
            </a:r>
            <a:r>
              <a:rPr lang="fr-BE" sz="2400" i="1" spc="-100" dirty="0" smtClean="0">
                <a:solidFill>
                  <a:prstClr val="black"/>
                </a:solidFill>
              </a:rPr>
              <a:t>Braid</a:t>
            </a:r>
            <a:endParaRPr lang="fr-BE" sz="2400" spc="-100" dirty="0" smtClean="0">
              <a:solidFill>
                <a:prstClr val="black"/>
              </a:solidFill>
            </a:endParaRPr>
          </a:p>
          <a:p>
            <a:pPr lvl="0"/>
            <a:r>
              <a:rPr lang="fr-BE" sz="2400" spc="-100" dirty="0" smtClean="0">
                <a:solidFill>
                  <a:prstClr val="black"/>
                </a:solidFill>
              </a:rPr>
              <a:t>Le joueur qui relit les textes saisit mieux la menace que représente le protagoniste, là où il pouvait éprouver de la peine pour lui à la première lecture.</a:t>
            </a:r>
          </a:p>
          <a:p>
            <a:pPr lvl="0"/>
            <a:endParaRPr lang="fr-BE" sz="2400" spc="-100" dirty="0">
              <a:solidFill>
                <a:prstClr val="black"/>
              </a:solidFill>
            </a:endParaRPr>
          </a:p>
          <a:p>
            <a:pPr lvl="0"/>
            <a:r>
              <a:rPr lang="fr-BE" sz="2400" spc="-100" dirty="0" smtClean="0">
                <a:solidFill>
                  <a:prstClr val="black"/>
                </a:solidFill>
              </a:rPr>
              <a:t>Autre ex. </a:t>
            </a:r>
            <a:r>
              <a:rPr lang="fr-BE" sz="2400" i="1" spc="-100" dirty="0" smtClean="0">
                <a:solidFill>
                  <a:prstClr val="black"/>
                </a:solidFill>
              </a:rPr>
              <a:t>Doki doki</a:t>
            </a:r>
            <a:r>
              <a:rPr lang="fr-BE" sz="2400" i="1" spc="-100" dirty="0">
                <a:solidFill>
                  <a:prstClr val="black"/>
                </a:solidFill>
              </a:rPr>
              <a:t> </a:t>
            </a:r>
            <a:r>
              <a:rPr lang="fr-BE" sz="2400" i="1" spc="-100" dirty="0" smtClean="0">
                <a:solidFill>
                  <a:prstClr val="black"/>
                </a:solidFill>
              </a:rPr>
              <a:t>literature club!</a:t>
            </a:r>
          </a:p>
          <a:p>
            <a:pPr lvl="0"/>
            <a:r>
              <a:rPr lang="fr-BE" sz="2400" spc="-100" dirty="0" smtClean="0">
                <a:solidFill>
                  <a:prstClr val="black"/>
                </a:solidFill>
              </a:rPr>
              <a:t>Une fois connu le caractère véritable des quatre filles, certains éléments deviennent terrifiants alors qu’ils passent inaperçus durant la première partie à cause du reste du texte qui copie (presque trop bien) l’apparat classique des jeux de </a:t>
            </a:r>
            <a:r>
              <a:rPr lang="fr-BE" sz="2400" i="1" spc="-100" dirty="0" smtClean="0">
                <a:solidFill>
                  <a:prstClr val="black"/>
                </a:solidFill>
              </a:rPr>
              <a:t>dating</a:t>
            </a:r>
            <a:r>
              <a:rPr lang="fr-BE" sz="2400" spc="-100" dirty="0" smtClean="0">
                <a:solidFill>
                  <a:prstClr val="black"/>
                </a:solidFill>
              </a:rPr>
              <a:t>/</a:t>
            </a:r>
            <a:r>
              <a:rPr lang="fr-BE" sz="2400" i="1" spc="-100" dirty="0" smtClean="0">
                <a:solidFill>
                  <a:prstClr val="black"/>
                </a:solidFill>
              </a:rPr>
              <a:t>visual novel</a:t>
            </a:r>
            <a:r>
              <a:rPr lang="fr-BE" sz="2400" spc="-100" dirty="0" smtClean="0">
                <a:solidFill>
                  <a:prstClr val="black"/>
                </a:solidFill>
              </a:rPr>
              <a:t>. </a:t>
            </a:r>
          </a:p>
          <a:p>
            <a:pPr lvl="0"/>
            <a:endParaRPr lang="fr-BE" sz="2400" spc="-100" dirty="0">
              <a:solidFill>
                <a:prstClr val="black"/>
              </a:solidFill>
            </a:endParaRPr>
          </a:p>
          <a:p>
            <a:pPr lvl="0"/>
            <a:endParaRPr lang="fr-BE" sz="2400" spc="-100" dirty="0">
              <a:solidFill>
                <a:prstClr val="black"/>
              </a:solidFill>
            </a:endParaRPr>
          </a:p>
          <a:p>
            <a:pPr lvl="0"/>
            <a:endParaRPr lang="fr-BE" sz="1600" dirty="0">
              <a:solidFill>
                <a:prstClr val="black"/>
              </a:solidFill>
            </a:endParaRPr>
          </a:p>
        </p:txBody>
      </p:sp>
    </p:spTree>
    <p:extLst>
      <p:ext uri="{BB962C8B-B14F-4D97-AF65-F5344CB8AC3E}">
        <p14:creationId xmlns:p14="http://schemas.microsoft.com/office/powerpoint/2010/main" val="23044048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0629" y="201881"/>
            <a:ext cx="11804072" cy="1569660"/>
          </a:xfrm>
          <a:prstGeom prst="rect">
            <a:avLst/>
          </a:prstGeom>
          <a:noFill/>
        </p:spPr>
        <p:txBody>
          <a:bodyPr wrap="square" rtlCol="0">
            <a:spAutoFit/>
          </a:bodyPr>
          <a:lstStyle/>
          <a:p>
            <a:r>
              <a:rPr lang="fr-BE" sz="3600" dirty="0" smtClean="0"/>
              <a:t>Peur vidéoludique : dispositifs très variés</a:t>
            </a:r>
          </a:p>
          <a:p>
            <a:endParaRPr lang="fr-BE" sz="3600" dirty="0"/>
          </a:p>
          <a:p>
            <a:r>
              <a:rPr lang="fr-BE" sz="2400" dirty="0" smtClean="0"/>
              <a:t>Ex. 3D monster maze (Informations </a:t>
            </a:r>
            <a:r>
              <a:rPr lang="fr-BE" sz="2400" dirty="0" smtClean="0"/>
              <a:t>sur </a:t>
            </a:r>
            <a:r>
              <a:rPr lang="fr-BE" sz="2400" dirty="0" smtClean="0"/>
              <a:t>l’</a:t>
            </a:r>
            <a:r>
              <a:rPr lang="fr-BE" sz="2400" dirty="0" smtClean="0"/>
              <a:t>ennemi</a:t>
            </a:r>
            <a:r>
              <a:rPr lang="fr-BE" sz="2400" dirty="0" smtClean="0"/>
              <a:t>)</a:t>
            </a:r>
            <a:endParaRPr lang="fr-BE" sz="2400" dirty="0"/>
          </a:p>
        </p:txBody>
      </p:sp>
      <p:pic>
        <p:nvPicPr>
          <p:cNvPr id="2050" name="Picture 2" descr="Come nasce un genere: 3D Monster Maze e l'invenzione dei gioch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762" y="1771541"/>
            <a:ext cx="5846240" cy="44238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3D Monster Maze, ZX81 | The King of Gra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430" y="1771541"/>
            <a:ext cx="6172345" cy="4629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6961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54236" y="187287"/>
            <a:ext cx="11854150" cy="1661993"/>
          </a:xfrm>
          <a:prstGeom prst="rect">
            <a:avLst/>
          </a:prstGeom>
          <a:noFill/>
        </p:spPr>
        <p:txBody>
          <a:bodyPr wrap="square" rtlCol="0">
            <a:spAutoFit/>
          </a:bodyPr>
          <a:lstStyle/>
          <a:p>
            <a:pPr lvl="0"/>
            <a:r>
              <a:rPr lang="fr-BE" sz="3600" dirty="0">
                <a:solidFill>
                  <a:prstClr val="black"/>
                </a:solidFill>
              </a:rPr>
              <a:t>Peur vidéoludique : dispositifs très </a:t>
            </a:r>
            <a:r>
              <a:rPr lang="fr-BE" sz="3600" dirty="0" smtClean="0">
                <a:solidFill>
                  <a:prstClr val="black"/>
                </a:solidFill>
              </a:rPr>
              <a:t>variés</a:t>
            </a:r>
          </a:p>
          <a:p>
            <a:pPr lvl="0"/>
            <a:endParaRPr lang="fr-BE" dirty="0">
              <a:solidFill>
                <a:prstClr val="black"/>
              </a:solidFill>
            </a:endParaRPr>
          </a:p>
          <a:p>
            <a:pPr lvl="0"/>
            <a:r>
              <a:rPr lang="fr-BE" sz="2400" dirty="0" smtClean="0">
                <a:solidFill>
                  <a:prstClr val="black"/>
                </a:solidFill>
              </a:rPr>
              <a:t>Ex. </a:t>
            </a:r>
            <a:r>
              <a:rPr lang="fr-BE" sz="2400" i="1" dirty="0" smtClean="0">
                <a:solidFill>
                  <a:prstClr val="black"/>
                </a:solidFill>
              </a:rPr>
              <a:t>Call of Chtulhu</a:t>
            </a:r>
            <a:r>
              <a:rPr lang="fr-BE" sz="2400" i="1" dirty="0">
                <a:solidFill>
                  <a:prstClr val="black"/>
                </a:solidFill>
              </a:rPr>
              <a:t>,</a:t>
            </a:r>
            <a:r>
              <a:rPr lang="fr-BE" sz="2400" dirty="0" smtClean="0">
                <a:solidFill>
                  <a:prstClr val="black"/>
                </a:solidFill>
              </a:rPr>
              <a:t> </a:t>
            </a:r>
            <a:r>
              <a:rPr lang="fr-BE" sz="2400" i="1" dirty="0" smtClean="0">
                <a:solidFill>
                  <a:prstClr val="black"/>
                </a:solidFill>
              </a:rPr>
              <a:t>Heavy rain </a:t>
            </a:r>
            <a:r>
              <a:rPr lang="fr-BE" sz="2400" dirty="0" smtClean="0">
                <a:solidFill>
                  <a:prstClr val="black"/>
                </a:solidFill>
              </a:rPr>
              <a:t>et </a:t>
            </a:r>
            <a:r>
              <a:rPr lang="fr-BE" sz="2400" i="1" dirty="0" smtClean="0">
                <a:solidFill>
                  <a:prstClr val="black"/>
                </a:solidFill>
              </a:rPr>
              <a:t>Sundered </a:t>
            </a:r>
            <a:r>
              <a:rPr lang="fr-BE" sz="2400" dirty="0" smtClean="0">
                <a:solidFill>
                  <a:prstClr val="black"/>
                </a:solidFill>
              </a:rPr>
              <a:t>(Difficulté à connaître les conséquences de choix cruciaux)</a:t>
            </a:r>
            <a:endParaRPr lang="fr-BE" sz="2400" dirty="0">
              <a:solidFill>
                <a:prstClr val="black"/>
              </a:solidFill>
            </a:endParaRPr>
          </a:p>
        </p:txBody>
      </p:sp>
      <p:pic>
        <p:nvPicPr>
          <p:cNvPr id="3" name="Image 2"/>
          <p:cNvPicPr>
            <a:picLocks noChangeAspect="1"/>
          </p:cNvPicPr>
          <p:nvPr/>
        </p:nvPicPr>
        <p:blipFill>
          <a:blip r:embed="rId2"/>
          <a:stretch>
            <a:fillRect/>
          </a:stretch>
        </p:blipFill>
        <p:spPr>
          <a:xfrm>
            <a:off x="154236" y="1818503"/>
            <a:ext cx="7499983" cy="4218740"/>
          </a:xfrm>
          <a:prstGeom prst="rect">
            <a:avLst/>
          </a:prstGeom>
        </p:spPr>
      </p:pic>
      <p:pic>
        <p:nvPicPr>
          <p:cNvPr id="4" name="Image 3"/>
          <p:cNvPicPr>
            <a:picLocks noChangeAspect="1"/>
          </p:cNvPicPr>
          <p:nvPr/>
        </p:nvPicPr>
        <p:blipFill>
          <a:blip r:embed="rId3"/>
          <a:stretch>
            <a:fillRect/>
          </a:stretch>
        </p:blipFill>
        <p:spPr>
          <a:xfrm>
            <a:off x="7171981" y="1818504"/>
            <a:ext cx="4594034" cy="2584144"/>
          </a:xfrm>
          <a:prstGeom prst="rect">
            <a:avLst/>
          </a:prstGeom>
        </p:spPr>
      </p:pic>
      <p:pic>
        <p:nvPicPr>
          <p:cNvPr id="5" name="Image 4"/>
          <p:cNvPicPr>
            <a:picLocks noChangeAspect="1"/>
          </p:cNvPicPr>
          <p:nvPr/>
        </p:nvPicPr>
        <p:blipFill>
          <a:blip r:embed="rId4"/>
          <a:stretch>
            <a:fillRect/>
          </a:stretch>
        </p:blipFill>
        <p:spPr>
          <a:xfrm>
            <a:off x="7171981" y="4402648"/>
            <a:ext cx="4594034" cy="2317641"/>
          </a:xfrm>
          <a:prstGeom prst="rect">
            <a:avLst/>
          </a:prstGeom>
        </p:spPr>
      </p:pic>
    </p:spTree>
    <p:extLst>
      <p:ext uri="{BB962C8B-B14F-4D97-AF65-F5344CB8AC3E}">
        <p14:creationId xmlns:p14="http://schemas.microsoft.com/office/powerpoint/2010/main" val="29684004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2202" y="165253"/>
            <a:ext cx="11909234" cy="1569660"/>
          </a:xfrm>
          <a:prstGeom prst="rect">
            <a:avLst/>
          </a:prstGeom>
          <a:noFill/>
        </p:spPr>
        <p:txBody>
          <a:bodyPr wrap="square" rtlCol="0">
            <a:spAutoFit/>
          </a:bodyPr>
          <a:lstStyle/>
          <a:p>
            <a:pPr lvl="0"/>
            <a:r>
              <a:rPr lang="fr-BE" sz="3600" dirty="0">
                <a:solidFill>
                  <a:prstClr val="black"/>
                </a:solidFill>
              </a:rPr>
              <a:t>Peur vidéoludique : dispositifs très </a:t>
            </a:r>
            <a:r>
              <a:rPr lang="fr-BE" sz="3600" dirty="0" smtClean="0">
                <a:solidFill>
                  <a:prstClr val="black"/>
                </a:solidFill>
              </a:rPr>
              <a:t>variés</a:t>
            </a:r>
          </a:p>
          <a:p>
            <a:pPr lvl="0"/>
            <a:endParaRPr lang="fr-BE" sz="3600" dirty="0">
              <a:solidFill>
                <a:prstClr val="black"/>
              </a:solidFill>
            </a:endParaRPr>
          </a:p>
          <a:p>
            <a:pPr lvl="0"/>
            <a:r>
              <a:rPr lang="fr-BE" sz="2400" dirty="0" smtClean="0">
                <a:solidFill>
                  <a:prstClr val="black"/>
                </a:solidFill>
              </a:rPr>
              <a:t>Ex. </a:t>
            </a:r>
            <a:r>
              <a:rPr lang="fr-BE" sz="2400" i="1" dirty="0" smtClean="0">
                <a:solidFill>
                  <a:prstClr val="black"/>
                </a:solidFill>
              </a:rPr>
              <a:t>Epistory : typing chronicles </a:t>
            </a:r>
            <a:r>
              <a:rPr lang="fr-BE" sz="2400" dirty="0" smtClean="0">
                <a:solidFill>
                  <a:prstClr val="black"/>
                </a:solidFill>
              </a:rPr>
              <a:t>(Difficulté très élevée)</a:t>
            </a:r>
          </a:p>
        </p:txBody>
      </p:sp>
      <p:pic>
        <p:nvPicPr>
          <p:cNvPr id="3" name="Image 2"/>
          <p:cNvPicPr>
            <a:picLocks noChangeAspect="1"/>
          </p:cNvPicPr>
          <p:nvPr/>
        </p:nvPicPr>
        <p:blipFill>
          <a:blip r:embed="rId2"/>
          <a:stretch>
            <a:fillRect/>
          </a:stretch>
        </p:blipFill>
        <p:spPr>
          <a:xfrm>
            <a:off x="132202" y="1734914"/>
            <a:ext cx="9022815" cy="5075334"/>
          </a:xfrm>
          <a:prstGeom prst="rect">
            <a:avLst/>
          </a:prstGeom>
        </p:spPr>
      </p:pic>
    </p:spTree>
    <p:extLst>
      <p:ext uri="{BB962C8B-B14F-4D97-AF65-F5344CB8AC3E}">
        <p14:creationId xmlns:p14="http://schemas.microsoft.com/office/powerpoint/2010/main" val="17626555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8753" y="201881"/>
            <a:ext cx="11887200" cy="1569660"/>
          </a:xfrm>
          <a:prstGeom prst="rect">
            <a:avLst/>
          </a:prstGeom>
          <a:noFill/>
        </p:spPr>
        <p:txBody>
          <a:bodyPr wrap="square" rtlCol="0">
            <a:spAutoFit/>
          </a:bodyPr>
          <a:lstStyle/>
          <a:p>
            <a:r>
              <a:rPr lang="fr-BE" sz="3600" dirty="0" smtClean="0"/>
              <a:t>Peur artistique : l’avertissement</a:t>
            </a:r>
          </a:p>
          <a:p>
            <a:endParaRPr lang="fr-BE" sz="3600" dirty="0"/>
          </a:p>
          <a:p>
            <a:r>
              <a:rPr lang="fr-BE" sz="2400" dirty="0" smtClean="0"/>
              <a:t>Ex. </a:t>
            </a:r>
            <a:r>
              <a:rPr lang="fr-BE" sz="2400" i="1" dirty="0" smtClean="0"/>
              <a:t>Doki doki literature club! </a:t>
            </a:r>
            <a:r>
              <a:rPr lang="fr-BE" sz="2400" dirty="0"/>
              <a:t>e</a:t>
            </a:r>
            <a:r>
              <a:rPr lang="fr-BE" sz="2400" dirty="0" smtClean="0"/>
              <a:t>t </a:t>
            </a:r>
            <a:r>
              <a:rPr lang="fr-BE" sz="2400" i="1" dirty="0" err="1" smtClean="0"/>
              <a:t>Amnesia</a:t>
            </a:r>
            <a:r>
              <a:rPr lang="fr-BE" sz="2400" i="1" dirty="0" smtClean="0"/>
              <a:t> : the dark </a:t>
            </a:r>
            <a:r>
              <a:rPr lang="fr-BE" sz="2400" i="1" dirty="0" err="1" smtClean="0"/>
              <a:t>descent</a:t>
            </a:r>
            <a:endParaRPr lang="fr-BE" sz="2400" i="1" dirty="0" smtClean="0"/>
          </a:p>
        </p:txBody>
      </p:sp>
      <p:pic>
        <p:nvPicPr>
          <p:cNvPr id="3" name="Image 2"/>
          <p:cNvPicPr>
            <a:picLocks noChangeAspect="1"/>
          </p:cNvPicPr>
          <p:nvPr/>
        </p:nvPicPr>
        <p:blipFill>
          <a:blip r:embed="rId2"/>
          <a:stretch>
            <a:fillRect/>
          </a:stretch>
        </p:blipFill>
        <p:spPr>
          <a:xfrm>
            <a:off x="239842" y="1771541"/>
            <a:ext cx="6153728" cy="3461472"/>
          </a:xfrm>
          <a:prstGeom prst="rect">
            <a:avLst/>
          </a:prstGeom>
        </p:spPr>
      </p:pic>
      <p:pic>
        <p:nvPicPr>
          <p:cNvPr id="4" name="Image 3"/>
          <p:cNvPicPr>
            <a:picLocks noChangeAspect="1"/>
          </p:cNvPicPr>
          <p:nvPr/>
        </p:nvPicPr>
        <p:blipFill>
          <a:blip r:embed="rId3"/>
          <a:stretch>
            <a:fillRect/>
          </a:stretch>
        </p:blipFill>
        <p:spPr>
          <a:xfrm>
            <a:off x="5756149" y="1771541"/>
            <a:ext cx="6153728" cy="3461472"/>
          </a:xfrm>
          <a:prstGeom prst="rect">
            <a:avLst/>
          </a:prstGeom>
        </p:spPr>
      </p:pic>
    </p:spTree>
    <p:extLst>
      <p:ext uri="{BB962C8B-B14F-4D97-AF65-F5344CB8AC3E}">
        <p14:creationId xmlns:p14="http://schemas.microsoft.com/office/powerpoint/2010/main" val="10205837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2202" y="132202"/>
            <a:ext cx="11876184" cy="1631216"/>
          </a:xfrm>
          <a:prstGeom prst="rect">
            <a:avLst/>
          </a:prstGeom>
          <a:noFill/>
        </p:spPr>
        <p:txBody>
          <a:bodyPr wrap="square" rtlCol="0">
            <a:spAutoFit/>
          </a:bodyPr>
          <a:lstStyle/>
          <a:p>
            <a:pPr lvl="0"/>
            <a:r>
              <a:rPr lang="fr-BE" sz="3600" dirty="0">
                <a:solidFill>
                  <a:prstClr val="black"/>
                </a:solidFill>
              </a:rPr>
              <a:t>Peur artistique : </a:t>
            </a:r>
            <a:r>
              <a:rPr lang="fr-BE" sz="3600" dirty="0" smtClean="0">
                <a:solidFill>
                  <a:prstClr val="black"/>
                </a:solidFill>
              </a:rPr>
              <a:t>tromper le joueur</a:t>
            </a:r>
          </a:p>
          <a:p>
            <a:pPr lvl="0"/>
            <a:endParaRPr lang="fr-BE" sz="3600" dirty="0">
              <a:solidFill>
                <a:prstClr val="black"/>
              </a:solidFill>
            </a:endParaRPr>
          </a:p>
          <a:p>
            <a:pPr lvl="0"/>
            <a:r>
              <a:rPr lang="fr-BE" sz="2400" dirty="0" smtClean="0">
                <a:solidFill>
                  <a:prstClr val="black"/>
                </a:solidFill>
              </a:rPr>
              <a:t>Ex. </a:t>
            </a:r>
            <a:r>
              <a:rPr lang="fr-BE" sz="2400" i="1" dirty="0" smtClean="0">
                <a:solidFill>
                  <a:prstClr val="black"/>
                </a:solidFill>
              </a:rPr>
              <a:t>Bioshock </a:t>
            </a:r>
            <a:r>
              <a:rPr lang="fr-BE" sz="2400" dirty="0" smtClean="0">
                <a:solidFill>
                  <a:prstClr val="black"/>
                </a:solidFill>
              </a:rPr>
              <a:t>et </a:t>
            </a:r>
            <a:r>
              <a:rPr lang="fr-BE" sz="2400" i="1" dirty="0" smtClean="0">
                <a:solidFill>
                  <a:prstClr val="black"/>
                </a:solidFill>
              </a:rPr>
              <a:t>Spec ops</a:t>
            </a:r>
            <a:r>
              <a:rPr lang="fr-BE" sz="2400" i="1" dirty="0">
                <a:solidFill>
                  <a:prstClr val="black"/>
                </a:solidFill>
              </a:rPr>
              <a:t> </a:t>
            </a:r>
            <a:r>
              <a:rPr lang="fr-BE" sz="2400" i="1" dirty="0" smtClean="0">
                <a:solidFill>
                  <a:prstClr val="black"/>
                </a:solidFill>
              </a:rPr>
              <a:t>: the line</a:t>
            </a:r>
            <a:endParaRPr lang="fr-BE" sz="2400" dirty="0">
              <a:solidFill>
                <a:prstClr val="black"/>
              </a:solidFill>
            </a:endParaRPr>
          </a:p>
        </p:txBody>
      </p:sp>
      <p:pic>
        <p:nvPicPr>
          <p:cNvPr id="4" name="Image 3"/>
          <p:cNvPicPr>
            <a:picLocks noChangeAspect="1"/>
          </p:cNvPicPr>
          <p:nvPr/>
        </p:nvPicPr>
        <p:blipFill>
          <a:blip r:embed="rId2"/>
          <a:stretch>
            <a:fillRect/>
          </a:stretch>
        </p:blipFill>
        <p:spPr>
          <a:xfrm>
            <a:off x="132202" y="1763418"/>
            <a:ext cx="6559877" cy="3689931"/>
          </a:xfrm>
          <a:prstGeom prst="rect">
            <a:avLst/>
          </a:prstGeom>
        </p:spPr>
      </p:pic>
      <p:pic>
        <p:nvPicPr>
          <p:cNvPr id="3" name="Image 2"/>
          <p:cNvPicPr>
            <a:picLocks noChangeAspect="1"/>
          </p:cNvPicPr>
          <p:nvPr/>
        </p:nvPicPr>
        <p:blipFill>
          <a:blip r:embed="rId3"/>
          <a:stretch>
            <a:fillRect/>
          </a:stretch>
        </p:blipFill>
        <p:spPr>
          <a:xfrm>
            <a:off x="5448511" y="1763417"/>
            <a:ext cx="6559876" cy="3689931"/>
          </a:xfrm>
          <a:prstGeom prst="rect">
            <a:avLst/>
          </a:prstGeom>
        </p:spPr>
      </p:pic>
    </p:spTree>
    <p:extLst>
      <p:ext uri="{BB962C8B-B14F-4D97-AF65-F5344CB8AC3E}">
        <p14:creationId xmlns:p14="http://schemas.microsoft.com/office/powerpoint/2010/main" val="32739440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0005" y="225631"/>
            <a:ext cx="11744696" cy="1631216"/>
          </a:xfrm>
          <a:prstGeom prst="rect">
            <a:avLst/>
          </a:prstGeom>
          <a:noFill/>
        </p:spPr>
        <p:txBody>
          <a:bodyPr wrap="square" rtlCol="0">
            <a:spAutoFit/>
          </a:bodyPr>
          <a:lstStyle/>
          <a:p>
            <a:r>
              <a:rPr lang="fr-BE" sz="3600" dirty="0" smtClean="0"/>
              <a:t>Peur métaleptique : menacer ce qui ne peut l’être</a:t>
            </a:r>
          </a:p>
          <a:p>
            <a:endParaRPr lang="fr-BE" sz="3600" dirty="0"/>
          </a:p>
          <a:p>
            <a:r>
              <a:rPr lang="fr-BE" sz="2400" dirty="0" smtClean="0"/>
              <a:t>Ex. </a:t>
            </a:r>
            <a:r>
              <a:rPr lang="fr-BE" sz="2400" i="1" dirty="0" smtClean="0"/>
              <a:t>Doki doki literature club! </a:t>
            </a:r>
            <a:r>
              <a:rPr lang="fr-BE" sz="2400" dirty="0" smtClean="0"/>
              <a:t>et </a:t>
            </a:r>
            <a:r>
              <a:rPr lang="fr-BE" sz="2400" i="1" dirty="0" smtClean="0"/>
              <a:t>Undertale</a:t>
            </a:r>
            <a:endParaRPr lang="fr-BE" sz="2400" i="1"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5040" y="1856847"/>
            <a:ext cx="6286959" cy="3840067"/>
          </a:xfrm>
          <a:prstGeom prst="rect">
            <a:avLst/>
          </a:prstGeom>
        </p:spPr>
      </p:pic>
      <p:pic>
        <p:nvPicPr>
          <p:cNvPr id="3" name="Image 2"/>
          <p:cNvPicPr>
            <a:picLocks noChangeAspect="1"/>
          </p:cNvPicPr>
          <p:nvPr/>
        </p:nvPicPr>
        <p:blipFill>
          <a:blip r:embed="rId3"/>
          <a:stretch>
            <a:fillRect/>
          </a:stretch>
        </p:blipFill>
        <p:spPr>
          <a:xfrm>
            <a:off x="190004" y="1856846"/>
            <a:ext cx="6826785" cy="3840067"/>
          </a:xfrm>
          <a:prstGeom prst="rect">
            <a:avLst/>
          </a:prstGeom>
        </p:spPr>
      </p:pic>
    </p:spTree>
    <p:extLst>
      <p:ext uri="{BB962C8B-B14F-4D97-AF65-F5344CB8AC3E}">
        <p14:creationId xmlns:p14="http://schemas.microsoft.com/office/powerpoint/2010/main" val="30754400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30778" y="731520"/>
            <a:ext cx="10307782" cy="3785652"/>
          </a:xfrm>
          <a:prstGeom prst="rect">
            <a:avLst/>
          </a:prstGeom>
          <a:noFill/>
        </p:spPr>
        <p:txBody>
          <a:bodyPr wrap="square" rtlCol="0">
            <a:spAutoFit/>
          </a:bodyPr>
          <a:lstStyle/>
          <a:p>
            <a:pPr algn="just"/>
            <a:r>
              <a:rPr lang="fr-BE" sz="4800" dirty="0" smtClean="0"/>
              <a:t>Trois parties</a:t>
            </a:r>
          </a:p>
          <a:p>
            <a:pPr algn="just"/>
            <a:endParaRPr lang="fr-BE" sz="4800" dirty="0"/>
          </a:p>
          <a:p>
            <a:pPr algn="just"/>
            <a:r>
              <a:rPr lang="fr-BE" sz="4800" dirty="0" smtClean="0"/>
              <a:t>1. Définition du corpus</a:t>
            </a:r>
          </a:p>
          <a:p>
            <a:pPr algn="just"/>
            <a:r>
              <a:rPr lang="fr-BE" sz="4800" dirty="0" smtClean="0"/>
              <a:t>2. Définition de la peur</a:t>
            </a:r>
          </a:p>
          <a:p>
            <a:pPr algn="just"/>
            <a:r>
              <a:rPr lang="fr-BE" sz="4800" dirty="0" smtClean="0"/>
              <a:t>3. Exemplification du modèle</a:t>
            </a:r>
          </a:p>
        </p:txBody>
      </p:sp>
      <p:pic>
        <p:nvPicPr>
          <p:cNvPr id="6146" name="Picture 2" descr="Le Necronomicon - MysticalDark.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6031" y="731520"/>
            <a:ext cx="4453593" cy="2826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1012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859115" y="333137"/>
            <a:ext cx="10274531" cy="5755422"/>
          </a:xfrm>
          <a:prstGeom prst="rect">
            <a:avLst/>
          </a:prstGeom>
          <a:noFill/>
        </p:spPr>
        <p:txBody>
          <a:bodyPr wrap="square" rtlCol="0">
            <a:spAutoFit/>
          </a:bodyPr>
          <a:lstStyle/>
          <a:p>
            <a:r>
              <a:rPr lang="fr-BE" sz="4000" dirty="0" smtClean="0"/>
              <a:t>Définition du corpus</a:t>
            </a:r>
          </a:p>
          <a:p>
            <a:endParaRPr lang="fr-BE" sz="1600" dirty="0"/>
          </a:p>
          <a:p>
            <a:r>
              <a:rPr lang="fr-BE" sz="2400" spc="-60" dirty="0" smtClean="0"/>
              <a:t>- Rétrospective sur la théorie des genres vidéoludiques et ses apories + analyse critique des théories de Dominique Arsenault et de Bernard Perron sur le </a:t>
            </a:r>
            <a:r>
              <a:rPr lang="fr-BE" sz="2400" i="1" spc="-60" dirty="0"/>
              <a:t>s</a:t>
            </a:r>
            <a:r>
              <a:rPr lang="fr-BE" sz="2400" i="1" spc="-60" dirty="0" smtClean="0"/>
              <a:t>urvival horror</a:t>
            </a:r>
            <a:r>
              <a:rPr lang="fr-BE" sz="2400" spc="-60" dirty="0" smtClean="0"/>
              <a:t>.</a:t>
            </a:r>
          </a:p>
          <a:p>
            <a:r>
              <a:rPr lang="fr-BE" sz="2400" dirty="0" smtClean="0">
                <a:sym typeface="Wingdings" panose="05000000000000000000" pitchFamily="2" charset="2"/>
              </a:rPr>
              <a:t> Modèle final, insatisfaisant mais pragmatique, se basant sur les ressemblances de familles de Ludwig Wittgenstein.</a:t>
            </a:r>
          </a:p>
          <a:p>
            <a:pPr marL="285750" indent="-285750">
              <a:buFont typeface="Wingdings" panose="05000000000000000000" pitchFamily="2" charset="2"/>
              <a:buChar char="è"/>
            </a:pPr>
            <a:endParaRPr lang="fr-BE" sz="2400" dirty="0">
              <a:sym typeface="Wingdings" panose="05000000000000000000" pitchFamily="2" charset="2"/>
            </a:endParaRPr>
          </a:p>
          <a:p>
            <a:r>
              <a:rPr lang="fr-BE" sz="2400" dirty="0" smtClean="0"/>
              <a:t>- Théorie de Perron qui parle de </a:t>
            </a:r>
            <a:r>
              <a:rPr lang="fr-BE" sz="2400" i="1" dirty="0"/>
              <a:t>s</a:t>
            </a:r>
            <a:r>
              <a:rPr lang="fr-BE" sz="2400" i="1" dirty="0" smtClean="0"/>
              <a:t>cary video games </a:t>
            </a:r>
            <a:r>
              <a:rPr lang="fr-BE" sz="2400" dirty="0" smtClean="0"/>
              <a:t>à la place de </a:t>
            </a:r>
            <a:r>
              <a:rPr lang="fr-BE" sz="2400" i="1" dirty="0" smtClean="0"/>
              <a:t>survival horror</a:t>
            </a:r>
            <a:r>
              <a:rPr lang="fr-BE" sz="2400" dirty="0" smtClean="0"/>
              <a:t>.</a:t>
            </a:r>
          </a:p>
          <a:p>
            <a:pPr marL="342900" indent="-342900">
              <a:buFont typeface="Wingdings" panose="05000000000000000000" pitchFamily="2" charset="2"/>
              <a:buChar char="è"/>
            </a:pPr>
            <a:r>
              <a:rPr lang="fr-BE" sz="2400" dirty="0" smtClean="0"/>
              <a:t>Problème : le corpus analysé par Perron est centré sur le </a:t>
            </a:r>
            <a:r>
              <a:rPr lang="fr-BE" sz="2400" i="1" dirty="0" smtClean="0"/>
              <a:t>survival horror</a:t>
            </a:r>
            <a:r>
              <a:rPr lang="fr-BE" sz="2400" dirty="0" smtClean="0"/>
              <a:t>. </a:t>
            </a:r>
          </a:p>
          <a:p>
            <a:r>
              <a:rPr lang="fr-BE" sz="2400" dirty="0" smtClean="0">
                <a:sym typeface="Wingdings" panose="05000000000000000000" pitchFamily="2" charset="2"/>
              </a:rPr>
              <a:t> Proposition du concept de jeu « apeurant » pour référer au fait que la peur reste subjective et pour se détacher de Perron.</a:t>
            </a:r>
            <a:endParaRPr lang="fr-BE" sz="2400" dirty="0" smtClean="0"/>
          </a:p>
          <a:p>
            <a:pPr marL="285750" indent="-285750">
              <a:buFontTx/>
              <a:buChar char="-"/>
            </a:pPr>
            <a:endParaRPr lang="fr-BE" sz="2400" dirty="0"/>
          </a:p>
          <a:p>
            <a:r>
              <a:rPr lang="fr-BE" sz="2400" dirty="0" smtClean="0"/>
              <a:t>- Reprise du modèle </a:t>
            </a:r>
            <a:r>
              <a:rPr lang="fr-BE" sz="2400" dirty="0" smtClean="0"/>
              <a:t>de Damien </a:t>
            </a:r>
            <a:r>
              <a:rPr lang="fr-BE" sz="2400" dirty="0" smtClean="0"/>
              <a:t>Hansen (avec quelques adaptations) pour rendre compte du fait qu’une analyse séquentielle des jeux est nécessaire afin de dégager ce qui est à même de provoquer la peur.</a:t>
            </a:r>
            <a:endParaRPr lang="fr-BE" sz="2400" dirty="0"/>
          </a:p>
        </p:txBody>
      </p:sp>
    </p:spTree>
    <p:extLst>
      <p:ext uri="{BB962C8B-B14F-4D97-AF65-F5344CB8AC3E}">
        <p14:creationId xmlns:p14="http://schemas.microsoft.com/office/powerpoint/2010/main" val="14462241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nvPicPr>
        <p:blipFill>
          <a:blip r:embed="rId2" cstate="print">
            <a:extLst>
              <a:ext uri="{28A0092B-C50C-407E-A947-70E740481C1C}">
                <a14:useLocalDpi xmlns:a14="http://schemas.microsoft.com/office/drawing/2010/main" val="0"/>
              </a:ext>
            </a:extLst>
          </a:blip>
          <a:stretch>
            <a:fillRect/>
          </a:stretch>
        </p:blipFill>
        <p:spPr>
          <a:xfrm>
            <a:off x="1597445" y="1801014"/>
            <a:ext cx="8835527" cy="4792337"/>
          </a:xfrm>
          <a:prstGeom prst="rect">
            <a:avLst/>
          </a:prstGeom>
        </p:spPr>
      </p:pic>
      <p:sp>
        <p:nvSpPr>
          <p:cNvPr id="4" name="ZoneTexte 3"/>
          <p:cNvSpPr txBox="1"/>
          <p:nvPr/>
        </p:nvSpPr>
        <p:spPr>
          <a:xfrm>
            <a:off x="925417" y="231354"/>
            <a:ext cx="10488058" cy="1569660"/>
          </a:xfrm>
          <a:prstGeom prst="rect">
            <a:avLst/>
          </a:prstGeom>
          <a:noFill/>
        </p:spPr>
        <p:txBody>
          <a:bodyPr wrap="square" rtlCol="0">
            <a:spAutoFit/>
          </a:bodyPr>
          <a:lstStyle/>
          <a:p>
            <a:r>
              <a:rPr lang="fr-BE" sz="2400" dirty="0"/>
              <a:t>Schématisation du modèle des ressemblances de famille reprenant les principaux épisodes des sagas </a:t>
            </a:r>
            <a:r>
              <a:rPr lang="fr-BE" sz="2400" i="1" dirty="0" err="1"/>
              <a:t>Resident</a:t>
            </a:r>
            <a:r>
              <a:rPr lang="fr-BE" sz="2400" i="1" dirty="0"/>
              <a:t> </a:t>
            </a:r>
            <a:r>
              <a:rPr lang="fr-BE" sz="2400" i="1" dirty="0" err="1"/>
              <a:t>evil</a:t>
            </a:r>
            <a:r>
              <a:rPr lang="fr-BE" sz="2400" i="1" dirty="0"/>
              <a:t> </a:t>
            </a:r>
            <a:r>
              <a:rPr lang="fr-BE" sz="2400" dirty="0"/>
              <a:t>(</a:t>
            </a:r>
            <a:r>
              <a:rPr lang="fr-BE" sz="2400" dirty="0" err="1"/>
              <a:t>Capcom</a:t>
            </a:r>
            <a:r>
              <a:rPr lang="fr-BE" sz="2400" dirty="0"/>
              <a:t>, 1996-2017) et </a:t>
            </a:r>
            <a:r>
              <a:rPr lang="fr-BE" sz="2400" i="1" dirty="0" err="1"/>
              <a:t>Silent</a:t>
            </a:r>
            <a:r>
              <a:rPr lang="fr-BE" sz="2400" i="1" dirty="0"/>
              <a:t> Hill </a:t>
            </a:r>
            <a:r>
              <a:rPr lang="fr-BE" sz="2400" dirty="0"/>
              <a:t>(Team </a:t>
            </a:r>
            <a:r>
              <a:rPr lang="fr-BE" sz="2400" dirty="0" err="1"/>
              <a:t>silent</a:t>
            </a:r>
            <a:r>
              <a:rPr lang="fr-BE" sz="2400" dirty="0"/>
              <a:t>, 1999-2004). À noter, la délimitation est approximative et ne vaut que pour illustration</a:t>
            </a:r>
            <a:r>
              <a:rPr lang="fr-BE" sz="2400" dirty="0" smtClean="0"/>
              <a:t>.</a:t>
            </a:r>
            <a:endParaRPr lang="fr-BE" sz="2400" dirty="0"/>
          </a:p>
        </p:txBody>
      </p:sp>
    </p:spTree>
    <p:extLst>
      <p:ext uri="{BB962C8B-B14F-4D97-AF65-F5344CB8AC3E}">
        <p14:creationId xmlns:p14="http://schemas.microsoft.com/office/powerpoint/2010/main" val="18558119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5512" y="382385"/>
            <a:ext cx="11255433" cy="6924973"/>
          </a:xfrm>
          <a:prstGeom prst="rect">
            <a:avLst/>
          </a:prstGeom>
          <a:noFill/>
        </p:spPr>
        <p:txBody>
          <a:bodyPr wrap="square" rtlCol="0">
            <a:spAutoFit/>
          </a:bodyPr>
          <a:lstStyle/>
          <a:p>
            <a:r>
              <a:rPr lang="fr-BE" sz="4000" dirty="0" smtClean="0"/>
              <a:t>Définition de la peur</a:t>
            </a:r>
          </a:p>
          <a:p>
            <a:endParaRPr lang="fr-BE" sz="1400" dirty="0"/>
          </a:p>
          <a:p>
            <a:r>
              <a:rPr lang="fr-BE" sz="2400" dirty="0" smtClean="0"/>
              <a:t>- Les émotions sont très difficiles à cataloguer et à définir car </a:t>
            </a:r>
            <a:r>
              <a:rPr lang="fr-BE" sz="2400" dirty="0" smtClean="0"/>
              <a:t>tout un chacun </a:t>
            </a:r>
            <a:r>
              <a:rPr lang="fr-BE" sz="2400" dirty="0" smtClean="0"/>
              <a:t>peut répondre différemment à un même stimulus.</a:t>
            </a:r>
          </a:p>
          <a:p>
            <a:r>
              <a:rPr lang="fr-BE" sz="2400" dirty="0" smtClean="0">
                <a:sym typeface="Wingdings" panose="05000000000000000000" pitchFamily="2" charset="2"/>
              </a:rPr>
              <a:t> Chacun a une perception différente, c’est donc la manière dont un objet est perçu qui provoque un certain type d’émotions.</a:t>
            </a:r>
          </a:p>
          <a:p>
            <a:pPr marL="342900" indent="-342900">
              <a:buFont typeface="Wingdings" panose="05000000000000000000" pitchFamily="2" charset="2"/>
              <a:buChar char="è"/>
            </a:pPr>
            <a:endParaRPr lang="fr-BE" sz="2400" dirty="0">
              <a:sym typeface="Wingdings" panose="05000000000000000000" pitchFamily="2" charset="2"/>
            </a:endParaRPr>
          </a:p>
          <a:p>
            <a:r>
              <a:rPr lang="fr-BE" sz="2400" dirty="0" smtClean="0">
                <a:sym typeface="Wingdings" panose="05000000000000000000" pitchFamily="2" charset="2"/>
              </a:rPr>
              <a:t>- Suivant les théories </a:t>
            </a:r>
            <a:r>
              <a:rPr lang="fr-BE" sz="2400" dirty="0" smtClean="0">
                <a:sym typeface="Wingdings" panose="05000000000000000000" pitchFamily="2" charset="2"/>
              </a:rPr>
              <a:t>psycho-évolutionnistes, </a:t>
            </a:r>
            <a:r>
              <a:rPr lang="fr-BE" sz="2400" dirty="0" smtClean="0">
                <a:sym typeface="Wingdings" panose="05000000000000000000" pitchFamily="2" charset="2"/>
              </a:rPr>
              <a:t>la peur pure provient de la perception d’une menace directe. Bien sûr, on peut avoir plus ou moins peur en fonction de la dangerosité de l’élément perçu.</a:t>
            </a:r>
          </a:p>
          <a:p>
            <a:endParaRPr lang="fr-BE" sz="2400" dirty="0">
              <a:sym typeface="Wingdings" panose="05000000000000000000" pitchFamily="2" charset="2"/>
            </a:endParaRPr>
          </a:p>
          <a:p>
            <a:r>
              <a:rPr lang="fr-BE" sz="2400" dirty="0" smtClean="0">
                <a:sym typeface="Wingdings" panose="05000000000000000000" pitchFamily="2" charset="2"/>
              </a:rPr>
              <a:t>- La peur peut aussi s’amalgamer avec d’autres émotions primaires (joie, tristesse, colère, etc.) pour former des dyades, des émotions plus complexes. Ex.</a:t>
            </a:r>
          </a:p>
          <a:p>
            <a:pPr marL="342900" indent="-342900">
              <a:buFont typeface="Arial" panose="020B0604020202020204" pitchFamily="34" charset="0"/>
              <a:buChar char="•"/>
            </a:pPr>
            <a:r>
              <a:rPr lang="fr-BE" sz="2400" dirty="0" smtClean="0">
                <a:sym typeface="Wingdings" panose="05000000000000000000" pitchFamily="2" charset="2"/>
              </a:rPr>
              <a:t>Peur + dégout (lorsqu’un élément est repoussant) = horreur</a:t>
            </a:r>
          </a:p>
          <a:p>
            <a:pPr marL="342900" indent="-342900">
              <a:buFont typeface="Arial" panose="020B0604020202020204" pitchFamily="34" charset="0"/>
              <a:buChar char="•"/>
            </a:pPr>
            <a:r>
              <a:rPr lang="fr-BE" sz="2400" dirty="0" smtClean="0">
                <a:sym typeface="Wingdings" panose="05000000000000000000" pitchFamily="2" charset="2"/>
              </a:rPr>
              <a:t>Peur + surprise (lorsqu’un élément inattendu intervient) = alarme</a:t>
            </a:r>
          </a:p>
          <a:p>
            <a:pPr marL="342900" indent="-342900">
              <a:buFont typeface="Arial" panose="020B0604020202020204" pitchFamily="34" charset="0"/>
              <a:buChar char="•"/>
            </a:pPr>
            <a:r>
              <a:rPr lang="fr-BE" sz="2400" dirty="0" smtClean="0">
                <a:sym typeface="Wingdings" panose="05000000000000000000" pitchFamily="2" charset="2"/>
              </a:rPr>
              <a:t>Peur + anticipation (lorsqu’on a l’impression de pouvoir anticiper des évènements) = anxiété/angoisse</a:t>
            </a:r>
          </a:p>
          <a:p>
            <a:r>
              <a:rPr lang="fr-BE" sz="2400" dirty="0" smtClean="0">
                <a:sym typeface="Wingdings" panose="05000000000000000000" pitchFamily="2" charset="2"/>
              </a:rPr>
              <a:t> </a:t>
            </a:r>
            <a:endParaRPr lang="fr-BE" sz="2400" dirty="0"/>
          </a:p>
        </p:txBody>
      </p:sp>
    </p:spTree>
    <p:extLst>
      <p:ext uri="{BB962C8B-B14F-4D97-AF65-F5344CB8AC3E}">
        <p14:creationId xmlns:p14="http://schemas.microsoft.com/office/powerpoint/2010/main" val="2928408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82633" y="299258"/>
            <a:ext cx="11637818" cy="5878532"/>
          </a:xfrm>
          <a:prstGeom prst="rect">
            <a:avLst/>
          </a:prstGeom>
          <a:noFill/>
        </p:spPr>
        <p:txBody>
          <a:bodyPr wrap="square" rtlCol="0">
            <a:spAutoFit/>
          </a:bodyPr>
          <a:lstStyle/>
          <a:p>
            <a:r>
              <a:rPr lang="fr-BE" sz="4000" dirty="0" smtClean="0"/>
              <a:t>Exemplification du modèle</a:t>
            </a:r>
          </a:p>
          <a:p>
            <a:endParaRPr lang="fr-BE" sz="4000" dirty="0"/>
          </a:p>
          <a:p>
            <a:r>
              <a:rPr lang="fr-BE" sz="2800" dirty="0" smtClean="0"/>
              <a:t>Quatre types </a:t>
            </a:r>
            <a:r>
              <a:rPr lang="fr-BE" sz="2800" dirty="0" smtClean="0"/>
              <a:t>d’émotion </a:t>
            </a:r>
            <a:r>
              <a:rPr lang="fr-BE" sz="2800" dirty="0" smtClean="0"/>
              <a:t>dans le jeu vidéo (sur base d’un modèle de </a:t>
            </a:r>
            <a:r>
              <a:rPr lang="fr-BE" sz="2800" dirty="0" smtClean="0"/>
              <a:t>Perron):</a:t>
            </a:r>
            <a:endParaRPr lang="fr-BE" sz="2800" dirty="0" smtClean="0"/>
          </a:p>
          <a:p>
            <a:endParaRPr lang="fr-BE" sz="2800" dirty="0"/>
          </a:p>
          <a:p>
            <a:pPr marL="342900" indent="-342900">
              <a:buFontTx/>
              <a:buChar char="-"/>
            </a:pPr>
            <a:r>
              <a:rPr lang="fr-BE" sz="2000" dirty="0" smtClean="0"/>
              <a:t>Diégétiques </a:t>
            </a:r>
            <a:r>
              <a:rPr lang="fr-BE" sz="2000" dirty="0" smtClean="0"/>
              <a:t>(qui proviennent de l’univers du jeu, comme dans un film ou un roman)	     </a:t>
            </a:r>
            <a:r>
              <a:rPr lang="fr-BE" dirty="0" smtClean="0"/>
              <a:t>Plutôt centrées sur </a:t>
            </a:r>
            <a:endParaRPr lang="fr-BE" sz="2000" dirty="0" smtClean="0"/>
          </a:p>
          <a:p>
            <a:pPr marL="342900" indent="-342900">
              <a:buFontTx/>
              <a:buChar char="-"/>
            </a:pPr>
            <a:r>
              <a:rPr lang="fr-BE" sz="2000" dirty="0" smtClean="0"/>
              <a:t>Vidéoludiques (liées aux actions du joueur, à son influence sur l’univers)                              </a:t>
            </a:r>
            <a:r>
              <a:rPr lang="fr-BE" dirty="0" smtClean="0"/>
              <a:t>l’engagement</a:t>
            </a:r>
            <a:endParaRPr lang="fr-BE" sz="2000" dirty="0" smtClean="0"/>
          </a:p>
          <a:p>
            <a:pPr marL="342900" indent="-342900">
              <a:buFontTx/>
              <a:buChar char="-"/>
            </a:pPr>
            <a:endParaRPr lang="fr-BE" sz="2000" dirty="0"/>
          </a:p>
          <a:p>
            <a:pPr marL="342900" indent="-342900">
              <a:buFontTx/>
              <a:buChar char="-"/>
            </a:pPr>
            <a:r>
              <a:rPr lang="fr-BE" sz="2000" dirty="0" smtClean="0"/>
              <a:t>D’artefact/artistiques </a:t>
            </a:r>
            <a:r>
              <a:rPr lang="fr-BE" sz="2000" dirty="0" smtClean="0"/>
              <a:t>(lorsque le</a:t>
            </a:r>
            <a:r>
              <a:rPr lang="fr-BE" sz="2000" dirty="0" smtClean="0"/>
              <a:t> joueur </a:t>
            </a:r>
            <a:r>
              <a:rPr lang="fr-BE" sz="2000" dirty="0" smtClean="0"/>
              <a:t>considère le jeu en tant que </a:t>
            </a:r>
            <a:r>
              <a:rPr lang="fr-BE" sz="2000" dirty="0" smtClean="0"/>
              <a:t>jeu)	         </a:t>
            </a:r>
            <a:r>
              <a:rPr lang="fr-BE" dirty="0" smtClean="0"/>
              <a:t>Plutôt </a:t>
            </a:r>
            <a:r>
              <a:rPr lang="fr-BE" dirty="0" smtClean="0"/>
              <a:t>réflexives</a:t>
            </a:r>
            <a:endParaRPr lang="fr-BE" sz="2000" dirty="0" smtClean="0"/>
          </a:p>
          <a:p>
            <a:pPr marL="342900" indent="-342900">
              <a:buFontTx/>
              <a:buChar char="-"/>
            </a:pPr>
            <a:endParaRPr lang="fr-BE" sz="2000" dirty="0"/>
          </a:p>
          <a:p>
            <a:pPr marL="342900" indent="-342900">
              <a:buFontTx/>
              <a:buChar char="-"/>
            </a:pPr>
            <a:r>
              <a:rPr lang="fr-BE" sz="2000" dirty="0" smtClean="0"/>
              <a:t>Métaleptiques (lorsque le jeu </a:t>
            </a:r>
            <a:r>
              <a:rPr lang="fr-BE" sz="2000" dirty="0" smtClean="0"/>
              <a:t>transgresse</a:t>
            </a:r>
            <a:r>
              <a:rPr lang="fr-BE" sz="2000" dirty="0" smtClean="0"/>
              <a:t> </a:t>
            </a:r>
            <a:r>
              <a:rPr lang="fr-BE" sz="2000" dirty="0" smtClean="0"/>
              <a:t>le quatrième mur </a:t>
            </a:r>
            <a:r>
              <a:rPr lang="fr-BE" sz="2000" dirty="0" smtClean="0"/>
              <a:t>ET </a:t>
            </a:r>
            <a:r>
              <a:rPr lang="fr-BE" sz="2000" dirty="0" smtClean="0"/>
              <a:t>les standards vidéoludiques) </a:t>
            </a:r>
          </a:p>
          <a:p>
            <a:pPr marL="342900" indent="-342900">
              <a:buFontTx/>
              <a:buChar char="-"/>
            </a:pPr>
            <a:endParaRPr lang="fr-BE" sz="2400" dirty="0" smtClean="0"/>
          </a:p>
          <a:p>
            <a:pPr marL="342900" indent="-342900">
              <a:buFontTx/>
              <a:buChar char="-"/>
            </a:pPr>
            <a:endParaRPr lang="fr-BE" sz="2400" dirty="0"/>
          </a:p>
          <a:p>
            <a:r>
              <a:rPr lang="fr-BE" sz="2400" dirty="0"/>
              <a:t> </a:t>
            </a:r>
            <a:r>
              <a:rPr lang="fr-BE" sz="2400" dirty="0" smtClean="0"/>
              <a:t>	</a:t>
            </a:r>
            <a:r>
              <a:rPr lang="fr-BE" sz="2400" dirty="0" smtClean="0"/>
              <a:t>     </a:t>
            </a:r>
            <a:r>
              <a:rPr lang="fr-BE" dirty="0" smtClean="0"/>
              <a:t>Entre </a:t>
            </a:r>
            <a:r>
              <a:rPr lang="fr-BE" dirty="0" smtClean="0"/>
              <a:t>engagement et réflexivité, cherchent à faire passer le virtuel pour de l’actuel</a:t>
            </a:r>
          </a:p>
          <a:p>
            <a:pPr marL="342900" indent="-342900">
              <a:buFontTx/>
              <a:buChar char="-"/>
            </a:pPr>
            <a:endParaRPr lang="fr-BE" sz="2400" dirty="0" smtClean="0"/>
          </a:p>
          <a:p>
            <a:pPr marL="342900" indent="-342900">
              <a:buFontTx/>
              <a:buChar char="-"/>
            </a:pPr>
            <a:endParaRPr lang="fr-BE" sz="2400" dirty="0"/>
          </a:p>
        </p:txBody>
      </p:sp>
      <p:sp>
        <p:nvSpPr>
          <p:cNvPr id="2" name="Accolade fermante 1"/>
          <p:cNvSpPr/>
          <p:nvPr/>
        </p:nvSpPr>
        <p:spPr>
          <a:xfrm>
            <a:off x="9419421" y="2346593"/>
            <a:ext cx="242371" cy="71609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dirty="0"/>
          </a:p>
        </p:txBody>
      </p:sp>
      <p:sp>
        <p:nvSpPr>
          <p:cNvPr id="5" name="Accolade fermante 4"/>
          <p:cNvSpPr/>
          <p:nvPr/>
        </p:nvSpPr>
        <p:spPr>
          <a:xfrm>
            <a:off x="8835528" y="3238524"/>
            <a:ext cx="121185" cy="47372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dirty="0"/>
          </a:p>
        </p:txBody>
      </p:sp>
      <p:sp>
        <p:nvSpPr>
          <p:cNvPr id="6" name="Accolade ouvrante 5"/>
          <p:cNvSpPr/>
          <p:nvPr/>
        </p:nvSpPr>
        <p:spPr>
          <a:xfrm rot="-5400000">
            <a:off x="5113475" y="-153246"/>
            <a:ext cx="563218" cy="954697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dirty="0"/>
          </a:p>
        </p:txBody>
      </p:sp>
    </p:spTree>
    <p:extLst>
      <p:ext uri="{BB962C8B-B14F-4D97-AF65-F5344CB8AC3E}">
        <p14:creationId xmlns:p14="http://schemas.microsoft.com/office/powerpoint/2010/main" val="27122069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e Evil Within Title Screen (X1, X360, PS3, PS4, PC) - YouTub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7259" y="3594381"/>
            <a:ext cx="5307061" cy="298522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201881" y="213756"/>
            <a:ext cx="11637818" cy="646331"/>
          </a:xfrm>
          <a:prstGeom prst="rect">
            <a:avLst/>
          </a:prstGeom>
          <a:noFill/>
        </p:spPr>
        <p:txBody>
          <a:bodyPr wrap="square" rtlCol="0">
            <a:spAutoFit/>
          </a:bodyPr>
          <a:lstStyle/>
          <a:p>
            <a:r>
              <a:rPr lang="fr-BE" sz="3600" dirty="0" smtClean="0"/>
              <a:t>Peur fictionnelle : le texte dans le « périjeu » pré-jeu</a:t>
            </a:r>
          </a:p>
        </p:txBody>
      </p:sp>
      <p:pic>
        <p:nvPicPr>
          <p:cNvPr id="1026" name="Picture 2" descr="Fiche du jeu Condemned - Criminal Origins sur Microsoft Xbox 360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881" y="1216346"/>
            <a:ext cx="5226696" cy="29400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ad Space Title Screen (Xbox 360, PS3, PC)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7055" y="1216347"/>
            <a:ext cx="5367645" cy="301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799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178130"/>
            <a:ext cx="11863449" cy="2923877"/>
          </a:xfrm>
          <a:prstGeom prst="rect">
            <a:avLst/>
          </a:prstGeom>
          <a:noFill/>
        </p:spPr>
        <p:txBody>
          <a:bodyPr wrap="square" rtlCol="0">
            <a:spAutoFit/>
          </a:bodyPr>
          <a:lstStyle/>
          <a:p>
            <a:pPr lvl="0"/>
            <a:r>
              <a:rPr lang="fr-BE" sz="3600" dirty="0">
                <a:solidFill>
                  <a:prstClr val="black"/>
                </a:solidFill>
              </a:rPr>
              <a:t>Peur fictionnelle : </a:t>
            </a:r>
            <a:r>
              <a:rPr lang="fr-BE" sz="3600" dirty="0" smtClean="0">
                <a:solidFill>
                  <a:prstClr val="black"/>
                </a:solidFill>
              </a:rPr>
              <a:t>le texte apeurant dans le jeu et le reste du périjeu</a:t>
            </a:r>
            <a:endParaRPr lang="fr-BE" sz="2000" dirty="0" smtClean="0">
              <a:solidFill>
                <a:prstClr val="black"/>
              </a:solidFill>
            </a:endParaRPr>
          </a:p>
          <a:p>
            <a:pPr lvl="0"/>
            <a:endParaRPr lang="fr-BE" sz="1600" dirty="0">
              <a:solidFill>
                <a:prstClr val="black"/>
              </a:solidFill>
            </a:endParaRPr>
          </a:p>
          <a:p>
            <a:r>
              <a:rPr lang="fr-BE" sz="2400" dirty="0" smtClean="0">
                <a:solidFill>
                  <a:prstClr val="black"/>
                </a:solidFill>
              </a:rPr>
              <a:t>Cas n°1 : le jeu est apeurant dès le début. Le joueur présuppose alors que le reste du jeu sera dans le même ton. </a:t>
            </a:r>
          </a:p>
          <a:p>
            <a:r>
              <a:rPr lang="fr-BE" sz="2400" dirty="0" smtClean="0">
                <a:solidFill>
                  <a:prstClr val="black"/>
                </a:solidFill>
                <a:sym typeface="Wingdings" panose="05000000000000000000" pitchFamily="2" charset="2"/>
              </a:rPr>
              <a:t> Prédominance </a:t>
            </a:r>
            <a:r>
              <a:rPr lang="fr-BE" sz="2400" dirty="0">
                <a:solidFill>
                  <a:prstClr val="black"/>
                </a:solidFill>
                <a:sym typeface="Wingdings" panose="05000000000000000000" pitchFamily="2" charset="2"/>
              </a:rPr>
              <a:t>de la peur pure et de </a:t>
            </a:r>
            <a:r>
              <a:rPr lang="fr-BE" sz="2400" dirty="0" smtClean="0">
                <a:solidFill>
                  <a:prstClr val="black"/>
                </a:solidFill>
                <a:sym typeface="Wingdings" panose="05000000000000000000" pitchFamily="2" charset="2"/>
              </a:rPr>
              <a:t>l’anxiété</a:t>
            </a:r>
            <a:endParaRPr lang="fr-BE" sz="2400" dirty="0">
              <a:solidFill>
                <a:prstClr val="black"/>
              </a:solidFill>
            </a:endParaRPr>
          </a:p>
          <a:p>
            <a:pPr lvl="0"/>
            <a:r>
              <a:rPr lang="fr-BE" sz="2400" dirty="0" smtClean="0">
                <a:solidFill>
                  <a:prstClr val="black"/>
                </a:solidFill>
              </a:rPr>
              <a:t>Ex. </a:t>
            </a:r>
            <a:r>
              <a:rPr lang="fr-BE" sz="2400" i="1" dirty="0" smtClean="0">
                <a:solidFill>
                  <a:prstClr val="black"/>
                </a:solidFill>
              </a:rPr>
              <a:t>The Swapper</a:t>
            </a:r>
          </a:p>
        </p:txBody>
      </p:sp>
      <p:pic>
        <p:nvPicPr>
          <p:cNvPr id="4" name="Image 3"/>
          <p:cNvPicPr>
            <a:picLocks noChangeAspect="1"/>
          </p:cNvPicPr>
          <p:nvPr/>
        </p:nvPicPr>
        <p:blipFill>
          <a:blip r:embed="rId2"/>
          <a:stretch>
            <a:fillRect/>
          </a:stretch>
        </p:blipFill>
        <p:spPr>
          <a:xfrm>
            <a:off x="6191605" y="3102008"/>
            <a:ext cx="5542295" cy="3755992"/>
          </a:xfrm>
          <a:prstGeom prst="rect">
            <a:avLst/>
          </a:prstGeom>
        </p:spPr>
      </p:pic>
      <p:pic>
        <p:nvPicPr>
          <p:cNvPr id="5" name="Image 4"/>
          <p:cNvPicPr>
            <a:picLocks noChangeAspect="1"/>
          </p:cNvPicPr>
          <p:nvPr/>
        </p:nvPicPr>
        <p:blipFill>
          <a:blip r:embed="rId3"/>
          <a:stretch>
            <a:fillRect/>
          </a:stretch>
        </p:blipFill>
        <p:spPr>
          <a:xfrm>
            <a:off x="649305" y="3102007"/>
            <a:ext cx="5542300" cy="3755993"/>
          </a:xfrm>
          <a:prstGeom prst="rect">
            <a:avLst/>
          </a:prstGeom>
        </p:spPr>
      </p:pic>
    </p:spTree>
    <p:extLst>
      <p:ext uri="{BB962C8B-B14F-4D97-AF65-F5344CB8AC3E}">
        <p14:creationId xmlns:p14="http://schemas.microsoft.com/office/powerpoint/2010/main" val="7140819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49381" y="296883"/>
            <a:ext cx="11825105" cy="6370975"/>
          </a:xfrm>
          <a:prstGeom prst="rect">
            <a:avLst/>
          </a:prstGeom>
          <a:noFill/>
        </p:spPr>
        <p:txBody>
          <a:bodyPr wrap="square" rtlCol="0">
            <a:spAutoFit/>
          </a:bodyPr>
          <a:lstStyle/>
          <a:p>
            <a:r>
              <a:rPr lang="fr-BE" sz="2400" dirty="0"/>
              <a:t>E</a:t>
            </a:r>
            <a:r>
              <a:rPr lang="fr-BE" sz="2400" dirty="0" smtClean="0"/>
              <a:t>x. </a:t>
            </a:r>
            <a:r>
              <a:rPr lang="fr-BE" sz="2400" i="1" dirty="0" smtClean="0"/>
              <a:t>Bloodborne</a:t>
            </a:r>
          </a:p>
          <a:p>
            <a:endParaRPr lang="fr-BE" sz="2400" i="1" dirty="0" smtClean="0"/>
          </a:p>
          <a:p>
            <a:r>
              <a:rPr lang="fr-BE" sz="2400" dirty="0" smtClean="0"/>
              <a:t>L’univers, qui développe de nombreux thèmes apeurants, ne peut être compris qu’en faisant attention à certains détails parfois très durs à dénicher.</a:t>
            </a:r>
            <a:endParaRPr lang="fr-BE" sz="2400" dirty="0"/>
          </a:p>
          <a:p>
            <a:endParaRPr lang="fr-BE" sz="2400" i="1" dirty="0"/>
          </a:p>
          <a:p>
            <a:r>
              <a:rPr lang="fr-BE" sz="2400" dirty="0" smtClean="0"/>
              <a:t>Cas des paroles accompagnant la musique du combat contre le boss « Ludwig the accursed » :</a:t>
            </a:r>
          </a:p>
          <a:p>
            <a:endParaRPr lang="fr-BE" sz="2400" dirty="0" smtClean="0"/>
          </a:p>
          <a:p>
            <a:r>
              <a:rPr lang="fr-BE" sz="2400" dirty="0" smtClean="0"/>
              <a:t>Transcription possible : «</a:t>
            </a:r>
            <a:r>
              <a:rPr lang="fr-BE" sz="2400" dirty="0"/>
              <a:t> Venator ferarum, sanguine vigore, venator dominus, amor a nihilo. Animus sanguinem refugit opulentum. Oh venator a sola divina ! Ah domino terribili ni spatham scelero. Maledictus fiat nocte et sanguine opulento. </a:t>
            </a:r>
            <a:r>
              <a:rPr lang="fr-BE" sz="2400" dirty="0" smtClean="0"/>
              <a:t>»</a:t>
            </a:r>
          </a:p>
          <a:p>
            <a:endParaRPr lang="fr-BE" sz="2400" dirty="0"/>
          </a:p>
          <a:p>
            <a:r>
              <a:rPr lang="fr-BE" sz="2400" dirty="0" smtClean="0"/>
              <a:t>Traduction possible : « Chasseur </a:t>
            </a:r>
            <a:r>
              <a:rPr lang="fr-BE" sz="2400" dirty="0"/>
              <a:t>de bêtes sauvages, par la vigueur du sang, seigneur chasseur, je ne suis aimé de personne. L’esprit recule devant le sang abondant. Oh, chasseur depuis les saintes fondations. Ah, je ne souille pas l’épée du maître effroyable. Qu’il soit maudit par la nuit et le sang </a:t>
            </a:r>
            <a:r>
              <a:rPr lang="fr-BE" sz="2400" dirty="0" smtClean="0"/>
              <a:t>abondant. »</a:t>
            </a:r>
          </a:p>
          <a:p>
            <a:endParaRPr lang="fr-BE" sz="2400" dirty="0"/>
          </a:p>
          <a:p>
            <a:endParaRPr lang="fr-BE" sz="2400" dirty="0"/>
          </a:p>
        </p:txBody>
      </p:sp>
    </p:spTree>
    <p:extLst>
      <p:ext uri="{BB962C8B-B14F-4D97-AF65-F5344CB8AC3E}">
        <p14:creationId xmlns:p14="http://schemas.microsoft.com/office/powerpoint/2010/main" val="272277925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6003</TotalTime>
  <Words>751</Words>
  <Application>Microsoft Office PowerPoint</Application>
  <PresentationFormat>Grand écran</PresentationFormat>
  <Paragraphs>95</Paragraphs>
  <Slides>18</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18</vt:i4>
      </vt:variant>
    </vt:vector>
  </HeadingPairs>
  <TitlesOfParts>
    <vt:vector size="23" baseType="lpstr">
      <vt:lpstr>Arial</vt:lpstr>
      <vt:lpstr>Calibri</vt:lpstr>
      <vt:lpstr>Calibri Light</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Francois-Xavier Surinx</dc:creator>
  <cp:lastModifiedBy>Francois-Xavier Surinx</cp:lastModifiedBy>
  <cp:revision>47</cp:revision>
  <dcterms:created xsi:type="dcterms:W3CDTF">2020-04-13T11:50:47Z</dcterms:created>
  <dcterms:modified xsi:type="dcterms:W3CDTF">2020-04-27T17:21:28Z</dcterms:modified>
</cp:coreProperties>
</file>