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1" r:id="rId3"/>
    <p:sldId id="304" r:id="rId4"/>
    <p:sldId id="269" r:id="rId5"/>
    <p:sldId id="306" r:id="rId6"/>
    <p:sldId id="274" r:id="rId7"/>
    <p:sldId id="303" r:id="rId8"/>
    <p:sldId id="297" r:id="rId9"/>
    <p:sldId id="262" r:id="rId10"/>
    <p:sldId id="280" r:id="rId11"/>
    <p:sldId id="281" r:id="rId12"/>
    <p:sldId id="282" r:id="rId13"/>
    <p:sldId id="286" r:id="rId14"/>
    <p:sldId id="287" r:id="rId15"/>
    <p:sldId id="298" r:id="rId16"/>
    <p:sldId id="310" r:id="rId17"/>
    <p:sldId id="264" r:id="rId18"/>
    <p:sldId id="270" r:id="rId19"/>
    <p:sldId id="271" r:id="rId20"/>
    <p:sldId id="260" r:id="rId21"/>
    <p:sldId id="268" r:id="rId22"/>
    <p:sldId id="265" r:id="rId23"/>
    <p:sldId id="273" r:id="rId24"/>
    <p:sldId id="291" r:id="rId25"/>
    <p:sldId id="300" r:id="rId26"/>
    <p:sldId id="307" r:id="rId27"/>
    <p:sldId id="278" r:id="rId28"/>
    <p:sldId id="311" r:id="rId29"/>
    <p:sldId id="312" r:id="rId30"/>
  </p:sldIdLst>
  <p:sldSz cx="9144000" cy="5148263"/>
  <p:notesSz cx="6888163" cy="10020300"/>
  <p:custDataLst>
    <p:tags r:id="rId3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CLERQUIN" initials="SC" lastIdx="5" clrIdx="0"/>
  <p:cmAuthor id="1" name="Annie Morvan" initials="AM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DDF2FF"/>
    <a:srgbClr val="CCECFF"/>
    <a:srgbClr val="CAE4E8"/>
    <a:srgbClr val="FF9933"/>
    <a:srgbClr val="008000"/>
    <a:srgbClr val="1903BD"/>
    <a:srgbClr val="FF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433" autoAdjust="0"/>
    <p:restoredTop sz="80995" autoAdjust="0"/>
  </p:normalViewPr>
  <p:slideViewPr>
    <p:cSldViewPr>
      <p:cViewPr varScale="1">
        <p:scale>
          <a:sx n="73" d="100"/>
          <a:sy n="73" d="100"/>
        </p:scale>
        <p:origin x="-1218" y="-10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7" d="100"/>
          <a:sy n="67" d="100"/>
        </p:scale>
        <p:origin x="-2502" y="-6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rnard:Desktop:Synth&#232;se%20autoformat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rnard:Desktop:Synth&#232;se%20autoformati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rnard:Desktop:Synth&#232;se%20autoformatio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rnard:Desktop:Synth&#232;se%20autoforma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+mn-lt"/>
              </a:defRPr>
            </a:pPr>
            <a:r>
              <a:rPr lang="fr-FR" sz="1000" dirty="0">
                <a:latin typeface="+mn-lt"/>
              </a:rPr>
              <a:t>Tests </a:t>
            </a:r>
            <a:r>
              <a:rPr lang="fr-FR" sz="1000" dirty="0" err="1" smtClean="0">
                <a:latin typeface="+mn-lt"/>
              </a:rPr>
              <a:t>Etudiant</a:t>
            </a:r>
            <a:r>
              <a:rPr lang="fr-FR" sz="1000" dirty="0" smtClean="0">
                <a:latin typeface="+mn-lt"/>
              </a:rPr>
              <a:t> 4</a:t>
            </a:r>
          </a:p>
          <a:p>
            <a:pPr>
              <a:defRPr sz="1000">
                <a:latin typeface="+mn-lt"/>
              </a:defRPr>
            </a:pPr>
            <a:r>
              <a:rPr lang="fr-FR" sz="1000" b="1" dirty="0" smtClean="0">
                <a:solidFill>
                  <a:srgbClr val="FF0000"/>
                </a:solidFill>
                <a:latin typeface="+mn-lt"/>
              </a:rPr>
              <a:t>5 tentatives</a:t>
            </a:r>
            <a:endParaRPr lang="fr-FR" sz="1000" b="1" dirty="0">
              <a:solidFill>
                <a:srgbClr val="FF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67049422820036531"/>
          <c:y val="0.60201775693815562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6140401049727515"/>
          <c:y val="6.9827452970902024E-2"/>
          <c:w val="0.80106350378371083"/>
          <c:h val="0.7656522553952172"/>
        </c:manualLayout>
      </c:layout>
      <c:lineChart>
        <c:grouping val="standard"/>
        <c:varyColors val="0"/>
        <c:ser>
          <c:idx val="0"/>
          <c:order val="0"/>
          <c:tx>
            <c:v>Tests C. Amat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'Infos Entraînements'!$C$530:$C$535</c:f>
              <c:numCache>
                <c:formatCode>d\-mmm</c:formatCode>
                <c:ptCount val="6"/>
                <c:pt idx="0">
                  <c:v>41231</c:v>
                </c:pt>
                <c:pt idx="1">
                  <c:v>41235</c:v>
                </c:pt>
                <c:pt idx="2">
                  <c:v>41257</c:v>
                </c:pt>
                <c:pt idx="3">
                  <c:v>41260</c:v>
                </c:pt>
                <c:pt idx="4">
                  <c:v>41261</c:v>
                </c:pt>
                <c:pt idx="5">
                  <c:v>41261</c:v>
                </c:pt>
              </c:numCache>
            </c:numRef>
          </c:cat>
          <c:val>
            <c:numRef>
              <c:f>'Infos Entraînements'!$E$530:$E$535</c:f>
              <c:numCache>
                <c:formatCode>General</c:formatCode>
                <c:ptCount val="6"/>
                <c:pt idx="0">
                  <c:v>51.17</c:v>
                </c:pt>
                <c:pt idx="1">
                  <c:v>57.08</c:v>
                </c:pt>
                <c:pt idx="2">
                  <c:v>67.08</c:v>
                </c:pt>
                <c:pt idx="3">
                  <c:v>62.67</c:v>
                </c:pt>
                <c:pt idx="4">
                  <c:v>67.75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99200"/>
        <c:axId val="107753472"/>
      </c:lineChart>
      <c:dateAx>
        <c:axId val="105699200"/>
        <c:scaling>
          <c:orientation val="minMax"/>
          <c:max val="41262"/>
          <c:min val="41220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7753472"/>
        <c:crosses val="autoZero"/>
        <c:auto val="1"/>
        <c:lblOffset val="10"/>
        <c:baseTimeUnit val="days"/>
        <c:majorUnit val="7"/>
        <c:majorTimeUnit val="days"/>
      </c:dateAx>
      <c:valAx>
        <c:axId val="10775347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fr-FR" sz="1000" b="1" i="0" u="none" strike="noStrike" kern="1200" baseline="0" dirty="0">
                    <a:solidFill>
                      <a:srgbClr val="000000"/>
                    </a:solidFill>
                    <a:latin typeface="+mj-lt"/>
                    <a:ea typeface="Calibri"/>
                    <a:cs typeface="Times New Roman"/>
                  </a:defRPr>
                </a:pPr>
                <a:r>
                  <a:rPr lang="fr-FR" sz="1000" b="1" i="0" u="none" strike="noStrike" kern="1200" baseline="0" dirty="0" smtClean="0">
                    <a:solidFill>
                      <a:srgbClr val="000000"/>
                    </a:solidFill>
                    <a:latin typeface="+mj-lt"/>
                    <a:ea typeface="Calibri"/>
                    <a:cs typeface="Times New Roman"/>
                  </a:rPr>
                  <a:t>Note/100</a:t>
                </a:r>
                <a:endParaRPr lang="fr-FR" sz="1000" b="1" i="0" u="none" strike="noStrike" kern="1200" baseline="0" dirty="0">
                  <a:solidFill>
                    <a:srgbClr val="000000"/>
                  </a:solidFill>
                  <a:latin typeface="+mj-lt"/>
                  <a:ea typeface="Calibri"/>
                  <a:cs typeface="Times New Roman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5699200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Calibri"/>
          <a:cs typeface="Times New Roman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+mn-lt"/>
              </a:defRPr>
            </a:pPr>
            <a:r>
              <a:rPr lang="fr-FR" sz="1000" dirty="0">
                <a:latin typeface="+mn-lt"/>
              </a:rPr>
              <a:t>Tests </a:t>
            </a:r>
            <a:r>
              <a:rPr lang="fr-FR" sz="1000" dirty="0" err="1" smtClean="0">
                <a:latin typeface="+mn-lt"/>
              </a:rPr>
              <a:t>Etudiant</a:t>
            </a:r>
            <a:r>
              <a:rPr lang="fr-FR" sz="1000" dirty="0" smtClean="0">
                <a:latin typeface="+mn-lt"/>
              </a:rPr>
              <a:t> 3</a:t>
            </a:r>
          </a:p>
          <a:p>
            <a:pPr>
              <a:defRPr sz="1000">
                <a:latin typeface="+mn-lt"/>
              </a:defRPr>
            </a:pPr>
            <a:r>
              <a:rPr lang="fr-FR" sz="1000" b="1" dirty="0" smtClean="0">
                <a:solidFill>
                  <a:srgbClr val="FF0000"/>
                </a:solidFill>
                <a:latin typeface="+mn-lt"/>
              </a:rPr>
              <a:t>16 tentatives</a:t>
            </a:r>
            <a:endParaRPr lang="fr-FR" sz="1000" b="1" dirty="0">
              <a:solidFill>
                <a:srgbClr val="FF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64436064049565245"/>
          <c:y val="0.6095613761219395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6181147683144506"/>
          <c:y val="8.2600739846224083E-2"/>
          <c:w val="0.80056128624527401"/>
          <c:h val="0.75287902367655446"/>
        </c:manualLayout>
      </c:layout>
      <c:lineChart>
        <c:grouping val="standard"/>
        <c:varyColors val="0"/>
        <c:ser>
          <c:idx val="0"/>
          <c:order val="0"/>
          <c:tx>
            <c:v>Tests Mélanie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'Infos Entraînements'!$C$420:$C$435</c:f>
              <c:numCache>
                <c:formatCode>d\-mmm</c:formatCode>
                <c:ptCount val="16"/>
                <c:pt idx="0">
                  <c:v>41232</c:v>
                </c:pt>
                <c:pt idx="1">
                  <c:v>41233</c:v>
                </c:pt>
                <c:pt idx="2">
                  <c:v>41233</c:v>
                </c:pt>
                <c:pt idx="3">
                  <c:v>41235</c:v>
                </c:pt>
                <c:pt idx="4">
                  <c:v>41235</c:v>
                </c:pt>
                <c:pt idx="5">
                  <c:v>41235</c:v>
                </c:pt>
                <c:pt idx="6">
                  <c:v>41235</c:v>
                </c:pt>
                <c:pt idx="7">
                  <c:v>41241</c:v>
                </c:pt>
                <c:pt idx="8">
                  <c:v>41241.634027777778</c:v>
                </c:pt>
                <c:pt idx="9">
                  <c:v>41252</c:v>
                </c:pt>
                <c:pt idx="10">
                  <c:v>41260</c:v>
                </c:pt>
                <c:pt idx="11">
                  <c:v>41260</c:v>
                </c:pt>
                <c:pt idx="12">
                  <c:v>41260</c:v>
                </c:pt>
                <c:pt idx="13">
                  <c:v>41260</c:v>
                </c:pt>
                <c:pt idx="14">
                  <c:v>41261</c:v>
                </c:pt>
                <c:pt idx="15">
                  <c:v>41261</c:v>
                </c:pt>
              </c:numCache>
            </c:numRef>
          </c:cat>
          <c:val>
            <c:numRef>
              <c:f>'Infos Entraînements'!$E$420:$E$435</c:f>
              <c:numCache>
                <c:formatCode>General</c:formatCode>
                <c:ptCount val="16"/>
                <c:pt idx="0">
                  <c:v>71.669999999999973</c:v>
                </c:pt>
                <c:pt idx="1">
                  <c:v>72.92</c:v>
                </c:pt>
                <c:pt idx="2">
                  <c:v>69.88</c:v>
                </c:pt>
                <c:pt idx="3">
                  <c:v>80.540000000000006</c:v>
                </c:pt>
                <c:pt idx="4">
                  <c:v>74.290000000000006</c:v>
                </c:pt>
                <c:pt idx="5">
                  <c:v>83.04</c:v>
                </c:pt>
                <c:pt idx="6">
                  <c:v>78.33</c:v>
                </c:pt>
                <c:pt idx="7">
                  <c:v>77.290000000000006</c:v>
                </c:pt>
                <c:pt idx="8">
                  <c:v>81.25</c:v>
                </c:pt>
                <c:pt idx="9">
                  <c:v>83.13</c:v>
                </c:pt>
                <c:pt idx="10">
                  <c:v>80.92</c:v>
                </c:pt>
                <c:pt idx="11">
                  <c:v>92.95</c:v>
                </c:pt>
                <c:pt idx="12">
                  <c:v>92.75</c:v>
                </c:pt>
                <c:pt idx="13">
                  <c:v>89.58</c:v>
                </c:pt>
                <c:pt idx="14">
                  <c:v>88.33</c:v>
                </c:pt>
                <c:pt idx="15">
                  <c:v>88.54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60864"/>
        <c:axId val="109475328"/>
      </c:lineChart>
      <c:dateAx>
        <c:axId val="109460864"/>
        <c:scaling>
          <c:orientation val="minMax"/>
          <c:max val="41262"/>
          <c:min val="41220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9475328"/>
        <c:crosses val="autoZero"/>
        <c:auto val="1"/>
        <c:lblOffset val="10"/>
        <c:baseTimeUnit val="days"/>
        <c:majorUnit val="7"/>
        <c:majorTimeUnit val="days"/>
      </c:dateAx>
      <c:valAx>
        <c:axId val="1094753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fr-FR" sz="1000" b="1" i="0" u="none" strike="noStrike" kern="1200" baseline="0" dirty="0" smtClean="0">
                    <a:solidFill>
                      <a:srgbClr val="000000"/>
                    </a:solidFill>
                    <a:latin typeface="+mj-lt"/>
                    <a:ea typeface="Calibri"/>
                    <a:cs typeface="Times New Roman"/>
                  </a:defRPr>
                </a:pPr>
                <a:r>
                  <a:rPr lang="fr-FR" sz="1000" b="1" i="0" u="none" strike="noStrike" kern="1200" baseline="0" dirty="0" smtClean="0">
                    <a:solidFill>
                      <a:srgbClr val="000000"/>
                    </a:solidFill>
                    <a:latin typeface="+mj-lt"/>
                    <a:ea typeface="Calibri"/>
                    <a:cs typeface="Times New Roman"/>
                  </a:rPr>
                  <a:t>Note/100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9460864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Calibri"/>
          <a:cs typeface="Times New Roman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+mn-lt"/>
              </a:defRPr>
            </a:pPr>
            <a:r>
              <a:rPr lang="fr-FR" sz="1000" dirty="0">
                <a:latin typeface="+mn-lt"/>
              </a:rPr>
              <a:t>Tests </a:t>
            </a:r>
            <a:r>
              <a:rPr lang="fr-FR" sz="1000" dirty="0" err="1" smtClean="0">
                <a:latin typeface="+mn-lt"/>
              </a:rPr>
              <a:t>Etudiant</a:t>
            </a:r>
            <a:r>
              <a:rPr lang="fr-FR" sz="1000" baseline="0" dirty="0" smtClean="0">
                <a:latin typeface="+mn-lt"/>
              </a:rPr>
              <a:t> 2</a:t>
            </a:r>
            <a:endParaRPr lang="fr-FR" sz="1000" dirty="0" smtClean="0">
              <a:latin typeface="+mn-lt"/>
            </a:endParaRPr>
          </a:p>
          <a:p>
            <a:pPr>
              <a:defRPr sz="1000">
                <a:latin typeface="+mn-lt"/>
              </a:defRPr>
            </a:pPr>
            <a:r>
              <a:rPr lang="fr-FR" sz="1000" b="1" dirty="0" smtClean="0">
                <a:solidFill>
                  <a:srgbClr val="FF0000"/>
                </a:solidFill>
                <a:latin typeface="+mn-lt"/>
              </a:rPr>
              <a:t>52 tentatives</a:t>
            </a:r>
            <a:endParaRPr lang="fr-FR" sz="1000" b="1" dirty="0">
              <a:solidFill>
                <a:srgbClr val="FF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68935809954858485"/>
          <c:y val="0.5839937640727053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6140401049727507"/>
          <c:y val="7.1379327586150301E-2"/>
          <c:w val="0.80106350378371083"/>
          <c:h val="0.74952345047041824"/>
        </c:manualLayout>
      </c:layout>
      <c:lineChart>
        <c:grouping val="standard"/>
        <c:varyColors val="0"/>
        <c:ser>
          <c:idx val="1"/>
          <c:order val="0"/>
          <c:tx>
            <c:v>Tests Isabelle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'Infos Entraînements'!$C$368:$C$419</c:f>
              <c:numCache>
                <c:formatCode>d\-mmm</c:formatCode>
                <c:ptCount val="52"/>
                <c:pt idx="0">
                  <c:v>41222</c:v>
                </c:pt>
                <c:pt idx="1">
                  <c:v>41222</c:v>
                </c:pt>
                <c:pt idx="2">
                  <c:v>41223</c:v>
                </c:pt>
                <c:pt idx="3">
                  <c:v>41225</c:v>
                </c:pt>
                <c:pt idx="4">
                  <c:v>41225</c:v>
                </c:pt>
                <c:pt idx="5">
                  <c:v>41227</c:v>
                </c:pt>
                <c:pt idx="6">
                  <c:v>41227</c:v>
                </c:pt>
                <c:pt idx="7">
                  <c:v>41227</c:v>
                </c:pt>
                <c:pt idx="8">
                  <c:v>41227</c:v>
                </c:pt>
                <c:pt idx="9">
                  <c:v>41229</c:v>
                </c:pt>
                <c:pt idx="10">
                  <c:v>41230</c:v>
                </c:pt>
                <c:pt idx="11">
                  <c:v>41230</c:v>
                </c:pt>
                <c:pt idx="12">
                  <c:v>41230</c:v>
                </c:pt>
                <c:pt idx="13">
                  <c:v>41230</c:v>
                </c:pt>
                <c:pt idx="14">
                  <c:v>41230</c:v>
                </c:pt>
                <c:pt idx="15">
                  <c:v>41230</c:v>
                </c:pt>
                <c:pt idx="16">
                  <c:v>41231</c:v>
                </c:pt>
                <c:pt idx="17">
                  <c:v>41231</c:v>
                </c:pt>
                <c:pt idx="18">
                  <c:v>41231</c:v>
                </c:pt>
                <c:pt idx="19">
                  <c:v>41231</c:v>
                </c:pt>
                <c:pt idx="20">
                  <c:v>41231</c:v>
                </c:pt>
                <c:pt idx="21">
                  <c:v>41233</c:v>
                </c:pt>
                <c:pt idx="22">
                  <c:v>41233</c:v>
                </c:pt>
                <c:pt idx="23">
                  <c:v>41235</c:v>
                </c:pt>
                <c:pt idx="24">
                  <c:v>41235</c:v>
                </c:pt>
                <c:pt idx="25">
                  <c:v>41238</c:v>
                </c:pt>
                <c:pt idx="26">
                  <c:v>41238</c:v>
                </c:pt>
                <c:pt idx="27">
                  <c:v>41245</c:v>
                </c:pt>
                <c:pt idx="28">
                  <c:v>41245</c:v>
                </c:pt>
                <c:pt idx="29">
                  <c:v>41245.660416666658</c:v>
                </c:pt>
                <c:pt idx="30">
                  <c:v>41251</c:v>
                </c:pt>
                <c:pt idx="31">
                  <c:v>41251</c:v>
                </c:pt>
                <c:pt idx="32">
                  <c:v>41260</c:v>
                </c:pt>
                <c:pt idx="33">
                  <c:v>41260</c:v>
                </c:pt>
                <c:pt idx="34">
                  <c:v>41261</c:v>
                </c:pt>
                <c:pt idx="35">
                  <c:v>41261</c:v>
                </c:pt>
                <c:pt idx="36">
                  <c:v>41261</c:v>
                </c:pt>
                <c:pt idx="37">
                  <c:v>41261</c:v>
                </c:pt>
                <c:pt idx="38">
                  <c:v>41261</c:v>
                </c:pt>
                <c:pt idx="39">
                  <c:v>41261</c:v>
                </c:pt>
                <c:pt idx="40">
                  <c:v>41261</c:v>
                </c:pt>
                <c:pt idx="41">
                  <c:v>41261</c:v>
                </c:pt>
                <c:pt idx="42">
                  <c:v>41261</c:v>
                </c:pt>
                <c:pt idx="43">
                  <c:v>41261</c:v>
                </c:pt>
                <c:pt idx="44">
                  <c:v>41261</c:v>
                </c:pt>
                <c:pt idx="45">
                  <c:v>41261</c:v>
                </c:pt>
                <c:pt idx="46">
                  <c:v>41261</c:v>
                </c:pt>
                <c:pt idx="47">
                  <c:v>41261</c:v>
                </c:pt>
                <c:pt idx="48">
                  <c:v>41261</c:v>
                </c:pt>
                <c:pt idx="49">
                  <c:v>41261</c:v>
                </c:pt>
                <c:pt idx="50">
                  <c:v>41261</c:v>
                </c:pt>
                <c:pt idx="51">
                  <c:v>41261</c:v>
                </c:pt>
              </c:numCache>
            </c:numRef>
          </c:cat>
          <c:val>
            <c:numRef>
              <c:f>'Infos Entraînements'!$E$368:$E$419</c:f>
              <c:numCache>
                <c:formatCode>General</c:formatCode>
                <c:ptCount val="52"/>
                <c:pt idx="0">
                  <c:v>67.92</c:v>
                </c:pt>
                <c:pt idx="1">
                  <c:v>81.25</c:v>
                </c:pt>
                <c:pt idx="2">
                  <c:v>79.459999999999994</c:v>
                </c:pt>
                <c:pt idx="3">
                  <c:v>89.38</c:v>
                </c:pt>
                <c:pt idx="4">
                  <c:v>86.75</c:v>
                </c:pt>
                <c:pt idx="5">
                  <c:v>81.669999999999973</c:v>
                </c:pt>
                <c:pt idx="6">
                  <c:v>90.669999999999973</c:v>
                </c:pt>
                <c:pt idx="7">
                  <c:v>85</c:v>
                </c:pt>
                <c:pt idx="8">
                  <c:v>92.5</c:v>
                </c:pt>
                <c:pt idx="9">
                  <c:v>85.25</c:v>
                </c:pt>
                <c:pt idx="10">
                  <c:v>92.79</c:v>
                </c:pt>
                <c:pt idx="11">
                  <c:v>95.83</c:v>
                </c:pt>
                <c:pt idx="12">
                  <c:v>86.210000000000022</c:v>
                </c:pt>
                <c:pt idx="13">
                  <c:v>95.669999999999973</c:v>
                </c:pt>
                <c:pt idx="14">
                  <c:v>96.33</c:v>
                </c:pt>
                <c:pt idx="15">
                  <c:v>87.5</c:v>
                </c:pt>
                <c:pt idx="16">
                  <c:v>93.75</c:v>
                </c:pt>
                <c:pt idx="17">
                  <c:v>95.169999999999973</c:v>
                </c:pt>
                <c:pt idx="18">
                  <c:v>92.5</c:v>
                </c:pt>
                <c:pt idx="19">
                  <c:v>96.25</c:v>
                </c:pt>
                <c:pt idx="20">
                  <c:v>95</c:v>
                </c:pt>
                <c:pt idx="21">
                  <c:v>96.25</c:v>
                </c:pt>
                <c:pt idx="22">
                  <c:v>100</c:v>
                </c:pt>
                <c:pt idx="23">
                  <c:v>97.5</c:v>
                </c:pt>
                <c:pt idx="24">
                  <c:v>96.5</c:v>
                </c:pt>
                <c:pt idx="25">
                  <c:v>96.25</c:v>
                </c:pt>
                <c:pt idx="26">
                  <c:v>97.5</c:v>
                </c:pt>
                <c:pt idx="27">
                  <c:v>97.08</c:v>
                </c:pt>
                <c:pt idx="28">
                  <c:v>92.5</c:v>
                </c:pt>
                <c:pt idx="29">
                  <c:v>95.31</c:v>
                </c:pt>
                <c:pt idx="30">
                  <c:v>96.25</c:v>
                </c:pt>
                <c:pt idx="31">
                  <c:v>95</c:v>
                </c:pt>
                <c:pt idx="32">
                  <c:v>97.29</c:v>
                </c:pt>
                <c:pt idx="33">
                  <c:v>95.42</c:v>
                </c:pt>
                <c:pt idx="34">
                  <c:v>93.33</c:v>
                </c:pt>
                <c:pt idx="35">
                  <c:v>99.169999999999973</c:v>
                </c:pt>
                <c:pt idx="36">
                  <c:v>88.669999999999973</c:v>
                </c:pt>
                <c:pt idx="37">
                  <c:v>92.5</c:v>
                </c:pt>
                <c:pt idx="38">
                  <c:v>92.33</c:v>
                </c:pt>
                <c:pt idx="39">
                  <c:v>94.83</c:v>
                </c:pt>
                <c:pt idx="40">
                  <c:v>98.75</c:v>
                </c:pt>
                <c:pt idx="41">
                  <c:v>96.25</c:v>
                </c:pt>
                <c:pt idx="42">
                  <c:v>96.56</c:v>
                </c:pt>
                <c:pt idx="43">
                  <c:v>100</c:v>
                </c:pt>
                <c:pt idx="44">
                  <c:v>97.5</c:v>
                </c:pt>
                <c:pt idx="45">
                  <c:v>95.75</c:v>
                </c:pt>
                <c:pt idx="46">
                  <c:v>100</c:v>
                </c:pt>
                <c:pt idx="47">
                  <c:v>98.75</c:v>
                </c:pt>
                <c:pt idx="48">
                  <c:v>96.669999999999973</c:v>
                </c:pt>
                <c:pt idx="49">
                  <c:v>96.25</c:v>
                </c:pt>
                <c:pt idx="50">
                  <c:v>96.04</c:v>
                </c:pt>
                <c:pt idx="51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99520"/>
        <c:axId val="109501440"/>
      </c:lineChart>
      <c:dateAx>
        <c:axId val="109499520"/>
        <c:scaling>
          <c:orientation val="minMax"/>
          <c:max val="41262"/>
          <c:min val="41220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9501440"/>
        <c:crosses val="autoZero"/>
        <c:auto val="1"/>
        <c:lblOffset val="10"/>
        <c:baseTimeUnit val="days"/>
        <c:majorUnit val="7"/>
        <c:majorTimeUnit val="days"/>
      </c:dateAx>
      <c:valAx>
        <c:axId val="10950144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fr-FR" sz="1000" b="1" i="0" u="none" strike="noStrike" kern="1200" baseline="0" dirty="0">
                    <a:solidFill>
                      <a:srgbClr val="000000"/>
                    </a:solidFill>
                    <a:latin typeface="+mj-lt"/>
                    <a:ea typeface="Calibri"/>
                    <a:cs typeface="Times New Roman"/>
                  </a:defRPr>
                </a:pPr>
                <a:r>
                  <a:rPr lang="fr-FR" sz="1000" b="1" i="0" u="none" strike="noStrike" kern="1200" baseline="0" dirty="0" smtClean="0">
                    <a:solidFill>
                      <a:srgbClr val="000000"/>
                    </a:solidFill>
                    <a:latin typeface="+mj-lt"/>
                    <a:ea typeface="Calibri"/>
                    <a:cs typeface="Times New Roman"/>
                  </a:rPr>
                  <a:t>Note/100</a:t>
                </a:r>
                <a:endParaRPr lang="fr-FR" sz="1000" b="1" i="0" u="none" strike="noStrike" kern="1200" baseline="0" dirty="0">
                  <a:solidFill>
                    <a:srgbClr val="000000"/>
                  </a:solidFill>
                  <a:latin typeface="+mj-lt"/>
                  <a:ea typeface="Calibri"/>
                  <a:cs typeface="Times New Roman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09499520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Calibri"/>
          <a:cs typeface="Times New Roman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latin typeface="+mn-lt"/>
              </a:defRPr>
            </a:pPr>
            <a:r>
              <a:rPr lang="fr-FR" sz="1000" dirty="0" smtClean="0">
                <a:latin typeface="+mn-lt"/>
              </a:rPr>
              <a:t>Tests </a:t>
            </a:r>
            <a:r>
              <a:rPr lang="fr-FR" sz="1000" dirty="0" err="1" smtClean="0">
                <a:latin typeface="+mn-lt"/>
              </a:rPr>
              <a:t>Etudiant</a:t>
            </a:r>
            <a:r>
              <a:rPr lang="fr-FR" sz="1000" dirty="0" smtClean="0">
                <a:latin typeface="+mn-lt"/>
              </a:rPr>
              <a:t> 1</a:t>
            </a:r>
          </a:p>
          <a:p>
            <a:pPr>
              <a:defRPr sz="1000">
                <a:latin typeface="+mn-lt"/>
              </a:defRPr>
            </a:pPr>
            <a:r>
              <a:rPr lang="fr-FR" sz="1000" b="1" dirty="0" smtClean="0">
                <a:solidFill>
                  <a:srgbClr val="FF0000"/>
                </a:solidFill>
                <a:latin typeface="+mn-lt"/>
              </a:rPr>
              <a:t>38 tentatives</a:t>
            </a:r>
            <a:endParaRPr lang="fr-FR" sz="1000" b="1" dirty="0">
              <a:solidFill>
                <a:srgbClr val="FF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64481351103804219"/>
          <c:y val="0.59270383095246948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6117943647935201"/>
          <c:y val="6.1897186220401725E-2"/>
          <c:w val="0.80134029968320031"/>
          <c:h val="0.75961719620076795"/>
        </c:manualLayout>
      </c:layout>
      <c:lineChart>
        <c:grouping val="standard"/>
        <c:varyColors val="0"/>
        <c:ser>
          <c:idx val="0"/>
          <c:order val="0"/>
          <c:tx>
            <c:v>Tests C. Amat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numRef>
              <c:f>'Infos Entraînements'!$C$14:$C$51</c:f>
              <c:numCache>
                <c:formatCode>[$-40C]d\-mmm;@</c:formatCode>
                <c:ptCount val="38"/>
                <c:pt idx="0">
                  <c:v>41229</c:v>
                </c:pt>
                <c:pt idx="1">
                  <c:v>41231</c:v>
                </c:pt>
                <c:pt idx="2">
                  <c:v>41231</c:v>
                </c:pt>
                <c:pt idx="3">
                  <c:v>41232</c:v>
                </c:pt>
                <c:pt idx="4">
                  <c:v>41233</c:v>
                </c:pt>
                <c:pt idx="5">
                  <c:v>41233</c:v>
                </c:pt>
                <c:pt idx="6">
                  <c:v>41234.817361111105</c:v>
                </c:pt>
                <c:pt idx="7">
                  <c:v>41235.824305555558</c:v>
                </c:pt>
                <c:pt idx="8">
                  <c:v>41235</c:v>
                </c:pt>
                <c:pt idx="9">
                  <c:v>41240.905555555553</c:v>
                </c:pt>
                <c:pt idx="10">
                  <c:v>41240.922222222223</c:v>
                </c:pt>
                <c:pt idx="11">
                  <c:v>41242</c:v>
                </c:pt>
                <c:pt idx="12">
                  <c:v>41242</c:v>
                </c:pt>
                <c:pt idx="13">
                  <c:v>41242</c:v>
                </c:pt>
                <c:pt idx="14">
                  <c:v>41243</c:v>
                </c:pt>
                <c:pt idx="15">
                  <c:v>41245</c:v>
                </c:pt>
                <c:pt idx="16">
                  <c:v>41247</c:v>
                </c:pt>
                <c:pt idx="17">
                  <c:v>41249</c:v>
                </c:pt>
                <c:pt idx="18">
                  <c:v>41253</c:v>
                </c:pt>
                <c:pt idx="19">
                  <c:v>41253</c:v>
                </c:pt>
                <c:pt idx="20">
                  <c:v>41253</c:v>
                </c:pt>
                <c:pt idx="21">
                  <c:v>41256</c:v>
                </c:pt>
                <c:pt idx="22">
                  <c:v>41259</c:v>
                </c:pt>
                <c:pt idx="23">
                  <c:v>41259</c:v>
                </c:pt>
                <c:pt idx="24">
                  <c:v>41259</c:v>
                </c:pt>
                <c:pt idx="25">
                  <c:v>41259</c:v>
                </c:pt>
                <c:pt idx="26">
                  <c:v>41259</c:v>
                </c:pt>
                <c:pt idx="27">
                  <c:v>41260</c:v>
                </c:pt>
                <c:pt idx="28">
                  <c:v>41260</c:v>
                </c:pt>
                <c:pt idx="29">
                  <c:v>41260</c:v>
                </c:pt>
                <c:pt idx="30">
                  <c:v>41260</c:v>
                </c:pt>
                <c:pt idx="31">
                  <c:v>41260</c:v>
                </c:pt>
                <c:pt idx="32">
                  <c:v>41261</c:v>
                </c:pt>
                <c:pt idx="33">
                  <c:v>41261</c:v>
                </c:pt>
                <c:pt idx="34">
                  <c:v>41261</c:v>
                </c:pt>
                <c:pt idx="35">
                  <c:v>41261</c:v>
                </c:pt>
                <c:pt idx="36">
                  <c:v>41261</c:v>
                </c:pt>
                <c:pt idx="37">
                  <c:v>41262</c:v>
                </c:pt>
              </c:numCache>
            </c:numRef>
          </c:cat>
          <c:val>
            <c:numRef>
              <c:f>'Infos Entraînements'!$E$14:$E$51</c:f>
              <c:numCache>
                <c:formatCode>General</c:formatCode>
                <c:ptCount val="38"/>
                <c:pt idx="0">
                  <c:v>62.5</c:v>
                </c:pt>
                <c:pt idx="1">
                  <c:v>54.84</c:v>
                </c:pt>
                <c:pt idx="2">
                  <c:v>58.71</c:v>
                </c:pt>
                <c:pt idx="3">
                  <c:v>58.25</c:v>
                </c:pt>
                <c:pt idx="4">
                  <c:v>79.58</c:v>
                </c:pt>
                <c:pt idx="5">
                  <c:v>83.66</c:v>
                </c:pt>
                <c:pt idx="6">
                  <c:v>77.5</c:v>
                </c:pt>
                <c:pt idx="7">
                  <c:v>81.92</c:v>
                </c:pt>
                <c:pt idx="8">
                  <c:v>84.83</c:v>
                </c:pt>
                <c:pt idx="9">
                  <c:v>80</c:v>
                </c:pt>
                <c:pt idx="10">
                  <c:v>78.790000000000006</c:v>
                </c:pt>
                <c:pt idx="11">
                  <c:v>72.709999999999994</c:v>
                </c:pt>
                <c:pt idx="12">
                  <c:v>87.5</c:v>
                </c:pt>
                <c:pt idx="13">
                  <c:v>82.5</c:v>
                </c:pt>
                <c:pt idx="14">
                  <c:v>91.04</c:v>
                </c:pt>
                <c:pt idx="15">
                  <c:v>87.92</c:v>
                </c:pt>
                <c:pt idx="16">
                  <c:v>85.210000000000022</c:v>
                </c:pt>
                <c:pt idx="17">
                  <c:v>85.04</c:v>
                </c:pt>
                <c:pt idx="18">
                  <c:v>82.75</c:v>
                </c:pt>
                <c:pt idx="19">
                  <c:v>78.75</c:v>
                </c:pt>
                <c:pt idx="20">
                  <c:v>91.25</c:v>
                </c:pt>
                <c:pt idx="21">
                  <c:v>87.08</c:v>
                </c:pt>
                <c:pt idx="22">
                  <c:v>97.5</c:v>
                </c:pt>
                <c:pt idx="23">
                  <c:v>86.169999999999973</c:v>
                </c:pt>
                <c:pt idx="24">
                  <c:v>92.92</c:v>
                </c:pt>
                <c:pt idx="25">
                  <c:v>92.25</c:v>
                </c:pt>
                <c:pt idx="26">
                  <c:v>91.5</c:v>
                </c:pt>
                <c:pt idx="27">
                  <c:v>87.710000000000022</c:v>
                </c:pt>
                <c:pt idx="28">
                  <c:v>90.960000000000022</c:v>
                </c:pt>
                <c:pt idx="29">
                  <c:v>97</c:v>
                </c:pt>
                <c:pt idx="30">
                  <c:v>93.33</c:v>
                </c:pt>
                <c:pt idx="31">
                  <c:v>84.75</c:v>
                </c:pt>
                <c:pt idx="32">
                  <c:v>87.92</c:v>
                </c:pt>
                <c:pt idx="33">
                  <c:v>89.58</c:v>
                </c:pt>
                <c:pt idx="34">
                  <c:v>89.83</c:v>
                </c:pt>
                <c:pt idx="35">
                  <c:v>100</c:v>
                </c:pt>
                <c:pt idx="36">
                  <c:v>100</c:v>
                </c:pt>
                <c:pt idx="37">
                  <c:v>92.5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12352"/>
        <c:axId val="109822720"/>
      </c:lineChart>
      <c:dateAx>
        <c:axId val="109812352"/>
        <c:scaling>
          <c:orientation val="minMax"/>
          <c:max val="41262"/>
          <c:min val="41220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fr-FR"/>
          </a:p>
        </c:txPr>
        <c:crossAx val="109822720"/>
        <c:crosses val="autoZero"/>
        <c:auto val="1"/>
        <c:lblOffset val="10"/>
        <c:baseTimeUnit val="days"/>
        <c:majorUnit val="7"/>
        <c:majorTimeUnit val="days"/>
      </c:dateAx>
      <c:valAx>
        <c:axId val="10982272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1"/>
                </a:pPr>
                <a:r>
                  <a:rPr lang="fr-FR" sz="1000" b="1" dirty="0" smtClean="0">
                    <a:latin typeface="+mj-lt"/>
                  </a:rPr>
                  <a:t>Note/100</a:t>
                </a:r>
                <a:endParaRPr lang="fr-FR" sz="1000" b="1" dirty="0">
                  <a:latin typeface="+mj-lt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fr-FR"/>
          </a:p>
        </c:txPr>
        <c:crossAx val="109812352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Calibri"/>
          <a:cs typeface="Times New Roman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6685AB0-4B5C-413C-98CC-15C1E2ADF765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500BBB4-B6B7-43EC-9B0C-81ECC9CCEA10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6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6A8EA0C-B4C1-4D57-AE5D-9992E1F8FF86}" type="datetimeFigureOut">
              <a:rPr lang="fr-FR" smtClean="0"/>
              <a:pPr/>
              <a:t>25/09/2017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722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5AF63F2-3218-481C-B084-D3F3A4D16F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31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62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794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736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73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99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80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08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656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8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318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38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4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385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874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981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01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693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951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558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46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74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00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47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44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44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07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F63F2-3218-481C-B084-D3F3A4D16F4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1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3F330-F0DB-42E7-A541-67E3557F0C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248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CA13-3E3A-4CBC-8008-E04B3E0B22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1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2700"/>
            <a:ext cx="2057400" cy="2720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2700"/>
            <a:ext cx="6019800" cy="2720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9EEA3-FEBC-44D5-A468-7E36C922BE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9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5F438-C657-4347-AF01-79459D6F35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496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B448F-C3E0-42A9-B35C-F87E1602D3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907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95513"/>
            <a:ext cx="4038600" cy="180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95513"/>
            <a:ext cx="4038600" cy="180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FAB97-0598-4C1D-81D6-0FCD52B017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86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3ECF0-9C25-4E2B-BFA9-D57D286F79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097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B4295-68D4-4769-90BB-BB0BA6492C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11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C751A-BFFC-4DB6-BC4F-AB5C32E9A845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12229"/>
            <a:ext cx="972691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16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D1EE-F6F3-489F-911D-8419F6C400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5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A6C2-C542-4275-B722-0396AFD142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882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2700"/>
            <a:ext cx="82296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95513"/>
            <a:ext cx="8229600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7888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76B4E1-41FF-4DD1-A360-4B0F45229793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4" name="Picture 10" descr="Band_Diapo_Orig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07950" y="4662488"/>
            <a:ext cx="88566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6" name="Picture 12" descr="mm-mm20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98888"/>
            <a:ext cx="12239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4712229"/>
            <a:ext cx="972691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clerquin@supagro.inra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d.leclercq@ulg.ac.be" TargetMode="External"/><Relationship Id="rId4" Type="http://schemas.openxmlformats.org/officeDocument/2006/relationships/hyperlink" Target="mailto:annie.morvan@supagro.inra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moodle.org/26/en/Using_certainty-based_mark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7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rbi.ulg.ac.be/handle/2268/948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rbi.ulg.ac.be/bitstream/2268/28394/1/actes_IPCEM_2003.pdf" TargetMode="External"/><Relationship Id="rId4" Type="http://schemas.openxmlformats.org/officeDocument/2006/relationships/hyperlink" Target="http://orbi.ulg.ac.b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503303"/>
            <a:ext cx="8640960" cy="1695598"/>
          </a:xfrm>
        </p:spPr>
        <p:txBody>
          <a:bodyPr/>
          <a:lstStyle/>
          <a:p>
            <a:r>
              <a:rPr lang="fr-FR" altLang="fr-FR" sz="2800" dirty="0" smtClean="0"/>
              <a:t>Mise au point d'un dispositif </a:t>
            </a:r>
            <a:br>
              <a:rPr lang="fr-FR" altLang="fr-FR" sz="2800" dirty="0" smtClean="0"/>
            </a:br>
            <a:r>
              <a:rPr lang="fr-FR" altLang="fr-FR" sz="2800" dirty="0" smtClean="0"/>
              <a:t>améliorant les feedbacks métacognitifs aux étudiants, </a:t>
            </a:r>
            <a:r>
              <a:rPr lang="fr-FR" altLang="fr-FR" sz="2400" dirty="0" smtClean="0"/>
              <a:t>lors de tests d'auto-apprentissage en science des aliments</a:t>
            </a:r>
            <a:endParaRPr lang="fr-FR" altLang="fr-FR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726259"/>
            <a:ext cx="7272809" cy="7920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600" b="1" dirty="0" smtClean="0">
                <a:solidFill>
                  <a:srgbClr val="000000"/>
                </a:solidFill>
              </a:rPr>
              <a:t>Sarah CLERQUIN*, Annie MORVAN*, Dieudonné LECLERCQ**</a:t>
            </a:r>
            <a:endParaRPr lang="fr-FR" sz="16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fr-FR" sz="1200" b="1" dirty="0" smtClean="0">
                <a:solidFill>
                  <a:srgbClr val="000000"/>
                </a:solidFill>
                <a:hlinkClick r:id="rId3"/>
              </a:rPr>
              <a:t>sarah.clerquin@supagro.inra.fr</a:t>
            </a:r>
            <a:r>
              <a:rPr lang="fr-FR" sz="1200" b="1" dirty="0" smtClean="0">
                <a:solidFill>
                  <a:srgbClr val="000000"/>
                </a:solidFill>
              </a:rPr>
              <a:t>, </a:t>
            </a:r>
            <a:r>
              <a:rPr lang="fr-FR" sz="1200" b="1" dirty="0" smtClean="0">
                <a:solidFill>
                  <a:srgbClr val="000000"/>
                </a:solidFill>
                <a:hlinkClick r:id="rId4"/>
              </a:rPr>
              <a:t>annie.morvan@supagro.inra.fr</a:t>
            </a:r>
            <a:r>
              <a:rPr lang="fr-FR" sz="1200" b="1" dirty="0">
                <a:solidFill>
                  <a:srgbClr val="000000"/>
                </a:solidFill>
              </a:rPr>
              <a:t>, </a:t>
            </a:r>
            <a:r>
              <a:rPr lang="fr-FR" sz="1200" b="1" dirty="0" smtClean="0">
                <a:solidFill>
                  <a:srgbClr val="000000"/>
                </a:solidFill>
                <a:hlinkClick r:id="rId5"/>
              </a:rPr>
              <a:t>d.leclercq@ulg.ac.be</a:t>
            </a:r>
            <a:endParaRPr lang="fr-FR" sz="12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rgbClr val="000000"/>
                </a:solidFill>
              </a:rPr>
              <a:t>*Montpellier </a:t>
            </a:r>
            <a:r>
              <a:rPr lang="fr-FR" sz="1600" b="1" dirty="0" err="1">
                <a:solidFill>
                  <a:srgbClr val="000000"/>
                </a:solidFill>
              </a:rPr>
              <a:t>SupAgro</a:t>
            </a:r>
            <a:r>
              <a:rPr lang="fr-FR" sz="1600" b="1" dirty="0">
                <a:solidFill>
                  <a:srgbClr val="000000"/>
                </a:solidFill>
              </a:rPr>
              <a:t>, **Université de </a:t>
            </a:r>
            <a:r>
              <a:rPr lang="fr-FR" sz="1600" b="1" dirty="0" smtClean="0">
                <a:solidFill>
                  <a:srgbClr val="000000"/>
                </a:solidFill>
              </a:rPr>
              <a:t>Liège</a:t>
            </a:r>
            <a:endParaRPr lang="fr-FR" altLang="fr-FR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12229"/>
            <a:ext cx="972691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2850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Notre cheminement technique dans </a:t>
            </a:r>
            <a:r>
              <a:rPr lang="fr-FR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Moodle</a:t>
            </a:r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2.2</a:t>
            </a:r>
          </a:p>
          <a:p>
            <a:r>
              <a:rPr lang="fr-FR" sz="2000" dirty="0" smtClean="0">
                <a:solidFill>
                  <a:schemeClr val="tx2"/>
                </a:solidFill>
              </a:rPr>
              <a:t>     3.1. Les </a:t>
            </a:r>
            <a:r>
              <a:rPr lang="fr-FR" sz="2000" dirty="0">
                <a:solidFill>
                  <a:schemeClr val="tx2"/>
                </a:solidFill>
              </a:rPr>
              <a:t>degrés de certitude de </a:t>
            </a:r>
            <a:r>
              <a:rPr lang="fr-FR" sz="2000" dirty="0" err="1">
                <a:solidFill>
                  <a:schemeClr val="tx2"/>
                </a:solidFill>
              </a:rPr>
              <a:t>Moodle</a:t>
            </a:r>
            <a:r>
              <a:rPr lang="fr-FR" sz="2000" dirty="0">
                <a:solidFill>
                  <a:schemeClr val="tx2"/>
                </a:solidFill>
              </a:rPr>
              <a:t> 2.2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93" y="989955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0000"/>
                </a:solidFill>
                <a:latin typeface="+mn-lt"/>
              </a:rPr>
              <a:t>Possibilité de paramétrer un test avec  pour  comportement de la question  </a:t>
            </a:r>
            <a:r>
              <a:rPr lang="fr-FR" sz="2000" b="1" dirty="0">
                <a:solidFill>
                  <a:srgbClr val="000000"/>
                </a:solidFill>
                <a:latin typeface="+mn-lt"/>
              </a:rPr>
              <a:t>« Feedback avec indication de certitude </a:t>
            </a:r>
            <a:r>
              <a:rPr lang="fr-FR" sz="2000" b="1" dirty="0" smtClean="0">
                <a:solidFill>
                  <a:srgbClr val="000000"/>
                </a:solidFill>
                <a:latin typeface="+mn-lt"/>
              </a:rPr>
              <a:t>».</a:t>
            </a:r>
            <a:endParaRPr lang="fr-FR" i="1" dirty="0" smtClean="0"/>
          </a:p>
          <a:p>
            <a:endParaRPr lang="fr-FR" i="1" dirty="0"/>
          </a:p>
          <a:p>
            <a:endParaRPr lang="fr-FR" i="1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4" y="1865740"/>
            <a:ext cx="84391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4767135"/>
            <a:ext cx="2895600" cy="357187"/>
          </a:xfrm>
        </p:spPr>
        <p:txBody>
          <a:bodyPr/>
          <a:lstStyle/>
          <a:p>
            <a:r>
              <a:rPr lang="fr-FR" altLang="fr-FR" dirty="0" err="1" smtClean="0"/>
              <a:t>MoodleMoot</a:t>
            </a:r>
            <a:r>
              <a:rPr lang="fr-FR" altLang="fr-FR" dirty="0" smtClean="0"/>
              <a:t> 2014</a:t>
            </a:r>
            <a:endParaRPr lang="fr-FR" altLang="fr-FR" dirty="0"/>
          </a:p>
        </p:txBody>
      </p:sp>
      <p:sp>
        <p:nvSpPr>
          <p:cNvPr id="9" name="Ellipse 8"/>
          <p:cNvSpPr/>
          <p:nvPr/>
        </p:nvSpPr>
        <p:spPr>
          <a:xfrm>
            <a:off x="899592" y="3078187"/>
            <a:ext cx="7732887" cy="792088"/>
          </a:xfrm>
          <a:prstGeom prst="ellipse">
            <a:avLst/>
          </a:prstGeom>
          <a:solidFill>
            <a:srgbClr val="FFCCFF">
              <a:alpha val="2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37566"/>
            <a:ext cx="8229600" cy="858838"/>
          </a:xfrm>
        </p:spPr>
        <p:txBody>
          <a:bodyPr/>
          <a:lstStyle/>
          <a:p>
            <a:pPr algn="l"/>
            <a:r>
              <a:rPr lang="fr-FR" sz="2800" kern="1200" dirty="0"/>
              <a:t>Comment fonctionnent les </a:t>
            </a:r>
            <a:r>
              <a:rPr lang="fr-FR" sz="2800" kern="1200" dirty="0" smtClean="0"/>
              <a:t>Feedbacks </a:t>
            </a:r>
            <a:r>
              <a:rPr lang="fr-FR" sz="2800" kern="1200" dirty="0"/>
              <a:t>avec indication de certitude 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" y="1133971"/>
            <a:ext cx="917706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9" name="Rectangle 8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771800" y="2430115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9552" y="3687563"/>
            <a:ext cx="763284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Cette question sur la certitude est intégrée automatiquement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49105" y="4336429"/>
            <a:ext cx="799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(Extrait de la </a:t>
            </a:r>
            <a:r>
              <a:rPr lang="fr-FR" sz="1400" dirty="0"/>
              <a:t>documentation </a:t>
            </a:r>
            <a:r>
              <a:rPr lang="fr-FR" sz="1400" dirty="0" err="1"/>
              <a:t>Moodle</a:t>
            </a:r>
            <a:r>
              <a:rPr lang="fr-FR" sz="1400" dirty="0"/>
              <a:t> </a:t>
            </a:r>
            <a:r>
              <a:rPr lang="fr-FR" sz="1400" dirty="0">
                <a:hlinkClick r:id="rId3"/>
              </a:rPr>
              <a:t>http://</a:t>
            </a:r>
            <a:r>
              <a:rPr lang="fr-FR" sz="1400" dirty="0" smtClean="0">
                <a:hlinkClick r:id="rId3"/>
              </a:rPr>
              <a:t>docs.moodle.org/26/en/Using_certainty-based_marking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2899" y="55798"/>
            <a:ext cx="8229600" cy="8588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800" dirty="0"/>
              <a:t>Conséquence sur le calcul du score de l’étudiant : </a:t>
            </a:r>
          </a:p>
          <a:p>
            <a:pPr algn="l"/>
            <a:r>
              <a:rPr lang="fr-FR" sz="24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Une question sur 1 point apporte entre -6 et 3 points</a:t>
            </a:r>
            <a:endParaRPr lang="fr-FR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0" y="989955"/>
            <a:ext cx="7560840" cy="335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33971"/>
            <a:ext cx="8640960" cy="3096344"/>
          </a:xfrm>
        </p:spPr>
        <p:txBody>
          <a:bodyPr/>
          <a:lstStyle/>
          <a:p>
            <a:r>
              <a:rPr lang="fr-FR" sz="2800" dirty="0" smtClean="0">
                <a:solidFill>
                  <a:srgbClr val="000000"/>
                </a:solidFill>
              </a:rPr>
              <a:t>Nombre </a:t>
            </a:r>
            <a:r>
              <a:rPr lang="fr-FR" sz="2800" dirty="0">
                <a:solidFill>
                  <a:srgbClr val="000000"/>
                </a:solidFill>
              </a:rPr>
              <a:t>de degrés de certitude </a:t>
            </a:r>
            <a:r>
              <a:rPr lang="fr-FR" sz="2800" dirty="0" smtClean="0">
                <a:solidFill>
                  <a:srgbClr val="000000"/>
                </a:solidFill>
              </a:rPr>
              <a:t>(n=3) inférieur à </a:t>
            </a:r>
            <a:r>
              <a:rPr lang="fr-FR" sz="2800" u="sng" dirty="0" smtClean="0">
                <a:solidFill>
                  <a:srgbClr val="000000"/>
                </a:solidFill>
              </a:rPr>
              <a:t>l’acuité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>
                <a:solidFill>
                  <a:srgbClr val="000000"/>
                </a:solidFill>
              </a:rPr>
              <a:t>(précision) humaine </a:t>
            </a:r>
            <a:r>
              <a:rPr lang="fr-FR" sz="2800" dirty="0" smtClean="0">
                <a:solidFill>
                  <a:srgbClr val="000000"/>
                </a:solidFill>
              </a:rPr>
              <a:t>d’auto-évaluation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Niveaux </a:t>
            </a:r>
            <a:r>
              <a:rPr lang="fr-FR" sz="2800" dirty="0">
                <a:solidFill>
                  <a:srgbClr val="000000"/>
                </a:solidFill>
              </a:rPr>
              <a:t>(« - de 67%, + de 67%, + de 80% ») </a:t>
            </a:r>
            <a:r>
              <a:rPr lang="fr-FR" sz="2800" u="sng" dirty="0">
                <a:solidFill>
                  <a:srgbClr val="000000"/>
                </a:solidFill>
              </a:rPr>
              <a:t>permettant mal de calculer le réalisme</a:t>
            </a:r>
          </a:p>
          <a:p>
            <a:r>
              <a:rPr lang="fr-FR" sz="2800" u="sng" dirty="0">
                <a:solidFill>
                  <a:srgbClr val="000000"/>
                </a:solidFill>
              </a:rPr>
              <a:t>Regrettable</a:t>
            </a:r>
            <a:r>
              <a:rPr lang="fr-FR" sz="2800" dirty="0">
                <a:solidFill>
                  <a:srgbClr val="000000"/>
                </a:solidFill>
              </a:rPr>
              <a:t> pénalisation possible en cas d’erreur</a:t>
            </a:r>
          </a:p>
          <a:p>
            <a:r>
              <a:rPr lang="fr-FR" sz="2800" u="sng" dirty="0" smtClean="0">
                <a:solidFill>
                  <a:srgbClr val="000000"/>
                </a:solidFill>
              </a:rPr>
              <a:t>Absence</a:t>
            </a:r>
            <a:r>
              <a:rPr lang="fr-FR" sz="2800" dirty="0" smtClean="0">
                <a:solidFill>
                  <a:srgbClr val="000000"/>
                </a:solidFill>
              </a:rPr>
              <a:t> de tableau de bord</a:t>
            </a:r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24733"/>
            <a:ext cx="8229600" cy="8588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800" dirty="0"/>
              <a:t>Pourquoi nous n’avons pas utilisé </a:t>
            </a:r>
            <a:r>
              <a:rPr lang="fr-FR" sz="2800" dirty="0" smtClean="0"/>
              <a:t>les "Feedbacks </a:t>
            </a:r>
            <a:r>
              <a:rPr lang="fr-FR" sz="2800" dirty="0"/>
              <a:t>avec indication de </a:t>
            </a:r>
            <a:r>
              <a:rPr lang="fr-FR" sz="2800" dirty="0" smtClean="0"/>
              <a:t>certitude" </a:t>
            </a:r>
            <a:r>
              <a:rPr lang="fr-FR" sz="2800" dirty="0"/>
              <a:t>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80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83093"/>
            <a:ext cx="8229600" cy="858838"/>
          </a:xfrm>
        </p:spPr>
        <p:txBody>
          <a:bodyPr/>
          <a:lstStyle/>
          <a:p>
            <a:pPr algn="l"/>
            <a:r>
              <a:rPr lang="fr-FR" sz="2800" kern="1200" dirty="0"/>
              <a:t>Mise en place d’un test « expérimental » avec recueil des degrés de  </a:t>
            </a:r>
            <a:r>
              <a:rPr lang="fr-FR" sz="2800" kern="1200" dirty="0" smtClean="0"/>
              <a:t>certitude (DC)</a:t>
            </a:r>
            <a:endParaRPr lang="fr-FR" sz="2800" kern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93714"/>
            <a:ext cx="8229600" cy="3650492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Plusieurs pistes </a:t>
            </a:r>
            <a:r>
              <a:rPr lang="fr-FR" dirty="0" smtClean="0">
                <a:solidFill>
                  <a:srgbClr val="000000"/>
                </a:solidFill>
              </a:rPr>
              <a:t>explorées </a:t>
            </a:r>
            <a:r>
              <a:rPr lang="fr-FR" sz="2800" kern="1200" dirty="0" smtClean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lvl="1"/>
            <a:r>
              <a:rPr lang="fr-FR" sz="2400" kern="1200" dirty="0" smtClean="0">
                <a:solidFill>
                  <a:srgbClr val="000000"/>
                </a:solidFill>
                <a:latin typeface="Arial" charset="0"/>
              </a:rPr>
              <a:t>Modification des niveaux dans le package langue : </a:t>
            </a:r>
          </a:p>
          <a:p>
            <a:pPr lvl="2"/>
            <a:r>
              <a:rPr lang="fr-FR" sz="1800" i="1" dirty="0" smtClean="0">
                <a:solidFill>
                  <a:srgbClr val="000000"/>
                </a:solidFill>
              </a:rPr>
              <a:t>« À </a:t>
            </a:r>
            <a:r>
              <a:rPr lang="fr-FR" sz="1800" i="1" dirty="0">
                <a:solidFill>
                  <a:srgbClr val="000000"/>
                </a:solidFill>
              </a:rPr>
              <a:t>quel point en êtes-vous certain ? </a:t>
            </a:r>
            <a:r>
              <a:rPr lang="fr-FR" sz="1800" i="1" dirty="0" smtClean="0">
                <a:solidFill>
                  <a:srgbClr val="000000"/>
                </a:solidFill>
              </a:rPr>
              <a:t>40%? 60%? 95% »</a:t>
            </a:r>
          </a:p>
          <a:p>
            <a:pPr lvl="1"/>
            <a:r>
              <a:rPr lang="fr-FR" sz="2400" kern="1200" dirty="0">
                <a:solidFill>
                  <a:srgbClr val="000000"/>
                </a:solidFill>
                <a:latin typeface="Arial" charset="0"/>
              </a:rPr>
              <a:t>Tentative </a:t>
            </a:r>
            <a:r>
              <a:rPr lang="fr-FR" sz="2400" kern="1200" dirty="0" smtClean="0">
                <a:solidFill>
                  <a:srgbClr val="000000"/>
                </a:solidFill>
                <a:latin typeface="Arial" charset="0"/>
              </a:rPr>
              <a:t>avec les questions </a:t>
            </a:r>
            <a:r>
              <a:rPr lang="fr-FR" sz="2400" kern="1200" dirty="0" err="1" smtClean="0">
                <a:solidFill>
                  <a:srgbClr val="000000"/>
                </a:solidFill>
                <a:latin typeface="Arial" charset="0"/>
              </a:rPr>
              <a:t>Cloze</a:t>
            </a:r>
            <a:r>
              <a:rPr lang="fr-FR" sz="2400" kern="1200" dirty="0" smtClean="0">
                <a:solidFill>
                  <a:srgbClr val="000000"/>
                </a:solidFill>
                <a:latin typeface="Arial" charset="0"/>
              </a:rPr>
              <a:t> : </a:t>
            </a:r>
          </a:p>
          <a:p>
            <a:pPr lvl="2"/>
            <a:r>
              <a:rPr lang="fr-FR" sz="1800" kern="1200" dirty="0" smtClean="0">
                <a:solidFill>
                  <a:srgbClr val="000000"/>
                </a:solidFill>
                <a:latin typeface="Arial" charset="0"/>
              </a:rPr>
              <a:t>Enoncé et degrés de certitude au sein de la même question</a:t>
            </a:r>
          </a:p>
          <a:p>
            <a:pPr lvl="1"/>
            <a:r>
              <a:rPr lang="fr-FR" sz="2400" kern="1200" dirty="0" smtClean="0">
                <a:solidFill>
                  <a:srgbClr val="000000"/>
                </a:solidFill>
                <a:latin typeface="Arial" charset="0"/>
              </a:rPr>
              <a:t>Ajout d’une question supplémentaire pour les DC </a:t>
            </a:r>
          </a:p>
          <a:p>
            <a:pPr marL="457200" lvl="1" indent="0">
              <a:buNone/>
            </a:pPr>
            <a:r>
              <a:rPr lang="fr-FR" sz="2400" kern="1200" dirty="0" smtClean="0">
                <a:solidFill>
                  <a:srgbClr val="000000"/>
                </a:solidFill>
                <a:latin typeface="Arial" charset="0"/>
              </a:rPr>
              <a:t>et récupération des DC à l’aide du plug-in « MCQ Breakdown »  </a:t>
            </a:r>
            <a:endParaRPr lang="fr-FR" sz="2400" kern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012159" y="1729199"/>
            <a:ext cx="720080" cy="5040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6084167" y="1657191"/>
            <a:ext cx="576064" cy="6480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63438" y="1126135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 assez de degrés</a:t>
            </a:r>
          </a:p>
          <a:p>
            <a:r>
              <a:rPr lang="fr-F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fr-F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este pénalisant</a:t>
            </a:r>
            <a:endParaRPr lang="fr-F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375000" y="2429976"/>
            <a:ext cx="720080" cy="5040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447008" y="2357968"/>
            <a:ext cx="576064" cy="6480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63438" y="1926059"/>
            <a:ext cx="2052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seul score global: impossible de traiter individuellement les DC</a:t>
            </a:r>
            <a:endParaRPr lang="fr-F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2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15</a:t>
            </a:fld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8838925" cy="45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colade fermante 8"/>
          <p:cNvSpPr/>
          <p:nvPr/>
        </p:nvSpPr>
        <p:spPr>
          <a:xfrm>
            <a:off x="2771800" y="2574131"/>
            <a:ext cx="360040" cy="18002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71749" y="3269969"/>
            <a:ext cx="24416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6 niveaux de certitude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2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43548" y="3312650"/>
            <a:ext cx="1478214" cy="96570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5"/>
          <a:stretch/>
        </p:blipFill>
        <p:spPr bwMode="auto">
          <a:xfrm>
            <a:off x="224305" y="859163"/>
            <a:ext cx="1406164" cy="11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57083" y="125859"/>
            <a:ext cx="8651304" cy="57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800" dirty="0"/>
              <a:t>Le traitement des résultats: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7853" y="2214134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spc="5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1</a:t>
            </a:r>
            <a:endParaRPr lang="fr-FR" sz="4400" b="1" spc="50" dirty="0">
              <a:ln w="12700" cmpd="sng">
                <a:solidFill>
                  <a:srgbClr val="92D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3532" y="2164768"/>
            <a:ext cx="171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Récupération des résultats avec MCQ Breakdown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808481" y="1363219"/>
            <a:ext cx="43204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91439" y="2235116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spc="50" dirty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70684" y="2325989"/>
            <a:ext cx="271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Mise</a:t>
            </a:r>
            <a:r>
              <a:rPr lang="fr-FR" dirty="0" smtClean="0">
                <a:solidFill>
                  <a:srgbClr val="000000"/>
                </a:solidFill>
              </a:rPr>
              <a:t> en forme des résultats dans Excel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14" y="787155"/>
            <a:ext cx="1923671" cy="130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017436" y="593778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spc="5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3</a:t>
            </a:r>
            <a:endParaRPr lang="fr-FR" sz="4400" b="1" spc="50" dirty="0">
              <a:ln w="12700" cmpd="sng">
                <a:solidFill>
                  <a:srgbClr val="92D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74396" y="487450"/>
            <a:ext cx="248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Envoi du fichier Excel à D. Leclercq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531242" y="1378807"/>
            <a:ext cx="43204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2" name="Picture 4" descr="C:\Users\clerquin.MTP\AppData\Local\Microsoft\Windows\Temporary Internet Files\Content.IE5\UREWAIPL\MC9004415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56" y="1107633"/>
            <a:ext cx="1249437" cy="7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012160" y="3520226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spc="50" dirty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91625" y="3622345"/>
            <a:ext cx="2573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Traitement des résultats dans Spectral [réf 6]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74" y="2049354"/>
            <a:ext cx="1617900" cy="13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èche droite 15"/>
          <p:cNvSpPr/>
          <p:nvPr/>
        </p:nvSpPr>
        <p:spPr>
          <a:xfrm rot="5400000">
            <a:off x="6355345" y="1457307"/>
            <a:ext cx="43204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0800000">
            <a:off x="5456107" y="3772997"/>
            <a:ext cx="43204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09" y="4052209"/>
            <a:ext cx="1311324" cy="12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74" y="3495475"/>
            <a:ext cx="1069562" cy="4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971600" y="3582810"/>
            <a:ext cx="703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5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5</a:t>
            </a:r>
            <a:endParaRPr lang="fr-FR" sz="4400" b="1" spc="50" dirty="0">
              <a:ln w="12700" cmpd="sng">
                <a:solidFill>
                  <a:srgbClr val="92D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21956" y="3561828"/>
            <a:ext cx="2445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Envoi des fiches individuelles aux étudiants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33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 animBg="1"/>
      <p:bldP spid="9" grpId="0"/>
      <p:bldP spid="10" grpId="0"/>
      <p:bldP spid="12" grpId="0"/>
      <p:bldP spid="13" grpId="0"/>
      <p:bldP spid="14" grpId="0" animBg="1"/>
      <p:bldP spid="17" grpId="0"/>
      <p:bldP spid="18" grpId="0"/>
      <p:bldP spid="16" grpId="0" animBg="1"/>
      <p:bldP spid="20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945" y="1349995"/>
            <a:ext cx="8828110" cy="648072"/>
          </a:xfrm>
        </p:spPr>
        <p:txBody>
          <a:bodyPr/>
          <a:lstStyle/>
          <a:p>
            <a:pPr marL="514350" indent="-514350"/>
            <a:r>
              <a:rPr lang="fr-FR" sz="3200" dirty="0" smtClean="0"/>
              <a:t>4. </a:t>
            </a:r>
            <a:r>
              <a:rPr lang="fr-FR" sz="2800" dirty="0" smtClean="0"/>
              <a:t>Résultats : </a:t>
            </a:r>
            <a:r>
              <a:rPr lang="fr-FR" sz="2400" cap="none" dirty="0" smtClean="0"/>
              <a:t>de nouveaux feedbacks aux étudiants</a:t>
            </a:r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98510" y="2286099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kern="0" dirty="0" smtClean="0">
                <a:solidFill>
                  <a:srgbClr val="000000"/>
                </a:solidFill>
              </a:rPr>
              <a:t>Signatures spectrales des réponses "acertinées"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kern="0" dirty="0" smtClean="0">
                <a:solidFill>
                  <a:srgbClr val="000000"/>
                </a:solidFill>
              </a:rPr>
              <a:t>Indices de Confiance, d’Imprudence et de Nuance</a:t>
            </a:r>
          </a:p>
        </p:txBody>
      </p:sp>
    </p:spTree>
    <p:extLst>
      <p:ext uri="{BB962C8B-B14F-4D97-AF65-F5344CB8AC3E}">
        <p14:creationId xmlns:p14="http://schemas.microsoft.com/office/powerpoint/2010/main" val="25862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734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5814" r="1165" b="12656"/>
          <a:stretch/>
        </p:blipFill>
        <p:spPr bwMode="auto">
          <a:xfrm>
            <a:off x="1299117" y="1235179"/>
            <a:ext cx="6545766" cy="3241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973288" y="1306212"/>
            <a:ext cx="259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Hémi-spectre des </a:t>
            </a:r>
            <a:br>
              <a:rPr lang="fr-FR" sz="1600" dirty="0" smtClean="0">
                <a:solidFill>
                  <a:srgbClr val="0070C0"/>
                </a:solidFill>
              </a:rPr>
            </a:br>
            <a:r>
              <a:rPr lang="fr-FR" sz="1600" b="1" u="sng" dirty="0" smtClean="0">
                <a:solidFill>
                  <a:srgbClr val="C00000"/>
                </a:solidFill>
              </a:rPr>
              <a:t>réponses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b="1" u="sng" dirty="0" smtClean="0">
                <a:solidFill>
                  <a:srgbClr val="C00000"/>
                </a:solidFill>
              </a:rPr>
              <a:t>incorrectes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br>
              <a:rPr lang="fr-FR" sz="1600" dirty="0" smtClean="0">
                <a:solidFill>
                  <a:srgbClr val="0070C0"/>
                </a:solidFill>
              </a:rPr>
            </a:br>
            <a:r>
              <a:rPr lang="fr-FR" sz="1600" dirty="0" smtClean="0">
                <a:solidFill>
                  <a:srgbClr val="0070C0"/>
                </a:solidFill>
              </a:rPr>
              <a:t>(34,5%)</a:t>
            </a:r>
            <a:endParaRPr lang="fr-FR" sz="1600" dirty="0">
              <a:solidFill>
                <a:srgbClr val="0070C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946311" y="1272322"/>
            <a:ext cx="259228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45430" y="1306211"/>
            <a:ext cx="222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Hémi-spectre des </a:t>
            </a:r>
            <a:br>
              <a:rPr lang="fr-FR" sz="1600" dirty="0" smtClean="0">
                <a:solidFill>
                  <a:srgbClr val="0070C0"/>
                </a:solidFill>
              </a:rPr>
            </a:br>
            <a:r>
              <a:rPr lang="fr-FR" sz="1600" b="1" u="sng" dirty="0" smtClean="0">
                <a:solidFill>
                  <a:srgbClr val="00B050"/>
                </a:solidFill>
              </a:rPr>
              <a:t>réponses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b="1" u="sng" dirty="0" smtClean="0">
                <a:solidFill>
                  <a:srgbClr val="00B050"/>
                </a:solidFill>
              </a:rPr>
              <a:t>correctes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br>
              <a:rPr lang="fr-FR" sz="1600" dirty="0" smtClean="0">
                <a:solidFill>
                  <a:srgbClr val="0070C0"/>
                </a:solidFill>
              </a:rPr>
            </a:br>
            <a:r>
              <a:rPr lang="fr-FR" sz="1600" dirty="0" smtClean="0">
                <a:solidFill>
                  <a:srgbClr val="0070C0"/>
                </a:solidFill>
              </a:rPr>
              <a:t>(65,5%)</a:t>
            </a:r>
            <a:endParaRPr lang="fr-FR" sz="1600" dirty="0">
              <a:solidFill>
                <a:srgbClr val="0070C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148064" y="1272322"/>
            <a:ext cx="259228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ulle ronde 21"/>
          <p:cNvSpPr/>
          <p:nvPr/>
        </p:nvSpPr>
        <p:spPr>
          <a:xfrm>
            <a:off x="39265" y="2137965"/>
            <a:ext cx="1838807" cy="1094318"/>
          </a:xfrm>
          <a:prstGeom prst="wedgeEllipseCallout">
            <a:avLst>
              <a:gd name="adj1" fmla="val 54894"/>
              <a:gd name="adj2" fmla="val 5773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4% des réponses sont incorrectes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et avec certitude extrême (95%)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87147" y="4476467"/>
            <a:ext cx="392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Spectre  des 1200 réponses "acertinées" </a:t>
            </a:r>
          </a:p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(1 test : 50 questions x  24 étudiants)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23" name="Bulle ronde 22"/>
          <p:cNvSpPr/>
          <p:nvPr/>
        </p:nvSpPr>
        <p:spPr>
          <a:xfrm>
            <a:off x="7471796" y="2137965"/>
            <a:ext cx="1672204" cy="1094318"/>
          </a:xfrm>
          <a:prstGeom prst="wedgeEllipseCallout">
            <a:avLst>
              <a:gd name="adj1" fmla="val -26524"/>
              <a:gd name="adj2" fmla="val -71967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24% des réponses sont correctes et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avec certitude extrême (95%)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4" name="Bulle ronde 23"/>
          <p:cNvSpPr/>
          <p:nvPr/>
        </p:nvSpPr>
        <p:spPr>
          <a:xfrm>
            <a:off x="7293607" y="3582270"/>
            <a:ext cx="1629388" cy="459536"/>
          </a:xfrm>
          <a:prstGeom prst="wedgeEllipseCallout">
            <a:avLst>
              <a:gd name="adj1" fmla="val -73603"/>
              <a:gd name="adj2" fmla="val -13179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courbe </a:t>
            </a:r>
            <a:r>
              <a:rPr lang="fr-FR" sz="1200" b="1" dirty="0">
                <a:solidFill>
                  <a:srgbClr val="000000"/>
                </a:solidFill>
              </a:rPr>
              <a:t>en forme de J</a:t>
            </a:r>
          </a:p>
        </p:txBody>
      </p:sp>
      <p:sp>
        <p:nvSpPr>
          <p:cNvPr id="25" name="Bulle ronde 24"/>
          <p:cNvSpPr/>
          <p:nvPr/>
        </p:nvSpPr>
        <p:spPr>
          <a:xfrm>
            <a:off x="39265" y="3929308"/>
            <a:ext cx="1907045" cy="1094318"/>
          </a:xfrm>
          <a:prstGeom prst="wedgeEllipseCallout">
            <a:avLst>
              <a:gd name="adj1" fmla="val 117239"/>
              <a:gd name="adj2" fmla="val -76957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000000"/>
                </a:solidFill>
              </a:rPr>
              <a:t>courbe en plateau (réponses </a:t>
            </a:r>
            <a:r>
              <a:rPr lang="fr-BE" sz="1200" dirty="0" smtClean="0">
                <a:solidFill>
                  <a:srgbClr val="000000"/>
                </a:solidFill>
              </a:rPr>
              <a:t>doutées </a:t>
            </a:r>
            <a:r>
              <a:rPr lang="fr-BE" sz="1200" dirty="0" smtClean="0">
                <a:solidFill>
                  <a:srgbClr val="000000"/>
                </a:solidFill>
                <a:latin typeface="Bradley Hand ITC"/>
              </a:rPr>
              <a:t># </a:t>
            </a:r>
            <a:r>
              <a:rPr lang="fr-BE" sz="1200" dirty="0" smtClean="0">
                <a:solidFill>
                  <a:srgbClr val="000000"/>
                </a:solidFill>
              </a:rPr>
              <a:t>sûres)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125859"/>
            <a:ext cx="86180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Feedback 1 : la signature spectrale </a:t>
            </a:r>
            <a:r>
              <a:rPr lang="fr-F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[réf 3]</a:t>
            </a:r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2400" dirty="0" smtClean="0">
                <a:solidFill>
                  <a:srgbClr val="FF9933"/>
                </a:solidFill>
              </a:rPr>
              <a:t>   </a:t>
            </a:r>
            <a:r>
              <a:rPr lang="fr-FR" sz="2000" dirty="0" smtClean="0">
                <a:solidFill>
                  <a:srgbClr val="000000"/>
                </a:solidFill>
              </a:rPr>
              <a:t>= représentation des résultats de mesure de la </a:t>
            </a:r>
            <a:r>
              <a:rPr lang="fr-FR" sz="2000" b="1" dirty="0" smtClean="0">
                <a:solidFill>
                  <a:srgbClr val="000000"/>
                </a:solidFill>
              </a:rPr>
              <a:t>connaissance partielle,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70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644008" y="1772816"/>
            <a:ext cx="0" cy="34563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14893" y="100152"/>
            <a:ext cx="6226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… où l'on visualise différentes qualités de réponses : 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5" name="Espace réservé du numéro de diapositive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B43BF9A-39AC-4E77-9923-6744660EAF67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20" name="Imag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5813" r="1165" b="15656"/>
          <a:stretch/>
        </p:blipFill>
        <p:spPr bwMode="auto">
          <a:xfrm>
            <a:off x="827584" y="1115815"/>
            <a:ext cx="7145538" cy="35935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cteur droit avec flèche 9"/>
          <p:cNvCxnSpPr/>
          <p:nvPr/>
        </p:nvCxnSpPr>
        <p:spPr>
          <a:xfrm>
            <a:off x="1435311" y="840523"/>
            <a:ext cx="6148040" cy="0"/>
          </a:xfrm>
          <a:prstGeom prst="straightConnector1">
            <a:avLst/>
          </a:prstGeom>
          <a:ln w="38100">
            <a:solidFill>
              <a:srgbClr val="FF9933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83351" y="561817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9933"/>
                </a:solidFill>
              </a:rPr>
              <a:t>Le meilleur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(</a:t>
            </a:r>
            <a:r>
              <a:rPr lang="fr-FR" sz="1400" b="1" cap="small" dirty="0" smtClean="0">
                <a:solidFill>
                  <a:srgbClr val="008000"/>
                </a:solidFill>
              </a:rPr>
              <a:t>maîtrise</a:t>
            </a:r>
            <a:r>
              <a:rPr lang="fr-FR" sz="1400" dirty="0" smtClean="0">
                <a:solidFill>
                  <a:srgbClr val="000000"/>
                </a:solidFill>
              </a:rPr>
              <a:t> totale)</a:t>
            </a:r>
            <a:endParaRPr lang="fr-FR" sz="1400" dirty="0">
              <a:solidFill>
                <a:srgbClr val="FF9933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1353466" y="2592716"/>
            <a:ext cx="1542410" cy="780300"/>
            <a:chOff x="1353466" y="2592716"/>
            <a:chExt cx="1542410" cy="780300"/>
          </a:xfrm>
        </p:grpSpPr>
        <p:sp>
          <p:nvSpPr>
            <p:cNvPr id="6" name="ZoneTexte 5"/>
            <p:cNvSpPr txBox="1"/>
            <p:nvPr/>
          </p:nvSpPr>
          <p:spPr>
            <a:xfrm>
              <a:off x="1353466" y="2592716"/>
              <a:ext cx="1542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70C0"/>
                  </a:solidFill>
                </a:rPr>
                <a:t>Méconnaissances </a:t>
              </a:r>
              <a:br>
                <a:rPr lang="fr-FR" sz="1200" b="1" dirty="0" smtClean="0">
                  <a:solidFill>
                    <a:srgbClr val="0070C0"/>
                  </a:solidFill>
                </a:rPr>
              </a:br>
              <a:r>
                <a:rPr lang="fr-FR" sz="1200" b="1" dirty="0" smtClean="0">
                  <a:solidFill>
                    <a:srgbClr val="0070C0"/>
                  </a:solidFill>
                </a:rPr>
                <a:t>nuisibles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Accolade fermante 22"/>
            <p:cNvSpPr/>
            <p:nvPr/>
          </p:nvSpPr>
          <p:spPr>
            <a:xfrm rot="5400000" flipH="1">
              <a:off x="2027467" y="2605180"/>
              <a:ext cx="288032" cy="1247639"/>
            </a:xfrm>
            <a:prstGeom prst="rightBrace">
              <a:avLst>
                <a:gd name="adj1" fmla="val 8333"/>
                <a:gd name="adj2" fmla="val 5104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416234" y="1129007"/>
            <a:ext cx="1441965" cy="1007481"/>
            <a:chOff x="6368357" y="958832"/>
            <a:chExt cx="1441965" cy="1007481"/>
          </a:xfrm>
        </p:grpSpPr>
        <p:sp>
          <p:nvSpPr>
            <p:cNvPr id="18" name="ZoneTexte 10"/>
            <p:cNvSpPr txBox="1"/>
            <p:nvPr/>
          </p:nvSpPr>
          <p:spPr>
            <a:xfrm>
              <a:off x="6368357" y="958832"/>
              <a:ext cx="1398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 dirty="0" smtClean="0">
                  <a:solidFill>
                    <a:srgbClr val="0070C0"/>
                  </a:solidFill>
                </a:rPr>
                <a:t>Connaissances</a:t>
              </a:r>
              <a:r>
                <a:rPr lang="fr-FR" sz="1200" b="1" dirty="0">
                  <a:solidFill>
                    <a:srgbClr val="0070C0"/>
                  </a:solidFill>
                </a:rPr>
                <a:t/>
              </a:r>
              <a:br>
                <a:rPr lang="fr-FR" sz="1200" b="1" dirty="0">
                  <a:solidFill>
                    <a:srgbClr val="0070C0"/>
                  </a:solidFill>
                </a:rPr>
              </a:br>
              <a:r>
                <a:rPr lang="fr-FR" sz="1200" b="1" dirty="0">
                  <a:solidFill>
                    <a:srgbClr val="0070C0"/>
                  </a:solidFill>
                </a:rPr>
                <a:t>bien </a:t>
              </a:r>
              <a:r>
                <a:rPr lang="fr-FR" sz="1200" b="1" dirty="0" smtClean="0">
                  <a:solidFill>
                    <a:srgbClr val="0070C0"/>
                  </a:solidFill>
                </a:rPr>
                <a:t>maîtrisées :</a:t>
              </a:r>
              <a:br>
                <a:rPr lang="fr-FR" sz="1200" b="1" dirty="0" smtClean="0">
                  <a:solidFill>
                    <a:srgbClr val="0070C0"/>
                  </a:solidFill>
                </a:rPr>
              </a:br>
              <a:r>
                <a:rPr lang="fr-FR" sz="1200" b="1" dirty="0" smtClean="0">
                  <a:solidFill>
                    <a:srgbClr val="0070C0"/>
                  </a:solidFill>
                </a:rPr>
                <a:t>utiles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Accolade fermante 27"/>
            <p:cNvSpPr/>
            <p:nvPr/>
          </p:nvSpPr>
          <p:spPr>
            <a:xfrm rot="5400000" flipH="1">
              <a:off x="6993201" y="1149191"/>
              <a:ext cx="288032" cy="1346211"/>
            </a:xfrm>
            <a:prstGeom prst="rightBrace">
              <a:avLst>
                <a:gd name="adj1" fmla="val 8333"/>
                <a:gd name="adj2" fmla="val 5104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954441" y="1883140"/>
            <a:ext cx="3584862" cy="1345861"/>
            <a:chOff x="2954441" y="1883140"/>
            <a:chExt cx="3584862" cy="1345861"/>
          </a:xfrm>
        </p:grpSpPr>
        <p:sp>
          <p:nvSpPr>
            <p:cNvPr id="22" name="Accolade fermante 21"/>
            <p:cNvSpPr/>
            <p:nvPr/>
          </p:nvSpPr>
          <p:spPr>
            <a:xfrm rot="5400000" flipH="1">
              <a:off x="3583231" y="2411879"/>
              <a:ext cx="288032" cy="1346211"/>
            </a:xfrm>
            <a:prstGeom prst="rightBrace">
              <a:avLst>
                <a:gd name="adj1" fmla="val 8333"/>
                <a:gd name="adj2" fmla="val 5104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Accolade fermante 23"/>
            <p:cNvSpPr/>
            <p:nvPr/>
          </p:nvSpPr>
          <p:spPr>
            <a:xfrm rot="5400000" flipH="1">
              <a:off x="5500851" y="2397746"/>
              <a:ext cx="288032" cy="1346211"/>
            </a:xfrm>
            <a:prstGeom prst="rightBrace">
              <a:avLst>
                <a:gd name="adj1" fmla="val 8333"/>
                <a:gd name="adj2" fmla="val 5104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2954441" y="1883140"/>
              <a:ext cx="3584862" cy="1089545"/>
              <a:chOff x="2954441" y="1883140"/>
              <a:chExt cx="3584862" cy="1089545"/>
            </a:xfrm>
          </p:grpSpPr>
          <p:sp>
            <p:nvSpPr>
              <p:cNvPr id="16" name="ZoneTexte 10"/>
              <p:cNvSpPr txBox="1"/>
              <p:nvPr/>
            </p:nvSpPr>
            <p:spPr>
              <a:xfrm>
                <a:off x="2954441" y="2326354"/>
                <a:ext cx="15456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Méprise et doute </a:t>
                </a:r>
                <a:r>
                  <a:rPr lang="fr-FR" sz="1200" b="1" kern="1200" dirty="0">
                    <a:solidFill>
                      <a:srgbClr val="0070C0"/>
                    </a:solidFill>
                  </a:rPr>
                  <a:t>: </a:t>
                </a:r>
                <a:br>
                  <a:rPr lang="fr-FR" sz="1200" b="1" kern="1200" dirty="0">
                    <a:solidFill>
                      <a:srgbClr val="0070C0"/>
                    </a:solidFill>
                  </a:rPr>
                </a:br>
                <a:r>
                  <a:rPr lang="fr-FR" sz="1200" b="1" kern="1200" dirty="0">
                    <a:solidFill>
                      <a:srgbClr val="0070C0"/>
                    </a:solidFill>
                  </a:rPr>
                  <a:t>bénéfique </a:t>
                </a:r>
                <a:br>
                  <a:rPr lang="fr-FR" sz="1200" b="1" kern="1200" dirty="0">
                    <a:solidFill>
                      <a:srgbClr val="0070C0"/>
                    </a:solidFill>
                  </a:rPr>
                </a:br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(incite </a:t>
                </a:r>
                <a:r>
                  <a:rPr lang="fr-FR" sz="1200" b="1" kern="1200" dirty="0">
                    <a:solidFill>
                      <a:srgbClr val="0070C0"/>
                    </a:solidFill>
                  </a:rPr>
                  <a:t>à </a:t>
                </a:r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vérifier)</a:t>
                </a:r>
                <a:endParaRPr lang="fr-FR" sz="1200" b="1" kern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ZoneTexte 10"/>
              <p:cNvSpPr txBox="1"/>
              <p:nvPr/>
            </p:nvSpPr>
            <p:spPr>
              <a:xfrm>
                <a:off x="4702120" y="2280504"/>
                <a:ext cx="1837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Connaissances</a:t>
                </a:r>
                <a:r>
                  <a:rPr lang="fr-FR" sz="1200" b="1" kern="1200" dirty="0">
                    <a:solidFill>
                      <a:srgbClr val="0070C0"/>
                    </a:solidFill>
                  </a:rPr>
                  <a:t/>
                </a:r>
                <a:br>
                  <a:rPr lang="fr-FR" sz="1200" b="1" kern="1200" dirty="0">
                    <a:solidFill>
                      <a:srgbClr val="0070C0"/>
                    </a:solidFill>
                  </a:rPr>
                </a:br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peu assurées : </a:t>
                </a:r>
                <a:r>
                  <a:rPr lang="fr-FR" sz="1200" b="1" kern="1200" dirty="0">
                    <a:solidFill>
                      <a:srgbClr val="0070C0"/>
                    </a:solidFill>
                  </a:rPr>
                  <a:t/>
                </a:r>
                <a:br>
                  <a:rPr lang="fr-FR" sz="1200" b="1" kern="1200" dirty="0">
                    <a:solidFill>
                      <a:srgbClr val="0070C0"/>
                    </a:solidFill>
                  </a:rPr>
                </a:br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(progrès possibles !)</a:t>
                </a:r>
                <a:endParaRPr lang="fr-FR" sz="1200" b="1" kern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Accolade fermante 30"/>
              <p:cNvSpPr/>
              <p:nvPr/>
            </p:nvSpPr>
            <p:spPr>
              <a:xfrm rot="5400000" flipH="1">
                <a:off x="4530487" y="586651"/>
                <a:ext cx="288032" cy="3387706"/>
              </a:xfrm>
              <a:prstGeom prst="rightBrace">
                <a:avLst>
                  <a:gd name="adj1" fmla="val 8333"/>
                  <a:gd name="adj2" fmla="val 51040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10"/>
              <p:cNvSpPr txBox="1"/>
              <p:nvPr/>
            </p:nvSpPr>
            <p:spPr>
              <a:xfrm>
                <a:off x="3270347" y="1883140"/>
                <a:ext cx="2808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fr-FR" sz="1200" b="1" kern="1200" dirty="0" smtClean="0">
                    <a:solidFill>
                      <a:srgbClr val="0070C0"/>
                    </a:solidFill>
                  </a:rPr>
                  <a:t>Connaissances inutilisables</a:t>
                </a:r>
                <a:endParaRPr lang="fr-FR" sz="1200" b="1" kern="12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469524" y="4791076"/>
            <a:ext cx="1872208" cy="357187"/>
          </a:xfrm>
        </p:spPr>
        <p:txBody>
          <a:bodyPr/>
          <a:lstStyle/>
          <a:p>
            <a:r>
              <a:rPr lang="fr-FR" altLang="fr-FR" dirty="0" err="1" smtClean="0"/>
              <a:t>MoodleMoot</a:t>
            </a:r>
            <a:r>
              <a:rPr lang="fr-FR" altLang="fr-FR" dirty="0" smtClean="0"/>
              <a:t> 2014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94984" y="589500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9933"/>
                </a:solidFill>
              </a:rPr>
              <a:t>Le pire</a:t>
            </a:r>
            <a:br>
              <a:rPr lang="fr-FR" b="1" dirty="0" smtClean="0">
                <a:solidFill>
                  <a:srgbClr val="FF9933"/>
                </a:solidFill>
              </a:rPr>
            </a:br>
            <a:r>
              <a:rPr lang="fr-FR" sz="1400" dirty="0" smtClean="0">
                <a:solidFill>
                  <a:srgbClr val="000000"/>
                </a:solidFill>
              </a:rPr>
              <a:t>(</a:t>
            </a:r>
            <a:r>
              <a:rPr lang="fr-FR" sz="1400" b="1" cap="small" dirty="0">
                <a:solidFill>
                  <a:srgbClr val="FF0000"/>
                </a:solidFill>
              </a:rPr>
              <a:t>méprise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000000"/>
                </a:solidFill>
              </a:rPr>
              <a:t>totale)</a:t>
            </a:r>
            <a:endParaRPr lang="fr-FR" sz="1400" dirty="0">
              <a:solidFill>
                <a:srgbClr val="FF9933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895876" y="4686598"/>
            <a:ext cx="392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Spectre  des 1200 réponses "acertinées" </a:t>
            </a:r>
          </a:p>
          <a:p>
            <a:pPr algn="ctr"/>
            <a:r>
              <a:rPr lang="fr-FR" sz="1200" b="1" dirty="0" smtClean="0">
                <a:solidFill>
                  <a:srgbClr val="000000"/>
                </a:solidFill>
              </a:rPr>
              <a:t>(1 test : 50 questions x  24 étudiants)</a:t>
            </a:r>
            <a:endParaRPr lang="fr-F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43608" y="1395328"/>
            <a:ext cx="7669086" cy="27629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400" kern="0" dirty="0" smtClean="0">
                <a:solidFill>
                  <a:srgbClr val="000000"/>
                </a:solidFill>
              </a:rPr>
              <a:t>Histoire du projet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 dirty="0" smtClean="0">
                <a:solidFill>
                  <a:srgbClr val="000000"/>
                </a:solidFill>
              </a:rPr>
              <a:t>La connaissance partielle et l'intérêt de la mesurer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kern="0" dirty="0" smtClean="0">
                <a:solidFill>
                  <a:srgbClr val="000000"/>
                </a:solidFill>
              </a:rPr>
              <a:t> Cheminement technique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kern="0" dirty="0" smtClean="0">
                <a:solidFill>
                  <a:srgbClr val="000000"/>
                </a:solidFill>
              </a:rPr>
              <a:t> Résultats du test expérimental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kern="0" dirty="0" smtClean="0">
                <a:solidFill>
                  <a:srgbClr val="000000"/>
                </a:solidFill>
              </a:rPr>
              <a:t> Notre </a:t>
            </a:r>
            <a:r>
              <a:rPr lang="fr-FR" sz="2400" kern="0" dirty="0" err="1" smtClean="0">
                <a:solidFill>
                  <a:srgbClr val="000000"/>
                </a:solidFill>
              </a:rPr>
              <a:t>Moodle</a:t>
            </a:r>
            <a:r>
              <a:rPr lang="fr-FR" sz="2400" kern="0" dirty="0" smtClean="0">
                <a:solidFill>
                  <a:srgbClr val="000000"/>
                </a:solidFill>
              </a:rPr>
              <a:t> idéal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 dirty="0" smtClean="0">
                <a:solidFill>
                  <a:srgbClr val="000000"/>
                </a:solidFill>
              </a:rPr>
              <a:t>Références</a:t>
            </a:r>
            <a:endParaRPr lang="fr-FR" sz="2400" kern="0" dirty="0">
              <a:solidFill>
                <a:srgbClr val="00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fr-FR" sz="1600" kern="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fr-FR" sz="1600" kern="0" dirty="0" smtClean="0">
                <a:solidFill>
                  <a:srgbClr val="000000"/>
                </a:solidFill>
              </a:rPr>
              <a:t/>
            </a:r>
            <a:br>
              <a:rPr lang="fr-FR" sz="1600" kern="0" dirty="0" smtClean="0">
                <a:solidFill>
                  <a:srgbClr val="000000"/>
                </a:solidFill>
              </a:rPr>
            </a:br>
            <a:endParaRPr lang="fr-FR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12229"/>
            <a:ext cx="972691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4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8496" y="942738"/>
            <a:ext cx="2476956" cy="38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20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734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5EA0CD-4A14-4818-8848-E764D9A0E61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09428" y="143354"/>
            <a:ext cx="541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D</a:t>
            </a:r>
            <a:r>
              <a:rPr lang="fr-FR" sz="2400" dirty="0" smtClean="0">
                <a:solidFill>
                  <a:srgbClr val="000000"/>
                </a:solidFill>
              </a:rPr>
              <a:t>es spectres aux profils variés </a:t>
            </a:r>
            <a:r>
              <a:rPr lang="fr-FR" sz="2400" dirty="0">
                <a:solidFill>
                  <a:srgbClr val="000000"/>
                </a:solidFill>
              </a:rPr>
              <a:t>[réf </a:t>
            </a:r>
            <a:r>
              <a:rPr lang="fr-FR" sz="2400" dirty="0" smtClean="0">
                <a:solidFill>
                  <a:srgbClr val="000000"/>
                </a:solidFill>
              </a:rPr>
              <a:t>6] :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6096" y="790338"/>
            <a:ext cx="2476956" cy="38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4803358" y="785814"/>
            <a:ext cx="3883442" cy="1917908"/>
            <a:chOff x="4803358" y="785814"/>
            <a:chExt cx="3883442" cy="1917908"/>
          </a:xfrm>
        </p:grpSpPr>
        <p:pic>
          <p:nvPicPr>
            <p:cNvPr id="6" name="Imag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4" t="9054" r="4277" b="46429"/>
            <a:stretch/>
          </p:blipFill>
          <p:spPr bwMode="auto">
            <a:xfrm>
              <a:off x="4803358" y="790338"/>
              <a:ext cx="3883442" cy="1913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5046595" y="785814"/>
              <a:ext cx="2956259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fr-FR" dirty="0" smtClean="0"/>
                <a:t>Étudiant </a:t>
              </a:r>
              <a:r>
                <a:rPr lang="es-ES" dirty="0" smtClean="0"/>
                <a:t>23 </a:t>
              </a:r>
              <a:r>
                <a:rPr lang="es-ES" dirty="0"/>
                <a:t>: en " j </a:t>
              </a:r>
              <a:r>
                <a:rPr lang="es-ES" dirty="0" err="1"/>
                <a:t>J</a:t>
              </a:r>
              <a:r>
                <a:rPr lang="es-ES" dirty="0"/>
                <a:t> " : </a:t>
              </a:r>
              <a:r>
                <a:rPr lang="es-ES" dirty="0" err="1"/>
                <a:t>excellent</a:t>
              </a:r>
              <a:endParaRPr lang="es-E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89406" y="3037602"/>
            <a:ext cx="2476956" cy="25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95536" y="3037602"/>
            <a:ext cx="3888432" cy="1796444"/>
            <a:chOff x="395536" y="3037602"/>
            <a:chExt cx="3888432" cy="1796444"/>
          </a:xfrm>
        </p:grpSpPr>
        <p:pic>
          <p:nvPicPr>
            <p:cNvPr id="7" name="Image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1"/>
            <a:stretch/>
          </p:blipFill>
          <p:spPr bwMode="auto">
            <a:xfrm>
              <a:off x="395536" y="3037602"/>
              <a:ext cx="3888432" cy="1796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395536" y="3037602"/>
              <a:ext cx="2893677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fr-FR" dirty="0" smtClean="0"/>
                <a:t>Étudiant </a:t>
              </a:r>
              <a:r>
                <a:rPr lang="es-ES" dirty="0" smtClean="0"/>
                <a:t>3 </a:t>
              </a:r>
              <a:r>
                <a:rPr lang="es-ES" dirty="0"/>
                <a:t>: en "j </a:t>
              </a:r>
              <a:r>
                <a:rPr lang="es-ES" dirty="0" smtClean="0"/>
                <a:t>L " </a:t>
              </a:r>
              <a:r>
                <a:rPr lang="es-ES" dirty="0"/>
                <a:t>: paradoxal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506600" y="2940149"/>
            <a:ext cx="2665799" cy="19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4582886" y="2844452"/>
            <a:ext cx="4464496" cy="2083703"/>
            <a:chOff x="4582886" y="2844452"/>
            <a:chExt cx="4464496" cy="2083703"/>
          </a:xfrm>
        </p:grpSpPr>
        <p:pic>
          <p:nvPicPr>
            <p:cNvPr id="8" name="Image 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3" t="10057" r="36415" b="50838"/>
            <a:stretch/>
          </p:blipFill>
          <p:spPr bwMode="auto">
            <a:xfrm>
              <a:off x="4582886" y="3037600"/>
              <a:ext cx="4464496" cy="18905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4962007" y="2844452"/>
              <a:ext cx="3930884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s-ES" dirty="0"/>
                <a:t>Collègue "</a:t>
              </a:r>
              <a:r>
                <a:rPr lang="es-ES" dirty="0" err="1"/>
                <a:t>naïf</a:t>
              </a:r>
              <a:r>
                <a:rPr lang="es-ES" dirty="0"/>
                <a:t>" : en " J i </a:t>
              </a:r>
              <a:r>
                <a:rPr lang="es-ES" dirty="0" smtClean="0"/>
                <a:t>" </a:t>
              </a:r>
              <a:r>
                <a:rPr lang="es-ES" dirty="0"/>
                <a:t>: </a:t>
              </a:r>
              <a:r>
                <a:rPr lang="es-ES" dirty="0" err="1"/>
                <a:t>sait</a:t>
              </a:r>
              <a:r>
                <a:rPr lang="es-ES" dirty="0"/>
                <a:t> </a:t>
              </a:r>
              <a:r>
                <a:rPr lang="es-ES" dirty="0" err="1"/>
                <a:t>qu’il</a:t>
              </a:r>
              <a:r>
                <a:rPr lang="es-ES" dirty="0"/>
                <a:t> ignore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 rot="19020522">
            <a:off x="7122305" y="4094347"/>
            <a:ext cx="376877" cy="36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335416" y="829866"/>
            <a:ext cx="3888432" cy="1873856"/>
            <a:chOff x="335416" y="829866"/>
            <a:chExt cx="3888432" cy="1873856"/>
          </a:xfrm>
        </p:grpSpPr>
        <p:pic>
          <p:nvPicPr>
            <p:cNvPr id="5" name="Image 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16" y="845939"/>
              <a:ext cx="3888432" cy="1857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335416" y="829866"/>
              <a:ext cx="3199915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/>
              </a:lvl1pPr>
            </a:lstStyle>
            <a:p>
              <a:r>
                <a:rPr lang="es-ES" dirty="0" err="1">
                  <a:solidFill>
                    <a:srgbClr val="000000"/>
                  </a:solidFill>
                </a:rPr>
                <a:t>Groupe</a:t>
              </a:r>
              <a:r>
                <a:rPr lang="es-ES" dirty="0">
                  <a:solidFill>
                    <a:srgbClr val="000000"/>
                  </a:solidFill>
                </a:rPr>
                <a:t> </a:t>
              </a:r>
              <a:r>
                <a:rPr lang="es-ES" dirty="0" smtClean="0">
                  <a:solidFill>
                    <a:srgbClr val="000000"/>
                  </a:solidFill>
                </a:rPr>
                <a:t>(n=24</a:t>
              </a:r>
              <a:r>
                <a:rPr lang="es-ES" dirty="0">
                  <a:solidFill>
                    <a:srgbClr val="000000"/>
                  </a:solidFill>
                </a:rPr>
                <a:t>) : en </a:t>
              </a:r>
              <a:r>
                <a:rPr lang="es-ES" dirty="0" smtClean="0">
                  <a:solidFill>
                    <a:srgbClr val="000000"/>
                  </a:solidFill>
                </a:rPr>
                <a:t>" </a:t>
              </a:r>
              <a:r>
                <a:rPr lang="es-ES" dirty="0" smtClean="0">
                  <a:solidFill>
                    <a:srgbClr val="000000"/>
                  </a:solidFill>
                  <a:latin typeface="Arial"/>
                  <a:cs typeface="Arial"/>
                </a:rPr>
                <a:t>˗</a:t>
              </a:r>
              <a:r>
                <a:rPr lang="es-ES" dirty="0" smtClean="0">
                  <a:solidFill>
                    <a:srgbClr val="000000"/>
                  </a:solidFill>
                </a:rPr>
                <a:t> J " : </a:t>
              </a:r>
              <a:r>
                <a:rPr lang="es-ES" dirty="0" err="1" smtClean="0">
                  <a:solidFill>
                    <a:srgbClr val="000000"/>
                  </a:solidFill>
                </a:rPr>
                <a:t>très</a:t>
              </a:r>
              <a:r>
                <a:rPr lang="es-ES" dirty="0" smtClean="0">
                  <a:solidFill>
                    <a:srgbClr val="000000"/>
                  </a:solidFill>
                </a:rPr>
                <a:t> bien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3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21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6759" y="701923"/>
            <a:ext cx="8757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dirty="0" smtClean="0">
                <a:solidFill>
                  <a:srgbClr val="000000"/>
                </a:solidFill>
              </a:rPr>
              <a:t>Trois indices qui caractérisent </a:t>
            </a:r>
            <a:r>
              <a:rPr lang="fr-BE" b="1" dirty="0" smtClean="0">
                <a:solidFill>
                  <a:srgbClr val="000000"/>
                </a:solidFill>
              </a:rPr>
              <a:t>la maîtrise subjective </a:t>
            </a:r>
            <a:r>
              <a:rPr lang="fr-BE" dirty="0" smtClean="0">
                <a:solidFill>
                  <a:srgbClr val="000000"/>
                </a:solidFill>
              </a:rPr>
              <a:t>d'un étudiant -ou d'un groupe d'étudiants- lors d'un test :</a:t>
            </a:r>
            <a:endParaRPr lang="fr-FR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8000"/>
                </a:solidFill>
              </a:rPr>
              <a:t>Confiance</a:t>
            </a:r>
            <a:r>
              <a:rPr lang="fr-BE" dirty="0" smtClean="0">
                <a:solidFill>
                  <a:srgbClr val="000000"/>
                </a:solidFill>
              </a:rPr>
              <a:t> = certitude </a:t>
            </a:r>
            <a:r>
              <a:rPr lang="fr-BE" dirty="0">
                <a:solidFill>
                  <a:srgbClr val="000000"/>
                </a:solidFill>
              </a:rPr>
              <a:t>moyenne </a:t>
            </a:r>
            <a:r>
              <a:rPr lang="fr-BE" dirty="0" smtClean="0">
                <a:solidFill>
                  <a:srgbClr val="000000"/>
                </a:solidFill>
              </a:rPr>
              <a:t>pour ses </a:t>
            </a:r>
            <a:r>
              <a:rPr lang="fr-BE" dirty="0">
                <a:solidFill>
                  <a:srgbClr val="000000"/>
                </a:solidFill>
              </a:rPr>
              <a:t>réponses correctes (RC</a:t>
            </a:r>
            <a:r>
              <a:rPr lang="fr-BE" dirty="0" smtClean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FF0000"/>
                </a:solidFill>
              </a:rPr>
              <a:t>Imprudence</a:t>
            </a:r>
            <a:r>
              <a:rPr lang="fr-BE" dirty="0" smtClean="0">
                <a:solidFill>
                  <a:srgbClr val="000000"/>
                </a:solidFill>
              </a:rPr>
              <a:t> = certitude </a:t>
            </a:r>
            <a:r>
              <a:rPr lang="fr-BE" dirty="0">
                <a:solidFill>
                  <a:srgbClr val="000000"/>
                </a:solidFill>
              </a:rPr>
              <a:t>moyenne </a:t>
            </a:r>
            <a:r>
              <a:rPr lang="fr-BE" dirty="0" smtClean="0">
                <a:solidFill>
                  <a:srgbClr val="000000"/>
                </a:solidFill>
              </a:rPr>
              <a:t>pour ses </a:t>
            </a:r>
            <a:r>
              <a:rPr lang="fr-BE" dirty="0">
                <a:solidFill>
                  <a:srgbClr val="000000"/>
                </a:solidFill>
              </a:rPr>
              <a:t>réponses incorrectes (RI</a:t>
            </a:r>
            <a:r>
              <a:rPr lang="fr-BE" dirty="0" smtClean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0C0"/>
                </a:solidFill>
              </a:rPr>
              <a:t>Nuance</a:t>
            </a:r>
            <a:r>
              <a:rPr lang="fr-BE" dirty="0" smtClean="0">
                <a:solidFill>
                  <a:srgbClr val="000000"/>
                </a:solidFill>
              </a:rPr>
              <a:t> = différence (</a:t>
            </a:r>
            <a:r>
              <a:rPr lang="fr-BE" dirty="0">
                <a:solidFill>
                  <a:srgbClr val="000000"/>
                </a:solidFill>
              </a:rPr>
              <a:t>Confiance – Imprudence</a:t>
            </a:r>
            <a:r>
              <a:rPr lang="fr-BE" dirty="0" smtClean="0">
                <a:solidFill>
                  <a:srgbClr val="000000"/>
                </a:solidFill>
              </a:rPr>
              <a:t>)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BE" sz="2000" dirty="0" smtClean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92267"/>
            <a:ext cx="5760060" cy="779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51520" y="240258"/>
            <a:ext cx="6720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Feedback 2 : indices métacognitifs</a:t>
            </a:r>
            <a:r>
              <a:rPr lang="fr-F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[</a:t>
            </a:r>
            <a:r>
              <a:rPr lang="fr-F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réf </a:t>
            </a:r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3]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46493" y="4183302"/>
            <a:ext cx="132956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934702" y="4221879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rgbClr val="0070C0"/>
                </a:solidFill>
              </a:rPr>
              <a:t>Nuance</a:t>
            </a:r>
            <a:r>
              <a:rPr lang="es-ES" sz="1400" b="1" dirty="0" smtClean="0">
                <a:solidFill>
                  <a:srgbClr val="0070C0"/>
                </a:solidFill>
              </a:rPr>
              <a:t> (23%) </a:t>
            </a:r>
            <a:endParaRPr lang="es-ES" sz="1400" b="1" dirty="0">
              <a:solidFill>
                <a:srgbClr val="0070C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01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22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734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5EA0CD-4A14-4818-8848-E764D9A0E616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4" y="4367129"/>
            <a:ext cx="3852873" cy="423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6" y="1841908"/>
            <a:ext cx="3881738" cy="3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7" name="Groupe 26"/>
          <p:cNvGrpSpPr/>
          <p:nvPr/>
        </p:nvGrpSpPr>
        <p:grpSpPr>
          <a:xfrm>
            <a:off x="391548" y="65525"/>
            <a:ext cx="3569687" cy="1719968"/>
            <a:chOff x="335416" y="829866"/>
            <a:chExt cx="3888432" cy="1873856"/>
          </a:xfrm>
        </p:grpSpPr>
        <p:pic>
          <p:nvPicPr>
            <p:cNvPr id="28" name="Image 2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16" y="845939"/>
              <a:ext cx="3888432" cy="1857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ZoneTexte 28"/>
            <p:cNvSpPr txBox="1"/>
            <p:nvPr/>
          </p:nvSpPr>
          <p:spPr>
            <a:xfrm>
              <a:off x="335416" y="829866"/>
              <a:ext cx="3455605" cy="3353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400" b="1"/>
              </a:lvl1pPr>
            </a:lstStyle>
            <a:p>
              <a:r>
                <a:rPr lang="es-ES" dirty="0" err="1">
                  <a:solidFill>
                    <a:srgbClr val="000000"/>
                  </a:solidFill>
                </a:rPr>
                <a:t>Groupe</a:t>
              </a:r>
              <a:r>
                <a:rPr lang="es-ES" dirty="0">
                  <a:solidFill>
                    <a:srgbClr val="000000"/>
                  </a:solidFill>
                </a:rPr>
                <a:t> </a:t>
              </a:r>
              <a:r>
                <a:rPr lang="es-ES" dirty="0" smtClean="0">
                  <a:solidFill>
                    <a:srgbClr val="000000"/>
                  </a:solidFill>
                </a:rPr>
                <a:t>(n=24</a:t>
              </a:r>
              <a:r>
                <a:rPr lang="es-ES" dirty="0">
                  <a:solidFill>
                    <a:srgbClr val="000000"/>
                  </a:solidFill>
                </a:rPr>
                <a:t>) : en </a:t>
              </a:r>
              <a:r>
                <a:rPr lang="es-ES" dirty="0" smtClean="0">
                  <a:solidFill>
                    <a:srgbClr val="000000"/>
                  </a:solidFill>
                </a:rPr>
                <a:t>" </a:t>
              </a:r>
              <a:r>
                <a:rPr lang="es-ES" dirty="0" smtClean="0">
                  <a:solidFill>
                    <a:srgbClr val="000000"/>
                  </a:solidFill>
                  <a:latin typeface="Arial"/>
                  <a:cs typeface="Arial"/>
                </a:rPr>
                <a:t>˗</a:t>
              </a:r>
              <a:r>
                <a:rPr lang="es-ES" dirty="0" smtClean="0">
                  <a:solidFill>
                    <a:srgbClr val="000000"/>
                  </a:solidFill>
                </a:rPr>
                <a:t> J " : </a:t>
              </a:r>
              <a:r>
                <a:rPr lang="es-ES" dirty="0" err="1" smtClean="0">
                  <a:solidFill>
                    <a:srgbClr val="000000"/>
                  </a:solidFill>
                </a:rPr>
                <a:t>très</a:t>
              </a:r>
              <a:r>
                <a:rPr lang="es-ES" dirty="0" smtClean="0">
                  <a:solidFill>
                    <a:srgbClr val="000000"/>
                  </a:solidFill>
                </a:rPr>
                <a:t> bien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1796290" y="2246013"/>
            <a:ext cx="104751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5078551" y="57887"/>
            <a:ext cx="3883442" cy="1913384"/>
            <a:chOff x="4803358" y="790338"/>
            <a:chExt cx="3883442" cy="1913384"/>
          </a:xfrm>
        </p:grpSpPr>
        <p:pic>
          <p:nvPicPr>
            <p:cNvPr id="32" name="Image 31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4" t="9054" r="4277" b="46429"/>
            <a:stretch/>
          </p:blipFill>
          <p:spPr bwMode="auto">
            <a:xfrm>
              <a:off x="4803358" y="790338"/>
              <a:ext cx="3883442" cy="1913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ZoneTexte 32"/>
            <p:cNvSpPr txBox="1"/>
            <p:nvPr/>
          </p:nvSpPr>
          <p:spPr>
            <a:xfrm>
              <a:off x="5061811" y="797976"/>
              <a:ext cx="2956259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fr-FR" dirty="0" smtClean="0"/>
                <a:t>Étudiant </a:t>
              </a:r>
              <a:r>
                <a:rPr lang="es-ES" dirty="0" smtClean="0"/>
                <a:t>23 </a:t>
              </a:r>
              <a:r>
                <a:rPr lang="es-ES" dirty="0"/>
                <a:t>: en " j </a:t>
              </a:r>
              <a:r>
                <a:rPr lang="es-ES" dirty="0" err="1"/>
                <a:t>J</a:t>
              </a:r>
              <a:r>
                <a:rPr lang="es-ES" dirty="0"/>
                <a:t> " : </a:t>
              </a:r>
              <a:r>
                <a:rPr lang="es-ES" dirty="0" err="1"/>
                <a:t>excellent</a:t>
              </a:r>
              <a:endParaRPr lang="es-ES" dirty="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09" y="1885714"/>
            <a:ext cx="3824295" cy="397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cxnSp>
        <p:nvCxnSpPr>
          <p:cNvPr id="34" name="Connecteur droit avec flèche 33"/>
          <p:cNvCxnSpPr/>
          <p:nvPr/>
        </p:nvCxnSpPr>
        <p:spPr>
          <a:xfrm>
            <a:off x="5827250" y="2367185"/>
            <a:ext cx="2273142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313851" y="2651624"/>
            <a:ext cx="3820686" cy="1642556"/>
            <a:chOff x="395536" y="3037602"/>
            <a:chExt cx="3888432" cy="1796444"/>
          </a:xfrm>
        </p:grpSpPr>
        <p:pic>
          <p:nvPicPr>
            <p:cNvPr id="37" name="Image 36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1"/>
            <a:stretch/>
          </p:blipFill>
          <p:spPr bwMode="auto">
            <a:xfrm>
              <a:off x="395536" y="3037602"/>
              <a:ext cx="3888432" cy="1796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ZoneTexte 37"/>
            <p:cNvSpPr txBox="1"/>
            <p:nvPr/>
          </p:nvSpPr>
          <p:spPr>
            <a:xfrm>
              <a:off x="395536" y="3037602"/>
              <a:ext cx="2893677" cy="30777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fr-FR" dirty="0" smtClean="0"/>
                <a:t>Étudiant </a:t>
              </a:r>
              <a:r>
                <a:rPr lang="es-ES" dirty="0" smtClean="0"/>
                <a:t>3 </a:t>
              </a:r>
              <a:r>
                <a:rPr lang="es-ES" dirty="0"/>
                <a:t>: en "j </a:t>
              </a:r>
              <a:r>
                <a:rPr lang="es-ES" dirty="0" smtClean="0"/>
                <a:t>L " </a:t>
              </a:r>
              <a:r>
                <a:rPr lang="es-ES" dirty="0"/>
                <a:t>: paradoxal</a:t>
              </a: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748772" y="4965049"/>
            <a:ext cx="654876" cy="341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5663531" y="4951845"/>
            <a:ext cx="327438" cy="341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>
            <a:off x="5004526" y="2683325"/>
            <a:ext cx="3957467" cy="1727370"/>
            <a:chOff x="4582886" y="2852809"/>
            <a:chExt cx="4761805" cy="2075346"/>
          </a:xfrm>
        </p:grpSpPr>
        <p:pic>
          <p:nvPicPr>
            <p:cNvPr id="46" name="Image 45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3" t="10057" r="36415" b="50838"/>
            <a:stretch/>
          </p:blipFill>
          <p:spPr bwMode="auto">
            <a:xfrm>
              <a:off x="4582886" y="3037600"/>
              <a:ext cx="4464496" cy="18905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ZoneTexte 46"/>
            <p:cNvSpPr txBox="1"/>
            <p:nvPr/>
          </p:nvSpPr>
          <p:spPr>
            <a:xfrm>
              <a:off x="4671956" y="2852809"/>
              <a:ext cx="4672735" cy="36977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s-ES" dirty="0"/>
                <a:t>Collègue "</a:t>
              </a:r>
              <a:r>
                <a:rPr lang="es-ES" dirty="0" err="1"/>
                <a:t>naïf</a:t>
              </a:r>
              <a:r>
                <a:rPr lang="es-ES" dirty="0"/>
                <a:t>" : en " J i </a:t>
              </a:r>
              <a:r>
                <a:rPr lang="es-ES" dirty="0" smtClean="0"/>
                <a:t>" </a:t>
              </a:r>
              <a:r>
                <a:rPr lang="es-ES" dirty="0"/>
                <a:t>: </a:t>
              </a:r>
              <a:r>
                <a:rPr lang="es-ES" dirty="0" err="1"/>
                <a:t>sait</a:t>
              </a:r>
              <a:r>
                <a:rPr lang="es-ES" dirty="0"/>
                <a:t> </a:t>
              </a:r>
              <a:r>
                <a:rPr lang="es-ES" dirty="0" err="1"/>
                <a:t>qu’il</a:t>
              </a:r>
              <a:r>
                <a:rPr lang="es-ES" dirty="0"/>
                <a:t> ignore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18" y="4344689"/>
            <a:ext cx="4207768" cy="44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231" y="197867"/>
            <a:ext cx="90175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000" dirty="0">
                <a:solidFill>
                  <a:srgbClr val="000000"/>
                </a:solidFill>
              </a:rPr>
              <a:t>Conséquences sur </a:t>
            </a:r>
            <a:r>
              <a:rPr lang="fr-BE" sz="2000" dirty="0" smtClean="0">
                <a:solidFill>
                  <a:srgbClr val="000000"/>
                </a:solidFill>
              </a:rPr>
              <a:t>la note globale sur 20 = "bonus métacognitifs" </a:t>
            </a:r>
            <a:r>
              <a:rPr lang="fr-FR" sz="2000" dirty="0">
                <a:solidFill>
                  <a:srgbClr val="000000"/>
                </a:solidFill>
              </a:rPr>
              <a:t>[réf </a:t>
            </a:r>
            <a:r>
              <a:rPr lang="fr-FR" sz="2000" dirty="0" smtClean="0">
                <a:solidFill>
                  <a:srgbClr val="000000"/>
                </a:solidFill>
              </a:rPr>
              <a:t>4] </a:t>
            </a:r>
            <a:r>
              <a:rPr lang="fr-BE" sz="2000" dirty="0" smtClean="0">
                <a:solidFill>
                  <a:srgbClr val="000000"/>
                </a:solidFill>
              </a:rPr>
              <a:t>:</a:t>
            </a:r>
            <a:endParaRPr lang="fr-BE" sz="2000" dirty="0">
              <a:solidFill>
                <a:srgbClr val="000000"/>
              </a:solidFill>
            </a:endParaRPr>
          </a:p>
          <a:p>
            <a:r>
              <a:rPr lang="fr-BE" sz="2000" dirty="0" smtClean="0">
                <a:solidFill>
                  <a:srgbClr val="000000"/>
                </a:solidFill>
              </a:rPr>
              <a:t>	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Bonus 1:  pour </a:t>
            </a:r>
            <a:r>
              <a:rPr lang="fr-BE" sz="2000" b="1" dirty="0" smtClean="0">
                <a:solidFill>
                  <a:srgbClr val="92D050"/>
                </a:solidFill>
              </a:rPr>
              <a:t>Confiance</a:t>
            </a:r>
            <a:r>
              <a:rPr lang="fr-BE" sz="2000" dirty="0" smtClean="0">
                <a:solidFill>
                  <a:srgbClr val="000000"/>
                </a:solidFill>
              </a:rPr>
              <a:t> dans les réponses correctes :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		si &gt; 50% : + 0,5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		    &gt; 60% : + 1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		    &gt; 70% : + 1,5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Bonus 2 : pour</a:t>
            </a:r>
            <a:r>
              <a:rPr lang="fr-BE" sz="2000" dirty="0" smtClean="0">
                <a:solidFill>
                  <a:srgbClr val="FF0000"/>
                </a:solidFill>
              </a:rPr>
              <a:t> </a:t>
            </a:r>
            <a:r>
              <a:rPr lang="fr-BE" sz="2000" b="1" dirty="0" smtClean="0">
                <a:solidFill>
                  <a:srgbClr val="FF0000"/>
                </a:solidFill>
              </a:rPr>
              <a:t>Imprudence</a:t>
            </a:r>
            <a:r>
              <a:rPr lang="fr-BE" sz="2000" dirty="0" smtClean="0">
                <a:solidFill>
                  <a:srgbClr val="FF0000"/>
                </a:solidFill>
              </a:rPr>
              <a:t> </a:t>
            </a:r>
            <a:r>
              <a:rPr lang="fr-BE" sz="2000" dirty="0" smtClean="0">
                <a:solidFill>
                  <a:srgbClr val="000000"/>
                </a:solidFill>
              </a:rPr>
              <a:t>dans les réponses incorrectes :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		si &lt; 50% : + 0,5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		    &lt; 45% : + 1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		    &lt; 40% : + 1,5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 smtClean="0">
                <a:solidFill>
                  <a:srgbClr val="000000"/>
                </a:solidFill>
              </a:rPr>
              <a:t>	</a:t>
            </a:r>
            <a:br>
              <a:rPr lang="fr-BE" sz="2000" dirty="0" smtClean="0">
                <a:solidFill>
                  <a:srgbClr val="000000"/>
                </a:solidFill>
              </a:rPr>
            </a:br>
            <a:r>
              <a:rPr lang="fr-BE" sz="2000" dirty="0">
                <a:solidFill>
                  <a:srgbClr val="000000"/>
                </a:solidFill>
              </a:rPr>
              <a:t> </a:t>
            </a:r>
            <a:r>
              <a:rPr lang="fr-BE" sz="2000" dirty="0" smtClean="0">
                <a:solidFill>
                  <a:srgbClr val="000000"/>
                </a:solidFill>
              </a:rPr>
              <a:t>  </a:t>
            </a:r>
            <a:r>
              <a:rPr lang="fr-FR" sz="2000" i="1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fr-FR" sz="2000" i="1" dirty="0" smtClean="0">
                <a:solidFill>
                  <a:srgbClr val="000000"/>
                </a:solidFill>
              </a:rPr>
              <a:t> la note sur 20 peut gagner entre 0,5 et 3 points (</a:t>
            </a:r>
            <a:r>
              <a:rPr lang="fr-FR" i="1" dirty="0" smtClean="0">
                <a:solidFill>
                  <a:srgbClr val="000000"/>
                </a:solidFill>
              </a:rPr>
              <a:t>elle n'est jamais réduite).</a:t>
            </a:r>
            <a:endParaRPr lang="fr-BE" dirty="0" smtClean="0">
              <a:solidFill>
                <a:srgbClr val="000000"/>
              </a:solidFill>
            </a:endParaRPr>
          </a:p>
          <a:p>
            <a:r>
              <a:rPr lang="fr-BE" sz="2000" dirty="0" smtClean="0"/>
              <a:t/>
            </a:r>
            <a:br>
              <a:rPr lang="fr-BE" sz="2000" dirty="0" smtClean="0"/>
            </a:br>
            <a:endParaRPr lang="fr-BE" sz="200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0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8157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195" y="275133"/>
            <a:ext cx="8229600" cy="858838"/>
          </a:xfrm>
        </p:spPr>
        <p:txBody>
          <a:bodyPr/>
          <a:lstStyle/>
          <a:p>
            <a:pPr algn="l"/>
            <a:r>
              <a:rPr lang="fr-FR" sz="3600" dirty="0" smtClean="0"/>
              <a:t>5. Conclusion</a:t>
            </a:r>
            <a:br>
              <a:rPr lang="fr-FR" sz="3600" dirty="0" smtClean="0"/>
            </a:br>
            <a:r>
              <a:rPr lang="fr-FR" sz="3600" dirty="0" smtClean="0"/>
              <a:t>    </a:t>
            </a:r>
            <a:r>
              <a:rPr lang="fr-FR" sz="3200" dirty="0" smtClean="0"/>
              <a:t>5.1 Après l’expérimentation</a:t>
            </a:r>
            <a:r>
              <a:rPr lang="fr-FR" sz="3600" dirty="0" smtClean="0"/>
              <a:t>..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22003"/>
            <a:ext cx="8229600" cy="3312368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Ce test reste une expérimentation pédagogique :  </a:t>
            </a: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Le traitement des résultats est très manuel, il n’est pas concevable de l’appliquer en routine.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812360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195" y="275133"/>
            <a:ext cx="8229600" cy="858838"/>
          </a:xfrm>
        </p:spPr>
        <p:txBody>
          <a:bodyPr/>
          <a:lstStyle/>
          <a:p>
            <a:pPr algn="l"/>
            <a:r>
              <a:rPr lang="fr-FR" sz="3200" dirty="0" smtClean="0"/>
              <a:t>5.2. Dans </a:t>
            </a:r>
            <a:r>
              <a:rPr lang="fr-FR" sz="3200" dirty="0"/>
              <a:t>notre </a:t>
            </a:r>
            <a:r>
              <a:rPr lang="fr-FR" sz="3200" dirty="0" err="1"/>
              <a:t>Moodle</a:t>
            </a:r>
            <a:r>
              <a:rPr lang="fr-FR" sz="3200" dirty="0"/>
              <a:t> idéal, on pourrait paramétrer</a:t>
            </a:r>
            <a:r>
              <a:rPr lang="fr-FR" sz="3600" dirty="0" smtClean="0"/>
              <a:t>...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6089"/>
            <a:ext cx="7787208" cy="1808162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nombre </a:t>
            </a:r>
            <a:r>
              <a:rPr lang="fr-FR" dirty="0" smtClean="0">
                <a:solidFill>
                  <a:srgbClr val="000000"/>
                </a:solidFill>
              </a:rPr>
              <a:t>de niveaux </a:t>
            </a:r>
            <a:r>
              <a:rPr lang="fr-FR" dirty="0">
                <a:solidFill>
                  <a:srgbClr val="000000"/>
                </a:solidFill>
              </a:rPr>
              <a:t>de </a:t>
            </a:r>
            <a:r>
              <a:rPr lang="fr-FR" dirty="0" smtClean="0">
                <a:solidFill>
                  <a:srgbClr val="000000"/>
                </a:solidFill>
              </a:rPr>
              <a:t>certitude </a:t>
            </a:r>
          </a:p>
          <a:p>
            <a:pPr marL="742950" indent="-742950"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les intitulés de ces niveaux</a:t>
            </a:r>
          </a:p>
          <a:p>
            <a:pPr marL="742950" indent="-742950">
              <a:buAutoNum type="arabicPeriod"/>
            </a:pPr>
            <a:r>
              <a:rPr lang="fr-FR" dirty="0">
                <a:solidFill>
                  <a:srgbClr val="000000"/>
                </a:solidFill>
              </a:rPr>
              <a:t>les </a:t>
            </a:r>
            <a:r>
              <a:rPr lang="fr-FR" dirty="0" smtClean="0">
                <a:solidFill>
                  <a:srgbClr val="000000"/>
                </a:solidFill>
              </a:rPr>
              <a:t>conséquences sur le score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25</a:t>
            </a:fld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61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668344" y="3654251"/>
            <a:ext cx="1331640" cy="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674" y="137566"/>
            <a:ext cx="8229600" cy="858838"/>
          </a:xfrm>
        </p:spPr>
        <p:txBody>
          <a:bodyPr/>
          <a:lstStyle/>
          <a:p>
            <a:pPr algn="l"/>
            <a:r>
              <a:rPr lang="fr-FR" sz="3600" dirty="0" smtClean="0"/>
              <a:t>Dans notre </a:t>
            </a:r>
            <a:r>
              <a:rPr lang="fr-FR" sz="3600" dirty="0" err="1"/>
              <a:t>M</a:t>
            </a:r>
            <a:r>
              <a:rPr lang="fr-FR" sz="3600" dirty="0" err="1" smtClean="0"/>
              <a:t>oodle</a:t>
            </a:r>
            <a:r>
              <a:rPr lang="fr-FR" sz="3600" dirty="0" smtClean="0"/>
              <a:t> idéal, on pourrait...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0" y="989955"/>
            <a:ext cx="9313898" cy="3888432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solidFill>
                  <a:srgbClr val="000000"/>
                </a:solidFill>
              </a:rPr>
              <a:t>…offrir à l’étudiant un tableau de bord où visualiser et voir évoluer :  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- son taux de réponses correctes (exactitude),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- la qualité spectrale de </a:t>
            </a:r>
            <a:r>
              <a:rPr lang="fr-FR" dirty="0">
                <a:solidFill>
                  <a:srgbClr val="000000"/>
                </a:solidFill>
              </a:rPr>
              <a:t>s</a:t>
            </a:r>
            <a:r>
              <a:rPr lang="fr-FR" dirty="0" smtClean="0">
                <a:solidFill>
                  <a:srgbClr val="000000"/>
                </a:solidFill>
              </a:rPr>
              <a:t>es réponses (certitude),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 - </a:t>
            </a:r>
            <a:r>
              <a:rPr lang="fr-FR" dirty="0" smtClean="0">
                <a:solidFill>
                  <a:srgbClr val="000000"/>
                </a:solidFill>
              </a:rPr>
              <a:t>des indices métacognitifs 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	(confiance, prudence, nuance, réalisme…).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26</a:t>
            </a:fld>
            <a:endParaRPr lang="fr-FR" alt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00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27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5" name="Rectangle 4"/>
          <p:cNvSpPr/>
          <p:nvPr/>
        </p:nvSpPr>
        <p:spPr>
          <a:xfrm>
            <a:off x="161764" y="835481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rgbClr val="000000"/>
                </a:solidFill>
              </a:rPr>
              <a:t>Leclercq</a:t>
            </a:r>
            <a:r>
              <a:rPr lang="en-US" sz="1400" dirty="0">
                <a:solidFill>
                  <a:srgbClr val="000000"/>
                </a:solidFill>
              </a:rPr>
              <a:t>, D. (1982). Confidence marking, its use in testing. in Evaluation in Education : an </a:t>
            </a:r>
            <a:r>
              <a:rPr lang="en-US" sz="1400" dirty="0" smtClean="0">
                <a:solidFill>
                  <a:srgbClr val="000000"/>
                </a:solidFill>
              </a:rPr>
              <a:t>International             Review </a:t>
            </a:r>
            <a:r>
              <a:rPr lang="en-US" sz="1400" dirty="0">
                <a:solidFill>
                  <a:srgbClr val="000000"/>
                </a:solidFill>
              </a:rPr>
              <a:t>Series (1982), 6(2), 163-287 (</a:t>
            </a:r>
            <a:r>
              <a:rPr lang="en-US" sz="1400" dirty="0" err="1">
                <a:solidFill>
                  <a:srgbClr val="000000"/>
                </a:solidFill>
              </a:rPr>
              <a:t>disponible</a:t>
            </a:r>
            <a:r>
              <a:rPr lang="en-US" sz="1400" dirty="0">
                <a:solidFill>
                  <a:srgbClr val="000000"/>
                </a:solidFill>
              </a:rPr>
              <a:t> en </a:t>
            </a:r>
            <a:r>
              <a:rPr lang="en-US" sz="1400" dirty="0" err="1">
                <a:solidFill>
                  <a:srgbClr val="000000"/>
                </a:solidFill>
              </a:rPr>
              <a:t>ligne</a:t>
            </a:r>
            <a:r>
              <a:rPr lang="en-US" sz="1400" dirty="0">
                <a:solidFill>
                  <a:srgbClr val="000000"/>
                </a:solidFill>
              </a:rPr>
              <a:t> : </a:t>
            </a:r>
            <a:r>
              <a:rPr lang="en-US" sz="1400" u="sng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1400" u="sng" dirty="0" smtClean="0">
                <a:solidFill>
                  <a:srgbClr val="000000"/>
                </a:solidFill>
                <a:hlinkClick r:id="rId3"/>
              </a:rPr>
              <a:t>orbi.ulg.ac.be/handle/2268/9482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1400" dirty="0" smtClean="0">
                <a:solidFill>
                  <a:srgbClr val="000000"/>
                </a:solidFill>
              </a:rPr>
              <a:t>Leclercq</a:t>
            </a:r>
            <a:r>
              <a:rPr lang="fr-BE" sz="1400" dirty="0">
                <a:solidFill>
                  <a:srgbClr val="000000"/>
                </a:solidFill>
              </a:rPr>
              <a:t>, D. (1986). La conception des QCM. Bruxelles : Labor (disponible en </a:t>
            </a:r>
            <a:r>
              <a:rPr lang="fr-BE" sz="1400" dirty="0" smtClean="0">
                <a:solidFill>
                  <a:srgbClr val="000000"/>
                </a:solidFill>
              </a:rPr>
              <a:t>ligne </a:t>
            </a:r>
            <a:r>
              <a:rPr lang="fr-BE" sz="1400" u="sng" dirty="0" smtClean="0">
                <a:solidFill>
                  <a:srgbClr val="000000"/>
                </a:solidFill>
                <a:hlinkClick r:id="rId4"/>
              </a:rPr>
              <a:t>http</a:t>
            </a:r>
            <a:r>
              <a:rPr lang="fr-BE" sz="1400" u="sng" dirty="0">
                <a:solidFill>
                  <a:srgbClr val="000000"/>
                </a:solidFill>
                <a:hlinkClick r:id="rId4"/>
              </a:rPr>
              <a:t>://orbi.ulg.ac.be</a:t>
            </a:r>
            <a:r>
              <a:rPr lang="fr-BE" sz="140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1400" dirty="0">
                <a:solidFill>
                  <a:srgbClr val="000000"/>
                </a:solidFill>
              </a:rPr>
              <a:t>Leclercq, D. (2003). Diagnostic cognitif et métacognitif au seuil de l’université. Bruxelles : CIUF. 312 p. (disponible en ligne : </a:t>
            </a:r>
            <a:r>
              <a:rPr lang="fr-BE" sz="1400" u="sng" dirty="0">
                <a:solidFill>
                  <a:srgbClr val="000000"/>
                </a:solidFill>
                <a:hlinkClick r:id="rId3"/>
              </a:rPr>
              <a:t>http://orbi.ulg.ac.be/handle/2268/9482</a:t>
            </a:r>
            <a:r>
              <a:rPr lang="fr-BE" sz="1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BE" sz="14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1400" dirty="0" smtClean="0">
                <a:solidFill>
                  <a:srgbClr val="000000"/>
                </a:solidFill>
              </a:rPr>
              <a:t>Leclercq, D. et </a:t>
            </a:r>
            <a:r>
              <a:rPr lang="fr-BE" sz="1400" dirty="0" err="1" smtClean="0">
                <a:solidFill>
                  <a:srgbClr val="000000"/>
                </a:solidFill>
              </a:rPr>
              <a:t>Poumay</a:t>
            </a:r>
            <a:r>
              <a:rPr lang="fr-BE" sz="1400" dirty="0" smtClean="0">
                <a:solidFill>
                  <a:srgbClr val="000000"/>
                </a:solidFill>
              </a:rPr>
              <a:t>, M. (2003).</a:t>
            </a:r>
            <a:r>
              <a:rPr lang="fr-FR" sz="1400" dirty="0" smtClean="0">
                <a:solidFill>
                  <a:srgbClr val="000000"/>
                </a:solidFill>
              </a:rPr>
              <a:t> La connaissance partielle chez l’apprenant : pourquoi et comment la mesurer, in </a:t>
            </a:r>
            <a:r>
              <a:rPr lang="fr-FR" sz="1400" dirty="0" err="1" smtClean="0">
                <a:solidFill>
                  <a:srgbClr val="000000"/>
                </a:solidFill>
              </a:rPr>
              <a:t>Gagnayre</a:t>
            </a:r>
            <a:r>
              <a:rPr lang="fr-FR" sz="1400" dirty="0" smtClean="0">
                <a:solidFill>
                  <a:srgbClr val="000000"/>
                </a:solidFill>
              </a:rPr>
              <a:t> et al. (</a:t>
            </a:r>
            <a:r>
              <a:rPr lang="fr-FR" sz="1400" dirty="0" err="1" smtClean="0">
                <a:solidFill>
                  <a:srgbClr val="000000"/>
                </a:solidFill>
              </a:rPr>
              <a:t>Eds</a:t>
            </a:r>
            <a:r>
              <a:rPr lang="fr-FR" sz="1400" dirty="0" smtClean="0">
                <a:solidFill>
                  <a:srgbClr val="000000"/>
                </a:solidFill>
              </a:rPr>
              <a:t>),  L’évaluation de l’</a:t>
            </a:r>
            <a:r>
              <a:rPr lang="fr-FR" sz="1400" dirty="0" err="1" smtClean="0">
                <a:solidFill>
                  <a:srgbClr val="000000"/>
                </a:solidFill>
              </a:rPr>
              <a:t>Education</a:t>
            </a:r>
            <a:r>
              <a:rPr lang="fr-FR" sz="1400" dirty="0" smtClean="0">
                <a:solidFill>
                  <a:srgbClr val="000000"/>
                </a:solidFill>
              </a:rPr>
              <a:t> Thérapeutique du Patient,  Paris : IPCEM, 27-30. </a:t>
            </a:r>
            <a:r>
              <a:rPr lang="fr-BE" sz="1400" dirty="0" smtClean="0">
                <a:solidFill>
                  <a:srgbClr val="000000"/>
                </a:solidFill>
              </a:rPr>
              <a:t>(disponible en </a:t>
            </a:r>
            <a:r>
              <a:rPr lang="fr-BE" sz="1400" dirty="0">
                <a:solidFill>
                  <a:srgbClr val="000000"/>
                </a:solidFill>
              </a:rPr>
              <a:t>ligne </a:t>
            </a:r>
            <a:r>
              <a:rPr lang="fr-BE" sz="1400" dirty="0" smtClean="0">
                <a:solidFill>
                  <a:srgbClr val="000000"/>
                </a:solidFill>
              </a:rPr>
              <a:t>: </a:t>
            </a:r>
            <a:r>
              <a:rPr lang="fr-BE" sz="1400" dirty="0" smtClean="0">
                <a:solidFill>
                  <a:srgbClr val="000000"/>
                </a:solidFill>
                <a:hlinkClick r:id="rId5"/>
              </a:rPr>
              <a:t>http</a:t>
            </a:r>
            <a:r>
              <a:rPr lang="fr-BE" sz="1400" dirty="0">
                <a:solidFill>
                  <a:srgbClr val="000000"/>
                </a:solidFill>
                <a:hlinkClick r:id="rId5"/>
              </a:rPr>
              <a:t>://</a:t>
            </a:r>
            <a:r>
              <a:rPr lang="fr-BE" sz="1400" dirty="0" smtClean="0">
                <a:solidFill>
                  <a:srgbClr val="000000"/>
                </a:solidFill>
                <a:hlinkClick r:id="rId5"/>
              </a:rPr>
              <a:t>orbi.ulg.ac.be/bitstream/2268/28394/1/actes_IPCEM_2003.pdf</a:t>
            </a:r>
            <a:r>
              <a:rPr lang="fr-BE" sz="1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BE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1400" dirty="0" smtClean="0">
                <a:solidFill>
                  <a:srgbClr val="000000"/>
                </a:solidFill>
              </a:rPr>
              <a:t>Leclercq</a:t>
            </a:r>
            <a:r>
              <a:rPr lang="fr-BE" sz="1400" dirty="0">
                <a:solidFill>
                  <a:srgbClr val="000000"/>
                </a:solidFill>
              </a:rPr>
              <a:t>, D. (2009). La connaissance partielle chez le </a:t>
            </a:r>
            <a:r>
              <a:rPr lang="fr-BE" sz="1400" dirty="0" err="1">
                <a:solidFill>
                  <a:srgbClr val="000000"/>
                </a:solidFill>
              </a:rPr>
              <a:t>patrient</a:t>
            </a:r>
            <a:r>
              <a:rPr lang="fr-BE" sz="1400" dirty="0">
                <a:solidFill>
                  <a:srgbClr val="000000"/>
                </a:solidFill>
              </a:rPr>
              <a:t>. Pourquoi et comment la mesurer. In </a:t>
            </a:r>
            <a:r>
              <a:rPr lang="fr-BE" sz="1400" dirty="0" err="1">
                <a:solidFill>
                  <a:srgbClr val="000000"/>
                </a:solidFill>
              </a:rPr>
              <a:t>Education</a:t>
            </a:r>
            <a:r>
              <a:rPr lang="fr-BE" sz="1400" dirty="0">
                <a:solidFill>
                  <a:srgbClr val="000000"/>
                </a:solidFill>
              </a:rPr>
              <a:t> Thérapeutique du Patient. N° 1, 2, pp. 201-212. (disponible en ligne : </a:t>
            </a:r>
            <a:r>
              <a:rPr lang="fr-BE" sz="1400" u="sng" dirty="0">
                <a:solidFill>
                  <a:srgbClr val="000000"/>
                </a:solidFill>
                <a:hlinkClick r:id="rId4"/>
              </a:rPr>
              <a:t>http://orbi.ulg.ac.be</a:t>
            </a:r>
            <a:r>
              <a:rPr lang="fr-BE" sz="140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sz="1400" dirty="0">
                <a:solidFill>
                  <a:srgbClr val="000000"/>
                </a:solidFill>
              </a:rPr>
              <a:t>Leclercq, D (2014). Les degrés de certitude dans la métacognition (à paraître).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3528" y="141529"/>
            <a:ext cx="8229600" cy="4273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800" kern="0" dirty="0" smtClean="0"/>
              <a:t>6. Références</a:t>
            </a:r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22268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Merci..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toute l’équipe du projet : Bernard, Dieudonné, Gil, Paul, </a:t>
            </a:r>
            <a:r>
              <a:rPr lang="fr-FR" dirty="0" err="1" smtClean="0"/>
              <a:t>Sylvain,Véronique</a:t>
            </a:r>
            <a:r>
              <a:rPr lang="fr-FR" dirty="0" smtClean="0"/>
              <a:t> ..</a:t>
            </a:r>
          </a:p>
          <a:p>
            <a:r>
              <a:rPr lang="fr-FR" dirty="0" smtClean="0"/>
              <a:t>Aux étudiants de l’option </a:t>
            </a:r>
            <a:r>
              <a:rPr lang="fr-FR" dirty="0" err="1" smtClean="0"/>
              <a:t>AgroAlim</a:t>
            </a:r>
            <a:endParaRPr lang="fr-FR" dirty="0" smtClean="0"/>
          </a:p>
          <a:p>
            <a:r>
              <a:rPr lang="fr-FR" dirty="0" smtClean="0"/>
              <a:t>A vous pour votre attention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28</a:t>
            </a:fld>
            <a:endParaRPr lang="fr-FR" alt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Vos questions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29</a:t>
            </a:fld>
            <a:endParaRPr lang="fr-FR" altLang="fr-FR"/>
          </a:p>
        </p:txBody>
      </p:sp>
      <p:pic>
        <p:nvPicPr>
          <p:cNvPr id="1027" name="Picture 3" descr="C:\Users\Sarah\AppData\Local\Microsoft\Windows\Temporary Internet Files\Content.IE5\WHZW9OIX\MC90028217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7944" y="2358107"/>
            <a:ext cx="1008112" cy="1162427"/>
          </a:xfrm>
          <a:prstGeom prst="rect">
            <a:avLst/>
          </a:prstGeom>
          <a:noFill/>
        </p:spPr>
      </p:pic>
      <p:pic>
        <p:nvPicPr>
          <p:cNvPr id="9" name="Picture 3" descr="C:\Users\Sarah\AppData\Local\Microsoft\Windows\Temporary Internet Files\Content.IE5\WHZW9OIX\MC90028217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2160" y="2862163"/>
            <a:ext cx="1008112" cy="1162427"/>
          </a:xfrm>
          <a:prstGeom prst="rect">
            <a:avLst/>
          </a:prstGeom>
          <a:noFill/>
        </p:spPr>
      </p:pic>
      <p:pic>
        <p:nvPicPr>
          <p:cNvPr id="10" name="Picture 3" descr="C:\Users\Sarah\AppData\Local\Microsoft\Windows\Temporary Internet Files\Content.IE5\WHZW9OIX\MC90028217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9752" y="2934171"/>
            <a:ext cx="1008112" cy="11624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8148" y="197867"/>
            <a:ext cx="8229600" cy="4273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3600" kern="0" dirty="0" smtClean="0"/>
              <a:t>1. Histoire du projet</a:t>
            </a:r>
            <a:endParaRPr lang="fr-FR" sz="3600" kern="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2000" y="1092874"/>
            <a:ext cx="8229600" cy="30973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kern="0" dirty="0" smtClean="0">
                <a:solidFill>
                  <a:srgbClr val="000000"/>
                </a:solidFill>
              </a:rPr>
              <a:t>Module en auto-apprentissage, en dernière année d'études </a:t>
            </a:r>
            <a:br>
              <a:rPr lang="fr-FR" sz="2000" kern="0" dirty="0" smtClean="0">
                <a:solidFill>
                  <a:srgbClr val="000000"/>
                </a:solidFill>
              </a:rPr>
            </a:br>
            <a:r>
              <a:rPr lang="fr-FR" sz="1600" kern="0" dirty="0" smtClean="0">
                <a:solidFill>
                  <a:srgbClr val="000000"/>
                </a:solidFill>
              </a:rPr>
              <a:t>(élèves ingénieurs agronomes, spécialisation agroalimentaire : n=28 en 2013-2014) ;</a:t>
            </a:r>
          </a:p>
          <a:p>
            <a:r>
              <a:rPr lang="fr-FR" sz="2000" kern="0" dirty="0" smtClean="0">
                <a:solidFill>
                  <a:srgbClr val="000000"/>
                </a:solidFill>
              </a:rPr>
              <a:t>Objectifs : révision/acquisition </a:t>
            </a:r>
            <a:r>
              <a:rPr lang="fr-FR" sz="2000" kern="0" dirty="0">
                <a:solidFill>
                  <a:srgbClr val="000000"/>
                </a:solidFill>
              </a:rPr>
              <a:t>des bases en science des aliments </a:t>
            </a:r>
            <a:r>
              <a:rPr lang="fr-FR" sz="2000" kern="0" dirty="0" smtClean="0">
                <a:solidFill>
                  <a:srgbClr val="000000"/>
                </a:solidFill>
              </a:rPr>
              <a:t>;</a:t>
            </a:r>
          </a:p>
          <a:p>
            <a:r>
              <a:rPr lang="fr-FR" sz="2000" kern="0" dirty="0" smtClean="0">
                <a:solidFill>
                  <a:srgbClr val="000000"/>
                </a:solidFill>
              </a:rPr>
              <a:t>Supports = 1 ouvrage </a:t>
            </a:r>
            <a:r>
              <a:rPr lang="fr-FR" sz="1600" kern="0" dirty="0">
                <a:solidFill>
                  <a:srgbClr val="000000"/>
                </a:solidFill>
              </a:rPr>
              <a:t>(2 tomes) </a:t>
            </a:r>
            <a:r>
              <a:rPr lang="fr-FR" sz="2000" kern="0" dirty="0" smtClean="0">
                <a:solidFill>
                  <a:srgbClr val="000000"/>
                </a:solidFill>
              </a:rPr>
              <a:t>+ diapos des cours 2A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kern="0" dirty="0" smtClean="0">
                <a:solidFill>
                  <a:srgbClr val="000000"/>
                </a:solidFill>
              </a:rPr>
              <a:t>Outil = banque de questions par l'équipe de 4-5 enseignants</a:t>
            </a:r>
            <a:br>
              <a:rPr lang="fr-FR" sz="2000" kern="0" dirty="0" smtClean="0">
                <a:solidFill>
                  <a:srgbClr val="000000"/>
                </a:solidFill>
              </a:rPr>
            </a:br>
            <a:r>
              <a:rPr lang="fr-FR" sz="2000" kern="0" dirty="0" smtClean="0">
                <a:solidFill>
                  <a:srgbClr val="000000"/>
                </a:solidFill>
              </a:rPr>
              <a:t>	          (1 200 questions, 26 thèmes) </a:t>
            </a:r>
            <a:br>
              <a:rPr lang="fr-FR" sz="2000" kern="0" dirty="0" smtClean="0">
                <a:solidFill>
                  <a:srgbClr val="000000"/>
                </a:solidFill>
              </a:rPr>
            </a:br>
            <a:r>
              <a:rPr lang="fr-FR" sz="2000" kern="0" dirty="0">
                <a:solidFill>
                  <a:srgbClr val="000000"/>
                </a:solidFill>
              </a:rPr>
              <a:t> </a:t>
            </a:r>
            <a:r>
              <a:rPr lang="fr-FR" sz="2000" kern="0" dirty="0" smtClean="0">
                <a:solidFill>
                  <a:srgbClr val="000000"/>
                </a:solidFill>
              </a:rPr>
              <a:t>       + test de 50 questions aléatoires </a:t>
            </a:r>
            <a:r>
              <a:rPr lang="fr-FR" sz="1600" kern="0" dirty="0">
                <a:solidFill>
                  <a:srgbClr val="000000"/>
                </a:solidFill>
              </a:rPr>
              <a:t>(2 par thème environ</a:t>
            </a:r>
            <a:r>
              <a:rPr lang="fr-FR" sz="1600" kern="0" dirty="0" smtClean="0">
                <a:solidFill>
                  <a:srgbClr val="000000"/>
                </a:solidFill>
              </a:rPr>
              <a:t>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kern="0" dirty="0" smtClean="0">
                <a:solidFill>
                  <a:srgbClr val="000000"/>
                </a:solidFill>
              </a:rPr>
              <a:t>Auto-évaluation à volonté </a:t>
            </a:r>
            <a:r>
              <a:rPr lang="fr-FR" sz="1600" kern="0" dirty="0">
                <a:solidFill>
                  <a:srgbClr val="000000"/>
                </a:solidFill>
              </a:rPr>
              <a:t>(novembre-décembre) </a:t>
            </a:r>
            <a:br>
              <a:rPr lang="fr-FR" sz="1600" kern="0" dirty="0">
                <a:solidFill>
                  <a:srgbClr val="000000"/>
                </a:solidFill>
              </a:rPr>
            </a:br>
            <a:r>
              <a:rPr lang="fr-FR" sz="2000" kern="0" dirty="0" smtClean="0">
                <a:solidFill>
                  <a:srgbClr val="000000"/>
                </a:solidFill>
              </a:rPr>
              <a:t>        + examen fin décembre.</a:t>
            </a:r>
            <a:endParaRPr lang="fr-FR" sz="2000" kern="0" dirty="0">
              <a:solidFill>
                <a:srgbClr val="000000"/>
              </a:solidFill>
            </a:endParaRPr>
          </a:p>
        </p:txBody>
      </p:sp>
      <p:pic>
        <p:nvPicPr>
          <p:cNvPr id="7" name="Image 6" descr="9782743008888F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28252"/>
            <a:ext cx="1259999" cy="1968748"/>
          </a:xfrm>
          <a:prstGeom prst="rect">
            <a:avLst/>
          </a:prstGeom>
        </p:spPr>
      </p:pic>
      <p:pic>
        <p:nvPicPr>
          <p:cNvPr id="8" name="Image 7" descr="41ZZ7YM20BL._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00" y="2278180"/>
            <a:ext cx="1259999" cy="19444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12229"/>
            <a:ext cx="972691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9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 bwMode="auto">
          <a:xfrm>
            <a:off x="-1" y="1"/>
            <a:ext cx="9156935" cy="468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9867402">
            <a:off x="4657340" y="3178463"/>
            <a:ext cx="462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</a:rPr>
              <a:t>Test </a:t>
            </a:r>
            <a:r>
              <a:rPr lang="es-ES" sz="2400" b="1" dirty="0" err="1" smtClean="0">
                <a:solidFill>
                  <a:srgbClr val="000000"/>
                </a:solidFill>
              </a:rPr>
              <a:t>dans</a:t>
            </a:r>
            <a:r>
              <a:rPr lang="es-ES" sz="2400" b="1" dirty="0" smtClean="0">
                <a:solidFill>
                  <a:srgbClr val="000000"/>
                </a:solidFill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</a:rPr>
              <a:t>Moodle</a:t>
            </a:r>
            <a:r>
              <a:rPr lang="es-ES" sz="2400" b="1" dirty="0" smtClean="0">
                <a:solidFill>
                  <a:srgbClr val="000000"/>
                </a:solidFill>
              </a:rPr>
              <a:t>, </a:t>
            </a:r>
            <a:r>
              <a:rPr lang="es-ES" sz="2400" b="1" dirty="0" err="1" smtClean="0">
                <a:solidFill>
                  <a:srgbClr val="000000"/>
                </a:solidFill>
              </a:rPr>
              <a:t>version</a:t>
            </a:r>
            <a:r>
              <a:rPr lang="es-ES" sz="2400" b="1" dirty="0" smtClean="0">
                <a:solidFill>
                  <a:srgbClr val="000000"/>
                </a:solidFill>
              </a:rPr>
              <a:t> 2.2 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5991"/>
            <a:ext cx="2895600" cy="357187"/>
          </a:xfrm>
        </p:spPr>
        <p:txBody>
          <a:bodyPr/>
          <a:lstStyle/>
          <a:p>
            <a:r>
              <a:rPr lang="fr-FR" altLang="fr-FR" dirty="0" err="1" smtClean="0"/>
              <a:t>MoodleMoot</a:t>
            </a:r>
            <a:r>
              <a:rPr lang="fr-FR" altLang="fr-FR" dirty="0" smtClean="0"/>
              <a:t> 2014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173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5</a:t>
            </a:fld>
            <a:endParaRPr lang="fr-FR" alt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-18034"/>
            <a:ext cx="9143999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-5420"/>
            <a:ext cx="9144000" cy="473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75</a:t>
            </a:r>
            <a:endParaRPr lang="fr-FR" dirty="0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3D20533-F635-B04C-935C-5D9B211AED3D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475656" y="1926059"/>
            <a:ext cx="2808463" cy="0"/>
          </a:xfrm>
          <a:prstGeom prst="line">
            <a:avLst/>
          </a:prstGeom>
          <a:ln w="12700" cmpd="sng"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53536" y="4600627"/>
            <a:ext cx="743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Tentatives successives du test et taux de réussite aux auto-évaluations</a:t>
            </a:r>
            <a:endParaRPr lang="fr-FR" sz="1400" dirty="0">
              <a:solidFill>
                <a:srgbClr val="000000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-1" y="411238"/>
            <a:ext cx="8374477" cy="4146945"/>
            <a:chOff x="-1" y="411238"/>
            <a:chExt cx="8374477" cy="4146945"/>
          </a:xfrm>
        </p:grpSpPr>
        <p:grpSp>
          <p:nvGrpSpPr>
            <p:cNvPr id="8" name="Groupe 7"/>
            <p:cNvGrpSpPr/>
            <p:nvPr/>
          </p:nvGrpSpPr>
          <p:grpSpPr>
            <a:xfrm>
              <a:off x="755576" y="629915"/>
              <a:ext cx="7292282" cy="3928268"/>
              <a:chOff x="719572" y="125859"/>
              <a:chExt cx="7704857" cy="4446340"/>
            </a:xfrm>
          </p:grpSpPr>
          <p:graphicFrame>
            <p:nvGraphicFramePr>
              <p:cNvPr id="9" name="Graphique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0548100"/>
                  </p:ext>
                </p:extLst>
              </p:nvPr>
            </p:nvGraphicFramePr>
            <p:xfrm>
              <a:off x="4504413" y="2432469"/>
              <a:ext cx="3920016" cy="21397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0" name="Graphique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3711198"/>
                  </p:ext>
                </p:extLst>
              </p:nvPr>
            </p:nvGraphicFramePr>
            <p:xfrm>
              <a:off x="753983" y="2382462"/>
              <a:ext cx="3547813" cy="21897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1" name="Graphique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538718"/>
                  </p:ext>
                </p:extLst>
              </p:nvPr>
            </p:nvGraphicFramePr>
            <p:xfrm>
              <a:off x="4504413" y="125859"/>
              <a:ext cx="3920015" cy="21897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2" name="Graphique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217959"/>
                  </p:ext>
                </p:extLst>
              </p:nvPr>
            </p:nvGraphicFramePr>
            <p:xfrm>
              <a:off x="719572" y="125859"/>
              <a:ext cx="3578353" cy="21601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3" name="Connecteur droit 12"/>
              <p:cNvCxnSpPr/>
              <p:nvPr/>
            </p:nvCxnSpPr>
            <p:spPr>
              <a:xfrm>
                <a:off x="1327849" y="643931"/>
                <a:ext cx="283863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5207900" y="649341"/>
                <a:ext cx="3116033" cy="254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327849" y="2984261"/>
                <a:ext cx="283863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5173221" y="2984261"/>
                <a:ext cx="283863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/>
            <p:cNvGrpSpPr/>
            <p:nvPr/>
          </p:nvGrpSpPr>
          <p:grpSpPr>
            <a:xfrm>
              <a:off x="3526046" y="411238"/>
              <a:ext cx="986136" cy="360041"/>
              <a:chOff x="3585864" y="341882"/>
              <a:chExt cx="986136" cy="360041"/>
            </a:xfrm>
          </p:grpSpPr>
          <p:sp>
            <p:nvSpPr>
              <p:cNvPr id="19" name="Flèche vers le bas 18"/>
              <p:cNvSpPr/>
              <p:nvPr/>
            </p:nvSpPr>
            <p:spPr>
              <a:xfrm>
                <a:off x="3585864" y="341882"/>
                <a:ext cx="986136" cy="3600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713253" y="341882"/>
                <a:ext cx="720080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sz="1000" b="1" dirty="0" smtClean="0">
                    <a:solidFill>
                      <a:srgbClr val="000000"/>
                    </a:solidFill>
                  </a:rPr>
                  <a:t>Examen</a:t>
                </a:r>
                <a:endParaRPr lang="es-ES" sz="1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7388340" y="411238"/>
              <a:ext cx="986136" cy="360041"/>
              <a:chOff x="3585864" y="341882"/>
              <a:chExt cx="986136" cy="360041"/>
            </a:xfrm>
          </p:grpSpPr>
          <p:sp>
            <p:nvSpPr>
              <p:cNvPr id="23" name="Flèche vers le bas 22"/>
              <p:cNvSpPr/>
              <p:nvPr/>
            </p:nvSpPr>
            <p:spPr>
              <a:xfrm>
                <a:off x="3585864" y="341882"/>
                <a:ext cx="986136" cy="3600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713253" y="341882"/>
                <a:ext cx="720080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sz="1000" b="1" dirty="0" smtClean="0">
                    <a:solidFill>
                      <a:srgbClr val="000000"/>
                    </a:solidFill>
                  </a:rPr>
                  <a:t>Examen</a:t>
                </a:r>
                <a:endParaRPr lang="es-ES" sz="1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524844" y="2427463"/>
              <a:ext cx="986136" cy="360041"/>
              <a:chOff x="3585864" y="341882"/>
              <a:chExt cx="986136" cy="360041"/>
            </a:xfrm>
          </p:grpSpPr>
          <p:sp>
            <p:nvSpPr>
              <p:cNvPr id="26" name="Flèche vers le bas 25"/>
              <p:cNvSpPr/>
              <p:nvPr/>
            </p:nvSpPr>
            <p:spPr>
              <a:xfrm>
                <a:off x="3585864" y="341882"/>
                <a:ext cx="986136" cy="3600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713253" y="341882"/>
                <a:ext cx="720080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sz="1000" b="1" dirty="0" smtClean="0">
                    <a:solidFill>
                      <a:srgbClr val="000000"/>
                    </a:solidFill>
                  </a:rPr>
                  <a:t>Examen</a:t>
                </a:r>
                <a:endParaRPr lang="es-ES" sz="1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7382701" y="2427464"/>
              <a:ext cx="986136" cy="360041"/>
              <a:chOff x="3585864" y="341882"/>
              <a:chExt cx="986136" cy="360041"/>
            </a:xfrm>
          </p:grpSpPr>
          <p:sp>
            <p:nvSpPr>
              <p:cNvPr id="29" name="Flèche vers le bas 28"/>
              <p:cNvSpPr/>
              <p:nvPr/>
            </p:nvSpPr>
            <p:spPr>
              <a:xfrm>
                <a:off x="3585864" y="341882"/>
                <a:ext cx="986136" cy="3600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3713253" y="341882"/>
                <a:ext cx="720080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sz="1000" b="1" dirty="0" smtClean="0">
                    <a:solidFill>
                      <a:srgbClr val="000000"/>
                    </a:solidFill>
                  </a:rPr>
                  <a:t>Examen</a:t>
                </a:r>
                <a:endParaRPr lang="es-ES" sz="10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-1" y="2058130"/>
              <a:ext cx="1018227" cy="8309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8000"/>
                  </a:solidFill>
                </a:rPr>
                <a:t>75% = seuil</a:t>
              </a:r>
              <a:br>
                <a:rPr lang="fr-FR" sz="1200" b="1" dirty="0" smtClean="0">
                  <a:solidFill>
                    <a:srgbClr val="008000"/>
                  </a:solidFill>
                </a:rPr>
              </a:br>
              <a:r>
                <a:rPr lang="fr-FR" sz="1200" b="1" dirty="0" smtClean="0">
                  <a:solidFill>
                    <a:srgbClr val="008000"/>
                  </a:solidFill>
                </a:rPr>
                <a:t>validant </a:t>
              </a:r>
              <a:br>
                <a:rPr lang="fr-FR" sz="1200" b="1" dirty="0" smtClean="0">
                  <a:solidFill>
                    <a:srgbClr val="008000"/>
                  </a:solidFill>
                </a:rPr>
              </a:br>
              <a:r>
                <a:rPr lang="fr-FR" sz="1200" b="1" dirty="0" smtClean="0">
                  <a:solidFill>
                    <a:srgbClr val="008000"/>
                  </a:solidFill>
                </a:rPr>
                <a:t>le module</a:t>
              </a:r>
              <a:br>
                <a:rPr lang="fr-FR" sz="1200" b="1" dirty="0" smtClean="0">
                  <a:solidFill>
                    <a:srgbClr val="008000"/>
                  </a:solidFill>
                </a:rPr>
              </a:br>
              <a:r>
                <a:rPr lang="fr-FR" sz="1200" b="1" dirty="0" smtClean="0">
                  <a:solidFill>
                    <a:srgbClr val="008000"/>
                  </a:solidFill>
                </a:rPr>
                <a:t>à l'examen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1018226" y="1094648"/>
              <a:ext cx="457430" cy="963482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950410" y="2866778"/>
              <a:ext cx="525246" cy="288488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224972" y="39820"/>
            <a:ext cx="76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9933"/>
                </a:solidFill>
              </a:rPr>
              <a:t>Un investissement </a:t>
            </a:r>
            <a:r>
              <a:rPr lang="fr-FR" b="1" dirty="0" smtClean="0">
                <a:solidFill>
                  <a:srgbClr val="FF9933"/>
                </a:solidFill>
              </a:rPr>
              <a:t>significatif et variable </a:t>
            </a:r>
            <a:r>
              <a:rPr lang="fr-FR" b="1" dirty="0">
                <a:solidFill>
                  <a:srgbClr val="FF9933"/>
                </a:solidFill>
              </a:rPr>
              <a:t>dans l'utilisation de </a:t>
            </a:r>
            <a:r>
              <a:rPr lang="fr-FR" b="1" dirty="0" smtClean="0">
                <a:solidFill>
                  <a:srgbClr val="FF9933"/>
                </a:solidFill>
              </a:rPr>
              <a:t>l'outil</a:t>
            </a:r>
            <a:endParaRPr lang="fr-FR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6</a:t>
            </a:fld>
            <a:endParaRPr lang="fr-FR" alt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-18034"/>
            <a:ext cx="9143999" cy="459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7776" y="448115"/>
            <a:ext cx="82452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9933"/>
                </a:solidFill>
              </a:rPr>
              <a:t>Bilan sur 2 années (avis des étudiants).</a:t>
            </a:r>
            <a:endParaRPr lang="fr-FR" b="1" dirty="0">
              <a:solidFill>
                <a:srgbClr val="FF9933"/>
              </a:solidFill>
            </a:endParaRPr>
          </a:p>
          <a:p>
            <a:endParaRPr lang="fr-FR" dirty="0"/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- </a:t>
            </a:r>
            <a:r>
              <a:rPr lang="fr-FR" i="1" dirty="0" smtClean="0">
                <a:solidFill>
                  <a:srgbClr val="000000"/>
                </a:solidFill>
              </a:rPr>
              <a:t>"Très bien, ludique !"</a:t>
            </a:r>
            <a:endParaRPr lang="fr-FR" i="1" dirty="0">
              <a:solidFill>
                <a:srgbClr val="000000"/>
              </a:solidFill>
            </a:endParaRPr>
          </a:p>
          <a:p>
            <a:r>
              <a:rPr lang="fr-FR" i="1" dirty="0">
                <a:solidFill>
                  <a:srgbClr val="000000"/>
                </a:solidFill>
              </a:rPr>
              <a:t>	- </a:t>
            </a:r>
            <a:r>
              <a:rPr lang="fr-FR" i="1" dirty="0" smtClean="0">
                <a:solidFill>
                  <a:srgbClr val="000000"/>
                </a:solidFill>
              </a:rPr>
              <a:t>"On a l'impression </a:t>
            </a:r>
            <a:r>
              <a:rPr lang="fr-FR" i="1" dirty="0">
                <a:solidFill>
                  <a:srgbClr val="000000"/>
                </a:solidFill>
              </a:rPr>
              <a:t>d'apprendre des </a:t>
            </a:r>
            <a:r>
              <a:rPr lang="fr-FR" i="1" dirty="0" smtClean="0">
                <a:solidFill>
                  <a:srgbClr val="000000"/>
                </a:solidFill>
              </a:rPr>
              <a:t>choses".</a:t>
            </a:r>
          </a:p>
          <a:p>
            <a:r>
              <a:rPr lang="fr-FR" i="1" dirty="0">
                <a:solidFill>
                  <a:srgbClr val="000000"/>
                </a:solidFill>
              </a:rPr>
              <a:t>	- "Intéressant de l'avoir à disposition, même après les études".</a:t>
            </a:r>
          </a:p>
          <a:p>
            <a:endParaRPr lang="fr-FR" i="1" dirty="0">
              <a:solidFill>
                <a:srgbClr val="000000"/>
              </a:solidFill>
            </a:endParaRPr>
          </a:p>
          <a:p>
            <a:r>
              <a:rPr lang="fr-FR" i="1" dirty="0">
                <a:solidFill>
                  <a:srgbClr val="000000"/>
                </a:solidFill>
              </a:rPr>
              <a:t>	</a:t>
            </a:r>
            <a:r>
              <a:rPr lang="fr-FR" i="1" dirty="0" smtClean="0">
                <a:solidFill>
                  <a:srgbClr val="000000"/>
                </a:solidFill>
              </a:rPr>
              <a:t>	- "Par </a:t>
            </a:r>
            <a:r>
              <a:rPr lang="fr-FR" i="1" dirty="0">
                <a:solidFill>
                  <a:srgbClr val="000000"/>
                </a:solidFill>
              </a:rPr>
              <a:t>contre n'incite pas trop à lire les </a:t>
            </a:r>
            <a:r>
              <a:rPr lang="fr-FR" i="1" dirty="0" smtClean="0">
                <a:solidFill>
                  <a:srgbClr val="000000"/>
                </a:solidFill>
              </a:rPr>
              <a:t>livres".</a:t>
            </a:r>
            <a:endParaRPr lang="fr-FR" i="1" dirty="0">
              <a:solidFill>
                <a:srgbClr val="000000"/>
              </a:solidFill>
            </a:endParaRPr>
          </a:p>
          <a:p>
            <a:r>
              <a:rPr lang="fr-FR" i="1" dirty="0">
                <a:solidFill>
                  <a:srgbClr val="000000"/>
                </a:solidFill>
              </a:rPr>
              <a:t>	</a:t>
            </a:r>
            <a:r>
              <a:rPr lang="fr-FR" i="1" dirty="0" smtClean="0">
                <a:solidFill>
                  <a:srgbClr val="000000"/>
                </a:solidFill>
              </a:rPr>
              <a:t>	- "Incite un peu au bachotage".</a:t>
            </a:r>
          </a:p>
          <a:p>
            <a:endParaRPr lang="fr-FR" i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fr-FR" i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    </a:t>
            </a:r>
            <a:r>
              <a:rPr lang="fr-FR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Questions "inédites" pour </a:t>
            </a:r>
            <a:r>
              <a:rPr lang="fr-FR" dirty="0" smtClean="0">
                <a:solidFill>
                  <a:srgbClr val="000000"/>
                </a:solidFill>
              </a:rPr>
              <a:t>l'examen ? 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     </a:t>
            </a:r>
            <a:r>
              <a:rPr lang="fr-FR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Davantage de </a:t>
            </a:r>
            <a:r>
              <a:rPr lang="fr-FR" dirty="0" smtClean="0">
                <a:solidFill>
                  <a:srgbClr val="000000"/>
                </a:solidFill>
              </a:rPr>
              <a:t>questions (banque : 400 </a:t>
            </a:r>
            <a:r>
              <a:rPr lang="fr-FR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fr-FR" dirty="0" smtClean="0">
                <a:solidFill>
                  <a:srgbClr val="000000"/>
                </a:solidFill>
              </a:rPr>
              <a:t>1200 questions)</a:t>
            </a:r>
          </a:p>
          <a:p>
            <a:endParaRPr lang="fr-FR" i="1" dirty="0"/>
          </a:p>
          <a:p>
            <a:endParaRPr lang="fr-FR" i="1" dirty="0"/>
          </a:p>
          <a:p>
            <a:r>
              <a:rPr lang="fr-FR" i="1" dirty="0"/>
              <a:t>	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 err="1" smtClean="0"/>
              <a:t>MoodleMoot</a:t>
            </a:r>
            <a:r>
              <a:rPr lang="fr-FR" altLang="fr-FR" dirty="0" smtClean="0"/>
              <a:t> 2014</a:t>
            </a:r>
            <a:endParaRPr lang="fr-FR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1" y="1259669"/>
            <a:ext cx="494978" cy="4949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2766" r="1872" b="2851"/>
          <a:stretch/>
        </p:blipFill>
        <p:spPr>
          <a:xfrm>
            <a:off x="1567398" y="2502123"/>
            <a:ext cx="439631" cy="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751A-BFFC-4DB6-BC4F-AB5C32E9A845}" type="slidenum">
              <a:rPr lang="fr-FR" altLang="fr-FR" smtClean="0"/>
              <a:pPr/>
              <a:t>7</a:t>
            </a:fld>
            <a:endParaRPr lang="fr-FR" alt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-18034"/>
            <a:ext cx="9143999" cy="331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504" y="247142"/>
            <a:ext cx="8712968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9933"/>
                </a:solidFill>
              </a:rPr>
              <a:t>Mai 2013 </a:t>
            </a:r>
            <a:r>
              <a:rPr lang="fr-FR" b="1" dirty="0">
                <a:solidFill>
                  <a:srgbClr val="FF9933"/>
                </a:solidFill>
              </a:rPr>
              <a:t>: </a:t>
            </a:r>
            <a:r>
              <a:rPr lang="fr-FR" b="1" dirty="0" smtClean="0">
                <a:solidFill>
                  <a:srgbClr val="FF9933"/>
                </a:solidFill>
              </a:rPr>
              <a:t>5</a:t>
            </a:r>
            <a:r>
              <a:rPr lang="fr-FR" b="1" baseline="30000" dirty="0" smtClean="0">
                <a:solidFill>
                  <a:srgbClr val="FF9933"/>
                </a:solidFill>
              </a:rPr>
              <a:t>èmes</a:t>
            </a:r>
            <a:r>
              <a:rPr lang="fr-FR" b="1" dirty="0" smtClean="0">
                <a:solidFill>
                  <a:srgbClr val="FF9933"/>
                </a:solidFill>
              </a:rPr>
              <a:t> Assises </a:t>
            </a:r>
            <a:r>
              <a:rPr lang="fr-FR" b="1" dirty="0">
                <a:solidFill>
                  <a:srgbClr val="FF9933"/>
                </a:solidFill>
              </a:rPr>
              <a:t>de la </a:t>
            </a:r>
            <a:r>
              <a:rPr lang="fr-FR" b="1" dirty="0" smtClean="0">
                <a:solidFill>
                  <a:srgbClr val="FF9933"/>
                </a:solidFill>
              </a:rPr>
              <a:t>formation de </a:t>
            </a:r>
            <a:r>
              <a:rPr lang="fr-FR" b="1" dirty="0">
                <a:solidFill>
                  <a:srgbClr val="FF9933"/>
                </a:solidFill>
              </a:rPr>
              <a:t>Montpellier </a:t>
            </a:r>
            <a:r>
              <a:rPr lang="fr-FR" b="1" dirty="0" err="1">
                <a:solidFill>
                  <a:srgbClr val="FF9933"/>
                </a:solidFill>
              </a:rPr>
              <a:t>SupAgro</a:t>
            </a:r>
            <a:r>
              <a:rPr lang="fr-FR" b="1" dirty="0">
                <a:solidFill>
                  <a:srgbClr val="FF9933"/>
                </a:solidFill>
              </a:rPr>
              <a:t/>
            </a:r>
            <a:br>
              <a:rPr lang="fr-FR" b="1" dirty="0">
                <a:solidFill>
                  <a:srgbClr val="FF9933"/>
                </a:solidFill>
              </a:rPr>
            </a:br>
            <a:endParaRPr lang="fr-FR" b="1" dirty="0">
              <a:solidFill>
                <a:srgbClr val="FF9933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  </a:t>
            </a:r>
            <a:r>
              <a:rPr lang="fr-FR" b="1" dirty="0" smtClean="0">
                <a:solidFill>
                  <a:srgbClr val="000000"/>
                </a:solidFill>
              </a:rPr>
              <a:t>  </a:t>
            </a:r>
            <a:r>
              <a:rPr lang="fr-FR" dirty="0" smtClean="0">
                <a:solidFill>
                  <a:srgbClr val="000000"/>
                </a:solidFill>
              </a:rPr>
              <a:t>Thème = Apprentissages plus autonomes.</a:t>
            </a:r>
          </a:p>
          <a:p>
            <a:pPr marL="1268413" lvl="2" indent="96838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Conférence </a:t>
            </a:r>
          </a:p>
          <a:p>
            <a:pPr marL="1268413" lvl="2" indent="968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Ateliers</a:t>
            </a:r>
          </a:p>
          <a:p>
            <a:pPr marL="1268413" lvl="2" indent="9683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Appel à projets "PIPSA"</a:t>
            </a:r>
            <a:endParaRPr lang="fr-FR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i="1" dirty="0" smtClean="0">
                <a:solidFill>
                  <a:srgbClr val="000000"/>
                </a:solidFill>
                <a:sym typeface="Wingdings"/>
              </a:rPr>
              <a:t>      " </a:t>
            </a:r>
            <a:r>
              <a:rPr lang="fr-BE" dirty="0" smtClean="0">
                <a:solidFill>
                  <a:srgbClr val="000000"/>
                </a:solidFill>
              </a:rPr>
              <a:t>Projets </a:t>
            </a:r>
            <a:r>
              <a:rPr lang="fr-BE" dirty="0">
                <a:solidFill>
                  <a:srgbClr val="000000"/>
                </a:solidFill>
              </a:rPr>
              <a:t>d’Initiatives Pédagogiques </a:t>
            </a:r>
            <a:r>
              <a:rPr lang="fr-BE" dirty="0" smtClean="0">
                <a:solidFill>
                  <a:srgbClr val="000000"/>
                </a:solidFill>
              </a:rPr>
              <a:t>de </a:t>
            </a:r>
            <a:r>
              <a:rPr lang="fr-BE" dirty="0" err="1" smtClean="0">
                <a:solidFill>
                  <a:srgbClr val="000000"/>
                </a:solidFill>
              </a:rPr>
              <a:t>SupAgro</a:t>
            </a:r>
            <a:r>
              <a:rPr lang="fr-BE" dirty="0" smtClean="0">
                <a:solidFill>
                  <a:srgbClr val="000000"/>
                </a:solidFill>
              </a:rPr>
              <a:t>" </a:t>
            </a:r>
            <a:endParaRPr lang="fr-FR" dirty="0">
              <a:solidFill>
                <a:srgbClr val="000000"/>
              </a:solidFill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fr-FR" i="1" dirty="0" smtClean="0">
                <a:solidFill>
                  <a:srgbClr val="000000"/>
                </a:solidFill>
              </a:rPr>
              <a:t> Et si on essayait d'améliorer notre outil ? </a:t>
            </a:r>
            <a:br>
              <a:rPr lang="fr-FR" i="1" dirty="0" smtClean="0">
                <a:solidFill>
                  <a:srgbClr val="000000"/>
                </a:solidFill>
              </a:rPr>
            </a:br>
            <a:r>
              <a:rPr lang="fr-FR" i="1" dirty="0" smtClean="0">
                <a:solidFill>
                  <a:srgbClr val="000000"/>
                </a:solidFill>
              </a:rPr>
              <a:t>        </a:t>
            </a:r>
            <a:r>
              <a:rPr lang="fr-FR" i="1" u="sng" dirty="0" smtClean="0">
                <a:solidFill>
                  <a:srgbClr val="000000"/>
                </a:solidFill>
              </a:rPr>
              <a:t>Objectif</a:t>
            </a:r>
            <a:r>
              <a:rPr lang="fr-FR" i="1" dirty="0" smtClean="0">
                <a:solidFill>
                  <a:srgbClr val="000000"/>
                </a:solidFill>
              </a:rPr>
              <a:t> : proposer  aux étudiants </a:t>
            </a:r>
            <a:br>
              <a:rPr lang="fr-FR" i="1" dirty="0" smtClean="0">
                <a:solidFill>
                  <a:srgbClr val="000000"/>
                </a:solidFill>
              </a:rPr>
            </a:br>
            <a:r>
              <a:rPr lang="fr-FR" i="1" dirty="0" smtClean="0">
                <a:solidFill>
                  <a:srgbClr val="000000"/>
                </a:solidFill>
              </a:rPr>
              <a:t>        une </a:t>
            </a:r>
            <a:r>
              <a:rPr lang="fr-FR" b="1" i="1" dirty="0" smtClean="0">
                <a:solidFill>
                  <a:srgbClr val="000000"/>
                </a:solidFill>
              </a:rPr>
              <a:t>mesure de la connaissance partielle</a:t>
            </a:r>
            <a:r>
              <a:rPr lang="fr-FR" i="1" dirty="0" smtClean="0">
                <a:solidFill>
                  <a:srgbClr val="000000"/>
                </a:solidFill>
              </a:rPr>
              <a:t>. </a:t>
            </a:r>
            <a:endParaRPr lang="fr-FR" i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smtClean="0"/>
              <a:t>MoodleMoot 2014</a:t>
            </a:r>
            <a:endParaRPr lang="fr-FR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04">
            <a:off x="5625661" y="753548"/>
            <a:ext cx="3433669" cy="160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57">
            <a:off x="5540427" y="2427797"/>
            <a:ext cx="3410336" cy="354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Connecteur en arc 18"/>
          <p:cNvCxnSpPr/>
          <p:nvPr/>
        </p:nvCxnSpPr>
        <p:spPr>
          <a:xfrm>
            <a:off x="2997641" y="1277987"/>
            <a:ext cx="2431466" cy="1872206"/>
          </a:xfrm>
          <a:prstGeom prst="curved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2324" y="3213484"/>
            <a:ext cx="71801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9933"/>
                </a:solidFill>
                <a:sym typeface="Wingdings"/>
              </a:rPr>
              <a:t>Janvier 2014 à maintenant:</a:t>
            </a:r>
          </a:p>
          <a:p>
            <a:pPr marL="285750" indent="-285750">
              <a:buFont typeface="Wingdings"/>
              <a:buChar char="à"/>
            </a:pPr>
            <a:r>
              <a:rPr lang="fr-FR" i="1" dirty="0">
                <a:solidFill>
                  <a:srgbClr val="000000"/>
                </a:solidFill>
              </a:rPr>
              <a:t>Accompagnement par Dieudonné Leclercq</a:t>
            </a:r>
          </a:p>
          <a:p>
            <a:pPr marL="285750" indent="-285750">
              <a:buFont typeface="Wingdings"/>
              <a:buChar char="à"/>
            </a:pPr>
            <a:r>
              <a:rPr lang="fr-FR" i="1" dirty="0">
                <a:solidFill>
                  <a:srgbClr val="000000"/>
                </a:solidFill>
              </a:rPr>
              <a:t>Séminaire interne sur la métacognition</a:t>
            </a:r>
          </a:p>
          <a:p>
            <a:pPr marL="285750" indent="-285750">
              <a:buFont typeface="Wingdings"/>
              <a:buChar char="à"/>
            </a:pPr>
            <a:r>
              <a:rPr lang="fr-FR" i="1" dirty="0">
                <a:solidFill>
                  <a:srgbClr val="000000"/>
                </a:solidFill>
              </a:rPr>
              <a:t>Réflexion sur la mesure de la connaissance partielle avec </a:t>
            </a:r>
            <a:r>
              <a:rPr lang="fr-FR" i="1" dirty="0" err="1">
                <a:solidFill>
                  <a:srgbClr val="000000"/>
                </a:solidFill>
              </a:rPr>
              <a:t>Moodle</a:t>
            </a:r>
            <a:endParaRPr lang="fr-FR" i="1" dirty="0">
              <a:solidFill>
                <a:srgbClr val="000000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fr-FR" i="1" dirty="0">
                <a:solidFill>
                  <a:srgbClr val="000000"/>
                </a:solidFill>
              </a:rPr>
              <a:t>Construction d'un test expérimental soumis nos étudiants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7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3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566985"/>
            <a:ext cx="9143999" cy="4581278"/>
          </a:xfrm>
          <a:solidFill>
            <a:schemeClr val="bg1"/>
          </a:solidFill>
          <a:ln w="12700"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Connaissance parfaite rare : souvent on sait (ou pas !) quelque chose avec une certitude +/- importante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Conséquences de l'utilisation d'une connaissance </a:t>
            </a:r>
            <a:br>
              <a:rPr lang="fr-FR" sz="20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</a:rPr>
              <a:t>     = </a:t>
            </a:r>
            <a:r>
              <a:rPr lang="fr-FR" dirty="0" smtClean="0">
                <a:solidFill>
                  <a:srgbClr val="000000"/>
                </a:solidFill>
                <a:latin typeface="Script MT Bold" panose="03040602040607080904" pitchFamily="66" charset="0"/>
              </a:rPr>
              <a:t>f </a:t>
            </a:r>
            <a:r>
              <a:rPr lang="fr-FR" sz="2800" dirty="0" smtClean="0">
                <a:solidFill>
                  <a:srgbClr val="000000"/>
                </a:solidFill>
              </a:rPr>
              <a:t>(</a:t>
            </a:r>
            <a:r>
              <a:rPr lang="fr-FR" sz="2000" u="sng" dirty="0" smtClean="0">
                <a:solidFill>
                  <a:srgbClr val="000000"/>
                </a:solidFill>
              </a:rPr>
              <a:t>exactitude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ET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u="sng" dirty="0" smtClean="0">
                <a:solidFill>
                  <a:srgbClr val="000000"/>
                </a:solidFill>
              </a:rPr>
              <a:t>degré de certitude</a:t>
            </a:r>
            <a:r>
              <a:rPr lang="fr-FR" sz="2800" dirty="0" smtClean="0">
                <a:solidFill>
                  <a:srgbClr val="000000"/>
                </a:solidFill>
              </a:rPr>
              <a:t>)</a:t>
            </a:r>
            <a:r>
              <a:rPr lang="fr-FR" sz="2000" dirty="0" smtClean="0">
                <a:solidFill>
                  <a:srgbClr val="000000"/>
                </a:solidFill>
              </a:rPr>
              <a:t> associés </a:t>
            </a:r>
            <a:r>
              <a:rPr lang="fr-FR" sz="1800" dirty="0" smtClean="0">
                <a:solidFill>
                  <a:srgbClr val="000000"/>
                </a:solidFill>
              </a:rPr>
              <a:t>à cette connaissance 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  <a:br>
              <a:rPr lang="fr-FR" sz="2400" dirty="0" smtClean="0">
                <a:solidFill>
                  <a:srgbClr val="000000"/>
                </a:solidFill>
              </a:rPr>
            </a:b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8</a:t>
            </a:fld>
            <a:endParaRPr lang="fr-FR" alt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7684" y="3822998"/>
            <a:ext cx="7462668" cy="0"/>
          </a:xfrm>
          <a:prstGeom prst="straightConnector1">
            <a:avLst/>
          </a:prstGeom>
          <a:ln w="47625" cmpd="sng">
            <a:solidFill>
              <a:srgbClr val="FF993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3600" y="2677073"/>
            <a:ext cx="146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cap="small" dirty="0" smtClean="0">
                <a:solidFill>
                  <a:srgbClr val="FF0000"/>
                </a:solidFill>
              </a:rPr>
              <a:t>I</a:t>
            </a:r>
            <a:r>
              <a:rPr lang="fr-FR" sz="1600" b="1" dirty="0" smtClean="0">
                <a:solidFill>
                  <a:srgbClr val="FF0000"/>
                </a:solidFill>
              </a:rPr>
              <a:t>nexacte</a:t>
            </a:r>
            <a:br>
              <a:rPr lang="fr-FR" sz="1600" b="1" dirty="0" smtClean="0">
                <a:solidFill>
                  <a:srgbClr val="FF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avec certitude</a:t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élevée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20934" y="2750400"/>
            <a:ext cx="197971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 smtClean="0">
                <a:solidFill>
                  <a:srgbClr val="008000"/>
                </a:solidFill>
              </a:rPr>
              <a:t>E</a:t>
            </a:r>
            <a:r>
              <a:rPr lang="fr-FR" sz="1600" b="1" dirty="0" smtClean="0">
                <a:solidFill>
                  <a:srgbClr val="008000"/>
                </a:solidFill>
              </a:rPr>
              <a:t>xacte</a:t>
            </a:r>
            <a:r>
              <a:rPr lang="fr-FR" b="1" dirty="0">
                <a:solidFill>
                  <a:srgbClr val="008000"/>
                </a:solidFill>
              </a:rPr>
              <a:t/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avec </a:t>
            </a:r>
            <a:r>
              <a:rPr lang="fr-FR" sz="1600" dirty="0" smtClean="0">
                <a:solidFill>
                  <a:srgbClr val="000000"/>
                </a:solidFill>
              </a:rPr>
              <a:t>certitude élevée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964064" y="4010201"/>
            <a:ext cx="321330" cy="392660"/>
          </a:xfrm>
          <a:prstGeom prst="downArrow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6625" y="4446339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Nuisible,</a:t>
            </a:r>
            <a:br>
              <a:rPr lang="fr-FR" sz="1600" b="1" dirty="0" smtClean="0">
                <a:solidFill>
                  <a:srgbClr val="FF0000"/>
                </a:solidFill>
              </a:rPr>
            </a:br>
            <a:r>
              <a:rPr lang="fr-FR" sz="1600" b="1" dirty="0" smtClean="0">
                <a:solidFill>
                  <a:srgbClr val="FF0000"/>
                </a:solidFill>
              </a:rPr>
              <a:t>parfois dangereuse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7579687" y="4070525"/>
            <a:ext cx="321330" cy="392660"/>
          </a:xfrm>
          <a:prstGeom prst="downArrow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193631" y="4535565"/>
            <a:ext cx="109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8000"/>
                </a:solidFill>
              </a:rPr>
              <a:t>Très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>
                <a:solidFill>
                  <a:srgbClr val="008000"/>
                </a:solidFill>
              </a:rPr>
              <a:t>utile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00449" y="2695991"/>
            <a:ext cx="1152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cap="small" dirty="0" smtClean="0">
                <a:solidFill>
                  <a:srgbClr val="FF0000"/>
                </a:solidFill>
              </a:rPr>
              <a:t>I</a:t>
            </a:r>
            <a:r>
              <a:rPr lang="fr-FR" sz="1600" b="1" dirty="0" smtClean="0">
                <a:solidFill>
                  <a:srgbClr val="FF0000"/>
                </a:solidFill>
              </a:rPr>
              <a:t>nexacte</a:t>
            </a:r>
            <a:r>
              <a:rPr lang="fr-FR" sz="1600" b="1" cap="small" dirty="0" smtClean="0">
                <a:solidFill>
                  <a:srgbClr val="FF0000"/>
                </a:solidFill>
              </a:rPr>
              <a:t/>
            </a:r>
            <a:br>
              <a:rPr lang="fr-FR" sz="1600" b="1" cap="small" dirty="0" smtClean="0">
                <a:solidFill>
                  <a:srgbClr val="FF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+ doute</a:t>
            </a:r>
          </a:p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(ignorance</a:t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reconnue</a:t>
            </a:r>
            <a:endParaRPr lang="fr-FR" sz="1600" dirty="0">
              <a:solidFill>
                <a:srgbClr val="FF9933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0" y="2745780"/>
            <a:ext cx="1614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cap="small" dirty="0" smtClean="0">
                <a:solidFill>
                  <a:srgbClr val="008000"/>
                </a:solidFill>
              </a:rPr>
              <a:t>E</a:t>
            </a:r>
            <a:r>
              <a:rPr lang="fr-FR" sz="1600" b="1" dirty="0" smtClean="0">
                <a:solidFill>
                  <a:srgbClr val="008000"/>
                </a:solidFill>
              </a:rPr>
              <a:t>xacte</a:t>
            </a:r>
            <a:r>
              <a:rPr lang="fr-FR" sz="1600" b="1" cap="small" dirty="0" smtClean="0">
                <a:solidFill>
                  <a:srgbClr val="FF0000"/>
                </a:solidFill>
              </a:rPr>
              <a:t/>
            </a:r>
            <a:br>
              <a:rPr lang="fr-FR" sz="1600" b="1" cap="small" dirty="0" smtClean="0">
                <a:solidFill>
                  <a:srgbClr val="FF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+ doute</a:t>
            </a:r>
          </a:p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= connaissance</a:t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peu sûre</a:t>
            </a:r>
            <a:endParaRPr lang="fr-FR" sz="1600" dirty="0">
              <a:solidFill>
                <a:srgbClr val="FF9933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 rot="19524971">
            <a:off x="3491443" y="4051769"/>
            <a:ext cx="321330" cy="503669"/>
          </a:xfrm>
          <a:prstGeom prst="downArrow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718909" y="4644461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9933"/>
                </a:solidFill>
              </a:rPr>
              <a:t>Inutilisables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485899"/>
          </a:xfrm>
          <a:solidFill>
            <a:schemeClr val="bg1"/>
          </a:solidFill>
        </p:spPr>
        <p:txBody>
          <a:bodyPr/>
          <a:lstStyle/>
          <a:p>
            <a:pPr marL="514350" indent="-514350"/>
            <a:r>
              <a:rPr lang="fr-FR" sz="2600" dirty="0"/>
              <a:t>2. La connaissance partielle et l'intérêt de la mesurer [réf </a:t>
            </a:r>
            <a:r>
              <a:rPr lang="fr-FR" sz="2600" dirty="0" smtClean="0"/>
              <a:t>5]</a:t>
            </a:r>
            <a:endParaRPr lang="fr-FR" sz="2600" dirty="0"/>
          </a:p>
        </p:txBody>
      </p:sp>
      <p:sp>
        <p:nvSpPr>
          <p:cNvPr id="19" name="Flèche vers le bas 18"/>
          <p:cNvSpPr/>
          <p:nvPr/>
        </p:nvSpPr>
        <p:spPr>
          <a:xfrm rot="1724007">
            <a:off x="5053682" y="4052468"/>
            <a:ext cx="321330" cy="484761"/>
          </a:xfrm>
          <a:prstGeom prst="downArrow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014" y="3515221"/>
            <a:ext cx="883575" cy="307777"/>
          </a:xfrm>
          <a:prstGeom prst="rect">
            <a:avLst/>
          </a:prstGeom>
          <a:ln w="47625" cmpd="sng">
            <a:solidFill>
              <a:srgbClr val="FF9933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9933"/>
                </a:solidFill>
              </a:rPr>
              <a:t>LE</a:t>
            </a:r>
            <a:r>
              <a:rPr lang="fr-FR" sz="1400" b="1" dirty="0" smtClean="0">
                <a:solidFill>
                  <a:srgbClr val="FF9933"/>
                </a:solidFill>
              </a:rPr>
              <a:t> PIRE</a:t>
            </a:r>
            <a:endParaRPr lang="fr-FR" sz="1400" b="1" dirty="0">
              <a:solidFill>
                <a:srgbClr val="FF9933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10790" y="3539390"/>
            <a:ext cx="1380506" cy="307777"/>
          </a:xfrm>
          <a:prstGeom prst="rect">
            <a:avLst/>
          </a:prstGeom>
          <a:ln w="47625" cmpd="sng">
            <a:solidFill>
              <a:srgbClr val="FF9933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9933"/>
                </a:solidFill>
              </a:rPr>
              <a:t>LE</a:t>
            </a:r>
            <a:r>
              <a:rPr lang="fr-FR" sz="1400" b="1" dirty="0" smtClean="0">
                <a:solidFill>
                  <a:srgbClr val="FF9933"/>
                </a:solidFill>
              </a:rPr>
              <a:t> MEILLEUR</a:t>
            </a:r>
            <a:endParaRPr lang="fr-FR" sz="14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42" y="125859"/>
            <a:ext cx="9135157" cy="4464496"/>
          </a:xfrm>
          <a:solidFill>
            <a:schemeClr val="bg1"/>
          </a:solidFill>
        </p:spPr>
        <p:txBody>
          <a:bodyPr/>
          <a:lstStyle/>
          <a:p>
            <a:pPr marL="342900" lvl="1" indent="-342900">
              <a:buFontTx/>
              <a:buChar char="•"/>
            </a:pPr>
            <a:endParaRPr lang="fr-FR" sz="2400" b="1" dirty="0" smtClean="0">
              <a:solidFill>
                <a:srgbClr val="000000"/>
              </a:solidFill>
              <a:ea typeface="+mn-ea"/>
              <a:cs typeface="+mn-cs"/>
              <a:sym typeface="Wingdings"/>
            </a:endParaRPr>
          </a:p>
          <a:p>
            <a:pPr marL="342900" lvl="1" indent="-342900">
              <a:spcBef>
                <a:spcPts val="2400"/>
              </a:spcBef>
              <a:spcAft>
                <a:spcPts val="600"/>
              </a:spcAft>
              <a:buFontTx/>
              <a:buChar char="•"/>
            </a:pPr>
            <a:r>
              <a:rPr lang="fr-FR" sz="2000" u="sng" dirty="0" smtClean="0">
                <a:solidFill>
                  <a:srgbClr val="000000"/>
                </a:solidFill>
                <a:ea typeface="+mn-ea"/>
                <a:cs typeface="+mn-cs"/>
                <a:sym typeface="Wingdings"/>
              </a:rPr>
              <a:t>Éviter les échelles </a:t>
            </a:r>
            <a:r>
              <a:rPr lang="fr-FR" sz="2000" dirty="0" smtClean="0">
                <a:solidFill>
                  <a:srgbClr val="000000"/>
                </a:solidFill>
                <a:ea typeface="+mn-ea"/>
                <a:cs typeface="+mn-cs"/>
                <a:sym typeface="Wingdings"/>
              </a:rPr>
              <a:t>verbales (peu, moyennement, très, extrêmement, ... </a:t>
            </a:r>
            <a:r>
              <a:rPr lang="fr-FR" sz="2000" dirty="0">
                <a:solidFill>
                  <a:srgbClr val="000000"/>
                </a:solidFill>
                <a:ea typeface="+mn-ea"/>
                <a:cs typeface="+mn-cs"/>
                <a:sym typeface="Wingdings"/>
              </a:rPr>
              <a:t>sûr</a:t>
            </a:r>
            <a:r>
              <a:rPr lang="fr-FR" sz="2000" dirty="0" smtClean="0">
                <a:solidFill>
                  <a:srgbClr val="000000"/>
                </a:solidFill>
                <a:ea typeface="+mn-ea"/>
                <a:cs typeface="+mn-cs"/>
                <a:sym typeface="Wingdings"/>
              </a:rPr>
              <a:t>)</a:t>
            </a:r>
            <a:endParaRPr lang="fr-FR" sz="20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ea typeface="+mn-ea"/>
                <a:cs typeface="+mn-cs"/>
              </a:rPr>
              <a:t>Demander une </a:t>
            </a:r>
            <a:r>
              <a:rPr lang="fr-FR" sz="2000" u="sng" dirty="0" smtClean="0">
                <a:solidFill>
                  <a:srgbClr val="000000"/>
                </a:solidFill>
                <a:ea typeface="+mn-ea"/>
                <a:cs typeface="+mn-cs"/>
              </a:rPr>
              <a:t>probabilité</a:t>
            </a:r>
            <a:r>
              <a:rPr lang="fr-FR" sz="2000" dirty="0" smtClean="0">
                <a:solidFill>
                  <a:srgbClr val="000000"/>
                </a:solidFill>
                <a:ea typeface="+mn-ea"/>
                <a:cs typeface="+mn-cs"/>
              </a:rPr>
              <a:t> (ou %) de </a:t>
            </a:r>
            <a:r>
              <a:rPr lang="fr-FR" sz="2000" dirty="0">
                <a:solidFill>
                  <a:srgbClr val="000000"/>
                </a:solidFill>
                <a:ea typeface="+mn-ea"/>
                <a:cs typeface="+mn-cs"/>
              </a:rPr>
              <a:t>fournir la réponse correcte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     ex : certitude 60</a:t>
            </a:r>
            <a:r>
              <a:rPr lang="fr-FR" sz="2000" dirty="0">
                <a:solidFill>
                  <a:srgbClr val="000000"/>
                </a:solidFill>
              </a:rPr>
              <a:t>% </a:t>
            </a:r>
            <a:r>
              <a:rPr lang="fr-FR" sz="2000" dirty="0">
                <a:solidFill>
                  <a:srgbClr val="000000"/>
                </a:solidFill>
                <a:sym typeface="Wingdings"/>
              </a:rPr>
              <a:t> en fait </a:t>
            </a:r>
            <a:r>
              <a:rPr lang="fr-FR" sz="2000" dirty="0" smtClean="0">
                <a:solidFill>
                  <a:srgbClr val="000000"/>
                </a:solidFill>
                <a:sym typeface="Wingdings"/>
              </a:rPr>
              <a:t>on </a:t>
            </a:r>
            <a:r>
              <a:rPr lang="fr-FR" sz="2000" dirty="0">
                <a:solidFill>
                  <a:srgbClr val="000000"/>
                </a:solidFill>
                <a:sym typeface="Wingdings"/>
              </a:rPr>
              <a:t>sera dans l'erreur 4 fois sur 10 </a:t>
            </a:r>
            <a:r>
              <a:rPr lang="fr-FR" sz="2000" dirty="0" smtClean="0">
                <a:solidFill>
                  <a:srgbClr val="000000"/>
                </a:solidFill>
                <a:sym typeface="Wingdings"/>
              </a:rPr>
              <a:t>!</a:t>
            </a:r>
            <a:endParaRPr lang="fr-FR" sz="2000" dirty="0">
              <a:solidFill>
                <a:srgbClr val="000000"/>
              </a:solidFill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</a:rPr>
              <a:t>Par </a:t>
            </a:r>
            <a:r>
              <a:rPr lang="fr-FR" sz="2000" dirty="0">
                <a:solidFill>
                  <a:srgbClr val="000000"/>
                </a:solidFill>
              </a:rPr>
              <a:t>un des </a:t>
            </a:r>
            <a:r>
              <a:rPr lang="fr-FR" sz="2000" u="sng" dirty="0">
                <a:solidFill>
                  <a:srgbClr val="000000"/>
                </a:solidFill>
              </a:rPr>
              <a:t>6 </a:t>
            </a:r>
            <a:r>
              <a:rPr lang="fr-FR" sz="2000" u="sng" dirty="0" smtClean="0">
                <a:solidFill>
                  <a:srgbClr val="000000"/>
                </a:solidFill>
              </a:rPr>
              <a:t>degrés</a:t>
            </a:r>
            <a:r>
              <a:rPr lang="fr-FR" sz="2000" dirty="0" smtClean="0">
                <a:solidFill>
                  <a:srgbClr val="000000"/>
                </a:solidFill>
              </a:rPr>
              <a:t> : </a:t>
            </a:r>
            <a:r>
              <a:rPr lang="fr-FR" sz="2000" dirty="0">
                <a:solidFill>
                  <a:srgbClr val="000000"/>
                </a:solidFill>
              </a:rPr>
              <a:t>5%  20%   40%   60%  80%  95%.</a:t>
            </a:r>
            <a:r>
              <a:rPr lang="fr-FR" sz="2000" b="1" dirty="0">
                <a:solidFill>
                  <a:srgbClr val="000000"/>
                </a:solidFill>
              </a:rPr>
              <a:t> 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Cette </a:t>
            </a:r>
            <a:r>
              <a:rPr lang="fr-FR" sz="2000" dirty="0">
                <a:solidFill>
                  <a:srgbClr val="000000"/>
                </a:solidFill>
              </a:rPr>
              <a:t>mesure</a:t>
            </a:r>
            <a:r>
              <a:rPr lang="fr-FR" sz="2000" dirty="0" smtClean="0">
                <a:solidFill>
                  <a:srgbClr val="000000"/>
                </a:solidFill>
              </a:rPr>
              <a:t> est la </a:t>
            </a:r>
            <a:r>
              <a:rPr lang="fr-FR" sz="2000" u="sng" dirty="0" smtClean="0">
                <a:solidFill>
                  <a:srgbClr val="000000"/>
                </a:solidFill>
              </a:rPr>
              <a:t>première </a:t>
            </a:r>
            <a:r>
              <a:rPr lang="fr-FR" sz="2000" u="sng" dirty="0">
                <a:solidFill>
                  <a:srgbClr val="000000"/>
                </a:solidFill>
              </a:rPr>
              <a:t>opération mentale de la métacognition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b="1" dirty="0">
                <a:solidFill>
                  <a:srgbClr val="00000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fr-FR" sz="2000" b="1" dirty="0">
                <a:solidFill>
                  <a:srgbClr val="000000"/>
                </a:solidFill>
                <a:ea typeface="+mn-ea"/>
                <a:cs typeface="+mn-cs"/>
              </a:rPr>
              <a:t>       </a:t>
            </a:r>
            <a:r>
              <a:rPr lang="fr-FR" sz="2000" b="1" dirty="0" smtClean="0">
                <a:solidFill>
                  <a:srgbClr val="000000"/>
                </a:solidFill>
                <a:ea typeface="+mn-ea"/>
                <a:cs typeface="+mn-cs"/>
              </a:rPr>
              <a:t>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800" u="sng" dirty="0" smtClean="0">
                <a:solidFill>
                  <a:srgbClr val="000000"/>
                </a:solidFill>
                <a:ea typeface="+mn-ea"/>
                <a:cs typeface="+mn-cs"/>
              </a:rPr>
              <a:t>1</a:t>
            </a:r>
            <a:r>
              <a:rPr lang="fr-FR" sz="1800" u="sng" baseline="30000" dirty="0" smtClean="0">
                <a:solidFill>
                  <a:srgbClr val="000000"/>
                </a:solidFill>
                <a:ea typeface="+mn-ea"/>
                <a:cs typeface="+mn-cs"/>
              </a:rPr>
              <a:t>ère</a:t>
            </a:r>
            <a:r>
              <a:rPr lang="fr-FR" sz="1800" u="sng" dirty="0" smtClean="0">
                <a:solidFill>
                  <a:srgbClr val="000000"/>
                </a:solidFill>
                <a:ea typeface="+mn-ea"/>
                <a:cs typeface="+mn-cs"/>
              </a:rPr>
              <a:t>  : auto-jugement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fr-FR" sz="1800" dirty="0" smtClean="0">
                <a:solidFill>
                  <a:srgbClr val="000000"/>
                </a:solidFill>
                <a:ea typeface="+mn-ea"/>
                <a:cs typeface="+mn-cs"/>
              </a:rPr>
              <a:t>2</a:t>
            </a:r>
            <a:r>
              <a:rPr lang="fr-FR" sz="1800" baseline="30000" dirty="0" smtClean="0">
                <a:solidFill>
                  <a:srgbClr val="000000"/>
                </a:solidFill>
                <a:ea typeface="+mn-ea"/>
                <a:cs typeface="+mn-cs"/>
              </a:rPr>
              <a:t>ème</a:t>
            </a:r>
            <a:r>
              <a:rPr lang="fr-FR" sz="1800" dirty="0" smtClean="0">
                <a:solidFill>
                  <a:srgbClr val="000000"/>
                </a:solidFill>
                <a:ea typeface="+mn-ea"/>
                <a:cs typeface="+mn-cs"/>
              </a:rPr>
              <a:t> : </a:t>
            </a:r>
            <a:r>
              <a:rPr lang="fr-FR" sz="1800" dirty="0" err="1" smtClean="0">
                <a:solidFill>
                  <a:srgbClr val="000000"/>
                </a:solidFill>
                <a:ea typeface="+mn-ea"/>
                <a:cs typeface="+mn-cs"/>
              </a:rPr>
              <a:t>auto-diagnostic</a:t>
            </a:r>
            <a:endParaRPr lang="fr-FR" sz="18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FR" sz="1800" dirty="0">
                <a:solidFill>
                  <a:srgbClr val="000000"/>
                </a:solidFill>
                <a:ea typeface="+mn-ea"/>
                <a:cs typeface="+mn-cs"/>
              </a:rPr>
              <a:t>		</a:t>
            </a:r>
            <a:r>
              <a:rPr lang="fr-FR" sz="1800" dirty="0" smtClean="0">
                <a:solidFill>
                  <a:srgbClr val="000000"/>
                </a:solidFill>
                <a:ea typeface="+mn-ea"/>
                <a:cs typeface="+mn-cs"/>
              </a:rPr>
              <a:t>3</a:t>
            </a:r>
            <a:r>
              <a:rPr lang="fr-FR" sz="1800" baseline="30000" dirty="0" smtClean="0">
                <a:solidFill>
                  <a:srgbClr val="000000"/>
                </a:solidFill>
                <a:ea typeface="+mn-ea"/>
                <a:cs typeface="+mn-cs"/>
              </a:rPr>
              <a:t>ème</a:t>
            </a:r>
            <a:r>
              <a:rPr lang="fr-FR" sz="1800" dirty="0" smtClean="0">
                <a:solidFill>
                  <a:srgbClr val="000000"/>
                </a:solidFill>
                <a:ea typeface="+mn-ea"/>
                <a:cs typeface="+mn-cs"/>
              </a:rPr>
              <a:t> : auto-remédiation</a:t>
            </a:r>
            <a:endParaRPr lang="fr-FR" sz="18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000000"/>
              </a:solidFill>
              <a:sym typeface="Wingdings"/>
            </a:endParaRPr>
          </a:p>
          <a:p>
            <a:pPr marL="457200" lvl="1" indent="0">
              <a:buNone/>
            </a:pPr>
            <a:endParaRPr lang="fr-FR" sz="1400" dirty="0">
              <a:solidFill>
                <a:srgbClr val="000000"/>
              </a:solidFill>
            </a:endParaRPr>
          </a:p>
          <a:p>
            <a:pPr lvl="1"/>
            <a:endParaRPr lang="fr-FR" sz="1400" b="1" dirty="0" smtClean="0">
              <a:solidFill>
                <a:srgbClr val="000000"/>
              </a:solidFill>
            </a:endParaRPr>
          </a:p>
          <a:p>
            <a:pPr lvl="1"/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F438-C657-4347-AF01-79459D6F3588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12304" y="4791076"/>
            <a:ext cx="2895600" cy="357187"/>
          </a:xfrm>
        </p:spPr>
        <p:txBody>
          <a:bodyPr/>
          <a:lstStyle/>
          <a:p>
            <a:r>
              <a:rPr lang="fr-FR" altLang="fr-FR" dirty="0" err="1" smtClean="0"/>
              <a:t>MoodleMoot</a:t>
            </a:r>
            <a:r>
              <a:rPr lang="fr-FR" altLang="fr-FR" dirty="0" smtClean="0"/>
              <a:t> 2014</a:t>
            </a:r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8856984" cy="553194"/>
          </a:xfrm>
          <a:solidFill>
            <a:schemeClr val="bg1"/>
          </a:solidFill>
        </p:spPr>
        <p:txBody>
          <a:bodyPr/>
          <a:lstStyle/>
          <a:p>
            <a:pPr marL="514350" indent="-514350"/>
            <a:r>
              <a:rPr lang="fr-FR" sz="2800" dirty="0"/>
              <a:t>2. </a:t>
            </a:r>
            <a:r>
              <a:rPr lang="fr-FR" sz="2800" dirty="0" smtClean="0"/>
              <a:t>Comment mesurer la </a:t>
            </a:r>
            <a:r>
              <a:rPr lang="fr-FR" sz="2800" dirty="0"/>
              <a:t>connaissance </a:t>
            </a:r>
            <a:r>
              <a:rPr lang="fr-FR" sz="2800" dirty="0" smtClean="0"/>
              <a:t>partielle? [réf 1]</a:t>
            </a:r>
            <a:endParaRPr lang="fr-FR" sz="2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4427984" y="3161209"/>
            <a:ext cx="3971110" cy="1973990"/>
            <a:chOff x="4211960" y="3161209"/>
            <a:chExt cx="3971110" cy="1973990"/>
          </a:xfrm>
        </p:grpSpPr>
        <p:pic>
          <p:nvPicPr>
            <p:cNvPr id="6" name="Imag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3037" r="2326" b="66361"/>
            <a:stretch/>
          </p:blipFill>
          <p:spPr bwMode="auto">
            <a:xfrm>
              <a:off x="4211960" y="3161209"/>
              <a:ext cx="3971110" cy="1973990"/>
            </a:xfrm>
            <a:prstGeom prst="rect">
              <a:avLst/>
            </a:prstGeom>
            <a:ln>
              <a:solidFill>
                <a:srgbClr val="00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6844622" y="4815315"/>
              <a:ext cx="112242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000000"/>
                  </a:solidFill>
                </a:rPr>
                <a:t>(</a:t>
              </a:r>
              <a:r>
                <a:rPr lang="fr-FR" sz="1200" dirty="0" err="1" smtClean="0">
                  <a:solidFill>
                    <a:srgbClr val="000000"/>
                  </a:solidFill>
                </a:rPr>
                <a:t>Quino</a:t>
              </a:r>
              <a:r>
                <a:rPr lang="fr-FR" sz="1200" dirty="0" smtClean="0">
                  <a:solidFill>
                    <a:srgbClr val="000000"/>
                  </a:solidFill>
                </a:rPr>
                <a:t>, 1983)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241&quot;&gt;&lt;object type=&quot;3&quot; unique_id=&quot;10242&quot;&gt;&lt;property id=&quot;20148&quot; value=&quot;5&quot;/&gt;&lt;property id=&quot;20300&quot; value=&quot;Diapositive 1 - &amp;quot;Mise au point d'un dispositif  améliorant les feedbacks métacognitifs aux étudiants, lors de tests d'auto-app&quot;/&gt;&lt;property id=&quot;20307&quot; value=&quot;256&quot;/&gt;&lt;/object&gt;&lt;object type=&quot;3&quot; unique_id=&quot;10243&quot;&gt;&lt;property id=&quot;20148&quot; value=&quot;5&quot;/&gt;&lt;property id=&quot;20300&quot; value=&quot;Diapositive 2&quot;/&gt;&lt;property id=&quot;20307&quot; value=&quot;257&quot;/&gt;&lt;/object&gt;&lt;object type=&quot;3&quot; unique_id=&quot;10244&quot;&gt;&lt;property id=&quot;20148&quot; value=&quot;5&quot;/&gt;&lt;property id=&quot;20300&quot; value=&quot;Diapositive 3 - &amp;quot;1. Histoire du projet&amp;quot;&quot;/&gt;&lt;property id=&quot;20307&quot; value=&quot;259&quot;/&gt;&lt;/object&gt;&lt;object type=&quot;3&quot; unique_id=&quot;10245&quot;&gt;&lt;property id=&quot;20148&quot; value=&quot;5&quot;/&gt;&lt;property id=&quot;20300&quot; value=&quot;Diapositive 4&quot;/&gt;&lt;property id=&quot;20307&quot; value=&quot;269&quot;/&gt;&lt;/object&gt;&lt;object type=&quot;3&quot; unique_id=&quot;10246&quot;&gt;&lt;property id=&quot;20148&quot; value=&quot;5&quot;/&gt;&lt;property id=&quot;20300&quot; value=&quot;Diapositive 5&quot;/&gt;&lt;property id=&quot;20307&quot; value=&quot;258&quot;/&gt;&lt;/object&gt;&lt;object type=&quot;3&quot; unique_id=&quot;10247&quot;&gt;&lt;property id=&quot;20148&quot; value=&quot;5&quot;/&gt;&lt;property id=&quot;20300&quot; value=&quot;Diapositive 6&quot;/&gt;&lt;property id=&quot;20307&quot; value=&quot;274&quot;/&gt;&lt;/object&gt;&lt;object type=&quot;3&quot; unique_id=&quot;10248&quot;&gt;&lt;property id=&quot;20148&quot; value=&quot;5&quot;/&gt;&lt;property id=&quot;20300&quot; value=&quot;Diapositive 7 - &amp;quot;2. La connaissance partielle et l'intérêt de la mesurer&amp;quot;&quot;/&gt;&lt;property id=&quot;20307&quot; value=&quot;262&quot;/&gt;&lt;/object&gt;&lt;object type=&quot;3&quot; unique_id=&quot;10251&quot;&gt;&lt;property id=&quot;20148&quot; value=&quot;5&quot;/&gt;&lt;property id=&quot;20300&quot; value=&quot;Diapositive 16 - &amp;quot;4. Résultats&amp;quot;&quot;/&gt;&lt;property id=&quot;20307&quot; value=&quot;264&quot;/&gt;&lt;/object&gt;&lt;object type=&quot;3&quot; unique_id=&quot;10252&quot;&gt;&lt;property id=&quot;20148&quot; value=&quot;5&quot;/&gt;&lt;property id=&quot;20300&quot; value=&quot;Diapositive 17&quot;/&gt;&lt;property id=&quot;20307&quot; value=&quot;270&quot;/&gt;&lt;/object&gt;&lt;object type=&quot;3&quot; unique_id=&quot;10253&quot;&gt;&lt;property id=&quot;20148&quot; value=&quot;5&quot;/&gt;&lt;property id=&quot;20300&quot; value=&quot;Diapositive 18&quot;/&gt;&lt;property id=&quot;20307&quot; value=&quot;271&quot;/&gt;&lt;/object&gt;&lt;object type=&quot;3&quot; unique_id=&quot;10254&quot;&gt;&lt;property id=&quot;20148&quot; value=&quot;5&quot;/&gt;&lt;property id=&quot;20300&quot; value=&quot;Diapositive 19&quot;/&gt;&lt;property id=&quot;20307&quot; value=&quot;260&quot;/&gt;&lt;/object&gt;&lt;object type=&quot;3&quot; unique_id=&quot;10255&quot;&gt;&lt;property id=&quot;20148&quot; value=&quot;5&quot;/&gt;&lt;property id=&quot;20300&quot; value=&quot;Diapositive 20&quot;/&gt;&lt;property id=&quot;20307&quot; value=&quot;268&quot;/&gt;&lt;/object&gt;&lt;object type=&quot;3&quot; unique_id=&quot;10256&quot;&gt;&lt;property id=&quot;20148&quot; value=&quot;5&quot;/&gt;&lt;property id=&quot;20300&quot; value=&quot;Diapositive 21&quot;/&gt;&lt;property id=&quot;20307&quot; value=&quot;265&quot;/&gt;&lt;/object&gt;&lt;object type=&quot;3&quot; unique_id=&quot;10257&quot;&gt;&lt;property id=&quot;20148&quot; value=&quot;5&quot;/&gt;&lt;property id=&quot;20300&quot; value=&quot;Diapositive 22&quot;/&gt;&lt;property id=&quot;20307&quot; value=&quot;273&quot;/&gt;&lt;/object&gt;&lt;object type=&quot;3&quot; unique_id=&quot;10258&quot;&gt;&lt;property id=&quot;20148&quot; value=&quot;5&quot;/&gt;&lt;property id=&quot;20300&quot; value=&quot;Diapositive 26&quot;/&gt;&lt;property id=&quot;20307&quot; value=&quot;277&quot;/&gt;&lt;/object&gt;&lt;object type=&quot;3&quot; unique_id=&quot;10259&quot;&gt;&lt;property id=&quot;20148&quot; value=&quot;5&quot;/&gt;&lt;property id=&quot;20300&quot; value=&quot;Diapositive 27&quot;/&gt;&lt;property id=&quot;20307&quot; value=&quot;272&quot;/&gt;&lt;/object&gt;&lt;object type=&quot;3&quot; unique_id=&quot;10260&quot;&gt;&lt;property id=&quot;20148&quot; value=&quot;5&quot;/&gt;&lt;property id=&quot;20300&quot; value=&quot;Diapositive 28&quot;/&gt;&lt;property id=&quot;20307&quot; value=&quot;279&quot;/&gt;&lt;/object&gt;&lt;object type=&quot;3&quot; unique_id=&quot;10261&quot;&gt;&lt;property id=&quot;20148&quot; value=&quot;5&quot;/&gt;&lt;property id=&quot;20300&quot; value=&quot;Diapositive 29&quot;/&gt;&lt;property id=&quot;20307&quot; value=&quot;278&quot;/&gt;&lt;/object&gt;&lt;object type=&quot;3&quot; unique_id=&quot;10592&quot;&gt;&lt;property id=&quot;20148&quot; value=&quot;5&quot;/&gt;&lt;property id=&quot;20300&quot; value=&quot;Diapositive 9&quot;/&gt;&lt;property id=&quot;20307&quot; value=&quot;280&quot;/&gt;&lt;/object&gt;&lt;object type=&quot;3&quot; unique_id=&quot;10593&quot;&gt;&lt;property id=&quot;20148&quot; value=&quot;5&quot;/&gt;&lt;property id=&quot;20300&quot; value=&quot;Diapositive 10 - &amp;quot;Comment fonctionnent les Feedback avec indication de certitude ?&amp;quot;&quot;/&gt;&lt;property id=&quot;20307&quot; value=&quot;281&quot;/&gt;&lt;/object&gt;&lt;object type=&quot;3&quot; unique_id=&quot;10594&quot;&gt;&lt;property id=&quot;20148&quot; value=&quot;5&quot;/&gt;&lt;property id=&quot;20300&quot; value=&quot;Diapositive 11&quot;/&gt;&lt;property id=&quot;20307&quot; value=&quot;282&quot;/&gt;&lt;/object&gt;&lt;object type=&quot;3&quot; unique_id=&quot;10598&quot;&gt;&lt;property id=&quot;20148&quot; value=&quot;5&quot;/&gt;&lt;property id=&quot;20300&quot; value=&quot;Diapositive 12&quot;/&gt;&lt;property id=&quot;20307&quot; value=&quot;286&quot;/&gt;&lt;/object&gt;&lt;object type=&quot;3&quot; unique_id=&quot;10599&quot;&gt;&lt;property id=&quot;20148&quot; value=&quot;5&quot;/&gt;&lt;property id=&quot;20300&quot; value=&quot;Diapositive 13 - &amp;quot;Mise en place d’un test « expérimental » avec recueil des degrés de  certitude&amp;quot;&quot;/&gt;&lt;property id=&quot;20307&quot; value=&quot;287&quot;/&gt;&lt;/object&gt;&lt;object type=&quot;3&quot; unique_id=&quot;10601&quot;&gt;&lt;property id=&quot;20148&quot; value=&quot;5&quot;/&gt;&lt;property id=&quot;20300&quot; value=&quot;Diapositive 15&quot;/&gt;&lt;property id=&quot;20307&quot; value=&quot;289&quot;/&gt;&lt;/object&gt;&lt;object type=&quot;3&quot; unique_id=&quot;10946&quot;&gt;&lt;property id=&quot;20148&quot; value=&quot;5&quot;/&gt;&lt;property id=&quot;20300&quot; value=&quot;Diapositive 23 - &amp;quot;5. Conclusion     5.1 Après l’expérimentation..&amp;quot;&quot;/&gt;&lt;property id=&quot;20307&quot; value=&quot;291&quot;/&gt;&lt;/object&gt;&lt;object type=&quot;3&quot; unique_id=&quot;10948&quot;&gt;&lt;property id=&quot;20148&quot; value=&quot;5&quot;/&gt;&lt;property id=&quot;20300&quot; value=&quot;Diapositive 25 - &amp;quot;Dans notre Moodle idéal, on pourrait...&amp;quot;&quot;/&gt;&lt;property id=&quot;20307&quot; value=&quot;293&quot;/&gt;&lt;/object&gt;&lt;object type=&quot;3&quot; unique_id=&quot;11249&quot;&gt;&lt;property id=&quot;20148&quot; value=&quot;5&quot;/&gt;&lt;property id=&quot;20300&quot; value=&quot;Diapositive 8&quot;/&gt;&lt;property id=&quot;20307&quot; value=&quot;297&quot;/&gt;&lt;/object&gt;&lt;object type=&quot;3&quot; unique_id=&quot;11250&quot;&gt;&lt;property id=&quot;20148&quot; value=&quot;5&quot;/&gt;&lt;property id=&quot;20300&quot; value=&quot;Diapositive 14&quot;/&gt;&lt;property id=&quot;20307&quot; value=&quot;298&quot;/&gt;&lt;/object&gt;&lt;object type=&quot;3&quot; unique_id=&quot;11251&quot;&gt;&lt;property id=&quot;20148&quot; value=&quot;5&quot;/&gt;&lt;property id=&quot;20300&quot; value=&quot;Diapositive 24 - &amp;quot;5.2. Dans notre Moodle idéal, on pourrait paramétrer...&amp;quot;&quot;/&gt;&lt;property id=&quot;20307&quot; value=&quot;300&quot;/&gt;&lt;/object&gt;&lt;/object&gt;&lt;object type=&quot;8&quot; unique_id=&quot;10283&quot;&gt;&lt;/object&gt;&lt;/object&gt;&lt;/database&gt;"/>
  <p:tag name="SECTOMILLISECCONVERTED" val="1"/>
  <p:tag name="ISPRING_RESOURCE_PATHS_HASH_2" val="311e5c7afcb4bdb295f33b8a9e3799b262d796"/>
</p:tagLst>
</file>

<file path=ppt/theme/theme1.xml><?xml version="1.0" encoding="utf-8"?>
<a:theme xmlns:a="http://schemas.openxmlformats.org/drawingml/2006/main" name="Modele_MM2014_16-9-1">
  <a:themeElements>
    <a:clrScheme name="Modèle par défaut 13">
      <a:dk1>
        <a:srgbClr val="808080"/>
      </a:dk1>
      <a:lt1>
        <a:srgbClr val="FFFFFF"/>
      </a:lt1>
      <a:dk2>
        <a:srgbClr val="FF99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6C6C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808080"/>
        </a:dk1>
        <a:lt1>
          <a:srgbClr val="FFFFFF"/>
        </a:lt1>
        <a:dk2>
          <a:srgbClr val="FF99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Modele_MM2014_16-9-1</Template>
  <TotalTime>6142</TotalTime>
  <Words>1084</Words>
  <Application>Microsoft Office PowerPoint</Application>
  <PresentationFormat>Personnalisé</PresentationFormat>
  <Paragraphs>296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Modele_MM2014_16-9-1</vt:lpstr>
      <vt:lpstr>Mise au point d'un dispositif  améliorant les feedbacks métacognitifs aux étudiants, lors de tests d'auto-apprentissage en science des aliments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La connaissance partielle et l'intérêt de la mesurer [réf 5]</vt:lpstr>
      <vt:lpstr>2. Comment mesurer la connaissance partielle? [réf 1]</vt:lpstr>
      <vt:lpstr>Présentation PowerPoint</vt:lpstr>
      <vt:lpstr>Comment fonctionnent les Feedbacks avec indication de certitude ?</vt:lpstr>
      <vt:lpstr>Présentation PowerPoint</vt:lpstr>
      <vt:lpstr>Présentation PowerPoint</vt:lpstr>
      <vt:lpstr>Mise en place d’un test « expérimental » avec recueil des degrés de  certitude (DC)</vt:lpstr>
      <vt:lpstr>Présentation PowerPoint</vt:lpstr>
      <vt:lpstr>Présentation PowerPoint</vt:lpstr>
      <vt:lpstr>4. Résultats : de nouveaux feedbacks aux étudiants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Conclusion     5.1 Après l’expérimentation..</vt:lpstr>
      <vt:lpstr>5.2. Dans notre Moodle idéal, on pourrait paramétrer...</vt:lpstr>
      <vt:lpstr>Dans notre Moodle idéal, on pourrait...</vt:lpstr>
      <vt:lpstr>Présentation PowerPoint</vt:lpstr>
      <vt:lpstr>Merci..</vt:lpstr>
      <vt:lpstr>Vos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Annie Morvan</dc:creator>
  <cp:lastModifiedBy>Dieudonné Leclercq 2</cp:lastModifiedBy>
  <cp:revision>151</cp:revision>
  <cp:lastPrinted>2014-05-29T05:07:35Z</cp:lastPrinted>
  <dcterms:created xsi:type="dcterms:W3CDTF">2014-05-26T17:39:22Z</dcterms:created>
  <dcterms:modified xsi:type="dcterms:W3CDTF">2017-09-25T16:13:45Z</dcterms:modified>
</cp:coreProperties>
</file>