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601200" cy="12801600" type="A3"/>
  <p:notesSz cx="6888163" cy="10020300"/>
  <p:defaultTextStyle>
    <a:defPPr>
      <a:defRPr lang="fr-FR"/>
    </a:defPPr>
    <a:lvl1pPr marL="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064">
          <p15:clr>
            <a:srgbClr val="A4A3A4"/>
          </p15:clr>
        </p15:guide>
        <p15:guide id="2" pos="30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66"/>
    <a:srgbClr val="6297D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346" y="-2059"/>
      </p:cViewPr>
      <p:guideLst>
        <p:guide orient="horz" pos="5064"/>
        <p:guide pos="30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20090" y="3976796"/>
            <a:ext cx="8161020" cy="2744046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40180" y="7254240"/>
            <a:ext cx="6720840" cy="32715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E7B4C-1C12-486D-B781-9F27F4B4DC1C}" type="datetimeFigureOut">
              <a:rPr lang="fr-FR" smtClean="0"/>
              <a:pPr/>
              <a:t>30/04/2020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460A4-12D2-490E-B3EC-A5AB254B395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139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E7B4C-1C12-486D-B781-9F27F4B4DC1C}" type="datetimeFigureOut">
              <a:rPr lang="fr-FR" smtClean="0"/>
              <a:pPr/>
              <a:t>30/04/2020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460A4-12D2-490E-B3EC-A5AB254B395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5596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960870" y="512660"/>
            <a:ext cx="2160270" cy="10922846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80060" y="512660"/>
            <a:ext cx="6320790" cy="10922846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E7B4C-1C12-486D-B781-9F27F4B4DC1C}" type="datetimeFigureOut">
              <a:rPr lang="fr-FR" smtClean="0"/>
              <a:pPr/>
              <a:t>30/04/2020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460A4-12D2-490E-B3EC-A5AB254B395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066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E7B4C-1C12-486D-B781-9F27F4B4DC1C}" type="datetimeFigureOut">
              <a:rPr lang="fr-FR" smtClean="0"/>
              <a:pPr/>
              <a:t>30/04/2020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460A4-12D2-490E-B3EC-A5AB254B395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6783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58429" y="8226214"/>
            <a:ext cx="8161020" cy="2542540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58429" y="5425866"/>
            <a:ext cx="8161020" cy="2800349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E7B4C-1C12-486D-B781-9F27F4B4DC1C}" type="datetimeFigureOut">
              <a:rPr lang="fr-FR" smtClean="0"/>
              <a:pPr/>
              <a:t>30/04/2020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460A4-12D2-490E-B3EC-A5AB254B395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645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80060" y="2987042"/>
            <a:ext cx="4240530" cy="8448464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880610" y="2987042"/>
            <a:ext cx="4240530" cy="8448464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E7B4C-1C12-486D-B781-9F27F4B4DC1C}" type="datetimeFigureOut">
              <a:rPr lang="fr-FR" smtClean="0"/>
              <a:pPr/>
              <a:t>30/04/2020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460A4-12D2-490E-B3EC-A5AB254B395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8135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80061" y="2865544"/>
            <a:ext cx="4242197" cy="1194222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80061" y="4059766"/>
            <a:ext cx="4242197" cy="7375738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877278" y="2865544"/>
            <a:ext cx="4243863" cy="1194222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877278" y="4059766"/>
            <a:ext cx="4243863" cy="7375738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E7B4C-1C12-486D-B781-9F27F4B4DC1C}" type="datetimeFigureOut">
              <a:rPr lang="fr-FR" smtClean="0"/>
              <a:pPr/>
              <a:t>30/04/2020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460A4-12D2-490E-B3EC-A5AB254B395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975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E7B4C-1C12-486D-B781-9F27F4B4DC1C}" type="datetimeFigureOut">
              <a:rPr lang="fr-FR" smtClean="0"/>
              <a:pPr/>
              <a:t>30/04/2020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460A4-12D2-490E-B3EC-A5AB254B395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5504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E7B4C-1C12-486D-B781-9F27F4B4DC1C}" type="datetimeFigureOut">
              <a:rPr lang="fr-FR" smtClean="0"/>
              <a:pPr/>
              <a:t>30/04/2020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460A4-12D2-490E-B3EC-A5AB254B395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2615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80061" y="509694"/>
            <a:ext cx="3158729" cy="216916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753803" y="509695"/>
            <a:ext cx="5367338" cy="10925811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80061" y="2678855"/>
            <a:ext cx="3158729" cy="8756651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E7B4C-1C12-486D-B781-9F27F4B4DC1C}" type="datetimeFigureOut">
              <a:rPr lang="fr-FR" smtClean="0"/>
              <a:pPr/>
              <a:t>30/04/2020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460A4-12D2-490E-B3EC-A5AB254B395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799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81902" y="8961121"/>
            <a:ext cx="5760720" cy="1057911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881902" y="1143846"/>
            <a:ext cx="5760720" cy="768096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881902" y="10019032"/>
            <a:ext cx="5760720" cy="1502409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E7B4C-1C12-486D-B781-9F27F4B4DC1C}" type="datetimeFigureOut">
              <a:rPr lang="fr-FR" smtClean="0"/>
              <a:pPr/>
              <a:t>30/04/2020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460A4-12D2-490E-B3EC-A5AB254B395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699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80060" y="512658"/>
            <a:ext cx="8641080" cy="21336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80060" y="2987042"/>
            <a:ext cx="8641080" cy="8448464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80060" y="11865188"/>
            <a:ext cx="2240280" cy="681566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E7B4C-1C12-486D-B781-9F27F4B4DC1C}" type="datetimeFigureOut">
              <a:rPr lang="fr-FR" smtClean="0"/>
              <a:pPr/>
              <a:t>30/04/2020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280410" y="11865188"/>
            <a:ext cx="3040380" cy="681566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80860" y="11865188"/>
            <a:ext cx="2240280" cy="681566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5460A4-12D2-490E-B3EC-A5AB254B395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0261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0160" rtl="0" eaLnBrk="1" latinLnBrk="0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0" hangingPunct="1">
        <a:spcBef>
          <a:spcPct val="20000"/>
        </a:spcBef>
        <a:buFont typeface="Arial" panose="020B0604020202020204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wmf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" t="4393" r="17853" b="2514"/>
          <a:stretch/>
        </p:blipFill>
        <p:spPr bwMode="auto">
          <a:xfrm>
            <a:off x="5326988" y="7675762"/>
            <a:ext cx="4164862" cy="3037691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69"/>
          <a:stretch/>
        </p:blipFill>
        <p:spPr bwMode="auto">
          <a:xfrm>
            <a:off x="85650" y="1296538"/>
            <a:ext cx="2876316" cy="2617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 rot="3228087">
            <a:off x="5837046" y="5911771"/>
            <a:ext cx="2279459" cy="652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Rectangle 1027"/>
          <p:cNvSpPr>
            <a:spLocks noChangeArrowheads="1"/>
          </p:cNvSpPr>
          <p:nvPr/>
        </p:nvSpPr>
        <p:spPr bwMode="auto">
          <a:xfrm>
            <a:off x="1338194" y="19403"/>
            <a:ext cx="8269701" cy="15336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>
              <a:lnSpc>
                <a:spcPts val="2800"/>
              </a:lnSpc>
            </a:pPr>
            <a:r>
              <a:rPr lang="fr-FR" sz="1400" b="1" dirty="0" smtClean="0">
                <a:solidFill>
                  <a:srgbClr val="FF0000"/>
                </a:solidFill>
              </a:rPr>
              <a:t>XXX° Congrès National Société Française d’Hygiène Hospitalière . Strasbourg juin 2019</a:t>
            </a:r>
          </a:p>
          <a:p>
            <a:pPr algn="r">
              <a:lnSpc>
                <a:spcPts val="2800"/>
              </a:lnSpc>
            </a:pPr>
            <a:r>
              <a:rPr lang="fr-FR" sz="2400" b="1" dirty="0" smtClean="0">
                <a:solidFill>
                  <a:srgbClr val="00B050"/>
                </a:solidFill>
              </a:rPr>
              <a:t>Mesurer </a:t>
            </a:r>
            <a:r>
              <a:rPr lang="fr-FR" sz="2400" b="1" dirty="0">
                <a:solidFill>
                  <a:srgbClr val="00B050"/>
                </a:solidFill>
              </a:rPr>
              <a:t>la pertinence d’un jeu de mémoire en complément des outils pédagogiques classiques pour l’apprentissage des bases de l’hygiène hospitalière</a:t>
            </a:r>
            <a:endParaRPr lang="fr-FR" sz="2400" dirty="0">
              <a:solidFill>
                <a:srgbClr val="00B050"/>
              </a:solidFill>
            </a:endParaRPr>
          </a:p>
        </p:txBody>
      </p:sp>
      <p:sp>
        <p:nvSpPr>
          <p:cNvPr id="3" name="Rectangle 1028"/>
          <p:cNvSpPr>
            <a:spLocks noChangeArrowheads="1"/>
          </p:cNvSpPr>
          <p:nvPr/>
        </p:nvSpPr>
        <p:spPr bwMode="auto">
          <a:xfrm>
            <a:off x="3586782" y="1389186"/>
            <a:ext cx="5836185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fr-FR" sz="2000" b="1" dirty="0">
                <a:latin typeface="+mj-lt"/>
              </a:rPr>
              <a:t>Olivier </a:t>
            </a:r>
            <a:r>
              <a:rPr lang="fr-FR" sz="2000" b="1" dirty="0" smtClean="0">
                <a:latin typeface="+mj-lt"/>
              </a:rPr>
              <a:t>Meunier</a:t>
            </a:r>
            <a:r>
              <a:rPr lang="fr-FR" sz="2000" b="1" baseline="30000" dirty="0" smtClean="0">
                <a:latin typeface="+mj-lt"/>
              </a:rPr>
              <a:t>1</a:t>
            </a:r>
            <a:r>
              <a:rPr lang="fr-FR" sz="2000" b="1" dirty="0" smtClean="0">
                <a:latin typeface="+mj-lt"/>
              </a:rPr>
              <a:t>, </a:t>
            </a:r>
            <a:r>
              <a:rPr lang="fr-FR" sz="2000" b="1" dirty="0">
                <a:latin typeface="+mj-lt"/>
              </a:rPr>
              <a:t>Dieudonné </a:t>
            </a:r>
            <a:r>
              <a:rPr lang="fr-FR" sz="2000" b="1" dirty="0" smtClean="0">
                <a:latin typeface="+mj-lt"/>
              </a:rPr>
              <a:t>Leclercq</a:t>
            </a:r>
            <a:r>
              <a:rPr lang="fr-FR" sz="2000" b="1" baseline="30000" dirty="0" smtClean="0">
                <a:latin typeface="+mj-lt"/>
              </a:rPr>
              <a:t>2</a:t>
            </a:r>
            <a:r>
              <a:rPr lang="fr-FR" sz="2000" b="1" dirty="0" smtClean="0">
                <a:latin typeface="+mj-lt"/>
              </a:rPr>
              <a:t>,</a:t>
            </a:r>
          </a:p>
          <a:p>
            <a:pPr algn="r"/>
            <a:r>
              <a:rPr lang="fr-FR" sz="2000" b="1" dirty="0" smtClean="0">
                <a:latin typeface="+mj-lt"/>
              </a:rPr>
              <a:t>Hervé Untereiner</a:t>
            </a:r>
            <a:r>
              <a:rPr lang="fr-FR" sz="2000" b="1" baseline="30000" dirty="0" smtClean="0">
                <a:latin typeface="+mj-lt"/>
              </a:rPr>
              <a:t>3</a:t>
            </a:r>
            <a:r>
              <a:rPr lang="fr-FR" sz="2000" b="1" dirty="0" smtClean="0">
                <a:latin typeface="+mj-lt"/>
              </a:rPr>
              <a:t>, </a:t>
            </a:r>
            <a:r>
              <a:rPr lang="fr-FR" sz="2000" b="1" dirty="0">
                <a:latin typeface="+mj-lt"/>
              </a:rPr>
              <a:t>Christine </a:t>
            </a:r>
            <a:r>
              <a:rPr lang="fr-FR" sz="2000" b="1" dirty="0" smtClean="0">
                <a:latin typeface="+mj-lt"/>
              </a:rPr>
              <a:t>Vergnes</a:t>
            </a:r>
            <a:r>
              <a:rPr lang="fr-FR" sz="2000" b="1" baseline="30000" dirty="0" smtClean="0">
                <a:latin typeface="+mj-lt"/>
              </a:rPr>
              <a:t>3</a:t>
            </a:r>
            <a:endParaRPr lang="fr-FR" sz="2000" b="1" dirty="0" smtClean="0">
              <a:latin typeface="+mj-lt"/>
            </a:endParaRPr>
          </a:p>
          <a:p>
            <a:pPr algn="r"/>
            <a:r>
              <a:rPr lang="fr-FR" sz="1400" i="1" dirty="0" smtClean="0">
                <a:latin typeface="+mj-lt"/>
                <a:cs typeface="Arial" panose="020B0604020202020204" pitchFamily="34" charset="0"/>
              </a:rPr>
              <a:t>1- EOH – 3-IFSI - CH Haguenau -  </a:t>
            </a:r>
            <a:r>
              <a:rPr lang="fr-FR" sz="1400" i="1" dirty="0">
                <a:latin typeface="+mj-lt"/>
                <a:cs typeface="Arial" panose="020B0604020202020204" pitchFamily="34" charset="0"/>
              </a:rPr>
              <a:t>67504 Haguenau </a:t>
            </a:r>
            <a:r>
              <a:rPr lang="fr-FR" sz="1400" i="1" dirty="0" smtClean="0">
                <a:latin typeface="+mj-lt"/>
                <a:cs typeface="Arial" panose="020B0604020202020204" pitchFamily="34" charset="0"/>
              </a:rPr>
              <a:t>Cedex</a:t>
            </a:r>
          </a:p>
          <a:p>
            <a:pPr algn="r"/>
            <a:r>
              <a:rPr lang="fr-FR" sz="1400" i="1" dirty="0" smtClean="0">
                <a:latin typeface="+mj-lt"/>
                <a:cs typeface="Arial" panose="020B0604020202020204" pitchFamily="34" charset="0"/>
              </a:rPr>
              <a:t>2- </a:t>
            </a:r>
            <a:r>
              <a:rPr lang="fr-FR" sz="1400" i="1" dirty="0">
                <a:latin typeface="+mj-lt"/>
              </a:rPr>
              <a:t>Faculté de psychologie et éducation, Université de Liège, </a:t>
            </a:r>
            <a:r>
              <a:rPr lang="fr-FR" sz="1400" i="1" dirty="0" smtClean="0">
                <a:latin typeface="+mj-lt"/>
              </a:rPr>
              <a:t>Belgique</a:t>
            </a:r>
            <a:endParaRPr lang="fr-FR" sz="1400" i="1" dirty="0">
              <a:latin typeface="+mj-lt"/>
            </a:endParaRPr>
          </a:p>
        </p:txBody>
      </p:sp>
      <p:sp>
        <p:nvSpPr>
          <p:cNvPr id="7" name="Text Box 1031"/>
          <p:cNvSpPr txBox="1">
            <a:spLocks noChangeArrowheads="1"/>
          </p:cNvSpPr>
          <p:nvPr/>
        </p:nvSpPr>
        <p:spPr bwMode="auto">
          <a:xfrm>
            <a:off x="-23036" y="7604072"/>
            <a:ext cx="228228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fr-FR" altLang="fr-FR" sz="1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RESULTATS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8" y="-113235"/>
            <a:ext cx="1962845" cy="1861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1032"/>
          <p:cNvSpPr txBox="1">
            <a:spLocks noChangeArrowheads="1"/>
          </p:cNvSpPr>
          <p:nvPr/>
        </p:nvSpPr>
        <p:spPr bwMode="auto">
          <a:xfrm>
            <a:off x="-9235" y="11459288"/>
            <a:ext cx="215300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fr-FR" altLang="fr-FR" sz="1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DISCUSSION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2363321" y="2542115"/>
            <a:ext cx="7354214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600"/>
              </a:lnSpc>
            </a:pPr>
            <a:r>
              <a:rPr lang="fr-FR" sz="1400" dirty="0"/>
              <a:t>Des jeux sérieux sont proposés pour compléter les formations pour l’aspect ludique original souvent apprécié par les étudiants. Pour nos formations </a:t>
            </a:r>
            <a:r>
              <a:rPr lang="fr-FR" sz="1400" dirty="0" smtClean="0"/>
              <a:t>continues, nous utilisons</a:t>
            </a:r>
          </a:p>
          <a:p>
            <a:pPr algn="r">
              <a:lnSpc>
                <a:spcPts val="1600"/>
              </a:lnSpc>
            </a:pPr>
            <a:r>
              <a:rPr lang="fr-FR" sz="1400" dirty="0" smtClean="0"/>
              <a:t>un </a:t>
            </a:r>
            <a:r>
              <a:rPr lang="fr-FR" sz="1400" b="1" dirty="0">
                <a:solidFill>
                  <a:srgbClr val="00B050"/>
                </a:solidFill>
              </a:rPr>
              <a:t>« jeu de mémoire </a:t>
            </a:r>
            <a:r>
              <a:rPr lang="fr-FR" sz="1400" b="1" dirty="0" smtClean="0">
                <a:solidFill>
                  <a:srgbClr val="00B050"/>
                </a:solidFill>
              </a:rPr>
              <a:t>» le </a:t>
            </a:r>
            <a:r>
              <a:rPr lang="fr-FR" sz="1400" b="1" dirty="0" err="1" smtClean="0">
                <a:solidFill>
                  <a:srgbClr val="00B050"/>
                </a:solidFill>
              </a:rPr>
              <a:t>Mémor’Hyg</a:t>
            </a:r>
            <a:r>
              <a:rPr lang="fr-FR" sz="1400" b="1" dirty="0" smtClean="0">
                <a:solidFill>
                  <a:srgbClr val="00B050"/>
                </a:solidFill>
              </a:rPr>
              <a:t> </a:t>
            </a:r>
            <a:r>
              <a:rPr lang="fr-FR" sz="1400" dirty="0" smtClean="0"/>
              <a:t>qui consiste à faire rechercher</a:t>
            </a:r>
          </a:p>
          <a:p>
            <a:pPr algn="r">
              <a:lnSpc>
                <a:spcPts val="1600"/>
              </a:lnSpc>
            </a:pPr>
            <a:r>
              <a:rPr lang="fr-FR" sz="1400" dirty="0" smtClean="0"/>
              <a:t>des </a:t>
            </a:r>
            <a:r>
              <a:rPr lang="fr-FR" sz="1400" dirty="0"/>
              <a:t>paires de </a:t>
            </a:r>
            <a:r>
              <a:rPr lang="fr-FR" sz="1400" dirty="0" smtClean="0"/>
              <a:t>cartes liées </a:t>
            </a:r>
            <a:r>
              <a:rPr lang="fr-FR" sz="1400" dirty="0"/>
              <a:t>entre elles par des associations </a:t>
            </a:r>
            <a:r>
              <a:rPr lang="fr-FR" sz="1400" dirty="0" smtClean="0"/>
              <a:t>d’idées.</a:t>
            </a:r>
          </a:p>
          <a:p>
            <a:pPr algn="r">
              <a:lnSpc>
                <a:spcPts val="1600"/>
              </a:lnSpc>
            </a:pPr>
            <a:r>
              <a:rPr lang="fr-FR" sz="1400" dirty="0" smtClean="0"/>
              <a:t>Le </a:t>
            </a:r>
            <a:r>
              <a:rPr lang="fr-FR" sz="1400" dirty="0"/>
              <a:t>but est de créer des réflexes sur des idées fortes de la prévention (ex : grippe – vaccin</a:t>
            </a:r>
            <a:r>
              <a:rPr lang="fr-FR" sz="1400" dirty="0" smtClean="0"/>
              <a:t>).</a:t>
            </a:r>
          </a:p>
          <a:p>
            <a:pPr algn="r">
              <a:lnSpc>
                <a:spcPts val="1600"/>
              </a:lnSpc>
            </a:pPr>
            <a:r>
              <a:rPr lang="fr-FR" sz="1400" dirty="0" smtClean="0"/>
              <a:t>Pour </a:t>
            </a:r>
            <a:r>
              <a:rPr lang="fr-FR" sz="1400" dirty="0"/>
              <a:t>valider et évaluer la pertinence de ce </a:t>
            </a:r>
            <a:r>
              <a:rPr lang="fr-FR" sz="1400" dirty="0" smtClean="0"/>
              <a:t>mode d’apprentissage </a:t>
            </a:r>
            <a:r>
              <a:rPr lang="fr-FR" sz="1400" dirty="0"/>
              <a:t>par rapport à </a:t>
            </a:r>
            <a:r>
              <a:rPr lang="fr-FR" sz="1400" dirty="0" smtClean="0"/>
              <a:t>un</a:t>
            </a:r>
          </a:p>
          <a:p>
            <a:pPr algn="r">
              <a:lnSpc>
                <a:spcPts val="1600"/>
              </a:lnSpc>
            </a:pPr>
            <a:r>
              <a:rPr lang="fr-FR" sz="1400" dirty="0" smtClean="0"/>
              <a:t>polycopié classique, nous </a:t>
            </a:r>
            <a:r>
              <a:rPr lang="fr-FR" sz="1400" dirty="0"/>
              <a:t>avons fait appel aux étudiants de 1</a:t>
            </a:r>
            <a:r>
              <a:rPr lang="fr-FR" sz="1400" baseline="30000" dirty="0"/>
              <a:t>ère</a:t>
            </a:r>
            <a:r>
              <a:rPr lang="fr-FR" sz="1400" dirty="0"/>
              <a:t> année de l’IFSI.</a:t>
            </a:r>
          </a:p>
        </p:txBody>
      </p:sp>
      <p:sp>
        <p:nvSpPr>
          <p:cNvPr id="62" name="ZoneTexte 61"/>
          <p:cNvSpPr txBox="1"/>
          <p:nvPr/>
        </p:nvSpPr>
        <p:spPr>
          <a:xfrm>
            <a:off x="34608" y="11761271"/>
            <a:ext cx="9607535" cy="80021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fr-FR" sz="1400" dirty="0"/>
              <a:t>Les jeux sérieux sont très souvent proposés pour les formations initiales et continues, nous testons l’efficacité de celui que nous avons créé en utilisant des </a:t>
            </a:r>
            <a:r>
              <a:rPr lang="fr-FR" sz="1600" b="1" dirty="0">
                <a:solidFill>
                  <a:srgbClr val="00B050"/>
                </a:solidFill>
              </a:rPr>
              <a:t>outils pertinents et innovants </a:t>
            </a:r>
            <a:r>
              <a:rPr lang="fr-FR" sz="1600" b="1" dirty="0" smtClean="0">
                <a:solidFill>
                  <a:srgbClr val="00B050"/>
                </a:solidFill>
              </a:rPr>
              <a:t>: l’analyse spectrale des réponses correctes et incorrectes assorties de leur degré de </a:t>
            </a:r>
            <a:r>
              <a:rPr lang="fr-FR" sz="1600" b="1" dirty="0" smtClean="0">
                <a:solidFill>
                  <a:srgbClr val="00B050"/>
                </a:solidFill>
              </a:rPr>
              <a:t>certitude</a:t>
            </a:r>
            <a:r>
              <a:rPr lang="fr-FR" sz="1400" dirty="0" smtClean="0"/>
              <a:t>.</a:t>
            </a:r>
            <a:endParaRPr lang="fr-FR" sz="1400" dirty="0"/>
          </a:p>
        </p:txBody>
      </p:sp>
      <p:sp>
        <p:nvSpPr>
          <p:cNvPr id="27" name="ZoneTexte 26"/>
          <p:cNvSpPr txBox="1"/>
          <p:nvPr/>
        </p:nvSpPr>
        <p:spPr>
          <a:xfrm>
            <a:off x="-6337" y="4418531"/>
            <a:ext cx="6448080" cy="710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fr-FR" sz="1400" dirty="0" smtClean="0"/>
              <a:t>Pour le 1</a:t>
            </a:r>
            <a:r>
              <a:rPr lang="fr-FR" sz="1400" baseline="30000" dirty="0" smtClean="0"/>
              <a:t>er</a:t>
            </a:r>
            <a:r>
              <a:rPr lang="fr-FR" sz="1400" dirty="0" smtClean="0"/>
              <a:t> cours d’hygiène, après un </a:t>
            </a:r>
            <a:r>
              <a:rPr lang="fr-FR" sz="1600" b="1" dirty="0" smtClean="0">
                <a:solidFill>
                  <a:srgbClr val="00B050"/>
                </a:solidFill>
              </a:rPr>
              <a:t>exposé oral </a:t>
            </a:r>
            <a:r>
              <a:rPr lang="fr-FR" sz="1400" dirty="0" smtClean="0"/>
              <a:t>(bases de l’hygiène hospitalière), nous avons distribué un </a:t>
            </a:r>
            <a:r>
              <a:rPr lang="fr-FR" sz="1600" b="1" dirty="0" smtClean="0">
                <a:solidFill>
                  <a:srgbClr val="00B050"/>
                </a:solidFill>
              </a:rPr>
              <a:t>polycopié</a:t>
            </a:r>
            <a:r>
              <a:rPr lang="fr-FR" sz="1600" dirty="0" smtClean="0">
                <a:solidFill>
                  <a:srgbClr val="00B050"/>
                </a:solidFill>
              </a:rPr>
              <a:t> </a:t>
            </a:r>
            <a:r>
              <a:rPr lang="fr-FR" sz="1400" dirty="0" smtClean="0"/>
              <a:t>à lire, puis les étudiants se sont regroupés par 5 pour jouer chacun avec le </a:t>
            </a:r>
            <a:r>
              <a:rPr lang="fr-FR" sz="1600" b="1" dirty="0" err="1" smtClean="0">
                <a:solidFill>
                  <a:srgbClr val="00B050"/>
                </a:solidFill>
              </a:rPr>
              <a:t>Mémor’Hyg</a:t>
            </a:r>
            <a:r>
              <a:rPr lang="fr-FR" sz="1400" dirty="0" smtClean="0">
                <a:solidFill>
                  <a:srgbClr val="FF9966"/>
                </a:solidFill>
              </a:rPr>
              <a:t>.. </a:t>
            </a:r>
          </a:p>
        </p:txBody>
      </p:sp>
      <p:sp>
        <p:nvSpPr>
          <p:cNvPr id="6" name="Text Box 1037"/>
          <p:cNvSpPr txBox="1">
            <a:spLocks noChangeArrowheads="1"/>
          </p:cNvSpPr>
          <p:nvPr/>
        </p:nvSpPr>
        <p:spPr bwMode="auto">
          <a:xfrm>
            <a:off x="-37804" y="4077566"/>
            <a:ext cx="304878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altLang="fr-FR" sz="1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MATERIEL  ET  </a:t>
            </a:r>
            <a:r>
              <a:rPr lang="fr-FR" altLang="fr-FR" sz="1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METHODE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-6584" y="7988205"/>
            <a:ext cx="5312956" cy="1118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fr-FR" sz="1400" dirty="0"/>
              <a:t>80 étudiants ont participé à </a:t>
            </a:r>
            <a:r>
              <a:rPr lang="fr-FR" sz="1400" dirty="0" smtClean="0"/>
              <a:t>l’étude.</a:t>
            </a:r>
          </a:p>
          <a:p>
            <a:pPr>
              <a:lnSpc>
                <a:spcPts val="1600"/>
              </a:lnSpc>
            </a:pPr>
            <a:r>
              <a:rPr lang="fr-FR" sz="1400" dirty="0" smtClean="0"/>
              <a:t>Les résultats des tests 1 à 4, donnent des % </a:t>
            </a:r>
            <a:r>
              <a:rPr lang="fr-FR" sz="1400" dirty="0"/>
              <a:t>de </a:t>
            </a:r>
            <a:r>
              <a:rPr lang="fr-FR" sz="1600" b="1" dirty="0">
                <a:solidFill>
                  <a:srgbClr val="00B050"/>
                </a:solidFill>
              </a:rPr>
              <a:t>Réponses </a:t>
            </a:r>
            <a:r>
              <a:rPr lang="fr-FR" sz="1600" b="1" dirty="0" smtClean="0">
                <a:solidFill>
                  <a:srgbClr val="00B050"/>
                </a:solidFill>
              </a:rPr>
              <a:t>Correctes </a:t>
            </a:r>
            <a:r>
              <a:rPr lang="fr-FR" sz="1400" dirty="0" smtClean="0"/>
              <a:t>(%RC) successivement de 52</a:t>
            </a:r>
            <a:r>
              <a:rPr lang="fr-FR" sz="1400" dirty="0"/>
              <a:t>%, 67%, 71% et 72</a:t>
            </a:r>
            <a:r>
              <a:rPr lang="fr-FR" sz="1400" dirty="0" smtClean="0"/>
              <a:t>%. Donc une amélioration continue des connaissances.</a:t>
            </a:r>
          </a:p>
          <a:p>
            <a:pPr>
              <a:lnSpc>
                <a:spcPts val="1600"/>
              </a:lnSpc>
            </a:pPr>
            <a:r>
              <a:rPr lang="fr-FR" sz="1400" dirty="0" smtClean="0"/>
              <a:t>Les </a:t>
            </a:r>
            <a:r>
              <a:rPr lang="fr-FR" sz="1600" b="1" dirty="0">
                <a:solidFill>
                  <a:srgbClr val="00B050"/>
                </a:solidFill>
              </a:rPr>
              <a:t>confiances</a:t>
            </a:r>
            <a:r>
              <a:rPr lang="fr-FR" sz="1600" dirty="0">
                <a:solidFill>
                  <a:srgbClr val="00B050"/>
                </a:solidFill>
              </a:rPr>
              <a:t> </a:t>
            </a:r>
            <a:r>
              <a:rPr lang="fr-FR" sz="1400" dirty="0" smtClean="0"/>
              <a:t>augmentent parallèlement de 81</a:t>
            </a:r>
            <a:r>
              <a:rPr lang="fr-FR" sz="1400" dirty="0"/>
              <a:t>% (</a:t>
            </a:r>
            <a:r>
              <a:rPr lang="fr-FR" sz="1400" dirty="0" smtClean="0"/>
              <a:t>t1) à 97</a:t>
            </a:r>
            <a:r>
              <a:rPr lang="fr-FR" sz="1400" dirty="0"/>
              <a:t>% (t4</a:t>
            </a:r>
            <a:r>
              <a:rPr lang="fr-FR" sz="1400" dirty="0" smtClean="0"/>
              <a:t>).</a:t>
            </a: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9336" y="4003349"/>
            <a:ext cx="2108176" cy="885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5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83" t="31047" b="12366"/>
          <a:stretch/>
        </p:blipFill>
        <p:spPr bwMode="auto">
          <a:xfrm>
            <a:off x="7758543" y="4959643"/>
            <a:ext cx="1634618" cy="911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1012" y="5676403"/>
            <a:ext cx="848323" cy="1123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52" y="6535363"/>
            <a:ext cx="1037863" cy="924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ZoneTexte 9"/>
          <p:cNvSpPr txBox="1"/>
          <p:nvPr/>
        </p:nvSpPr>
        <p:spPr>
          <a:xfrm>
            <a:off x="7096439" y="4677435"/>
            <a:ext cx="662104" cy="30777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400" b="1" dirty="0" smtClean="0">
                <a:solidFill>
                  <a:schemeClr val="bg1"/>
                </a:solidFill>
              </a:rPr>
              <a:t>TEST 1</a:t>
            </a:r>
            <a:endParaRPr lang="fr-FR" sz="1400" b="1" dirty="0">
              <a:solidFill>
                <a:schemeClr val="bg1"/>
              </a:solidFill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7563826" y="5717347"/>
            <a:ext cx="662104" cy="3077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400" b="1" dirty="0" smtClean="0">
                <a:solidFill>
                  <a:schemeClr val="bg1"/>
                </a:solidFill>
              </a:rPr>
              <a:t>TEST 2</a:t>
            </a:r>
            <a:endParaRPr lang="fr-FR" sz="1400" b="1" dirty="0">
              <a:solidFill>
                <a:schemeClr val="bg1"/>
              </a:solidFill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7891771" y="6470097"/>
            <a:ext cx="662104" cy="307777"/>
          </a:xfrm>
          <a:prstGeom prst="rect">
            <a:avLst/>
          </a:prstGeom>
          <a:solidFill>
            <a:srgbClr val="6297D8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400" b="1" dirty="0" smtClean="0">
                <a:solidFill>
                  <a:schemeClr val="bg1"/>
                </a:solidFill>
              </a:rPr>
              <a:t>TEST 3</a:t>
            </a:r>
            <a:endParaRPr lang="fr-FR" sz="1400" b="1" dirty="0">
              <a:solidFill>
                <a:schemeClr val="bg1"/>
              </a:solidFill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7633580" y="7392588"/>
            <a:ext cx="662104" cy="30777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400" b="1" dirty="0" smtClean="0">
                <a:solidFill>
                  <a:schemeClr val="bg1"/>
                </a:solidFill>
              </a:rPr>
              <a:t>TEST 4</a:t>
            </a:r>
            <a:endParaRPr lang="fr-FR" sz="1400" b="1" dirty="0">
              <a:solidFill>
                <a:schemeClr val="bg1"/>
              </a:solidFill>
            </a:endParaRPr>
          </a:p>
        </p:txBody>
      </p:sp>
      <p:sp>
        <p:nvSpPr>
          <p:cNvPr id="12" name="Forme libre 11"/>
          <p:cNvSpPr/>
          <p:nvPr/>
        </p:nvSpPr>
        <p:spPr>
          <a:xfrm>
            <a:off x="7001304" y="5071794"/>
            <a:ext cx="859809" cy="2361063"/>
          </a:xfrm>
          <a:custGeom>
            <a:avLst/>
            <a:gdLst>
              <a:gd name="connsiteX0" fmla="*/ 40943 w 859809"/>
              <a:gd name="connsiteY0" fmla="*/ 764275 h 2361063"/>
              <a:gd name="connsiteX1" fmla="*/ 313898 w 859809"/>
              <a:gd name="connsiteY1" fmla="*/ 0 h 2361063"/>
              <a:gd name="connsiteX2" fmla="*/ 177421 w 859809"/>
              <a:gd name="connsiteY2" fmla="*/ 122830 h 2361063"/>
              <a:gd name="connsiteX3" fmla="*/ 354841 w 859809"/>
              <a:gd name="connsiteY3" fmla="*/ 13648 h 2361063"/>
              <a:gd name="connsiteX4" fmla="*/ 368489 w 859809"/>
              <a:gd name="connsiteY4" fmla="*/ 204717 h 2361063"/>
              <a:gd name="connsiteX5" fmla="*/ 300250 w 859809"/>
              <a:gd name="connsiteY5" fmla="*/ 54591 h 2361063"/>
              <a:gd name="connsiteX6" fmla="*/ 0 w 859809"/>
              <a:gd name="connsiteY6" fmla="*/ 968991 h 2361063"/>
              <a:gd name="connsiteX7" fmla="*/ 368489 w 859809"/>
              <a:gd name="connsiteY7" fmla="*/ 887105 h 2361063"/>
              <a:gd name="connsiteX8" fmla="*/ 272955 w 859809"/>
              <a:gd name="connsiteY8" fmla="*/ 832514 h 2361063"/>
              <a:gd name="connsiteX9" fmla="*/ 532262 w 859809"/>
              <a:gd name="connsiteY9" fmla="*/ 846161 h 2361063"/>
              <a:gd name="connsiteX10" fmla="*/ 368489 w 859809"/>
              <a:gd name="connsiteY10" fmla="*/ 1009935 h 2361063"/>
              <a:gd name="connsiteX11" fmla="*/ 368489 w 859809"/>
              <a:gd name="connsiteY11" fmla="*/ 941696 h 2361063"/>
              <a:gd name="connsiteX12" fmla="*/ 95534 w 859809"/>
              <a:gd name="connsiteY12" fmla="*/ 1023582 h 2361063"/>
              <a:gd name="connsiteX13" fmla="*/ 614149 w 859809"/>
              <a:gd name="connsiteY13" fmla="*/ 1392072 h 2361063"/>
              <a:gd name="connsiteX14" fmla="*/ 573206 w 859809"/>
              <a:gd name="connsiteY14" fmla="*/ 1228299 h 2361063"/>
              <a:gd name="connsiteX15" fmla="*/ 832513 w 859809"/>
              <a:gd name="connsiteY15" fmla="*/ 1542197 h 2361063"/>
              <a:gd name="connsiteX16" fmla="*/ 504967 w 859809"/>
              <a:gd name="connsiteY16" fmla="*/ 1514902 h 2361063"/>
              <a:gd name="connsiteX17" fmla="*/ 709683 w 859809"/>
              <a:gd name="connsiteY17" fmla="*/ 1460311 h 2361063"/>
              <a:gd name="connsiteX18" fmla="*/ 109182 w 859809"/>
              <a:gd name="connsiteY18" fmla="*/ 1050878 h 2361063"/>
              <a:gd name="connsiteX19" fmla="*/ 764274 w 859809"/>
              <a:gd name="connsiteY19" fmla="*/ 2224585 h 2361063"/>
              <a:gd name="connsiteX20" fmla="*/ 791570 w 859809"/>
              <a:gd name="connsiteY20" fmla="*/ 2074460 h 2361063"/>
              <a:gd name="connsiteX21" fmla="*/ 859809 w 859809"/>
              <a:gd name="connsiteY21" fmla="*/ 2361063 h 2361063"/>
              <a:gd name="connsiteX22" fmla="*/ 559558 w 859809"/>
              <a:gd name="connsiteY22" fmla="*/ 2210938 h 2361063"/>
              <a:gd name="connsiteX23" fmla="*/ 668740 w 859809"/>
              <a:gd name="connsiteY23" fmla="*/ 2210938 h 2361063"/>
              <a:gd name="connsiteX24" fmla="*/ 682388 w 859809"/>
              <a:gd name="connsiteY24" fmla="*/ 2210938 h 2361063"/>
              <a:gd name="connsiteX25" fmla="*/ 723331 w 859809"/>
              <a:gd name="connsiteY25" fmla="*/ 2210938 h 2361063"/>
              <a:gd name="connsiteX26" fmla="*/ 68238 w 859809"/>
              <a:gd name="connsiteY26" fmla="*/ 982639 h 2361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859809" h="2361063">
                <a:moveTo>
                  <a:pt x="40943" y="764275"/>
                </a:moveTo>
                <a:lnTo>
                  <a:pt x="313898" y="0"/>
                </a:lnTo>
                <a:lnTo>
                  <a:pt x="177421" y="122830"/>
                </a:lnTo>
                <a:lnTo>
                  <a:pt x="354841" y="13648"/>
                </a:lnTo>
                <a:lnTo>
                  <a:pt x="368489" y="204717"/>
                </a:lnTo>
                <a:lnTo>
                  <a:pt x="300250" y="54591"/>
                </a:lnTo>
                <a:lnTo>
                  <a:pt x="0" y="968991"/>
                </a:lnTo>
                <a:lnTo>
                  <a:pt x="368489" y="887105"/>
                </a:lnTo>
                <a:lnTo>
                  <a:pt x="272955" y="832514"/>
                </a:lnTo>
                <a:lnTo>
                  <a:pt x="532262" y="846161"/>
                </a:lnTo>
                <a:lnTo>
                  <a:pt x="368489" y="1009935"/>
                </a:lnTo>
                <a:lnTo>
                  <a:pt x="368489" y="941696"/>
                </a:lnTo>
                <a:lnTo>
                  <a:pt x="95534" y="1023582"/>
                </a:lnTo>
                <a:lnTo>
                  <a:pt x="614149" y="1392072"/>
                </a:lnTo>
                <a:lnTo>
                  <a:pt x="573206" y="1228299"/>
                </a:lnTo>
                <a:lnTo>
                  <a:pt x="832513" y="1542197"/>
                </a:lnTo>
                <a:lnTo>
                  <a:pt x="504967" y="1514902"/>
                </a:lnTo>
                <a:lnTo>
                  <a:pt x="709683" y="1460311"/>
                </a:lnTo>
                <a:lnTo>
                  <a:pt x="109182" y="1050878"/>
                </a:lnTo>
                <a:lnTo>
                  <a:pt x="764274" y="2224585"/>
                </a:lnTo>
                <a:lnTo>
                  <a:pt x="791570" y="2074460"/>
                </a:lnTo>
                <a:lnTo>
                  <a:pt x="859809" y="2361063"/>
                </a:lnTo>
                <a:lnTo>
                  <a:pt x="559558" y="2210938"/>
                </a:lnTo>
                <a:lnTo>
                  <a:pt x="668740" y="2210938"/>
                </a:lnTo>
                <a:lnTo>
                  <a:pt x="682388" y="2210938"/>
                </a:lnTo>
                <a:lnTo>
                  <a:pt x="723331" y="2210938"/>
                </a:lnTo>
                <a:lnTo>
                  <a:pt x="68238" y="982639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6095019" y="5904765"/>
            <a:ext cx="1042363" cy="938719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1100" dirty="0"/>
              <a:t>20 questions « vrai-faux » </a:t>
            </a:r>
            <a:r>
              <a:rPr lang="fr-FR" sz="1100" dirty="0" smtClean="0"/>
              <a:t>et</a:t>
            </a:r>
          </a:p>
          <a:p>
            <a:pPr algn="ctr"/>
            <a:r>
              <a:rPr lang="fr-FR" sz="1100" dirty="0" smtClean="0"/>
              <a:t>10 questions</a:t>
            </a:r>
          </a:p>
          <a:p>
            <a:pPr algn="ctr"/>
            <a:r>
              <a:rPr lang="fr-FR" sz="1100" dirty="0" smtClean="0"/>
              <a:t>«</a:t>
            </a:r>
            <a:r>
              <a:rPr lang="fr-FR" sz="1100" dirty="0"/>
              <a:t> à réponse courte » </a:t>
            </a:r>
          </a:p>
        </p:txBody>
      </p:sp>
      <p:sp>
        <p:nvSpPr>
          <p:cNvPr id="31" name="ZoneTexte 30"/>
          <p:cNvSpPr txBox="1"/>
          <p:nvPr/>
        </p:nvSpPr>
        <p:spPr>
          <a:xfrm>
            <a:off x="-9235" y="6349334"/>
            <a:ext cx="60404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fr-FR" sz="1400" dirty="0" smtClean="0"/>
              <a:t>L’analyse </a:t>
            </a:r>
            <a:r>
              <a:rPr lang="fr-FR" sz="1400" dirty="0"/>
              <a:t>spectrale </a:t>
            </a:r>
            <a:r>
              <a:rPr lang="fr-FR" sz="1400" dirty="0">
                <a:solidFill>
                  <a:srgbClr val="FF0000"/>
                </a:solidFill>
              </a:rPr>
              <a:t> [1]</a:t>
            </a:r>
            <a:r>
              <a:rPr lang="fr-FR" sz="1400" dirty="0"/>
              <a:t> des réponses correctes (RC) et incorrectes (RI) assorties des degrés de certitude (DC) permet de </a:t>
            </a:r>
            <a:r>
              <a:rPr lang="fr-FR" sz="1600" b="1" dirty="0">
                <a:solidFill>
                  <a:srgbClr val="00B050"/>
                </a:solidFill>
              </a:rPr>
              <a:t>mesurer l’apport pédagogique</a:t>
            </a:r>
            <a:r>
              <a:rPr lang="fr-FR" sz="1600" b="1" dirty="0">
                <a:solidFill>
                  <a:srgbClr val="C00000"/>
                </a:solidFill>
              </a:rPr>
              <a:t> </a:t>
            </a:r>
            <a:r>
              <a:rPr lang="fr-FR" sz="1400" dirty="0"/>
              <a:t>du cours, du polycopié puis du </a:t>
            </a:r>
            <a:r>
              <a:rPr lang="fr-FR" sz="1400" dirty="0" smtClean="0"/>
              <a:t>jeu. Pour </a:t>
            </a:r>
            <a:r>
              <a:rPr lang="fr-FR" sz="1400" dirty="0"/>
              <a:t>chaque question nous mesurons le pourcentage de </a:t>
            </a:r>
            <a:r>
              <a:rPr lang="fr-FR" sz="1400" dirty="0" smtClean="0"/>
              <a:t>réponses correctes mais </a:t>
            </a:r>
            <a:r>
              <a:rPr lang="fr-FR" sz="1400" dirty="0"/>
              <a:t>surtout la </a:t>
            </a:r>
            <a:r>
              <a:rPr lang="fr-FR" sz="1600" b="1" dirty="0">
                <a:solidFill>
                  <a:srgbClr val="00B050"/>
                </a:solidFill>
              </a:rPr>
              <a:t>« confiance » et « l’imprudence » </a:t>
            </a:r>
            <a:r>
              <a:rPr lang="fr-FR" sz="1400" dirty="0"/>
              <a:t>qui sont les </a:t>
            </a:r>
            <a:r>
              <a:rPr lang="fr-FR" sz="1600" b="1" u="sng" dirty="0"/>
              <a:t>certitudes moyennes</a:t>
            </a:r>
            <a:r>
              <a:rPr lang="fr-FR" sz="1400" dirty="0"/>
              <a:t> respectivement assorties aux </a:t>
            </a:r>
            <a:r>
              <a:rPr lang="fr-FR" sz="1400" dirty="0" smtClean="0"/>
              <a:t>réponses correctes </a:t>
            </a:r>
            <a:r>
              <a:rPr lang="fr-FR" sz="1400" smtClean="0"/>
              <a:t>(RC) et </a:t>
            </a:r>
            <a:r>
              <a:rPr lang="fr-FR" sz="1400" smtClean="0"/>
              <a:t>réponses </a:t>
            </a:r>
            <a:r>
              <a:rPr lang="fr-FR" sz="1400" smtClean="0"/>
              <a:t>incorrectes (RI). </a:t>
            </a:r>
            <a:endParaRPr lang="fr-FR" sz="1400" dirty="0"/>
          </a:p>
        </p:txBody>
      </p:sp>
      <p:sp>
        <p:nvSpPr>
          <p:cNvPr id="32" name="ZoneTexte 31"/>
          <p:cNvSpPr txBox="1"/>
          <p:nvPr/>
        </p:nvSpPr>
        <p:spPr>
          <a:xfrm>
            <a:off x="0" y="5088495"/>
            <a:ext cx="6040428" cy="1118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fr-FR" sz="1400" dirty="0" smtClean="0"/>
              <a:t>Avant </a:t>
            </a:r>
            <a:r>
              <a:rPr lang="fr-FR" sz="1400" dirty="0" smtClean="0">
                <a:solidFill>
                  <a:srgbClr val="FF0000"/>
                </a:solidFill>
              </a:rPr>
              <a:t>(t1)  </a:t>
            </a:r>
            <a:r>
              <a:rPr lang="fr-FR" sz="1400" dirty="0" smtClean="0"/>
              <a:t>et après l’exposé </a:t>
            </a:r>
            <a:r>
              <a:rPr lang="fr-FR" sz="1400" dirty="0" smtClean="0">
                <a:solidFill>
                  <a:srgbClr val="FF0000"/>
                </a:solidFill>
              </a:rPr>
              <a:t>(t2), </a:t>
            </a:r>
            <a:r>
              <a:rPr lang="fr-FR" sz="1400" dirty="0" smtClean="0"/>
              <a:t>puis après le temps de la lecture du polycopié </a:t>
            </a:r>
            <a:r>
              <a:rPr lang="fr-FR" sz="1400" dirty="0" smtClean="0">
                <a:solidFill>
                  <a:srgbClr val="FF0000"/>
                </a:solidFill>
              </a:rPr>
              <a:t>(t3) </a:t>
            </a:r>
            <a:r>
              <a:rPr lang="fr-FR" sz="1400" dirty="0" smtClean="0"/>
              <a:t>et enfin après le temps dédié au jeu (t4, </a:t>
            </a:r>
            <a:r>
              <a:rPr lang="fr-FR" sz="1400" dirty="0" smtClean="0">
                <a:solidFill>
                  <a:srgbClr val="FF0000"/>
                </a:solidFill>
              </a:rPr>
              <a:t>5 mois plus tard</a:t>
            </a:r>
            <a:r>
              <a:rPr lang="fr-FR" sz="1400" dirty="0" smtClean="0"/>
              <a:t>), un test identique de 20 questions « vrai-faux » et 10 questions « à réponse courte » a été remis à chaque étudiant</a:t>
            </a:r>
            <a:r>
              <a:rPr lang="fr-FR" sz="1400" dirty="0" smtClean="0"/>
              <a:t>.</a:t>
            </a:r>
            <a:r>
              <a:rPr lang="fr-FR" sz="600" strike="sngStrike" dirty="0" smtClean="0"/>
              <a:t> </a:t>
            </a:r>
            <a:r>
              <a:rPr lang="fr-FR" sz="1400" dirty="0" smtClean="0"/>
              <a:t>Pour chaque réponse il est demandé aux étudiants leur </a:t>
            </a:r>
            <a:r>
              <a:rPr lang="fr-FR" sz="1600" b="1" dirty="0" smtClean="0">
                <a:solidFill>
                  <a:srgbClr val="00B050"/>
                </a:solidFill>
              </a:rPr>
              <a:t>« degré de certitude »</a:t>
            </a:r>
            <a:r>
              <a:rPr lang="fr-FR" sz="1600" b="1" dirty="0" smtClean="0"/>
              <a:t> </a:t>
            </a:r>
            <a:r>
              <a:rPr lang="fr-FR" sz="1400" dirty="0" smtClean="0"/>
              <a:t>(</a:t>
            </a:r>
            <a:r>
              <a:rPr lang="fr-FR" sz="1400" dirty="0" smtClean="0"/>
              <a:t>échelle : 50, 60, 70, 80, 90 ou 100 %). </a:t>
            </a:r>
            <a:endParaRPr lang="fr-FR" sz="500" strike="sngStrike" dirty="0" smtClean="0"/>
          </a:p>
        </p:txBody>
      </p:sp>
      <p:sp>
        <p:nvSpPr>
          <p:cNvPr id="33" name="ZoneTexte 32"/>
          <p:cNvSpPr txBox="1"/>
          <p:nvPr/>
        </p:nvSpPr>
        <p:spPr>
          <a:xfrm>
            <a:off x="-27200" y="9056200"/>
            <a:ext cx="54793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fr-FR" sz="1600" b="1" dirty="0" smtClean="0">
                <a:solidFill>
                  <a:srgbClr val="00B050"/>
                </a:solidFill>
              </a:rPr>
              <a:t>L’imprudence</a:t>
            </a:r>
            <a:r>
              <a:rPr lang="fr-FR" sz="1600" dirty="0" smtClean="0">
                <a:solidFill>
                  <a:srgbClr val="00B050"/>
                </a:solidFill>
              </a:rPr>
              <a:t> </a:t>
            </a:r>
            <a:r>
              <a:rPr lang="fr-FR" sz="1400" dirty="0"/>
              <a:t>augmente </a:t>
            </a:r>
            <a:r>
              <a:rPr lang="fr-FR" sz="1400" dirty="0" smtClean="0"/>
              <a:t>aussi</a:t>
            </a:r>
            <a:r>
              <a:rPr lang="fr-FR" sz="1400" dirty="0"/>
              <a:t> : 65%, 79%, 89%, 84%. Après une formation </a:t>
            </a:r>
            <a:r>
              <a:rPr lang="fr-FR" sz="1400" dirty="0" smtClean="0"/>
              <a:t>, c’est une observation habituelle qui n’aurait pas pu être mise en évidence sans les « degrés de certitude ». Elle permet à l’enseignant de </a:t>
            </a:r>
            <a:r>
              <a:rPr lang="fr-FR" sz="1400" dirty="0" smtClean="0">
                <a:solidFill>
                  <a:srgbClr val="FF0000"/>
                </a:solidFill>
              </a:rPr>
              <a:t>détecter </a:t>
            </a:r>
            <a:r>
              <a:rPr lang="fr-FR" sz="1400" dirty="0">
                <a:solidFill>
                  <a:srgbClr val="FF0000"/>
                </a:solidFill>
              </a:rPr>
              <a:t>immédiatement les plus populaires </a:t>
            </a:r>
            <a:r>
              <a:rPr lang="fr-FR" sz="1400" dirty="0" smtClean="0"/>
              <a:t>des idées fausses qui ancrées </a:t>
            </a:r>
            <a:r>
              <a:rPr lang="fr-FR" sz="1400" dirty="0" smtClean="0">
                <a:solidFill>
                  <a:srgbClr val="FF0000"/>
                </a:solidFill>
              </a:rPr>
              <a:t>avec </a:t>
            </a:r>
            <a:r>
              <a:rPr lang="fr-FR" sz="1400" dirty="0" smtClean="0">
                <a:solidFill>
                  <a:srgbClr val="FF0000"/>
                </a:solidFill>
              </a:rPr>
              <a:t>une certitude élevée </a:t>
            </a:r>
            <a:r>
              <a:rPr lang="fr-FR" sz="1400" dirty="0"/>
              <a:t>dans </a:t>
            </a:r>
            <a:r>
              <a:rPr lang="fr-FR" sz="1400" dirty="0" smtClean="0"/>
              <a:t>l’esprit </a:t>
            </a:r>
            <a:r>
              <a:rPr lang="fr-FR" sz="1400" dirty="0" smtClean="0">
                <a:solidFill>
                  <a:srgbClr val="FF0000"/>
                </a:solidFill>
              </a:rPr>
              <a:t>des</a:t>
            </a:r>
            <a:r>
              <a:rPr lang="fr-FR" sz="1400" dirty="0" smtClean="0"/>
              <a:t> apprenant</a:t>
            </a:r>
            <a:r>
              <a:rPr lang="fr-FR" sz="1400" dirty="0" smtClean="0">
                <a:solidFill>
                  <a:srgbClr val="FF0000"/>
                </a:solidFill>
              </a:rPr>
              <a:t>s</a:t>
            </a:r>
            <a:r>
              <a:rPr lang="fr-FR" sz="1400" dirty="0" smtClean="0"/>
              <a:t>.</a:t>
            </a:r>
          </a:p>
          <a:p>
            <a:pPr>
              <a:lnSpc>
                <a:spcPts val="1600"/>
              </a:lnSpc>
            </a:pPr>
            <a:r>
              <a:rPr lang="fr-FR" sz="1400" dirty="0" smtClean="0"/>
              <a:t>Et d’y remédier en priorité.</a:t>
            </a:r>
          </a:p>
        </p:txBody>
      </p:sp>
      <p:sp>
        <p:nvSpPr>
          <p:cNvPr id="34" name="ZoneTexte 33"/>
          <p:cNvSpPr txBox="1"/>
          <p:nvPr/>
        </p:nvSpPr>
        <p:spPr>
          <a:xfrm>
            <a:off x="-27200" y="10379639"/>
            <a:ext cx="2672579" cy="1118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fr-FR" sz="1400" dirty="0" smtClean="0">
                <a:solidFill>
                  <a:srgbClr val="FF0000"/>
                </a:solidFill>
              </a:rPr>
              <a:t>La signature spectrale </a:t>
            </a:r>
            <a:r>
              <a:rPr lang="fr-FR" sz="1400" dirty="0" smtClean="0"/>
              <a:t>[1] </a:t>
            </a:r>
            <a:r>
              <a:rPr lang="fr-FR" sz="1400" dirty="0"/>
              <a:t>des résultats pour chaque question </a:t>
            </a:r>
            <a:r>
              <a:rPr lang="fr-FR" sz="1400" dirty="0" smtClean="0"/>
              <a:t>(exemple question 1) montre </a:t>
            </a:r>
            <a:r>
              <a:rPr lang="fr-FR" sz="1400" dirty="0"/>
              <a:t>les bénéfices </a:t>
            </a:r>
            <a:r>
              <a:rPr lang="fr-FR" sz="1400" dirty="0" smtClean="0"/>
              <a:t>dus </a:t>
            </a:r>
            <a:r>
              <a:rPr lang="fr-FR" sz="1400" dirty="0"/>
              <a:t>à chaque outil pédagogique.</a:t>
            </a: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9" t="3100" r="19879" b="1796"/>
          <a:stretch/>
        </p:blipFill>
        <p:spPr bwMode="auto">
          <a:xfrm>
            <a:off x="2478758" y="10189256"/>
            <a:ext cx="1876097" cy="155211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098" y="10168066"/>
            <a:ext cx="1847866" cy="776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6" name="Groupe 15"/>
          <p:cNvGrpSpPr/>
          <p:nvPr/>
        </p:nvGrpSpPr>
        <p:grpSpPr>
          <a:xfrm>
            <a:off x="5853665" y="8261897"/>
            <a:ext cx="2666250" cy="1094402"/>
            <a:chOff x="6040428" y="8594630"/>
            <a:chExt cx="2666250" cy="1094402"/>
          </a:xfrm>
        </p:grpSpPr>
        <p:sp>
          <p:nvSpPr>
            <p:cNvPr id="15" name="Rectangle 14"/>
            <p:cNvSpPr/>
            <p:nvPr/>
          </p:nvSpPr>
          <p:spPr>
            <a:xfrm>
              <a:off x="6040428" y="8594630"/>
              <a:ext cx="2666250" cy="102644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4" name="Groupe 13"/>
            <p:cNvGrpSpPr/>
            <p:nvPr/>
          </p:nvGrpSpPr>
          <p:grpSpPr>
            <a:xfrm>
              <a:off x="6040428" y="8658493"/>
              <a:ext cx="2608105" cy="1030539"/>
              <a:chOff x="6130517" y="9125690"/>
              <a:chExt cx="2608105" cy="1030539"/>
            </a:xfrm>
          </p:grpSpPr>
          <p:sp>
            <p:nvSpPr>
              <p:cNvPr id="13" name="ZoneTexte 12"/>
              <p:cNvSpPr txBox="1"/>
              <p:nvPr/>
            </p:nvSpPr>
            <p:spPr>
              <a:xfrm>
                <a:off x="6130517" y="9321441"/>
                <a:ext cx="992579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fr-FR" sz="1200" b="1" dirty="0" smtClean="0"/>
                  <a:t>% RC</a:t>
                </a:r>
              </a:p>
              <a:p>
                <a:pPr algn="r"/>
                <a:r>
                  <a:rPr lang="fr-FR" sz="1200" b="1" dirty="0" smtClean="0"/>
                  <a:t>% RI</a:t>
                </a:r>
              </a:p>
              <a:p>
                <a:pPr algn="r"/>
                <a:r>
                  <a:rPr lang="fr-FR" sz="1200" b="1" dirty="0" smtClean="0"/>
                  <a:t>Confiance</a:t>
                </a:r>
              </a:p>
              <a:p>
                <a:pPr algn="r"/>
                <a:r>
                  <a:rPr lang="fr-FR" sz="1200" b="1" dirty="0" smtClean="0"/>
                  <a:t>Imprudence </a:t>
                </a:r>
                <a:endParaRPr lang="fr-FR" sz="1200" b="1" dirty="0"/>
              </a:p>
            </p:txBody>
          </p:sp>
          <p:sp>
            <p:nvSpPr>
              <p:cNvPr id="36" name="ZoneTexte 35"/>
              <p:cNvSpPr txBox="1"/>
              <p:nvPr/>
            </p:nvSpPr>
            <p:spPr>
              <a:xfrm>
                <a:off x="7107194" y="9321239"/>
                <a:ext cx="341760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fr-FR" sz="1200" b="1" dirty="0" smtClean="0">
                    <a:solidFill>
                      <a:srgbClr val="FF0000"/>
                    </a:solidFill>
                  </a:rPr>
                  <a:t>52</a:t>
                </a:r>
              </a:p>
              <a:p>
                <a:pPr algn="r"/>
                <a:r>
                  <a:rPr lang="fr-FR" sz="1200" b="1" dirty="0" smtClean="0">
                    <a:solidFill>
                      <a:srgbClr val="FF0000"/>
                    </a:solidFill>
                  </a:rPr>
                  <a:t>49</a:t>
                </a:r>
              </a:p>
              <a:p>
                <a:pPr algn="r"/>
                <a:r>
                  <a:rPr lang="fr-FR" sz="1200" b="1" dirty="0" smtClean="0">
                    <a:solidFill>
                      <a:srgbClr val="FF0000"/>
                    </a:solidFill>
                  </a:rPr>
                  <a:t>81</a:t>
                </a:r>
              </a:p>
              <a:p>
                <a:pPr algn="r"/>
                <a:r>
                  <a:rPr lang="fr-FR" sz="1200" b="1" dirty="0" smtClean="0">
                    <a:solidFill>
                      <a:srgbClr val="FF0000"/>
                    </a:solidFill>
                  </a:rPr>
                  <a:t>65</a:t>
                </a:r>
              </a:p>
            </p:txBody>
          </p:sp>
          <p:sp>
            <p:nvSpPr>
              <p:cNvPr id="37" name="ZoneTexte 36"/>
              <p:cNvSpPr txBox="1"/>
              <p:nvPr/>
            </p:nvSpPr>
            <p:spPr>
              <a:xfrm>
                <a:off x="7498124" y="9322570"/>
                <a:ext cx="341760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fr-FR" sz="1200" b="1" dirty="0" smtClean="0"/>
                  <a:t>67</a:t>
                </a:r>
              </a:p>
              <a:p>
                <a:pPr algn="r"/>
                <a:r>
                  <a:rPr lang="fr-FR" sz="1200" b="1" dirty="0" smtClean="0"/>
                  <a:t>33</a:t>
                </a:r>
              </a:p>
              <a:p>
                <a:pPr algn="r"/>
                <a:r>
                  <a:rPr lang="fr-FR" sz="1200" b="1" dirty="0" smtClean="0"/>
                  <a:t>96</a:t>
                </a:r>
              </a:p>
              <a:p>
                <a:pPr algn="r"/>
                <a:r>
                  <a:rPr lang="fr-FR" sz="1200" b="1" dirty="0" smtClean="0"/>
                  <a:t>79</a:t>
                </a:r>
              </a:p>
            </p:txBody>
          </p:sp>
          <p:sp>
            <p:nvSpPr>
              <p:cNvPr id="38" name="ZoneTexte 37"/>
              <p:cNvSpPr txBox="1"/>
              <p:nvPr/>
            </p:nvSpPr>
            <p:spPr>
              <a:xfrm>
                <a:off x="7928809" y="9323901"/>
                <a:ext cx="341760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fr-FR" sz="1200" b="1" dirty="0" smtClean="0">
                    <a:solidFill>
                      <a:srgbClr val="0070C0"/>
                    </a:solidFill>
                  </a:rPr>
                  <a:t>71</a:t>
                </a:r>
              </a:p>
              <a:p>
                <a:pPr algn="r"/>
                <a:r>
                  <a:rPr lang="fr-FR" sz="1200" b="1" dirty="0" smtClean="0">
                    <a:solidFill>
                      <a:srgbClr val="0070C0"/>
                    </a:solidFill>
                  </a:rPr>
                  <a:t>29</a:t>
                </a:r>
              </a:p>
              <a:p>
                <a:pPr algn="r"/>
                <a:r>
                  <a:rPr lang="fr-FR" sz="1200" b="1" dirty="0" smtClean="0">
                    <a:solidFill>
                      <a:srgbClr val="0070C0"/>
                    </a:solidFill>
                  </a:rPr>
                  <a:t>98</a:t>
                </a:r>
              </a:p>
              <a:p>
                <a:pPr algn="r"/>
                <a:r>
                  <a:rPr lang="fr-FR" sz="1200" b="1" dirty="0" smtClean="0">
                    <a:solidFill>
                      <a:srgbClr val="0070C0"/>
                    </a:solidFill>
                  </a:rPr>
                  <a:t>89</a:t>
                </a:r>
              </a:p>
            </p:txBody>
          </p:sp>
          <p:sp>
            <p:nvSpPr>
              <p:cNvPr id="39" name="ZoneTexte 38"/>
              <p:cNvSpPr txBox="1"/>
              <p:nvPr/>
            </p:nvSpPr>
            <p:spPr>
              <a:xfrm>
                <a:off x="8327690" y="9325232"/>
                <a:ext cx="341760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fr-FR" sz="1200" b="1" dirty="0" smtClean="0">
                    <a:solidFill>
                      <a:srgbClr val="00B050"/>
                    </a:solidFill>
                  </a:rPr>
                  <a:t>72</a:t>
                </a:r>
              </a:p>
              <a:p>
                <a:pPr algn="r"/>
                <a:r>
                  <a:rPr lang="fr-FR" sz="1200" b="1" dirty="0" smtClean="0">
                    <a:solidFill>
                      <a:srgbClr val="00B050"/>
                    </a:solidFill>
                  </a:rPr>
                  <a:t>28</a:t>
                </a:r>
              </a:p>
              <a:p>
                <a:pPr algn="r"/>
                <a:r>
                  <a:rPr lang="fr-FR" sz="1200" b="1" dirty="0" smtClean="0">
                    <a:solidFill>
                      <a:srgbClr val="00B050"/>
                    </a:solidFill>
                  </a:rPr>
                  <a:t>97</a:t>
                </a:r>
              </a:p>
              <a:p>
                <a:pPr algn="r"/>
                <a:r>
                  <a:rPr lang="fr-FR" sz="1200" b="1" dirty="0" smtClean="0">
                    <a:solidFill>
                      <a:srgbClr val="00B050"/>
                    </a:solidFill>
                  </a:rPr>
                  <a:t>84</a:t>
                </a:r>
              </a:p>
            </p:txBody>
          </p:sp>
          <p:sp>
            <p:nvSpPr>
              <p:cNvPr id="40" name="ZoneTexte 39"/>
              <p:cNvSpPr txBox="1"/>
              <p:nvPr/>
            </p:nvSpPr>
            <p:spPr>
              <a:xfrm>
                <a:off x="7048684" y="9127894"/>
                <a:ext cx="509006" cy="215444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fr-FR" sz="800" b="1" dirty="0" smtClean="0">
                    <a:solidFill>
                      <a:schemeClr val="bg1"/>
                    </a:solidFill>
                  </a:rPr>
                  <a:t>TEST 1</a:t>
                </a:r>
                <a:endParaRPr lang="fr-FR" sz="8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1" name="ZoneTexte 40"/>
              <p:cNvSpPr txBox="1"/>
              <p:nvPr/>
            </p:nvSpPr>
            <p:spPr>
              <a:xfrm>
                <a:off x="7459425" y="9125690"/>
                <a:ext cx="458780" cy="21544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fr-FR" sz="800" b="1" dirty="0" smtClean="0">
                    <a:solidFill>
                      <a:schemeClr val="bg1"/>
                    </a:solidFill>
                  </a:rPr>
                  <a:t>TEST 2</a:t>
                </a:r>
                <a:endParaRPr lang="fr-FR" sz="8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2" name="ZoneTexte 41"/>
              <p:cNvSpPr txBox="1"/>
              <p:nvPr/>
            </p:nvSpPr>
            <p:spPr>
              <a:xfrm>
                <a:off x="7874809" y="9125690"/>
                <a:ext cx="458780" cy="215444"/>
              </a:xfrm>
              <a:prstGeom prst="rect">
                <a:avLst/>
              </a:prstGeom>
              <a:solidFill>
                <a:srgbClr val="6297D8"/>
              </a:solidFill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fr-FR" sz="800" b="1" dirty="0" smtClean="0">
                    <a:solidFill>
                      <a:schemeClr val="bg1"/>
                    </a:solidFill>
                  </a:rPr>
                  <a:t>TEST 3</a:t>
                </a:r>
                <a:endParaRPr lang="fr-FR" sz="8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3" name="ZoneTexte 42"/>
              <p:cNvSpPr txBox="1"/>
              <p:nvPr/>
            </p:nvSpPr>
            <p:spPr>
              <a:xfrm>
                <a:off x="8279842" y="9128152"/>
                <a:ext cx="458780" cy="215444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fr-FR" sz="800" b="1" dirty="0" smtClean="0">
                    <a:solidFill>
                      <a:schemeClr val="bg1"/>
                    </a:solidFill>
                  </a:rPr>
                  <a:t>TEST 4</a:t>
                </a:r>
                <a:endParaRPr lang="fr-FR" sz="800" b="1" dirty="0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9291" y="11043126"/>
            <a:ext cx="1775393" cy="760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0" y="12522575"/>
            <a:ext cx="88860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/>
              <a:t>[1] </a:t>
            </a:r>
            <a:r>
              <a:rPr lang="fr-BE" sz="1200" b="1" dirty="0" smtClean="0"/>
              <a:t>D. Leclercq (2009) La connaissance partielle. Pourquoi et comment la mesurer. Education Thérapeutique du Patient. </a:t>
            </a:r>
            <a:r>
              <a:rPr lang="fr-FR" sz="1200" b="1" dirty="0"/>
              <a:t>1 (2) pp. 201-212</a:t>
            </a:r>
            <a:endParaRPr lang="fr-BE" sz="1200" b="1" dirty="0"/>
          </a:p>
        </p:txBody>
      </p:sp>
      <p:sp>
        <p:nvSpPr>
          <p:cNvPr id="17" name="ZoneTexte 16"/>
          <p:cNvSpPr txBox="1"/>
          <p:nvPr/>
        </p:nvSpPr>
        <p:spPr>
          <a:xfrm>
            <a:off x="5685413" y="10643206"/>
            <a:ext cx="32973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200" b="1" dirty="0" smtClean="0"/>
              <a:t>Réponses Incorrectes               Réponses correctes</a:t>
            </a:r>
          </a:p>
          <a:p>
            <a:r>
              <a:rPr lang="fr-BE" sz="1200" b="1" dirty="0" smtClean="0"/>
              <a:t>        et certitudes                            </a:t>
            </a:r>
            <a:r>
              <a:rPr lang="fr-BE" sz="1200" b="1" dirty="0"/>
              <a:t>et certitudes  </a:t>
            </a:r>
          </a:p>
        </p:txBody>
      </p:sp>
    </p:spTree>
    <p:extLst>
      <p:ext uri="{BB962C8B-B14F-4D97-AF65-F5344CB8AC3E}">
        <p14:creationId xmlns:p14="http://schemas.microsoft.com/office/powerpoint/2010/main" val="721778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1397</TotalTime>
  <Words>684</Words>
  <Application>Microsoft Office PowerPoint</Application>
  <PresentationFormat>A3 (297 x 420 mm)</PresentationFormat>
  <Paragraphs>59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4" baseType="lpstr">
      <vt:lpstr>Arial</vt:lpstr>
      <vt:lpstr>Calibri</vt:lpstr>
      <vt:lpstr>Thème Office</vt:lpstr>
      <vt:lpstr>Présentation PowerPoint</vt:lpstr>
    </vt:vector>
  </TitlesOfParts>
  <Company>CH, Haguenau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BELMAS Anne-Sophie</dc:creator>
  <cp:lastModifiedBy>d.leclercq@uliege.be</cp:lastModifiedBy>
  <cp:revision>72</cp:revision>
  <cp:lastPrinted>2020-04-30T15:24:40Z</cp:lastPrinted>
  <dcterms:created xsi:type="dcterms:W3CDTF">2017-02-27T15:05:40Z</dcterms:created>
  <dcterms:modified xsi:type="dcterms:W3CDTF">2020-04-30T15:48:43Z</dcterms:modified>
</cp:coreProperties>
</file>