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3"/>
  </p:handoutMasterIdLst>
  <p:sldIdLst>
    <p:sldId id="269" r:id="rId2"/>
  </p:sldIdLst>
  <p:sldSz cx="21383625" cy="30275213"/>
  <p:notesSz cx="7104063" cy="10234613"/>
  <p:defaultTextStyle>
    <a:defPPr>
      <a:defRPr lang="fr-FR"/>
    </a:defPPr>
    <a:lvl1pPr marL="0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1pPr>
    <a:lvl2pPr marL="1475933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2pPr>
    <a:lvl3pPr marL="2951866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3pPr>
    <a:lvl4pPr marL="4427799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4pPr>
    <a:lvl5pPr marL="5903732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5pPr>
    <a:lvl6pPr marL="7379665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6pPr>
    <a:lvl7pPr marL="8855598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7pPr>
    <a:lvl8pPr marL="10331531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8pPr>
    <a:lvl9pPr marL="11807464" algn="l" defTabSz="1475933" rtl="0" eaLnBrk="1" latinLnBrk="0" hangingPunct="1">
      <a:defRPr sz="5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6" userDrawn="1">
          <p15:clr>
            <a:srgbClr val="A4A3A4"/>
          </p15:clr>
        </p15:guide>
        <p15:guide id="2" pos="67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3C"/>
    <a:srgbClr val="F8AA00"/>
    <a:srgbClr val="C6C0B4"/>
    <a:srgbClr val="F1F1F0"/>
    <a:srgbClr val="006972"/>
    <a:srgbClr val="00707F"/>
    <a:srgbClr val="5FA4B0"/>
    <a:srgbClr val="175865"/>
    <a:srgbClr val="5B257D"/>
    <a:srgbClr val="0C5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>
        <p:scale>
          <a:sx n="40" d="100"/>
          <a:sy n="40" d="100"/>
        </p:scale>
        <p:origin x="48" y="-3996"/>
      </p:cViewPr>
      <p:guideLst>
        <p:guide orient="horz" pos="9536"/>
        <p:guide pos="67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2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CONTROL</c:v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Feuil1!$C$26:$G$26</c:f>
              <c:numCache>
                <c:formatCode>0.00</c:formatCode>
                <c:ptCount val="5"/>
                <c:pt idx="0">
                  <c:v>25.847222222222218</c:v>
                </c:pt>
                <c:pt idx="1">
                  <c:v>57.782222222222224</c:v>
                </c:pt>
                <c:pt idx="2">
                  <c:v>68.680000000000007</c:v>
                </c:pt>
                <c:pt idx="3">
                  <c:v>78.311111111111117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5B-4DD7-9897-C6F9BBD8581E}"/>
            </c:ext>
          </c:extLst>
        </c:ser>
        <c:ser>
          <c:idx val="1"/>
          <c:order val="1"/>
          <c:tx>
            <c:v>BC 10%</c:v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Feuil1!$C$4:$G$4</c:f>
              <c:numCache>
                <c:formatCode>0.00</c:formatCode>
                <c:ptCount val="5"/>
                <c:pt idx="0">
                  <c:v>20.349999999999998</c:v>
                </c:pt>
                <c:pt idx="1">
                  <c:v>51.6</c:v>
                </c:pt>
                <c:pt idx="2">
                  <c:v>63.00333333333333</c:v>
                </c:pt>
                <c:pt idx="3">
                  <c:v>71.23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55B-4DD7-9897-C6F9BBD8581E}"/>
            </c:ext>
          </c:extLst>
        </c:ser>
        <c:ser>
          <c:idx val="2"/>
          <c:order val="2"/>
          <c:tx>
            <c:v>BC 20%</c:v>
          </c:tx>
          <c:spPr>
            <a:ln w="190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Feuil1!$C$5:$G$5</c:f>
              <c:numCache>
                <c:formatCode>0.00</c:formatCode>
                <c:ptCount val="5"/>
                <c:pt idx="0">
                  <c:v>16.253333333333334</c:v>
                </c:pt>
                <c:pt idx="1">
                  <c:v>41.87</c:v>
                </c:pt>
                <c:pt idx="2">
                  <c:v>56.569999999999993</c:v>
                </c:pt>
                <c:pt idx="3">
                  <c:v>66.693333333333342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55B-4DD7-9897-C6F9BBD8581E}"/>
            </c:ext>
          </c:extLst>
        </c:ser>
        <c:ser>
          <c:idx val="3"/>
          <c:order val="3"/>
          <c:tx>
            <c:v>BC 30%</c:v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Feuil1!$C$6:$G$6</c:f>
              <c:numCache>
                <c:formatCode>0.00</c:formatCode>
                <c:ptCount val="5"/>
                <c:pt idx="0">
                  <c:v>11.74</c:v>
                </c:pt>
                <c:pt idx="1">
                  <c:v>34.203333333333333</c:v>
                </c:pt>
                <c:pt idx="2">
                  <c:v>49.78</c:v>
                </c:pt>
                <c:pt idx="3">
                  <c:v>53.53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55B-4DD7-9897-C6F9BBD8581E}"/>
            </c:ext>
          </c:extLst>
        </c:ser>
        <c:ser>
          <c:idx val="4"/>
          <c:order val="4"/>
          <c:tx>
            <c:v>BC 80%</c:v>
          </c:tx>
          <c:spPr>
            <a:ln w="1905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Feuil1!$C$7:$G$7</c:f>
              <c:numCache>
                <c:formatCode>0.00</c:formatCode>
                <c:ptCount val="5"/>
                <c:pt idx="0">
                  <c:v>1.0966666666666669</c:v>
                </c:pt>
                <c:pt idx="1">
                  <c:v>3.2766666666666668</c:v>
                </c:pt>
                <c:pt idx="2">
                  <c:v>7.2399999999999993</c:v>
                </c:pt>
                <c:pt idx="3">
                  <c:v>18.13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55B-4DD7-9897-C6F9BBD8581E}"/>
            </c:ext>
          </c:extLst>
        </c:ser>
        <c:ser>
          <c:idx val="5"/>
          <c:order val="5"/>
          <c:tx>
            <c:v>BCG 10%</c:v>
          </c:tx>
          <c:spPr>
            <a:ln w="190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Feuil1!$C$12:$G$12</c:f>
              <c:numCache>
                <c:formatCode>0.00</c:formatCode>
                <c:ptCount val="5"/>
                <c:pt idx="0">
                  <c:v>17.106666666666669</c:v>
                </c:pt>
                <c:pt idx="1">
                  <c:v>51.473333333333336</c:v>
                </c:pt>
                <c:pt idx="2">
                  <c:v>65.553333333333327</c:v>
                </c:pt>
                <c:pt idx="3">
                  <c:v>69.809999999999988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55B-4DD7-9897-C6F9BBD8581E}"/>
            </c:ext>
          </c:extLst>
        </c:ser>
        <c:ser>
          <c:idx val="6"/>
          <c:order val="6"/>
          <c:tx>
            <c:v>BCG 20%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Feuil1!$C$13:$G$13</c:f>
              <c:numCache>
                <c:formatCode>0.00</c:formatCode>
                <c:ptCount val="5"/>
                <c:pt idx="0">
                  <c:v>12.299999999999999</c:v>
                </c:pt>
                <c:pt idx="1">
                  <c:v>40.216666666666669</c:v>
                </c:pt>
                <c:pt idx="2">
                  <c:v>56.77</c:v>
                </c:pt>
                <c:pt idx="3">
                  <c:v>56.04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55B-4DD7-9897-C6F9BBD8581E}"/>
            </c:ext>
          </c:extLst>
        </c:ser>
        <c:ser>
          <c:idx val="7"/>
          <c:order val="7"/>
          <c:tx>
            <c:v>BCG 30%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Feuil1!$C$14:$G$14</c:f>
              <c:numCache>
                <c:formatCode>0.00</c:formatCode>
                <c:ptCount val="5"/>
                <c:pt idx="0">
                  <c:v>9.7700000000000014</c:v>
                </c:pt>
                <c:pt idx="1">
                  <c:v>34.25</c:v>
                </c:pt>
                <c:pt idx="2">
                  <c:v>46.550000000000004</c:v>
                </c:pt>
                <c:pt idx="3">
                  <c:v>50.23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55B-4DD7-9897-C6F9BBD8581E}"/>
            </c:ext>
          </c:extLst>
        </c:ser>
        <c:ser>
          <c:idx val="8"/>
          <c:order val="8"/>
          <c:tx>
            <c:v>BCG 80%</c:v>
          </c:tx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Feuil1!$C$15:$G$15</c:f>
              <c:numCache>
                <c:formatCode>0.00</c:formatCode>
                <c:ptCount val="5"/>
                <c:pt idx="0">
                  <c:v>1.1300000000000001</c:v>
                </c:pt>
                <c:pt idx="1">
                  <c:v>3.5866666666666664</c:v>
                </c:pt>
                <c:pt idx="2">
                  <c:v>5.7600000000000007</c:v>
                </c:pt>
                <c:pt idx="3">
                  <c:v>11.696666666666665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55B-4DD7-9897-C6F9BBD8581E}"/>
            </c:ext>
          </c:extLst>
        </c:ser>
        <c:ser>
          <c:idx val="9"/>
          <c:order val="9"/>
          <c:tx>
            <c:v>BCF 10%</c:v>
          </c:tx>
          <c:spPr>
            <a:ln w="190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5">
                    <a:lumMod val="50000"/>
                  </a:schemeClr>
                </a:solidFill>
                <a:ln w="9525">
                  <a:solidFill>
                    <a:schemeClr val="accent5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955B-4DD7-9897-C6F9BBD8581E}"/>
              </c:ext>
            </c:extLst>
          </c:dPt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Feuil1!$C$20:$G$20</c:f>
              <c:numCache>
                <c:formatCode>0.00</c:formatCode>
                <c:ptCount val="5"/>
                <c:pt idx="0">
                  <c:v>24.340000000000003</c:v>
                </c:pt>
                <c:pt idx="1">
                  <c:v>55.47</c:v>
                </c:pt>
                <c:pt idx="2">
                  <c:v>66.566666666666663</c:v>
                </c:pt>
                <c:pt idx="3">
                  <c:v>67.91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55B-4DD7-9897-C6F9BBD8581E}"/>
            </c:ext>
          </c:extLst>
        </c:ser>
        <c:ser>
          <c:idx val="10"/>
          <c:order val="10"/>
          <c:tx>
            <c:v>BCF 20%</c:v>
          </c:tx>
          <c:spPr>
            <a:ln w="190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Feuil1!$C$21:$G$21</c:f>
              <c:numCache>
                <c:formatCode>0.00</c:formatCode>
                <c:ptCount val="5"/>
                <c:pt idx="0">
                  <c:v>19.08666666666667</c:v>
                </c:pt>
                <c:pt idx="1">
                  <c:v>42.903333333333336</c:v>
                </c:pt>
                <c:pt idx="2">
                  <c:v>56.896666666666668</c:v>
                </c:pt>
                <c:pt idx="3">
                  <c:v>60.273333333333333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55B-4DD7-9897-C6F9BBD8581E}"/>
            </c:ext>
          </c:extLst>
        </c:ser>
        <c:ser>
          <c:idx val="11"/>
          <c:order val="11"/>
          <c:tx>
            <c:v>BCF 30%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Feuil1!$C$22:$G$22</c:f>
              <c:numCache>
                <c:formatCode>0.00</c:formatCode>
                <c:ptCount val="5"/>
                <c:pt idx="0">
                  <c:v>17.190000000000001</c:v>
                </c:pt>
                <c:pt idx="1">
                  <c:v>41.73</c:v>
                </c:pt>
                <c:pt idx="2">
                  <c:v>54.956666666666671</c:v>
                </c:pt>
                <c:pt idx="3">
                  <c:v>57.566666666666663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55B-4DD7-9897-C6F9BBD8581E}"/>
            </c:ext>
          </c:extLst>
        </c:ser>
        <c:ser>
          <c:idx val="12"/>
          <c:order val="12"/>
          <c:tx>
            <c:v>BCF 80%</c:v>
          </c:tx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Feuil1!$C$2:$G$2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Feuil1!$C$23:$G$23</c:f>
              <c:numCache>
                <c:formatCode>0.00</c:formatCode>
                <c:ptCount val="5"/>
                <c:pt idx="0">
                  <c:v>1.9666666666666668</c:v>
                </c:pt>
                <c:pt idx="1">
                  <c:v>6.626666666666666</c:v>
                </c:pt>
                <c:pt idx="2">
                  <c:v>18.999999999999996</c:v>
                </c:pt>
                <c:pt idx="3">
                  <c:v>29.636666666666667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55B-4DD7-9897-C6F9BBD85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002368"/>
        <c:axId val="431991552"/>
      </c:scatterChart>
      <c:valAx>
        <c:axId val="432002368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600" dirty="0" smtClean="0"/>
                  <a:t>Jours</a:t>
                </a:r>
                <a:endParaRPr lang="fr-BE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991552"/>
        <c:crosses val="autoZero"/>
        <c:crossBetween val="midCat"/>
        <c:majorUnit val="10"/>
      </c:valAx>
      <c:valAx>
        <c:axId val="43199155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600"/>
                  <a:t>RC (MPa)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2002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BL 0%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BL!$P$2:$T$2</c:f>
                <c:numCache>
                  <c:formatCode>General</c:formatCode>
                  <c:ptCount val="5"/>
                  <c:pt idx="0">
                    <c:v>0.48000000000000043</c:v>
                  </c:pt>
                  <c:pt idx="1">
                    <c:v>4.9911111111111097</c:v>
                  </c:pt>
                  <c:pt idx="2">
                    <c:v>3.8800000000000003</c:v>
                  </c:pt>
                  <c:pt idx="3">
                    <c:v>2.3111111111111122</c:v>
                  </c:pt>
                  <c:pt idx="4">
                    <c:v>0</c:v>
                  </c:pt>
                </c:numCache>
              </c:numRef>
            </c:plus>
            <c:minus>
              <c:numRef>
                <c:f>BL!$P$2:$T$2</c:f>
                <c:numCache>
                  <c:formatCode>General</c:formatCode>
                  <c:ptCount val="5"/>
                  <c:pt idx="0">
                    <c:v>0.48000000000000043</c:v>
                  </c:pt>
                  <c:pt idx="1">
                    <c:v>4.9911111111111097</c:v>
                  </c:pt>
                  <c:pt idx="2">
                    <c:v>3.8800000000000003</c:v>
                  </c:pt>
                  <c:pt idx="3">
                    <c:v>2.3111111111111122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BL!$I$1:$M$1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BL!$I$2:$M$2</c:f>
              <c:numCache>
                <c:formatCode>0.00</c:formatCode>
                <c:ptCount val="5"/>
                <c:pt idx="0">
                  <c:v>25.49</c:v>
                </c:pt>
                <c:pt idx="1">
                  <c:v>85.683333333333337</c:v>
                </c:pt>
                <c:pt idx="2">
                  <c:v>88.98</c:v>
                </c:pt>
                <c:pt idx="3">
                  <c:v>83.086666666666659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7C-4B53-A967-BA6B6BBCD71A}"/>
            </c:ext>
          </c:extLst>
        </c:ser>
        <c:ser>
          <c:idx val="1"/>
          <c:order val="1"/>
          <c:tx>
            <c:v>BL 10%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BL!$P$3:$T$3</c:f>
                <c:numCache>
                  <c:formatCode>General</c:formatCode>
                  <c:ptCount val="5"/>
                  <c:pt idx="0">
                    <c:v>4.4444444444444432E-2</c:v>
                  </c:pt>
                  <c:pt idx="1">
                    <c:v>1.7511111111111077</c:v>
                  </c:pt>
                  <c:pt idx="2">
                    <c:v>2.6977777777777732</c:v>
                  </c:pt>
                  <c:pt idx="3">
                    <c:v>11.026666666666662</c:v>
                  </c:pt>
                  <c:pt idx="4">
                    <c:v>0</c:v>
                  </c:pt>
                </c:numCache>
              </c:numRef>
            </c:plus>
            <c:minus>
              <c:numRef>
                <c:f>BL!$P$3:$T$3</c:f>
                <c:numCache>
                  <c:formatCode>General</c:formatCode>
                  <c:ptCount val="5"/>
                  <c:pt idx="0">
                    <c:v>4.4444444444444432E-2</c:v>
                  </c:pt>
                  <c:pt idx="1">
                    <c:v>1.7511111111111077</c:v>
                  </c:pt>
                  <c:pt idx="2">
                    <c:v>2.6977777777777732</c:v>
                  </c:pt>
                  <c:pt idx="3">
                    <c:v>11.026666666666662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BL!$I$1:$M$1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BL!$I$3:$M$3</c:f>
              <c:numCache>
                <c:formatCode>0.00</c:formatCode>
                <c:ptCount val="5"/>
                <c:pt idx="0">
                  <c:v>3.3033333333333332</c:v>
                </c:pt>
                <c:pt idx="1">
                  <c:v>64.616666666666674</c:v>
                </c:pt>
                <c:pt idx="2">
                  <c:v>78.463333333333324</c:v>
                </c:pt>
                <c:pt idx="3">
                  <c:v>75.679999999999993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7C-4B53-A967-BA6B6BBCD71A}"/>
            </c:ext>
          </c:extLst>
        </c:ser>
        <c:ser>
          <c:idx val="2"/>
          <c:order val="2"/>
          <c:tx>
            <c:v>BL 20%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BL!$P$4:$T$4</c:f>
                <c:numCache>
                  <c:formatCode>General</c:formatCode>
                  <c:ptCount val="5"/>
                  <c:pt idx="0">
                    <c:v>3.3333333333333361E-2</c:v>
                  </c:pt>
                  <c:pt idx="1">
                    <c:v>8.5222222222222204</c:v>
                  </c:pt>
                  <c:pt idx="2">
                    <c:v>1.81111111111111</c:v>
                  </c:pt>
                  <c:pt idx="3">
                    <c:v>4.0933333333333337</c:v>
                  </c:pt>
                  <c:pt idx="4">
                    <c:v>0</c:v>
                  </c:pt>
                </c:numCache>
              </c:numRef>
            </c:plus>
            <c:minus>
              <c:numRef>
                <c:f>BL!$P$4:$T$4</c:f>
                <c:numCache>
                  <c:formatCode>General</c:formatCode>
                  <c:ptCount val="5"/>
                  <c:pt idx="0">
                    <c:v>3.3333333333333361E-2</c:v>
                  </c:pt>
                  <c:pt idx="1">
                    <c:v>8.5222222222222204</c:v>
                  </c:pt>
                  <c:pt idx="2">
                    <c:v>1.81111111111111</c:v>
                  </c:pt>
                  <c:pt idx="3">
                    <c:v>4.0933333333333337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BL!$I$1:$M$1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BL!$I$4:$M$4</c:f>
              <c:numCache>
                <c:formatCode>0.00</c:formatCode>
                <c:ptCount val="5"/>
                <c:pt idx="0">
                  <c:v>1.01</c:v>
                </c:pt>
                <c:pt idx="1">
                  <c:v>49.383333333333333</c:v>
                </c:pt>
                <c:pt idx="2">
                  <c:v>62.516666666666673</c:v>
                </c:pt>
                <c:pt idx="3">
                  <c:v>79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7C-4B53-A967-BA6B6BBCD71A}"/>
            </c:ext>
          </c:extLst>
        </c:ser>
        <c:ser>
          <c:idx val="3"/>
          <c:order val="3"/>
          <c:tx>
            <c:v>BL 30%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BL!$P$5:$T$5</c:f>
                <c:numCache>
                  <c:formatCode>General</c:formatCode>
                  <c:ptCount val="5"/>
                  <c:pt idx="0">
                    <c:v>6.0000000000000019E-2</c:v>
                  </c:pt>
                  <c:pt idx="1">
                    <c:v>0.80222222222222206</c:v>
                  </c:pt>
                  <c:pt idx="2">
                    <c:v>0.93111111111110978</c:v>
                  </c:pt>
                  <c:pt idx="3">
                    <c:v>1.8733333333333348</c:v>
                  </c:pt>
                  <c:pt idx="4">
                    <c:v>0</c:v>
                  </c:pt>
                </c:numCache>
              </c:numRef>
            </c:plus>
            <c:minus>
              <c:numRef>
                <c:f>BL!$P$5:$T$5</c:f>
                <c:numCache>
                  <c:formatCode>General</c:formatCode>
                  <c:ptCount val="5"/>
                  <c:pt idx="0">
                    <c:v>6.0000000000000019E-2</c:v>
                  </c:pt>
                  <c:pt idx="1">
                    <c:v>0.80222222222222206</c:v>
                  </c:pt>
                  <c:pt idx="2">
                    <c:v>0.93111111111110978</c:v>
                  </c:pt>
                  <c:pt idx="3">
                    <c:v>1.8733333333333348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BL!$I$1:$M$1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BL!$I$5:$M$5</c:f>
              <c:numCache>
                <c:formatCode>0.00</c:formatCode>
                <c:ptCount val="5"/>
                <c:pt idx="0">
                  <c:v>0.57999999999999996</c:v>
                </c:pt>
                <c:pt idx="1">
                  <c:v>45.906666666666666</c:v>
                </c:pt>
                <c:pt idx="2">
                  <c:v>58.81666666666667</c:v>
                </c:pt>
                <c:pt idx="3">
                  <c:v>66.25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B7C-4B53-A967-BA6B6BBCD71A}"/>
            </c:ext>
          </c:extLst>
        </c:ser>
        <c:ser>
          <c:idx val="4"/>
          <c:order val="4"/>
          <c:tx>
            <c:v>BL 50%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BL!$P$6:$T$6</c:f>
                <c:numCache>
                  <c:formatCode>General</c:formatCode>
                  <c:ptCount val="5"/>
                  <c:pt idx="0">
                    <c:v>3.1111111111111117E-2</c:v>
                  </c:pt>
                  <c:pt idx="1">
                    <c:v>0.37555555555555625</c:v>
                  </c:pt>
                  <c:pt idx="2">
                    <c:v>0.88666666666666316</c:v>
                  </c:pt>
                  <c:pt idx="3">
                    <c:v>3.8622222222222242</c:v>
                  </c:pt>
                  <c:pt idx="4">
                    <c:v>0</c:v>
                  </c:pt>
                </c:numCache>
              </c:numRef>
            </c:plus>
            <c:minus>
              <c:numRef>
                <c:f>BL!$P$6:$T$6</c:f>
                <c:numCache>
                  <c:formatCode>General</c:formatCode>
                  <c:ptCount val="5"/>
                  <c:pt idx="0">
                    <c:v>3.1111111111111117E-2</c:v>
                  </c:pt>
                  <c:pt idx="1">
                    <c:v>0.37555555555555625</c:v>
                  </c:pt>
                  <c:pt idx="2">
                    <c:v>0.88666666666666316</c:v>
                  </c:pt>
                  <c:pt idx="3">
                    <c:v>3.8622222222222242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BL!$I$1:$M$1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28</c:v>
                </c:pt>
                <c:pt idx="3">
                  <c:v>90</c:v>
                </c:pt>
                <c:pt idx="4">
                  <c:v>180</c:v>
                </c:pt>
              </c:numCache>
            </c:numRef>
          </c:xVal>
          <c:yVal>
            <c:numRef>
              <c:f>BL!$I$6:$M$6</c:f>
              <c:numCache>
                <c:formatCode>0.00</c:formatCode>
                <c:ptCount val="5"/>
                <c:pt idx="0">
                  <c:v>0.24666666666666667</c:v>
                </c:pt>
                <c:pt idx="1">
                  <c:v>27.643333333333331</c:v>
                </c:pt>
                <c:pt idx="2">
                  <c:v>49.140000000000008</c:v>
                </c:pt>
                <c:pt idx="3">
                  <c:v>54.803333333333335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B7C-4B53-A967-BA6B6BBCD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6566816"/>
        <c:axId val="276563904"/>
      </c:scatterChart>
      <c:valAx>
        <c:axId val="276566816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600"/>
                  <a:t>Days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563904"/>
        <c:crosses val="autoZero"/>
        <c:crossBetween val="midCat"/>
        <c:majorUnit val="20"/>
      </c:valAx>
      <c:valAx>
        <c:axId val="27656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600"/>
                  <a:t>RC</a:t>
                </a:r>
                <a:r>
                  <a:rPr lang="fr-BE" sz="1600" baseline="0"/>
                  <a:t> (MPa)</a:t>
                </a:r>
                <a:endParaRPr lang="fr-BE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566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2375FD1-5E51-4CFB-BA71-3B2A79E450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66C1D0-0557-48AB-9136-7D12796EF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54CB-7EE3-40D4-ACE7-82BA9E4DF850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8774DD-9FD5-4BCB-B5D7-E8A7BF0A53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6389CF-BF5D-4ADD-A775-0091AA211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029BB-11B7-49F3-A07C-C1FC20E0C6C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876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S4038_ULiege-place du 20 Août-bâtiment-exterieur-OM-2017 (3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167" y="0"/>
            <a:ext cx="21383625" cy="30275213"/>
          </a:xfrm>
          <a:prstGeom prst="rect">
            <a:avLst/>
          </a:prstGeom>
        </p:spPr>
      </p:pic>
      <p:sp>
        <p:nvSpPr>
          <p:cNvPr id="11" name="Triangle rectangle 10"/>
          <p:cNvSpPr/>
          <p:nvPr/>
        </p:nvSpPr>
        <p:spPr>
          <a:xfrm rot="10800000" flipV="1">
            <a:off x="5728950" y="12478864"/>
            <a:ext cx="16332006" cy="10211804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7" name="Triangle rectangle 6"/>
          <p:cNvSpPr/>
          <p:nvPr/>
        </p:nvSpPr>
        <p:spPr>
          <a:xfrm>
            <a:off x="0" y="11849643"/>
            <a:ext cx="19419554" cy="11213015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10" name="Triangle rectangle 9"/>
          <p:cNvSpPr/>
          <p:nvPr/>
        </p:nvSpPr>
        <p:spPr>
          <a:xfrm rot="10800000" flipH="1">
            <a:off x="-3759665" y="-840804"/>
            <a:ext cx="16333200" cy="1021180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pic>
        <p:nvPicPr>
          <p:cNvPr id="3" name="Image 2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924" y="1312025"/>
            <a:ext cx="4143375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6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36" userDrawn="1">
          <p15:clr>
            <a:srgbClr val="FBAE40"/>
          </p15:clr>
        </p15:guide>
        <p15:guide id="2" pos="673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Image 5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3045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183" y="1205402"/>
            <a:ext cx="6236891" cy="5129967"/>
          </a:xfrm>
        </p:spPr>
        <p:txBody>
          <a:bodyPr anchor="b"/>
          <a:lstStyle>
            <a:lvl1pPr algn="l">
              <a:defRPr sz="467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70657" y="1205404"/>
            <a:ext cx="10722150" cy="25839056"/>
          </a:xfrm>
        </p:spPr>
        <p:txBody>
          <a:bodyPr/>
          <a:lstStyle>
            <a:lvl1pPr>
              <a:buSzPct val="70000"/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69182" y="6335371"/>
            <a:ext cx="6236893" cy="20709089"/>
          </a:xfrm>
        </p:spPr>
        <p:txBody>
          <a:bodyPr/>
          <a:lstStyle>
            <a:lvl1pPr marL="0" indent="0">
              <a:buNone/>
              <a:defRPr sz="3274">
                <a:solidFill>
                  <a:schemeClr val="tx2"/>
                </a:solidFill>
              </a:defRPr>
            </a:lvl1pPr>
            <a:lvl2pPr marL="1069162" indent="0">
              <a:buNone/>
              <a:defRPr sz="2806"/>
            </a:lvl2pPr>
            <a:lvl3pPr marL="2138324" indent="0">
              <a:buNone/>
              <a:defRPr sz="2339"/>
            </a:lvl3pPr>
            <a:lvl4pPr marL="3207487" indent="0">
              <a:buNone/>
              <a:defRPr sz="2105"/>
            </a:lvl4pPr>
            <a:lvl5pPr marL="4276649" indent="0">
              <a:buNone/>
              <a:defRPr sz="2105"/>
            </a:lvl5pPr>
            <a:lvl6pPr marL="5345811" indent="0">
              <a:buNone/>
              <a:defRPr sz="2105"/>
            </a:lvl6pPr>
            <a:lvl7pPr marL="6414973" indent="0">
              <a:buNone/>
              <a:defRPr sz="2105"/>
            </a:lvl7pPr>
            <a:lvl8pPr marL="7484135" indent="0">
              <a:buNone/>
              <a:defRPr sz="2105"/>
            </a:lvl8pPr>
            <a:lvl9pPr marL="8553298" indent="0">
              <a:buNone/>
              <a:defRPr sz="210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0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340" y="21192649"/>
            <a:ext cx="12830175" cy="2501912"/>
          </a:xfrm>
        </p:spPr>
        <p:txBody>
          <a:bodyPr anchor="b"/>
          <a:lstStyle>
            <a:lvl1pPr algn="l">
              <a:defRPr sz="467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191340" y="2705146"/>
            <a:ext cx="12830175" cy="18165128"/>
          </a:xfrm>
        </p:spPr>
        <p:txBody>
          <a:bodyPr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191340" y="23694561"/>
            <a:ext cx="12830175" cy="3553130"/>
          </a:xfrm>
        </p:spPr>
        <p:txBody>
          <a:bodyPr/>
          <a:lstStyle>
            <a:lvl1pPr marL="0" indent="0">
              <a:buNone/>
              <a:defRPr sz="3274">
                <a:solidFill>
                  <a:schemeClr val="tx2"/>
                </a:solidFill>
              </a:defRPr>
            </a:lvl1pPr>
            <a:lvl2pPr marL="1069162" indent="0">
              <a:buNone/>
              <a:defRPr sz="2806"/>
            </a:lvl2pPr>
            <a:lvl3pPr marL="2138324" indent="0">
              <a:buNone/>
              <a:defRPr sz="2339"/>
            </a:lvl3pPr>
            <a:lvl4pPr marL="3207487" indent="0">
              <a:buNone/>
              <a:defRPr sz="2105"/>
            </a:lvl4pPr>
            <a:lvl5pPr marL="4276649" indent="0">
              <a:buNone/>
              <a:defRPr sz="2105"/>
            </a:lvl5pPr>
            <a:lvl6pPr marL="5345811" indent="0">
              <a:buNone/>
              <a:defRPr sz="2105"/>
            </a:lvl6pPr>
            <a:lvl7pPr marL="6414973" indent="0">
              <a:buNone/>
              <a:defRPr sz="2105"/>
            </a:lvl7pPr>
            <a:lvl8pPr marL="7484135" indent="0">
              <a:buNone/>
              <a:defRPr sz="2105"/>
            </a:lvl8pPr>
            <a:lvl9pPr marL="8553298" indent="0">
              <a:buNone/>
              <a:defRPr sz="210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9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30635" y="25016790"/>
            <a:ext cx="3593219" cy="20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8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4450008" y="1150655"/>
            <a:ext cx="4316611" cy="2583204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04496" y="1150655"/>
            <a:ext cx="13273057" cy="2583204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30635" y="25016790"/>
            <a:ext cx="3593219" cy="20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5051617" y="13494863"/>
            <a:ext cx="16332006" cy="16780357"/>
          </a:xfrm>
          <a:prstGeom prst="rtTriangle">
            <a:avLst/>
          </a:prstGeom>
          <a:solidFill>
            <a:srgbClr val="5FA4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0" y="16665874"/>
            <a:ext cx="14343511" cy="13609348"/>
          </a:xfrm>
          <a:prstGeom prst="rtTriangle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8" name="Triangle isocèle 7"/>
          <p:cNvSpPr/>
          <p:nvPr userDrawn="1"/>
        </p:nvSpPr>
        <p:spPr>
          <a:xfrm>
            <a:off x="5058696" y="25695665"/>
            <a:ext cx="9297064" cy="4579548"/>
          </a:xfrm>
          <a:prstGeom prst="triangle">
            <a:avLst>
              <a:gd name="adj" fmla="val 47947"/>
            </a:avLst>
          </a:prstGeom>
          <a:solidFill>
            <a:srgbClr val="0C5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 dirty="0"/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68" y="9178138"/>
            <a:ext cx="7912294" cy="72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Général_2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rot="10800000" flipV="1">
            <a:off x="5051617" y="13494863"/>
            <a:ext cx="16332006" cy="16780357"/>
          </a:xfrm>
          <a:prstGeom prst="rtTriangle">
            <a:avLst/>
          </a:prstGeom>
          <a:solidFill>
            <a:srgbClr val="C6C0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6" name="Triangle rectangle 5"/>
          <p:cNvSpPr>
            <a:spLocks noChangeAspect="1"/>
          </p:cNvSpPr>
          <p:nvPr/>
        </p:nvSpPr>
        <p:spPr>
          <a:xfrm>
            <a:off x="0" y="16665874"/>
            <a:ext cx="14343511" cy="13609348"/>
          </a:xfrm>
          <a:prstGeom prst="rtTriangle">
            <a:avLst/>
          </a:prstGeom>
          <a:solidFill>
            <a:srgbClr val="0070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8" name="Triangle isocèle 7"/>
          <p:cNvSpPr/>
          <p:nvPr userDrawn="1"/>
        </p:nvSpPr>
        <p:spPr>
          <a:xfrm>
            <a:off x="5058696" y="25695665"/>
            <a:ext cx="9297064" cy="4579548"/>
          </a:xfrm>
          <a:prstGeom prst="triangle">
            <a:avLst>
              <a:gd name="adj" fmla="val 47947"/>
            </a:avLst>
          </a:prstGeom>
          <a:solidFill>
            <a:srgbClr val="006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 dirty="0"/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68" y="9178138"/>
            <a:ext cx="7912294" cy="72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S1068_20170421_Centre_ville_Philosophie_Bibliothèque_Histoire_A4_BB (18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854" y="-3737790"/>
            <a:ext cx="17642962" cy="22206286"/>
          </a:xfrm>
          <a:prstGeom prst="rect">
            <a:avLst/>
          </a:prstGeom>
        </p:spPr>
      </p:pic>
      <p:sp>
        <p:nvSpPr>
          <p:cNvPr id="3" name="Pentagone 2"/>
          <p:cNvSpPr/>
          <p:nvPr userDrawn="1"/>
        </p:nvSpPr>
        <p:spPr>
          <a:xfrm>
            <a:off x="-435378" y="-272753"/>
            <a:ext cx="22009105" cy="31312592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4203050"/>
                </a:moveTo>
                <a:lnTo>
                  <a:pt x="6313069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4203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14" name="Triangle isocèle 13"/>
          <p:cNvSpPr/>
          <p:nvPr userDrawn="1"/>
        </p:nvSpPr>
        <p:spPr>
          <a:xfrm rot="5400000">
            <a:off x="-739735" y="14104484"/>
            <a:ext cx="16910468" cy="15430998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742">
                <a:solidFill>
                  <a:schemeClr val="tx2"/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52242" y="19667009"/>
            <a:ext cx="19245263" cy="2777744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852241" y="23465171"/>
            <a:ext cx="19245260" cy="292179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3" name="Image 12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380" y="1156345"/>
            <a:ext cx="2831469" cy="25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S1068_20170421_Centre_ville_Philosophie_Bibliothèque_Histoire_A4_BB (18)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293" y="-2264244"/>
            <a:ext cx="15677361" cy="19732287"/>
          </a:xfrm>
          <a:prstGeom prst="rect">
            <a:avLst/>
          </a:prstGeom>
        </p:spPr>
      </p:pic>
      <p:sp>
        <p:nvSpPr>
          <p:cNvPr id="13" name="Pentagone 2"/>
          <p:cNvSpPr/>
          <p:nvPr userDrawn="1"/>
        </p:nvSpPr>
        <p:spPr>
          <a:xfrm>
            <a:off x="-435378" y="-272753"/>
            <a:ext cx="22009105" cy="31312592"/>
          </a:xfrm>
          <a:custGeom>
            <a:avLst/>
            <a:gdLst>
              <a:gd name="connsiteX0" fmla="*/ 2 w 2025135"/>
              <a:gd name="connsiteY0" fmla="*/ 660779 h 1729946"/>
              <a:gd name="connsiteX1" fmla="*/ 1012568 w 2025135"/>
              <a:gd name="connsiteY1" fmla="*/ 0 h 1729946"/>
              <a:gd name="connsiteX2" fmla="*/ 2025133 w 2025135"/>
              <a:gd name="connsiteY2" fmla="*/ 660779 h 1729946"/>
              <a:gd name="connsiteX3" fmla="*/ 1638367 w 2025135"/>
              <a:gd name="connsiteY3" fmla="*/ 1729942 h 1729946"/>
              <a:gd name="connsiteX4" fmla="*/ 386768 w 2025135"/>
              <a:gd name="connsiteY4" fmla="*/ 1729942 h 1729946"/>
              <a:gd name="connsiteX5" fmla="*/ 2 w 2025135"/>
              <a:gd name="connsiteY5" fmla="*/ 660779 h 1729946"/>
              <a:gd name="connsiteX0" fmla="*/ 0 w 6126891"/>
              <a:gd name="connsiteY0" fmla="*/ 4134401 h 5203564"/>
              <a:gd name="connsiteX1" fmla="*/ 6126891 w 6126891"/>
              <a:gd name="connsiteY1" fmla="*/ 0 h 5203564"/>
              <a:gd name="connsiteX2" fmla="*/ 2025131 w 6126891"/>
              <a:gd name="connsiteY2" fmla="*/ 4134401 h 5203564"/>
              <a:gd name="connsiteX3" fmla="*/ 1638365 w 6126891"/>
              <a:gd name="connsiteY3" fmla="*/ 5203564 h 5203564"/>
              <a:gd name="connsiteX4" fmla="*/ 386766 w 6126891"/>
              <a:gd name="connsiteY4" fmla="*/ 5203564 h 5203564"/>
              <a:gd name="connsiteX5" fmla="*/ 0 w 6126891"/>
              <a:gd name="connsiteY5" fmla="*/ 4134401 h 5203564"/>
              <a:gd name="connsiteX0" fmla="*/ 0 w 6229864"/>
              <a:gd name="connsiteY0" fmla="*/ 4203050 h 5203564"/>
              <a:gd name="connsiteX1" fmla="*/ 6229864 w 6229864"/>
              <a:gd name="connsiteY1" fmla="*/ 0 h 5203564"/>
              <a:gd name="connsiteX2" fmla="*/ 2128104 w 6229864"/>
              <a:gd name="connsiteY2" fmla="*/ 4134401 h 5203564"/>
              <a:gd name="connsiteX3" fmla="*/ 1741338 w 6229864"/>
              <a:gd name="connsiteY3" fmla="*/ 5203564 h 5203564"/>
              <a:gd name="connsiteX4" fmla="*/ 489739 w 6229864"/>
              <a:gd name="connsiteY4" fmla="*/ 5203564 h 5203564"/>
              <a:gd name="connsiteX5" fmla="*/ 0 w 6229864"/>
              <a:gd name="connsiteY5" fmla="*/ 4203050 h 5203564"/>
              <a:gd name="connsiteX0" fmla="*/ 0 w 9295023"/>
              <a:gd name="connsiteY0" fmla="*/ 4203050 h 5203564"/>
              <a:gd name="connsiteX1" fmla="*/ 6229864 w 9295023"/>
              <a:gd name="connsiteY1" fmla="*/ 0 h 5203564"/>
              <a:gd name="connsiteX2" fmla="*/ 9295023 w 9295023"/>
              <a:gd name="connsiteY2" fmla="*/ 36076 h 5203564"/>
              <a:gd name="connsiteX3" fmla="*/ 1741338 w 9295023"/>
              <a:gd name="connsiteY3" fmla="*/ 5203564 h 5203564"/>
              <a:gd name="connsiteX4" fmla="*/ 489739 w 9295023"/>
              <a:gd name="connsiteY4" fmla="*/ 5203564 h 5203564"/>
              <a:gd name="connsiteX5" fmla="*/ 0 w 9295023"/>
              <a:gd name="connsiteY5" fmla="*/ 4203050 h 5203564"/>
              <a:gd name="connsiteX0" fmla="*/ 0 w 9295023"/>
              <a:gd name="connsiteY0" fmla="*/ 4203050 h 6967834"/>
              <a:gd name="connsiteX1" fmla="*/ 6229864 w 9295023"/>
              <a:gd name="connsiteY1" fmla="*/ 0 h 6967834"/>
              <a:gd name="connsiteX2" fmla="*/ 9295023 w 9295023"/>
              <a:gd name="connsiteY2" fmla="*/ 36076 h 6967834"/>
              <a:gd name="connsiteX3" fmla="*/ 9278960 w 9295023"/>
              <a:gd name="connsiteY3" fmla="*/ 6967834 h 6967834"/>
              <a:gd name="connsiteX4" fmla="*/ 489739 w 9295023"/>
              <a:gd name="connsiteY4" fmla="*/ 5203564 h 6967834"/>
              <a:gd name="connsiteX5" fmla="*/ 0 w 9295023"/>
              <a:gd name="connsiteY5" fmla="*/ 4203050 h 6967834"/>
              <a:gd name="connsiteX0" fmla="*/ 0 w 9295023"/>
              <a:gd name="connsiteY0" fmla="*/ 4203050 h 6995294"/>
              <a:gd name="connsiteX1" fmla="*/ 6229864 w 9295023"/>
              <a:gd name="connsiteY1" fmla="*/ 0 h 6995294"/>
              <a:gd name="connsiteX2" fmla="*/ 9295023 w 9295023"/>
              <a:gd name="connsiteY2" fmla="*/ 36076 h 6995294"/>
              <a:gd name="connsiteX3" fmla="*/ 9278960 w 9295023"/>
              <a:gd name="connsiteY3" fmla="*/ 6967834 h 6995294"/>
              <a:gd name="connsiteX4" fmla="*/ 112171 w 9295023"/>
              <a:gd name="connsiteY4" fmla="*/ 6995294 h 6995294"/>
              <a:gd name="connsiteX5" fmla="*/ 0 w 9295023"/>
              <a:gd name="connsiteY5" fmla="*/ 4203050 h 6995294"/>
              <a:gd name="connsiteX0" fmla="*/ 83205 w 9378228"/>
              <a:gd name="connsiteY0" fmla="*/ 4203050 h 7092989"/>
              <a:gd name="connsiteX1" fmla="*/ 6313069 w 9378228"/>
              <a:gd name="connsiteY1" fmla="*/ 0 h 7092989"/>
              <a:gd name="connsiteX2" fmla="*/ 9378228 w 9378228"/>
              <a:gd name="connsiteY2" fmla="*/ 36076 h 7092989"/>
              <a:gd name="connsiteX3" fmla="*/ 9362165 w 9378228"/>
              <a:gd name="connsiteY3" fmla="*/ 6967834 h 7092989"/>
              <a:gd name="connsiteX4" fmla="*/ 0 w 9378228"/>
              <a:gd name="connsiteY4" fmla="*/ 7092989 h 7092989"/>
              <a:gd name="connsiteX5" fmla="*/ 83205 w 9378228"/>
              <a:gd name="connsiteY5" fmla="*/ 4203050 h 7092989"/>
              <a:gd name="connsiteX0" fmla="*/ 83205 w 9411466"/>
              <a:gd name="connsiteY0" fmla="*/ 4203050 h 7092989"/>
              <a:gd name="connsiteX1" fmla="*/ 6313069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4203050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4203050 h 7092989"/>
              <a:gd name="connsiteX0" fmla="*/ 83205 w 9411466"/>
              <a:gd name="connsiteY0" fmla="*/ 3975095 h 7092989"/>
              <a:gd name="connsiteX1" fmla="*/ 5979302 w 9411466"/>
              <a:gd name="connsiteY1" fmla="*/ 0 h 7092989"/>
              <a:gd name="connsiteX2" fmla="*/ 9378228 w 9411466"/>
              <a:gd name="connsiteY2" fmla="*/ 36076 h 7092989"/>
              <a:gd name="connsiteX3" fmla="*/ 9411009 w 9411466"/>
              <a:gd name="connsiteY3" fmla="*/ 7000399 h 7092989"/>
              <a:gd name="connsiteX4" fmla="*/ 0 w 9411466"/>
              <a:gd name="connsiteY4" fmla="*/ 7092989 h 7092989"/>
              <a:gd name="connsiteX5" fmla="*/ 83205 w 9411466"/>
              <a:gd name="connsiteY5" fmla="*/ 3975095 h 709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1466" h="7092989">
                <a:moveTo>
                  <a:pt x="83205" y="3975095"/>
                </a:moveTo>
                <a:lnTo>
                  <a:pt x="5979302" y="0"/>
                </a:lnTo>
                <a:lnTo>
                  <a:pt x="9378228" y="36076"/>
                </a:lnTo>
                <a:cubicBezTo>
                  <a:pt x="9372874" y="2346662"/>
                  <a:pt x="9416363" y="4689813"/>
                  <a:pt x="9411009" y="7000399"/>
                </a:cubicBezTo>
                <a:lnTo>
                  <a:pt x="0" y="7092989"/>
                </a:lnTo>
                <a:lnTo>
                  <a:pt x="83205" y="3975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17" name="Triangle isocèle 16"/>
          <p:cNvSpPr/>
          <p:nvPr userDrawn="1"/>
        </p:nvSpPr>
        <p:spPr>
          <a:xfrm rot="5400000">
            <a:off x="-739735" y="14104484"/>
            <a:ext cx="16910468" cy="15430998"/>
          </a:xfrm>
          <a:prstGeom prst="triangle">
            <a:avLst>
              <a:gd name="adj" fmla="val 99642"/>
            </a:avLst>
          </a:prstGeom>
          <a:solidFill>
            <a:srgbClr val="F1F1F0">
              <a:alpha val="61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3589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2396" y="15924866"/>
            <a:ext cx="17372844" cy="3248114"/>
          </a:xfrm>
        </p:spPr>
        <p:txBody>
          <a:bodyPr anchor="t">
            <a:normAutofit/>
          </a:bodyPr>
          <a:lstStyle>
            <a:lvl1pPr algn="l">
              <a:defRPr sz="7483" b="0" cap="none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492399" y="19225844"/>
            <a:ext cx="17372844" cy="4696168"/>
          </a:xfrm>
        </p:spPr>
        <p:txBody>
          <a:bodyPr anchor="t"/>
          <a:lstStyle>
            <a:lvl1pPr marL="0" indent="0" algn="l">
              <a:buNone/>
              <a:defRPr sz="4677">
                <a:solidFill>
                  <a:schemeClr val="tx2"/>
                </a:solidFill>
              </a:defRPr>
            </a:lvl1pPr>
            <a:lvl2pPr marL="1069162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27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0" name="Image 9" descr="uLIEGE_Logo_Compact_CMJN_pos@2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380" y="1156345"/>
            <a:ext cx="2831469" cy="25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182" y="1212412"/>
            <a:ext cx="16812817" cy="504586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9182" y="7064219"/>
            <a:ext cx="16812817" cy="19980241"/>
          </a:xfrm>
        </p:spPr>
        <p:txBody>
          <a:bodyPr/>
          <a:lstStyle>
            <a:lvl1pPr>
              <a:buSzPct val="75000"/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9181" y="7064219"/>
            <a:ext cx="7997813" cy="19980241"/>
          </a:xfrm>
        </p:spPr>
        <p:txBody>
          <a:bodyPr/>
          <a:lstStyle>
            <a:lvl1pPr>
              <a:defRPr sz="6548"/>
            </a:lvl1pPr>
            <a:lvl2pPr>
              <a:defRPr sz="5612"/>
            </a:lvl2pPr>
            <a:lvl3pPr>
              <a:defRPr sz="4677"/>
            </a:lvl3pPr>
            <a:lvl4pPr>
              <a:defRPr sz="4209"/>
            </a:lvl4pPr>
            <a:lvl5pPr>
              <a:defRPr sz="4209"/>
            </a:lvl5pPr>
            <a:lvl6pPr>
              <a:defRPr sz="4209"/>
            </a:lvl6pPr>
            <a:lvl7pPr>
              <a:defRPr sz="4209"/>
            </a:lvl7pPr>
            <a:lvl8pPr>
              <a:defRPr sz="4209"/>
            </a:lvl8pPr>
            <a:lvl9pPr>
              <a:defRPr sz="420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908869" y="7064219"/>
            <a:ext cx="7997813" cy="19980241"/>
          </a:xfrm>
        </p:spPr>
        <p:txBody>
          <a:bodyPr/>
          <a:lstStyle>
            <a:lvl1pPr>
              <a:defRPr sz="6548"/>
            </a:lvl1pPr>
            <a:lvl2pPr>
              <a:defRPr sz="5612"/>
            </a:lvl2pPr>
            <a:lvl3pPr>
              <a:defRPr sz="4677"/>
            </a:lvl3pPr>
            <a:lvl4pPr>
              <a:defRPr sz="4209"/>
            </a:lvl4pPr>
            <a:lvl5pPr>
              <a:defRPr sz="4209"/>
            </a:lvl5pPr>
            <a:lvl6pPr>
              <a:defRPr sz="4209"/>
            </a:lvl6pPr>
            <a:lvl7pPr>
              <a:defRPr sz="4209"/>
            </a:lvl7pPr>
            <a:lvl8pPr>
              <a:defRPr sz="4209"/>
            </a:lvl8pPr>
            <a:lvl9pPr>
              <a:defRPr sz="420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181" y="6776884"/>
            <a:ext cx="7997813" cy="2860650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181" y="9601167"/>
            <a:ext cx="7997813" cy="17443290"/>
          </a:xfrm>
        </p:spPr>
        <p:txBody>
          <a:bodyPr/>
          <a:lstStyle>
            <a:lvl1pPr>
              <a:defRPr sz="5612"/>
            </a:lvl1pPr>
            <a:lvl2pPr>
              <a:defRPr sz="4677"/>
            </a:lvl2pPr>
            <a:lvl3pPr>
              <a:defRPr sz="4209"/>
            </a:lvl3pPr>
            <a:lvl4pPr>
              <a:defRPr sz="3742"/>
            </a:lvl4pPr>
            <a:lvl5pPr>
              <a:defRPr sz="3742"/>
            </a:lvl5pPr>
            <a:lvl6pPr>
              <a:defRPr sz="3742"/>
            </a:lvl6pPr>
            <a:lvl7pPr>
              <a:defRPr sz="3742"/>
            </a:lvl7pPr>
            <a:lvl8pPr>
              <a:defRPr sz="3742"/>
            </a:lvl8pPr>
            <a:lvl9pPr>
              <a:defRPr sz="3742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9908869" y="6813252"/>
            <a:ext cx="7997813" cy="2824283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9908869" y="9601167"/>
            <a:ext cx="7997813" cy="17443290"/>
          </a:xfrm>
        </p:spPr>
        <p:txBody>
          <a:bodyPr/>
          <a:lstStyle>
            <a:lvl1pPr>
              <a:defRPr sz="5612"/>
            </a:lvl1pPr>
            <a:lvl2pPr>
              <a:defRPr sz="4677"/>
            </a:lvl2pPr>
            <a:lvl3pPr>
              <a:defRPr sz="4209"/>
            </a:lvl3pPr>
            <a:lvl4pPr>
              <a:defRPr sz="3742"/>
            </a:lvl4pPr>
            <a:lvl5pPr>
              <a:defRPr sz="3742"/>
            </a:lvl5pPr>
            <a:lvl6pPr>
              <a:defRPr sz="3742"/>
            </a:lvl6pPr>
            <a:lvl7pPr>
              <a:defRPr sz="3742"/>
            </a:lvl7pPr>
            <a:lvl8pPr>
              <a:defRPr sz="3742"/>
            </a:lvl8pPr>
            <a:lvl9pPr>
              <a:defRPr sz="3742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Image 10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980" y="30403"/>
            <a:ext cx="1903440" cy="3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9181" y="1212412"/>
            <a:ext cx="16837500" cy="5045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n-IN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181" y="7064219"/>
            <a:ext cx="16837500" cy="1998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n-IN" dirty="0"/>
              <a:t>Cliquez pour modifier les styles du texte du masque</a:t>
            </a:r>
          </a:p>
          <a:p>
            <a:pPr lvl="1"/>
            <a:r>
              <a:rPr lang="bn-IN" dirty="0"/>
              <a:t>Deuxième niveau</a:t>
            </a:r>
          </a:p>
          <a:p>
            <a:pPr lvl="2"/>
            <a:r>
              <a:rPr lang="bn-IN" dirty="0"/>
              <a:t>Troisième niveau</a:t>
            </a:r>
          </a:p>
          <a:p>
            <a:pPr lvl="3"/>
            <a:r>
              <a:rPr lang="bn-IN" dirty="0"/>
              <a:t>Quatrième niveau</a:t>
            </a:r>
          </a:p>
          <a:p>
            <a:pPr lvl="4"/>
            <a:r>
              <a:rPr lang="bn-IN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69181" y="28060639"/>
            <a:ext cx="498951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8916-E6E8-4346-AB9B-377CDB8FFF0D}" type="datetimeFigureOut">
              <a:rPr lang="fr-BE" smtClean="0"/>
              <a:t>05-03-20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306072" y="28060639"/>
            <a:ext cx="6771481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324931" y="28060639"/>
            <a:ext cx="498951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D976-1BC8-4935-81A1-7E6BDE2026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30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l" defTabSz="1069162" rtl="0" eaLnBrk="1" latinLnBrk="0" hangingPunct="1">
        <a:spcBef>
          <a:spcPct val="0"/>
        </a:spcBef>
        <a:buNone/>
        <a:defRPr sz="841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39463" indent="-1039463" algn="l" defTabSz="1069162" rtl="0" eaLnBrk="1" latinLnBrk="0" hangingPunct="1">
        <a:spcBef>
          <a:spcPct val="20000"/>
        </a:spcBef>
        <a:buClr>
          <a:schemeClr val="accent1"/>
        </a:buClr>
        <a:buSzPct val="75000"/>
        <a:buFont typeface="Franklin Gothic Book" panose="020B0503020102020204" pitchFamily="34" charset="0"/>
        <a:buChar char="►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737389" indent="-668226" algn="l" defTabSz="1069162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1069162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Ø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106916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1069162" rtl="0" eaLnBrk="1" latinLnBrk="0" hangingPunct="1">
        <a:spcBef>
          <a:spcPct val="20000"/>
        </a:spcBef>
        <a:buClr>
          <a:schemeClr val="accent1"/>
        </a:buClr>
        <a:buSzPct val="85000"/>
        <a:buFont typeface="Wingdings" panose="05000000000000000000" pitchFamily="2" charset="2"/>
        <a:buChar char="v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1069162" rtl="0" eaLnBrk="1" latinLnBrk="0" hangingPunct="1">
        <a:spcBef>
          <a:spcPct val="20000"/>
        </a:spcBef>
        <a:buFont typeface="Arial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1069162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chart" Target="../charts/chart1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942BAB6-421F-4E58-976A-9464A5AD1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47" y="28622609"/>
            <a:ext cx="6458341" cy="92031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6F8E78DE-7D34-4671-89A7-BE93922EB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12" y="28208238"/>
            <a:ext cx="7032724" cy="18557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C3C53F-7D40-4E6B-8D34-96E07FF9B56B}"/>
              </a:ext>
            </a:extLst>
          </p:cNvPr>
          <p:cNvSpPr/>
          <p:nvPr/>
        </p:nvSpPr>
        <p:spPr>
          <a:xfrm>
            <a:off x="-22703" y="-1"/>
            <a:ext cx="21433371" cy="4026260"/>
          </a:xfrm>
          <a:prstGeom prst="rect">
            <a:avLst/>
          </a:prstGeom>
          <a:solidFill>
            <a:srgbClr val="F07F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C72DC60-CBD3-4C2D-96E1-7AD3B20B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368" y="58748"/>
            <a:ext cx="18435860" cy="39087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sz="6600" b="1" dirty="0" smtClean="0">
                <a:solidFill>
                  <a:schemeClr val="bg1"/>
                </a:solidFill>
              </a:rPr>
              <a:t>Valorisation des fines de briques pour l’élaboration de liants hydrauliques</a:t>
            </a:r>
            <a:endParaRPr lang="fr-BE" sz="6600" b="1" dirty="0">
              <a:solidFill>
                <a:schemeClr val="bg1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600" dirty="0" smtClean="0">
                <a:solidFill>
                  <a:schemeClr val="bg1"/>
                </a:solidFill>
              </a:rPr>
              <a:t>Thèse en Cotutelle dirigée par </a:t>
            </a:r>
            <a:r>
              <a:rPr lang="fr-BE" altLang="fr-FR" sz="3600" dirty="0" err="1" smtClean="0">
                <a:solidFill>
                  <a:schemeClr val="bg1"/>
                </a:solidFill>
              </a:rPr>
              <a:t>L.Courard</a:t>
            </a:r>
            <a:r>
              <a:rPr lang="fr-BE" altLang="fr-FR" sz="3600" dirty="0" smtClean="0">
                <a:solidFill>
                  <a:schemeClr val="bg1"/>
                </a:solidFill>
              </a:rPr>
              <a:t> (</a:t>
            </a:r>
            <a:r>
              <a:rPr lang="fr-BE" altLang="fr-FR" sz="3600" dirty="0" err="1" smtClean="0">
                <a:solidFill>
                  <a:schemeClr val="bg1"/>
                </a:solidFill>
              </a:rPr>
              <a:t>Uliège</a:t>
            </a:r>
            <a:r>
              <a:rPr lang="fr-BE" altLang="fr-FR" sz="3600" dirty="0" smtClean="0">
                <a:solidFill>
                  <a:schemeClr val="bg1"/>
                </a:solidFill>
              </a:rPr>
              <a:t>) et </a:t>
            </a:r>
            <a:r>
              <a:rPr lang="fr-BE" altLang="fr-FR" sz="3600" dirty="0" err="1" smtClean="0">
                <a:solidFill>
                  <a:schemeClr val="bg1"/>
                </a:solidFill>
              </a:rPr>
              <a:t>D.Bulteel</a:t>
            </a:r>
            <a:r>
              <a:rPr lang="fr-BE" altLang="fr-FR" sz="3600" dirty="0" smtClean="0">
                <a:solidFill>
                  <a:schemeClr val="bg1"/>
                </a:solidFill>
              </a:rPr>
              <a:t> (IMT Lille Douai)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4000" b="1" dirty="0">
              <a:solidFill>
                <a:schemeClr val="bg1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 smtClean="0">
                <a:solidFill>
                  <a:schemeClr val="bg1"/>
                </a:solidFill>
              </a:rPr>
              <a:t>Adèle GRELLIER</a:t>
            </a:r>
            <a:endParaRPr lang="fr-FR" altLang="fr-FR" sz="4000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C564852-5CC1-4FB1-BB84-BBE24B9D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667" y="3383806"/>
            <a:ext cx="10329333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smtClean="0">
                <a:solidFill>
                  <a:schemeClr val="bg1"/>
                </a:solidFill>
              </a:rPr>
              <a:t>adele.grellier@doct.uliege.be  </a:t>
            </a:r>
            <a:r>
              <a:rPr lang="fr-FR" altLang="fr-FR" sz="3200" b="1" dirty="0">
                <a:solidFill>
                  <a:schemeClr val="bg1"/>
                </a:solidFill>
              </a:rPr>
              <a:t>+</a:t>
            </a:r>
            <a:r>
              <a:rPr lang="fr-FR" altLang="fr-FR" sz="3200" b="1" dirty="0" smtClean="0">
                <a:solidFill>
                  <a:schemeClr val="bg1"/>
                </a:solidFill>
              </a:rPr>
              <a:t>33 6 28 06 22 83</a:t>
            </a:r>
            <a:endParaRPr lang="fr-BE" sz="3200" b="1" dirty="0">
              <a:solidFill>
                <a:schemeClr val="bg1"/>
              </a:solidFill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BFB24AFF-688F-4DD7-A6EB-145F29F9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8358" y="19733809"/>
            <a:ext cx="5718679" cy="575542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Voie cimentaire :</a:t>
            </a:r>
            <a:r>
              <a:rPr lang="fr-BE" altLang="fr-FR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3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altLang="fr-FR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</a:t>
            </a:r>
            <a:r>
              <a:rPr lang="fr-BE" alt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compensation de la perte en résistance dans les faibles substitutions est due à la </a:t>
            </a:r>
            <a:r>
              <a:rPr lang="fr-BE" altLang="fr-FR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réaction pouzzolanique</a:t>
            </a:r>
            <a:r>
              <a:rPr lang="fr-BE" alt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des fines de brique</a:t>
            </a:r>
            <a:endParaRPr lang="fr-BE" altLang="fr-FR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Voie </a:t>
            </a:r>
            <a:r>
              <a:rPr lang="fr-BE" altLang="fr-FR" sz="2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alcali-activée </a:t>
            </a:r>
            <a:r>
              <a:rPr lang="fr-BE" altLang="fr-FR" sz="2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fr-BE" altLang="fr-FR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3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alt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</a:t>
            </a:r>
            <a:r>
              <a:rPr lang="fr-BE" altLang="fr-FR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gain de résistance</a:t>
            </a:r>
            <a:r>
              <a:rPr lang="fr-BE" alt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pour les faibles substitutions indique que les fines de brique sont réactives à l’activation alcaline. 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BE" alt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Elles permettent aussi une meilleure </a:t>
            </a:r>
            <a:r>
              <a:rPr lang="fr-BE" altLang="fr-FR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maniabilité</a:t>
            </a:r>
            <a:r>
              <a:rPr lang="fr-BE" alt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des liants alcali-activés en ralentissant le durcissement. </a:t>
            </a:r>
            <a:endParaRPr lang="fr-BE" altLang="fr-FR" sz="23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FD1A28A1-07C4-4B4E-A6A1-6DA49BD6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690" y="4719635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PARTENAIRES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798F667-3E95-4E8D-8E2F-0F752EAC0A9E}"/>
              </a:ext>
            </a:extLst>
          </p:cNvPr>
          <p:cNvCxnSpPr/>
          <p:nvPr/>
        </p:nvCxnSpPr>
        <p:spPr>
          <a:xfrm>
            <a:off x="1884140" y="5465277"/>
            <a:ext cx="5625857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4">
            <a:extLst>
              <a:ext uri="{FF2B5EF4-FFF2-40B4-BE49-F238E27FC236}">
                <a16:creationId xmlns:a16="http://schemas.microsoft.com/office/drawing/2014/main" id="{3D59EC54-7E72-433F-8F88-AE282CDE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030" y="4770434"/>
            <a:ext cx="8443769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APEÇU GÉNÉRAL DU PROJET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B54F80A8-B17B-49B4-9BDC-DBCCD7BC1E27}"/>
              </a:ext>
            </a:extLst>
          </p:cNvPr>
          <p:cNvCxnSpPr>
            <a:cxnSpLocks/>
          </p:cNvCxnSpPr>
          <p:nvPr/>
        </p:nvCxnSpPr>
        <p:spPr>
          <a:xfrm>
            <a:off x="7963215" y="5465277"/>
            <a:ext cx="11325652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4">
            <a:extLst>
              <a:ext uri="{FF2B5EF4-FFF2-40B4-BE49-F238E27FC236}">
                <a16:creationId xmlns:a16="http://schemas.microsoft.com/office/drawing/2014/main" id="{266ADAD8-7040-4B56-9BC3-AB2E59681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756" y="5835071"/>
            <a:ext cx="11396244" cy="17851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Thèse en cotutelle au sein du projet </a:t>
            </a:r>
            <a:r>
              <a:rPr lang="fr-BE" altLang="fr-FR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Interreg</a:t>
            </a:r>
            <a:r>
              <a:rPr lang="fr-BE" alt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VALDEM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Mise 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place 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d’une 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collaboration transfrontalière entre le nord de la France et la Belgique. Ce projet a pour objectif la </a:t>
            </a:r>
            <a:r>
              <a:rPr lang="fr-BE" altLang="fr-F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valorisation des flux de matériaux issus de la déconstruction et </a:t>
            </a:r>
            <a:r>
              <a:rPr lang="fr-BE" alt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démolition.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Dans cette recherche, un flux en particulier est ciblé, les matériaux silicatés et spécifiquement les </a:t>
            </a:r>
            <a:r>
              <a:rPr lang="fr-BE" alt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briques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47" name="Rectangle 4">
            <a:extLst>
              <a:ext uri="{FF2B5EF4-FFF2-40B4-BE49-F238E27FC236}">
                <a16:creationId xmlns:a16="http://schemas.microsoft.com/office/drawing/2014/main" id="{DF5D16A1-23BA-4F13-8E06-980EEB12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7783" y="18757486"/>
            <a:ext cx="5401084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E088223-ACB0-4E86-AFE9-BDD2889FA7E8}"/>
              </a:ext>
            </a:extLst>
          </p:cNvPr>
          <p:cNvCxnSpPr/>
          <p:nvPr/>
        </p:nvCxnSpPr>
        <p:spPr>
          <a:xfrm>
            <a:off x="13887783" y="19397617"/>
            <a:ext cx="5625857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A2874DB-4AF1-49C6-823B-5BD08D291FED}"/>
              </a:ext>
            </a:extLst>
          </p:cNvPr>
          <p:cNvCxnSpPr>
            <a:cxnSpLocks/>
          </p:cNvCxnSpPr>
          <p:nvPr/>
        </p:nvCxnSpPr>
        <p:spPr>
          <a:xfrm>
            <a:off x="1781368" y="28198274"/>
            <a:ext cx="1786351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2577C55-D8D1-468F-9161-BEEB58FA9F82}"/>
              </a:ext>
            </a:extLst>
          </p:cNvPr>
          <p:cNvSpPr/>
          <p:nvPr/>
        </p:nvSpPr>
        <p:spPr>
          <a:xfrm>
            <a:off x="1834446" y="8636003"/>
            <a:ext cx="5723467" cy="9794552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39B299C-1D3B-4E3A-B67F-0FA3C9424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952" y="8928384"/>
            <a:ext cx="5401084" cy="63401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CONTEXTE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secteur du bâtiment est visé aujourd’hui par de nombreuses réformes liés à l’impact environnemental et écologique de celui-ci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La demande importante en matières premières et les effets des rejets de CO</a:t>
            </a:r>
            <a:r>
              <a:rPr lang="fr-BE" altLang="fr-FR" sz="2200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doivent être évalués et diminué</a:t>
            </a:r>
            <a:r>
              <a:rPr lang="fr-BE" altLang="fr-FR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(DIRECTIVE 2008/98/EC).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Une des solutions 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proposées </a:t>
            </a:r>
            <a:r>
              <a:rPr lang="fr-BE" altLang="fr-F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serait la réutilisation de matériaux issus de chantier de démolition. </a:t>
            </a:r>
            <a:endParaRPr lang="fr-BE" altLang="fr-FR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BE" altLang="fr-FR" sz="2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2200" dirty="0">
                <a:solidFill>
                  <a:schemeClr val="tx1"/>
                </a:solidFill>
              </a:rPr>
              <a:t>Dans cette étude, un type de matériau est </a:t>
            </a:r>
            <a:r>
              <a:rPr lang="fr-BE" altLang="fr-FR" sz="2200" dirty="0" smtClean="0">
                <a:solidFill>
                  <a:schemeClr val="tx1"/>
                </a:solidFill>
              </a:rPr>
              <a:t>ciblé, </a:t>
            </a:r>
            <a:r>
              <a:rPr lang="fr-BE" altLang="fr-FR" sz="2200" dirty="0">
                <a:solidFill>
                  <a:schemeClr val="tx1"/>
                </a:solidFill>
              </a:rPr>
              <a:t>la </a:t>
            </a:r>
            <a:r>
              <a:rPr lang="fr-BE" altLang="fr-FR" sz="2200" b="1" dirty="0">
                <a:solidFill>
                  <a:schemeClr val="tx1"/>
                </a:solidFill>
              </a:rPr>
              <a:t>fine de brique</a:t>
            </a:r>
            <a:r>
              <a:rPr lang="fr-BE" altLang="fr-FR" sz="2200" dirty="0">
                <a:solidFill>
                  <a:schemeClr val="tx1"/>
                </a:solidFill>
              </a:rPr>
              <a:t> pouvant venir de centre de tri et de concassage. Celle-ci est utilisée comme </a:t>
            </a:r>
            <a:r>
              <a:rPr lang="fr-BE" altLang="fr-FR" sz="2200" b="1" dirty="0">
                <a:solidFill>
                  <a:schemeClr val="tx1"/>
                </a:solidFill>
              </a:rPr>
              <a:t>substitution</a:t>
            </a:r>
            <a:r>
              <a:rPr lang="fr-BE" altLang="fr-FR" sz="2200" dirty="0">
                <a:solidFill>
                  <a:schemeClr val="tx1"/>
                </a:solidFill>
              </a:rPr>
              <a:t> à d’autres matériaux, </a:t>
            </a:r>
            <a:r>
              <a:rPr lang="fr-BE" altLang="fr-FR" sz="2200" b="1" dirty="0">
                <a:solidFill>
                  <a:schemeClr val="tx1"/>
                </a:solidFill>
              </a:rPr>
              <a:t>ciment et laitier HF</a:t>
            </a:r>
            <a:r>
              <a:rPr lang="fr-BE" altLang="fr-FR" sz="2200" dirty="0">
                <a:solidFill>
                  <a:schemeClr val="tx1"/>
                </a:solidFill>
              </a:rPr>
              <a:t>.</a:t>
            </a:r>
            <a:endParaRPr lang="fr-BE" altLang="fr-FR" sz="2200" baseline="-25000" dirty="0">
              <a:solidFill>
                <a:schemeClr val="tx1"/>
              </a:solidFill>
            </a:endParaRPr>
          </a:p>
        </p:txBody>
      </p:sp>
      <p:grpSp>
        <p:nvGrpSpPr>
          <p:cNvPr id="54" name="Groupe 53"/>
          <p:cNvGrpSpPr/>
          <p:nvPr/>
        </p:nvGrpSpPr>
        <p:grpSpPr>
          <a:xfrm>
            <a:off x="1876949" y="16699598"/>
            <a:ext cx="5586497" cy="1544344"/>
            <a:chOff x="5472434" y="9628622"/>
            <a:chExt cx="24315102" cy="2711203"/>
          </a:xfrm>
        </p:grpSpPr>
        <p:sp>
          <p:nvSpPr>
            <p:cNvPr id="55" name="ZoneTexte 54"/>
            <p:cNvSpPr txBox="1"/>
            <p:nvPr/>
          </p:nvSpPr>
          <p:spPr>
            <a:xfrm>
              <a:off x="6060106" y="9629382"/>
              <a:ext cx="6359148" cy="808966"/>
            </a:xfrm>
            <a:prstGeom prst="rect">
              <a:avLst/>
            </a:prstGeom>
            <a:noFill/>
            <a:ln w="19050">
              <a:solidFill>
                <a:srgbClr val="F07F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250Mt/an</a:t>
              </a:r>
              <a:endParaRPr lang="fr-FR" sz="2400" dirty="0"/>
            </a:p>
          </p:txBody>
        </p:sp>
        <p:cxnSp>
          <p:nvCxnSpPr>
            <p:cNvPr id="56" name="Connecteur droit avec flèche 55"/>
            <p:cNvCxnSpPr>
              <a:stCxn id="55" idx="3"/>
              <a:endCxn id="57" idx="1"/>
            </p:cNvCxnSpPr>
            <p:nvPr/>
          </p:nvCxnSpPr>
          <p:spPr>
            <a:xfrm>
              <a:off x="12419254" y="10033865"/>
              <a:ext cx="2167103" cy="0"/>
            </a:xfrm>
            <a:prstGeom prst="straightConnector1">
              <a:avLst/>
            </a:prstGeom>
            <a:ln w="19050">
              <a:solidFill>
                <a:srgbClr val="F07F3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14586357" y="9628622"/>
              <a:ext cx="6361581" cy="810485"/>
            </a:xfrm>
            <a:prstGeom prst="rect">
              <a:avLst/>
            </a:prstGeom>
            <a:noFill/>
            <a:ln w="19050">
              <a:solidFill>
                <a:srgbClr val="F07F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3Mt/an</a:t>
              </a:r>
              <a:endParaRPr lang="fr-FR" sz="2400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3088034" y="9629382"/>
              <a:ext cx="6361581" cy="810485"/>
            </a:xfrm>
            <a:prstGeom prst="rect">
              <a:avLst/>
            </a:prstGeom>
            <a:noFill/>
            <a:ln w="19050">
              <a:solidFill>
                <a:srgbClr val="F07F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smtClean="0"/>
                <a:t>0,7Mt/an</a:t>
              </a:r>
              <a:endParaRPr lang="fr-FR" sz="2400" dirty="0"/>
            </a:p>
          </p:txBody>
        </p:sp>
        <p:cxnSp>
          <p:nvCxnSpPr>
            <p:cNvPr id="59" name="Connecteur droit avec flèche 58"/>
            <p:cNvCxnSpPr>
              <a:stCxn id="57" idx="3"/>
              <a:endCxn id="58" idx="1"/>
            </p:cNvCxnSpPr>
            <p:nvPr/>
          </p:nvCxnSpPr>
          <p:spPr>
            <a:xfrm>
              <a:off x="20947938" y="10033865"/>
              <a:ext cx="2140096" cy="760"/>
            </a:xfrm>
            <a:prstGeom prst="straightConnector1">
              <a:avLst/>
            </a:prstGeom>
            <a:ln w="19050">
              <a:solidFill>
                <a:srgbClr val="F07F3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5472434" y="11083594"/>
              <a:ext cx="7522221" cy="1026613"/>
            </a:xfrm>
            <a:prstGeom prst="rect">
              <a:avLst/>
            </a:prstGeom>
            <a:noFill/>
            <a:ln w="19050">
              <a:solidFill>
                <a:srgbClr val="F07F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Déchets de déconstruction</a:t>
              </a:r>
              <a:endParaRPr lang="fr-FR" sz="1600" b="1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4807602" y="10877660"/>
              <a:ext cx="5882025" cy="1458873"/>
            </a:xfrm>
            <a:prstGeom prst="rect">
              <a:avLst/>
            </a:prstGeom>
            <a:noFill/>
            <a:ln w="19050">
              <a:solidFill>
                <a:srgbClr val="F07F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Briques, tuiles, céramiques</a:t>
              </a:r>
              <a:endParaRPr lang="fr-FR" sz="1600" b="1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2750107" y="10880952"/>
              <a:ext cx="7037429" cy="1458873"/>
            </a:xfrm>
            <a:prstGeom prst="rect">
              <a:avLst/>
            </a:prstGeom>
            <a:noFill/>
            <a:ln w="19050">
              <a:solidFill>
                <a:srgbClr val="F07F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Valorisation des matériaux silicatés</a:t>
              </a:r>
              <a:endParaRPr lang="fr-FR" sz="1600" b="1" dirty="0"/>
            </a:p>
          </p:txBody>
        </p:sp>
      </p:grpSp>
      <p:sp>
        <p:nvSpPr>
          <p:cNvPr id="91" name="ZoneTexte 90"/>
          <p:cNvSpPr txBox="1"/>
          <p:nvPr/>
        </p:nvSpPr>
        <p:spPr>
          <a:xfrm>
            <a:off x="1898464" y="15723869"/>
            <a:ext cx="5611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1"/>
                </a:solidFill>
              </a:rPr>
              <a:t>Production et valorisation des déchets inertes en France en 2017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1732871" y="5494519"/>
            <a:ext cx="5964751" cy="2630328"/>
            <a:chOff x="1749342" y="5510361"/>
            <a:chExt cx="5593224" cy="2345596"/>
          </a:xfrm>
        </p:grpSpPr>
        <p:grpSp>
          <p:nvGrpSpPr>
            <p:cNvPr id="25" name="Groupe 24"/>
            <p:cNvGrpSpPr/>
            <p:nvPr/>
          </p:nvGrpSpPr>
          <p:grpSpPr>
            <a:xfrm>
              <a:off x="1749342" y="5510361"/>
              <a:ext cx="5593224" cy="2345596"/>
              <a:chOff x="1749342" y="5513480"/>
              <a:chExt cx="5593224" cy="2289485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0795" y="5546945"/>
                <a:ext cx="2371771" cy="1152000"/>
              </a:xfrm>
              <a:prstGeom prst="rect">
                <a:avLst/>
              </a:prstGeom>
            </p:spPr>
          </p:pic>
          <p:pic>
            <p:nvPicPr>
              <p:cNvPr id="19" name="Image 18"/>
              <p:cNvPicPr preferRelativeResize="0"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0014" y="6869443"/>
                <a:ext cx="1853334" cy="900000"/>
              </a:xfrm>
              <a:prstGeom prst="rect">
                <a:avLst/>
              </a:prstGeom>
            </p:spPr>
          </p:pic>
          <p:pic>
            <p:nvPicPr>
              <p:cNvPr id="22" name="Image 21"/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0760" y="6830965"/>
                <a:ext cx="2001600" cy="972000"/>
              </a:xfrm>
              <a:prstGeom prst="rect">
                <a:avLst/>
              </a:prstGeom>
            </p:spPr>
          </p:pic>
          <p:pic>
            <p:nvPicPr>
              <p:cNvPr id="6" name="Image 5" descr="uLIEGE_Logo_Compact_CMJN_pos@2x.png">
                <a:extLst>
                  <a:ext uri="{FF2B5EF4-FFF2-40B4-BE49-F238E27FC236}">
                    <a16:creationId xmlns:a16="http://schemas.microsoft.com/office/drawing/2014/main" id="{0ADD4774-6F93-4370-B740-EEEF3D651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9342" y="5513480"/>
                <a:ext cx="2224434" cy="1080000"/>
              </a:xfrm>
              <a:prstGeom prst="rect">
                <a:avLst/>
              </a:prstGeom>
            </p:spPr>
          </p:pic>
        </p:grp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108" y="6000531"/>
              <a:ext cx="1330810" cy="133081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CBD3BA4E-70BB-45D1-8B96-9625A4430CDF}"/>
              </a:ext>
            </a:extLst>
          </p:cNvPr>
          <p:cNvSpPr/>
          <p:nvPr/>
        </p:nvSpPr>
        <p:spPr>
          <a:xfrm>
            <a:off x="7842542" y="8639621"/>
            <a:ext cx="11802340" cy="9787316"/>
          </a:xfrm>
          <a:prstGeom prst="rect">
            <a:avLst/>
          </a:prstGeom>
          <a:solidFill>
            <a:srgbClr val="C6C0B4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6" name="Rectangle 4">
            <a:extLst>
              <a:ext uri="{FF2B5EF4-FFF2-40B4-BE49-F238E27FC236}">
                <a16:creationId xmlns:a16="http://schemas.microsoft.com/office/drawing/2014/main" id="{7CE3747A-6EB1-47D3-8771-040F536B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241" y="8918613"/>
            <a:ext cx="8973693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LIANTS CIMENTAIRES </a:t>
            </a:r>
            <a:endParaRPr lang="fr-BE" altLang="fr-FR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7936850" y="15578520"/>
            <a:ext cx="70064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BE" sz="2200" dirty="0" smtClean="0"/>
              <a:t>Baisse de la résistance avec la substitution en fines de brique au jeune âge.</a:t>
            </a:r>
          </a:p>
          <a:p>
            <a:pPr marL="342900" indent="-342900">
              <a:buFontTx/>
              <a:buChar char="-"/>
            </a:pPr>
            <a:r>
              <a:rPr lang="fr-BE" sz="2200" dirty="0" smtClean="0"/>
              <a:t>La granulométrie joue sur la vitesse de réaction, plus c’est fin plus la réaction d’hydratation se fait rapidement.</a:t>
            </a:r>
          </a:p>
          <a:p>
            <a:pPr marL="342900" indent="-342900">
              <a:buFontTx/>
              <a:buChar char="-"/>
            </a:pPr>
            <a:r>
              <a:rPr lang="fr-BE" sz="2200" dirty="0" smtClean="0"/>
              <a:t>Après 90 jours, les résistances avec les substitutions 10 et 20% rattrapent leur retard sur le contrôle. Les résistances deviennent équivalentes</a:t>
            </a:r>
            <a:r>
              <a:rPr lang="fr-BE" sz="2200" dirty="0" smtClean="0"/>
              <a:t>.</a:t>
            </a:r>
            <a:endParaRPr lang="fr-BE" sz="2200" dirty="0" smtClean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9"/>
          <a:srcRect l="11587" r="7537" b="8307"/>
          <a:stretch/>
        </p:blipFill>
        <p:spPr>
          <a:xfrm rot="16200000">
            <a:off x="15777287" y="14979606"/>
            <a:ext cx="2751510" cy="4159353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14823552" y="15175512"/>
            <a:ext cx="449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1" u="sng" dirty="0" smtClean="0"/>
              <a:t>Eprouvettes </a:t>
            </a:r>
            <a:r>
              <a:rPr lang="fr-BE" sz="1800" b="1" u="sng" dirty="0" smtClean="0"/>
              <a:t>4x4x16 cm </a:t>
            </a:r>
            <a:r>
              <a:rPr lang="fr-BE" sz="1800" b="1" u="sng" dirty="0" smtClean="0"/>
              <a:t>des formulations :</a:t>
            </a:r>
            <a:r>
              <a:rPr lang="fr-BE" sz="1800" dirty="0" smtClean="0"/>
              <a:t> contrôle, BC 10%, BC 20%, BC 30%, BC 80%</a:t>
            </a:r>
            <a:endParaRPr lang="fr-BE" sz="1800" dirty="0"/>
          </a:p>
        </p:txBody>
      </p:sp>
      <p:grpSp>
        <p:nvGrpSpPr>
          <p:cNvPr id="85" name="Groupe 84"/>
          <p:cNvGrpSpPr/>
          <p:nvPr/>
        </p:nvGrpSpPr>
        <p:grpSpPr>
          <a:xfrm>
            <a:off x="1851690" y="18685319"/>
            <a:ext cx="11846987" cy="9093144"/>
            <a:chOff x="1851690" y="18685319"/>
            <a:chExt cx="11846987" cy="909314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80191FF-D53D-4193-946A-929865E36AFE}"/>
                </a:ext>
              </a:extLst>
            </p:cNvPr>
            <p:cNvSpPr/>
            <p:nvPr/>
          </p:nvSpPr>
          <p:spPr>
            <a:xfrm>
              <a:off x="1861424" y="18685319"/>
              <a:ext cx="11817174" cy="9093144"/>
            </a:xfrm>
            <a:prstGeom prst="rect">
              <a:avLst/>
            </a:prstGeom>
            <a:solidFill>
              <a:srgbClr val="C6C0B4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1" name="Rectangle 4">
              <a:extLst>
                <a:ext uri="{FF2B5EF4-FFF2-40B4-BE49-F238E27FC236}">
                  <a16:creationId xmlns:a16="http://schemas.microsoft.com/office/drawing/2014/main" id="{3EFEFCAD-E231-400D-A470-C3250B395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8746" y="18961251"/>
              <a:ext cx="8553825" cy="5847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BE" altLang="fr-FR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</a:t>
              </a:r>
              <a:r>
                <a:rPr lang="fr-BE" altLang="fr-FR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. </a:t>
              </a:r>
              <a:r>
                <a:rPr lang="fr-BE" altLang="fr-FR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LIANTS ALCALI-ACTIVÉS (LAITIERS HF</a:t>
              </a:r>
              <a:r>
                <a:rPr lang="fr-BE" altLang="fr-FR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)</a:t>
              </a:r>
              <a:endParaRPr lang="fr-BE" altLang="fr-FR" sz="3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851690" y="23564468"/>
              <a:ext cx="8149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400" b="1" dirty="0">
                  <a:solidFill>
                    <a:schemeClr val="accent1"/>
                  </a:solidFill>
                </a:rPr>
                <a:t>Étude des résistances en compression à 1, 7, 28 et 90 </a:t>
              </a:r>
              <a:r>
                <a:rPr lang="fr-BE" sz="2400" b="1" dirty="0" smtClean="0">
                  <a:solidFill>
                    <a:schemeClr val="accent1"/>
                  </a:solidFill>
                </a:rPr>
                <a:t>jours.</a:t>
              </a:r>
              <a:endParaRPr lang="fr-BE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81" name="Rectangle à coins arrondis 80"/>
            <p:cNvSpPr/>
            <p:nvPr/>
          </p:nvSpPr>
          <p:spPr>
            <a:xfrm>
              <a:off x="2067604" y="24332074"/>
              <a:ext cx="6564252" cy="3298595"/>
            </a:xfrm>
            <a:prstGeom prst="roundRect">
              <a:avLst/>
            </a:prstGeom>
            <a:noFill/>
            <a:ln w="19050">
              <a:solidFill>
                <a:srgbClr val="F07F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u="sng" dirty="0" smtClean="0">
                  <a:solidFill>
                    <a:schemeClr val="tx1"/>
                  </a:solidFill>
                </a:rPr>
                <a:t>Formulations de matériaux alcali-activés : </a:t>
              </a:r>
            </a:p>
            <a:p>
              <a:pPr algn="ctr"/>
              <a:endParaRPr lang="fr-FR" sz="2200" b="1" u="sng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fr-FR" sz="2200" dirty="0">
                  <a:solidFill>
                    <a:schemeClr val="tx1"/>
                  </a:solidFill>
                </a:rPr>
                <a:t>s</a:t>
              </a:r>
              <a:r>
                <a:rPr lang="fr-FR" sz="2200" dirty="0" smtClean="0">
                  <a:solidFill>
                    <a:schemeClr val="tx1"/>
                  </a:solidFill>
                </a:rPr>
                <a:t>ubstitutions massiques du 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laitier HF </a:t>
              </a:r>
              <a:r>
                <a:rPr lang="fr-FR" sz="2200" dirty="0" smtClean="0">
                  <a:solidFill>
                    <a:schemeClr val="tx1"/>
                  </a:solidFill>
                </a:rPr>
                <a:t>par les 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fines de brique</a:t>
              </a:r>
              <a:r>
                <a:rPr lang="fr-FR" sz="2200" dirty="0" smtClean="0">
                  <a:solidFill>
                    <a:schemeClr val="tx1"/>
                  </a:solidFill>
                </a:rPr>
                <a:t> et activation avec 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solution activatrice</a:t>
              </a:r>
              <a:r>
                <a:rPr lang="fr-FR" sz="2200" dirty="0" smtClean="0">
                  <a:solidFill>
                    <a:schemeClr val="tx1"/>
                  </a:solidFill>
                </a:rPr>
                <a:t> de soude(</a:t>
              </a:r>
              <a:r>
                <a:rPr lang="fr-FR" sz="2200" dirty="0" err="1" smtClean="0">
                  <a:solidFill>
                    <a:schemeClr val="tx1"/>
                  </a:solidFill>
                </a:rPr>
                <a:t>NaOH</a:t>
              </a:r>
              <a:r>
                <a:rPr lang="fr-FR" sz="2200" dirty="0" smtClean="0">
                  <a:solidFill>
                    <a:schemeClr val="tx1"/>
                  </a:solidFill>
                </a:rPr>
                <a:t>) et silicate de sodium (Na</a:t>
              </a:r>
              <a:r>
                <a:rPr lang="fr-FR" sz="22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fr-FR" sz="2200" dirty="0" smtClean="0">
                  <a:solidFill>
                    <a:schemeClr val="tx1"/>
                  </a:solidFill>
                </a:rPr>
                <a:t>SiO</a:t>
              </a:r>
              <a:r>
                <a:rPr lang="fr-FR" sz="2200" baseline="-25000" dirty="0" smtClean="0">
                  <a:solidFill>
                    <a:schemeClr val="tx1"/>
                  </a:solidFill>
                </a:rPr>
                <a:t>3</a:t>
              </a:r>
              <a:r>
                <a:rPr lang="fr-FR" sz="2200" dirty="0" smtClean="0">
                  <a:solidFill>
                    <a:schemeClr val="tx1"/>
                  </a:solidFill>
                </a:rPr>
                <a:t>).</a:t>
              </a:r>
            </a:p>
            <a:p>
              <a:pPr algn="ctr"/>
              <a:endParaRPr lang="fr-FR" sz="2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fr-FR" sz="2200" b="1" dirty="0" smtClean="0">
                  <a:solidFill>
                    <a:schemeClr val="tx1"/>
                  </a:solidFill>
                </a:rPr>
                <a:t>Na</a:t>
              </a:r>
              <a:r>
                <a:rPr lang="fr-FR" sz="2200" b="1" baseline="-25000" dirty="0" smtClean="0">
                  <a:solidFill>
                    <a:schemeClr val="tx1"/>
                  </a:solidFill>
                </a:rPr>
                <a:t>2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O 5% ; SiO</a:t>
              </a:r>
              <a:r>
                <a:rPr lang="fr-FR" sz="2200" b="1" baseline="-25000" dirty="0" smtClean="0">
                  <a:solidFill>
                    <a:schemeClr val="tx1"/>
                  </a:solidFill>
                </a:rPr>
                <a:t>2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/Na</a:t>
              </a:r>
              <a:r>
                <a:rPr lang="fr-FR" sz="2200" b="1" baseline="-25000" dirty="0" smtClean="0">
                  <a:solidFill>
                    <a:schemeClr val="tx1"/>
                  </a:solidFill>
                </a:rPr>
                <a:t>2</a:t>
              </a:r>
              <a:r>
                <a:rPr lang="fr-FR" sz="2200" b="1" dirty="0" smtClean="0">
                  <a:solidFill>
                    <a:schemeClr val="tx1"/>
                  </a:solidFill>
                </a:rPr>
                <a:t>O 1,45 ; E/L 0,45</a:t>
              </a: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10"/>
            <a:srcRect l="6098" t="12204" b="13702"/>
            <a:stretch/>
          </p:blipFill>
          <p:spPr>
            <a:xfrm rot="10800000">
              <a:off x="9192257" y="24868936"/>
              <a:ext cx="4194000" cy="2482003"/>
            </a:xfrm>
            <a:prstGeom prst="rect">
              <a:avLst/>
            </a:prstGeom>
          </p:spPr>
        </p:pic>
        <p:sp>
          <p:nvSpPr>
            <p:cNvPr id="82" name="ZoneTexte 81"/>
            <p:cNvSpPr txBox="1"/>
            <p:nvPr/>
          </p:nvSpPr>
          <p:spPr>
            <a:xfrm>
              <a:off x="8919996" y="24136639"/>
              <a:ext cx="4778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800" b="1" u="sng" dirty="0" smtClean="0"/>
                <a:t>Eprouvettes </a:t>
              </a:r>
              <a:r>
                <a:rPr lang="fr-BE" sz="1800" b="1" u="sng" dirty="0" smtClean="0"/>
                <a:t>4x4x16 cm </a:t>
              </a:r>
              <a:r>
                <a:rPr lang="fr-BE" sz="1800" b="1" u="sng" dirty="0" smtClean="0"/>
                <a:t>des formulations :</a:t>
              </a:r>
              <a:r>
                <a:rPr lang="fr-BE" sz="1800" dirty="0" smtClean="0"/>
                <a:t> contrôle, BL 10%, BL 20%, BL 30%, BL </a:t>
              </a:r>
              <a:r>
                <a:rPr lang="fr-BE" sz="1800" dirty="0"/>
                <a:t>5</a:t>
              </a:r>
              <a:r>
                <a:rPr lang="fr-BE" sz="1800" dirty="0" smtClean="0"/>
                <a:t>0%</a:t>
              </a:r>
              <a:endParaRPr lang="fr-BE" sz="1800" dirty="0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9194861" y="19952998"/>
              <a:ext cx="43990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BE" sz="2200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9512358" y="19981350"/>
            <a:ext cx="41347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BE" sz="2200" dirty="0" smtClean="0"/>
              <a:t>Les substitutions en fines de brique entraîne une baisse de la résistance et une réaction d’alcali-activation plus lente.</a:t>
            </a:r>
          </a:p>
          <a:p>
            <a:pPr marL="342900" indent="-342900">
              <a:buFontTx/>
              <a:buChar char="-"/>
            </a:pPr>
            <a:r>
              <a:rPr lang="fr-BE" sz="2200" dirty="0" smtClean="0"/>
              <a:t>Après 90 jours, les résistances avec 10 et 20 % de fines de brique deviennent équivalentes au contrôle</a:t>
            </a:r>
            <a:r>
              <a:rPr lang="fr-BE" sz="2200" dirty="0" smtClean="0"/>
              <a:t>.</a:t>
            </a:r>
            <a:endParaRPr lang="fr-BE" sz="2200" dirty="0" smtClean="0"/>
          </a:p>
        </p:txBody>
      </p:sp>
      <p:graphicFrame>
        <p:nvGraphicFramePr>
          <p:cNvPr id="63" name="Graphique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601254"/>
              </p:ext>
            </p:extLst>
          </p:nvPr>
        </p:nvGraphicFramePr>
        <p:xfrm>
          <a:off x="8087938" y="9496988"/>
          <a:ext cx="10974498" cy="507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5" name="ZoneTexte 64"/>
          <p:cNvSpPr txBox="1"/>
          <p:nvPr/>
        </p:nvSpPr>
        <p:spPr>
          <a:xfrm>
            <a:off x="8087937" y="14643855"/>
            <a:ext cx="11200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accent1"/>
                </a:solidFill>
              </a:rPr>
              <a:t>Étude des résistances en </a:t>
            </a:r>
            <a:r>
              <a:rPr lang="fr-BE" sz="2400" b="1" dirty="0" smtClean="0">
                <a:solidFill>
                  <a:schemeClr val="accent1"/>
                </a:solidFill>
              </a:rPr>
              <a:t>compression pour les fines BC (d</a:t>
            </a:r>
            <a:r>
              <a:rPr lang="fr-BE" sz="2400" b="1" baseline="-25000" dirty="0" smtClean="0">
                <a:solidFill>
                  <a:schemeClr val="accent1"/>
                </a:solidFill>
              </a:rPr>
              <a:t>50</a:t>
            </a:r>
            <a:r>
              <a:rPr lang="fr-BE" sz="2400" b="1" dirty="0" smtClean="0">
                <a:solidFill>
                  <a:schemeClr val="accent1"/>
                </a:solidFill>
              </a:rPr>
              <a:t>=20 µm</a:t>
            </a:r>
            <a:r>
              <a:rPr lang="fr-BE" sz="2400" b="1" dirty="0">
                <a:solidFill>
                  <a:schemeClr val="accent1"/>
                </a:solidFill>
              </a:rPr>
              <a:t>), BCG (</a:t>
            </a:r>
            <a:r>
              <a:rPr lang="fr-BE" sz="2400" b="1" dirty="0" smtClean="0">
                <a:solidFill>
                  <a:schemeClr val="accent1"/>
                </a:solidFill>
              </a:rPr>
              <a:t>d</a:t>
            </a:r>
            <a:r>
              <a:rPr lang="fr-BE" sz="2400" b="1" baseline="-25000" dirty="0" smtClean="0">
                <a:solidFill>
                  <a:schemeClr val="accent1"/>
                </a:solidFill>
              </a:rPr>
              <a:t>50</a:t>
            </a:r>
            <a:r>
              <a:rPr lang="fr-BE" sz="2400" b="1" dirty="0" smtClean="0">
                <a:solidFill>
                  <a:schemeClr val="accent1"/>
                </a:solidFill>
              </a:rPr>
              <a:t>=200 µm) et BCF </a:t>
            </a:r>
            <a:r>
              <a:rPr lang="fr-BE" sz="2400" b="1" dirty="0">
                <a:solidFill>
                  <a:schemeClr val="accent1"/>
                </a:solidFill>
              </a:rPr>
              <a:t>(</a:t>
            </a:r>
            <a:r>
              <a:rPr lang="fr-BE" sz="2400" b="1" dirty="0" smtClean="0">
                <a:solidFill>
                  <a:schemeClr val="accent1"/>
                </a:solidFill>
              </a:rPr>
              <a:t>d</a:t>
            </a:r>
            <a:r>
              <a:rPr lang="fr-BE" sz="2400" b="1" baseline="-25000" dirty="0" smtClean="0">
                <a:solidFill>
                  <a:schemeClr val="accent1"/>
                </a:solidFill>
              </a:rPr>
              <a:t>50</a:t>
            </a:r>
            <a:r>
              <a:rPr lang="fr-BE" sz="2400" b="1" dirty="0" smtClean="0">
                <a:solidFill>
                  <a:schemeClr val="accent1"/>
                </a:solidFill>
              </a:rPr>
              <a:t>=3 </a:t>
            </a:r>
            <a:r>
              <a:rPr lang="fr-BE" sz="2400" b="1" dirty="0">
                <a:solidFill>
                  <a:schemeClr val="accent1"/>
                </a:solidFill>
              </a:rPr>
              <a:t>µm</a:t>
            </a:r>
            <a:r>
              <a:rPr lang="fr-BE" sz="2400" b="1" dirty="0" smtClean="0">
                <a:solidFill>
                  <a:schemeClr val="accent1"/>
                </a:solidFill>
              </a:rPr>
              <a:t>)</a:t>
            </a:r>
            <a:r>
              <a:rPr lang="fr-BE" sz="2400" b="1" dirty="0" smtClean="0">
                <a:solidFill>
                  <a:schemeClr val="accent1"/>
                </a:solidFill>
              </a:rPr>
              <a:t>.</a:t>
            </a:r>
            <a:endParaRPr lang="fr-BE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6" name="Graphique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425365"/>
              </p:ext>
            </p:extLst>
          </p:nvPr>
        </p:nvGraphicFramePr>
        <p:xfrm>
          <a:off x="1986216" y="19788867"/>
          <a:ext cx="7494668" cy="367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328600211"/>
      </p:ext>
    </p:extLst>
  </p:cSld>
  <p:clrMapOvr>
    <a:masterClrMapping/>
  </p:clrMapOvr>
</p:sld>
</file>

<file path=ppt/theme/theme1.xml><?xml version="1.0" encoding="utf-8"?>
<a:theme xmlns:a="http://schemas.openxmlformats.org/drawingml/2006/main" name="ULiège_Droit CG">
  <a:themeElements>
    <a:clrScheme name="ULiège_Droit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00707F"/>
      </a:accent1>
      <a:accent2>
        <a:srgbClr val="5FA4B0"/>
      </a:accent2>
      <a:accent3>
        <a:srgbClr val="5B257D"/>
      </a:accent3>
      <a:accent4>
        <a:srgbClr val="A8589E"/>
      </a:accent4>
      <a:accent5>
        <a:srgbClr val="E62D31"/>
      </a:accent5>
      <a:accent6>
        <a:srgbClr val="FFD000"/>
      </a:accent6>
      <a:hlink>
        <a:srgbClr val="005CA9"/>
      </a:hlink>
      <a:folHlink>
        <a:srgbClr val="7DB928"/>
      </a:folHlink>
    </a:clrScheme>
    <a:fontScheme name="Droit_ULièg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Liège_Droit CG" id="{BEB2A208-D4BE-4D13-AE83-21D98275568F}" vid="{5261F897-011A-4FA9-ACD4-11F2CEFF49A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ULiège_Droit CG</Template>
  <TotalTime>2278</TotalTime>
  <Words>529</Words>
  <Application>Microsoft Office PowerPoint</Application>
  <PresentationFormat>Personnalisé</PresentationFormat>
  <Paragraphs>51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Franklin Gothic Book</vt:lpstr>
      <vt:lpstr>Source Sans Pro</vt:lpstr>
      <vt:lpstr>Wingdings</vt:lpstr>
      <vt:lpstr>ULiège_Droit CG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Cordier;hello@caregraphic.be</dc:creator>
  <cp:lastModifiedBy>Windows User</cp:lastModifiedBy>
  <cp:revision>100</cp:revision>
  <cp:lastPrinted>2017-12-06T19:44:52Z</cp:lastPrinted>
  <dcterms:created xsi:type="dcterms:W3CDTF">2017-12-06T19:38:45Z</dcterms:created>
  <dcterms:modified xsi:type="dcterms:W3CDTF">2020-03-05T15:58:30Z</dcterms:modified>
</cp:coreProperties>
</file>