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2956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rIns="0" tIns="0" bIns="0"/>
          <a:p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5806440"/>
            <a:ext cx="10079640" cy="175428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0" y="234108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006699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4056120"/>
            <a:ext cx="9071640" cy="2097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latin typeface="Arial"/>
              </a:rPr>
              <a:t>Cliquez pour éditer le format du plan de texte</a:t>
            </a:r>
            <a:endParaRPr b="0" lang="fr-B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latin typeface="Arial"/>
              </a:rPr>
              <a:t>Second niveau de plan</a:t>
            </a:r>
            <a:endParaRPr b="0" lang="fr-B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latin typeface="Arial"/>
              </a:rPr>
              <a:t>Troisième niveau de plan</a:t>
            </a:r>
            <a:endParaRPr b="0" lang="fr-B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latin typeface="Arial"/>
              </a:rPr>
              <a:t>Quatrième niveau de plan</a:t>
            </a:r>
            <a:endParaRPr b="0" lang="fr-B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latin typeface="Arial"/>
              </a:rPr>
              <a:t>Cinquième niveau de plan</a:t>
            </a:r>
            <a:endParaRPr b="0" lang="fr-B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latin typeface="Arial"/>
              </a:rPr>
              <a:t>Sixième niveau de plan</a:t>
            </a:r>
            <a:endParaRPr b="0" lang="fr-B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latin typeface="Arial"/>
              </a:rPr>
              <a:t>Septième niveau de plan</a:t>
            </a:r>
            <a:endParaRPr b="0" lang="fr-BE" sz="2000" spc="-1" strike="noStrike"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fr-BE" sz="1400" spc="-1" strike="noStrike">
                <a:latin typeface="Times New Roman"/>
              </a:rPr>
              <a:t>&lt;date/heure&gt;</a:t>
            </a:r>
            <a:endParaRPr b="0" lang="fr-BE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fr-BE" sz="1400" spc="-1" strike="noStrike">
                <a:latin typeface="Times New Roman"/>
              </a:rPr>
              <a:t>&lt;pied de page&gt;</a:t>
            </a:r>
            <a:endParaRPr b="0" lang="fr-BE" sz="1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824BECB6-13B8-4B4C-A29E-82D3A57180CF}" type="slidenum">
              <a:rPr b="0" lang="fr-BE" sz="1400" spc="-1" strike="noStrike">
                <a:latin typeface="Times New Roman"/>
              </a:rPr>
              <a:t>&lt;numéro&gt;</a:t>
            </a:fld>
            <a:endParaRPr b="0" lang="fr-B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0" y="6620400"/>
            <a:ext cx="10076760" cy="941760"/>
          </a:xfrm>
          <a:prstGeom prst="rect">
            <a:avLst/>
          </a:prstGeom>
          <a:gradFill rotWithShape="0">
            <a:gsLst>
              <a:gs pos="0">
                <a:srgbClr val="dff2fc"/>
              </a:gs>
              <a:gs pos="100000">
                <a:srgbClr val="009bdd"/>
              </a:gs>
            </a:gsLst>
            <a:lin ang="108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637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0066cc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0066cc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0066cc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0066cc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0066cc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0066cc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0066cc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0066cc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0066cc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0066cc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0066cc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0066cc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fr-BE" sz="1400" spc="-1" strike="noStrike">
                <a:latin typeface="Times New Roman"/>
              </a:rPr>
              <a:t>&lt;date/heure&gt;</a:t>
            </a:r>
            <a:endParaRPr b="0" lang="fr-BE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fr-BE" sz="1400" spc="-1" strike="noStrike">
                <a:latin typeface="Times New Roman"/>
              </a:rPr>
              <a:t>&lt;pied de page&gt;</a:t>
            </a:r>
            <a:endParaRPr b="0" lang="fr-BE" sz="1400" spc="-1" strike="noStrike"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B5F5B384-D282-49C4-B867-4B491C7A97EE}" type="slidenum">
              <a:rPr b="0" lang="fr-BE" sz="1400" spc="-1" strike="noStrike">
                <a:latin typeface="Times New Roman"/>
              </a:rPr>
              <a:t>&lt;numéro&gt;</a:t>
            </a:fld>
            <a:endParaRPr b="0" lang="fr-B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://gamestudies.org/1401/articles/scullyblaker" TargetMode="External"/><Relationship Id="rId2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s://www.academia.edu/4432576/Puzzle_Is_Not_a_Game_Basic_Structures_of_Challenge" TargetMode="External"/><Relationship Id="rId2" Type="http://schemas.openxmlformats.org/officeDocument/2006/relationships/hyperlink" Target="http://journals.sfu.ca/loading/index.php/loading/article/view/44/41" TargetMode="External"/><Relationship Id="rId3" Type="http://schemas.openxmlformats.org/officeDocument/2006/relationships/hyperlink" Target="http://gamestudies.org/1401/articles/scullyblaker" TargetMode="External"/><Relationship Id="rId4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234108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006699"/>
                </a:solidFill>
                <a:latin typeface="Arial"/>
              </a:rPr>
              <a:t>La contrainte ludique</a:t>
            </a:r>
            <a:br/>
            <a:r>
              <a:rPr b="0" lang="fr-BE" sz="4400" spc="-1" strike="noStrike">
                <a:solidFill>
                  <a:srgbClr val="006699"/>
                </a:solidFill>
                <a:latin typeface="Arial"/>
              </a:rPr>
              <a:t>Définition et limites</a:t>
            </a:r>
            <a:endParaRPr b="0" lang="fr-BE" sz="4400" spc="-1" strike="noStrike">
              <a:solidFill>
                <a:srgbClr val="006699"/>
              </a:solid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Le </a:t>
            </a:r>
            <a:r>
              <a:rPr b="0" i="1" lang="fr-BE" sz="4400" spc="-1" strike="noStrike">
                <a:solidFill>
                  <a:srgbClr val="ffffff"/>
                </a:solidFill>
                <a:latin typeface="Arial"/>
              </a:rPr>
              <a:t>modding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Cette pratique relève non pas du play mais d’une modification directe du game.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Elle reste cependant intéressant pour les jeux analogiques : telle modification relèverait-elle du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modding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 si elle avait dû prendre place dans un jeu vidéo ?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Le </a:t>
            </a:r>
            <a:r>
              <a:rPr b="0" i="1" lang="fr-BE" sz="4400" spc="-1" strike="noStrike">
                <a:solidFill>
                  <a:srgbClr val="ffffff"/>
                </a:solidFill>
                <a:latin typeface="Arial"/>
              </a:rPr>
              <a:t>speedrun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 speedrun consiste en « le processus de terminer un jeu aussi rapidement que possible sans recourir à la triche ou à des dispositifs de triche » (Scully-Blaker, 2014)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Deux types de règles affectables (Parlett 1999) :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 algn="just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0066cc"/>
                </a:solidFill>
                <a:latin typeface="Arial"/>
              </a:rPr>
              <a:t>Règles de moyen</a:t>
            </a:r>
            <a:endParaRPr b="0" lang="fr-BE" sz="28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 algn="just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0066cc"/>
                </a:solidFill>
                <a:latin typeface="Arial"/>
              </a:rPr>
              <a:t>Règles d’objectif </a:t>
            </a:r>
            <a:endParaRPr b="0" lang="fr-BE" sz="28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Le </a:t>
            </a:r>
            <a:r>
              <a:rPr b="0" i="1" lang="fr-BE" sz="4400" spc="-1" strike="noStrike">
                <a:solidFill>
                  <a:srgbClr val="ffffff"/>
                </a:solidFill>
                <a:latin typeface="Arial"/>
              </a:rPr>
              <a:t>speedrun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speedrun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 consiste en l’ajout d’une règle d’objectif.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La contrainte se définit comme le fait de limiter les moyens pour atteindre l’objectif d’un jeu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=&gt; Modifier les règles d’objectifs constitue un objet proche mais ne relève pas de la contrainte.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Modifier les périphériques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Les périphériques font partie intégrante du dispositif de jeu, du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game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 =&gt; pas de la contrainte.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Cas limite du corps, liaison entre le pôle du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play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 et celui du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game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Idem pour la VR et le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motion gaming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Éléments minimaux de la contrainte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Challenges stratégiques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Puzzles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Walking simulators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Sandbox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Challenges stratégiques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Jouer de manière « stratégique » consiste en « une combinaison entre une connaissance des différentes options disponibles et la capacité à les évaluer correctement dans le contexte du jeu  » (Apperley, 2006 : 13)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Challenges stratégiques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Contraindre les options disponibles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Contraindre l’information 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Puzzles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Plusieurs possibilités comme le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sudoku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contraignable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Choix binaire comme l’énigme 1 de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Professeur Layton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non contraignable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Indice dans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Professeur Layton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contraignable 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=&gt; La contrainte nécessite des éléments non-indispensables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Walking Simulators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Formellement, les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Walking Simulators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 n’ont pas de condition de défaite.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What Remains of Edith Finch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une seule fin qu’on atteint toujours =&gt; non contraignable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The Stanley Parable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plusieurs fins, on en atteint une quoiqu’il arrive =&gt; non contraignable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Défaite et punition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Il faut différencier défaite et punition, à savoir le résultat de la défaite (Juul, 2013 : 9)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Prince of Persia </a:t>
            </a: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: lorsque la barre de vie atteint zéro, le temps remonte. On perd, mais il n’y a pas de punition. 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=&gt; Contraignable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Définition générale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La contrainte ludique est une forme de jeu (play) qui consiste en l’addition d’une structure de règles supplémentaire (sur-game) à une structure de jeu (game) initiale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Sanbox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Pas de condition de victoire prédéfinie (Minecraft, exploration libre de GTA V, Garry’s Mod)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Nécessitent l’ajout d’une règle d’objectif pour être contraignables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=&gt; Sort de notre analyse 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Bibliographie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Apperley, Thomas H., 2006, « Genre and game studies : toward a critical approach to video game genres »,</a:t>
            </a:r>
            <a:r>
              <a:rPr b="0" i="1" lang="fr-BE" sz="1600" spc="-1" strike="noStrike">
                <a:latin typeface="Arial"/>
              </a:rPr>
              <a:t> Simulation &amp; gaming</a:t>
            </a:r>
            <a:r>
              <a:rPr b="0" lang="fr-BE" sz="1600" spc="-1" strike="noStrike">
                <a:latin typeface="Arial"/>
              </a:rPr>
              <a:t>, vol. 37, n°1, p. 6-23.</a:t>
            </a:r>
            <a:r>
              <a:rPr b="0" i="1" lang="fr-BE" sz="1600" spc="-1" strike="noStrike">
                <a:latin typeface="Arial"/>
              </a:rPr>
              <a:t> 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Crawford, Chris, 1984,</a:t>
            </a:r>
            <a:r>
              <a:rPr b="0" i="1" lang="fr-BE" sz="1600" spc="-1" strike="noStrike">
                <a:latin typeface="Arial"/>
              </a:rPr>
              <a:t> The Art of computer game design</a:t>
            </a:r>
            <a:r>
              <a:rPr b="0" lang="fr-BE" sz="1600" spc="-1" strike="noStrike">
                <a:latin typeface="Arial"/>
              </a:rPr>
              <a:t>, Berkeley, McGraw Hill/Osborne Media. 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Delbouille, Julie, 2019, </a:t>
            </a:r>
            <a:r>
              <a:rPr b="0" i="1" lang="fr-BE" sz="1600" spc="-1" strike="noStrike">
                <a:latin typeface="Arial"/>
              </a:rPr>
              <a:t>Négocier Avec Une Entité jouable : les processus d’appropriation et de distanciation entre joueur, avatars et personnages vidéoludiques</a:t>
            </a:r>
            <a:r>
              <a:rPr b="0" lang="fr-BE" sz="1600" spc="-1" strike="noStrike">
                <a:latin typeface="Arial"/>
              </a:rPr>
              <a:t>, Thèse de doctorat, Université de Liège.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Gallagher, Rob, Carolyn Jong et Kalervo A. Sinervo, 2017, « Who whrote the Elder Scroll ? : modders, developpers, and the mythology of Bethesda Softworks », </a:t>
            </a:r>
            <a:r>
              <a:rPr b="0" i="1" lang="fr-BE" sz="1600" spc="-1" strike="noStrike">
                <a:latin typeface="Arial"/>
              </a:rPr>
              <a:t>Loading…</a:t>
            </a:r>
            <a:r>
              <a:rPr b="0" lang="fr-BE" sz="1600" spc="-1" strike="noStrike">
                <a:latin typeface="Arial"/>
              </a:rPr>
              <a:t>, vol. 10, n°16, p. 32-52. 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Henriot, Jacques, 1969, </a:t>
            </a:r>
            <a:r>
              <a:rPr b="0" i="1" lang="fr-BE" sz="1600" spc="-1" strike="noStrike">
                <a:latin typeface="Arial"/>
              </a:rPr>
              <a:t>Le Jeu</a:t>
            </a:r>
            <a:r>
              <a:rPr b="0" lang="fr-BE" sz="1600" spc="-1" strike="noStrike">
                <a:latin typeface="Arial"/>
              </a:rPr>
              <a:t>, Paris, Presses Universitaires de France.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600" spc="-1" strike="noStrike">
                <a:latin typeface="Arial"/>
              </a:rPr>
              <a:t>Karhulahti, Veli-Matti, 2013, « A Kinesthetic Theory of videogames : time-critical challenge and aporetic rhematic », </a:t>
            </a:r>
            <a:r>
              <a:rPr b="0" i="1" lang="fr-BE" sz="1600" spc="-1" strike="noStrike">
                <a:latin typeface="Arial"/>
              </a:rPr>
              <a:t>Games Studies</a:t>
            </a:r>
            <a:r>
              <a:rPr b="0" lang="fr-BE" sz="1600" spc="-1" strike="noStrike">
                <a:latin typeface="Arial"/>
              </a:rPr>
              <a:t>, vol. 13, n°1, </a:t>
            </a:r>
            <a:r>
              <a:rPr b="0" lang="fr-BE" sz="1600" spc="-1" strike="noStrike">
                <a:latin typeface="Arial"/>
                <a:hlinkClick r:id="rId1"/>
              </a:rPr>
              <a:t>http://gamestudies.org/1401/articles/scullyblaker</a:t>
            </a:r>
            <a:r>
              <a:rPr b="0" lang="fr-BE" sz="1600" spc="-1" strike="noStrike">
                <a:latin typeface="Arial"/>
              </a:rPr>
              <a:t> (25/11/2019).</a:t>
            </a:r>
            <a:endParaRPr b="0" lang="fr-BE" sz="16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Bibliographie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1400" spc="-1" strike="noStrike">
                <a:solidFill>
                  <a:srgbClr val="0066cc"/>
                </a:solidFill>
                <a:latin typeface="Arial"/>
              </a:rPr>
              <a:t>Karhulahti, Veli-Matti, 2013, « Puzzle is not a game ! : basic structures of challenge », </a:t>
            </a:r>
            <a:r>
              <a:rPr b="0" i="1" lang="fr-BE" sz="1400" spc="-1" strike="noStrike">
                <a:solidFill>
                  <a:srgbClr val="0066cc"/>
                </a:solidFill>
                <a:latin typeface="Arial"/>
              </a:rPr>
              <a:t>Proceeding of DIGRA 2013</a:t>
            </a:r>
            <a:r>
              <a:rPr b="0" lang="fr-BE" sz="1400" spc="-1" strike="noStrike">
                <a:solidFill>
                  <a:srgbClr val="0066cc"/>
                </a:solidFill>
                <a:latin typeface="Arial"/>
              </a:rPr>
              <a:t>, DeFragging Game Studies. </a:t>
            </a:r>
            <a:r>
              <a:rPr b="0" lang="fr-BE" sz="1400" spc="-1" strike="noStrike">
                <a:solidFill>
                  <a:srgbClr val="0066cc"/>
                </a:solidFill>
                <a:latin typeface="Arial"/>
                <a:hlinkClick r:id="rId1"/>
              </a:rPr>
              <a:t>https://www.academia.edu/4432576/Puzzle_Is_Not_a_Game_Basic_Structures_of_Challenge</a:t>
            </a:r>
            <a:r>
              <a:rPr b="0" lang="fr-BE" sz="1400" spc="-1" strike="noStrike">
                <a:solidFill>
                  <a:srgbClr val="0066cc"/>
                </a:solidFill>
                <a:latin typeface="Arial"/>
              </a:rPr>
              <a:t> (21/11/2019).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Laukkanen, Tero, 2005,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Modding scenes : introduction to user-created content in computer gaming,  Featuring case studies of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Half-Life, The Sims &amp; Grand Theft Auto III / Vice City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modding scenes,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 Tampere, University of Tampere Hypermedia Laboratory.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Moody, Kyle Andrew. 2014,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Modders: changing the game through user-generated content and online communities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, Thèse de doctorat, University of Iowa.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Parker, Felan, 2011, « The Significance of Jeep Tag : on player-imposed rules in video games »,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Loading…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, vol. 2, n°3,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  <a:hlinkClick r:id="rId2"/>
              </a:rPr>
              <a:t>http://journals.sfu.ca/loading/index.php/loading/article/view/44/41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 (17/092019).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Parlett, David, 1999,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The Oxford history of board games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, New York, Oxford University Press. 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Salen, Katie et Eric Zimmerman, 2004,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Rules of play : game design fundamentals,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Londres, The MIT Press. 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  <a:p>
            <a:pPr marL="216000" indent="-216000" algn="just">
              <a:lnSpc>
                <a:spcPct val="15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Scully-Blaker, Rainforest, 2014, « A Practiced Practice : speedrunning through space with de Certeau and Virilio », </a:t>
            </a:r>
            <a:r>
              <a:rPr b="0" i="1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Game Studies,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vol. 14, n°1, 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  <a:hlinkClick r:id="rId3"/>
              </a:rPr>
              <a:t>http://gamestudies.org/1401/articles/scullyblaker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Times;Times New Roman"/>
              </a:rPr>
              <a:t> (25/11/2019). </a:t>
            </a:r>
            <a:endParaRPr b="0" lang="fr-BE" sz="14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Définition générale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La contrainte ludique est une forme de jeu (play) qui consiste en l’addition d’une structure de règles supplémentaire (sur-game) à une structure de jeu (game) initiale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Des règles par dessus les règles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Rendre plus difficile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Consciemment établies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Des règles par dessus des règles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Il ne s’agit pas de supprimer certaines règles du jeu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Ni de modifier les règles préexistantes.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Rendre plus difficile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Obstacle : tout élément éloignant un joueur d’une condition de victoire du jeu ou le rapprochant d’une condition de défaite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Bonus : tout élément rapprochant le joueur d’une condition de victoire ou l’éloignant d’une condition de défaite.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Deux questions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Est-ce que se donner l’obligation de prendre tous les bonus peut être envisagé comme une contrainte ?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S’obliger à vaincre les ennemis facultatifs, contrainte ou non ?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Consciemment établies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Pour être considéré comme contrainte, le second niveau de règle imposé doit l’être volontairement et consciemment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lvl="1" marL="864000" indent="-324000" algn="just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BE" sz="2600" spc="-1" strike="noStrike">
                <a:solidFill>
                  <a:srgbClr val="0066cc"/>
                </a:solidFill>
                <a:latin typeface="Arial"/>
              </a:rPr>
              <a:t>Exemple : Un joueur d’échecs qui se passerait d’une pièce simplement parce qu’il n’y pense pas ou n’en voit pas l’utilité ne s’impose nullement une règle.</a:t>
            </a:r>
            <a:endParaRPr b="0" lang="fr-BE" sz="26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Cas limites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modding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 </a:t>
            </a:r>
            <a:r>
              <a:rPr b="0" i="1" lang="fr-BE" sz="3200" spc="-1" strike="noStrike">
                <a:solidFill>
                  <a:srgbClr val="0066cc"/>
                </a:solidFill>
                <a:latin typeface="Arial"/>
              </a:rPr>
              <a:t>speedrun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Modifier les périphériques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504000" y="301320"/>
            <a:ext cx="9071640" cy="6375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Le </a:t>
            </a:r>
            <a:r>
              <a:rPr b="0" i="1" lang="fr-BE" sz="4400" spc="-1" strike="noStrike">
                <a:solidFill>
                  <a:srgbClr val="ffffff"/>
                </a:solidFill>
                <a:latin typeface="Arial"/>
              </a:rPr>
              <a:t>modding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504000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 algn="just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0066cc"/>
                </a:solidFill>
                <a:latin typeface="Arial"/>
              </a:rPr>
              <a:t>Le modding est défini comme une pratique de production, de distribution et de consommation de contenu créé par des joueurs, qui consiste en la modification ou l’ajout de contenu à un jeu officiellement publié (Gallagher et al., 2017 ; Laukkanen, 2005 ; Moody, 2014).</a:t>
            </a:r>
            <a:endParaRPr b="0" lang="fr-BE" sz="3200" spc="-1" strike="noStrike">
              <a:solidFill>
                <a:srgbClr val="0066cc"/>
              </a:solid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LibreOffice/6.0.6.2$Windows_X86_64 LibreOffice_project/0c292870b25a325b5ed35f6b45599d2ea4458e77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2020-03-23T16:01:55Z</dcterms:created>
  <dc:creator/>
  <dc:description/>
  <dc:language>fr-BE</dc:language>
  <cp:lastModifiedBy/>
  <dcterms:modified xsi:type="dcterms:W3CDTF">2020-03-23T16:53:35Z</dcterms:modified>
  <cp:revision>7</cp:revision>
  <dc:subject/>
  <dc:title>Blue Curve</dc:title>
</cp:coreProperties>
</file>