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sldIdLst>
    <p:sldId id="256" r:id="rId2"/>
    <p:sldId id="257" r:id="rId3"/>
    <p:sldId id="258" r:id="rId4"/>
    <p:sldId id="260" r:id="rId5"/>
    <p:sldId id="263" r:id="rId6"/>
    <p:sldId id="262" r:id="rId7"/>
    <p:sldId id="264" r:id="rId8"/>
    <p:sldId id="265" r:id="rId9"/>
    <p:sldId id="266" r:id="rId10"/>
    <p:sldId id="267" r:id="rId11"/>
    <p:sldId id="268" r:id="rId12"/>
    <p:sldId id="269" r:id="rId13"/>
    <p:sldId id="270" r:id="rId14"/>
    <p:sldId id="261" r:id="rId15"/>
    <p:sldId id="271" r:id="rId16"/>
    <p:sldId id="272" r:id="rId17"/>
    <p:sldId id="273" r:id="rId18"/>
    <p:sldId id="259" r:id="rId19"/>
    <p:sldId id="274" r:id="rId20"/>
    <p:sldId id="275"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6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B4534F8-8C7A-5245-8F1B-E04722C28790}" type="datetimeFigureOut">
              <a:rPr lang="fr-FR" smtClean="0"/>
              <a:t>31/03/20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390829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5B4534F8-8C7A-5245-8F1B-E04722C28790}" type="datetimeFigureOut">
              <a:rPr lang="fr-FR" smtClean="0"/>
              <a:t>31/03/20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97582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5B4534F8-8C7A-5245-8F1B-E04722C28790}" type="datetimeFigureOut">
              <a:rPr lang="fr-FR" smtClean="0"/>
              <a:t>31/03/20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422791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5B4534F8-8C7A-5245-8F1B-E04722C28790}" type="datetimeFigureOut">
              <a:rPr lang="fr-FR" smtClean="0"/>
              <a:t>31/03/20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71511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5B4534F8-8C7A-5245-8F1B-E04722C28790}" type="datetimeFigureOut">
              <a:rPr lang="fr-FR" smtClean="0"/>
              <a:t>31/03/20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140051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5B4534F8-8C7A-5245-8F1B-E04722C28790}" type="datetimeFigureOut">
              <a:rPr lang="fr-FR" smtClean="0"/>
              <a:t>31/03/20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397662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5B4534F8-8C7A-5245-8F1B-E04722C28790}" type="datetimeFigureOut">
              <a:rPr lang="fr-FR" smtClean="0"/>
              <a:t>31/03/20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289553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5B4534F8-8C7A-5245-8F1B-E04722C28790}" type="datetimeFigureOut">
              <a:rPr lang="fr-FR" smtClean="0"/>
              <a:t>31/03/20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113165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4534F8-8C7A-5245-8F1B-E04722C28790}" type="datetimeFigureOut">
              <a:rPr lang="fr-FR" smtClean="0"/>
              <a:t>31/03/20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130809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5B4534F8-8C7A-5245-8F1B-E04722C28790}" type="datetimeFigureOut">
              <a:rPr lang="fr-FR" smtClean="0"/>
              <a:t>31/03/20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15423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5B4534F8-8C7A-5245-8F1B-E04722C28790}" type="datetimeFigureOut">
              <a:rPr lang="fr-FR" smtClean="0"/>
              <a:t>31/03/20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86C373-C135-CB45-9F3F-BDED8E1EF252}" type="slidenum">
              <a:rPr lang="fr-FR" smtClean="0"/>
              <a:t>‹#›</a:t>
            </a:fld>
            <a:endParaRPr lang="fr-FR"/>
          </a:p>
        </p:txBody>
      </p:sp>
    </p:spTree>
    <p:extLst>
      <p:ext uri="{BB962C8B-B14F-4D97-AF65-F5344CB8AC3E}">
        <p14:creationId xmlns:p14="http://schemas.microsoft.com/office/powerpoint/2010/main" val="219418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534F8-8C7A-5245-8F1B-E04722C28790}" type="datetimeFigureOut">
              <a:rPr lang="fr-FR" smtClean="0"/>
              <a:t>31/03/20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6C373-C135-CB45-9F3F-BDED8E1EF252}" type="slidenum">
              <a:rPr lang="fr-FR" smtClean="0"/>
              <a:t>‹#›</a:t>
            </a:fld>
            <a:endParaRPr lang="fr-FR"/>
          </a:p>
        </p:txBody>
      </p:sp>
    </p:spTree>
    <p:extLst>
      <p:ext uri="{BB962C8B-B14F-4D97-AF65-F5344CB8AC3E}">
        <p14:creationId xmlns:p14="http://schemas.microsoft.com/office/powerpoint/2010/main" val="21047632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oris.krywicki@uliege.be" TargetMode="External"/><Relationship Id="rId3" Type="http://schemas.openxmlformats.org/officeDocument/2006/relationships/hyperlink" Target="mailto:marc.vanesse@uliege.b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pokbYFyB-8" TargetMode="External"/><Relationship Id="rId4" Type="http://schemas.openxmlformats.org/officeDocument/2006/relationships/hyperlink" Target="https://www.youtube.com/watch?v=2Qq-6wByLPI" TargetMode="External"/><Relationship Id="rId5" Type="http://schemas.openxmlformats.org/officeDocument/2006/relationships/hyperlink" Target="https://www.youtube.com/watch?v=GiCooRTPYTo&amp;t=1s" TargetMode="External"/><Relationship Id="rId1" Type="http://schemas.openxmlformats.org/officeDocument/2006/relationships/slideLayout" Target="../slideLayouts/slideLayout2.xml"/><Relationship Id="rId2" Type="http://schemas.openxmlformats.org/officeDocument/2006/relationships/hyperlink" Target="https://www.rtbf.be/auvio/detail_implants-mammaires-une-bombe-dans-le-corps?id=25548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mailto:boris.krywicki@uliege.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33770130205_562b5231a2_k.jp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975174" y="-4340"/>
            <a:ext cx="13769976" cy="6884988"/>
          </a:xfrm>
          <a:prstGeom prst="rect">
            <a:avLst/>
          </a:prstGeom>
        </p:spPr>
      </p:pic>
      <p:sp>
        <p:nvSpPr>
          <p:cNvPr id="4" name="Rectangle à coins arrondis 3"/>
          <p:cNvSpPr/>
          <p:nvPr/>
        </p:nvSpPr>
        <p:spPr>
          <a:xfrm>
            <a:off x="1116013" y="2130425"/>
            <a:ext cx="6840537" cy="1655762"/>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2" name="Titre 1"/>
          <p:cNvSpPr>
            <a:spLocks noGrp="1"/>
          </p:cNvSpPr>
          <p:nvPr>
            <p:ph type="ctrTitle"/>
          </p:nvPr>
        </p:nvSpPr>
        <p:spPr/>
        <p:txBody>
          <a:bodyPr/>
          <a:lstStyle/>
          <a:p>
            <a:r>
              <a:rPr lang="fr-FR" dirty="0" smtClean="0">
                <a:latin typeface="Franklin Gothic Book"/>
                <a:cs typeface="Franklin Gothic Book"/>
              </a:rPr>
              <a:t>Techniques du journalisme</a:t>
            </a:r>
            <a:br>
              <a:rPr lang="fr-FR" dirty="0" smtClean="0">
                <a:latin typeface="Franklin Gothic Book"/>
                <a:cs typeface="Franklin Gothic Book"/>
              </a:rPr>
            </a:br>
            <a:r>
              <a:rPr lang="fr-FR" dirty="0" smtClean="0">
                <a:latin typeface="Franklin Gothic Book"/>
                <a:cs typeface="Franklin Gothic Book"/>
              </a:rPr>
              <a:t>Le compte-rendu</a:t>
            </a:r>
            <a:endParaRPr lang="fr-FR" dirty="0">
              <a:latin typeface="Franklin Gothic Book"/>
              <a:cs typeface="Franklin Gothic Book"/>
            </a:endParaRPr>
          </a:p>
        </p:txBody>
      </p:sp>
      <p:sp>
        <p:nvSpPr>
          <p:cNvPr id="6" name="Sous-titre 2"/>
          <p:cNvSpPr txBox="1">
            <a:spLocks/>
          </p:cNvSpPr>
          <p:nvPr/>
        </p:nvSpPr>
        <p:spPr>
          <a:xfrm>
            <a:off x="1371600" y="5132388"/>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BE" smtClean="0">
                <a:solidFill>
                  <a:schemeClr val="tx1"/>
                </a:solidFill>
                <a:latin typeface="Perpetua" charset="0"/>
              </a:rPr>
              <a:t>Marc Vanesse, Professeur</a:t>
            </a:r>
          </a:p>
          <a:p>
            <a:r>
              <a:rPr lang="fr-BE" smtClean="0">
                <a:solidFill>
                  <a:schemeClr val="tx1"/>
                </a:solidFill>
                <a:latin typeface="Perpetua" charset="0"/>
              </a:rPr>
              <a:t>Boris Krywicki, Assistant</a:t>
            </a:r>
            <a:endParaRPr lang="fr-BE" dirty="0">
              <a:solidFill>
                <a:schemeClr val="tx1"/>
              </a:solidFill>
              <a:latin typeface="Perpetua" charset="0"/>
            </a:endParaRPr>
          </a:p>
        </p:txBody>
      </p:sp>
    </p:spTree>
    <p:extLst>
      <p:ext uri="{BB962C8B-B14F-4D97-AF65-F5344CB8AC3E}">
        <p14:creationId xmlns:p14="http://schemas.microsoft.com/office/powerpoint/2010/main" val="4007781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apture d’écran 2020-03-30 à 15.58.10.png"/>
          <p:cNvPicPr>
            <a:picLocks noGrp="1" noChangeAspect="1"/>
          </p:cNvPicPr>
          <p:nvPr>
            <p:ph idx="1"/>
          </p:nvPr>
        </p:nvPicPr>
        <p:blipFill>
          <a:blip r:embed="rId2">
            <a:extLst>
              <a:ext uri="{28A0092B-C50C-407E-A947-70E740481C1C}">
                <a14:useLocalDpi xmlns:a14="http://schemas.microsoft.com/office/drawing/2010/main" val="0"/>
              </a:ext>
            </a:extLst>
          </a:blip>
          <a:srcRect l="-11172" r="-11172"/>
          <a:stretch>
            <a:fillRect/>
          </a:stretch>
        </p:blipFill>
        <p:spPr>
          <a:xfrm>
            <a:off x="485422" y="1600200"/>
            <a:ext cx="9560306" cy="5257800"/>
          </a:xfrm>
        </p:spPr>
      </p:pic>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culturel</a:t>
            </a:r>
            <a:endParaRPr lang="fr-FR" dirty="0"/>
          </a:p>
        </p:txBody>
      </p:sp>
      <p:sp>
        <p:nvSpPr>
          <p:cNvPr id="7" name="ZoneTexte 6"/>
          <p:cNvSpPr txBox="1"/>
          <p:nvPr/>
        </p:nvSpPr>
        <p:spPr>
          <a:xfrm>
            <a:off x="31044" y="5919571"/>
            <a:ext cx="2201334" cy="492443"/>
          </a:xfrm>
          <a:prstGeom prst="rect">
            <a:avLst/>
          </a:prstGeom>
          <a:noFill/>
        </p:spPr>
        <p:txBody>
          <a:bodyPr wrap="square" rtlCol="0">
            <a:spAutoFit/>
          </a:bodyPr>
          <a:lstStyle/>
          <a:p>
            <a:r>
              <a:rPr lang="nl-BE" sz="1300" i="1" dirty="0" smtClean="0"/>
              <a:t>Énumérations</a:t>
            </a:r>
          </a:p>
          <a:p>
            <a:r>
              <a:rPr lang="nl-BE" sz="1300" i="1" dirty="0" smtClean="0"/>
              <a:t>sélectives</a:t>
            </a:r>
            <a:endParaRPr lang="fr-FR" sz="1300" i="1" dirty="0"/>
          </a:p>
        </p:txBody>
      </p:sp>
      <p:sp>
        <p:nvSpPr>
          <p:cNvPr id="8" name="ZoneTexte 7"/>
          <p:cNvSpPr txBox="1"/>
          <p:nvPr/>
        </p:nvSpPr>
        <p:spPr>
          <a:xfrm>
            <a:off x="31044" y="2909960"/>
            <a:ext cx="2201334" cy="292388"/>
          </a:xfrm>
          <a:prstGeom prst="rect">
            <a:avLst/>
          </a:prstGeom>
          <a:noFill/>
        </p:spPr>
        <p:txBody>
          <a:bodyPr wrap="square" rtlCol="0">
            <a:spAutoFit/>
          </a:bodyPr>
          <a:lstStyle/>
          <a:p>
            <a:r>
              <a:rPr lang="nl-BE" sz="1300" i="1" dirty="0" smtClean="0"/>
              <a:t>Ellipse</a:t>
            </a:r>
            <a:endParaRPr lang="fr-FR" sz="1300" i="1" dirty="0"/>
          </a:p>
        </p:txBody>
      </p:sp>
      <p:cxnSp>
        <p:nvCxnSpPr>
          <p:cNvPr id="9" name="Connecteur en angle 8"/>
          <p:cNvCxnSpPr/>
          <p:nvPr/>
        </p:nvCxnSpPr>
        <p:spPr>
          <a:xfrm flipV="1">
            <a:off x="273371" y="2180450"/>
            <a:ext cx="1829184" cy="711889"/>
          </a:xfrm>
          <a:prstGeom prst="bentConnector3">
            <a:avLst>
              <a:gd name="adj1" fmla="val -144"/>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en angle 9"/>
          <p:cNvCxnSpPr/>
          <p:nvPr/>
        </p:nvCxnSpPr>
        <p:spPr>
          <a:xfrm flipV="1">
            <a:off x="485422" y="5475110"/>
            <a:ext cx="897467" cy="409223"/>
          </a:xfrm>
          <a:prstGeom prst="bentConnector3">
            <a:avLst>
              <a:gd name="adj1" fmla="val -188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1510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pture d’écran 2020-03-30 à 15.50.37.png"/>
          <p:cNvPicPr>
            <a:picLocks noGrp="1" noChangeAspect="1"/>
          </p:cNvPicPr>
          <p:nvPr>
            <p:ph idx="1"/>
          </p:nvPr>
        </p:nvPicPr>
        <p:blipFill>
          <a:blip r:embed="rId2">
            <a:extLst>
              <a:ext uri="{28A0092B-C50C-407E-A947-70E740481C1C}">
                <a14:useLocalDpi xmlns:a14="http://schemas.microsoft.com/office/drawing/2010/main" val="0"/>
              </a:ext>
            </a:extLst>
          </a:blip>
          <a:srcRect l="-45643" r="-45643"/>
          <a:stretch>
            <a:fillRect/>
          </a:stretch>
        </p:blipFill>
        <p:spPr>
          <a:xfrm>
            <a:off x="936976" y="1007534"/>
            <a:ext cx="10586639" cy="5822244"/>
          </a:xfrm>
        </p:spPr>
      </p:pic>
      <p:sp>
        <p:nvSpPr>
          <p:cNvPr id="4" name="Titre 1"/>
          <p:cNvSpPr txBox="1">
            <a:spLocks/>
          </p:cNvSpPr>
          <p:nvPr/>
        </p:nvSpPr>
        <p:spPr>
          <a:xfrm>
            <a:off x="609600" y="10248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culturel</a:t>
            </a:r>
            <a:endParaRPr lang="fr-FR" dirty="0"/>
          </a:p>
        </p:txBody>
      </p:sp>
      <p:sp>
        <p:nvSpPr>
          <p:cNvPr id="6" name="ZoneTexte 5"/>
          <p:cNvSpPr txBox="1"/>
          <p:nvPr/>
        </p:nvSpPr>
        <p:spPr>
          <a:xfrm>
            <a:off x="183445" y="1466339"/>
            <a:ext cx="3273777" cy="5355313"/>
          </a:xfrm>
          <a:prstGeom prst="rect">
            <a:avLst/>
          </a:prstGeom>
          <a:noFill/>
        </p:spPr>
        <p:txBody>
          <a:bodyPr wrap="square" rtlCol="0">
            <a:spAutoFit/>
          </a:bodyPr>
          <a:lstStyle/>
          <a:p>
            <a:pPr algn="just"/>
            <a:r>
              <a:rPr lang="fr-FR" dirty="0" smtClean="0"/>
              <a:t>Si le journaliste reste maître de son contenu (choix des différents éléments à intégrer), il est plus difficile de divorcer avec l’ordre chronologique au sein d’un compte-rendu. Dans le cas d’une cérémonie, par exemple, il s’agit de se plier à l’ordre édicté par </a:t>
            </a:r>
            <a:r>
              <a:rPr lang="fr-FR" dirty="0"/>
              <a:t>s</a:t>
            </a:r>
            <a:r>
              <a:rPr lang="fr-FR" dirty="0" smtClean="0"/>
              <a:t>es organisateurs. </a:t>
            </a:r>
            <a:r>
              <a:rPr lang="fr-FR" b="1" dirty="0" smtClean="0"/>
              <a:t>Rien n’oblige pour autant à se montrer exhaustif, ni à accorder le même espace à chaque péripétie. </a:t>
            </a:r>
            <a:r>
              <a:rPr lang="fr-FR" dirty="0" smtClean="0"/>
              <a:t>De même, se limiter à l’ordre chronologique ne confère pas un angle pour autant, et peut rendre une compte-rendu complètement plat s’il n’est pas agrémenté d’un mode de traitement original.</a:t>
            </a:r>
            <a:endParaRPr lang="fr-FR" dirty="0"/>
          </a:p>
        </p:txBody>
      </p:sp>
    </p:spTree>
    <p:extLst>
      <p:ext uri="{BB962C8B-B14F-4D97-AF65-F5344CB8AC3E}">
        <p14:creationId xmlns:p14="http://schemas.microsoft.com/office/powerpoint/2010/main" val="2091658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600" y="17817"/>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judiciaire</a:t>
            </a:r>
            <a:endParaRPr lang="fr-FR" dirty="0"/>
          </a:p>
        </p:txBody>
      </p:sp>
      <p:pic>
        <p:nvPicPr>
          <p:cNvPr id="5" name="Image 4" descr="Capture d’écran 2020-03-30 à 16.06.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578" y="999066"/>
            <a:ext cx="6403622" cy="5780495"/>
          </a:xfrm>
          <a:prstGeom prst="rect">
            <a:avLst/>
          </a:prstGeom>
        </p:spPr>
      </p:pic>
      <p:sp>
        <p:nvSpPr>
          <p:cNvPr id="6" name="ZoneTexte 5"/>
          <p:cNvSpPr txBox="1"/>
          <p:nvPr/>
        </p:nvSpPr>
        <p:spPr>
          <a:xfrm>
            <a:off x="220133" y="4800848"/>
            <a:ext cx="2201334" cy="1092607"/>
          </a:xfrm>
          <a:prstGeom prst="rect">
            <a:avLst/>
          </a:prstGeom>
          <a:noFill/>
        </p:spPr>
        <p:txBody>
          <a:bodyPr wrap="square" rtlCol="0">
            <a:spAutoFit/>
          </a:bodyPr>
          <a:lstStyle/>
          <a:p>
            <a:r>
              <a:rPr lang="nl-BE" sz="1300" i="1" dirty="0" smtClean="0"/>
              <a:t>« Sortie de son chapeau », « se borne »</a:t>
            </a:r>
            <a:r>
              <a:rPr lang="mr-IN" sz="1300" i="1" dirty="0" smtClean="0"/>
              <a:t>…</a:t>
            </a:r>
            <a:r>
              <a:rPr lang="nl-BE" sz="1300" i="1" dirty="0" smtClean="0"/>
              <a:t> Le journaliste peut s’autoriser à utiliser des verbes connotés, du moment qu’il s’appuie sur des faits</a:t>
            </a:r>
            <a:endParaRPr lang="fr-FR" sz="1300" i="1" dirty="0"/>
          </a:p>
        </p:txBody>
      </p:sp>
      <p:cxnSp>
        <p:nvCxnSpPr>
          <p:cNvPr id="7" name="Connecteur en angle 6"/>
          <p:cNvCxnSpPr/>
          <p:nvPr/>
        </p:nvCxnSpPr>
        <p:spPr>
          <a:xfrm flipV="1">
            <a:off x="1639710" y="4422917"/>
            <a:ext cx="897467" cy="409223"/>
          </a:xfrm>
          <a:prstGeom prst="bentConnector3">
            <a:avLst>
              <a:gd name="adj1" fmla="val -188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220133" y="2921248"/>
            <a:ext cx="2201334" cy="1092607"/>
          </a:xfrm>
          <a:prstGeom prst="rect">
            <a:avLst/>
          </a:prstGeom>
          <a:noFill/>
        </p:spPr>
        <p:txBody>
          <a:bodyPr wrap="square" rtlCol="0">
            <a:spAutoFit/>
          </a:bodyPr>
          <a:lstStyle/>
          <a:p>
            <a:r>
              <a:rPr lang="nl-BE" sz="1300" i="1" dirty="0" smtClean="0"/>
              <a:t>Dès les premières lignes, on rappelle où on en est et on synthétise les informations inédités fournies par cette nouvelle journée </a:t>
            </a:r>
            <a:endParaRPr lang="fr-FR" sz="1300" i="1" dirty="0"/>
          </a:p>
        </p:txBody>
      </p:sp>
      <p:cxnSp>
        <p:nvCxnSpPr>
          <p:cNvPr id="9" name="Connecteur en angle 8"/>
          <p:cNvCxnSpPr/>
          <p:nvPr/>
        </p:nvCxnSpPr>
        <p:spPr>
          <a:xfrm flipV="1">
            <a:off x="1639710" y="2444540"/>
            <a:ext cx="897467" cy="409222"/>
          </a:xfrm>
          <a:prstGeom prst="bentConnector3">
            <a:avLst>
              <a:gd name="adj1" fmla="val -188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23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pture d’écran 2020-03-30 à 16.06.54.png"/>
          <p:cNvPicPr>
            <a:picLocks noGrp="1" noChangeAspect="1"/>
          </p:cNvPicPr>
          <p:nvPr>
            <p:ph idx="1"/>
          </p:nvPr>
        </p:nvPicPr>
        <p:blipFill>
          <a:blip r:embed="rId2">
            <a:extLst>
              <a:ext uri="{28A0092B-C50C-407E-A947-70E740481C1C}">
                <a14:useLocalDpi xmlns:a14="http://schemas.microsoft.com/office/drawing/2010/main" val="0"/>
              </a:ext>
            </a:extLst>
          </a:blip>
          <a:srcRect t="-291" b="-291"/>
          <a:stretch>
            <a:fillRect/>
          </a:stretch>
        </p:blipFill>
        <p:spPr>
          <a:xfrm>
            <a:off x="1365990" y="2074334"/>
            <a:ext cx="7778010" cy="4277606"/>
          </a:xfrm>
        </p:spPr>
      </p:pic>
      <p:sp>
        <p:nvSpPr>
          <p:cNvPr id="4" name="Titre 1"/>
          <p:cNvSpPr txBox="1">
            <a:spLocks/>
          </p:cNvSpPr>
          <p:nvPr/>
        </p:nvSpPr>
        <p:spPr>
          <a:xfrm>
            <a:off x="609600" y="17817"/>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judiciaire</a:t>
            </a:r>
            <a:endParaRPr lang="fr-FR" dirty="0"/>
          </a:p>
        </p:txBody>
      </p:sp>
      <p:sp>
        <p:nvSpPr>
          <p:cNvPr id="6" name="ZoneTexte 5"/>
          <p:cNvSpPr txBox="1"/>
          <p:nvPr/>
        </p:nvSpPr>
        <p:spPr>
          <a:xfrm>
            <a:off x="248353" y="5249581"/>
            <a:ext cx="2201334" cy="492443"/>
          </a:xfrm>
          <a:prstGeom prst="rect">
            <a:avLst/>
          </a:prstGeom>
          <a:noFill/>
        </p:spPr>
        <p:txBody>
          <a:bodyPr wrap="square" rtlCol="0">
            <a:spAutoFit/>
          </a:bodyPr>
          <a:lstStyle/>
          <a:p>
            <a:r>
              <a:rPr lang="nl-BE" sz="1300" i="1" dirty="0" smtClean="0"/>
              <a:t>Une interruption </a:t>
            </a:r>
          </a:p>
          <a:p>
            <a:r>
              <a:rPr lang="nl-BE" sz="1300" i="1" dirty="0" smtClean="0"/>
              <a:t>qui a du sens !</a:t>
            </a:r>
            <a:endParaRPr lang="fr-FR" sz="1300" i="1" dirty="0"/>
          </a:p>
        </p:txBody>
      </p:sp>
      <p:cxnSp>
        <p:nvCxnSpPr>
          <p:cNvPr id="7" name="Connecteur en angle 6"/>
          <p:cNvCxnSpPr/>
          <p:nvPr/>
        </p:nvCxnSpPr>
        <p:spPr>
          <a:xfrm flipV="1">
            <a:off x="651933" y="4832140"/>
            <a:ext cx="897467" cy="409223"/>
          </a:xfrm>
          <a:prstGeom prst="bentConnector3">
            <a:avLst>
              <a:gd name="adj1" fmla="val -188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3314699" y="1051635"/>
            <a:ext cx="3530601" cy="692497"/>
          </a:xfrm>
          <a:prstGeom prst="rect">
            <a:avLst/>
          </a:prstGeom>
          <a:noFill/>
        </p:spPr>
        <p:txBody>
          <a:bodyPr wrap="square" rtlCol="0">
            <a:spAutoFit/>
          </a:bodyPr>
          <a:lstStyle/>
          <a:p>
            <a:pPr algn="ctr"/>
            <a:r>
              <a:rPr lang="nl-BE" sz="1300" i="1" dirty="0" smtClean="0"/>
              <a:t>Le discours direct répond </a:t>
            </a:r>
            <a:r>
              <a:rPr lang="nl-BE" sz="1300" i="1" dirty="0" smtClean="0"/>
              <a:t>à l’analyse du </a:t>
            </a:r>
            <a:r>
              <a:rPr lang="nl-BE" sz="1300" i="1" dirty="0" smtClean="0"/>
              <a:t>journaliste, qui en profite pour contextualiser les faits antérieurs au lecteur</a:t>
            </a:r>
            <a:endParaRPr lang="fr-FR" sz="1300" i="1" dirty="0"/>
          </a:p>
        </p:txBody>
      </p:sp>
      <p:cxnSp>
        <p:nvCxnSpPr>
          <p:cNvPr id="10" name="Connecteur droit avec flèche 9"/>
          <p:cNvCxnSpPr>
            <a:endCxn id="5" idx="0"/>
          </p:cNvCxnSpPr>
          <p:nvPr/>
        </p:nvCxnSpPr>
        <p:spPr>
          <a:xfrm flipH="1">
            <a:off x="5254995" y="1744132"/>
            <a:ext cx="36672" cy="3302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8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smtClean="0"/>
              <a:t>Mettez les personnes au centre de votre récit. On doit les voir, les entendre, les cerner. Neutre ne signifie pas aride.</a:t>
            </a:r>
          </a:p>
          <a:p>
            <a:r>
              <a:rPr lang="fr-FR" dirty="0" smtClean="0"/>
              <a:t>Ne prenez pas votre sujet pour davantage que ce qu’il n’est. Nul besoin d’y ajouter une morale, une portée philosophique, un message d’espoir…</a:t>
            </a:r>
          </a:p>
          <a:p>
            <a:r>
              <a:rPr lang="fr-FR" dirty="0" smtClean="0"/>
              <a:t>Restez dans les limites du compte-</a:t>
            </a:r>
            <a:r>
              <a:rPr lang="fr-FR" dirty="0" smtClean="0"/>
              <a:t>rendu. </a:t>
            </a:r>
            <a:r>
              <a:rPr lang="fr-FR" dirty="0" smtClean="0"/>
              <a:t>Évitez les « honteusement », « malheureusement », « formidable »… </a:t>
            </a:r>
            <a:r>
              <a:rPr lang="fr-FR" b="1" dirty="0" smtClean="0"/>
              <a:t>Votre opinion n’a pas sa place ici.</a:t>
            </a:r>
            <a:r>
              <a:rPr lang="fr-FR" dirty="0" smtClean="0"/>
              <a:t> Avec les mots justes et un récit bien goupillé, vous laisserez le lecteur se faire son propre avis. Faites confiance à son bon sens. </a:t>
            </a:r>
            <a:endParaRPr lang="fr-FR" dirty="0"/>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Le compte-rendu : conseils</a:t>
            </a:r>
            <a:endParaRPr lang="fr-FR" dirty="0"/>
          </a:p>
        </p:txBody>
      </p:sp>
    </p:spTree>
    <p:extLst>
      <p:ext uri="{BB962C8B-B14F-4D97-AF65-F5344CB8AC3E}">
        <p14:creationId xmlns:p14="http://schemas.microsoft.com/office/powerpoint/2010/main" val="3681417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smtClean="0"/>
              <a:t>Ne chercher pas à parler de tout. Comme toujours, il s’agit de sélectionner, de créer des ellipses, de rythmer le texte.</a:t>
            </a:r>
          </a:p>
          <a:p>
            <a:r>
              <a:rPr lang="fr-FR" dirty="0" smtClean="0"/>
              <a:t>Écrivez au </a:t>
            </a:r>
            <a:r>
              <a:rPr lang="fr-FR" b="1" dirty="0" smtClean="0"/>
              <a:t>présent </a:t>
            </a:r>
            <a:r>
              <a:rPr lang="fr-FR" dirty="0" smtClean="0"/>
              <a:t>(même si certains des exemples utilisent les temps du passé), l’écriture sera plus vivante.</a:t>
            </a:r>
          </a:p>
          <a:p>
            <a:r>
              <a:rPr lang="fr-FR" dirty="0" smtClean="0"/>
              <a:t>Utilisez le discours direct en alternance avec le discours indirect, ou en reprenant la parole, comme l’illustrent les exemples.</a:t>
            </a:r>
          </a:p>
          <a:p>
            <a:r>
              <a:rPr lang="fr-FR" dirty="0" smtClean="0"/>
              <a:t>Soignez la structure, sur la forme (titre original, chapeau, intertitre[s], signature) et sur le fond (attaque, angle, relances, chute)</a:t>
            </a:r>
            <a:endParaRPr lang="fr-FR" dirty="0"/>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Le compte-rendu : conseils</a:t>
            </a:r>
            <a:endParaRPr lang="fr-FR" dirty="0"/>
          </a:p>
        </p:txBody>
      </p:sp>
    </p:spTree>
    <p:extLst>
      <p:ext uri="{BB962C8B-B14F-4D97-AF65-F5344CB8AC3E}">
        <p14:creationId xmlns:p14="http://schemas.microsoft.com/office/powerpoint/2010/main" val="40705813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Un compte-rendu n’est pas une pub ! Ce n’est pas parce que vous ne donnez pas votre avis que vous devez relayer le discours promotionnel et/ou la parole officielle.</a:t>
            </a:r>
          </a:p>
          <a:p>
            <a:r>
              <a:rPr lang="fr-FR" dirty="0" smtClean="0"/>
              <a:t>Evitez les lieux communs ! « Les présidents sont souvent “sympathiques”, les associations “dynamiques” ou “actives”, le climat “amical”, les participants “attentifs”</a:t>
            </a:r>
            <a:r>
              <a:rPr lang="mr-IN" dirty="0" smtClean="0"/>
              <a:t>…</a:t>
            </a:r>
            <a:r>
              <a:rPr lang="nl-BE" dirty="0" smtClean="0"/>
              <a:t> » (Agnès, 2008 : 248). Pesez bien chaque mot ! Cassez vos réflexes d’écriture pour utiliser des adjectifs plus précis</a:t>
            </a:r>
            <a:endParaRPr lang="fr-FR" dirty="0"/>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Le compte-rendu : conseils</a:t>
            </a:r>
            <a:endParaRPr lang="fr-FR" dirty="0"/>
          </a:p>
        </p:txBody>
      </p:sp>
    </p:spTree>
    <p:extLst>
      <p:ext uri="{BB962C8B-B14F-4D97-AF65-F5344CB8AC3E}">
        <p14:creationId xmlns:p14="http://schemas.microsoft.com/office/powerpoint/2010/main" val="40705813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smtClean="0"/>
              <a:t>Soyez dense ! Chaque phrase est une nouvelle locomotive qui doit apporter son lot d’éléments nouveaux, alimenter l’intérêt du lecteur. Si ce n’est pas le cas, probablement qu’elle n’est pas nécessaire ou peut être formulée autrement.</a:t>
            </a:r>
          </a:p>
          <a:p>
            <a:r>
              <a:rPr lang="fr-FR" dirty="0" smtClean="0"/>
              <a:t>MAIS gardez bien en tête que le lecteur n’a pas assisté à l’événement (ou visionné l’émission) ! Votre texte doit être compréhensible sans prérequis ! Faites-vous relire et voyez si tout est bien clair sans élément de contexte supplémentaire. Vous devez en raconter suffisamment pour être clair, sans pour autant </a:t>
            </a:r>
            <a:r>
              <a:rPr lang="fr-FR" i="1" dirty="0" smtClean="0"/>
              <a:t>spoiler </a:t>
            </a:r>
            <a:r>
              <a:rPr lang="fr-FR" dirty="0" smtClean="0"/>
              <a:t>l’intégralité du contenu. Un vrai jeu d’équilibriste.</a:t>
            </a:r>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Le compte-rendu : conseils</a:t>
            </a:r>
            <a:endParaRPr lang="fr-FR" dirty="0"/>
          </a:p>
        </p:txBody>
      </p:sp>
    </p:spTree>
    <p:extLst>
      <p:ext uri="{BB962C8B-B14F-4D97-AF65-F5344CB8AC3E}">
        <p14:creationId xmlns:p14="http://schemas.microsoft.com/office/powerpoint/2010/main" val="4070581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Franklin Gothic Book"/>
                <a:cs typeface="Franklin Gothic Book"/>
              </a:rPr>
              <a:t>Travail à réaliser : consignes</a:t>
            </a:r>
            <a:endParaRPr lang="fr-FR" dirty="0">
              <a:latin typeface="Franklin Gothic Book"/>
              <a:cs typeface="Franklin Gothic Book"/>
            </a:endParaRPr>
          </a:p>
        </p:txBody>
      </p:sp>
      <p:sp>
        <p:nvSpPr>
          <p:cNvPr id="3" name="Espace réservé du contenu 2"/>
          <p:cNvSpPr>
            <a:spLocks noGrp="1"/>
          </p:cNvSpPr>
          <p:nvPr>
            <p:ph idx="1"/>
          </p:nvPr>
        </p:nvSpPr>
        <p:spPr>
          <a:xfrm>
            <a:off x="568686" y="1611417"/>
            <a:ext cx="8037432" cy="5246583"/>
          </a:xfrm>
        </p:spPr>
        <p:txBody>
          <a:bodyPr>
            <a:normAutofit fontScale="70000" lnSpcReduction="20000"/>
          </a:bodyPr>
          <a:lstStyle/>
          <a:p>
            <a:r>
              <a:rPr lang="fr-FR" dirty="0" smtClean="0"/>
              <a:t>Compte-rendu d’une émission vidéo, à choisir parmi quatre options proposées sur la </a:t>
            </a:r>
            <a:r>
              <a:rPr lang="fr-FR" i="1" dirty="0" err="1" smtClean="0"/>
              <a:t>slide</a:t>
            </a:r>
            <a:r>
              <a:rPr lang="fr-FR" i="1" dirty="0" smtClean="0"/>
              <a:t> </a:t>
            </a:r>
            <a:r>
              <a:rPr lang="fr-FR" dirty="0" smtClean="0"/>
              <a:t>suivante)</a:t>
            </a:r>
          </a:p>
          <a:p>
            <a:r>
              <a:rPr lang="fr-FR" dirty="0" smtClean="0"/>
              <a:t>Suivez bien l’intégralité des conseils disséminés dans les </a:t>
            </a:r>
            <a:r>
              <a:rPr lang="fr-FR" i="1" dirty="0" err="1" smtClean="0"/>
              <a:t>slides</a:t>
            </a:r>
            <a:r>
              <a:rPr lang="fr-FR" i="1" dirty="0" smtClean="0"/>
              <a:t> </a:t>
            </a:r>
            <a:r>
              <a:rPr lang="fr-FR" dirty="0" smtClean="0"/>
              <a:t>précédentes, et inspirez-vous des exemples</a:t>
            </a:r>
          </a:p>
          <a:p>
            <a:r>
              <a:rPr lang="fr-FR" dirty="0"/>
              <a:t>4</a:t>
            </a:r>
            <a:r>
              <a:rPr lang="fr-FR" dirty="0" smtClean="0"/>
              <a:t>.000 signes, espaces compris</a:t>
            </a:r>
          </a:p>
          <a:p>
            <a:r>
              <a:rPr lang="fr-FR" dirty="0" smtClean="0"/>
              <a:t>Ne vous faites pas passer pour l’auteur du sujet vidéo ! Au contraire, citez son/ses auteurs au cours de votre texte. Indiquez les références complètes (nom, plateforme de diffusion...) dans un encadré ou une phrase externe au texte.</a:t>
            </a:r>
          </a:p>
          <a:p>
            <a:r>
              <a:rPr lang="fr-FR" dirty="0" smtClean="0"/>
              <a:t>Travail à envoyer aux deux encadrants par mail (</a:t>
            </a:r>
            <a:r>
              <a:rPr lang="fr-FR" dirty="0" smtClean="0">
                <a:hlinkClick r:id="rId2"/>
              </a:rPr>
              <a:t>boris.krywicki@uliege.be</a:t>
            </a:r>
            <a:r>
              <a:rPr lang="fr-FR" dirty="0" smtClean="0"/>
              <a:t>, </a:t>
            </a:r>
            <a:r>
              <a:rPr lang="fr-FR" dirty="0" smtClean="0">
                <a:hlinkClick r:id="rId3"/>
              </a:rPr>
              <a:t>marc.vanesse@uliege.be</a:t>
            </a:r>
            <a:r>
              <a:rPr lang="fr-FR" dirty="0" smtClean="0"/>
              <a:t>) en fichier Word (.doc ou .</a:t>
            </a:r>
            <a:r>
              <a:rPr lang="fr-FR" dirty="0" err="1" smtClean="0"/>
              <a:t>docx</a:t>
            </a:r>
            <a:r>
              <a:rPr lang="fr-FR" dirty="0" smtClean="0"/>
              <a:t>), ou en </a:t>
            </a:r>
            <a:r>
              <a:rPr lang="fr-FR" dirty="0" err="1" smtClean="0"/>
              <a:t>pdf</a:t>
            </a:r>
            <a:r>
              <a:rPr lang="fr-FR" dirty="0" smtClean="0"/>
              <a:t> si vous n’avez pas d’autre solution (pas de .</a:t>
            </a:r>
            <a:r>
              <a:rPr lang="fr-FR" dirty="0" err="1" smtClean="0"/>
              <a:t>odt</a:t>
            </a:r>
            <a:r>
              <a:rPr lang="fr-FR" dirty="0" smtClean="0"/>
              <a:t>, svp). Le travail doit avoir pour titre : « NOM prénom », rien d’autre, pour faciliter son classement</a:t>
            </a:r>
          </a:p>
          <a:p>
            <a:r>
              <a:rPr lang="fr-FR" dirty="0" smtClean="0"/>
              <a:t>La note de cet exercice interviendra dans le cadre de l’examen oral</a:t>
            </a:r>
          </a:p>
          <a:p>
            <a:r>
              <a:rPr lang="fr-FR" dirty="0" smtClean="0"/>
              <a:t>Date limite : 15 mai 2020</a:t>
            </a:r>
            <a:endParaRPr lang="fr-FR" dirty="0"/>
          </a:p>
        </p:txBody>
      </p:sp>
    </p:spTree>
    <p:extLst>
      <p:ext uri="{BB962C8B-B14F-4D97-AF65-F5344CB8AC3E}">
        <p14:creationId xmlns:p14="http://schemas.microsoft.com/office/powerpoint/2010/main" val="3782968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1667" y="1600200"/>
            <a:ext cx="8475133" cy="4525963"/>
          </a:xfrm>
        </p:spPr>
        <p:txBody>
          <a:bodyPr>
            <a:noAutofit/>
          </a:bodyPr>
          <a:lstStyle/>
          <a:p>
            <a:r>
              <a:rPr lang="fr-FR" sz="2300" dirty="0" smtClean="0"/>
              <a:t>« Implants mammaires : une bombe dans le </a:t>
            </a:r>
            <a:br>
              <a:rPr lang="fr-FR" sz="2300" dirty="0" smtClean="0"/>
            </a:br>
            <a:r>
              <a:rPr lang="fr-FR" sz="2300" dirty="0" smtClean="0"/>
              <a:t>corps ? » (reportage), </a:t>
            </a:r>
            <a:r>
              <a:rPr lang="fr-FR" sz="2300" i="1" dirty="0" smtClean="0"/>
              <a:t>Questions à la Une</a:t>
            </a:r>
            <a:r>
              <a:rPr lang="fr-FR" sz="2300" dirty="0" smtClean="0"/>
              <a:t>, 17/10/19</a:t>
            </a:r>
            <a:r>
              <a:rPr lang="fr-FR" sz="2300" dirty="0" smtClean="0">
                <a:hlinkClick r:id="rId2"/>
              </a:rPr>
              <a:t>https://www.rtbf.be/auvio/detail_implants-mammaires-une-bombe-dans-le-corps?id=2554822</a:t>
            </a:r>
            <a:r>
              <a:rPr lang="fr-FR" sz="2300" dirty="0" smtClean="0"/>
              <a:t> </a:t>
            </a:r>
          </a:p>
          <a:p>
            <a:r>
              <a:rPr lang="fr-FR" sz="2300" dirty="0" smtClean="0"/>
              <a:t>« Quand les travailleurs du clic refusent </a:t>
            </a:r>
            <a:br>
              <a:rPr lang="fr-FR" sz="2300" dirty="0" smtClean="0"/>
            </a:br>
            <a:r>
              <a:rPr lang="fr-FR" sz="2300" dirty="0" smtClean="0"/>
              <a:t>l’exploitation » (reportage), France TV Slash, 5/03/20</a:t>
            </a:r>
            <a:r>
              <a:rPr lang="fr-FR" sz="2300" dirty="0" smtClean="0">
                <a:hlinkClick r:id="rId3"/>
              </a:rPr>
              <a:t>https://www.youtube.com/watch?v=xpokbYFyB-8</a:t>
            </a:r>
            <a:r>
              <a:rPr lang="fr-FR" sz="2300" dirty="0" smtClean="0"/>
              <a:t> </a:t>
            </a:r>
          </a:p>
          <a:p>
            <a:r>
              <a:rPr lang="fr-FR" sz="2300" dirty="0" smtClean="0"/>
              <a:t>« Les jeux vidéo vont-ils disparaître ? » (documentaire), Game Spectrum, 26/01/18</a:t>
            </a:r>
          </a:p>
          <a:p>
            <a:pPr marL="0" indent="0">
              <a:buNone/>
            </a:pPr>
            <a:r>
              <a:rPr lang="fr-FR" sz="2300" dirty="0"/>
              <a:t>	</a:t>
            </a:r>
            <a:r>
              <a:rPr lang="fr-FR" sz="2300" dirty="0" smtClean="0">
                <a:hlinkClick r:id="rId4"/>
              </a:rPr>
              <a:t>https://www.youtube.com/watch?v=2Qq-6wByLPI</a:t>
            </a:r>
            <a:r>
              <a:rPr lang="fr-FR" sz="2300" dirty="0" smtClean="0"/>
              <a:t> </a:t>
            </a:r>
          </a:p>
          <a:p>
            <a:r>
              <a:rPr lang="fr-FR" sz="2300" dirty="0" smtClean="0"/>
              <a:t>« Elles prennent la parole » (documentaire), Léa Bordier et Lisa </a:t>
            </a:r>
            <a:r>
              <a:rPr lang="fr-FR" sz="2300" dirty="0" err="1" smtClean="0"/>
              <a:t>Miquet</a:t>
            </a:r>
            <a:r>
              <a:rPr lang="fr-FR" sz="2300" dirty="0" smtClean="0"/>
              <a:t>, 18/04/17</a:t>
            </a:r>
          </a:p>
          <a:p>
            <a:pPr marL="0" indent="0">
              <a:buNone/>
            </a:pPr>
            <a:r>
              <a:rPr lang="fr-FR" sz="2300" dirty="0" smtClean="0"/>
              <a:t>	</a:t>
            </a:r>
            <a:r>
              <a:rPr lang="fr-FR" sz="2300" dirty="0" smtClean="0">
                <a:hlinkClick r:id="rId5"/>
              </a:rPr>
              <a:t>https://www.youtube.com/watch?v=GiCooRTPYTo&amp;t=1s</a:t>
            </a:r>
            <a:r>
              <a:rPr lang="fr-FR" sz="2300" dirty="0" smtClean="0"/>
              <a:t> </a:t>
            </a:r>
          </a:p>
          <a:p>
            <a:endParaRPr lang="fr-FR" dirty="0" smtClean="0"/>
          </a:p>
          <a:p>
            <a:endParaRPr lang="fr-FR" dirty="0"/>
          </a:p>
        </p:txBody>
      </p:sp>
      <p:sp>
        <p:nvSpPr>
          <p:cNvPr id="4" name="Titre 1"/>
          <p:cNvSpPr>
            <a:spLocks noGrp="1"/>
          </p:cNvSpPr>
          <p:nvPr>
            <p:ph type="title"/>
          </p:nvPr>
        </p:nvSpPr>
        <p:spPr>
          <a:xfrm>
            <a:off x="457200" y="274638"/>
            <a:ext cx="8229600" cy="1143000"/>
          </a:xfrm>
        </p:spPr>
        <p:txBody>
          <a:bodyPr>
            <a:normAutofit fontScale="90000"/>
          </a:bodyPr>
          <a:lstStyle/>
          <a:p>
            <a:r>
              <a:rPr lang="fr-FR" dirty="0" smtClean="0">
                <a:latin typeface="Franklin Gothic Book"/>
                <a:cs typeface="Franklin Gothic Book"/>
              </a:rPr>
              <a:t>Travail à réaliser : </a:t>
            </a:r>
            <a:br>
              <a:rPr lang="fr-FR" dirty="0" smtClean="0">
                <a:latin typeface="Franklin Gothic Book"/>
                <a:cs typeface="Franklin Gothic Book"/>
              </a:rPr>
            </a:br>
            <a:r>
              <a:rPr lang="fr-FR" dirty="0" smtClean="0">
                <a:latin typeface="Franklin Gothic Book"/>
                <a:cs typeface="Franklin Gothic Book"/>
              </a:rPr>
              <a:t>quatre sujets possibles</a:t>
            </a:r>
            <a:endParaRPr lang="fr-FR" dirty="0">
              <a:latin typeface="Franklin Gothic Book"/>
              <a:cs typeface="Franklin Gothic Book"/>
            </a:endParaRPr>
          </a:p>
        </p:txBody>
      </p:sp>
    </p:spTree>
    <p:extLst>
      <p:ext uri="{BB962C8B-B14F-4D97-AF65-F5344CB8AC3E}">
        <p14:creationId xmlns:p14="http://schemas.microsoft.com/office/powerpoint/2010/main" val="3582260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Franklin Gothic Book"/>
                <a:cs typeface="Franklin Gothic Book"/>
              </a:rPr>
              <a:t>Éléments de définition</a:t>
            </a:r>
            <a:endParaRPr lang="fr-FR" dirty="0">
              <a:latin typeface="Franklin Gothic Book"/>
              <a:cs typeface="Franklin Gothic Book"/>
            </a:endParaRPr>
          </a:p>
        </p:txBody>
      </p:sp>
      <p:sp>
        <p:nvSpPr>
          <p:cNvPr id="3" name="Espace réservé du contenu 2"/>
          <p:cNvSpPr>
            <a:spLocks noGrp="1"/>
          </p:cNvSpPr>
          <p:nvPr>
            <p:ph idx="1"/>
          </p:nvPr>
        </p:nvSpPr>
        <p:spPr/>
        <p:txBody>
          <a:bodyPr>
            <a:normAutofit fontScale="92500" lnSpcReduction="10000"/>
          </a:bodyPr>
          <a:lstStyle/>
          <a:p>
            <a:r>
              <a:rPr lang="fr-FR" dirty="0" smtClean="0"/>
              <a:t>Rendre compte : rapporter des faits et des propos concernant un événement (une manifestation, une conférence de presse, une réunion, un </a:t>
            </a:r>
            <a:r>
              <a:rPr lang="fr-FR" i="1" dirty="0" smtClean="0"/>
              <a:t>meeting</a:t>
            </a:r>
            <a:r>
              <a:rPr lang="fr-FR" dirty="0" smtClean="0"/>
              <a:t>, une audience, une inauguration, une émission de télé…)</a:t>
            </a:r>
          </a:p>
          <a:p>
            <a:r>
              <a:rPr lang="fr-FR" dirty="0" smtClean="0"/>
              <a:t>Quoi de neuf ? Qu’est-ce qui va intéresser mes lecteurs ?</a:t>
            </a:r>
          </a:p>
          <a:p>
            <a:r>
              <a:rPr lang="fr-FR" dirty="0" smtClean="0"/>
              <a:t>Rapporter fidèlement, distinguer l’essentiel de l’accessoire, construire une colonne vertébrale.</a:t>
            </a:r>
          </a:p>
          <a:p>
            <a:r>
              <a:rPr lang="fr-FR" dirty="0" smtClean="0"/>
              <a:t>Unité de temps et de lieu. </a:t>
            </a:r>
            <a:endParaRPr lang="fr-FR" dirty="0"/>
          </a:p>
        </p:txBody>
      </p:sp>
    </p:spTree>
    <p:extLst>
      <p:ext uri="{BB962C8B-B14F-4D97-AF65-F5344CB8AC3E}">
        <p14:creationId xmlns:p14="http://schemas.microsoft.com/office/powerpoint/2010/main" val="11162953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alphaModFix amt="42000"/>
          </a:blip>
          <a:stretch>
            <a:fillRect/>
          </a:stretch>
        </p:blipFill>
        <p:spPr>
          <a:xfrm>
            <a:off x="-1613085" y="0"/>
            <a:ext cx="12699082" cy="6858000"/>
          </a:xfrm>
          <a:prstGeom prst="rect">
            <a:avLst/>
          </a:prstGeom>
        </p:spPr>
      </p:pic>
      <p:sp>
        <p:nvSpPr>
          <p:cNvPr id="2" name="Titre 1"/>
          <p:cNvSpPr>
            <a:spLocks noGrp="1"/>
          </p:cNvSpPr>
          <p:nvPr>
            <p:ph type="title"/>
          </p:nvPr>
        </p:nvSpPr>
        <p:spPr/>
        <p:txBody>
          <a:bodyPr/>
          <a:lstStyle/>
          <a:p>
            <a:r>
              <a:rPr lang="fr-FR" dirty="0" smtClean="0">
                <a:latin typeface="Franklin Gothic Book"/>
                <a:cs typeface="Franklin Gothic Book"/>
              </a:rPr>
              <a:t>Bon travail confiné !</a:t>
            </a:r>
            <a:endParaRPr lang="fr-FR" dirty="0">
              <a:latin typeface="Franklin Gothic Book"/>
              <a:cs typeface="Franklin Gothic Book"/>
            </a:endParaRPr>
          </a:p>
        </p:txBody>
      </p:sp>
      <p:sp>
        <p:nvSpPr>
          <p:cNvPr id="5" name="Rectangle à coins arrondis 4"/>
          <p:cNvSpPr/>
          <p:nvPr/>
        </p:nvSpPr>
        <p:spPr>
          <a:xfrm>
            <a:off x="291966" y="2073102"/>
            <a:ext cx="8394834" cy="3606013"/>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fr-FR">
              <a:solidFill>
                <a:schemeClr val="bg1"/>
              </a:solidFill>
            </a:endParaRP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dirty="0" smtClean="0"/>
              <a:t>Pour toute question : </a:t>
            </a:r>
            <a:r>
              <a:rPr lang="fr-FR" dirty="0" smtClean="0">
                <a:hlinkClick r:id="rId3"/>
              </a:rPr>
              <a:t>boris.krywicki@uliege.be</a:t>
            </a:r>
            <a:endParaRPr lang="fr-FR" dirty="0" smtClean="0"/>
          </a:p>
          <a:p>
            <a:pPr marL="0" indent="0">
              <a:buNone/>
            </a:pPr>
            <a:endParaRPr lang="fr-FR" dirty="0"/>
          </a:p>
          <a:p>
            <a:pPr marL="0" indent="0">
              <a:buNone/>
            </a:pPr>
            <a:r>
              <a:rPr lang="fr-FR" dirty="0" smtClean="0"/>
              <a:t>L’ouvrage de référence : AGNÈS</a:t>
            </a:r>
            <a:r>
              <a:rPr lang="fr-FR" b="1" dirty="0" smtClean="0"/>
              <a:t> </a:t>
            </a:r>
            <a:r>
              <a:rPr lang="fr-FR" dirty="0" smtClean="0"/>
              <a:t>Yves, </a:t>
            </a:r>
            <a:r>
              <a:rPr lang="fr-FR" i="1" dirty="0" smtClean="0"/>
              <a:t>Manuel </a:t>
            </a:r>
            <a:br>
              <a:rPr lang="fr-FR" i="1" dirty="0" smtClean="0"/>
            </a:br>
            <a:r>
              <a:rPr lang="fr-FR" i="1" dirty="0" smtClean="0"/>
              <a:t>de journalisme</a:t>
            </a:r>
            <a:r>
              <a:rPr lang="fr-FR" dirty="0" smtClean="0"/>
              <a:t>, La Découverte, France, 2008 (première édition : 2002) </a:t>
            </a:r>
            <a:r>
              <a:rPr lang="mr-IN" dirty="0" smtClean="0"/>
              <a:t>–</a:t>
            </a:r>
            <a:r>
              <a:rPr lang="fr-FR" dirty="0" smtClean="0"/>
              <a:t> chapitre 12 : le compte-rendu</a:t>
            </a:r>
            <a:endParaRPr lang="fr-BE" dirty="0" smtClean="0"/>
          </a:p>
          <a:p>
            <a:pPr marL="0" indent="0">
              <a:buNone/>
            </a:pPr>
            <a:endParaRPr lang="fr-FR" dirty="0"/>
          </a:p>
        </p:txBody>
      </p:sp>
    </p:spTree>
    <p:extLst>
      <p:ext uri="{BB962C8B-B14F-4D97-AF65-F5344CB8AC3E}">
        <p14:creationId xmlns:p14="http://schemas.microsoft.com/office/powerpoint/2010/main" val="3561691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compte-rendu</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Eviter d’être exhaustif ! À ne pas faire : </a:t>
            </a:r>
            <a:br>
              <a:rPr lang="fr-FR" dirty="0" smtClean="0"/>
            </a:br>
            <a:r>
              <a:rPr lang="fr-FR" dirty="0" smtClean="0"/>
              <a:t>	</a:t>
            </a:r>
            <a:r>
              <a:rPr lang="fr-FR" sz="1600" dirty="0" smtClean="0"/>
              <a:t>« Jeudi 2 avril. 13 heures. Salle </a:t>
            </a:r>
            <a:r>
              <a:rPr lang="fr-FR" sz="1600" dirty="0" err="1" smtClean="0"/>
              <a:t>Wittert</a:t>
            </a:r>
            <a:r>
              <a:rPr lang="fr-FR" sz="1600" dirty="0" smtClean="0"/>
              <a:t>. Marc Vanesse n’étant pas là, c’est Boris Krywicki qui se charge du cours de Techniques de journalisme. Il porte un pull bleu marine apparié d’un pantalon gris souris. Il commence par […] »</a:t>
            </a:r>
          </a:p>
          <a:p>
            <a:r>
              <a:rPr lang="fr-FR" dirty="0" smtClean="0"/>
              <a:t>Avoir un </a:t>
            </a:r>
            <a:r>
              <a:rPr lang="fr-FR" b="1" dirty="0" smtClean="0"/>
              <a:t>ANGLE</a:t>
            </a:r>
            <a:r>
              <a:rPr lang="fr-FR" dirty="0" smtClean="0"/>
              <a:t>. Pour rappel : l’idée principale qui va guider un article, son fil rouge. </a:t>
            </a:r>
            <a:br>
              <a:rPr lang="fr-FR" dirty="0" smtClean="0"/>
            </a:br>
            <a:r>
              <a:rPr lang="fr-FR" dirty="0" smtClean="0"/>
              <a:t/>
            </a:r>
            <a:br>
              <a:rPr lang="fr-FR" dirty="0" smtClean="0"/>
            </a:br>
            <a:r>
              <a:rPr lang="fr-FR" sz="1600" dirty="0" smtClean="0"/>
              <a:t>(Exemple : « Cet été, les Francofolies de Spa organisent déjà leur 25</a:t>
            </a:r>
            <a:r>
              <a:rPr lang="fr-FR" sz="1600" baseline="30000" dirty="0" smtClean="0"/>
              <a:t>ème</a:t>
            </a:r>
            <a:r>
              <a:rPr lang="fr-FR" sz="1600" dirty="0" smtClean="0"/>
              <a:t> édition. </a:t>
            </a:r>
            <a:r>
              <a:rPr lang="fr-FR" sz="1600" dirty="0" err="1" smtClean="0"/>
              <a:t>ll</a:t>
            </a:r>
            <a:r>
              <a:rPr lang="fr-FR" sz="1600" dirty="0" smtClean="0"/>
              <a:t> s’agit pourtant de la première fois que se déploie leur nouveau dispositif, destiné à faciliter l’accès du festival aux personnes à mobilité réduite. Charles </a:t>
            </a:r>
            <a:r>
              <a:rPr lang="fr-FR" sz="1600" dirty="0" err="1" smtClean="0"/>
              <a:t>Gardier</a:t>
            </a:r>
            <a:r>
              <a:rPr lang="fr-FR" sz="1600" dirty="0" smtClean="0"/>
              <a:t>, coordinateur de l’événement, a expliqué cet aménagement à la presse »)</a:t>
            </a:r>
          </a:p>
          <a:p>
            <a:r>
              <a:rPr lang="fr-FR" dirty="0" smtClean="0"/>
              <a:t>Il ne s’agit pas d’une critique, où l’on donne son avis. Ce n’est pas un texte objectif pour autant. </a:t>
            </a:r>
            <a:endParaRPr lang="fr-FR" dirty="0"/>
          </a:p>
        </p:txBody>
      </p:sp>
    </p:spTree>
    <p:extLst>
      <p:ext uri="{BB962C8B-B14F-4D97-AF65-F5344CB8AC3E}">
        <p14:creationId xmlns:p14="http://schemas.microsoft.com/office/powerpoint/2010/main" val="11999127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9463" y="1828800"/>
            <a:ext cx="7583488" cy="4489450"/>
          </a:xfrm>
        </p:spPr>
        <p:txBody>
          <a:bodyPr>
            <a:normAutofit fontScale="77500" lnSpcReduction="20000"/>
          </a:bodyPr>
          <a:lstStyle/>
          <a:p>
            <a:pPr marL="0" indent="0">
              <a:buNone/>
            </a:pPr>
            <a:r>
              <a:rPr lang="fr-FR" b="1" dirty="0" smtClean="0"/>
              <a:t>Lorsque l’on se rend sur place pour rendre compte d’un événement, les principes du reportage s’appliquent : </a:t>
            </a:r>
          </a:p>
          <a:p>
            <a:r>
              <a:rPr lang="fr-FR" dirty="0" smtClean="0"/>
              <a:t>Se renseigner en amont (qui organise ? Dans quel cadre ? Avec quels subsides ? Avec quels objectifs ? Etc.) </a:t>
            </a:r>
          </a:p>
          <a:p>
            <a:r>
              <a:rPr lang="fr-FR" dirty="0" smtClean="0"/>
              <a:t>Prendre beaucoup de notes (</a:t>
            </a:r>
            <a:r>
              <a:rPr lang="fr-FR" dirty="0"/>
              <a:t>q</a:t>
            </a:r>
            <a:r>
              <a:rPr lang="fr-FR" dirty="0" smtClean="0"/>
              <a:t>ui est là ? Combien de personnes, de quel âge, quel sexe… Faire attention aux détails de taille) </a:t>
            </a:r>
          </a:p>
          <a:p>
            <a:r>
              <a:rPr lang="fr-FR" dirty="0" smtClean="0"/>
              <a:t>Prendre des photos / vidéos / enregistrements pour mieux restituer fidèlement</a:t>
            </a:r>
          </a:p>
          <a:p>
            <a:r>
              <a:rPr lang="fr-FR" dirty="0" smtClean="0"/>
              <a:t>Confronter la communication institutionnelle et sa répercussion </a:t>
            </a:r>
            <a:r>
              <a:rPr lang="fr-FR" i="1" dirty="0" smtClean="0"/>
              <a:t>in situ</a:t>
            </a:r>
            <a:endParaRPr lang="fr-FR" dirty="0" smtClean="0"/>
          </a:p>
          <a:p>
            <a:endParaRPr lang="fr-FR" dirty="0"/>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a:t>C</a:t>
            </a:r>
            <a:r>
              <a:rPr lang="fr-FR" dirty="0" smtClean="0"/>
              <a:t>ompte-rendu VS. Reportage</a:t>
            </a:r>
            <a:endParaRPr lang="fr-FR" dirty="0"/>
          </a:p>
        </p:txBody>
      </p:sp>
    </p:spTree>
    <p:extLst>
      <p:ext uri="{BB962C8B-B14F-4D97-AF65-F5344CB8AC3E}">
        <p14:creationId xmlns:p14="http://schemas.microsoft.com/office/powerpoint/2010/main" val="38262040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r>
              <a:rPr lang="fr-FR" b="1" dirty="0" smtClean="0"/>
              <a:t>MAIS :</a:t>
            </a:r>
          </a:p>
          <a:p>
            <a:r>
              <a:rPr lang="fr-FR" dirty="0" smtClean="0"/>
              <a:t>Le ton du compte-rendu est plus neutre que celui du reportage</a:t>
            </a:r>
          </a:p>
          <a:p>
            <a:r>
              <a:rPr lang="fr-FR" dirty="0" smtClean="0"/>
              <a:t>Il s’agit moins de recréer l’atmosphère que de savoir extraire les faits et les propos dominants</a:t>
            </a:r>
          </a:p>
          <a:p>
            <a:r>
              <a:rPr lang="fr-FR" dirty="0" smtClean="0"/>
              <a:t>Le compte-rendu n’impose pas toujours de visiter un lieu : on peut rendre compte d’une émission de télé, d’un match de sport qu’on a suivi en direct à distance, etc.</a:t>
            </a:r>
          </a:p>
          <a:p>
            <a:r>
              <a:rPr lang="fr-FR" dirty="0" smtClean="0"/>
              <a:t>L’unité de temps et de lieu y est toujours respectée</a:t>
            </a:r>
            <a:endParaRPr lang="fr-FR" dirty="0"/>
          </a:p>
        </p:txBody>
      </p:sp>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a:t>C</a:t>
            </a:r>
            <a:r>
              <a:rPr lang="fr-FR" dirty="0" smtClean="0"/>
              <a:t>ompte-rendu VS. Reportage</a:t>
            </a:r>
            <a:endParaRPr lang="fr-FR" dirty="0"/>
          </a:p>
        </p:txBody>
      </p:sp>
    </p:spTree>
    <p:extLst>
      <p:ext uri="{BB962C8B-B14F-4D97-AF65-F5344CB8AC3E}">
        <p14:creationId xmlns:p14="http://schemas.microsoft.com/office/powerpoint/2010/main" val="6976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b="1" dirty="0" smtClean="0"/>
              <a:t>Les différents types :</a:t>
            </a:r>
          </a:p>
          <a:p>
            <a:pPr marL="0" indent="0">
              <a:buNone/>
            </a:pPr>
            <a:r>
              <a:rPr lang="fr-FR" dirty="0"/>
              <a:t>	</a:t>
            </a:r>
            <a:r>
              <a:rPr lang="fr-FR" dirty="0" smtClean="0"/>
              <a:t>- le compte-rendu par analyse et synthèse</a:t>
            </a:r>
          </a:p>
          <a:p>
            <a:pPr marL="0" indent="0">
              <a:buNone/>
            </a:pPr>
            <a:r>
              <a:rPr lang="fr-FR" dirty="0"/>
              <a:t>	</a:t>
            </a:r>
            <a:r>
              <a:rPr lang="fr-FR" dirty="0" smtClean="0"/>
              <a:t>- le zoom sur un moment particulier</a:t>
            </a:r>
          </a:p>
          <a:p>
            <a:pPr marL="0" indent="0">
              <a:buNone/>
            </a:pPr>
            <a:r>
              <a:rPr lang="fr-FR" dirty="0"/>
              <a:t>	- le compte-rendu </a:t>
            </a:r>
            <a:r>
              <a:rPr lang="fr-FR" dirty="0" smtClean="0"/>
              <a:t>« récit »</a:t>
            </a:r>
          </a:p>
          <a:p>
            <a:pPr marL="0" indent="0">
              <a:buNone/>
            </a:pPr>
            <a:r>
              <a:rPr lang="fr-FR" dirty="0"/>
              <a:t>	- le compte-rendu </a:t>
            </a:r>
            <a:r>
              <a:rPr lang="fr-FR" dirty="0" smtClean="0"/>
              <a:t>éclaté</a:t>
            </a:r>
            <a:endParaRPr lang="fr-FR" dirty="0" smtClean="0"/>
          </a:p>
          <a:p>
            <a:r>
              <a:rPr lang="fr-FR" b="1" dirty="0" smtClean="0"/>
              <a:t>Les différentes sphères :</a:t>
            </a:r>
          </a:p>
          <a:p>
            <a:pPr marL="0" indent="0">
              <a:buNone/>
            </a:pPr>
            <a:r>
              <a:rPr lang="fr-FR" dirty="0" smtClean="0"/>
              <a:t>	Compte-rendu politique, sportif, culturel, 	scientifique, associatif</a:t>
            </a:r>
            <a:r>
              <a:rPr lang="mr-IN" dirty="0" smtClean="0"/>
              <a:t>…</a:t>
            </a:r>
            <a:r>
              <a:rPr lang="fr-FR" dirty="0" smtClean="0"/>
              <a:t> </a:t>
            </a:r>
            <a:endParaRPr lang="fr-FR" dirty="0"/>
          </a:p>
        </p:txBody>
      </p:sp>
      <p:sp>
        <p:nvSpPr>
          <p:cNvPr id="6"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Typologie du compte-rendu</a:t>
            </a:r>
            <a:endParaRPr lang="fr-FR" dirty="0"/>
          </a:p>
        </p:txBody>
      </p:sp>
    </p:spTree>
    <p:extLst>
      <p:ext uri="{BB962C8B-B14F-4D97-AF65-F5344CB8AC3E}">
        <p14:creationId xmlns:p14="http://schemas.microsoft.com/office/powerpoint/2010/main" val="212467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politique</a:t>
            </a:r>
            <a:endParaRPr lang="fr-FR" dirty="0"/>
          </a:p>
        </p:txBody>
      </p:sp>
      <p:pic>
        <p:nvPicPr>
          <p:cNvPr id="7" name="Espace réservé du contenu 6" descr="Capture d’écran 2020-03-30 à 14.26.45.png"/>
          <p:cNvPicPr>
            <a:picLocks noGrp="1" noChangeAspect="1"/>
          </p:cNvPicPr>
          <p:nvPr>
            <p:ph idx="1"/>
          </p:nvPr>
        </p:nvPicPr>
        <p:blipFill>
          <a:blip r:embed="rId2">
            <a:extLst>
              <a:ext uri="{28A0092B-C50C-407E-A947-70E740481C1C}">
                <a14:useLocalDpi xmlns:a14="http://schemas.microsoft.com/office/drawing/2010/main" val="0"/>
              </a:ext>
            </a:extLst>
          </a:blip>
          <a:srcRect l="-15682" r="-15682"/>
          <a:stretch>
            <a:fillRect/>
          </a:stretch>
        </p:blipFill>
        <p:spPr>
          <a:xfrm>
            <a:off x="609600" y="1388533"/>
            <a:ext cx="9560306" cy="5257800"/>
          </a:xfrm>
        </p:spPr>
      </p:pic>
      <p:sp>
        <p:nvSpPr>
          <p:cNvPr id="8" name="ZoneTexte 7"/>
          <p:cNvSpPr txBox="1"/>
          <p:nvPr/>
        </p:nvSpPr>
        <p:spPr>
          <a:xfrm>
            <a:off x="70555" y="2518110"/>
            <a:ext cx="1806222" cy="492443"/>
          </a:xfrm>
          <a:prstGeom prst="rect">
            <a:avLst/>
          </a:prstGeom>
          <a:noFill/>
        </p:spPr>
        <p:txBody>
          <a:bodyPr wrap="square" rtlCol="0">
            <a:spAutoFit/>
          </a:bodyPr>
          <a:lstStyle/>
          <a:p>
            <a:r>
              <a:rPr lang="fr-FR" sz="1300" i="1" dirty="0" smtClean="0"/>
              <a:t>Comme d’habitude, un chapeau plante le décor</a:t>
            </a:r>
            <a:endParaRPr lang="fr-FR" sz="1300" i="1" dirty="0"/>
          </a:p>
        </p:txBody>
      </p:sp>
      <p:cxnSp>
        <p:nvCxnSpPr>
          <p:cNvPr id="12" name="Connecteur en angle 11"/>
          <p:cNvCxnSpPr>
            <a:stCxn id="8" idx="0"/>
          </p:cNvCxnSpPr>
          <p:nvPr/>
        </p:nvCxnSpPr>
        <p:spPr>
          <a:xfrm rot="5400000" flipH="1" flipV="1">
            <a:off x="1295055" y="1936389"/>
            <a:ext cx="260332" cy="90311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 y="3884065"/>
            <a:ext cx="2017890" cy="492443"/>
          </a:xfrm>
          <a:prstGeom prst="rect">
            <a:avLst/>
          </a:prstGeom>
          <a:noFill/>
        </p:spPr>
        <p:txBody>
          <a:bodyPr wrap="square" rtlCol="0">
            <a:spAutoFit/>
          </a:bodyPr>
          <a:lstStyle/>
          <a:p>
            <a:r>
              <a:rPr lang="fr-FR" sz="1300" i="1" dirty="0" smtClean="0"/>
              <a:t>On n’hésite pas à résumer ce qui peut l’être</a:t>
            </a:r>
            <a:r>
              <a:rPr lang="mr-IN" sz="1300" i="1" dirty="0" smtClean="0"/>
              <a:t>…</a:t>
            </a:r>
            <a:endParaRPr lang="fr-FR" sz="1300" i="1" dirty="0"/>
          </a:p>
        </p:txBody>
      </p:sp>
      <p:cxnSp>
        <p:nvCxnSpPr>
          <p:cNvPr id="14" name="Connecteur en angle 13"/>
          <p:cNvCxnSpPr/>
          <p:nvPr/>
        </p:nvCxnSpPr>
        <p:spPr>
          <a:xfrm rot="5400000" flipH="1" flipV="1">
            <a:off x="1393832" y="3390176"/>
            <a:ext cx="260332" cy="90311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14111" y="4828060"/>
            <a:ext cx="2130778" cy="492443"/>
          </a:xfrm>
          <a:prstGeom prst="rect">
            <a:avLst/>
          </a:prstGeom>
          <a:noFill/>
        </p:spPr>
        <p:txBody>
          <a:bodyPr wrap="square" rtlCol="0">
            <a:spAutoFit/>
          </a:bodyPr>
          <a:lstStyle/>
          <a:p>
            <a:r>
              <a:rPr lang="mr-IN" sz="1300" i="1" dirty="0" smtClean="0"/>
              <a:t>…</a:t>
            </a:r>
            <a:r>
              <a:rPr lang="nl-BE" sz="1300" i="1" dirty="0" smtClean="0"/>
              <a:t> Tout en s’arrêtant sur le discours direct qui le mérite !</a:t>
            </a:r>
            <a:endParaRPr lang="fr-FR" sz="1300" i="1" dirty="0"/>
          </a:p>
        </p:txBody>
      </p:sp>
      <p:cxnSp>
        <p:nvCxnSpPr>
          <p:cNvPr id="23" name="Connecteur en angle 22"/>
          <p:cNvCxnSpPr/>
          <p:nvPr/>
        </p:nvCxnSpPr>
        <p:spPr>
          <a:xfrm rot="5400000" flipH="1" flipV="1">
            <a:off x="1393832" y="4263958"/>
            <a:ext cx="260332" cy="90311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5155" y="5855348"/>
            <a:ext cx="2130778" cy="692497"/>
          </a:xfrm>
          <a:prstGeom prst="rect">
            <a:avLst/>
          </a:prstGeom>
          <a:noFill/>
        </p:spPr>
        <p:txBody>
          <a:bodyPr wrap="square" rtlCol="0">
            <a:spAutoFit/>
          </a:bodyPr>
          <a:lstStyle/>
          <a:p>
            <a:r>
              <a:rPr lang="nl-BE" sz="1300" i="1" dirty="0" smtClean="0"/>
              <a:t>Alternance entre discours direct et indirect pour rythmer le texte</a:t>
            </a:r>
            <a:endParaRPr lang="fr-FR" sz="1300" i="1" dirty="0"/>
          </a:p>
        </p:txBody>
      </p:sp>
      <p:cxnSp>
        <p:nvCxnSpPr>
          <p:cNvPr id="26" name="Connecteur en angle 25"/>
          <p:cNvCxnSpPr>
            <a:stCxn id="25" idx="0"/>
          </p:cNvCxnSpPr>
          <p:nvPr/>
        </p:nvCxnSpPr>
        <p:spPr>
          <a:xfrm rot="5400000" flipH="1" flipV="1">
            <a:off x="1354303" y="5191763"/>
            <a:ext cx="419827" cy="907345"/>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12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pture d’écran 2020-03-30 à 14.26.54.png"/>
          <p:cNvPicPr>
            <a:picLocks noGrp="1" noChangeAspect="1"/>
          </p:cNvPicPr>
          <p:nvPr>
            <p:ph idx="1"/>
          </p:nvPr>
        </p:nvPicPr>
        <p:blipFill>
          <a:blip r:embed="rId2">
            <a:extLst>
              <a:ext uri="{28A0092B-C50C-407E-A947-70E740481C1C}">
                <a14:useLocalDpi xmlns:a14="http://schemas.microsoft.com/office/drawing/2010/main" val="0"/>
              </a:ext>
            </a:extLst>
          </a:blip>
          <a:srcRect l="-3689" r="-3689"/>
          <a:stretch>
            <a:fillRect/>
          </a:stretch>
        </p:blipFill>
        <p:spPr>
          <a:xfrm>
            <a:off x="748160" y="1820332"/>
            <a:ext cx="8672525" cy="4769555"/>
          </a:xfrm>
        </p:spPr>
      </p:pic>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politique</a:t>
            </a:r>
            <a:endParaRPr lang="fr-FR" dirty="0"/>
          </a:p>
        </p:txBody>
      </p:sp>
      <p:sp>
        <p:nvSpPr>
          <p:cNvPr id="6" name="ZoneTexte 5"/>
          <p:cNvSpPr txBox="1"/>
          <p:nvPr/>
        </p:nvSpPr>
        <p:spPr>
          <a:xfrm>
            <a:off x="70555" y="2405222"/>
            <a:ext cx="1270001" cy="292388"/>
          </a:xfrm>
          <a:prstGeom prst="rect">
            <a:avLst/>
          </a:prstGeom>
          <a:noFill/>
        </p:spPr>
        <p:txBody>
          <a:bodyPr wrap="square" rtlCol="0">
            <a:spAutoFit/>
          </a:bodyPr>
          <a:lstStyle/>
          <a:p>
            <a:r>
              <a:rPr lang="fr-FR" sz="1300" i="1" dirty="0" smtClean="0"/>
              <a:t>Intertitre</a:t>
            </a:r>
            <a:endParaRPr lang="fr-FR" sz="1300" i="1" dirty="0"/>
          </a:p>
        </p:txBody>
      </p:sp>
      <p:cxnSp>
        <p:nvCxnSpPr>
          <p:cNvPr id="7" name="Connecteur en angle 6"/>
          <p:cNvCxnSpPr/>
          <p:nvPr/>
        </p:nvCxnSpPr>
        <p:spPr>
          <a:xfrm rot="5400000" flipH="1" flipV="1">
            <a:off x="758835" y="1806222"/>
            <a:ext cx="260332" cy="90311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0555" y="3968733"/>
            <a:ext cx="1270001" cy="292388"/>
          </a:xfrm>
          <a:prstGeom prst="rect">
            <a:avLst/>
          </a:prstGeom>
          <a:noFill/>
        </p:spPr>
        <p:txBody>
          <a:bodyPr wrap="square" rtlCol="0">
            <a:spAutoFit/>
          </a:bodyPr>
          <a:lstStyle/>
          <a:p>
            <a:r>
              <a:rPr lang="fr-FR" sz="1300" i="1" dirty="0" smtClean="0"/>
              <a:t>Mise en scène</a:t>
            </a:r>
            <a:endParaRPr lang="fr-FR" sz="1300" i="1" dirty="0"/>
          </a:p>
        </p:txBody>
      </p:sp>
      <p:cxnSp>
        <p:nvCxnSpPr>
          <p:cNvPr id="16" name="Connecteur en angle 15"/>
          <p:cNvCxnSpPr/>
          <p:nvPr/>
        </p:nvCxnSpPr>
        <p:spPr>
          <a:xfrm rot="5400000" flipH="1" flipV="1">
            <a:off x="758835" y="3429345"/>
            <a:ext cx="260332" cy="90311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186264" y="6326410"/>
            <a:ext cx="1270001" cy="292388"/>
          </a:xfrm>
          <a:prstGeom prst="rect">
            <a:avLst/>
          </a:prstGeom>
          <a:noFill/>
        </p:spPr>
        <p:txBody>
          <a:bodyPr wrap="square" rtlCol="0">
            <a:spAutoFit/>
          </a:bodyPr>
          <a:lstStyle/>
          <a:p>
            <a:r>
              <a:rPr lang="fr-FR" sz="1300" i="1" dirty="0" smtClean="0"/>
              <a:t>Chute</a:t>
            </a:r>
            <a:endParaRPr lang="fr-FR" sz="1300" i="1" dirty="0"/>
          </a:p>
        </p:txBody>
      </p:sp>
      <p:cxnSp>
        <p:nvCxnSpPr>
          <p:cNvPr id="18" name="Connecteur en angle 17"/>
          <p:cNvCxnSpPr/>
          <p:nvPr/>
        </p:nvCxnSpPr>
        <p:spPr>
          <a:xfrm rot="5400000" flipH="1" flipV="1">
            <a:off x="744724" y="5740746"/>
            <a:ext cx="260332" cy="90311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07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Exemple : le compte-rendu culturel</a:t>
            </a:r>
            <a:endParaRPr lang="fr-FR" dirty="0"/>
          </a:p>
        </p:txBody>
      </p:sp>
      <p:pic>
        <p:nvPicPr>
          <p:cNvPr id="7" name="Espace réservé du contenu 6" descr="Capture d’écran 2020-03-30 à 15.48.47.png"/>
          <p:cNvPicPr>
            <a:picLocks noGrp="1" noChangeAspect="1"/>
          </p:cNvPicPr>
          <p:nvPr>
            <p:ph idx="1"/>
          </p:nvPr>
        </p:nvPicPr>
        <p:blipFill>
          <a:blip r:embed="rId2">
            <a:extLst>
              <a:ext uri="{28A0092B-C50C-407E-A947-70E740481C1C}">
                <a14:useLocalDpi xmlns:a14="http://schemas.microsoft.com/office/drawing/2010/main" val="0"/>
              </a:ext>
            </a:extLst>
          </a:blip>
          <a:srcRect l="-20404" r="-20404"/>
          <a:stretch>
            <a:fillRect/>
          </a:stretch>
        </p:blipFill>
        <p:spPr>
          <a:xfrm>
            <a:off x="936591" y="1600200"/>
            <a:ext cx="9355039" cy="5144911"/>
          </a:xfrm>
        </p:spPr>
      </p:pic>
      <p:sp>
        <p:nvSpPr>
          <p:cNvPr id="9" name="ZoneTexte 8"/>
          <p:cNvSpPr txBox="1"/>
          <p:nvPr/>
        </p:nvSpPr>
        <p:spPr>
          <a:xfrm>
            <a:off x="169333" y="3167221"/>
            <a:ext cx="2201334" cy="292388"/>
          </a:xfrm>
          <a:prstGeom prst="rect">
            <a:avLst/>
          </a:prstGeom>
          <a:noFill/>
        </p:spPr>
        <p:txBody>
          <a:bodyPr wrap="square" rtlCol="0">
            <a:spAutoFit/>
          </a:bodyPr>
          <a:lstStyle/>
          <a:p>
            <a:r>
              <a:rPr lang="fr-FR" sz="1300" i="1" dirty="0" smtClean="0"/>
              <a:t>Attaque, éléments visuels</a:t>
            </a:r>
            <a:r>
              <a:rPr lang="mr-IN" sz="1300" i="1" dirty="0" smtClean="0"/>
              <a:t>…</a:t>
            </a:r>
            <a:endParaRPr lang="fr-FR" sz="1300" i="1" dirty="0"/>
          </a:p>
        </p:txBody>
      </p:sp>
      <p:cxnSp>
        <p:nvCxnSpPr>
          <p:cNvPr id="12" name="Connecteur en angle 11"/>
          <p:cNvCxnSpPr/>
          <p:nvPr/>
        </p:nvCxnSpPr>
        <p:spPr>
          <a:xfrm flipV="1">
            <a:off x="936593" y="2455332"/>
            <a:ext cx="1829184" cy="711889"/>
          </a:xfrm>
          <a:prstGeom prst="bentConnector3">
            <a:avLst>
              <a:gd name="adj1" fmla="val -144"/>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132259" y="5972508"/>
            <a:ext cx="2201334" cy="292388"/>
          </a:xfrm>
          <a:prstGeom prst="rect">
            <a:avLst/>
          </a:prstGeom>
          <a:noFill/>
        </p:spPr>
        <p:txBody>
          <a:bodyPr wrap="square" rtlCol="0">
            <a:spAutoFit/>
          </a:bodyPr>
          <a:lstStyle/>
          <a:p>
            <a:r>
              <a:rPr lang="nl-BE" sz="1300" i="1" dirty="0" smtClean="0"/>
              <a:t>Exemples parlants</a:t>
            </a:r>
            <a:endParaRPr lang="fr-FR" sz="1300" i="1" dirty="0"/>
          </a:p>
        </p:txBody>
      </p:sp>
      <p:cxnSp>
        <p:nvCxnSpPr>
          <p:cNvPr id="16" name="Connecteur en angle 15"/>
          <p:cNvCxnSpPr/>
          <p:nvPr/>
        </p:nvCxnSpPr>
        <p:spPr>
          <a:xfrm flipV="1">
            <a:off x="609600" y="5305781"/>
            <a:ext cx="1902177" cy="666727"/>
          </a:xfrm>
          <a:prstGeom prst="bentConnector3">
            <a:avLst>
              <a:gd name="adj1" fmla="val -445"/>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51277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1118</Words>
  <Application>Microsoft Macintosh PowerPoint</Application>
  <PresentationFormat>Présentation à l'écran (4:3)</PresentationFormat>
  <Paragraphs>92</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Techniques du journalisme Le compte-rendu</vt:lpstr>
      <vt:lpstr>Éléments de définition</vt:lpstr>
      <vt:lpstr>Le compte-rendu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 à réaliser : consignes</vt:lpstr>
      <vt:lpstr>Travail à réaliser :  quatre sujets possibles</vt:lpstr>
      <vt:lpstr>Bon travail confiné !</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compte-rendu</dc:title>
  <dc:creator>Boris Krywicki</dc:creator>
  <cp:lastModifiedBy>Boris Krywicki</cp:lastModifiedBy>
  <cp:revision>38</cp:revision>
  <dcterms:created xsi:type="dcterms:W3CDTF">2017-02-14T14:21:24Z</dcterms:created>
  <dcterms:modified xsi:type="dcterms:W3CDTF">2020-03-31T14:38:09Z</dcterms:modified>
</cp:coreProperties>
</file>