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6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61BEE89-AB10-044A-80EB-44B39384D96D}" type="datetimeFigureOut">
              <a:rPr lang="fr-FR" smtClean="0"/>
              <a:t>25/03/20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71B2C6-E3E0-2747-B915-17F173CA8B41}" type="slidenum">
              <a:rPr lang="fr-FR" smtClean="0"/>
              <a:t>‹#›</a:t>
            </a:fld>
            <a:endParaRPr lang="fr-FR"/>
          </a:p>
        </p:txBody>
      </p:sp>
    </p:spTree>
    <p:extLst>
      <p:ext uri="{BB962C8B-B14F-4D97-AF65-F5344CB8AC3E}">
        <p14:creationId xmlns:p14="http://schemas.microsoft.com/office/powerpoint/2010/main" val="315580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261BEE89-AB10-044A-80EB-44B39384D96D}" type="datetimeFigureOut">
              <a:rPr lang="fr-FR" smtClean="0"/>
              <a:t>25/03/20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71B2C6-E3E0-2747-B915-17F173CA8B41}" type="slidenum">
              <a:rPr lang="fr-FR" smtClean="0"/>
              <a:t>‹#›</a:t>
            </a:fld>
            <a:endParaRPr lang="fr-FR"/>
          </a:p>
        </p:txBody>
      </p:sp>
    </p:spTree>
    <p:extLst>
      <p:ext uri="{BB962C8B-B14F-4D97-AF65-F5344CB8AC3E}">
        <p14:creationId xmlns:p14="http://schemas.microsoft.com/office/powerpoint/2010/main" val="207108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261BEE89-AB10-044A-80EB-44B39384D96D}" type="datetimeFigureOut">
              <a:rPr lang="fr-FR" smtClean="0"/>
              <a:t>25/03/20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71B2C6-E3E0-2747-B915-17F173CA8B41}" type="slidenum">
              <a:rPr lang="fr-FR" smtClean="0"/>
              <a:t>‹#›</a:t>
            </a:fld>
            <a:endParaRPr lang="fr-FR"/>
          </a:p>
        </p:txBody>
      </p:sp>
    </p:spTree>
    <p:extLst>
      <p:ext uri="{BB962C8B-B14F-4D97-AF65-F5344CB8AC3E}">
        <p14:creationId xmlns:p14="http://schemas.microsoft.com/office/powerpoint/2010/main" val="236566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261BEE89-AB10-044A-80EB-44B39384D96D}" type="datetimeFigureOut">
              <a:rPr lang="fr-FR" smtClean="0"/>
              <a:t>25/03/20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71B2C6-E3E0-2747-B915-17F173CA8B41}" type="slidenum">
              <a:rPr lang="fr-FR" smtClean="0"/>
              <a:t>‹#›</a:t>
            </a:fld>
            <a:endParaRPr lang="fr-FR"/>
          </a:p>
        </p:txBody>
      </p:sp>
    </p:spTree>
    <p:extLst>
      <p:ext uri="{BB962C8B-B14F-4D97-AF65-F5344CB8AC3E}">
        <p14:creationId xmlns:p14="http://schemas.microsoft.com/office/powerpoint/2010/main" val="33343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p:txBody>
          <a:bodyPr/>
          <a:lstStyle/>
          <a:p>
            <a:fld id="{261BEE89-AB10-044A-80EB-44B39384D96D}" type="datetimeFigureOut">
              <a:rPr lang="fr-FR" smtClean="0"/>
              <a:t>25/03/20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71B2C6-E3E0-2747-B915-17F173CA8B41}" type="slidenum">
              <a:rPr lang="fr-FR" smtClean="0"/>
              <a:t>‹#›</a:t>
            </a:fld>
            <a:endParaRPr lang="fr-FR"/>
          </a:p>
        </p:txBody>
      </p:sp>
    </p:spTree>
    <p:extLst>
      <p:ext uri="{BB962C8B-B14F-4D97-AF65-F5344CB8AC3E}">
        <p14:creationId xmlns:p14="http://schemas.microsoft.com/office/powerpoint/2010/main" val="254640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p:txBody>
          <a:bodyPr/>
          <a:lstStyle/>
          <a:p>
            <a:fld id="{261BEE89-AB10-044A-80EB-44B39384D96D}" type="datetimeFigureOut">
              <a:rPr lang="fr-FR" smtClean="0"/>
              <a:t>25/03/20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F71B2C6-E3E0-2747-B915-17F173CA8B41}" type="slidenum">
              <a:rPr lang="fr-FR" smtClean="0"/>
              <a:t>‹#›</a:t>
            </a:fld>
            <a:endParaRPr lang="fr-FR"/>
          </a:p>
        </p:txBody>
      </p:sp>
    </p:spTree>
    <p:extLst>
      <p:ext uri="{BB962C8B-B14F-4D97-AF65-F5344CB8AC3E}">
        <p14:creationId xmlns:p14="http://schemas.microsoft.com/office/powerpoint/2010/main" val="263195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p:txBody>
          <a:bodyPr/>
          <a:lstStyle/>
          <a:p>
            <a:fld id="{261BEE89-AB10-044A-80EB-44B39384D96D}" type="datetimeFigureOut">
              <a:rPr lang="fr-FR" smtClean="0"/>
              <a:t>25/03/20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F71B2C6-E3E0-2747-B915-17F173CA8B41}" type="slidenum">
              <a:rPr lang="fr-FR" smtClean="0"/>
              <a:t>‹#›</a:t>
            </a:fld>
            <a:endParaRPr lang="fr-FR"/>
          </a:p>
        </p:txBody>
      </p:sp>
    </p:spTree>
    <p:extLst>
      <p:ext uri="{BB962C8B-B14F-4D97-AF65-F5344CB8AC3E}">
        <p14:creationId xmlns:p14="http://schemas.microsoft.com/office/powerpoint/2010/main" val="68229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e la date 2"/>
          <p:cNvSpPr>
            <a:spLocks noGrp="1"/>
          </p:cNvSpPr>
          <p:nvPr>
            <p:ph type="dt" sz="half" idx="10"/>
          </p:nvPr>
        </p:nvSpPr>
        <p:spPr/>
        <p:txBody>
          <a:bodyPr/>
          <a:lstStyle/>
          <a:p>
            <a:fld id="{261BEE89-AB10-044A-80EB-44B39384D96D}" type="datetimeFigureOut">
              <a:rPr lang="fr-FR" smtClean="0"/>
              <a:t>25/03/20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F71B2C6-E3E0-2747-B915-17F173CA8B41}" type="slidenum">
              <a:rPr lang="fr-FR" smtClean="0"/>
              <a:t>‹#›</a:t>
            </a:fld>
            <a:endParaRPr lang="fr-FR"/>
          </a:p>
        </p:txBody>
      </p:sp>
    </p:spTree>
    <p:extLst>
      <p:ext uri="{BB962C8B-B14F-4D97-AF65-F5344CB8AC3E}">
        <p14:creationId xmlns:p14="http://schemas.microsoft.com/office/powerpoint/2010/main" val="1796005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1BEE89-AB10-044A-80EB-44B39384D96D}" type="datetimeFigureOut">
              <a:rPr lang="fr-FR" smtClean="0"/>
              <a:t>25/03/20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F71B2C6-E3E0-2747-B915-17F173CA8B41}" type="slidenum">
              <a:rPr lang="fr-FR" smtClean="0"/>
              <a:t>‹#›</a:t>
            </a:fld>
            <a:endParaRPr lang="fr-FR"/>
          </a:p>
        </p:txBody>
      </p:sp>
    </p:spTree>
    <p:extLst>
      <p:ext uri="{BB962C8B-B14F-4D97-AF65-F5344CB8AC3E}">
        <p14:creationId xmlns:p14="http://schemas.microsoft.com/office/powerpoint/2010/main" val="111761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261BEE89-AB10-044A-80EB-44B39384D96D}" type="datetimeFigureOut">
              <a:rPr lang="fr-FR" smtClean="0"/>
              <a:t>25/03/20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F71B2C6-E3E0-2747-B915-17F173CA8B41}" type="slidenum">
              <a:rPr lang="fr-FR" smtClean="0"/>
              <a:t>‹#›</a:t>
            </a:fld>
            <a:endParaRPr lang="fr-FR"/>
          </a:p>
        </p:txBody>
      </p:sp>
    </p:spTree>
    <p:extLst>
      <p:ext uri="{BB962C8B-B14F-4D97-AF65-F5344CB8AC3E}">
        <p14:creationId xmlns:p14="http://schemas.microsoft.com/office/powerpoint/2010/main" val="140764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261BEE89-AB10-044A-80EB-44B39384D96D}" type="datetimeFigureOut">
              <a:rPr lang="fr-FR" smtClean="0"/>
              <a:t>25/03/20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F71B2C6-E3E0-2747-B915-17F173CA8B41}" type="slidenum">
              <a:rPr lang="fr-FR" smtClean="0"/>
              <a:t>‹#›</a:t>
            </a:fld>
            <a:endParaRPr lang="fr-FR"/>
          </a:p>
        </p:txBody>
      </p:sp>
    </p:spTree>
    <p:extLst>
      <p:ext uri="{BB962C8B-B14F-4D97-AF65-F5344CB8AC3E}">
        <p14:creationId xmlns:p14="http://schemas.microsoft.com/office/powerpoint/2010/main" val="49970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BEE89-AB10-044A-80EB-44B39384D96D}" type="datetimeFigureOut">
              <a:rPr lang="fr-FR" smtClean="0"/>
              <a:t>25/03/20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1B2C6-E3E0-2747-B915-17F173CA8B41}" type="slidenum">
              <a:rPr lang="fr-FR" smtClean="0"/>
              <a:t>‹#›</a:t>
            </a:fld>
            <a:endParaRPr lang="fr-FR"/>
          </a:p>
        </p:txBody>
      </p:sp>
    </p:spTree>
    <p:extLst>
      <p:ext uri="{BB962C8B-B14F-4D97-AF65-F5344CB8AC3E}">
        <p14:creationId xmlns:p14="http://schemas.microsoft.com/office/powerpoint/2010/main" val="1110215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www.rtbf.be/info/monde/detail_coronavirus-en-italie-reportage-exclusif-au-coeur-de-bergame-la-ville-martyre-qui-ne-compte-plus-ses-morts?id=1046457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mailto:boris.krywicki@uliege.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6788" y="-963613"/>
            <a:ext cx="11720513" cy="792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à coins arrondis 1"/>
          <p:cNvSpPr/>
          <p:nvPr/>
        </p:nvSpPr>
        <p:spPr>
          <a:xfrm>
            <a:off x="1116013" y="3068638"/>
            <a:ext cx="6840537" cy="1655762"/>
          </a:xfrm>
          <a:prstGeom prst="round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chemeClr val="bg1"/>
              </a:solidFill>
            </a:endParaRPr>
          </a:p>
        </p:txBody>
      </p:sp>
      <p:sp>
        <p:nvSpPr>
          <p:cNvPr id="13315" name="Sous-titre 2"/>
          <p:cNvSpPr>
            <a:spLocks noGrp="1"/>
          </p:cNvSpPr>
          <p:nvPr>
            <p:ph type="subTitle" idx="1"/>
          </p:nvPr>
        </p:nvSpPr>
        <p:spPr>
          <a:xfrm>
            <a:off x="1371600" y="5132388"/>
            <a:ext cx="6400800" cy="1752600"/>
          </a:xfrm>
        </p:spPr>
        <p:txBody>
          <a:bodyPr/>
          <a:lstStyle/>
          <a:p>
            <a:pPr eaLnBrk="1" hangingPunct="1"/>
            <a:r>
              <a:rPr lang="fr-BE">
                <a:solidFill>
                  <a:schemeClr val="tx1"/>
                </a:solidFill>
                <a:latin typeface="Perpetua" charset="0"/>
              </a:rPr>
              <a:t>Marc Vanesse, Professeur</a:t>
            </a:r>
          </a:p>
          <a:p>
            <a:pPr eaLnBrk="1" hangingPunct="1"/>
            <a:r>
              <a:rPr lang="fr-BE">
                <a:solidFill>
                  <a:schemeClr val="tx1"/>
                </a:solidFill>
                <a:latin typeface="Perpetua" charset="0"/>
              </a:rPr>
              <a:t>Boris Krywicki, Assistant</a:t>
            </a:r>
          </a:p>
        </p:txBody>
      </p:sp>
      <p:sp>
        <p:nvSpPr>
          <p:cNvPr id="13316" name="Titre 1"/>
          <p:cNvSpPr>
            <a:spLocks noGrp="1"/>
          </p:cNvSpPr>
          <p:nvPr>
            <p:ph type="ctrTitle"/>
          </p:nvPr>
        </p:nvSpPr>
        <p:spPr>
          <a:xfrm>
            <a:off x="685800" y="3111500"/>
            <a:ext cx="7772400" cy="1470025"/>
          </a:xfrm>
        </p:spPr>
        <p:txBody>
          <a:bodyPr/>
          <a:lstStyle/>
          <a:p>
            <a:pPr eaLnBrk="1" hangingPunct="1"/>
            <a:r>
              <a:rPr lang="fr-BE" b="1">
                <a:latin typeface="Franklin Gothic Book" charset="0"/>
              </a:rPr>
              <a:t>Techniques du journalisme</a:t>
            </a:r>
            <a:br>
              <a:rPr lang="fr-BE" b="1">
                <a:latin typeface="Franklin Gothic Book" charset="0"/>
              </a:rPr>
            </a:br>
            <a:r>
              <a:rPr lang="fr-BE" b="1">
                <a:latin typeface="Franklin Gothic Book" charset="0"/>
              </a:rPr>
              <a:t>Le reportage</a:t>
            </a:r>
          </a:p>
        </p:txBody>
      </p:sp>
      <p:sp>
        <p:nvSpPr>
          <p:cNvPr id="7" name="Rectangle à coins arrondis 6"/>
          <p:cNvSpPr/>
          <p:nvPr/>
        </p:nvSpPr>
        <p:spPr>
          <a:xfrm>
            <a:off x="7092950" y="5805488"/>
            <a:ext cx="1979613" cy="1008062"/>
          </a:xfrm>
          <a:prstGeom prst="round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chemeClr val="bg1"/>
              </a:solidFill>
            </a:endParaRPr>
          </a:p>
        </p:txBody>
      </p:sp>
      <p:sp>
        <p:nvSpPr>
          <p:cNvPr id="13318" name="ZoneTexte 8"/>
          <p:cNvSpPr txBox="1">
            <a:spLocks noChangeArrowheads="1"/>
          </p:cNvSpPr>
          <p:nvPr/>
        </p:nvSpPr>
        <p:spPr bwMode="auto">
          <a:xfrm>
            <a:off x="7129463" y="5805488"/>
            <a:ext cx="19065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a:t>Photo : « À Lesbos, des solidarités contre la honte européenne », Amélie Poinsot (Mediapart)</a:t>
            </a:r>
            <a:endParaRPr lang="fr-FR" sz="1200" i="1"/>
          </a:p>
        </p:txBody>
      </p:sp>
    </p:spTree>
    <p:extLst>
      <p:ext uri="{BB962C8B-B14F-4D97-AF65-F5344CB8AC3E}">
        <p14:creationId xmlns:p14="http://schemas.microsoft.com/office/powerpoint/2010/main" val="370151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a:xfrm>
            <a:off x="323850" y="777875"/>
            <a:ext cx="8434388" cy="850900"/>
          </a:xfrm>
        </p:spPr>
        <p:txBody>
          <a:bodyPr/>
          <a:lstStyle/>
          <a:p>
            <a:pPr eaLnBrk="1" hangingPunct="1"/>
            <a:r>
              <a:rPr lang="fr-BE">
                <a:latin typeface="Franklin Gothic Book" charset="0"/>
              </a:rPr>
              <a:t>Les qualités et réflexes du reporter</a:t>
            </a:r>
          </a:p>
        </p:txBody>
      </p:sp>
      <p:sp>
        <p:nvSpPr>
          <p:cNvPr id="22530" name="Espace réservé du contenu 2"/>
          <p:cNvSpPr>
            <a:spLocks noGrp="1"/>
          </p:cNvSpPr>
          <p:nvPr>
            <p:ph idx="1"/>
          </p:nvPr>
        </p:nvSpPr>
        <p:spPr>
          <a:xfrm>
            <a:off x="323850" y="1484313"/>
            <a:ext cx="8420100" cy="5257800"/>
          </a:xfrm>
        </p:spPr>
        <p:txBody>
          <a:bodyPr/>
          <a:lstStyle/>
          <a:p>
            <a:pPr eaLnBrk="1" hangingPunct="1">
              <a:lnSpc>
                <a:spcPct val="90000"/>
              </a:lnSpc>
              <a:buFont typeface="Wingdings 2" charset="0"/>
              <a:buNone/>
            </a:pPr>
            <a:endParaRPr lang="fr-BE" sz="2600">
              <a:latin typeface="Helvetica" charset="0"/>
            </a:endParaRPr>
          </a:p>
          <a:p>
            <a:pPr eaLnBrk="1" hangingPunct="1">
              <a:lnSpc>
                <a:spcPct val="90000"/>
              </a:lnSpc>
            </a:pPr>
            <a:r>
              <a:rPr lang="fr-BE" sz="2600">
                <a:latin typeface="Helvetica" charset="0"/>
              </a:rPr>
              <a:t>Prendre un maximum de contacts en amont</a:t>
            </a:r>
          </a:p>
          <a:p>
            <a:pPr eaLnBrk="1" hangingPunct="1">
              <a:lnSpc>
                <a:spcPct val="90000"/>
              </a:lnSpc>
            </a:pPr>
            <a:r>
              <a:rPr lang="fr-BE" sz="2600">
                <a:latin typeface="Helvetica" charset="0"/>
              </a:rPr>
              <a:t>Laisser trainer ses oreilles et ses yeux partout</a:t>
            </a:r>
          </a:p>
          <a:p>
            <a:pPr eaLnBrk="1" hangingPunct="1">
              <a:lnSpc>
                <a:spcPct val="90000"/>
              </a:lnSpc>
            </a:pPr>
            <a:r>
              <a:rPr lang="fr-BE" sz="2600">
                <a:latin typeface="Helvetica" charset="0"/>
              </a:rPr>
              <a:t>S’étonner, se montrer curieux, aimer le contact</a:t>
            </a:r>
          </a:p>
          <a:p>
            <a:pPr eaLnBrk="1" hangingPunct="1">
              <a:lnSpc>
                <a:spcPct val="90000"/>
              </a:lnSpc>
            </a:pPr>
            <a:r>
              <a:rPr lang="fr-BE" sz="2600">
                <a:latin typeface="Helvetica" charset="0"/>
              </a:rPr>
              <a:t>Multiplier les entretiens sur place, de tous les côtés, pour avoir plusieurs points de vue</a:t>
            </a:r>
          </a:p>
          <a:p>
            <a:pPr eaLnBrk="1" hangingPunct="1">
              <a:lnSpc>
                <a:spcPct val="90000"/>
              </a:lnSpc>
            </a:pPr>
            <a:r>
              <a:rPr lang="fr-BE" sz="2600">
                <a:latin typeface="Helvetica" charset="0"/>
              </a:rPr>
              <a:t>Trouver des témoins intéressants, qui ont des choses à dire</a:t>
            </a:r>
          </a:p>
          <a:p>
            <a:pPr eaLnBrk="1" hangingPunct="1">
              <a:lnSpc>
                <a:spcPct val="90000"/>
              </a:lnSpc>
            </a:pPr>
            <a:r>
              <a:rPr lang="fr-BE" sz="2600">
                <a:latin typeface="Helvetica" charset="0"/>
              </a:rPr>
              <a:t>Prendre des notes, se laisser imprimer par les événements, comme une pellicule</a:t>
            </a:r>
          </a:p>
          <a:p>
            <a:pPr eaLnBrk="1" hangingPunct="1">
              <a:lnSpc>
                <a:spcPct val="90000"/>
              </a:lnSpc>
            </a:pPr>
            <a:r>
              <a:rPr lang="fr-BE" sz="2600">
                <a:latin typeface="Helvetica" charset="0"/>
              </a:rPr>
              <a:t>Privilégier le présent narratif !</a:t>
            </a:r>
            <a:r>
              <a:rPr lang="fr-BE" sz="3000">
                <a:latin typeface="Perpetua" charset="0"/>
              </a:rPr>
              <a:t/>
            </a:r>
            <a:br>
              <a:rPr lang="fr-BE" sz="3000">
                <a:latin typeface="Perpetua" charset="0"/>
              </a:rPr>
            </a:br>
            <a:endParaRPr lang="fr-BE" sz="3000">
              <a:latin typeface="Perpetua" charset="0"/>
            </a:endParaRPr>
          </a:p>
        </p:txBody>
      </p:sp>
    </p:spTree>
    <p:extLst>
      <p:ext uri="{BB962C8B-B14F-4D97-AF65-F5344CB8AC3E}">
        <p14:creationId xmlns:p14="http://schemas.microsoft.com/office/powerpoint/2010/main" val="8767437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2"/>
          <p:cNvSpPr>
            <a:spLocks noGrp="1"/>
          </p:cNvSpPr>
          <p:nvPr>
            <p:ph idx="1"/>
          </p:nvPr>
        </p:nvSpPr>
        <p:spPr>
          <a:xfrm>
            <a:off x="323850" y="1987550"/>
            <a:ext cx="8420100" cy="5545138"/>
          </a:xfrm>
        </p:spPr>
        <p:txBody>
          <a:bodyPr rtlCol="0">
            <a:normAutofit/>
          </a:bodyPr>
          <a:lstStyle/>
          <a:p>
            <a:pPr eaLnBrk="1" fontAlgn="auto" hangingPunct="1">
              <a:spcAft>
                <a:spcPts val="0"/>
              </a:spcAft>
              <a:buFont typeface="Arial"/>
              <a:buChar char="•"/>
              <a:defRPr/>
            </a:pPr>
            <a:r>
              <a:rPr lang="fr-BE" sz="2800" dirty="0" smtClean="0">
                <a:latin typeface="Helvetica" charset="0"/>
                <a:ea typeface="+mn-ea"/>
                <a:cs typeface="+mn-cs"/>
              </a:rPr>
              <a:t>Ne garder que le plus intéressant</a:t>
            </a:r>
          </a:p>
          <a:p>
            <a:pPr eaLnBrk="1" fontAlgn="auto" hangingPunct="1">
              <a:spcAft>
                <a:spcPts val="0"/>
              </a:spcAft>
              <a:buFont typeface="Arial"/>
              <a:buChar char="•"/>
              <a:defRPr/>
            </a:pPr>
            <a:r>
              <a:rPr lang="fr-BE" sz="2800" dirty="0" smtClean="0">
                <a:latin typeface="Helvetica" charset="0"/>
                <a:ea typeface="+mn-ea"/>
                <a:cs typeface="+mn-cs"/>
              </a:rPr>
              <a:t>Faire vivre son texte (détails, anecdotes, discours directs, descriptions, atmosphère…)</a:t>
            </a:r>
          </a:p>
          <a:p>
            <a:pPr eaLnBrk="1" fontAlgn="auto" hangingPunct="1">
              <a:spcAft>
                <a:spcPts val="0"/>
              </a:spcAft>
              <a:buFont typeface="Arial"/>
              <a:buChar char="•"/>
              <a:defRPr/>
            </a:pPr>
            <a:r>
              <a:rPr lang="fr-BE" sz="2800" dirty="0" smtClean="0">
                <a:latin typeface="Helvetica" charset="0"/>
                <a:ea typeface="+mn-ea"/>
                <a:cs typeface="+mn-cs"/>
              </a:rPr>
              <a:t>Raconter une histoire (accroche, développement, relances, chute)</a:t>
            </a:r>
          </a:p>
          <a:p>
            <a:pPr eaLnBrk="1" fontAlgn="auto" hangingPunct="1">
              <a:spcAft>
                <a:spcPts val="0"/>
              </a:spcAft>
              <a:buFont typeface="Arial"/>
              <a:buChar char="•"/>
              <a:defRPr/>
            </a:pPr>
            <a:r>
              <a:rPr lang="fr-BE" sz="2800" dirty="0" smtClean="0">
                <a:latin typeface="Helvetica" charset="0"/>
                <a:ea typeface="+mn-ea"/>
                <a:cs typeface="+mn-cs"/>
              </a:rPr>
              <a:t>Prendre du plaisir, en donner</a:t>
            </a:r>
          </a:p>
          <a:p>
            <a:pPr eaLnBrk="1" fontAlgn="auto" hangingPunct="1">
              <a:spcAft>
                <a:spcPts val="0"/>
              </a:spcAft>
              <a:buFont typeface="Arial"/>
              <a:buChar char="•"/>
              <a:defRPr/>
            </a:pPr>
            <a:r>
              <a:rPr lang="fr-BE" sz="2800" dirty="0" smtClean="0">
                <a:latin typeface="Helvetica" charset="0"/>
                <a:ea typeface="+mn-ea"/>
                <a:cs typeface="+mn-cs"/>
              </a:rPr>
              <a:t>Se contenter des éléments de contexte nécessaires à la compréhension</a:t>
            </a:r>
            <a:endParaRPr lang="fr-BE" dirty="0" smtClean="0">
              <a:latin typeface="Perpetua" charset="0"/>
              <a:ea typeface="+mn-ea"/>
              <a:cs typeface="+mn-cs"/>
            </a:endParaRPr>
          </a:p>
        </p:txBody>
      </p:sp>
      <p:sp>
        <p:nvSpPr>
          <p:cNvPr id="23554" name="Titre 1"/>
          <p:cNvSpPr>
            <a:spLocks noGrp="1"/>
          </p:cNvSpPr>
          <p:nvPr>
            <p:ph type="title"/>
          </p:nvPr>
        </p:nvSpPr>
        <p:spPr>
          <a:xfrm>
            <a:off x="323850" y="849313"/>
            <a:ext cx="8434388" cy="850900"/>
          </a:xfrm>
        </p:spPr>
        <p:txBody>
          <a:bodyPr/>
          <a:lstStyle/>
          <a:p>
            <a:pPr eaLnBrk="1" hangingPunct="1"/>
            <a:r>
              <a:rPr lang="fr-BE">
                <a:latin typeface="Franklin Gothic Book" charset="0"/>
              </a:rPr>
              <a:t>Les qualités et réflexes du reporter</a:t>
            </a:r>
          </a:p>
        </p:txBody>
      </p:sp>
    </p:spTree>
    <p:extLst>
      <p:ext uri="{BB962C8B-B14F-4D97-AF65-F5344CB8AC3E}">
        <p14:creationId xmlns:p14="http://schemas.microsoft.com/office/powerpoint/2010/main" val="30281398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age 4" descr="Capture d’écran 2020-03-24 à 22.31.50.png"/>
          <p:cNvPicPr>
            <a:picLocks noChangeAspect="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900113" y="1588"/>
            <a:ext cx="12647613" cy="6858000"/>
          </a:xfrm>
          <a:prstGeom prst="rect">
            <a:avLst/>
          </a:prstGeom>
          <a:noFill/>
          <a:ln>
            <a:noFill/>
          </a:ln>
          <a:extLst>
            <a:ext uri="{909E8E84-426E-40dd-AFC4-6F175D3DCCD1}">
              <a14:hiddenFill xmlns:a14="http://schemas.microsoft.com/office/drawing/2010/main">
                <a:solidFill>
                  <a:srgbClr val="FFFFFF">
                    <a:alpha val="54117"/>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à coins arrondis 6"/>
          <p:cNvSpPr/>
          <p:nvPr/>
        </p:nvSpPr>
        <p:spPr>
          <a:xfrm>
            <a:off x="611188" y="2781300"/>
            <a:ext cx="7921625" cy="2160588"/>
          </a:xfrm>
          <a:prstGeom prst="round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chemeClr val="bg1"/>
              </a:solidFill>
            </a:endParaRPr>
          </a:p>
        </p:txBody>
      </p:sp>
      <p:sp>
        <p:nvSpPr>
          <p:cNvPr id="24579" name="Espace réservé du contenu 2"/>
          <p:cNvSpPr>
            <a:spLocks noGrp="1"/>
          </p:cNvSpPr>
          <p:nvPr>
            <p:ph idx="1"/>
          </p:nvPr>
        </p:nvSpPr>
        <p:spPr/>
        <p:txBody>
          <a:bodyPr/>
          <a:lstStyle/>
          <a:p>
            <a:pPr marL="0" indent="0">
              <a:buFont typeface="Arial" charset="0"/>
              <a:buNone/>
            </a:pPr>
            <a:endParaRPr lang="fr-FR">
              <a:latin typeface="Calibri" charset="0"/>
            </a:endParaRPr>
          </a:p>
          <a:p>
            <a:pPr marL="0" indent="0">
              <a:buFont typeface="Arial" charset="0"/>
              <a:buNone/>
            </a:pPr>
            <a:endParaRPr lang="fr-FR">
              <a:latin typeface="Calibri" charset="0"/>
            </a:endParaRPr>
          </a:p>
          <a:p>
            <a:pPr marL="0" indent="0" algn="ctr">
              <a:buFont typeface="Arial" charset="0"/>
              <a:buNone/>
            </a:pPr>
            <a:r>
              <a:rPr lang="fr-FR">
                <a:latin typeface="Calibri" charset="0"/>
                <a:hlinkClick r:id="rId3"/>
              </a:rPr>
              <a:t>https://www.rtbf.be/info/monde/detail_coronavirus-en-italie-reportage-exclusif-au-coeur-de-bergame-la-ville-martyre-qui-ne-compte-plus-ses-morts?id=10464573</a:t>
            </a:r>
            <a:r>
              <a:rPr lang="fr-FR">
                <a:latin typeface="Calibri" charset="0"/>
              </a:rPr>
              <a:t> </a:t>
            </a:r>
          </a:p>
        </p:txBody>
      </p:sp>
      <p:sp>
        <p:nvSpPr>
          <p:cNvPr id="6" name="Rectangle à coins arrondis 5"/>
          <p:cNvSpPr/>
          <p:nvPr/>
        </p:nvSpPr>
        <p:spPr>
          <a:xfrm>
            <a:off x="1116013" y="549275"/>
            <a:ext cx="6840537" cy="863600"/>
          </a:xfrm>
          <a:prstGeom prst="round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chemeClr val="bg1"/>
              </a:solidFill>
            </a:endParaRPr>
          </a:p>
        </p:txBody>
      </p:sp>
      <p:sp>
        <p:nvSpPr>
          <p:cNvPr id="24581" name="Titre 1"/>
          <p:cNvSpPr txBox="1">
            <a:spLocks/>
          </p:cNvSpPr>
          <p:nvPr/>
        </p:nvSpPr>
        <p:spPr bwMode="auto">
          <a:xfrm>
            <a:off x="323850" y="476250"/>
            <a:ext cx="84343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BE" sz="4400">
                <a:latin typeface="Franklin Gothic Book" charset="0"/>
              </a:rPr>
              <a:t>Le reportage de crise</a:t>
            </a:r>
          </a:p>
        </p:txBody>
      </p:sp>
    </p:spTree>
    <p:extLst>
      <p:ext uri="{BB962C8B-B14F-4D97-AF65-F5344CB8AC3E}">
        <p14:creationId xmlns:p14="http://schemas.microsoft.com/office/powerpoint/2010/main" val="385480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contenu 2"/>
          <p:cNvSpPr>
            <a:spLocks noGrp="1"/>
          </p:cNvSpPr>
          <p:nvPr>
            <p:ph idx="1"/>
          </p:nvPr>
        </p:nvSpPr>
        <p:spPr>
          <a:xfrm>
            <a:off x="323850" y="1881188"/>
            <a:ext cx="8420100" cy="5003800"/>
          </a:xfrm>
        </p:spPr>
        <p:txBody>
          <a:bodyPr rtlCol="0">
            <a:normAutofit lnSpcReduction="10000"/>
          </a:bodyPr>
          <a:lstStyle/>
          <a:p>
            <a:pPr eaLnBrk="1" fontAlgn="auto" hangingPunct="1">
              <a:spcAft>
                <a:spcPts val="0"/>
              </a:spcAft>
              <a:buFont typeface="Wingdings 2" charset="0"/>
              <a:buNone/>
              <a:defRPr/>
            </a:pPr>
            <a:r>
              <a:rPr lang="fr-BE" sz="2400" dirty="0" smtClean="0">
                <a:latin typeface="Helvetica" charset="0"/>
                <a:ea typeface="+mn-ea"/>
                <a:cs typeface="+mn-cs"/>
              </a:rPr>
              <a:t>	</a:t>
            </a:r>
            <a:r>
              <a:rPr lang="fr-BE" sz="2400" i="1" dirty="0" smtClean="0">
                <a:solidFill>
                  <a:srgbClr val="002060"/>
                </a:solidFill>
                <a:latin typeface="Helvetica" charset="0"/>
                <a:ea typeface="+mn-ea"/>
                <a:cs typeface="+mn-cs"/>
              </a:rPr>
              <a:t>Tuba et masque ajustés, il faut d'abord s'acclimater à ce</a:t>
            </a:r>
            <a:br>
              <a:rPr lang="fr-BE" sz="2400" i="1" dirty="0" smtClean="0">
                <a:solidFill>
                  <a:srgbClr val="002060"/>
                </a:solidFill>
                <a:latin typeface="Helvetica" charset="0"/>
                <a:ea typeface="+mn-ea"/>
                <a:cs typeface="+mn-cs"/>
              </a:rPr>
            </a:br>
            <a:r>
              <a:rPr lang="fr-BE" sz="2400" i="1" dirty="0" smtClean="0">
                <a:solidFill>
                  <a:srgbClr val="002060"/>
                </a:solidFill>
                <a:latin typeface="Helvetica" charset="0"/>
                <a:ea typeface="+mn-ea"/>
                <a:cs typeface="+mn-cs"/>
              </a:rPr>
              <a:t>fond de sable blanc recouvert d'"herbe à tortue" vert clair. Le regard en devine alors une, puis une autre. Une troisième encore plus loin. Des carapaces sombres à losanges, pratiquement posées au fond de la mer, dont de petites têtes s'échappent pour se délecter d'algues avec zèle. Nous sommes dans les Caraïbes à Tobago Cays, parc national de préservation de la vie sauvage créé par le gouvernement de Saint-Vincent et les Grenadines, un des cinquante-quatre territoires du Commonwealth.</a:t>
            </a:r>
          </a:p>
          <a:p>
            <a:pPr eaLnBrk="1" fontAlgn="auto" hangingPunct="1">
              <a:spcAft>
                <a:spcPts val="0"/>
              </a:spcAft>
              <a:buFont typeface="Wingdings 2" charset="0"/>
              <a:buNone/>
              <a:defRPr/>
            </a:pPr>
            <a:r>
              <a:rPr lang="fr-BE" sz="2800" dirty="0" smtClean="0">
                <a:latin typeface="Helvetica" charset="0"/>
                <a:ea typeface="+mn-ea"/>
                <a:cs typeface="+mn-cs"/>
              </a:rPr>
              <a:t/>
            </a:r>
            <a:br>
              <a:rPr lang="fr-BE" sz="2800" dirty="0" smtClean="0">
                <a:latin typeface="Helvetica" charset="0"/>
                <a:ea typeface="+mn-ea"/>
                <a:cs typeface="+mn-cs"/>
              </a:rPr>
            </a:br>
            <a:r>
              <a:rPr lang="fr-BE" dirty="0" smtClean="0">
                <a:latin typeface="Perpetua" charset="0"/>
                <a:ea typeface="+mn-ea"/>
                <a:cs typeface="+mn-cs"/>
              </a:rPr>
              <a:t/>
            </a:r>
            <a:br>
              <a:rPr lang="fr-BE" dirty="0" smtClean="0">
                <a:latin typeface="Perpetua" charset="0"/>
                <a:ea typeface="+mn-ea"/>
                <a:cs typeface="+mn-cs"/>
              </a:rPr>
            </a:br>
            <a:endParaRPr lang="fr-BE" dirty="0" smtClean="0">
              <a:latin typeface="Perpetua" charset="0"/>
              <a:ea typeface="+mn-ea"/>
              <a:cs typeface="+mn-cs"/>
            </a:endParaRPr>
          </a:p>
        </p:txBody>
      </p:sp>
      <p:sp>
        <p:nvSpPr>
          <p:cNvPr id="25602" name="Titre 1"/>
          <p:cNvSpPr>
            <a:spLocks noGrp="1"/>
          </p:cNvSpPr>
          <p:nvPr>
            <p:ph type="title"/>
          </p:nvPr>
        </p:nvSpPr>
        <p:spPr/>
        <p:txBody>
          <a:bodyPr/>
          <a:lstStyle/>
          <a:p>
            <a:pPr eaLnBrk="1" hangingPunct="1"/>
            <a:endParaRPr lang="fr-FR">
              <a:latin typeface="Calibri" charset="0"/>
            </a:endParaRPr>
          </a:p>
        </p:txBody>
      </p:sp>
      <p:sp>
        <p:nvSpPr>
          <p:cNvPr id="25603" name="Titre 1"/>
          <p:cNvSpPr txBox="1">
            <a:spLocks/>
          </p:cNvSpPr>
          <p:nvPr/>
        </p:nvSpPr>
        <p:spPr bwMode="auto">
          <a:xfrm>
            <a:off x="914400" y="274638"/>
            <a:ext cx="7772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BE" sz="4400">
                <a:latin typeface="Franklin Gothic Book" charset="0"/>
              </a:rPr>
              <a:t>Des exemples d’attaque</a:t>
            </a:r>
            <a:r>
              <a:rPr lang="nl-BE" sz="4400">
                <a:latin typeface="Franklin Gothic Book" charset="0"/>
              </a:rPr>
              <a:t>...</a:t>
            </a:r>
            <a:endParaRPr lang="fr-BE" sz="4400">
              <a:latin typeface="Franklin Gothic Book" charset="0"/>
            </a:endParaRPr>
          </a:p>
        </p:txBody>
      </p:sp>
    </p:spTree>
    <p:extLst>
      <p:ext uri="{BB962C8B-B14F-4D97-AF65-F5344CB8AC3E}">
        <p14:creationId xmlns:p14="http://schemas.microsoft.com/office/powerpoint/2010/main" val="33621921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2"/>
          <p:cNvSpPr>
            <a:spLocks noGrp="1"/>
          </p:cNvSpPr>
          <p:nvPr>
            <p:ph idx="1"/>
          </p:nvPr>
        </p:nvSpPr>
        <p:spPr>
          <a:xfrm>
            <a:off x="323850" y="1196975"/>
            <a:ext cx="8420100" cy="5003800"/>
          </a:xfrm>
        </p:spPr>
        <p:txBody>
          <a:bodyPr rtlCol="0">
            <a:normAutofit lnSpcReduction="10000"/>
          </a:bodyPr>
          <a:lstStyle/>
          <a:p>
            <a:pPr eaLnBrk="1" fontAlgn="auto" hangingPunct="1">
              <a:spcAft>
                <a:spcPts val="0"/>
              </a:spcAft>
              <a:buFont typeface="Wingdings 2" charset="0"/>
              <a:buNone/>
              <a:defRPr/>
            </a:pPr>
            <a:r>
              <a:rPr lang="fr-BE" sz="2800" dirty="0" smtClean="0">
                <a:latin typeface="Helvetica" charset="0"/>
                <a:ea typeface="+mn-ea"/>
                <a:cs typeface="+mn-cs"/>
              </a:rPr>
              <a:t/>
            </a:r>
            <a:br>
              <a:rPr lang="fr-BE" sz="2800" dirty="0" smtClean="0">
                <a:latin typeface="Helvetica" charset="0"/>
                <a:ea typeface="+mn-ea"/>
                <a:cs typeface="+mn-cs"/>
              </a:rPr>
            </a:br>
            <a:endParaRPr lang="fr-BE" sz="2800" dirty="0" smtClean="0">
              <a:latin typeface="Helvetica" charset="0"/>
              <a:ea typeface="+mn-ea"/>
              <a:cs typeface="+mn-cs"/>
            </a:endParaRPr>
          </a:p>
          <a:p>
            <a:pPr eaLnBrk="1" fontAlgn="auto" hangingPunct="1">
              <a:spcAft>
                <a:spcPts val="0"/>
              </a:spcAft>
              <a:buFont typeface="Wingdings 2" charset="0"/>
              <a:buNone/>
              <a:defRPr/>
            </a:pPr>
            <a:r>
              <a:rPr lang="fr-BE" sz="2400" i="1" dirty="0" smtClean="0">
                <a:solidFill>
                  <a:srgbClr val="002060"/>
                </a:solidFill>
                <a:latin typeface="Helvetica" charset="0"/>
                <a:ea typeface="+mn-ea"/>
                <a:cs typeface="+mn-cs"/>
              </a:rPr>
              <a:t>	Aujourd’hui, il porte son trousseau de clefs noué autour du cou. Il a les cheveux courts, se rase de près, porte des habits propres et sent bon « </a:t>
            </a:r>
            <a:r>
              <a:rPr lang="fr-BE" sz="2400" dirty="0" smtClean="0">
                <a:solidFill>
                  <a:srgbClr val="002060"/>
                </a:solidFill>
                <a:latin typeface="Helvetica" charset="0"/>
                <a:ea typeface="+mn-ea"/>
                <a:cs typeface="+mn-cs"/>
              </a:rPr>
              <a:t>l’eau de Cologne à la lavande achetée chez ED. Normalement, je dis bien normalement, la rue, c’est fini pour moi. A 95%, je pense que c’est fini</a:t>
            </a:r>
            <a:r>
              <a:rPr lang="fr-BE" sz="2400" i="1" dirty="0" smtClean="0">
                <a:solidFill>
                  <a:srgbClr val="002060"/>
                </a:solidFill>
                <a:latin typeface="Helvetica" charset="0"/>
                <a:ea typeface="+mn-ea"/>
                <a:cs typeface="+mn-cs"/>
              </a:rPr>
              <a:t>. » « </a:t>
            </a:r>
            <a:r>
              <a:rPr lang="fr-BE" sz="2400" dirty="0" smtClean="0">
                <a:solidFill>
                  <a:srgbClr val="002060"/>
                </a:solidFill>
                <a:latin typeface="Helvetica" charset="0"/>
                <a:ea typeface="+mn-ea"/>
                <a:cs typeface="+mn-cs"/>
              </a:rPr>
              <a:t>Un déclic </a:t>
            </a:r>
            <a:r>
              <a:rPr lang="fr-BE" sz="2400" i="1" dirty="0" smtClean="0">
                <a:solidFill>
                  <a:srgbClr val="002060"/>
                </a:solidFill>
                <a:latin typeface="Helvetica" charset="0"/>
                <a:ea typeface="+mn-ea"/>
                <a:cs typeface="+mn-cs"/>
              </a:rPr>
              <a:t>», la pugnacité d’une assistante sociale, l’association des Petits Frères des Pauvres et une bonne part de chance ont permis son relogement. Tout n’est pas rose pour autant. Philippe doit « </a:t>
            </a:r>
            <a:r>
              <a:rPr lang="fr-BE" sz="2400" dirty="0" smtClean="0">
                <a:solidFill>
                  <a:srgbClr val="002060"/>
                </a:solidFill>
                <a:latin typeface="Helvetica" charset="0"/>
                <a:ea typeface="+mn-ea"/>
                <a:cs typeface="+mn-cs"/>
              </a:rPr>
              <a:t>faire ses preuves</a:t>
            </a:r>
            <a:r>
              <a:rPr lang="fr-BE" sz="2400" i="1" dirty="0" smtClean="0">
                <a:solidFill>
                  <a:srgbClr val="002060"/>
                </a:solidFill>
                <a:latin typeface="Helvetica" charset="0"/>
                <a:ea typeface="+mn-ea"/>
                <a:cs typeface="+mn-cs"/>
              </a:rPr>
              <a:t> » et résoudre des problèmes qu’il n’avait pas forcément anticipés. </a:t>
            </a:r>
            <a:endParaRPr lang="fr-BE" dirty="0" smtClean="0">
              <a:latin typeface="Perpetua" charset="0"/>
              <a:ea typeface="+mn-ea"/>
              <a:cs typeface="+mn-cs"/>
            </a:endParaRPr>
          </a:p>
        </p:txBody>
      </p:sp>
      <p:sp>
        <p:nvSpPr>
          <p:cNvPr id="26626" name="Titre 1"/>
          <p:cNvSpPr>
            <a:spLocks noGrp="1"/>
          </p:cNvSpPr>
          <p:nvPr>
            <p:ph type="title"/>
          </p:nvPr>
        </p:nvSpPr>
        <p:spPr/>
        <p:txBody>
          <a:bodyPr/>
          <a:lstStyle/>
          <a:p>
            <a:pPr eaLnBrk="1" hangingPunct="1"/>
            <a:endParaRPr lang="fr-FR">
              <a:latin typeface="Calibri" charset="0"/>
            </a:endParaRPr>
          </a:p>
        </p:txBody>
      </p:sp>
      <p:sp>
        <p:nvSpPr>
          <p:cNvPr id="26627" name="Titre 1"/>
          <p:cNvSpPr txBox="1">
            <a:spLocks/>
          </p:cNvSpPr>
          <p:nvPr/>
        </p:nvSpPr>
        <p:spPr bwMode="auto">
          <a:xfrm>
            <a:off x="914400" y="274638"/>
            <a:ext cx="7772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BE" sz="4400">
                <a:latin typeface="Franklin Gothic Book" charset="0"/>
              </a:rPr>
              <a:t>Des exemples d’attaque</a:t>
            </a:r>
            <a:r>
              <a:rPr lang="nl-BE" sz="4400">
                <a:latin typeface="Franklin Gothic Book" charset="0"/>
              </a:rPr>
              <a:t>...</a:t>
            </a:r>
            <a:endParaRPr lang="fr-BE" sz="4400">
              <a:latin typeface="Franklin Gothic Book" charset="0"/>
            </a:endParaRPr>
          </a:p>
        </p:txBody>
      </p:sp>
    </p:spTree>
    <p:extLst>
      <p:ext uri="{BB962C8B-B14F-4D97-AF65-F5344CB8AC3E}">
        <p14:creationId xmlns:p14="http://schemas.microsoft.com/office/powerpoint/2010/main" val="30861969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contenu 2"/>
          <p:cNvSpPr>
            <a:spLocks noGrp="1"/>
          </p:cNvSpPr>
          <p:nvPr>
            <p:ph idx="1"/>
          </p:nvPr>
        </p:nvSpPr>
        <p:spPr>
          <a:xfrm>
            <a:off x="323850" y="1701800"/>
            <a:ext cx="8420100" cy="5256213"/>
          </a:xfrm>
        </p:spPr>
        <p:txBody>
          <a:bodyPr/>
          <a:lstStyle/>
          <a:p>
            <a:pPr eaLnBrk="1" hangingPunct="1">
              <a:lnSpc>
                <a:spcPct val="80000"/>
              </a:lnSpc>
              <a:buFont typeface="Wingdings 2" charset="0"/>
              <a:buNone/>
            </a:pPr>
            <a:endParaRPr lang="fr-BE" sz="2200">
              <a:latin typeface="Helvetica" charset="0"/>
            </a:endParaRPr>
          </a:p>
          <a:p>
            <a:pPr eaLnBrk="1" hangingPunct="1">
              <a:buFont typeface="Wingdings 2" charset="0"/>
              <a:buNone/>
            </a:pPr>
            <a:r>
              <a:rPr lang="fr-BE" sz="2200">
                <a:latin typeface="Helvetica" charset="0"/>
              </a:rPr>
              <a:t>	</a:t>
            </a:r>
            <a:r>
              <a:rPr lang="fr-BE" sz="2200" i="1">
                <a:solidFill>
                  <a:srgbClr val="002060"/>
                </a:solidFill>
                <a:latin typeface="Helvetica" charset="0"/>
              </a:rPr>
              <a:t>Il s’était assis de côté, «au cas où» il n’arriverait pas à les regarder en face. Mais il a tourné son visage vers eux et il les fixe, droit dans les yeux, depuis le premier jour du procès. Bruno Wiel regarde ces quatre hommes, quatre inconnus. Il les écoute raconter comment ils lui ont «shooté dans la tête»,«écrasé» le visage avec les pieds, «enfoncé» un bâton dans l’anus. Comment ils se sont «déchaînés» sur lui en le traitant de «pédé», en frappant de toutes leurs forces. Comment ils ont dissimulé son «corps», qu’ils croyaient mort, dans un sous-bois.</a:t>
            </a:r>
            <a:r>
              <a:rPr lang="fr-BE" sz="2200">
                <a:latin typeface="Perpetua" charset="0"/>
              </a:rPr>
              <a:t> </a:t>
            </a:r>
            <a:endParaRPr lang="fr-BE" sz="2200" i="1">
              <a:solidFill>
                <a:srgbClr val="002060"/>
              </a:solidFill>
              <a:latin typeface="Helvetica" charset="0"/>
            </a:endParaRPr>
          </a:p>
          <a:p>
            <a:pPr eaLnBrk="1" hangingPunct="1">
              <a:lnSpc>
                <a:spcPct val="80000"/>
              </a:lnSpc>
              <a:buFont typeface="Wingdings 2" charset="0"/>
              <a:buNone/>
            </a:pPr>
            <a:endParaRPr lang="fr-BE" sz="2200" i="1">
              <a:solidFill>
                <a:srgbClr val="002060"/>
              </a:solidFill>
              <a:latin typeface="Helvetica" charset="0"/>
            </a:endParaRPr>
          </a:p>
          <a:p>
            <a:pPr eaLnBrk="1" hangingPunct="1">
              <a:lnSpc>
                <a:spcPct val="80000"/>
              </a:lnSpc>
              <a:buFont typeface="Wingdings 2" charset="0"/>
              <a:buNone/>
            </a:pPr>
            <a:r>
              <a:rPr lang="fr-BE" sz="2600">
                <a:latin typeface="Helvetica" charset="0"/>
              </a:rPr>
              <a:t/>
            </a:r>
            <a:br>
              <a:rPr lang="fr-BE" sz="2600">
                <a:latin typeface="Helvetica" charset="0"/>
              </a:rPr>
            </a:br>
            <a:r>
              <a:rPr lang="fr-BE" sz="3000">
                <a:latin typeface="Perpetua" charset="0"/>
              </a:rPr>
              <a:t/>
            </a:r>
            <a:br>
              <a:rPr lang="fr-BE" sz="3000">
                <a:latin typeface="Perpetua" charset="0"/>
              </a:rPr>
            </a:br>
            <a:endParaRPr lang="fr-BE" sz="3000">
              <a:latin typeface="Perpetua" charset="0"/>
            </a:endParaRPr>
          </a:p>
        </p:txBody>
      </p:sp>
      <p:sp>
        <p:nvSpPr>
          <p:cNvPr id="27650" name="Titre 1"/>
          <p:cNvSpPr>
            <a:spLocks noGrp="1"/>
          </p:cNvSpPr>
          <p:nvPr>
            <p:ph type="title"/>
          </p:nvPr>
        </p:nvSpPr>
        <p:spPr/>
        <p:txBody>
          <a:bodyPr/>
          <a:lstStyle/>
          <a:p>
            <a:pPr eaLnBrk="1" hangingPunct="1"/>
            <a:endParaRPr lang="fr-FR">
              <a:latin typeface="Calibri" charset="0"/>
            </a:endParaRPr>
          </a:p>
        </p:txBody>
      </p:sp>
      <p:sp>
        <p:nvSpPr>
          <p:cNvPr id="27651" name="Titre 1"/>
          <p:cNvSpPr txBox="1">
            <a:spLocks/>
          </p:cNvSpPr>
          <p:nvPr/>
        </p:nvSpPr>
        <p:spPr bwMode="auto">
          <a:xfrm>
            <a:off x="914400" y="274638"/>
            <a:ext cx="7772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BE" sz="4400">
                <a:latin typeface="Franklin Gothic Book" charset="0"/>
              </a:rPr>
              <a:t>Des exemples d’attaque</a:t>
            </a:r>
            <a:r>
              <a:rPr lang="nl-BE" sz="4400">
                <a:latin typeface="Franklin Gothic Book" charset="0"/>
              </a:rPr>
              <a:t>...</a:t>
            </a:r>
            <a:endParaRPr lang="fr-BE" sz="4400">
              <a:latin typeface="Franklin Gothic Book" charset="0"/>
            </a:endParaRPr>
          </a:p>
        </p:txBody>
      </p:sp>
    </p:spTree>
    <p:extLst>
      <p:ext uri="{BB962C8B-B14F-4D97-AF65-F5344CB8AC3E}">
        <p14:creationId xmlns:p14="http://schemas.microsoft.com/office/powerpoint/2010/main" val="210896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u contenu 2"/>
          <p:cNvSpPr>
            <a:spLocks noGrp="1"/>
          </p:cNvSpPr>
          <p:nvPr>
            <p:ph idx="1"/>
          </p:nvPr>
        </p:nvSpPr>
        <p:spPr>
          <a:xfrm>
            <a:off x="611188" y="1592263"/>
            <a:ext cx="8064500" cy="4789487"/>
          </a:xfrm>
        </p:spPr>
        <p:txBody>
          <a:bodyPr/>
          <a:lstStyle/>
          <a:p>
            <a:pPr eaLnBrk="1" hangingPunct="1">
              <a:lnSpc>
                <a:spcPct val="90000"/>
              </a:lnSpc>
              <a:buFontTx/>
              <a:buChar char="-"/>
            </a:pPr>
            <a:r>
              <a:rPr lang="fr-BE" sz="2400" i="1">
                <a:solidFill>
                  <a:srgbClr val="002060"/>
                </a:solidFill>
                <a:latin typeface="Helvetica" charset="0"/>
              </a:rPr>
              <a:t>9h. Il fait froid. Nous arrivons à Nandrin chez Monsieur Dupond, horticulteur et fier de l’être.</a:t>
            </a:r>
          </a:p>
          <a:p>
            <a:pPr eaLnBrk="1" hangingPunct="1">
              <a:lnSpc>
                <a:spcPct val="90000"/>
              </a:lnSpc>
              <a:buFontTx/>
              <a:buChar char="-"/>
            </a:pPr>
            <a:r>
              <a:rPr lang="fr-BE" sz="2400" i="1">
                <a:solidFill>
                  <a:srgbClr val="002060"/>
                </a:solidFill>
                <a:latin typeface="Helvetica" charset="0"/>
              </a:rPr>
              <a:t>Ce mardi 26 novembre avait lieu la grande braderie de Grivegnée. Petits et grands s’étaient donnés rendez-vous pour passer ce chouette moment en famille.</a:t>
            </a:r>
          </a:p>
          <a:p>
            <a:pPr eaLnBrk="1" hangingPunct="1">
              <a:lnSpc>
                <a:spcPct val="90000"/>
              </a:lnSpc>
              <a:buFontTx/>
              <a:buChar char="-"/>
            </a:pPr>
            <a:r>
              <a:rPr lang="fr-BE" sz="2400" i="1">
                <a:solidFill>
                  <a:srgbClr val="002060"/>
                </a:solidFill>
                <a:latin typeface="Helvetica" charset="0"/>
              </a:rPr>
              <a:t>J’ai rendez-vous à six à heures avec l’équipe du matin, mais j’arrive trente minutes à l’avance, le temps d’avaler mon pain au chocolat. </a:t>
            </a:r>
          </a:p>
          <a:p>
            <a:pPr eaLnBrk="1" hangingPunct="1">
              <a:lnSpc>
                <a:spcPct val="90000"/>
              </a:lnSpc>
              <a:buFontTx/>
              <a:buChar char="-"/>
            </a:pPr>
            <a:r>
              <a:rPr lang="fr-BE" sz="2400" i="1">
                <a:solidFill>
                  <a:srgbClr val="002060"/>
                </a:solidFill>
                <a:latin typeface="Helvetica" charset="0"/>
              </a:rPr>
              <a:t>La nuit n’est pas encore terminée que, déjà les premiers rayons de soleils traversent les fins nuages qui s’évaporent doucement. Dans sa cave, Martin range les dernières traces des excès de la veille…</a:t>
            </a:r>
            <a:br>
              <a:rPr lang="fr-BE" sz="2400" i="1">
                <a:solidFill>
                  <a:srgbClr val="002060"/>
                </a:solidFill>
                <a:latin typeface="Helvetica" charset="0"/>
              </a:rPr>
            </a:br>
            <a:endParaRPr lang="fr-BE" sz="2400" i="1">
              <a:solidFill>
                <a:srgbClr val="002060"/>
              </a:solidFill>
              <a:latin typeface="Helvetica" charset="0"/>
            </a:endParaRPr>
          </a:p>
        </p:txBody>
      </p:sp>
      <p:sp>
        <p:nvSpPr>
          <p:cNvPr id="28674" name="Titre 1"/>
          <p:cNvSpPr>
            <a:spLocks noGrp="1"/>
          </p:cNvSpPr>
          <p:nvPr>
            <p:ph type="title"/>
          </p:nvPr>
        </p:nvSpPr>
        <p:spPr/>
        <p:txBody>
          <a:bodyPr/>
          <a:lstStyle/>
          <a:p>
            <a:pPr eaLnBrk="1" hangingPunct="1"/>
            <a:endParaRPr lang="fr-FR">
              <a:latin typeface="Calibri" charset="0"/>
            </a:endParaRPr>
          </a:p>
        </p:txBody>
      </p:sp>
      <p:sp>
        <p:nvSpPr>
          <p:cNvPr id="28675" name="Titre 1"/>
          <p:cNvSpPr txBox="1">
            <a:spLocks/>
          </p:cNvSpPr>
          <p:nvPr/>
        </p:nvSpPr>
        <p:spPr bwMode="auto">
          <a:xfrm>
            <a:off x="914400" y="274638"/>
            <a:ext cx="7772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l-BE" sz="4400">
                <a:latin typeface="Franklin Gothic Book" charset="0"/>
              </a:rPr>
              <a:t>Les attaques à éviter !.</a:t>
            </a:r>
            <a:endParaRPr lang="fr-BE" sz="4400">
              <a:latin typeface="Franklin Gothic Book" charset="0"/>
            </a:endParaRPr>
          </a:p>
        </p:txBody>
      </p:sp>
    </p:spTree>
    <p:extLst>
      <p:ext uri="{BB962C8B-B14F-4D97-AF65-F5344CB8AC3E}">
        <p14:creationId xmlns:p14="http://schemas.microsoft.com/office/powerpoint/2010/main" val="39776635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u contenu 2"/>
          <p:cNvSpPr>
            <a:spLocks noGrp="1"/>
          </p:cNvSpPr>
          <p:nvPr>
            <p:ph idx="1"/>
          </p:nvPr>
        </p:nvSpPr>
        <p:spPr>
          <a:xfrm>
            <a:off x="323850" y="2246313"/>
            <a:ext cx="8420100" cy="5003800"/>
          </a:xfrm>
        </p:spPr>
        <p:txBody>
          <a:bodyPr/>
          <a:lstStyle/>
          <a:p>
            <a:pPr eaLnBrk="1" hangingPunct="1">
              <a:buFont typeface="Wingdings 2" charset="0"/>
              <a:buNone/>
            </a:pPr>
            <a:endParaRPr lang="fr-BE" sz="2400">
              <a:latin typeface="Helvetica" charset="0"/>
            </a:endParaRPr>
          </a:p>
        </p:txBody>
      </p:sp>
      <p:pic>
        <p:nvPicPr>
          <p:cNvPr id="29698"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58750"/>
            <a:ext cx="10694988" cy="711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à coins arrondis 4"/>
          <p:cNvSpPr/>
          <p:nvPr/>
        </p:nvSpPr>
        <p:spPr>
          <a:xfrm>
            <a:off x="6372225" y="5876925"/>
            <a:ext cx="2520950" cy="1009650"/>
          </a:xfrm>
          <a:prstGeom prst="round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chemeClr val="bg1"/>
              </a:solidFill>
            </a:endParaRPr>
          </a:p>
        </p:txBody>
      </p:sp>
      <p:sp>
        <p:nvSpPr>
          <p:cNvPr id="29700" name="ZoneTexte 3"/>
          <p:cNvSpPr txBox="1">
            <a:spLocks noChangeArrowheads="1"/>
          </p:cNvSpPr>
          <p:nvPr/>
        </p:nvSpPr>
        <p:spPr bwMode="auto">
          <a:xfrm>
            <a:off x="6443663" y="5876925"/>
            <a:ext cx="24479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400"/>
              <a:t>Photo :</a:t>
            </a:r>
          </a:p>
          <a:p>
            <a:pPr algn="ctr" eaLnBrk="1" hangingPunct="1"/>
            <a:r>
              <a:rPr lang="fr-FR" sz="1400"/>
              <a:t>« Etudiants : les raisons d’une mobilisation », Julien Pitinome, Mediapart</a:t>
            </a:r>
            <a:endParaRPr lang="fr-FR" sz="1400" i="1"/>
          </a:p>
        </p:txBody>
      </p:sp>
      <p:sp>
        <p:nvSpPr>
          <p:cNvPr id="6" name="Rectangle à coins arrondis 5"/>
          <p:cNvSpPr/>
          <p:nvPr/>
        </p:nvSpPr>
        <p:spPr>
          <a:xfrm>
            <a:off x="323850" y="2420938"/>
            <a:ext cx="8640763" cy="3343275"/>
          </a:xfrm>
          <a:prstGeom prst="round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chemeClr val="bg1"/>
              </a:solidFill>
            </a:endParaRPr>
          </a:p>
        </p:txBody>
      </p:sp>
      <p:sp>
        <p:nvSpPr>
          <p:cNvPr id="29702" name="ZoneTexte 1"/>
          <p:cNvSpPr txBox="1">
            <a:spLocks noChangeArrowheads="1"/>
          </p:cNvSpPr>
          <p:nvPr/>
        </p:nvSpPr>
        <p:spPr bwMode="auto">
          <a:xfrm>
            <a:off x="684213" y="2565400"/>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800" b="1"/>
              <a:t>Bibliographie</a:t>
            </a:r>
          </a:p>
          <a:p>
            <a:pPr algn="ctr" eaLnBrk="1" hangingPunct="1"/>
            <a:endParaRPr lang="fr-FR" sz="1800" b="1"/>
          </a:p>
          <a:p>
            <a:pPr algn="ctr" eaLnBrk="1" hangingPunct="1"/>
            <a:endParaRPr lang="fr-FR" sz="1800"/>
          </a:p>
        </p:txBody>
      </p:sp>
      <p:sp>
        <p:nvSpPr>
          <p:cNvPr id="29703" name="Rectangle 2"/>
          <p:cNvSpPr>
            <a:spLocks noChangeArrowheads="1"/>
          </p:cNvSpPr>
          <p:nvPr/>
        </p:nvSpPr>
        <p:spPr bwMode="auto">
          <a:xfrm>
            <a:off x="468313" y="3141663"/>
            <a:ext cx="83518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BE" b="1"/>
              <a:t>ADAM </a:t>
            </a:r>
            <a:r>
              <a:rPr lang="fr-BE"/>
              <a:t>Jean-Michel, « Unités rédactionnelles et genres discursifs : cadre général pour une approche de la presse écrite », in </a:t>
            </a:r>
            <a:r>
              <a:rPr lang="fr-BE" i="1"/>
              <a:t>Pratiques : linguistique, littérature, didactique</a:t>
            </a:r>
            <a:r>
              <a:rPr lang="fr-BE"/>
              <a:t>, vol.94, pp.3-18, 1997.</a:t>
            </a:r>
          </a:p>
        </p:txBody>
      </p:sp>
      <p:sp>
        <p:nvSpPr>
          <p:cNvPr id="29704" name="Rectangle 3"/>
          <p:cNvSpPr>
            <a:spLocks noChangeArrowheads="1"/>
          </p:cNvSpPr>
          <p:nvPr/>
        </p:nvSpPr>
        <p:spPr bwMode="auto">
          <a:xfrm>
            <a:off x="468313" y="4724400"/>
            <a:ext cx="6677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BE" b="1"/>
              <a:t>NEVEU </a:t>
            </a:r>
            <a:r>
              <a:rPr lang="fr-BE"/>
              <a:t>Erik, </a:t>
            </a:r>
            <a:r>
              <a:rPr lang="fr-BE" i="1"/>
              <a:t>Sociologie du journalisme</a:t>
            </a:r>
            <a:r>
              <a:rPr lang="fr-BE"/>
              <a:t>, La Découverte, 2001.</a:t>
            </a:r>
          </a:p>
          <a:p>
            <a:endParaRPr lang="fr-BE"/>
          </a:p>
          <a:p>
            <a:r>
              <a:rPr lang="fr-BE" b="1"/>
              <a:t>Mail : </a:t>
            </a:r>
            <a:r>
              <a:rPr lang="fr-BE" b="1">
                <a:hlinkClick r:id="rId3"/>
              </a:rPr>
              <a:t>boris.krywicki@uliege.be</a:t>
            </a:r>
            <a:r>
              <a:rPr lang="fr-BE" b="1"/>
              <a:t> </a:t>
            </a:r>
            <a:r>
              <a:rPr lang="fr-BE"/>
              <a:t> </a:t>
            </a:r>
          </a:p>
        </p:txBody>
      </p:sp>
      <p:sp>
        <p:nvSpPr>
          <p:cNvPr id="29705" name="Rectangle 6"/>
          <p:cNvSpPr>
            <a:spLocks noChangeArrowheads="1"/>
          </p:cNvSpPr>
          <p:nvPr/>
        </p:nvSpPr>
        <p:spPr bwMode="auto">
          <a:xfrm>
            <a:off x="468313" y="4076700"/>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t>AGNÈS </a:t>
            </a:r>
            <a:r>
              <a:rPr lang="fr-FR"/>
              <a:t>Yves, </a:t>
            </a:r>
            <a:r>
              <a:rPr lang="fr-FR" i="1"/>
              <a:t>Manuel de journalisme</a:t>
            </a:r>
            <a:r>
              <a:rPr lang="fr-FR"/>
              <a:t>, La Découverte, France, 2008 (première édition : 2002). </a:t>
            </a:r>
            <a:endParaRPr lang="fr-BE"/>
          </a:p>
        </p:txBody>
      </p:sp>
    </p:spTree>
    <p:extLst>
      <p:ext uri="{BB962C8B-B14F-4D97-AF65-F5344CB8AC3E}">
        <p14:creationId xmlns:p14="http://schemas.microsoft.com/office/powerpoint/2010/main" val="22678339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u contenu 2"/>
          <p:cNvSpPr>
            <a:spLocks noGrp="1"/>
          </p:cNvSpPr>
          <p:nvPr>
            <p:ph idx="1"/>
          </p:nvPr>
        </p:nvSpPr>
        <p:spPr>
          <a:xfrm>
            <a:off x="323850" y="1196975"/>
            <a:ext cx="8420100" cy="5003800"/>
          </a:xfrm>
        </p:spPr>
        <p:txBody>
          <a:bodyPr>
            <a:normAutofit fontScale="92500" lnSpcReduction="10000"/>
          </a:bodyPr>
          <a:lstStyle/>
          <a:p>
            <a:pPr algn="just" eaLnBrk="1" hangingPunct="1">
              <a:buFont typeface="Wingdings 2" charset="0"/>
              <a:buNone/>
            </a:pPr>
            <a:r>
              <a:rPr lang="fr-BE" sz="2800">
                <a:latin typeface="Helvetica" charset="0"/>
                <a:cs typeface="Helvetica" charset="0"/>
              </a:rPr>
              <a:t>	Yves Agnès (2008 : 258) : « article ou ensemble d’articles dans lequel un journaliste relate de manière vivante ce qu’il a vu et entendu »</a:t>
            </a:r>
          </a:p>
          <a:p>
            <a:pPr algn="just" eaLnBrk="1" hangingPunct="1">
              <a:buFont typeface="Wingdings 2" charset="0"/>
              <a:buNone/>
            </a:pPr>
            <a:endParaRPr lang="fr-BE" sz="2800">
              <a:latin typeface="Helvetica" charset="0"/>
              <a:cs typeface="Helvetica" charset="0"/>
            </a:endParaRPr>
          </a:p>
          <a:p>
            <a:pPr algn="just" eaLnBrk="1" hangingPunct="1">
              <a:buFont typeface="Arial" charset="0"/>
              <a:buNone/>
            </a:pPr>
            <a:r>
              <a:rPr lang="fr-BE" sz="2800">
                <a:latin typeface="Helvetica" charset="0"/>
                <a:cs typeface="Helvetica" charset="0"/>
              </a:rPr>
              <a:t>	Il incarne un « journalisme debout » (Neveu, 2001), un « genre noble » (Adam, 1997 : 8) qui implique de sortir de la rédaction. </a:t>
            </a:r>
          </a:p>
          <a:p>
            <a:pPr algn="just" eaLnBrk="1" hangingPunct="1">
              <a:buFont typeface="Arial" charset="0"/>
              <a:buNone/>
            </a:pPr>
            <a:endParaRPr lang="fr-BE" sz="2800">
              <a:latin typeface="Helvetica" charset="0"/>
              <a:cs typeface="Helvetica" charset="0"/>
            </a:endParaRPr>
          </a:p>
          <a:p>
            <a:pPr algn="just" eaLnBrk="1" hangingPunct="1">
              <a:buFont typeface="Arial" charset="0"/>
              <a:buNone/>
            </a:pPr>
            <a:r>
              <a:rPr lang="fr-BE" sz="2800">
                <a:latin typeface="Helvetica" charset="0"/>
                <a:cs typeface="Helvetica" charset="0"/>
              </a:rPr>
              <a:t>	C’est un « antidote à l’information officielle [qui dévoile] l’envers du décor institutionnel ». Il fait intervenir des « gens qui vivent la réalité comme acteurs, participants, témoins » </a:t>
            </a:r>
          </a:p>
          <a:p>
            <a:pPr algn="just" eaLnBrk="1" hangingPunct="1">
              <a:buFont typeface="Arial" charset="0"/>
              <a:buNone/>
            </a:pPr>
            <a:endParaRPr lang="fr-BE" sz="2800">
              <a:latin typeface="Helvetica" charset="0"/>
              <a:cs typeface="Helvetica" charset="0"/>
            </a:endParaRPr>
          </a:p>
        </p:txBody>
      </p:sp>
      <p:sp>
        <p:nvSpPr>
          <p:cNvPr id="14338" name="Titre 1"/>
          <p:cNvSpPr>
            <a:spLocks noGrp="1"/>
          </p:cNvSpPr>
          <p:nvPr>
            <p:ph type="title"/>
          </p:nvPr>
        </p:nvSpPr>
        <p:spPr>
          <a:xfrm>
            <a:off x="914400" y="274638"/>
            <a:ext cx="7772400" cy="850900"/>
          </a:xfrm>
        </p:spPr>
        <p:txBody>
          <a:bodyPr/>
          <a:lstStyle/>
          <a:p>
            <a:pPr eaLnBrk="1" hangingPunct="1"/>
            <a:r>
              <a:rPr lang="fr-BE">
                <a:latin typeface="Franklin Gothic Book" charset="0"/>
              </a:rPr>
              <a:t>Éléments de définition</a:t>
            </a:r>
          </a:p>
        </p:txBody>
      </p:sp>
    </p:spTree>
    <p:extLst>
      <p:ext uri="{BB962C8B-B14F-4D97-AF65-F5344CB8AC3E}">
        <p14:creationId xmlns:p14="http://schemas.microsoft.com/office/powerpoint/2010/main" val="37998261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u contenu 2"/>
          <p:cNvSpPr>
            <a:spLocks noGrp="1"/>
          </p:cNvSpPr>
          <p:nvPr>
            <p:ph idx="1"/>
          </p:nvPr>
        </p:nvSpPr>
        <p:spPr>
          <a:xfrm>
            <a:off x="400050" y="908050"/>
            <a:ext cx="8275638" cy="4751388"/>
          </a:xfrm>
        </p:spPr>
        <p:txBody>
          <a:bodyPr rtlCol="0">
            <a:normAutofit/>
          </a:bodyPr>
          <a:lstStyle/>
          <a:p>
            <a:pPr eaLnBrk="1" fontAlgn="auto" hangingPunct="1">
              <a:spcAft>
                <a:spcPts val="0"/>
              </a:spcAft>
              <a:buFont typeface="Arial"/>
              <a:buChar char="•"/>
              <a:defRPr/>
            </a:pPr>
            <a:endParaRPr lang="fr-FR" dirty="0" smtClean="0">
              <a:latin typeface="Perpetua" charset="0"/>
              <a:ea typeface="+mn-ea"/>
              <a:cs typeface="+mn-cs"/>
            </a:endParaRPr>
          </a:p>
          <a:p>
            <a:pPr marL="0" indent="0" algn="ctr" eaLnBrk="1" fontAlgn="auto" hangingPunct="1">
              <a:spcAft>
                <a:spcPts val="0"/>
              </a:spcAft>
              <a:buFont typeface="Arial"/>
              <a:buNone/>
              <a:defRPr/>
            </a:pPr>
            <a:r>
              <a:rPr lang="fr-FR" sz="3000" dirty="0" smtClean="0">
                <a:latin typeface="Perpetua" charset="0"/>
                <a:ea typeface="+mn-ea"/>
                <a:cs typeface="+mn-cs"/>
              </a:rPr>
              <a:t>Un reportage, c’est quoi ? Avant tout, </a:t>
            </a:r>
            <a:r>
              <a:rPr lang="fr-FR" sz="3000" b="1" dirty="0" smtClean="0">
                <a:latin typeface="Perpetua" charset="0"/>
                <a:ea typeface="+mn-ea"/>
                <a:cs typeface="+mn-cs"/>
              </a:rPr>
              <a:t>être sur place</a:t>
            </a:r>
          </a:p>
          <a:p>
            <a:pPr eaLnBrk="1" fontAlgn="auto" hangingPunct="1">
              <a:spcAft>
                <a:spcPts val="0"/>
              </a:spcAft>
              <a:buFont typeface="Arial"/>
              <a:buChar char="•"/>
              <a:defRPr/>
            </a:pPr>
            <a:endParaRPr lang="fr-FR" dirty="0" smtClean="0">
              <a:latin typeface="Perpetua" charset="0"/>
              <a:ea typeface="+mn-ea"/>
              <a:cs typeface="+mn-cs"/>
            </a:endParaRPr>
          </a:p>
          <a:p>
            <a:pPr eaLnBrk="1" fontAlgn="auto" hangingPunct="1">
              <a:spcAft>
                <a:spcPts val="0"/>
              </a:spcAft>
              <a:buFont typeface="Arial"/>
              <a:buChar char="•"/>
              <a:defRPr/>
            </a:pPr>
            <a:endParaRPr lang="fr-FR" dirty="0" smtClean="0">
              <a:latin typeface="Perpetua" charset="0"/>
              <a:ea typeface="+mn-ea"/>
              <a:cs typeface="+mn-cs"/>
            </a:endParaRPr>
          </a:p>
          <a:p>
            <a:pPr eaLnBrk="1" fontAlgn="auto" hangingPunct="1">
              <a:spcAft>
                <a:spcPts val="0"/>
              </a:spcAft>
              <a:buFont typeface="Arial"/>
              <a:buChar char="•"/>
              <a:defRPr/>
            </a:pPr>
            <a:endParaRPr lang="fr-FR" dirty="0" smtClean="0">
              <a:latin typeface="Perpetua" charset="0"/>
              <a:ea typeface="+mn-ea"/>
              <a:cs typeface="+mn-cs"/>
            </a:endParaRPr>
          </a:p>
        </p:txBody>
      </p:sp>
      <p:pic>
        <p:nvPicPr>
          <p:cNvPr id="15362" name="Image 1" descr="moham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133600"/>
            <a:ext cx="6048375"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7092950" y="5356225"/>
            <a:ext cx="18002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400"/>
              <a:t>Photo : </a:t>
            </a:r>
          </a:p>
          <a:p>
            <a:pPr algn="ctr"/>
            <a:r>
              <a:rPr lang="fr-FR" sz="1400"/>
              <a:t>« Dans la “jungle” de Calais : nervosité et tension avant la destruction », Irene Casado (Mediapart)</a:t>
            </a:r>
            <a:endParaRPr lang="fr-FR" sz="1400" i="1"/>
          </a:p>
        </p:txBody>
      </p:sp>
      <p:sp>
        <p:nvSpPr>
          <p:cNvPr id="15364" name="Titre 1"/>
          <p:cNvSpPr txBox="1">
            <a:spLocks/>
          </p:cNvSpPr>
          <p:nvPr/>
        </p:nvSpPr>
        <p:spPr bwMode="auto">
          <a:xfrm>
            <a:off x="914400" y="274638"/>
            <a:ext cx="7772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BE" sz="4400">
                <a:latin typeface="Franklin Gothic Book" charset="0"/>
              </a:rPr>
              <a:t>Le reportage </a:t>
            </a:r>
          </a:p>
        </p:txBody>
      </p:sp>
    </p:spTree>
    <p:extLst>
      <p:ext uri="{BB962C8B-B14F-4D97-AF65-F5344CB8AC3E}">
        <p14:creationId xmlns:p14="http://schemas.microsoft.com/office/powerpoint/2010/main" val="26285107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Espace réservé du contenu 3" descr="Capture d’écran 2020-03-24 à 13.24.10.png"/>
          <p:cNvPicPr>
            <a:picLocks noGrp="1" noChangeAspect="1"/>
          </p:cNvPicPr>
          <p:nvPr>
            <p:ph idx="1"/>
          </p:nvPr>
        </p:nvPicPr>
        <p:blipFill>
          <a:blip r:embed="rId2">
            <a:extLst>
              <a:ext uri="{28A0092B-C50C-407E-A947-70E740481C1C}">
                <a14:useLocalDpi xmlns:a14="http://schemas.microsoft.com/office/drawing/2010/main" val="0"/>
              </a:ext>
            </a:extLst>
          </a:blip>
          <a:srcRect l="-41652" r="-41652"/>
          <a:stretch>
            <a:fillRect/>
          </a:stretch>
        </p:blipFill>
        <p:spPr>
          <a:xfrm>
            <a:off x="34925" y="1700213"/>
            <a:ext cx="9166225" cy="5041900"/>
          </a:xfrm>
        </p:spPr>
      </p:pic>
      <p:sp>
        <p:nvSpPr>
          <p:cNvPr id="16386" name="Titre 1"/>
          <p:cNvSpPr txBox="1">
            <a:spLocks/>
          </p:cNvSpPr>
          <p:nvPr/>
        </p:nvSpPr>
        <p:spPr bwMode="auto">
          <a:xfrm>
            <a:off x="914400" y="274638"/>
            <a:ext cx="7772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BE" sz="4400">
                <a:latin typeface="Franklin Gothic Book" charset="0"/>
              </a:rPr>
              <a:t>Des exemples...</a:t>
            </a:r>
          </a:p>
        </p:txBody>
      </p:sp>
      <p:sp>
        <p:nvSpPr>
          <p:cNvPr id="16387" name="ZoneTexte 5"/>
          <p:cNvSpPr txBox="1">
            <a:spLocks noChangeArrowheads="1"/>
          </p:cNvSpPr>
          <p:nvPr/>
        </p:nvSpPr>
        <p:spPr bwMode="auto">
          <a:xfrm>
            <a:off x="107950" y="2206625"/>
            <a:ext cx="2087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t>Le chapeau plante le décor</a:t>
            </a:r>
            <a:r>
              <a:rPr lang="nl-BE" sz="1800" b="1"/>
              <a:t>...</a:t>
            </a:r>
            <a:endParaRPr lang="fr-FR" sz="1800" b="1"/>
          </a:p>
        </p:txBody>
      </p:sp>
      <p:cxnSp>
        <p:nvCxnSpPr>
          <p:cNvPr id="8" name="Connecteur en angle 7"/>
          <p:cNvCxnSpPr/>
          <p:nvPr/>
        </p:nvCxnSpPr>
        <p:spPr>
          <a:xfrm flipV="1">
            <a:off x="1692275" y="1916113"/>
            <a:ext cx="503238" cy="433387"/>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389" name="ZoneTexte 8"/>
          <p:cNvSpPr txBox="1">
            <a:spLocks noChangeArrowheads="1"/>
          </p:cNvSpPr>
          <p:nvPr/>
        </p:nvSpPr>
        <p:spPr bwMode="auto">
          <a:xfrm>
            <a:off x="34925" y="4508500"/>
            <a:ext cx="22336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l-BE" sz="1800" b="1"/>
              <a:t>Le corps du texte nous emmène tout de suite sur le terrain ! On nous introduit un personnage, que l’on entend parler</a:t>
            </a:r>
            <a:endParaRPr lang="fr-FR" sz="1800" b="1"/>
          </a:p>
        </p:txBody>
      </p:sp>
      <p:cxnSp>
        <p:nvCxnSpPr>
          <p:cNvPr id="10" name="Connecteur en angle 9"/>
          <p:cNvCxnSpPr/>
          <p:nvPr/>
        </p:nvCxnSpPr>
        <p:spPr>
          <a:xfrm flipV="1">
            <a:off x="1403350" y="3644900"/>
            <a:ext cx="792163" cy="720725"/>
          </a:xfrm>
          <a:prstGeom prst="bentConnector3">
            <a:avLst>
              <a:gd name="adj1" fmla="val -5167"/>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391" name="Rectangle 2"/>
          <p:cNvSpPr>
            <a:spLocks noChangeArrowheads="1"/>
          </p:cNvSpPr>
          <p:nvPr/>
        </p:nvSpPr>
        <p:spPr bwMode="auto">
          <a:xfrm>
            <a:off x="7092950" y="5356225"/>
            <a:ext cx="18002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400" dirty="0"/>
              <a:t>Extrait : </a:t>
            </a:r>
          </a:p>
          <a:p>
            <a:pPr algn="ctr"/>
            <a:r>
              <a:rPr lang="fr-FR" sz="1400" dirty="0"/>
              <a:t>Dans la « jungle » de Calais : nervosité et tension avant la destruction, Carine Fouteau(</a:t>
            </a:r>
            <a:r>
              <a:rPr lang="fr-FR" sz="1400" dirty="0" err="1"/>
              <a:t>Mediapart</a:t>
            </a:r>
            <a:r>
              <a:rPr lang="fr-FR" sz="1400" dirty="0"/>
              <a:t>)</a:t>
            </a:r>
            <a:endParaRPr lang="fr-FR" sz="1400" i="1" dirty="0"/>
          </a:p>
        </p:txBody>
      </p:sp>
    </p:spTree>
    <p:extLst>
      <p:ext uri="{BB962C8B-B14F-4D97-AF65-F5344CB8AC3E}">
        <p14:creationId xmlns:p14="http://schemas.microsoft.com/office/powerpoint/2010/main" val="5299110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u contenu 2"/>
          <p:cNvSpPr>
            <a:spLocks noGrp="1"/>
          </p:cNvSpPr>
          <p:nvPr>
            <p:ph idx="1"/>
          </p:nvPr>
        </p:nvSpPr>
        <p:spPr>
          <a:xfrm>
            <a:off x="457200" y="1279525"/>
            <a:ext cx="8229600" cy="4525963"/>
          </a:xfrm>
        </p:spPr>
        <p:txBody>
          <a:bodyPr/>
          <a:lstStyle/>
          <a:p>
            <a:pPr marL="0" indent="0" algn="just" eaLnBrk="1" hangingPunct="1">
              <a:buFont typeface="Arial" charset="0"/>
              <a:buNone/>
            </a:pPr>
            <a:r>
              <a:rPr lang="fr-FR">
                <a:latin typeface="Calibri" charset="0"/>
              </a:rPr>
              <a:t>Objectif : faire </a:t>
            </a:r>
            <a:r>
              <a:rPr lang="fr-FR" i="1">
                <a:latin typeface="Calibri" charset="0"/>
              </a:rPr>
              <a:t>revivre </a:t>
            </a:r>
            <a:r>
              <a:rPr lang="fr-FR">
                <a:latin typeface="Calibri" charset="0"/>
              </a:rPr>
              <a:t>une situation aux lecteurs, quel que soit son espace d’observation (réel, ou parfois virtuel).</a:t>
            </a:r>
          </a:p>
        </p:txBody>
      </p:sp>
      <p:sp>
        <p:nvSpPr>
          <p:cNvPr id="17410" name="Titre 1"/>
          <p:cNvSpPr txBox="1">
            <a:spLocks/>
          </p:cNvSpPr>
          <p:nvPr/>
        </p:nvSpPr>
        <p:spPr bwMode="auto">
          <a:xfrm>
            <a:off x="914400" y="274638"/>
            <a:ext cx="7772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BE" sz="4400">
                <a:latin typeface="Franklin Gothic Book" charset="0"/>
              </a:rPr>
              <a:t>Des exemples...</a:t>
            </a:r>
          </a:p>
        </p:txBody>
      </p:sp>
      <p:pic>
        <p:nvPicPr>
          <p:cNvPr id="17411" name="Image 4" descr="Capture d’écran 2020-03-24 à 13.39.5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81300"/>
            <a:ext cx="914400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ChangeArrowheads="1"/>
          </p:cNvSpPr>
          <p:nvPr/>
        </p:nvSpPr>
        <p:spPr bwMode="auto">
          <a:xfrm>
            <a:off x="7308850" y="171450"/>
            <a:ext cx="1727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400"/>
              <a:t>Extrait : </a:t>
            </a:r>
          </a:p>
          <a:p>
            <a:pPr algn="ctr"/>
            <a:r>
              <a:rPr lang="fr-FR" sz="1400"/>
              <a:t>« Dans les mondes oubliés d’Active Worlds », Julie Le Baron (</a:t>
            </a:r>
            <a:r>
              <a:rPr lang="fr-FR" sz="1400" i="1"/>
              <a:t>Canard PC</a:t>
            </a:r>
            <a:r>
              <a:rPr lang="fr-FR" sz="1400"/>
              <a:t>)</a:t>
            </a:r>
            <a:endParaRPr lang="fr-FR" sz="1400" i="1"/>
          </a:p>
        </p:txBody>
      </p:sp>
    </p:spTree>
    <p:extLst>
      <p:ext uri="{BB962C8B-B14F-4D97-AF65-F5344CB8AC3E}">
        <p14:creationId xmlns:p14="http://schemas.microsoft.com/office/powerpoint/2010/main" val="6225320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914400" y="274638"/>
            <a:ext cx="7772400" cy="850900"/>
          </a:xfrm>
        </p:spPr>
        <p:txBody>
          <a:bodyPr/>
          <a:lstStyle/>
          <a:p>
            <a:pPr eaLnBrk="1" hangingPunct="1"/>
            <a:r>
              <a:rPr lang="fr-BE">
                <a:latin typeface="Franklin Gothic Book" charset="0"/>
              </a:rPr>
              <a:t>Éléments de définition</a:t>
            </a:r>
          </a:p>
        </p:txBody>
      </p:sp>
      <p:sp>
        <p:nvSpPr>
          <p:cNvPr id="18434" name="Espace réservé du contenu 2"/>
          <p:cNvSpPr>
            <a:spLocks noGrp="1"/>
          </p:cNvSpPr>
          <p:nvPr>
            <p:ph idx="1"/>
          </p:nvPr>
        </p:nvSpPr>
        <p:spPr>
          <a:xfrm>
            <a:off x="323850" y="1196975"/>
            <a:ext cx="8420100" cy="5003800"/>
          </a:xfrm>
        </p:spPr>
        <p:txBody>
          <a:bodyPr>
            <a:normAutofit fontScale="92500" lnSpcReduction="10000"/>
          </a:bodyPr>
          <a:lstStyle/>
          <a:p>
            <a:pPr algn="just" eaLnBrk="1" hangingPunct="1"/>
            <a:r>
              <a:rPr lang="fr-FR" sz="2600">
                <a:latin typeface="Helvetica" charset="0"/>
                <a:cs typeface="Helvetica" charset="0"/>
              </a:rPr>
              <a:t>Le journaliste communique une expérience vécue sous la forme d’un récit. Il assume la subjectivité, la vision partielle de la réalité.</a:t>
            </a:r>
          </a:p>
          <a:p>
            <a:pPr algn="just" eaLnBrk="1" hangingPunct="1"/>
            <a:endParaRPr lang="fr-FR" sz="2600">
              <a:latin typeface="Helvetica" charset="0"/>
              <a:cs typeface="Helvetica" charset="0"/>
            </a:endParaRPr>
          </a:p>
          <a:p>
            <a:pPr algn="just" eaLnBrk="1" hangingPunct="1"/>
            <a:r>
              <a:rPr lang="fr-FR" sz="2600">
                <a:latin typeface="Helvetica" charset="0"/>
                <a:cs typeface="Helvetica" charset="0"/>
              </a:rPr>
              <a:t>Qui dit récit dit, comme au cinéma, mise en scène</a:t>
            </a:r>
            <a:r>
              <a:rPr lang="fr-BE" sz="2600">
                <a:latin typeface="Helvetica" charset="0"/>
                <a:cs typeface="Helvetica" charset="0"/>
              </a:rPr>
              <a:t>. On coupe les moments inintéressants (ellipse, montage), on se concentre sur ce qui vaut la peine (zoom, gros plan), on laisse épisodiquement respirer le lecteur-spectateur en prenant du recul (plan large).</a:t>
            </a:r>
          </a:p>
          <a:p>
            <a:pPr algn="just" eaLnBrk="1" hangingPunct="1"/>
            <a:endParaRPr lang="fr-FR" sz="2600">
              <a:latin typeface="Helvetica" charset="0"/>
              <a:cs typeface="Helvetica" charset="0"/>
            </a:endParaRPr>
          </a:p>
          <a:p>
            <a:pPr algn="just" eaLnBrk="1" hangingPunct="1"/>
            <a:r>
              <a:rPr lang="fr-FR" sz="2600">
                <a:latin typeface="Helvetica" charset="0"/>
                <a:cs typeface="Helvetica" charset="0"/>
              </a:rPr>
              <a:t>Pour autant, le reportage reste fidèle aux faits, cherche à se montrer nuancé et rigoureux, à produire un témoignage actif et critique.</a:t>
            </a:r>
          </a:p>
          <a:p>
            <a:pPr algn="just" eaLnBrk="1" hangingPunct="1"/>
            <a:endParaRPr lang="fr-BE" sz="2600">
              <a:latin typeface="Helvetica" charset="0"/>
              <a:cs typeface="Helvetica" charset="0"/>
            </a:endParaRPr>
          </a:p>
        </p:txBody>
      </p:sp>
    </p:spTree>
    <p:extLst>
      <p:ext uri="{BB962C8B-B14F-4D97-AF65-F5344CB8AC3E}">
        <p14:creationId xmlns:p14="http://schemas.microsoft.com/office/powerpoint/2010/main" val="344498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Espace réservé du contenu 5" descr="Capture d’écran 2020-03-24 à 13.59.30.png"/>
          <p:cNvPicPr>
            <a:picLocks noGrp="1" noChangeAspect="1"/>
          </p:cNvPicPr>
          <p:nvPr>
            <p:ph idx="1"/>
          </p:nvPr>
        </p:nvPicPr>
        <p:blipFill>
          <a:blip r:embed="rId2">
            <a:extLst>
              <a:ext uri="{28A0092B-C50C-407E-A947-70E740481C1C}">
                <a14:useLocalDpi xmlns:a14="http://schemas.microsoft.com/office/drawing/2010/main" val="0"/>
              </a:ext>
            </a:extLst>
          </a:blip>
          <a:srcRect t="-11420" b="-11420"/>
          <a:stretch>
            <a:fillRect/>
          </a:stretch>
        </p:blipFill>
        <p:spPr>
          <a:xfrm>
            <a:off x="3430588" y="981075"/>
            <a:ext cx="5551487" cy="2884488"/>
          </a:xfrm>
        </p:spPr>
      </p:pic>
      <p:sp>
        <p:nvSpPr>
          <p:cNvPr id="19458" name="Titre 1"/>
          <p:cNvSpPr>
            <a:spLocks noGrp="1"/>
          </p:cNvSpPr>
          <p:nvPr>
            <p:ph type="title"/>
          </p:nvPr>
        </p:nvSpPr>
        <p:spPr>
          <a:xfrm>
            <a:off x="914400" y="274638"/>
            <a:ext cx="7772400" cy="850900"/>
          </a:xfrm>
        </p:spPr>
        <p:txBody>
          <a:bodyPr/>
          <a:lstStyle/>
          <a:p>
            <a:pPr eaLnBrk="1" hangingPunct="1"/>
            <a:r>
              <a:rPr lang="fr-BE" dirty="0">
                <a:latin typeface="Franklin Gothic Book" charset="0"/>
              </a:rPr>
              <a:t>Des exemples</a:t>
            </a:r>
            <a:r>
              <a:rPr lang="nl-BE" dirty="0">
                <a:latin typeface="Franklin Gothic Book" charset="0"/>
              </a:rPr>
              <a:t>...</a:t>
            </a:r>
            <a:endParaRPr lang="fr-BE" dirty="0">
              <a:latin typeface="Franklin Gothic Book" charset="0"/>
            </a:endParaRPr>
          </a:p>
        </p:txBody>
      </p:sp>
      <p:pic>
        <p:nvPicPr>
          <p:cNvPr id="19459" name="Image 4" descr="B9719612947Z.1_20190516182012_000+GUPDKEDEH.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3663950"/>
            <a:ext cx="5724525"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ZoneTexte 7"/>
          <p:cNvSpPr txBox="1">
            <a:spLocks noChangeArrowheads="1"/>
          </p:cNvSpPr>
          <p:nvPr/>
        </p:nvSpPr>
        <p:spPr bwMode="auto">
          <a:xfrm>
            <a:off x="34925" y="1412875"/>
            <a:ext cx="33131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nl-BE" sz="1800" b="1"/>
          </a:p>
          <a:p>
            <a:pPr algn="ctr" eaLnBrk="1" hangingPunct="1"/>
            <a:r>
              <a:rPr lang="nl-BE" sz="1800" b="1"/>
              <a:t>Le reportage se fonde souvent sur une unité de temps et de lieu, comme certaines pièces de théâtre (ici, le 4ème jour de stage au service de propreté d’Anderlecht).</a:t>
            </a:r>
          </a:p>
          <a:p>
            <a:pPr algn="ctr" eaLnBrk="1" hangingPunct="1"/>
            <a:endParaRPr lang="nl-BE" sz="1800" b="1"/>
          </a:p>
          <a:p>
            <a:pPr algn="ctr" eaLnBrk="1" hangingPunct="1"/>
            <a:endParaRPr lang="nl-BE" sz="1800" b="1"/>
          </a:p>
          <a:p>
            <a:pPr algn="ctr" eaLnBrk="1" hangingPunct="1"/>
            <a:r>
              <a:rPr lang="nl-BE" sz="1800" b="1"/>
              <a:t>En quelques mots, les protagonistes sont présentés. Le principal d’entre eux (pensez au schéma actantiel) s’exprime d’emblée. </a:t>
            </a:r>
          </a:p>
          <a:p>
            <a:pPr algn="ctr" eaLnBrk="1" hangingPunct="1"/>
            <a:endParaRPr lang="fr-FR" sz="1800" b="1"/>
          </a:p>
        </p:txBody>
      </p:sp>
      <p:cxnSp>
        <p:nvCxnSpPr>
          <p:cNvPr id="9" name="Connecteur en angle 8"/>
          <p:cNvCxnSpPr/>
          <p:nvPr/>
        </p:nvCxnSpPr>
        <p:spPr>
          <a:xfrm flipV="1">
            <a:off x="2555875" y="3429000"/>
            <a:ext cx="936625" cy="720725"/>
          </a:xfrm>
          <a:prstGeom prst="bentConnector3">
            <a:avLst>
              <a:gd name="adj1" fmla="val 1046"/>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eur en angle 14"/>
          <p:cNvCxnSpPr/>
          <p:nvPr/>
        </p:nvCxnSpPr>
        <p:spPr>
          <a:xfrm flipV="1">
            <a:off x="2124075" y="1412875"/>
            <a:ext cx="1295400" cy="287338"/>
          </a:xfrm>
          <a:prstGeom prst="bentConnector3">
            <a:avLst>
              <a:gd name="adj1" fmla="val 151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2"/>
          <p:cNvSpPr>
            <a:spLocks noChangeArrowheads="1"/>
          </p:cNvSpPr>
          <p:nvPr/>
        </p:nvSpPr>
        <p:spPr bwMode="auto">
          <a:xfrm>
            <a:off x="7058520" y="13619"/>
            <a:ext cx="20351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1400" dirty="0"/>
              <a:t>Extrait : </a:t>
            </a:r>
          </a:p>
          <a:p>
            <a:pPr algn="ctr"/>
            <a:r>
              <a:rPr lang="fr-FR" sz="1400" dirty="0" smtClean="0"/>
              <a:t>Le stage accompagné, une première porte d’entrée vers un contrat, Arthur Sente (</a:t>
            </a:r>
            <a:r>
              <a:rPr lang="fr-FR" sz="1400" i="1" dirty="0" smtClean="0"/>
              <a:t>Le Soir</a:t>
            </a:r>
            <a:r>
              <a:rPr lang="fr-FR" sz="1400" dirty="0" smtClean="0"/>
              <a:t>)</a:t>
            </a:r>
            <a:endParaRPr lang="fr-FR" sz="1400" i="1" dirty="0"/>
          </a:p>
        </p:txBody>
      </p:sp>
    </p:spTree>
    <p:extLst>
      <p:ext uri="{BB962C8B-B14F-4D97-AF65-F5344CB8AC3E}">
        <p14:creationId xmlns:p14="http://schemas.microsoft.com/office/powerpoint/2010/main" val="4087761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u contenu 2"/>
          <p:cNvSpPr>
            <a:spLocks noGrp="1"/>
          </p:cNvSpPr>
          <p:nvPr>
            <p:ph idx="1"/>
          </p:nvPr>
        </p:nvSpPr>
        <p:spPr>
          <a:xfrm>
            <a:off x="323850" y="1196975"/>
            <a:ext cx="8420100" cy="5256213"/>
          </a:xfrm>
        </p:spPr>
        <p:txBody>
          <a:bodyPr/>
          <a:lstStyle/>
          <a:p>
            <a:pPr eaLnBrk="1" hangingPunct="1">
              <a:lnSpc>
                <a:spcPct val="90000"/>
              </a:lnSpc>
            </a:pPr>
            <a:r>
              <a:rPr lang="fr-FR" sz="2400">
                <a:latin typeface="Helvetica" charset="0"/>
                <a:cs typeface="Helvetica" charset="0"/>
              </a:rPr>
              <a:t>« Comme si on y était » =&gt; Sur le lieu du reportage, les cinq sens du journaliste sont en éveil. </a:t>
            </a:r>
          </a:p>
          <a:p>
            <a:pPr eaLnBrk="1" hangingPunct="1">
              <a:lnSpc>
                <a:spcPct val="90000"/>
              </a:lnSpc>
            </a:pPr>
            <a:endParaRPr lang="fr-FR" sz="2400">
              <a:latin typeface="Helvetica" charset="0"/>
              <a:cs typeface="Helvetica" charset="0"/>
            </a:endParaRPr>
          </a:p>
          <a:p>
            <a:pPr eaLnBrk="1" hangingPunct="1">
              <a:lnSpc>
                <a:spcPct val="90000"/>
              </a:lnSpc>
            </a:pPr>
            <a:r>
              <a:rPr lang="fr-BE" sz="2400">
                <a:latin typeface="Helvetica" charset="0"/>
              </a:rPr>
              <a:t>La construction du reportage est aussi importante que son contenu.</a:t>
            </a:r>
          </a:p>
          <a:p>
            <a:pPr eaLnBrk="1" hangingPunct="1">
              <a:lnSpc>
                <a:spcPct val="90000"/>
              </a:lnSpc>
            </a:pPr>
            <a:endParaRPr lang="fr-BE" sz="2400">
              <a:latin typeface="Helvetica" charset="0"/>
            </a:endParaRPr>
          </a:p>
          <a:p>
            <a:pPr eaLnBrk="1" hangingPunct="1">
              <a:lnSpc>
                <a:spcPct val="80000"/>
              </a:lnSpc>
            </a:pPr>
            <a:r>
              <a:rPr lang="fr-BE" sz="2400">
                <a:latin typeface="Helvetica" charset="0"/>
              </a:rPr>
              <a:t>L’écriture du reportage est directe, précise, limpide. Elle cherche à donner des éléments concrets pour éveiller l’imagination du lecteur, à la manière des descriptions les plus fouillées de certains romans.</a:t>
            </a:r>
          </a:p>
          <a:p>
            <a:pPr eaLnBrk="1" hangingPunct="1">
              <a:lnSpc>
                <a:spcPct val="80000"/>
              </a:lnSpc>
            </a:pPr>
            <a:endParaRPr lang="fr-BE" sz="2400">
              <a:latin typeface="Helvetica" charset="0"/>
            </a:endParaRPr>
          </a:p>
          <a:p>
            <a:pPr eaLnBrk="1" hangingPunct="1">
              <a:lnSpc>
                <a:spcPct val="80000"/>
              </a:lnSpc>
            </a:pPr>
            <a:r>
              <a:rPr lang="fr-BE" sz="2400">
                <a:latin typeface="Helvetica" charset="0"/>
              </a:rPr>
              <a:t>La sensibilité individuelle du journaliste est tellement importante que certains la placent au centre de l’expérience et écrivent à la première personne (</a:t>
            </a:r>
            <a:r>
              <a:rPr lang="fr-BE" sz="2400" i="1">
                <a:latin typeface="Helvetica" charset="0"/>
              </a:rPr>
              <a:t>New Journalism </a:t>
            </a:r>
            <a:r>
              <a:rPr lang="fr-BE" sz="2400">
                <a:latin typeface="Helvetica" charset="0"/>
              </a:rPr>
              <a:t>de Tom Wolfe)</a:t>
            </a:r>
          </a:p>
        </p:txBody>
      </p:sp>
      <p:sp>
        <p:nvSpPr>
          <p:cNvPr id="20482" name="Titre 1"/>
          <p:cNvSpPr>
            <a:spLocks noGrp="1"/>
          </p:cNvSpPr>
          <p:nvPr>
            <p:ph type="title"/>
          </p:nvPr>
        </p:nvSpPr>
        <p:spPr>
          <a:xfrm>
            <a:off x="914400" y="274638"/>
            <a:ext cx="7772400" cy="850900"/>
          </a:xfrm>
        </p:spPr>
        <p:txBody>
          <a:bodyPr/>
          <a:lstStyle/>
          <a:p>
            <a:pPr eaLnBrk="1" hangingPunct="1"/>
            <a:r>
              <a:rPr lang="fr-BE">
                <a:latin typeface="Franklin Gothic Book" charset="0"/>
              </a:rPr>
              <a:t>Éléments de définition</a:t>
            </a:r>
          </a:p>
        </p:txBody>
      </p:sp>
    </p:spTree>
    <p:extLst>
      <p:ext uri="{BB962C8B-B14F-4D97-AF65-F5344CB8AC3E}">
        <p14:creationId xmlns:p14="http://schemas.microsoft.com/office/powerpoint/2010/main" val="38565544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388" y="1484313"/>
            <a:ext cx="3816350" cy="4752975"/>
          </a:xfrm>
        </p:spPr>
        <p:txBody>
          <a:bodyPr/>
          <a:lstStyle/>
          <a:p>
            <a:pPr marL="0" indent="0" algn="just" eaLnBrk="1" hangingPunct="1">
              <a:buFont typeface="Arial" charset="0"/>
              <a:buNone/>
              <a:defRPr/>
            </a:pPr>
            <a:r>
              <a:rPr lang="fr-BE" sz="2400" dirty="0" smtClean="0">
                <a:latin typeface="Helvetica" charset="0"/>
              </a:rPr>
              <a:t>Certaines formes de reportage investissent des sujets tellement sensibles qu’elles nécessitent une dissimulation de l’identité du journaliste. Nous en reparlerons au cours d’investigation (cf. Günter Wallraff, Nellie Bly, Florence Aubenas</a:t>
            </a:r>
            <a:r>
              <a:rPr lang="nl-BE" sz="2400" dirty="0" smtClean="0">
                <a:latin typeface="Helvetica" charset="0"/>
              </a:rPr>
              <a:t>...)</a:t>
            </a:r>
            <a:endParaRPr lang="fr-BE" sz="2400" dirty="0" smtClean="0">
              <a:latin typeface="Perpetua" charset="0"/>
            </a:endParaRPr>
          </a:p>
          <a:p>
            <a:pPr eaLnBrk="1" hangingPunct="1">
              <a:defRPr/>
            </a:pPr>
            <a:endParaRPr lang="fr-FR" sz="2400" dirty="0"/>
          </a:p>
        </p:txBody>
      </p:sp>
      <p:sp>
        <p:nvSpPr>
          <p:cNvPr id="21506" name="Titre 1"/>
          <p:cNvSpPr>
            <a:spLocks noGrp="1"/>
          </p:cNvSpPr>
          <p:nvPr>
            <p:ph type="title"/>
          </p:nvPr>
        </p:nvSpPr>
        <p:spPr>
          <a:xfrm>
            <a:off x="914400" y="274638"/>
            <a:ext cx="7772400" cy="850900"/>
          </a:xfrm>
        </p:spPr>
        <p:txBody>
          <a:bodyPr/>
          <a:lstStyle/>
          <a:p>
            <a:pPr eaLnBrk="1" hangingPunct="1"/>
            <a:r>
              <a:rPr lang="fr-BE">
                <a:latin typeface="Franklin Gothic Book" charset="0"/>
              </a:rPr>
              <a:t>Le reportage en immersion</a:t>
            </a:r>
          </a:p>
        </p:txBody>
      </p:sp>
      <p:pic>
        <p:nvPicPr>
          <p:cNvPr id="21507" name="Image 4" descr="Capture d’écran 2020-03-24 à 14.34.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5288" y="1406525"/>
            <a:ext cx="4975225"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2063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775</Words>
  <Application>Microsoft Macintosh PowerPoint</Application>
  <PresentationFormat>Présentation à l'écran (4:3)</PresentationFormat>
  <Paragraphs>92</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Techniques du journalisme Le reportage</vt:lpstr>
      <vt:lpstr>Éléments de définition</vt:lpstr>
      <vt:lpstr>Présentation PowerPoint</vt:lpstr>
      <vt:lpstr>Présentation PowerPoint</vt:lpstr>
      <vt:lpstr>Présentation PowerPoint</vt:lpstr>
      <vt:lpstr>Éléments de définition</vt:lpstr>
      <vt:lpstr>Des exemples...</vt:lpstr>
      <vt:lpstr>Éléments de définition</vt:lpstr>
      <vt:lpstr>Le reportage en immersion</vt:lpstr>
      <vt:lpstr>Les qualités et réflexes du reporter</vt:lpstr>
      <vt:lpstr>Les qualités et réflexes du reporter</vt:lpstr>
      <vt:lpstr>Présentation PowerPoint</vt:lpstr>
      <vt:lpstr>Présentation PowerPoint</vt:lpstr>
      <vt:lpstr>Présentation PowerPoint</vt:lpstr>
      <vt:lpstr>Présentation PowerPoint</vt:lpstr>
      <vt:lpstr>Présentation PowerPoint</vt:lpstr>
      <vt:lpstr>Présentation PowerPoint</vt:lpstr>
    </vt:vector>
  </TitlesOfParts>
  <Company>ULg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Boris Krywicki</dc:creator>
  <cp:lastModifiedBy>Boris Krywicki</cp:lastModifiedBy>
  <cp:revision>2</cp:revision>
  <dcterms:created xsi:type="dcterms:W3CDTF">2020-03-25T10:21:57Z</dcterms:created>
  <dcterms:modified xsi:type="dcterms:W3CDTF">2020-03-25T10:24:33Z</dcterms:modified>
</cp:coreProperties>
</file>